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31"/>
  </p:notesMasterIdLst>
  <p:handoutMasterIdLst>
    <p:handoutMasterId r:id="rId32"/>
  </p:handoutMasterIdLst>
  <p:sldIdLst>
    <p:sldId id="261" r:id="rId5"/>
    <p:sldId id="276" r:id="rId6"/>
    <p:sldId id="285" r:id="rId7"/>
    <p:sldId id="279" r:id="rId8"/>
    <p:sldId id="280" r:id="rId9"/>
    <p:sldId id="277" r:id="rId10"/>
    <p:sldId id="292" r:id="rId11"/>
    <p:sldId id="269" r:id="rId12"/>
    <p:sldId id="295" r:id="rId13"/>
    <p:sldId id="270" r:id="rId14"/>
    <p:sldId id="294" r:id="rId15"/>
    <p:sldId id="263" r:id="rId16"/>
    <p:sldId id="286" r:id="rId17"/>
    <p:sldId id="287" r:id="rId18"/>
    <p:sldId id="296" r:id="rId19"/>
    <p:sldId id="272" r:id="rId20"/>
    <p:sldId id="293" r:id="rId21"/>
    <p:sldId id="271" r:id="rId22"/>
    <p:sldId id="273" r:id="rId23"/>
    <p:sldId id="274" r:id="rId24"/>
    <p:sldId id="275" r:id="rId25"/>
    <p:sldId id="278" r:id="rId26"/>
    <p:sldId id="291" r:id="rId27"/>
    <p:sldId id="290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34A1D"/>
    <a:srgbClr val="B2C42A"/>
    <a:srgbClr val="275020"/>
    <a:srgbClr val="9DAD25"/>
    <a:srgbClr val="40528F"/>
    <a:srgbClr val="8F9B49"/>
    <a:srgbClr val="4E67A1"/>
    <a:srgbClr val="A1A858"/>
    <a:srgbClr val="D3E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83041" autoAdjust="0"/>
  </p:normalViewPr>
  <p:slideViewPr>
    <p:cSldViewPr snapToGrid="0">
      <p:cViewPr varScale="1">
        <p:scale>
          <a:sx n="125" d="100"/>
          <a:sy n="125" d="100"/>
        </p:scale>
        <p:origin x="1560" y="96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4C55-E12A-45E6-87F3-7EAADE4C1D12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AFB7-E13F-4384-95CE-291BAEA2830B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Square/Rectangle Example: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”Is A” relationships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Square “is a” Rectangle, so inherit!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get/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setWidth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/Height mean if the Rectangle reference points to a Square?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as an abstraction of Rectangle is BAD</a:t>
            </a:r>
          </a:p>
          <a:p>
            <a:pPr marL="171450" indent="-171450" fontAlgn="base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also do a Board/3DBoard Example: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has some width/height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extends this and has a depth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Board’s functions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 take an x and y but no z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will have to shadow all of these with new functions that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7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0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without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82634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4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24989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0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2274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3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2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621" y="2303282"/>
            <a:ext cx="8564758" cy="536936"/>
          </a:xfrm>
          <a:prstGeom prst="rect">
            <a:avLst/>
          </a:prstGeom>
        </p:spPr>
        <p:txBody>
          <a:bodyPr vert="horz" anchor="ctr"/>
          <a:lstStyle>
            <a:lvl1pPr algn="ctr">
              <a:defRPr sz="30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 Talking T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ler_mark_RGB.png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94" y="2114107"/>
            <a:ext cx="2514600" cy="254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555448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41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header.jpg"/>
          <p:cNvPicPr>
            <a:picLocks noChangeAspect="1"/>
          </p:cNvPicPr>
          <p:nvPr/>
        </p:nvPicPr>
        <p:blipFill>
          <a:blip r:embed="rId2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7573"/>
            <a:ext cx="9144000" cy="8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0" r:id="rId3"/>
    <p:sldLayoutId id="2147483792" r:id="rId4"/>
    <p:sldLayoutId id="2147483793" r:id="rId5"/>
    <p:sldLayoutId id="2147483791" r:id="rId6"/>
    <p:sldLayoutId id="2147483781" r:id="rId7"/>
    <p:sldLayoutId id="2147483790" r:id="rId8"/>
    <p:sldLayoutId id="2147483786" r:id="rId9"/>
    <p:sldLayoutId id="2147483795" r:id="rId10"/>
    <p:sldLayoutId id="2147483796" r:id="rId11"/>
    <p:sldLayoutId id="2147483789" r:id="rId12"/>
    <p:sldLayoutId id="2147483776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 Cohen &amp; Colton Heinrich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F18432-13E3-4BF5-B3B7-3CAE202B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4" y="1156574"/>
            <a:ext cx="5790968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7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 Expansion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8BDB1-7BA7-4519-9D86-828D97DD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38498"/>
            <a:ext cx="8513754" cy="30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142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755868"/>
            <a:ext cx="8161663" cy="132343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If S is a subtype of T, then objects of type T may be replaced with objects of type S without breaking core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(More formally called “Strong Behavioral Subtyping”)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“A sub-class can assume the place of its super-class without errors”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Liskov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 should be a test of whether or not your abstraction is correct</a:t>
            </a:r>
          </a:p>
        </p:txBody>
      </p:sp>
    </p:spTree>
    <p:extLst>
      <p:ext uri="{BB962C8B-B14F-4D97-AF65-F5344CB8AC3E}">
        <p14:creationId xmlns:p14="http://schemas.microsoft.com/office/powerpoint/2010/main" val="17070161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pic>
        <p:nvPicPr>
          <p:cNvPr id="2050" name="Picture 2" descr="https://image.ibb.co/cyshi7/lsp.jpg">
            <a:extLst>
              <a:ext uri="{FF2B5EF4-FFF2-40B4-BE49-F238E27FC236}">
                <a16:creationId xmlns:a16="http://schemas.microsoft.com/office/drawing/2014/main" id="{5BD9D26E-A1FB-4D3D-A02F-6AB6F16F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735616"/>
            <a:ext cx="4815840" cy="38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44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FE516D-8B45-4FCF-BB62-67D93D39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</a:t>
            </a:r>
            <a:r>
              <a:rPr lang="en-US" dirty="0" err="1"/>
              <a:t>Liskov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A6D61-1758-41CD-8F76-625A0652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7" y="847991"/>
            <a:ext cx="5418463" cy="193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5F947-1F37-4F04-95FE-EA52DBEE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7" y="2895809"/>
            <a:ext cx="6226183" cy="1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No client should be forced to depend on methods it does not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interfaces that are very large into smaller and more specific ones so that clients will only have to know about the methods that are of interest to them.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085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</a:t>
            </a:r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7251BB10-3C27-4984-9FFF-8F1DF524CF8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8" y="769694"/>
            <a:ext cx="6421483" cy="36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 Expansion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E0D7C-7D8C-474A-8738-092DFDE2D4D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8" y="769694"/>
            <a:ext cx="6088995" cy="3604111"/>
          </a:xfrm>
        </p:spPr>
      </p:pic>
    </p:spTree>
    <p:extLst>
      <p:ext uri="{BB962C8B-B14F-4D97-AF65-F5344CB8AC3E}">
        <p14:creationId xmlns:p14="http://schemas.microsoft.com/office/powerpoint/2010/main" val="21273358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15BBD6-C922-4C23-B0CD-4D0FBE13E47D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5" y="1331652"/>
            <a:ext cx="7166390" cy="2480195"/>
          </a:xfrm>
        </p:spPr>
      </p:pic>
    </p:spTree>
    <p:extLst>
      <p:ext uri="{BB962C8B-B14F-4D97-AF65-F5344CB8AC3E}">
        <p14:creationId xmlns:p14="http://schemas.microsoft.com/office/powerpoint/2010/main" val="123875014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 Expansion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65DBC1-5C66-4244-9062-62C7641ED150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208181"/>
            <a:ext cx="6859525" cy="2727137"/>
          </a:xfrm>
        </p:spPr>
      </p:pic>
    </p:spTree>
    <p:extLst>
      <p:ext uri="{BB962C8B-B14F-4D97-AF65-F5344CB8AC3E}">
        <p14:creationId xmlns:p14="http://schemas.microsoft.com/office/powerpoint/2010/main" val="22371128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C6D09-CE01-4F50-B3AD-27A535F38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people think of OOP as high-level objects </a:t>
            </a:r>
            <a:r>
              <a:rPr lang="en-US" i="1" dirty="0"/>
              <a:t>depending</a:t>
            </a:r>
            <a:r>
              <a:rPr lang="en-US" dirty="0"/>
              <a:t> on low-level objects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A data processor should be dependent on the data output source</a:t>
            </a:r>
          </a:p>
          <a:p>
            <a:r>
              <a:rPr lang="en-US" dirty="0"/>
              <a:t>Dependency Inversion works to decouple modules by making both high and low-level objects be independent</a:t>
            </a:r>
          </a:p>
          <a:p>
            <a:pPr lvl="1"/>
            <a:r>
              <a:rPr lang="en-US" dirty="0"/>
              <a:t>This is accomplished by having their requirements/behaviors generalized through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53BB9-312F-45FF-9417-8D3D156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</p:spTree>
    <p:extLst>
      <p:ext uri="{BB962C8B-B14F-4D97-AF65-F5344CB8AC3E}">
        <p14:creationId xmlns:p14="http://schemas.microsoft.com/office/powerpoint/2010/main" val="160792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05A22-A6B9-412F-8D26-8A4BAD23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  <p:pic>
        <p:nvPicPr>
          <p:cNvPr id="3074" name="Picture 2" descr="http://2.bp.blogspot.com/-55Kb5azAeVE/UG21vknR4iI/AAAAAAAAHdU/-FA_lJIe_tQ/s1600/Dependency+Inversion+Principle.jpeg">
            <a:extLst>
              <a:ext uri="{FF2B5EF4-FFF2-40B4-BE49-F238E27FC236}">
                <a16:creationId xmlns:a16="http://schemas.microsoft.com/office/drawing/2014/main" id="{40765C1F-2DD5-4673-AD1E-1DE5CDA1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852190"/>
            <a:ext cx="4692968" cy="37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1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C0933-A6ED-45FA-8321-0406E455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3" y="797930"/>
            <a:ext cx="733527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71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3723B-8977-47A3-8F82-72D48C5B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" y="849374"/>
            <a:ext cx="517279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07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156966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A single module/class should have exactly one functional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“Responsibility” can be thought of as a “reason to change”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Each module/class should have one (and only one) reason to be rewritten/changed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Forces code to be more modular/robust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Easier to modify/test</a:t>
            </a:r>
          </a:p>
        </p:txBody>
      </p:sp>
    </p:spTree>
    <p:extLst>
      <p:ext uri="{BB962C8B-B14F-4D97-AF65-F5344CB8AC3E}">
        <p14:creationId xmlns:p14="http://schemas.microsoft.com/office/powerpoint/2010/main" val="5917788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A4EC0-27E5-4951-B5A8-D0E001C8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17" y="719045"/>
            <a:ext cx="6546223" cy="37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8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Soccer 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393C-792B-45B1-8C3F-0567367C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695063"/>
            <a:ext cx="828790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90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Open-Closed Principle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“</a:t>
            </a:r>
            <a:r>
              <a:rPr lang="en-US" i="1" dirty="0"/>
              <a:t>Software entities (classes, modules, functions, etc.) should be open for extension, but closed for modification</a:t>
            </a:r>
            <a:r>
              <a:rPr lang="en-US" dirty="0"/>
              <a:t>"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218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0130EF-8860-45DF-BBE6-AC6228497E2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856132" y="932293"/>
            <a:ext cx="5431736" cy="3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41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 Expansion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5236AE0-4F4E-47D4-B4B9-C541258E0D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B15AB-758F-4A3F-94B4-5AB75BBF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73" y="846825"/>
            <a:ext cx="6027566" cy="36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0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5_PPT Temp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 cap="sq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oval" w="sm" len="sm"/>
          <a:tailEnd type="oval" w="sm" len="sm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PPT Temp WIDE 16-9 v1.potx" id="{B36ECAEB-2B0A-E14D-8E7D-8ECEE761947C}" vid="{C62429C8-90CC-D24E-984E-FD2BD8EC55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735A1A-98F5-44B9-9A7F-D3A37BCA6C6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661</Words>
  <Application>Microsoft Office PowerPoint</Application>
  <PresentationFormat>On-screen Show (16:9)</PresentationFormat>
  <Paragraphs>84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Tahoma</vt:lpstr>
      <vt:lpstr>2015_PPT Temp WIDE</vt:lpstr>
      <vt:lpstr>S.O.L.I.D.</vt:lpstr>
      <vt:lpstr>Single Responsibility Principle</vt:lpstr>
      <vt:lpstr>Single Responsibility Overview</vt:lpstr>
      <vt:lpstr>Bad Soccer Player</vt:lpstr>
      <vt:lpstr>Good Soccer Player</vt:lpstr>
      <vt:lpstr>Open-Closed Principle</vt:lpstr>
      <vt:lpstr>Open-Closed Principle Overview</vt:lpstr>
      <vt:lpstr>Bad Example</vt:lpstr>
      <vt:lpstr>Bad Example Expansion</vt:lpstr>
      <vt:lpstr>Good Example</vt:lpstr>
      <vt:lpstr>Good Example Expansion</vt:lpstr>
      <vt:lpstr>Liskov Substitution Principle</vt:lpstr>
      <vt:lpstr>Liskov Substitution Overview</vt:lpstr>
      <vt:lpstr>Liskov Substitution Overview</vt:lpstr>
      <vt:lpstr>Bad Liskov</vt:lpstr>
      <vt:lpstr>Interface Segregation Principle</vt:lpstr>
      <vt:lpstr>Interface Segregation Principle Overview</vt:lpstr>
      <vt:lpstr>Bad Example</vt:lpstr>
      <vt:lpstr>Bad Example Expansion</vt:lpstr>
      <vt:lpstr>Good Example</vt:lpstr>
      <vt:lpstr>Good Example Expansion</vt:lpstr>
      <vt:lpstr>Dependency Inversion Principle</vt:lpstr>
      <vt:lpstr>Dependency Inversion Overview</vt:lpstr>
      <vt:lpstr>Dependency Inversion Overview</vt:lpstr>
      <vt:lpstr>Bad LockScreen</vt:lpstr>
      <vt:lpstr>Good LockScreen</vt:lpstr>
    </vt:vector>
  </TitlesOfParts>
  <Company>CGI Interactive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Palmer, Chris</dc:creator>
  <cp:lastModifiedBy>Cohen, Ari</cp:lastModifiedBy>
  <cp:revision>21</cp:revision>
  <cp:lastPrinted>2009-09-10T16:08:41Z</cp:lastPrinted>
  <dcterms:created xsi:type="dcterms:W3CDTF">2018-07-18T11:22:17Z</dcterms:created>
  <dcterms:modified xsi:type="dcterms:W3CDTF">2019-01-17T21:29:45Z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