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80" r:id="rId3"/>
    <p:sldId id="276" r:id="rId4"/>
    <p:sldId id="287" r:id="rId5"/>
    <p:sldId id="266" r:id="rId6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06" userDrawn="1">
          <p15:clr>
            <a:srgbClr val="A4A3A4"/>
          </p15:clr>
        </p15:guide>
        <p15:guide id="3" pos="7174" userDrawn="1">
          <p15:clr>
            <a:srgbClr val="A4A3A4"/>
          </p15:clr>
        </p15:guide>
        <p15:guide id="4" orient="horz" pos="436" userDrawn="1">
          <p15:clr>
            <a:srgbClr val="A4A3A4"/>
          </p15:clr>
        </p15:guide>
        <p15:guide id="5" orient="horz" pos="4088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6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임 종현" initials="임종" lastIdx="1" clrIdx="0">
    <p:extLst>
      <p:ext uri="{19B8F6BF-5375-455C-9EA6-DF929625EA0E}">
        <p15:presenceInfo xmlns:p15="http://schemas.microsoft.com/office/powerpoint/2012/main" userId="ed63b91476734a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D1D2"/>
    <a:srgbClr val="55CFD1"/>
    <a:srgbClr val="D0E0D9"/>
    <a:srgbClr val="4B465E"/>
    <a:srgbClr val="BBFFE6"/>
    <a:srgbClr val="F8FAFA"/>
    <a:srgbClr val="F2F2F2"/>
    <a:srgbClr val="332543"/>
    <a:srgbClr val="F8F8F8"/>
    <a:srgbClr val="301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2" y="12"/>
      </p:cViewPr>
      <p:guideLst>
        <p:guide pos="506"/>
        <p:guide pos="7174"/>
        <p:guide orient="horz" pos="436"/>
        <p:guide orient="horz" pos="4088"/>
        <p:guide pos="3840"/>
        <p:guide pos="65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EAE4A-A09C-4E7B-B24F-46F0D09F3E4E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B74EB-7915-4BC2-A0F3-A8C69D963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15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87483-C397-43F3-ABB1-B8D09FEC7C42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717C5-460F-4A32-8DBF-627906F55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319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717C5-460F-4A32-8DBF-627906F550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5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>
          <a:gsLst>
            <a:gs pos="0">
              <a:srgbClr val="BBFFE6"/>
            </a:gs>
            <a:gs pos="100000">
              <a:srgbClr val="55CFD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1640791" y="1483062"/>
            <a:ext cx="8226975" cy="3891876"/>
            <a:chOff x="956306" y="1185729"/>
            <a:chExt cx="9484030" cy="4486542"/>
          </a:xfrm>
        </p:grpSpPr>
        <p:sp>
          <p:nvSpPr>
            <p:cNvPr id="8" name="다이아몬드 7"/>
            <p:cNvSpPr/>
            <p:nvPr userDrawn="1"/>
          </p:nvSpPr>
          <p:spPr>
            <a:xfrm>
              <a:off x="3852729" y="1185729"/>
              <a:ext cx="4486542" cy="4486542"/>
            </a:xfrm>
            <a:prstGeom prst="diamond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 userDrawn="1"/>
          </p:nvSpPr>
          <p:spPr>
            <a:xfrm>
              <a:off x="4113020" y="1446020"/>
              <a:ext cx="3965960" cy="3965960"/>
            </a:xfrm>
            <a:prstGeom prst="diamond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 userDrawn="1"/>
          </p:nvSpPr>
          <p:spPr>
            <a:xfrm>
              <a:off x="2079833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다이아몬드 19"/>
            <p:cNvSpPr/>
            <p:nvPr userDrawn="1"/>
          </p:nvSpPr>
          <p:spPr>
            <a:xfrm>
              <a:off x="7196805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다이아몬드 20"/>
            <p:cNvSpPr/>
            <p:nvPr userDrawn="1"/>
          </p:nvSpPr>
          <p:spPr>
            <a:xfrm>
              <a:off x="7038617" y="3962042"/>
              <a:ext cx="666573" cy="666573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다이아몬드 21"/>
            <p:cNvSpPr/>
            <p:nvPr userDrawn="1"/>
          </p:nvSpPr>
          <p:spPr>
            <a:xfrm>
              <a:off x="7745693" y="4122010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다이아몬드 22"/>
            <p:cNvSpPr/>
            <p:nvPr userDrawn="1"/>
          </p:nvSpPr>
          <p:spPr>
            <a:xfrm>
              <a:off x="7657120" y="4375313"/>
              <a:ext cx="491475" cy="506606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다이아몬드 23"/>
            <p:cNvSpPr/>
            <p:nvPr userDrawn="1"/>
          </p:nvSpPr>
          <p:spPr>
            <a:xfrm>
              <a:off x="9510843" y="280484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다이아몬드 24"/>
            <p:cNvSpPr/>
            <p:nvPr userDrawn="1"/>
          </p:nvSpPr>
          <p:spPr>
            <a:xfrm>
              <a:off x="9756580" y="184938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다이아몬드 25"/>
            <p:cNvSpPr/>
            <p:nvPr userDrawn="1"/>
          </p:nvSpPr>
          <p:spPr>
            <a:xfrm>
              <a:off x="3693964" y="4201993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다이아몬드 26"/>
            <p:cNvSpPr/>
            <p:nvPr userDrawn="1"/>
          </p:nvSpPr>
          <p:spPr>
            <a:xfrm>
              <a:off x="4557089" y="5042508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다이아몬드 27"/>
            <p:cNvSpPr/>
            <p:nvPr userDrawn="1"/>
          </p:nvSpPr>
          <p:spPr>
            <a:xfrm>
              <a:off x="4350165" y="2355992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다이아몬드 28"/>
            <p:cNvSpPr/>
            <p:nvPr userDrawn="1"/>
          </p:nvSpPr>
          <p:spPr>
            <a:xfrm>
              <a:off x="2006838" y="2694686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다이아몬드 29"/>
            <p:cNvSpPr/>
            <p:nvPr userDrawn="1"/>
          </p:nvSpPr>
          <p:spPr>
            <a:xfrm>
              <a:off x="2531511" y="4789205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다이아몬드 30"/>
            <p:cNvSpPr/>
            <p:nvPr userDrawn="1"/>
          </p:nvSpPr>
          <p:spPr>
            <a:xfrm>
              <a:off x="10112167" y="3623770"/>
              <a:ext cx="328169" cy="338272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다이아몬드 31"/>
            <p:cNvSpPr/>
            <p:nvPr userDrawn="1"/>
          </p:nvSpPr>
          <p:spPr>
            <a:xfrm>
              <a:off x="1567573" y="2635710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다이아몬드 32"/>
            <p:cNvSpPr/>
            <p:nvPr userDrawn="1"/>
          </p:nvSpPr>
          <p:spPr>
            <a:xfrm>
              <a:off x="956306" y="3090727"/>
              <a:ext cx="328169" cy="338272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805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BBFFE6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79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rgbClr val="4B46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28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61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605899"/>
            <a:ext cx="12192000" cy="252101"/>
          </a:xfrm>
          <a:prstGeom prst="rect">
            <a:avLst/>
          </a:prstGeom>
          <a:solidFill>
            <a:srgbClr val="55CF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바닥글 개체 틀 4"/>
          <p:cNvSpPr txBox="1">
            <a:spLocks/>
          </p:cNvSpPr>
          <p:nvPr userDrawn="1"/>
        </p:nvSpPr>
        <p:spPr>
          <a:xfrm>
            <a:off x="489959" y="65558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800" b="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9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dirty="0">
                <a:solidFill>
                  <a:schemeClr val="bg1"/>
                </a:solidFill>
              </a:rPr>
              <a:t>        © </a:t>
            </a:r>
            <a:r>
              <a:rPr lang="en-US" altLang="ko-KR" dirty="0" err="1">
                <a:solidFill>
                  <a:schemeClr val="bg1"/>
                </a:solidFill>
              </a:rPr>
              <a:t>Smilegate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Megaport</a:t>
            </a:r>
            <a:r>
              <a:rPr lang="en-US" altLang="ko-KR" dirty="0">
                <a:solidFill>
                  <a:schemeClr val="bg1"/>
                </a:solidFill>
              </a:rPr>
              <a:t>. All rights reserved.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9448800" y="65338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A9321B-8E93-4938-ACA9-6254A66BA3E1}" type="slidenum">
              <a:rPr lang="ko-KR" altLang="en-US" smtClean="0">
                <a:solidFill>
                  <a:schemeClr val="bg1"/>
                </a:solidFill>
              </a:rPr>
              <a:pPr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" y="6655153"/>
            <a:ext cx="1213502" cy="15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2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2433" y="2401894"/>
            <a:ext cx="4987129" cy="1723478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32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스마트폰 게임 프로그래밍</a:t>
            </a:r>
            <a:endParaRPr kumimoji="1" lang="en-US" altLang="ko-KR" sz="3200" b="1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32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텀프로젝트</a:t>
            </a:r>
            <a:endParaRPr kumimoji="1" lang="en-US" altLang="ko-KR" sz="3200" b="1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32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1</a:t>
            </a:r>
            <a:r>
              <a:rPr kumimoji="1" lang="ko-KR" altLang="en-US" sz="32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차 발표</a:t>
            </a:r>
            <a:endParaRPr kumimoji="1" lang="en-US" altLang="ko-KR" sz="3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6813" y="4410636"/>
            <a:ext cx="1598381" cy="276928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12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2015182034 </a:t>
            </a:r>
            <a:r>
              <a:rPr kumimoji="1" lang="ko-KR" altLang="en-US" sz="12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임종현</a:t>
            </a:r>
            <a:endParaRPr kumimoji="1" lang="en-US" altLang="ko-KR" sz="1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54679B-86F2-4013-A4DE-7D9FE7B9745B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59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34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410198"/>
            <a:ext cx="564022" cy="564022"/>
            <a:chOff x="521264" y="410198"/>
            <a:chExt cx="564022" cy="564022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01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6096000" y="1658686"/>
            <a:ext cx="0" cy="4500489"/>
          </a:xfrm>
          <a:prstGeom prst="line">
            <a:avLst/>
          </a:prstGeom>
          <a:ln>
            <a:solidFill>
              <a:srgbClr val="55C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3989CA5-885B-425A-AE2C-AA3BA05618F1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59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38333B-2613-463C-9EDA-243004105BDE}"/>
              </a:ext>
            </a:extLst>
          </p:cNvPr>
          <p:cNvSpPr txBox="1"/>
          <p:nvPr/>
        </p:nvSpPr>
        <p:spPr>
          <a:xfrm>
            <a:off x="1085286" y="451302"/>
            <a:ext cx="1524643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게임 컨셉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14" name="그림 13" descr="다채로운이(가) 표시된 사진&#10;&#10;자동 생성된 설명">
            <a:extLst>
              <a:ext uri="{FF2B5EF4-FFF2-40B4-BE49-F238E27FC236}">
                <a16:creationId xmlns:a16="http://schemas.microsoft.com/office/drawing/2014/main" id="{5127FA57-687B-4E37-BD3B-68347A998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253" y="1658686"/>
            <a:ext cx="4715533" cy="4500489"/>
          </a:xfrm>
          <a:prstGeom prst="rect">
            <a:avLst/>
          </a:prstGeom>
        </p:spPr>
      </p:pic>
      <p:pic>
        <p:nvPicPr>
          <p:cNvPr id="16" name="그림 15" descr="지도이(가) 표시된 사진&#10;&#10;자동 생성된 설명">
            <a:extLst>
              <a:ext uri="{FF2B5EF4-FFF2-40B4-BE49-F238E27FC236}">
                <a16:creationId xmlns:a16="http://schemas.microsoft.com/office/drawing/2014/main" id="{B5B3B208-1EB6-4F0D-BDB8-150DADFEF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07" y="1658686"/>
            <a:ext cx="4265557" cy="45004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A984A3-99F9-426A-9CA8-970D6A2F1926}"/>
              </a:ext>
            </a:extLst>
          </p:cNvPr>
          <p:cNvSpPr txBox="1"/>
          <p:nvPr/>
        </p:nvSpPr>
        <p:spPr>
          <a:xfrm>
            <a:off x="2348248" y="6330324"/>
            <a:ext cx="3747752" cy="254000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altLang="ko-KR" sz="2000" b="1"/>
              <a:t>&lt;</a:t>
            </a:r>
            <a:r>
              <a:rPr lang="ko-KR" altLang="en-US" sz="2000" b="1"/>
              <a:t>프로거</a:t>
            </a:r>
            <a:r>
              <a:rPr lang="en-US" altLang="ko-KR" sz="2000" b="1"/>
              <a:t>&gt;</a:t>
            </a:r>
            <a:endParaRPr lang="ko-KR" altLang="en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3ECEC4-B248-4EFA-A586-12E0382DD243}"/>
              </a:ext>
            </a:extLst>
          </p:cNvPr>
          <p:cNvSpPr txBox="1"/>
          <p:nvPr/>
        </p:nvSpPr>
        <p:spPr>
          <a:xfrm>
            <a:off x="8139448" y="6319115"/>
            <a:ext cx="3747752" cy="254000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altLang="ko-KR" sz="2000" b="1"/>
              <a:t>&lt;</a:t>
            </a:r>
            <a:r>
              <a:rPr lang="ko-KR" altLang="en-US" sz="2000" b="1"/>
              <a:t>길건너 친구들</a:t>
            </a:r>
            <a:r>
              <a:rPr lang="en-US" altLang="ko-KR" sz="2000" b="1"/>
              <a:t>&gt;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5530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02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5286" y="451302"/>
            <a:ext cx="1524643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개발 범위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78963" y="1381504"/>
            <a:ext cx="943912" cy="254000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애니메이션</a:t>
            </a:r>
            <a:endParaRPr lang="ko-KR" altLang="en-US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78963" y="2105330"/>
            <a:ext cx="943912" cy="254000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장애물</a:t>
            </a:r>
            <a:endParaRPr lang="ko-KR" altLang="en-US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78963" y="2822794"/>
            <a:ext cx="943912" cy="254000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아이템</a:t>
            </a:r>
            <a:endParaRPr lang="ko-KR" altLang="en-US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78963" y="3540258"/>
            <a:ext cx="943912" cy="254000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충돌처리</a:t>
            </a:r>
            <a:endParaRPr lang="ko-KR" altLang="en-US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93981" y="4257722"/>
            <a:ext cx="943912" cy="254000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맵 스크롤링</a:t>
            </a:r>
            <a:endParaRPr lang="ko-KR" altLang="en-US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DCF8C0-4ABF-4753-98EE-EBBF4C5D5A73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59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EC6A83-D45C-4739-9A63-0B5F48DB4725}"/>
              </a:ext>
            </a:extLst>
          </p:cNvPr>
          <p:cNvSpPr/>
          <p:nvPr/>
        </p:nvSpPr>
        <p:spPr>
          <a:xfrm>
            <a:off x="1193981" y="4975186"/>
            <a:ext cx="943912" cy="254000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UI</a:t>
            </a:r>
            <a:endParaRPr lang="ko-KR" altLang="en-US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C26040-5D44-4C91-82D2-60FA480EA6CB}"/>
              </a:ext>
            </a:extLst>
          </p:cNvPr>
          <p:cNvSpPr/>
          <p:nvPr/>
        </p:nvSpPr>
        <p:spPr>
          <a:xfrm>
            <a:off x="2609928" y="1305795"/>
            <a:ext cx="9068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게임에 등장하는 객체들에 대해 애니메이션을 구현함으로써 생동감있는 게임을 개발합니다</a:t>
            </a:r>
            <a:r>
              <a:rPr kumimoji="1" lang="en-US" altLang="ko-KR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3C210F-18E2-4305-A34E-DEAEFA91D4BE}"/>
              </a:ext>
            </a:extLst>
          </p:cNvPr>
          <p:cNvSpPr/>
          <p:nvPr/>
        </p:nvSpPr>
        <p:spPr>
          <a:xfrm>
            <a:off x="2609929" y="2038337"/>
            <a:ext cx="9068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피해야 하거나 올라타야 하거나 혹은 플레이어를 추격하는</a:t>
            </a:r>
            <a:r>
              <a:rPr kumimoji="1" lang="en-US" altLang="ko-KR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장애물들의 패턴 및 애니메이션을 구현함으로써 게임에 재미를 부여합니다</a:t>
            </a:r>
            <a:r>
              <a:rPr kumimoji="1" lang="en-US" altLang="ko-KR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DF9599-5DF1-44A9-BDC9-838D043D4810}"/>
              </a:ext>
            </a:extLst>
          </p:cNvPr>
          <p:cNvSpPr/>
          <p:nvPr/>
        </p:nvSpPr>
        <p:spPr>
          <a:xfrm>
            <a:off x="2609929" y="2758314"/>
            <a:ext cx="9068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무적</a:t>
            </a:r>
            <a:r>
              <a:rPr kumimoji="1" lang="en-US" altLang="ko-KR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, </a:t>
            </a:r>
            <a:r>
              <a:rPr kumimoji="1" lang="ko-KR" altLang="en-US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장애물 이동 방해</a:t>
            </a:r>
            <a:r>
              <a:rPr kumimoji="1" lang="en-US" altLang="ko-KR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, </a:t>
            </a:r>
            <a:r>
              <a:rPr kumimoji="1" lang="ko-KR" altLang="en-US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추가 점수 획득과 같은 효과를 주는 다양한 아이템들의 효과 및 애니메이션을 구현함으로써 게임에 재미를 부여합니다</a:t>
            </a:r>
            <a:r>
              <a:rPr kumimoji="1" lang="en-US" altLang="ko-KR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89C619-AC8C-4648-AB72-6CC3A6839A28}"/>
              </a:ext>
            </a:extLst>
          </p:cNvPr>
          <p:cNvSpPr/>
          <p:nvPr/>
        </p:nvSpPr>
        <p:spPr>
          <a:xfrm>
            <a:off x="2609928" y="3482592"/>
            <a:ext cx="9068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플레이어 </a:t>
            </a:r>
            <a:r>
              <a:rPr kumimoji="1" lang="en-US" altLang="ko-KR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– </a:t>
            </a:r>
            <a:r>
              <a:rPr kumimoji="1" lang="ko-KR" altLang="en-US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아이템</a:t>
            </a:r>
            <a:r>
              <a:rPr kumimoji="1" lang="en-US" altLang="ko-KR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, </a:t>
            </a:r>
            <a:r>
              <a:rPr kumimoji="1" lang="ko-KR" altLang="en-US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플레이어 </a:t>
            </a:r>
            <a:r>
              <a:rPr kumimoji="1" lang="en-US" altLang="ko-KR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– </a:t>
            </a:r>
            <a:r>
              <a:rPr kumimoji="1" lang="ko-KR" altLang="en-US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장애물 사이의 충돌처리를 구현합니다</a:t>
            </a:r>
            <a:r>
              <a:rPr kumimoji="1" lang="en-US" altLang="ko-KR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8383017-9381-46F8-8898-001CBBF068BE}"/>
              </a:ext>
            </a:extLst>
          </p:cNvPr>
          <p:cNvSpPr/>
          <p:nvPr/>
        </p:nvSpPr>
        <p:spPr>
          <a:xfrm>
            <a:off x="2609929" y="4213126"/>
            <a:ext cx="9068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플레이어가 전진하는 동안 맵이 끊기지 않도록 스크롤링을 구현함으로써 자연스러운 게임을 개발합니다</a:t>
            </a:r>
            <a:r>
              <a:rPr kumimoji="1" lang="en-US" altLang="ko-KR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8FC7DDE-3E47-4A44-8004-8FF40C98AB69}"/>
              </a:ext>
            </a:extLst>
          </p:cNvPr>
          <p:cNvSpPr/>
          <p:nvPr/>
        </p:nvSpPr>
        <p:spPr>
          <a:xfrm>
            <a:off x="2609929" y="4905874"/>
            <a:ext cx="9068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플레이어가 게임을 진행하며 획득한 점수</a:t>
            </a:r>
            <a:r>
              <a:rPr kumimoji="1" lang="en-US" altLang="ko-KR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, </a:t>
            </a:r>
            <a:r>
              <a:rPr kumimoji="1" lang="ko-KR" altLang="en-US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남은 시간을 파악할 수 있도록 </a:t>
            </a:r>
            <a:r>
              <a:rPr kumimoji="1" lang="en-US" altLang="ko-KR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UI</a:t>
            </a:r>
            <a:r>
              <a:rPr kumimoji="1" lang="ko-KR" altLang="en-US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를 구현합니다</a:t>
            </a:r>
            <a:r>
              <a:rPr kumimoji="1" lang="en-US" altLang="ko-KR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22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410198"/>
            <a:ext cx="564022" cy="564022"/>
            <a:chOff x="521264" y="410198"/>
            <a:chExt cx="564022" cy="564022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74B6A0-1F4D-4A14-A042-D8372874794D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59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0F087B-18A5-475A-B01C-E0218FF1BB36}"/>
              </a:ext>
            </a:extLst>
          </p:cNvPr>
          <p:cNvSpPr txBox="1"/>
          <p:nvPr/>
        </p:nvSpPr>
        <p:spPr>
          <a:xfrm>
            <a:off x="1085286" y="451302"/>
            <a:ext cx="1524643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개발 일정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6" name="표 5">
            <a:extLst>
              <a:ext uri="{FF2B5EF4-FFF2-40B4-BE49-F238E27FC236}">
                <a16:creationId xmlns:a16="http://schemas.microsoft.com/office/drawing/2014/main" id="{CFD20A32-4226-4882-9255-68826788A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426390"/>
              </p:ext>
            </p:extLst>
          </p:nvPr>
        </p:nvGraphicFramePr>
        <p:xfrm>
          <a:off x="563880" y="1015325"/>
          <a:ext cx="11064240" cy="539137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53260">
                  <a:extLst>
                    <a:ext uri="{9D8B030D-6E8A-4147-A177-3AD203B41FA5}">
                      <a16:colId xmlns:a16="http://schemas.microsoft.com/office/drawing/2014/main" val="193064940"/>
                    </a:ext>
                  </a:extLst>
                </a:gridCol>
                <a:gridCol w="9210980">
                  <a:extLst>
                    <a:ext uri="{9D8B030D-6E8A-4147-A177-3AD203B41FA5}">
                      <a16:colId xmlns:a16="http://schemas.microsoft.com/office/drawing/2014/main" val="1452315801"/>
                    </a:ext>
                  </a:extLst>
                </a:gridCol>
              </a:tblGrid>
              <a:tr h="466168">
                <a:tc>
                  <a:txBody>
                    <a:bodyPr/>
                    <a:lstStyle/>
                    <a:p>
                      <a:pPr algn="ctr" latinLnBrk="1"/>
                      <a:endParaRPr lang="en-US" altLang="ko-KR" sz="300"/>
                    </a:p>
                    <a:p>
                      <a:pPr algn="ctr" latinLnBrk="1"/>
                      <a:r>
                        <a:rPr lang="ko-KR" altLang="en-US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00"/>
                    </a:p>
                    <a:p>
                      <a:pPr algn="l" latinLnBrk="1"/>
                      <a:r>
                        <a:rPr lang="ko-KR" altLang="en-US"/>
                        <a:t>                                            개발 일정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597719"/>
                  </a:ext>
                </a:extLst>
              </a:tr>
              <a:tr h="54724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i="0"/>
                    </a:p>
                    <a:p>
                      <a:pPr algn="ctr" latinLnBrk="1"/>
                      <a:r>
                        <a:rPr lang="en-US" altLang="ko-KR" sz="1100" b="1" i="0"/>
                        <a:t>1</a:t>
                      </a:r>
                      <a:r>
                        <a:rPr lang="ko-KR" altLang="en-US" sz="1100" b="1" i="0"/>
                        <a:t>주차</a:t>
                      </a:r>
                      <a:r>
                        <a:rPr lang="en-US" altLang="ko-KR" sz="1100" b="1" i="0"/>
                        <a:t>(04/05~04/11)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1" i="0"/>
                    </a:p>
                    <a:p>
                      <a:pPr latinLnBrk="1"/>
                      <a:r>
                        <a:rPr lang="ko-KR" altLang="en-US" sz="1100" b="1" i="0"/>
                        <a:t>   게임에 필요한 리소스들을 수집하고 플레이어블 캐릭터의 애니메이션 구현합니다</a:t>
                      </a:r>
                      <a:r>
                        <a:rPr lang="en-US" altLang="ko-KR" sz="1100" b="1" i="0"/>
                        <a:t>.</a:t>
                      </a:r>
                      <a:endParaRPr lang="ko-KR" altLang="en-US" sz="1100" b="1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835555"/>
                  </a:ext>
                </a:extLst>
              </a:tr>
              <a:tr h="54724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i="0"/>
                    </a:p>
                    <a:p>
                      <a:pPr algn="ctr" latinLnBrk="1"/>
                      <a:r>
                        <a:rPr lang="en-US" altLang="ko-KR" sz="1100" b="1" i="0"/>
                        <a:t>2</a:t>
                      </a:r>
                      <a:r>
                        <a:rPr lang="ko-KR" altLang="en-US" sz="1100" b="1" i="0"/>
                        <a:t>주차</a:t>
                      </a:r>
                      <a:r>
                        <a:rPr lang="en-US" altLang="ko-KR" sz="1100" b="1" i="0"/>
                        <a:t>(04/12~04/18)</a:t>
                      </a:r>
                      <a:endParaRPr lang="ko-KR" altLang="en-US" sz="1100" b="1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i="0"/>
                        <a:t> </a:t>
                      </a:r>
                    </a:p>
                    <a:p>
                      <a:pPr latinLnBrk="1"/>
                      <a:r>
                        <a:rPr lang="ko-KR" altLang="en-US" sz="1100" b="1" i="0"/>
                        <a:t>   장애물 및 아이템 구현에 앞서 객체 간 충돌처리 로직을 구현합니다</a:t>
                      </a:r>
                      <a:r>
                        <a:rPr lang="en-US" altLang="ko-KR" sz="1100" b="1" i="0"/>
                        <a:t>.</a:t>
                      </a:r>
                      <a:endParaRPr lang="ko-KR" altLang="en-US" sz="1100" b="1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89842"/>
                  </a:ext>
                </a:extLst>
              </a:tr>
              <a:tr h="54724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i="0"/>
                    </a:p>
                    <a:p>
                      <a:pPr algn="ctr" latinLnBrk="1"/>
                      <a:r>
                        <a:rPr lang="en-US" altLang="ko-KR" sz="1100" b="1" i="0"/>
                        <a:t>3</a:t>
                      </a:r>
                      <a:r>
                        <a:rPr lang="ko-KR" altLang="en-US" sz="1100" b="1" i="0"/>
                        <a:t>주차</a:t>
                      </a:r>
                      <a:r>
                        <a:rPr lang="en-US" altLang="ko-KR" sz="1100" b="1" i="0"/>
                        <a:t>(04/19~04/25)</a:t>
                      </a:r>
                      <a:endParaRPr lang="ko-KR" altLang="en-US" sz="1100" b="1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i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/>
                        <a:t>   게임에 등장하는 장애물들의 패턴 및 해당 장애물들의 애니메이션을 구현합니다</a:t>
                      </a:r>
                      <a:r>
                        <a:rPr lang="en-US" altLang="ko-KR" sz="1100" b="1" i="0"/>
                        <a:t>.</a:t>
                      </a:r>
                      <a:endParaRPr lang="ko-KR" altLang="en-US" sz="1100" b="1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079595"/>
                  </a:ext>
                </a:extLst>
              </a:tr>
              <a:tr h="54724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i="0"/>
                    </a:p>
                    <a:p>
                      <a:pPr algn="ctr" latinLnBrk="1"/>
                      <a:r>
                        <a:rPr lang="en-US" altLang="ko-KR" sz="1100" b="1" i="0"/>
                        <a:t>4</a:t>
                      </a:r>
                      <a:r>
                        <a:rPr lang="ko-KR" altLang="en-US" sz="1100" b="1" i="0"/>
                        <a:t>주차</a:t>
                      </a:r>
                      <a:r>
                        <a:rPr lang="en-US" altLang="ko-KR" sz="1100" b="1" i="0"/>
                        <a:t>(04/26~05/02)</a:t>
                      </a:r>
                      <a:endParaRPr lang="ko-KR" altLang="en-US" sz="1100" b="1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1" i="0"/>
                    </a:p>
                    <a:p>
                      <a:pPr latinLnBrk="1"/>
                      <a:r>
                        <a:rPr lang="ko-KR" altLang="en-US" sz="1100" b="1" i="0"/>
                        <a:t>   게임에 등장하는 아이템들의 효과 및 해당 아이템들의 애니메이션을 구현합니다</a:t>
                      </a:r>
                      <a:r>
                        <a:rPr lang="en-US" altLang="ko-KR" sz="1100" b="1" i="0"/>
                        <a:t>.</a:t>
                      </a:r>
                      <a:endParaRPr lang="ko-KR" altLang="en-US" sz="1100" b="1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070764"/>
                  </a:ext>
                </a:extLst>
              </a:tr>
              <a:tr h="54724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i="0"/>
                    </a:p>
                    <a:p>
                      <a:pPr algn="ctr" latinLnBrk="1"/>
                      <a:r>
                        <a:rPr lang="en-US" altLang="ko-KR" sz="1100" b="1" i="0"/>
                        <a:t>5</a:t>
                      </a:r>
                      <a:r>
                        <a:rPr lang="ko-KR" altLang="en-US" sz="1100" b="1" i="0"/>
                        <a:t>주차</a:t>
                      </a:r>
                      <a:r>
                        <a:rPr lang="en-US" altLang="ko-KR" sz="1100" b="1" i="0"/>
                        <a:t>(05/03~05/09)</a:t>
                      </a:r>
                      <a:endParaRPr lang="ko-KR" altLang="en-US" sz="1100" b="1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1" i="0"/>
                    </a:p>
                    <a:p>
                      <a:pPr latinLnBrk="1"/>
                      <a:r>
                        <a:rPr lang="ko-KR" altLang="en-US" sz="1100" b="1" i="0"/>
                        <a:t>   </a:t>
                      </a:r>
                      <a:r>
                        <a:rPr lang="en-US" altLang="ko-KR" sz="1100" b="1" i="0"/>
                        <a:t>4</a:t>
                      </a:r>
                      <a:r>
                        <a:rPr lang="ko-KR" altLang="en-US" sz="1100" b="1" i="0"/>
                        <a:t>주차 까지의 구현 사항을 중간 점검하고 보완합니다</a:t>
                      </a:r>
                      <a:r>
                        <a:rPr lang="en-US" altLang="ko-KR" sz="1100" b="1" i="0"/>
                        <a:t>.</a:t>
                      </a:r>
                      <a:r>
                        <a:rPr lang="ko-KR" altLang="en-US" sz="1100" b="1" i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923962"/>
                  </a:ext>
                </a:extLst>
              </a:tr>
              <a:tr h="54724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i="0"/>
                    </a:p>
                    <a:p>
                      <a:pPr algn="ctr" latinLnBrk="1"/>
                      <a:r>
                        <a:rPr lang="en-US" altLang="ko-KR" sz="1100" b="1" i="0"/>
                        <a:t>6</a:t>
                      </a:r>
                      <a:r>
                        <a:rPr lang="ko-KR" altLang="en-US" sz="1100" b="1" i="0"/>
                        <a:t>주차</a:t>
                      </a:r>
                      <a:r>
                        <a:rPr lang="en-US" altLang="ko-KR" sz="1100" b="1" i="0"/>
                        <a:t>(05/10~05/16)</a:t>
                      </a:r>
                      <a:endParaRPr lang="ko-KR" altLang="en-US" sz="1100" b="1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i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/>
                        <a:t>   종스크롤 게임에 맞게 맵 스크롤링을 구현합니다</a:t>
                      </a:r>
                      <a:r>
                        <a:rPr lang="en-US" altLang="ko-KR" sz="1100" b="1" i="0"/>
                        <a:t>.</a:t>
                      </a:r>
                      <a:endParaRPr lang="ko-KR" altLang="en-US" sz="1100" b="1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611400"/>
                  </a:ext>
                </a:extLst>
              </a:tr>
              <a:tr h="54724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i="0"/>
                    </a:p>
                    <a:p>
                      <a:pPr algn="ctr" latinLnBrk="1"/>
                      <a:r>
                        <a:rPr lang="en-US" altLang="ko-KR" sz="1100" b="1" i="0"/>
                        <a:t>7</a:t>
                      </a:r>
                      <a:r>
                        <a:rPr lang="ko-KR" altLang="en-US" sz="1100" b="1" i="0"/>
                        <a:t>주차</a:t>
                      </a:r>
                      <a:r>
                        <a:rPr lang="en-US" altLang="ko-KR" sz="1100" b="1" i="0"/>
                        <a:t>(05/17~05/23)</a:t>
                      </a:r>
                      <a:endParaRPr lang="ko-KR" altLang="en-US" sz="1100" b="1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1" i="0"/>
                    </a:p>
                    <a:p>
                      <a:pPr latinLnBrk="1"/>
                      <a:r>
                        <a:rPr lang="ko-KR" altLang="en-US" sz="1100" b="1" i="0"/>
                        <a:t>   </a:t>
                      </a:r>
                      <a:r>
                        <a:rPr lang="en-US" altLang="ko-KR" sz="1100" b="1" i="0"/>
                        <a:t>6</a:t>
                      </a:r>
                      <a:r>
                        <a:rPr lang="ko-KR" altLang="en-US" sz="1100" b="1" i="0"/>
                        <a:t>주차에 구현한 스크롤링 방식에 맞춰 맵 상에 장애물 및 아이템들을 재배치합니다</a:t>
                      </a:r>
                      <a:r>
                        <a:rPr lang="en-US" altLang="ko-KR" sz="1100" b="1" i="0"/>
                        <a:t>.</a:t>
                      </a:r>
                      <a:endParaRPr lang="ko-KR" altLang="en-US" sz="1100" b="1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94964"/>
                  </a:ext>
                </a:extLst>
              </a:tr>
              <a:tr h="54724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i="0"/>
                    </a:p>
                    <a:p>
                      <a:pPr algn="ctr" latinLnBrk="1"/>
                      <a:r>
                        <a:rPr lang="en-US" altLang="ko-KR" sz="1100" b="1" i="0"/>
                        <a:t>8</a:t>
                      </a:r>
                      <a:r>
                        <a:rPr lang="ko-KR" altLang="en-US" sz="1100" b="1" i="0"/>
                        <a:t>주차</a:t>
                      </a:r>
                      <a:r>
                        <a:rPr lang="en-US" altLang="ko-KR" sz="1100" b="1" i="0"/>
                        <a:t>(05/24~05/30)</a:t>
                      </a:r>
                      <a:endParaRPr lang="ko-KR" altLang="en-US" sz="1100" b="1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1" i="0"/>
                    </a:p>
                    <a:p>
                      <a:pPr latinLnBrk="1"/>
                      <a:r>
                        <a:rPr lang="ko-KR" altLang="en-US" sz="1100" b="1" i="0"/>
                        <a:t>   게임 형식에 맞는 </a:t>
                      </a:r>
                      <a:r>
                        <a:rPr lang="en-US" altLang="ko-KR" sz="1100" b="1" i="0"/>
                        <a:t>UI</a:t>
                      </a:r>
                      <a:r>
                        <a:rPr lang="ko-KR" altLang="en-US" sz="1100" b="1" i="0"/>
                        <a:t>를 구현합니다</a:t>
                      </a:r>
                      <a:r>
                        <a:rPr lang="en-US" altLang="ko-KR" sz="1100" b="1" i="0"/>
                        <a:t>.</a:t>
                      </a:r>
                      <a:endParaRPr lang="ko-KR" altLang="en-US" sz="1100" b="1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630546"/>
                  </a:ext>
                </a:extLst>
              </a:tr>
              <a:tr h="54724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i="0"/>
                    </a:p>
                    <a:p>
                      <a:pPr algn="ctr" latinLnBrk="1"/>
                      <a:r>
                        <a:rPr lang="en-US" altLang="ko-KR" sz="1100" b="1" i="0"/>
                        <a:t>9</a:t>
                      </a:r>
                      <a:r>
                        <a:rPr lang="ko-KR" altLang="en-US" sz="1100" b="1" i="0"/>
                        <a:t>주차</a:t>
                      </a:r>
                      <a:r>
                        <a:rPr lang="en-US" altLang="ko-KR" sz="1100" b="1" i="0"/>
                        <a:t>(05/31~06/06)</a:t>
                      </a:r>
                      <a:endParaRPr lang="ko-KR" altLang="en-US" sz="1100" b="1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1" i="0"/>
                    </a:p>
                    <a:p>
                      <a:pPr latinLnBrk="1"/>
                      <a:r>
                        <a:rPr lang="ko-KR" altLang="en-US" sz="1100" b="1" i="0"/>
                        <a:t>   모든 주차 동안 구현한 프로젝트에 대해 보완하고 발표를 진행합니다</a:t>
                      </a:r>
                      <a:r>
                        <a:rPr lang="en-US" altLang="ko-KR" sz="1100" b="1" i="0"/>
                        <a:t>.</a:t>
                      </a:r>
                      <a:endParaRPr lang="ko-KR" altLang="en-US" sz="1100" b="1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23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23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58763" y="2905851"/>
            <a:ext cx="2074474" cy="52314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sz="28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감사합니다</a:t>
            </a:r>
            <a:r>
              <a:rPr kumimoji="1" lang="en-US" altLang="ko-KR" sz="28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  <a:endParaRPr kumimoji="1" lang="en-US" altLang="ko-KR" sz="28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5D1945-0635-4439-9AAC-08B8D6072E91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59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4  </a:t>
            </a:r>
            <a:r>
              <a:rPr lang="ko-KR" altLang="en-US"/>
              <a:t> </a:t>
            </a:r>
            <a:r>
              <a:rPr lang="en-US" altLang="ko-KR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2948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3A3838"/>
      </a:dk1>
      <a:lt1>
        <a:srgbClr val="FFFFFF"/>
      </a:lt1>
      <a:dk2>
        <a:srgbClr val="AEABAB"/>
      </a:dk2>
      <a:lt2>
        <a:srgbClr val="F2F2F2"/>
      </a:lt2>
      <a:accent1>
        <a:srgbClr val="FF8E32"/>
      </a:accent1>
      <a:accent2>
        <a:srgbClr val="48A1FA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b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270</Words>
  <Application>Microsoft Office PowerPoint</Application>
  <PresentationFormat>와이드스크린</PresentationFormat>
  <Paragraphs>70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Smilegate</dc:creator>
  <cp:lastModifiedBy>임 종현</cp:lastModifiedBy>
  <cp:revision>84</cp:revision>
  <dcterms:created xsi:type="dcterms:W3CDTF">2019-03-11T06:50:22Z</dcterms:created>
  <dcterms:modified xsi:type="dcterms:W3CDTF">2021-04-03T16:05:34Z</dcterms:modified>
</cp:coreProperties>
</file>