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87" r:id="rId4"/>
    <p:sldId id="273" r:id="rId5"/>
    <p:sldId id="284" r:id="rId6"/>
    <p:sldId id="274" r:id="rId7"/>
    <p:sldId id="286" r:id="rId8"/>
    <p:sldId id="275" r:id="rId9"/>
    <p:sldId id="276" r:id="rId10"/>
    <p:sldId id="285" r:id="rId11"/>
    <p:sldId id="288" r:id="rId12"/>
    <p:sldId id="279" r:id="rId13"/>
    <p:sldId id="281" r:id="rId14"/>
    <p:sldId id="282" r:id="rId15"/>
    <p:sldId id="28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91B1"/>
    <a:srgbClr val="003F60"/>
    <a:srgbClr val="FF8B8B"/>
    <a:srgbClr val="C00000"/>
    <a:srgbClr val="B3B0B0"/>
    <a:srgbClr val="002436"/>
    <a:srgbClr val="010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28" autoAdjust="0"/>
    <p:restoredTop sz="96509" autoAdjust="0"/>
  </p:normalViewPr>
  <p:slideViewPr>
    <p:cSldViewPr snapToGrid="0">
      <p:cViewPr varScale="1">
        <p:scale>
          <a:sx n="63" d="100"/>
          <a:sy n="63" d="100"/>
        </p:scale>
        <p:origin x="96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E5D2C-18EE-4886-960D-A5E68894C51A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8702E-41D1-4005-BB41-029150BB0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083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8702E-41D1-4005-BB41-029150BB09F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766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162C4-6B2B-475B-8BF8-8D3B1CCED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5E531E-8290-4121-B1F2-5E7A2748D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E5FE8-3618-4279-99C0-C6360E36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736A-3901-47CF-846F-1CF651F9BD02}" type="datetime1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32D58F-9809-4240-B9D0-B3F119BE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DA476-57BF-47F7-8931-FA194FF1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34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2BF43-B265-4FB2-A132-1700636C7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EA96A3-E9A6-4461-8990-D562132D8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469F47-2C3C-4A65-99B3-B0E5958D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239C-8EC1-48A8-9AC1-67DF9C55CD9B}" type="datetime1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8827A2-537C-4D91-B370-5CE1E482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464AE-0702-40C2-859A-52B5621A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05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EAD0A2-E9EA-42B1-AF35-CD42D8BA8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53315B-5A26-482E-A716-628714901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19EAB-D700-4602-8BD1-FFAB4595B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64EA-00B5-4BA8-A85B-12C771127E05}" type="datetime1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4A489C-BBAA-49C8-8996-9297BE7A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2A0BB-3D8F-4D87-B281-FDE6E4BC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66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F1473-C149-4D5F-967E-4D03F9DB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85951-588A-41A6-874A-A151AFB6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478BF-5CF7-42D2-8436-A93EA7BD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E96A-D7B4-48B6-85A1-005B3D690D17}" type="datetime1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71027-D716-4008-B158-3B381576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41088E-5D09-45FF-8B41-32711D39C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0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A5D97-1E9F-45CF-9186-8E285D37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CB0DA4-9C93-48A5-AE3B-F1F694951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45E2D6-2C5A-49A4-A22D-E2BDD39E9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F019-E7FF-418F-B016-C22EFD9FD3BC}" type="datetime1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61C4BF-DAB5-48E1-AAC5-2CFFC32A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4575F4-09F4-4747-94A8-FD083115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68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F4F2D-E19F-44E5-ADE7-06EC44D1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70BF7-128A-458E-8A6C-003414FAC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6F8316-8720-4C84-8C6F-5C78E0076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110AE1-EA8A-46B4-95D1-1D508807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250D-6C06-4EBB-AE66-C6CADCAA671B}" type="datetime1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A46F61-764A-4497-AD18-711FC291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002752-C7F6-41DA-BD9D-CFDD099A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25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473DF-9829-4207-BEBB-6BC295AAF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56277F-2D83-48AC-8E23-89B8FFC85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579D12-B2E4-47FC-B127-94ACD056F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2DA16D-63FB-42A5-8CB0-934CF4292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A3C24F-8F31-4E6B-8B84-FE64C259B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EE5E03-40AF-4931-AF0A-D2030CC1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BD55-51AF-404F-8099-0EEDCC21B7EB}" type="datetime1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CB4EA3-C0B4-4048-A8E3-937372EC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FC586E-1E04-4FE6-9DB5-0C813458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75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D330D-1CF0-408C-BB14-A01DD92B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7A85A3-DE04-4C39-8BAF-38F225E97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F1C4-AC3F-4E60-A3FC-FC6CB5D5D252}" type="datetime1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6F4379-0B83-48EC-B8ED-BE1095252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EC7C0D-4564-4C80-91A0-9A08A9ED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43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A56575-0E5B-43E3-B205-50F4895B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82A7-AEF0-47B2-A75E-54042D33C31F}" type="datetime1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50AFD6-5302-46D5-AEAF-8BC505950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B4B5C7-5B94-4AAF-99A6-68DBBD31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08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C27A6-22A3-473E-B011-FC211DC44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925917-5817-4CB9-834D-AC923500D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020713-E2B9-4071-865C-B0CFA7170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2E33DA-80F7-42FB-A797-69CAF9DE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A74C-3833-41CA-87BC-553F7A9F024A}" type="datetime1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26EB87-6D2E-4A59-B84C-E0B6F8FB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A26556-2432-4EB2-9D44-9F97BCCC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3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2FDE0-5F8C-4DCC-AB1F-9A5C47F0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FD759C-281D-4CC6-8B7F-1DFC998E6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B48FDE-6708-4BB5-B7C5-1B9FE9DC4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9EB5ED-0FF2-4F5E-9C63-A4D02954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C185-058D-4D30-BB76-4F560E51D3F2}" type="datetime1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6A9420-7064-465C-B539-5E478A57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205DD3-6F88-49FA-B30A-A30A3E1E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68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C69F9A-EA3B-4B6F-9F2B-D6A152D8C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0E8166-56D7-43A9-8E7C-982B9C3A6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344EA2-EF18-4C55-94DC-E11D83618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7E50C-2C32-43F1-96DE-3AE1ED496252}" type="datetime1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BA72A7-558A-41AC-BDBF-ADA1C4AEC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AA44B-5E6A-4053-B6E0-51F4AE6BC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17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tip.com/wpic/JJxxxw_shadow-of-the-colossus-wallpape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parchive.org/Onimusha-Warlords/Update%208/" TargetMode="External"/><Relationship Id="rId5" Type="http://schemas.openxmlformats.org/officeDocument/2006/relationships/hyperlink" Target="https://jonathonruland.artstation.com/projects/1QXGZ" TargetMode="External"/><Relationship Id="rId4" Type="http://schemas.openxmlformats.org/officeDocument/2006/relationships/hyperlink" Target="https://wallpapersafari.com/w/LfRcT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5DA30-0A51-485F-A06B-73751A1F4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329" y="920986"/>
            <a:ext cx="3242552" cy="1418516"/>
          </a:xfrm>
        </p:spPr>
        <p:txBody>
          <a:bodyPr/>
          <a:lstStyle/>
          <a:p>
            <a:r>
              <a:rPr lang="ko-KR" altLang="en-US" sz="4800" b="1" dirty="0">
                <a:solidFill>
                  <a:srgbClr val="003F60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  <a:reflection endPos="0" dist="50800" dir="5400000" sy="-100000" algn="bl" rotWithShape="0"/>
                </a:effectLst>
              </a:rPr>
              <a:t>자이언트</a:t>
            </a:r>
            <a:br>
              <a:rPr lang="en-US" altLang="ko-KR" b="1" dirty="0">
                <a:solidFill>
                  <a:srgbClr val="003F60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  <a:reflection endPos="0" dist="50800" dir="5400000" sy="-100000" algn="bl" rotWithShape="0"/>
                </a:effectLst>
              </a:rPr>
            </a:br>
            <a:r>
              <a:rPr lang="ko-KR" altLang="en-US" sz="3600" b="1" dirty="0" err="1">
                <a:solidFill>
                  <a:srgbClr val="003F60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  <a:reflection endPos="0" dist="50800" dir="5400000" sy="-100000" algn="bl" rotWithShape="0"/>
                </a:effectLst>
              </a:rPr>
              <a:t>슬레이어</a:t>
            </a:r>
            <a:endParaRPr lang="ko-KR" altLang="en-US" sz="3600" b="1" dirty="0">
              <a:solidFill>
                <a:srgbClr val="003F60"/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  <a:reflection endPos="0" dist="50800" dir="5400000" sy="-100000" algn="bl" rotWithShape="0"/>
              </a:effectLst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D077CEA2-9920-4C93-8AA8-7CFB3226AB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39" r="39125"/>
          <a:stretch/>
        </p:blipFill>
        <p:spPr>
          <a:xfrm>
            <a:off x="8360229" y="0"/>
            <a:ext cx="2540334" cy="6858000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65389B58-A421-4AC3-BB03-149A79240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515" y="0"/>
            <a:ext cx="2208179" cy="6858000"/>
          </a:xfrm>
        </p:spPr>
        <p:txBody>
          <a:bodyPr>
            <a:normAutofit/>
          </a:bodyPr>
          <a:lstStyle/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r>
              <a:rPr lang="en-US" altLang="ko-KR" sz="1400" b="1" dirty="0">
                <a:solidFill>
                  <a:srgbClr val="003F60"/>
                </a:solidFill>
              </a:rPr>
              <a:t>2015180033 </a:t>
            </a:r>
            <a:r>
              <a:rPr lang="ko-KR" altLang="en-US" sz="1400" b="1" dirty="0">
                <a:solidFill>
                  <a:srgbClr val="003F60"/>
                </a:solidFill>
              </a:rPr>
              <a:t>이태훈</a:t>
            </a:r>
            <a:endParaRPr lang="en-US" altLang="ko-KR" sz="1400" b="1" dirty="0">
              <a:solidFill>
                <a:srgbClr val="003F60"/>
              </a:solidFill>
            </a:endParaRPr>
          </a:p>
          <a:p>
            <a:r>
              <a:rPr lang="en-US" altLang="ko-KR" sz="1400" b="1" dirty="0">
                <a:solidFill>
                  <a:srgbClr val="003F60"/>
                </a:solidFill>
              </a:rPr>
              <a:t>2015180036 </a:t>
            </a:r>
            <a:r>
              <a:rPr lang="ko-KR" altLang="en-US" sz="1400" b="1" dirty="0">
                <a:solidFill>
                  <a:srgbClr val="003F60"/>
                </a:solidFill>
              </a:rPr>
              <a:t>장영진</a:t>
            </a:r>
            <a:endParaRPr lang="en-US" altLang="ko-KR" sz="1400" b="1" dirty="0">
              <a:solidFill>
                <a:srgbClr val="003F60"/>
              </a:solidFill>
            </a:endParaRPr>
          </a:p>
          <a:p>
            <a:r>
              <a:rPr lang="en-US" altLang="ko-KR" sz="1400" b="1" dirty="0">
                <a:solidFill>
                  <a:srgbClr val="003F60"/>
                </a:solidFill>
              </a:rPr>
              <a:t>2015182034 </a:t>
            </a:r>
            <a:r>
              <a:rPr lang="ko-KR" altLang="en-US" sz="1400" b="1" dirty="0">
                <a:solidFill>
                  <a:srgbClr val="003F60"/>
                </a:solidFill>
              </a:rPr>
              <a:t>임종현</a:t>
            </a:r>
            <a:endParaRPr lang="en-US" altLang="ko-KR" sz="1400" b="1" dirty="0">
              <a:solidFill>
                <a:srgbClr val="003F60"/>
              </a:solidFill>
            </a:endParaRPr>
          </a:p>
          <a:p>
            <a:endParaRPr lang="en-US" altLang="ko-KR" sz="1400" b="1" dirty="0">
              <a:solidFill>
                <a:srgbClr val="003F60"/>
              </a:solidFill>
            </a:endParaRPr>
          </a:p>
          <a:p>
            <a:endParaRPr lang="en-US" altLang="ko-KR" sz="1400" b="1" dirty="0">
              <a:solidFill>
                <a:srgbClr val="003F60"/>
              </a:solidFill>
            </a:endParaRPr>
          </a:p>
          <a:p>
            <a:r>
              <a:rPr lang="en-US" altLang="ko-KR" sz="1400" b="1" dirty="0">
                <a:solidFill>
                  <a:srgbClr val="003F60"/>
                </a:solidFill>
              </a:rPr>
              <a:t>Professor	</a:t>
            </a:r>
            <a:r>
              <a:rPr lang="ko-KR" altLang="en-US" sz="1400" b="1" dirty="0">
                <a:solidFill>
                  <a:srgbClr val="003F60"/>
                </a:solidFill>
              </a:rPr>
              <a:t>김재경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5708B72-3DBF-4165-A022-074AD27E7605}"/>
              </a:ext>
            </a:extLst>
          </p:cNvPr>
          <p:cNvSpPr/>
          <p:nvPr/>
        </p:nvSpPr>
        <p:spPr>
          <a:xfrm rot="5400000">
            <a:off x="9567383" y="5361232"/>
            <a:ext cx="126027" cy="2540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2E4FFFB-6B9B-4A9D-9C95-0017D9601097}"/>
              </a:ext>
            </a:extLst>
          </p:cNvPr>
          <p:cNvSpPr/>
          <p:nvPr/>
        </p:nvSpPr>
        <p:spPr>
          <a:xfrm rot="5400000">
            <a:off x="9567381" y="-1024110"/>
            <a:ext cx="126027" cy="2540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F30492-6D5A-4844-AA88-B7BCF56EE94F}"/>
              </a:ext>
            </a:extLst>
          </p:cNvPr>
          <p:cNvSpPr/>
          <p:nvPr/>
        </p:nvSpPr>
        <p:spPr>
          <a:xfrm>
            <a:off x="2075043" y="5456128"/>
            <a:ext cx="961772" cy="961772"/>
          </a:xfrm>
          <a:prstGeom prst="rect">
            <a:avLst/>
          </a:prstGeom>
          <a:noFill/>
          <a:ln w="38100">
            <a:solidFill>
              <a:srgbClr val="003F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01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조류이(가) 표시된 사진&#10;&#10;자동 생성된 설명">
            <a:extLst>
              <a:ext uri="{FF2B5EF4-FFF2-40B4-BE49-F238E27FC236}">
                <a16:creationId xmlns:a16="http://schemas.microsoft.com/office/drawing/2014/main" id="{B06F7DFA-FA48-4012-AE92-A0354CC2E0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-3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924" t="18787" r="23974" b="15876"/>
          <a:stretch/>
        </p:blipFill>
        <p:spPr>
          <a:xfrm>
            <a:off x="2617168" y="1444033"/>
            <a:ext cx="3346316" cy="2788598"/>
          </a:xfrm>
          <a:prstGeom prst="rect">
            <a:avLst/>
          </a:prstGeom>
          <a:noFill/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0698E8B-B867-4797-8E66-2F2C90351D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33" t="4778" r="14494" b="13943"/>
          <a:stretch/>
        </p:blipFill>
        <p:spPr>
          <a:xfrm flipH="1">
            <a:off x="5016230" y="3189704"/>
            <a:ext cx="500272" cy="754674"/>
          </a:xfrm>
          <a:prstGeom prst="rect">
            <a:avLst/>
          </a:prstGeom>
          <a:noFill/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503325E-C41C-4E0F-A43E-DAD2FBC4D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7" r="38985" b="19252"/>
          <a:stretch/>
        </p:blipFill>
        <p:spPr>
          <a:xfrm>
            <a:off x="0" y="4232631"/>
            <a:ext cx="1553028" cy="262536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211817" y="147839"/>
            <a:ext cx="115479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연구목적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게임소개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accent4"/>
                </a:solidFill>
              </a:rPr>
              <a:t>오브젝트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기술요소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준비현황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차별성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일정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참고자료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accent4"/>
                </a:solidFill>
              </a:rPr>
              <a:t> 보스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AECD2CB-18A9-4261-AD90-362A4F65D45F}"/>
              </a:ext>
            </a:extLst>
          </p:cNvPr>
          <p:cNvGrpSpPr/>
          <p:nvPr/>
        </p:nvGrpSpPr>
        <p:grpSpPr>
          <a:xfrm>
            <a:off x="1553027" y="0"/>
            <a:ext cx="461975" cy="753557"/>
            <a:chOff x="1553027" y="0"/>
            <a:chExt cx="461975" cy="75355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0B3661C-62EF-4FBE-A100-B1659D3AF4F6}"/>
                </a:ext>
              </a:extLst>
            </p:cNvPr>
            <p:cNvSpPr/>
            <p:nvPr/>
          </p:nvSpPr>
          <p:spPr>
            <a:xfrm>
              <a:off x="1553028" y="0"/>
              <a:ext cx="461974" cy="753556"/>
            </a:xfrm>
            <a:prstGeom prst="rect">
              <a:avLst/>
            </a:prstGeom>
            <a:solidFill>
              <a:srgbClr val="003F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EFD416-48F7-46DB-A33F-21558E712EEF}"/>
                </a:ext>
              </a:extLst>
            </p:cNvPr>
            <p:cNvSpPr/>
            <p:nvPr/>
          </p:nvSpPr>
          <p:spPr>
            <a:xfrm>
              <a:off x="1553027" y="1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D59512-AA68-49AE-B233-EEF93A9E8028}"/>
                </a:ext>
              </a:extLst>
            </p:cNvPr>
            <p:cNvSpPr/>
            <p:nvPr/>
          </p:nvSpPr>
          <p:spPr>
            <a:xfrm>
              <a:off x="1739443" y="0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9897581-2931-4B03-96F0-13B87EDDFFBF}"/>
                </a:ext>
              </a:extLst>
            </p:cNvPr>
            <p:cNvSpPr/>
            <p:nvPr/>
          </p:nvSpPr>
          <p:spPr>
            <a:xfrm>
              <a:off x="1925859" y="0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BE9A1789-B579-42BE-9A2D-E05D198FB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037084"/>
              </p:ext>
            </p:extLst>
          </p:nvPr>
        </p:nvGraphicFramePr>
        <p:xfrm>
          <a:off x="2818636" y="3880181"/>
          <a:ext cx="2943380" cy="2224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690">
                  <a:extLst>
                    <a:ext uri="{9D8B030D-6E8A-4147-A177-3AD203B41FA5}">
                      <a16:colId xmlns:a16="http://schemas.microsoft.com/office/drawing/2014/main" val="2315930745"/>
                    </a:ext>
                  </a:extLst>
                </a:gridCol>
                <a:gridCol w="1471690">
                  <a:extLst>
                    <a:ext uri="{9D8B030D-6E8A-4147-A177-3AD203B41FA5}">
                      <a16:colId xmlns:a16="http://schemas.microsoft.com/office/drawing/2014/main" val="1933186025"/>
                    </a:ext>
                  </a:extLst>
                </a:gridCol>
              </a:tblGrid>
              <a:tr h="2876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보스 몬스터</a:t>
                      </a:r>
                    </a:p>
                  </a:txBody>
                  <a:tcPr marL="71915" marR="71915" marT="35957" marB="35957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237376"/>
                  </a:ext>
                </a:extLst>
              </a:tr>
              <a:tr h="2876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키</a:t>
                      </a:r>
                    </a:p>
                  </a:txBody>
                  <a:tcPr marL="71915" marR="71915" marT="35957" marB="35957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500cm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479224"/>
                  </a:ext>
                </a:extLst>
              </a:tr>
              <a:tr h="2876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이동속도</a:t>
                      </a:r>
                    </a:p>
                  </a:txBody>
                  <a:tcPr marL="71915" marR="71915" marT="35957" marB="35957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50cm/s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047518"/>
                  </a:ext>
                </a:extLst>
              </a:tr>
              <a:tr h="2876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머리 체력</a:t>
                      </a:r>
                    </a:p>
                  </a:txBody>
                  <a:tcPr marL="71915" marR="71915" marT="35957" marB="35957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381354"/>
                  </a:ext>
                </a:extLst>
              </a:tr>
              <a:tr h="2876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몸통 체력</a:t>
                      </a:r>
                    </a:p>
                  </a:txBody>
                  <a:tcPr marL="71915" marR="71915" marT="35957" marB="35957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72143"/>
                  </a:ext>
                </a:extLst>
              </a:tr>
              <a:tr h="2876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다리 체력</a:t>
                      </a:r>
                    </a:p>
                  </a:txBody>
                  <a:tcPr marL="71915" marR="71915" marT="35957" marB="35957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333696"/>
                  </a:ext>
                </a:extLst>
              </a:tr>
              <a:tr h="2876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애니메이션</a:t>
                      </a:r>
                    </a:p>
                  </a:txBody>
                  <a:tcPr marL="71915" marR="71915" marT="35957" marB="35957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이동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피격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공격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291241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0A79C73D-F2E2-4603-8B3D-328C3EFC9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536568"/>
              </p:ext>
            </p:extLst>
          </p:nvPr>
        </p:nvGraphicFramePr>
        <p:xfrm>
          <a:off x="6027662" y="1444033"/>
          <a:ext cx="5083161" cy="1150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145">
                  <a:extLst>
                    <a:ext uri="{9D8B030D-6E8A-4147-A177-3AD203B41FA5}">
                      <a16:colId xmlns:a16="http://schemas.microsoft.com/office/drawing/2014/main" val="2315930745"/>
                    </a:ext>
                  </a:extLst>
                </a:gridCol>
                <a:gridCol w="3470016">
                  <a:extLst>
                    <a:ext uri="{9D8B030D-6E8A-4147-A177-3AD203B41FA5}">
                      <a16:colId xmlns:a16="http://schemas.microsoft.com/office/drawing/2014/main" val="1933186025"/>
                    </a:ext>
                  </a:extLst>
                </a:gridCol>
              </a:tblGrid>
              <a:tr h="2876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특성</a:t>
                      </a:r>
                    </a:p>
                  </a:txBody>
                  <a:tcPr marL="71915" marR="71915" marT="35957" marB="35957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237376"/>
                  </a:ext>
                </a:extLst>
              </a:tr>
              <a:tr h="2876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피격 부위</a:t>
                      </a:r>
                    </a:p>
                  </a:txBody>
                  <a:tcPr marL="71915" marR="71915" marT="35957" marB="35957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머리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다리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3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부분으로 구성</a:t>
                      </a:r>
                    </a:p>
                  </a:txBody>
                  <a:tcPr marL="71915" marR="71915" marT="35957" marB="35957"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479224"/>
                  </a:ext>
                </a:extLst>
              </a:tr>
              <a:tr h="2876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약점</a:t>
                      </a:r>
                    </a:p>
                  </a:txBody>
                  <a:tcPr marL="71915" marR="71915" marT="35957" marB="35957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공격 상태에 따라 부위별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증가</a:t>
                      </a:r>
                    </a:p>
                  </a:txBody>
                  <a:tcPr marL="71915" marR="71915" marT="35957" marB="35957"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047518"/>
                  </a:ext>
                </a:extLst>
              </a:tr>
              <a:tr h="2876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난이도 변화</a:t>
                      </a:r>
                    </a:p>
                  </a:txBody>
                  <a:tcPr marL="71915" marR="71915" marT="35957" marB="35957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플레이어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인당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체력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+200 /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공격력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*1.5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06018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F0FF6984-0F56-46B9-BBF9-72FEAB8C7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966406"/>
              </p:ext>
            </p:extLst>
          </p:nvPr>
        </p:nvGraphicFramePr>
        <p:xfrm>
          <a:off x="6027661" y="2818497"/>
          <a:ext cx="5083164" cy="1426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791">
                  <a:extLst>
                    <a:ext uri="{9D8B030D-6E8A-4147-A177-3AD203B41FA5}">
                      <a16:colId xmlns:a16="http://schemas.microsoft.com/office/drawing/2014/main" val="2315930745"/>
                    </a:ext>
                  </a:extLst>
                </a:gridCol>
                <a:gridCol w="1270791">
                  <a:extLst>
                    <a:ext uri="{9D8B030D-6E8A-4147-A177-3AD203B41FA5}">
                      <a16:colId xmlns:a16="http://schemas.microsoft.com/office/drawing/2014/main" val="1207264265"/>
                    </a:ext>
                  </a:extLst>
                </a:gridCol>
                <a:gridCol w="1270791">
                  <a:extLst>
                    <a:ext uri="{9D8B030D-6E8A-4147-A177-3AD203B41FA5}">
                      <a16:colId xmlns:a16="http://schemas.microsoft.com/office/drawing/2014/main" val="1391064003"/>
                    </a:ext>
                  </a:extLst>
                </a:gridCol>
                <a:gridCol w="1270791">
                  <a:extLst>
                    <a:ext uri="{9D8B030D-6E8A-4147-A177-3AD203B41FA5}">
                      <a16:colId xmlns:a16="http://schemas.microsoft.com/office/drawing/2014/main" val="3390801835"/>
                    </a:ext>
                  </a:extLst>
                </a:gridCol>
              </a:tblGrid>
              <a:tr h="261887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일반 공격</a:t>
                      </a:r>
                    </a:p>
                  </a:txBody>
                  <a:tcPr marL="71915" marR="71915" marT="35957" marB="35957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237376"/>
                  </a:ext>
                </a:extLst>
              </a:tr>
              <a:tr h="2844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할퀴기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근거리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번개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원거리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479224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공격력</a:t>
                      </a:r>
                    </a:p>
                  </a:txBody>
                  <a:tcPr marL="71915" marR="71915" marT="35957" marB="35957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공격력</a:t>
                      </a:r>
                    </a:p>
                  </a:txBody>
                  <a:tcPr marL="71915" marR="71915" marT="35957" marB="35957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635527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약점</a:t>
                      </a:r>
                    </a:p>
                  </a:txBody>
                  <a:tcPr marL="71915" marR="71915" marT="35957" marB="35957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없음</a:t>
                      </a:r>
                    </a:p>
                  </a:txBody>
                  <a:tcPr marL="71915" marR="71915" marT="35957" marB="35957" anchor="ctr"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약점</a:t>
                      </a:r>
                    </a:p>
                  </a:txBody>
                  <a:tcPr marL="71915" marR="71915" marT="35957" marB="35957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다리</a:t>
                      </a:r>
                    </a:p>
                  </a:txBody>
                  <a:tcPr marL="71915" marR="71915" marT="35957" marB="35957" anchor="ctr"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23708"/>
                  </a:ext>
                </a:extLst>
              </a:tr>
              <a:tr h="2844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즉시 공격</a:t>
                      </a:r>
                    </a:p>
                  </a:txBody>
                  <a:tcPr marL="71915" marR="71915" marT="35957" marB="35957" anchor="ctr"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1915" marR="71915" marT="35957" marB="35957">
                    <a:solidFill>
                      <a:srgbClr val="C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공격에 준비시간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초 필요</a:t>
                      </a:r>
                    </a:p>
                  </a:txBody>
                  <a:tcPr marL="71915" marR="71915" marT="35957" marB="35957" anchor="ctr"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1915" marR="71915" marT="35957" marB="35957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421242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9EF7E032-54E5-4E04-9E78-77257475E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503862"/>
              </p:ext>
            </p:extLst>
          </p:nvPr>
        </p:nvGraphicFramePr>
        <p:xfrm>
          <a:off x="6025912" y="4464714"/>
          <a:ext cx="5083164" cy="1639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791">
                  <a:extLst>
                    <a:ext uri="{9D8B030D-6E8A-4147-A177-3AD203B41FA5}">
                      <a16:colId xmlns:a16="http://schemas.microsoft.com/office/drawing/2014/main" val="2315930745"/>
                    </a:ext>
                  </a:extLst>
                </a:gridCol>
                <a:gridCol w="1270791">
                  <a:extLst>
                    <a:ext uri="{9D8B030D-6E8A-4147-A177-3AD203B41FA5}">
                      <a16:colId xmlns:a16="http://schemas.microsoft.com/office/drawing/2014/main" val="1207264265"/>
                    </a:ext>
                  </a:extLst>
                </a:gridCol>
                <a:gridCol w="1270791">
                  <a:extLst>
                    <a:ext uri="{9D8B030D-6E8A-4147-A177-3AD203B41FA5}">
                      <a16:colId xmlns:a16="http://schemas.microsoft.com/office/drawing/2014/main" val="1391064003"/>
                    </a:ext>
                  </a:extLst>
                </a:gridCol>
                <a:gridCol w="1270791">
                  <a:extLst>
                    <a:ext uri="{9D8B030D-6E8A-4147-A177-3AD203B41FA5}">
                      <a16:colId xmlns:a16="http://schemas.microsoft.com/office/drawing/2014/main" val="3390801835"/>
                    </a:ext>
                  </a:extLst>
                </a:gridCol>
              </a:tblGrid>
              <a:tr h="261887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특수 공격</a:t>
                      </a:r>
                    </a:p>
                  </a:txBody>
                  <a:tcPr marL="71915" marR="71915" marT="35957" marB="35957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237376"/>
                  </a:ext>
                </a:extLst>
              </a:tr>
              <a:tr h="2844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점프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충격파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돌진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직선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479224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공격력</a:t>
                      </a:r>
                    </a:p>
                  </a:txBody>
                  <a:tcPr marL="71915" marR="71915" marT="35957" marB="35957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공격력</a:t>
                      </a:r>
                    </a:p>
                  </a:txBody>
                  <a:tcPr marL="71915" marR="71915" marT="35957" marB="35957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635527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약점</a:t>
                      </a:r>
                    </a:p>
                  </a:txBody>
                  <a:tcPr marL="71915" marR="71915" marT="35957" marB="35957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배</a:t>
                      </a:r>
                    </a:p>
                  </a:txBody>
                  <a:tcPr marL="71915" marR="71915" marT="35957" marB="35957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약점</a:t>
                      </a:r>
                    </a:p>
                  </a:txBody>
                  <a:tcPr marL="71915" marR="71915" marT="35957" marB="35957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머리</a:t>
                      </a:r>
                    </a:p>
                  </a:txBody>
                  <a:tcPr marL="71915" marR="71915" marT="35957" marB="35957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23708"/>
                  </a:ext>
                </a:extLst>
              </a:tr>
              <a:tr h="2844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점프 시 공격 회피 가능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밟힌 플레이어는 즉사판정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1915" marR="71915" marT="35957" marB="35957">
                    <a:solidFill>
                      <a:srgbClr val="C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플레이어를 향해 직선 돌진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돌진 중 건물에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충돌시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스턴</a:t>
                      </a:r>
                    </a:p>
                  </a:txBody>
                  <a:tcPr marL="71915" marR="71915" marT="35957" marB="35957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1915" marR="71915" marT="35957" marB="35957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421242"/>
                  </a:ext>
                </a:extLst>
              </a:tr>
            </a:tbl>
          </a:graphicData>
        </a:graphic>
      </p:graphicFrame>
      <p:sp>
        <p:nvSpPr>
          <p:cNvPr id="18" name="슬라이드 번호 개체 틀 10">
            <a:extLst>
              <a:ext uri="{FF2B5EF4-FFF2-40B4-BE49-F238E27FC236}">
                <a16:creationId xmlns:a16="http://schemas.microsoft.com/office/drawing/2014/main" id="{979EDF54-244A-4A85-BD0A-12C5B099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89140" y="6492875"/>
            <a:ext cx="482599" cy="365125"/>
          </a:xfrm>
        </p:spPr>
        <p:txBody>
          <a:bodyPr/>
          <a:lstStyle/>
          <a:p>
            <a:fld id="{EDA04D3A-2569-45D4-B9E8-2EB02A007D5C}" type="slidenum">
              <a:rPr lang="ko-KR" altLang="en-US" b="1" smtClean="0">
                <a:solidFill>
                  <a:srgbClr val="B3B0B0"/>
                </a:solidFill>
              </a:rPr>
              <a:t>10</a:t>
            </a:fld>
            <a:endParaRPr lang="ko-KR" altLang="en-US" b="1" dirty="0">
              <a:solidFill>
                <a:srgbClr val="B3B0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571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503325E-C41C-4E0F-A43E-DAD2FBC4D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7" r="38985" b="19252"/>
          <a:stretch/>
        </p:blipFill>
        <p:spPr>
          <a:xfrm>
            <a:off x="12700" y="4232631"/>
            <a:ext cx="1553028" cy="262536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211817" y="147839"/>
            <a:ext cx="115479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연구목적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게임소개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오브젝트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accent4"/>
                </a:solidFill>
              </a:rPr>
              <a:t>기술요소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준비현황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차별성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일정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참고자료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C775AF8-77FC-4D32-9D52-437AC1DB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89140" y="6492875"/>
            <a:ext cx="482599" cy="365125"/>
          </a:xfrm>
        </p:spPr>
        <p:txBody>
          <a:bodyPr/>
          <a:lstStyle/>
          <a:p>
            <a:r>
              <a:rPr lang="en-US" altLang="ko-KR" b="1" dirty="0">
                <a:solidFill>
                  <a:srgbClr val="B3B0B0"/>
                </a:solidFill>
              </a:rPr>
              <a:t>11</a:t>
            </a:r>
            <a:endParaRPr lang="ko-KR" altLang="en-US" b="1" dirty="0">
              <a:solidFill>
                <a:srgbClr val="B3B0B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000" dirty="0"/>
              <a:t> </a:t>
            </a:r>
            <a:r>
              <a:rPr lang="ko-KR" altLang="en-US" sz="2000" b="1" dirty="0">
                <a:solidFill>
                  <a:schemeClr val="accent4"/>
                </a:solidFill>
              </a:rPr>
              <a:t>기술요소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AECD2CB-18A9-4261-AD90-362A4F65D45F}"/>
              </a:ext>
            </a:extLst>
          </p:cNvPr>
          <p:cNvGrpSpPr/>
          <p:nvPr/>
        </p:nvGrpSpPr>
        <p:grpSpPr>
          <a:xfrm>
            <a:off x="1553027" y="0"/>
            <a:ext cx="461975" cy="753557"/>
            <a:chOff x="1553027" y="0"/>
            <a:chExt cx="461975" cy="75355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0B3661C-62EF-4FBE-A100-B1659D3AF4F6}"/>
                </a:ext>
              </a:extLst>
            </p:cNvPr>
            <p:cNvSpPr/>
            <p:nvPr/>
          </p:nvSpPr>
          <p:spPr>
            <a:xfrm>
              <a:off x="1553028" y="0"/>
              <a:ext cx="461974" cy="753556"/>
            </a:xfrm>
            <a:prstGeom prst="rect">
              <a:avLst/>
            </a:prstGeom>
            <a:solidFill>
              <a:srgbClr val="003F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EFD416-48F7-46DB-A33F-21558E712EEF}"/>
                </a:ext>
              </a:extLst>
            </p:cNvPr>
            <p:cNvSpPr/>
            <p:nvPr/>
          </p:nvSpPr>
          <p:spPr>
            <a:xfrm>
              <a:off x="1553027" y="1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D59512-AA68-49AE-B233-EEF93A9E8028}"/>
                </a:ext>
              </a:extLst>
            </p:cNvPr>
            <p:cNvSpPr/>
            <p:nvPr/>
          </p:nvSpPr>
          <p:spPr>
            <a:xfrm>
              <a:off x="1739443" y="0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9897581-2931-4B03-96F0-13B87EDDFFBF}"/>
                </a:ext>
              </a:extLst>
            </p:cNvPr>
            <p:cNvSpPr/>
            <p:nvPr/>
          </p:nvSpPr>
          <p:spPr>
            <a:xfrm>
              <a:off x="1925859" y="0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8B91CB4-FBDA-4ECF-A153-0C7D18CFD6B3}"/>
              </a:ext>
            </a:extLst>
          </p:cNvPr>
          <p:cNvSpPr txBox="1"/>
          <p:nvPr/>
        </p:nvSpPr>
        <p:spPr>
          <a:xfrm>
            <a:off x="2601299" y="3881019"/>
            <a:ext cx="41058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조명 </a:t>
            </a:r>
            <a:r>
              <a:rPr lang="en-US" altLang="ko-KR" b="1" dirty="0"/>
              <a:t>&amp; </a:t>
            </a:r>
            <a:r>
              <a:rPr lang="ko-KR" altLang="en-US" b="1" dirty="0"/>
              <a:t>그림자</a:t>
            </a:r>
            <a:endParaRPr lang="en-US" altLang="ko-KR" sz="1400" b="1" dirty="0"/>
          </a:p>
          <a:p>
            <a:r>
              <a:rPr lang="ko-KR" altLang="en-US" sz="1400" b="1" dirty="0"/>
              <a:t>태양의 방향에 따라 캐릭터들의 그림자 생성</a:t>
            </a:r>
            <a:endParaRPr lang="en-US" altLang="ko-KR" sz="1400" b="1" dirty="0"/>
          </a:p>
          <a:p>
            <a:endParaRPr lang="en-US" altLang="ko-KR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6980B5-EAA3-4D62-883A-92DA46ED58DE}"/>
              </a:ext>
            </a:extLst>
          </p:cNvPr>
          <p:cNvSpPr txBox="1"/>
          <p:nvPr/>
        </p:nvSpPr>
        <p:spPr>
          <a:xfrm>
            <a:off x="2601299" y="4809551"/>
            <a:ext cx="41058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환경 매핑</a:t>
            </a:r>
            <a:endParaRPr lang="en-US" altLang="ko-KR" sz="1400" b="1" dirty="0"/>
          </a:p>
          <a:p>
            <a:r>
              <a:rPr lang="ko-KR" altLang="en-US" sz="1400" b="1" dirty="0"/>
              <a:t>퍼즐에서의 거울 구현</a:t>
            </a:r>
            <a:endParaRPr lang="en-US" altLang="ko-KR" sz="1400" b="1" dirty="0"/>
          </a:p>
          <a:p>
            <a:endParaRPr lang="en-US" altLang="ko-KR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268272-21FE-4D49-B803-8C8A4D112173}"/>
              </a:ext>
            </a:extLst>
          </p:cNvPr>
          <p:cNvSpPr txBox="1"/>
          <p:nvPr/>
        </p:nvSpPr>
        <p:spPr>
          <a:xfrm>
            <a:off x="2601299" y="1871388"/>
            <a:ext cx="41058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애니메이션</a:t>
            </a:r>
            <a:endParaRPr lang="en-US" altLang="ko-KR" b="1" dirty="0"/>
          </a:p>
          <a:p>
            <a:r>
              <a:rPr lang="ko-KR" altLang="en-US" sz="1400" b="1" dirty="0"/>
              <a:t>캐릭터 및 몬스터의 애니메이션</a:t>
            </a:r>
            <a:endParaRPr lang="en-US" altLang="ko-KR" sz="1400" b="1" dirty="0"/>
          </a:p>
          <a:p>
            <a:endParaRPr lang="en-US" altLang="ko-KR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C289FB-4138-4724-AA76-E57A094EF7F1}"/>
              </a:ext>
            </a:extLst>
          </p:cNvPr>
          <p:cNvSpPr txBox="1"/>
          <p:nvPr/>
        </p:nvSpPr>
        <p:spPr>
          <a:xfrm>
            <a:off x="2601299" y="2780606"/>
            <a:ext cx="41058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테셀레이션</a:t>
            </a:r>
            <a:endParaRPr lang="en-US" altLang="ko-KR" sz="1400" b="1" dirty="0"/>
          </a:p>
          <a:p>
            <a:r>
              <a:rPr lang="ko-KR" altLang="en-US" sz="1400" b="1" dirty="0"/>
              <a:t>지형의 사실적인 묘사를 위한 테셀레이션</a:t>
            </a:r>
            <a:endParaRPr lang="en-US" altLang="ko-KR" sz="1400" b="1" dirty="0"/>
          </a:p>
          <a:p>
            <a:r>
              <a:rPr lang="ko-KR" altLang="en-US" sz="1400" b="1" dirty="0"/>
              <a:t>거대한 보스 몬스터의 모델 테셀레이션 적용</a:t>
            </a:r>
            <a:endParaRPr lang="en-US" altLang="ko-KR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55C52F-A5D5-4A4C-8BF4-51CD0885FC2B}"/>
              </a:ext>
            </a:extLst>
          </p:cNvPr>
          <p:cNvSpPr txBox="1"/>
          <p:nvPr/>
        </p:nvSpPr>
        <p:spPr>
          <a:xfrm>
            <a:off x="7037832" y="4809550"/>
            <a:ext cx="41058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서버</a:t>
            </a:r>
            <a:endParaRPr lang="en-US" altLang="ko-KR" b="1" dirty="0"/>
          </a:p>
          <a:p>
            <a:r>
              <a:rPr lang="ko-KR" altLang="en-US" sz="1400" b="1" dirty="0"/>
              <a:t>윈도우 소켓 기반 </a:t>
            </a:r>
            <a:r>
              <a:rPr lang="ko-KR" altLang="en-US" sz="1400" b="1" dirty="0" err="1"/>
              <a:t>확장성있는</a:t>
            </a:r>
            <a:r>
              <a:rPr lang="ko-KR" altLang="en-US" sz="1400" b="1" dirty="0"/>
              <a:t> 서버 코드 구현</a:t>
            </a:r>
            <a:endParaRPr lang="en-US" altLang="ko-KR" sz="1400" b="1" dirty="0"/>
          </a:p>
          <a:p>
            <a:r>
              <a:rPr lang="ko-KR" altLang="en-US" sz="1400" b="1" dirty="0"/>
              <a:t>최대 </a:t>
            </a:r>
            <a:r>
              <a:rPr lang="en-US" altLang="ko-KR" sz="1400" b="1" dirty="0"/>
              <a:t>5</a:t>
            </a:r>
            <a:r>
              <a:rPr lang="ko-KR" altLang="en-US" sz="1400" b="1" dirty="0"/>
              <a:t>인 접속 멀티플레이 모드 구현</a:t>
            </a:r>
            <a:endParaRPr lang="en-US" altLang="ko-KR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311B95-923D-4147-9B50-6A8DA4463BEE}"/>
              </a:ext>
            </a:extLst>
          </p:cNvPr>
          <p:cNvSpPr txBox="1"/>
          <p:nvPr/>
        </p:nvSpPr>
        <p:spPr>
          <a:xfrm>
            <a:off x="7037832" y="2780606"/>
            <a:ext cx="41058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충돌처리</a:t>
            </a:r>
            <a:endParaRPr lang="en-US" altLang="ko-KR" b="1" dirty="0"/>
          </a:p>
          <a:p>
            <a:r>
              <a:rPr lang="ko-KR" altLang="en-US" sz="1400" b="1" dirty="0"/>
              <a:t>지형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몬스터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퍼즐 등 각 오브젝트에 적합한 </a:t>
            </a:r>
            <a:endParaRPr lang="en-US" altLang="ko-KR" sz="1400" b="1" dirty="0"/>
          </a:p>
          <a:p>
            <a:r>
              <a:rPr lang="ko-KR" altLang="en-US" sz="1400" b="1" dirty="0"/>
              <a:t>다양한 충돌처리 구현</a:t>
            </a:r>
            <a:endParaRPr lang="en-US" altLang="ko-KR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9D38CE-509C-4FAF-B149-2CE2BCDF8F1B}"/>
              </a:ext>
            </a:extLst>
          </p:cNvPr>
          <p:cNvSpPr txBox="1"/>
          <p:nvPr/>
        </p:nvSpPr>
        <p:spPr>
          <a:xfrm>
            <a:off x="7037832" y="3881019"/>
            <a:ext cx="41058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블러링</a:t>
            </a:r>
            <a:endParaRPr lang="en-US" altLang="ko-KR" b="1" dirty="0"/>
          </a:p>
          <a:p>
            <a:r>
              <a:rPr lang="ko-KR" altLang="en-US" sz="1400" b="1" dirty="0"/>
              <a:t>안개 효과를 통해 보스와의 거리 표현</a:t>
            </a:r>
            <a:endParaRPr lang="en-US" altLang="ko-KR" sz="1400" b="1" dirty="0"/>
          </a:p>
          <a:p>
            <a:endParaRPr lang="en-US" altLang="ko-KR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998292-3C5F-48A0-B600-719E0ECB5971}"/>
              </a:ext>
            </a:extLst>
          </p:cNvPr>
          <p:cNvSpPr txBox="1"/>
          <p:nvPr/>
        </p:nvSpPr>
        <p:spPr>
          <a:xfrm>
            <a:off x="7037832" y="1808509"/>
            <a:ext cx="41058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AI</a:t>
            </a:r>
          </a:p>
          <a:p>
            <a:r>
              <a:rPr lang="en-US" altLang="ko-KR" sz="1400" b="1" dirty="0"/>
              <a:t>FSM </a:t>
            </a:r>
            <a:r>
              <a:rPr lang="ko-KR" altLang="en-US" sz="1400" b="1" dirty="0"/>
              <a:t>을 적용하여</a:t>
            </a:r>
            <a:endParaRPr lang="en-US" altLang="ko-KR" sz="1400" b="1" dirty="0"/>
          </a:p>
          <a:p>
            <a:r>
              <a:rPr lang="ko-KR" altLang="en-US" sz="1400" b="1" dirty="0"/>
              <a:t>플레이어의 행동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거리 등에 반응하는 몬스터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635120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503325E-C41C-4E0F-A43E-DAD2FBC4D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7" r="38985" b="19252"/>
          <a:stretch/>
        </p:blipFill>
        <p:spPr>
          <a:xfrm>
            <a:off x="12700" y="4232631"/>
            <a:ext cx="1553028" cy="262536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211817" y="147839"/>
            <a:ext cx="115479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연구목적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게임소개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오브젝트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기술요소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accent4"/>
                </a:solidFill>
              </a:rPr>
              <a:t>준비현황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차별성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일정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참고자료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 </a:t>
            </a:r>
            <a:r>
              <a:rPr lang="ko-KR" altLang="en-US" sz="2000" b="1" dirty="0">
                <a:solidFill>
                  <a:schemeClr val="accent4"/>
                </a:solidFill>
              </a:rPr>
              <a:t>준비현황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AECD2CB-18A9-4261-AD90-362A4F65D45F}"/>
              </a:ext>
            </a:extLst>
          </p:cNvPr>
          <p:cNvGrpSpPr/>
          <p:nvPr/>
        </p:nvGrpSpPr>
        <p:grpSpPr>
          <a:xfrm>
            <a:off x="1553027" y="0"/>
            <a:ext cx="461975" cy="753557"/>
            <a:chOff x="1553027" y="0"/>
            <a:chExt cx="461975" cy="75355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0B3661C-62EF-4FBE-A100-B1659D3AF4F6}"/>
                </a:ext>
              </a:extLst>
            </p:cNvPr>
            <p:cNvSpPr/>
            <p:nvPr/>
          </p:nvSpPr>
          <p:spPr>
            <a:xfrm>
              <a:off x="1553028" y="0"/>
              <a:ext cx="461974" cy="753556"/>
            </a:xfrm>
            <a:prstGeom prst="rect">
              <a:avLst/>
            </a:prstGeom>
            <a:solidFill>
              <a:srgbClr val="003F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EFD416-48F7-46DB-A33F-21558E712EEF}"/>
                </a:ext>
              </a:extLst>
            </p:cNvPr>
            <p:cNvSpPr/>
            <p:nvPr/>
          </p:nvSpPr>
          <p:spPr>
            <a:xfrm>
              <a:off x="1553027" y="1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D59512-AA68-49AE-B233-EEF93A9E8028}"/>
                </a:ext>
              </a:extLst>
            </p:cNvPr>
            <p:cNvSpPr/>
            <p:nvPr/>
          </p:nvSpPr>
          <p:spPr>
            <a:xfrm>
              <a:off x="1739443" y="0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9897581-2931-4B03-96F0-13B87EDDFFBF}"/>
                </a:ext>
              </a:extLst>
            </p:cNvPr>
            <p:cNvSpPr/>
            <p:nvPr/>
          </p:nvSpPr>
          <p:spPr>
            <a:xfrm>
              <a:off x="1925859" y="0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9125138-BEAC-4E13-B43A-02A1CB15B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967486"/>
              </p:ext>
            </p:extLst>
          </p:nvPr>
        </p:nvGraphicFramePr>
        <p:xfrm>
          <a:off x="2847502" y="2671607"/>
          <a:ext cx="8127999" cy="2373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884104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948095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46656539"/>
                    </a:ext>
                  </a:extLst>
                </a:gridCol>
              </a:tblGrid>
              <a:tr h="3915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이태훈</a:t>
                      </a:r>
                    </a:p>
                  </a:txBody>
                  <a:tcPr>
                    <a:solidFill>
                      <a:srgbClr val="003F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장영진</a:t>
                      </a:r>
                    </a:p>
                  </a:txBody>
                  <a:tcPr>
                    <a:solidFill>
                      <a:srgbClr val="003F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임종현</a:t>
                      </a:r>
                    </a:p>
                  </a:txBody>
                  <a:tcPr>
                    <a:solidFill>
                      <a:srgbClr val="003F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991373"/>
                  </a:ext>
                </a:extLst>
              </a:tr>
              <a:tr h="1982184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C / C++ / STL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윈도우 게임 프로그래밍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3D</a:t>
                      </a:r>
                      <a:r>
                        <a:rPr lang="ko-KR" altLang="en-US" sz="1400" dirty="0"/>
                        <a:t>게임프로그래밍 </a:t>
                      </a:r>
                      <a:r>
                        <a:rPr lang="en-US" altLang="ko-KR" sz="1400" dirty="0"/>
                        <a:t>1, 2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네트워크 게임 프로그래밍</a:t>
                      </a:r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C / C++ / STL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윈도우 게임 프로그래밍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3D</a:t>
                      </a:r>
                      <a:r>
                        <a:rPr lang="ko-KR" altLang="en-US" sz="1400" dirty="0"/>
                        <a:t>게임프로그래밍 </a:t>
                      </a:r>
                      <a:r>
                        <a:rPr lang="en-US" altLang="ko-KR" sz="1400" dirty="0"/>
                        <a:t>1, 2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네트워크 게임 프로그래밍</a:t>
                      </a:r>
                      <a:endParaRPr lang="en-US" altLang="ko-KR" sz="1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게임수학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컴퓨터 그래픽스</a:t>
                      </a:r>
                      <a:endParaRPr lang="en-US" altLang="ko-KR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C / C++ / STL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윈도우 게임 프로그래밍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3D</a:t>
                      </a:r>
                      <a:r>
                        <a:rPr lang="ko-KR" altLang="en-US" sz="1400" dirty="0"/>
                        <a:t>게임프로그래밍 </a:t>
                      </a:r>
                      <a:r>
                        <a:rPr lang="en-US" altLang="ko-KR" sz="1400" dirty="0"/>
                        <a:t>1, 2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네트워크 게임 프로그래밍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게임수학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컴퓨터 그래픽스</a:t>
                      </a:r>
                      <a:endParaRPr lang="en-US" altLang="ko-KR" sz="1400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159661"/>
                  </a:ext>
                </a:extLst>
              </a:tr>
            </a:tbl>
          </a:graphicData>
        </a:graphic>
      </p:graphicFrame>
      <p:sp>
        <p:nvSpPr>
          <p:cNvPr id="13" name="슬라이드 번호 개체 틀 10">
            <a:extLst>
              <a:ext uri="{FF2B5EF4-FFF2-40B4-BE49-F238E27FC236}">
                <a16:creationId xmlns:a16="http://schemas.microsoft.com/office/drawing/2014/main" id="{7D346F03-0E9E-4151-BBEA-B75E49817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89140" y="6492875"/>
            <a:ext cx="482599" cy="365125"/>
          </a:xfrm>
        </p:spPr>
        <p:txBody>
          <a:bodyPr/>
          <a:lstStyle/>
          <a:p>
            <a:fld id="{EDA04D3A-2569-45D4-B9E8-2EB02A007D5C}" type="slidenum">
              <a:rPr lang="ko-KR" altLang="en-US" b="1" smtClean="0">
                <a:solidFill>
                  <a:srgbClr val="B3B0B0"/>
                </a:solidFill>
              </a:rPr>
              <a:t>12</a:t>
            </a:fld>
            <a:endParaRPr lang="ko-KR" altLang="en-US" b="1" dirty="0">
              <a:solidFill>
                <a:srgbClr val="B3B0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10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503325E-C41C-4E0F-A43E-DAD2FBC4D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7" r="38985" b="19252"/>
          <a:stretch/>
        </p:blipFill>
        <p:spPr>
          <a:xfrm>
            <a:off x="12700" y="4232631"/>
            <a:ext cx="1553028" cy="262536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211817" y="147839"/>
            <a:ext cx="115479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연구목적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게임소개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오브젝트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기술요소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준비현황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accent4"/>
                </a:solidFill>
              </a:rPr>
              <a:t>차별성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일정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참고자료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000" dirty="0"/>
              <a:t> </a:t>
            </a:r>
            <a:r>
              <a:rPr lang="ko-KR" altLang="en-US" sz="2000" b="1" dirty="0">
                <a:solidFill>
                  <a:schemeClr val="accent4"/>
                </a:solidFill>
              </a:rPr>
              <a:t>차별성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AECD2CB-18A9-4261-AD90-362A4F65D45F}"/>
              </a:ext>
            </a:extLst>
          </p:cNvPr>
          <p:cNvGrpSpPr/>
          <p:nvPr/>
        </p:nvGrpSpPr>
        <p:grpSpPr>
          <a:xfrm>
            <a:off x="1553027" y="0"/>
            <a:ext cx="461975" cy="753557"/>
            <a:chOff x="1553027" y="0"/>
            <a:chExt cx="461975" cy="75355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0B3661C-62EF-4FBE-A100-B1659D3AF4F6}"/>
                </a:ext>
              </a:extLst>
            </p:cNvPr>
            <p:cNvSpPr/>
            <p:nvPr/>
          </p:nvSpPr>
          <p:spPr>
            <a:xfrm>
              <a:off x="1553028" y="0"/>
              <a:ext cx="461974" cy="753556"/>
            </a:xfrm>
            <a:prstGeom prst="rect">
              <a:avLst/>
            </a:prstGeom>
            <a:solidFill>
              <a:srgbClr val="003F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EFD416-48F7-46DB-A33F-21558E712EEF}"/>
                </a:ext>
              </a:extLst>
            </p:cNvPr>
            <p:cNvSpPr/>
            <p:nvPr/>
          </p:nvSpPr>
          <p:spPr>
            <a:xfrm>
              <a:off x="1553027" y="1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D59512-AA68-49AE-B233-EEF93A9E8028}"/>
                </a:ext>
              </a:extLst>
            </p:cNvPr>
            <p:cNvSpPr/>
            <p:nvPr/>
          </p:nvSpPr>
          <p:spPr>
            <a:xfrm>
              <a:off x="1739443" y="0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9897581-2931-4B03-96F0-13B87EDDFFBF}"/>
                </a:ext>
              </a:extLst>
            </p:cNvPr>
            <p:cNvSpPr/>
            <p:nvPr/>
          </p:nvSpPr>
          <p:spPr>
            <a:xfrm>
              <a:off x="1925859" y="0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슬라이드 번호 개체 틀 10">
            <a:extLst>
              <a:ext uri="{FF2B5EF4-FFF2-40B4-BE49-F238E27FC236}">
                <a16:creationId xmlns:a16="http://schemas.microsoft.com/office/drawing/2014/main" id="{DAA5CC2A-1BCA-4451-BAB7-892DB7E4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89140" y="6492875"/>
            <a:ext cx="482599" cy="365125"/>
          </a:xfrm>
        </p:spPr>
        <p:txBody>
          <a:bodyPr/>
          <a:lstStyle/>
          <a:p>
            <a:fld id="{EDA04D3A-2569-45D4-B9E8-2EB02A007D5C}" type="slidenum">
              <a:rPr lang="ko-KR" altLang="en-US" b="1" smtClean="0">
                <a:solidFill>
                  <a:srgbClr val="B3B0B0"/>
                </a:solidFill>
              </a:rPr>
              <a:t>13</a:t>
            </a:fld>
            <a:endParaRPr lang="ko-KR" altLang="en-US" b="1" dirty="0">
              <a:solidFill>
                <a:srgbClr val="B3B0B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D3D185-4009-40F9-B5F3-DDE21CC4F8A3}"/>
              </a:ext>
            </a:extLst>
          </p:cNvPr>
          <p:cNvSpPr txBox="1"/>
          <p:nvPr/>
        </p:nvSpPr>
        <p:spPr>
          <a:xfrm>
            <a:off x="2426180" y="4011322"/>
            <a:ext cx="89821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b="1" dirty="0"/>
              <a:t>잔인한 연출을 줄여 전 연령 타겟 공략</a:t>
            </a:r>
            <a:endParaRPr lang="en-US" altLang="ko-KR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b="1" dirty="0"/>
              <a:t>모험이라는 소재를 통한 호기심과 흥미 유발</a:t>
            </a:r>
            <a:endParaRPr lang="en-US" altLang="ko-KR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b="1" dirty="0"/>
              <a:t>거대한 보스와 맞선다는 도전욕구 자극</a:t>
            </a:r>
            <a:endParaRPr lang="en-US" altLang="ko-KR" b="1" dirty="0"/>
          </a:p>
          <a:p>
            <a:endParaRPr lang="ko-KR" altLang="en-US" b="1" dirty="0"/>
          </a:p>
        </p:txBody>
      </p:sp>
      <p:pic>
        <p:nvPicPr>
          <p:cNvPr id="6" name="그래픽 5" descr="남자 아이가 있는 가족 단색으로 채워진">
            <a:extLst>
              <a:ext uri="{FF2B5EF4-FFF2-40B4-BE49-F238E27FC236}">
                <a16:creationId xmlns:a16="http://schemas.microsoft.com/office/drawing/2014/main" id="{63E9B4F3-F68B-4CF8-B59B-CB4C44613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2168" y="2498736"/>
            <a:ext cx="914400" cy="914400"/>
          </a:xfrm>
          <a:prstGeom prst="rect">
            <a:avLst/>
          </a:prstGeom>
        </p:spPr>
      </p:pic>
      <p:pic>
        <p:nvPicPr>
          <p:cNvPr id="10" name="그래픽 9" descr="지도 나침반 단색으로 채워진">
            <a:extLst>
              <a:ext uri="{FF2B5EF4-FFF2-40B4-BE49-F238E27FC236}">
                <a16:creationId xmlns:a16="http://schemas.microsoft.com/office/drawing/2014/main" id="{17D147D3-0D08-4450-9731-4FB4B8E835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60032" y="2242225"/>
            <a:ext cx="914400" cy="914400"/>
          </a:xfrm>
          <a:prstGeom prst="rect">
            <a:avLst/>
          </a:prstGeom>
        </p:spPr>
      </p:pic>
      <p:pic>
        <p:nvPicPr>
          <p:cNvPr id="23" name="그래픽 22" descr="괴물 단색으로 채워진">
            <a:extLst>
              <a:ext uri="{FF2B5EF4-FFF2-40B4-BE49-F238E27FC236}">
                <a16:creationId xmlns:a16="http://schemas.microsoft.com/office/drawing/2014/main" id="{0071008E-A308-4332-A89F-CD52DC1DB2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67531" y="24854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04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503325E-C41C-4E0F-A43E-DAD2FBC4D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7" r="38985" b="19252"/>
          <a:stretch/>
        </p:blipFill>
        <p:spPr>
          <a:xfrm>
            <a:off x="12700" y="4232631"/>
            <a:ext cx="1553028" cy="262536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211817" y="147839"/>
            <a:ext cx="115479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연구목적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게임소개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오브젝트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기술요소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준비현황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차별성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accent4"/>
                </a:solidFill>
              </a:rPr>
              <a:t>일정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참고자료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000" b="1" dirty="0">
                <a:solidFill>
                  <a:schemeClr val="accent4"/>
                </a:solidFill>
              </a:rPr>
              <a:t> </a:t>
            </a:r>
            <a:r>
              <a:rPr lang="ko-KR" altLang="en-US" sz="2000" b="1" dirty="0">
                <a:solidFill>
                  <a:schemeClr val="accent4"/>
                </a:solidFill>
              </a:rPr>
              <a:t>역할분담 및 일정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AECD2CB-18A9-4261-AD90-362A4F65D45F}"/>
              </a:ext>
            </a:extLst>
          </p:cNvPr>
          <p:cNvGrpSpPr/>
          <p:nvPr/>
        </p:nvGrpSpPr>
        <p:grpSpPr>
          <a:xfrm>
            <a:off x="1553027" y="0"/>
            <a:ext cx="461975" cy="753557"/>
            <a:chOff x="1553027" y="0"/>
            <a:chExt cx="461975" cy="75355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0B3661C-62EF-4FBE-A100-B1659D3AF4F6}"/>
                </a:ext>
              </a:extLst>
            </p:cNvPr>
            <p:cNvSpPr/>
            <p:nvPr/>
          </p:nvSpPr>
          <p:spPr>
            <a:xfrm>
              <a:off x="1553028" y="0"/>
              <a:ext cx="461974" cy="753556"/>
            </a:xfrm>
            <a:prstGeom prst="rect">
              <a:avLst/>
            </a:prstGeom>
            <a:solidFill>
              <a:srgbClr val="003F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EFD416-48F7-46DB-A33F-21558E712EEF}"/>
                </a:ext>
              </a:extLst>
            </p:cNvPr>
            <p:cNvSpPr/>
            <p:nvPr/>
          </p:nvSpPr>
          <p:spPr>
            <a:xfrm>
              <a:off x="1553027" y="1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D59512-AA68-49AE-B233-EEF93A9E8028}"/>
                </a:ext>
              </a:extLst>
            </p:cNvPr>
            <p:cNvSpPr/>
            <p:nvPr/>
          </p:nvSpPr>
          <p:spPr>
            <a:xfrm>
              <a:off x="1739443" y="0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9897581-2931-4B03-96F0-13B87EDDFFBF}"/>
                </a:ext>
              </a:extLst>
            </p:cNvPr>
            <p:cNvSpPr/>
            <p:nvPr/>
          </p:nvSpPr>
          <p:spPr>
            <a:xfrm>
              <a:off x="1925859" y="0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슬라이드 번호 개체 틀 10">
            <a:extLst>
              <a:ext uri="{FF2B5EF4-FFF2-40B4-BE49-F238E27FC236}">
                <a16:creationId xmlns:a16="http://schemas.microsoft.com/office/drawing/2014/main" id="{687BE466-945E-4C37-9F5B-2F5EAC07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89140" y="6492875"/>
            <a:ext cx="482599" cy="365125"/>
          </a:xfrm>
        </p:spPr>
        <p:txBody>
          <a:bodyPr/>
          <a:lstStyle/>
          <a:p>
            <a:fld id="{EDA04D3A-2569-45D4-B9E8-2EB02A007D5C}" type="slidenum">
              <a:rPr lang="ko-KR" altLang="en-US" b="1" smtClean="0">
                <a:solidFill>
                  <a:srgbClr val="B3B0B0"/>
                </a:solidFill>
              </a:rPr>
              <a:t>14</a:t>
            </a:fld>
            <a:endParaRPr lang="ko-KR" altLang="en-US" b="1" dirty="0">
              <a:solidFill>
                <a:srgbClr val="B3B0B0"/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E37944F-F391-44EC-8B43-2F7EBDA76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006077"/>
              </p:ext>
            </p:extLst>
          </p:nvPr>
        </p:nvGraphicFramePr>
        <p:xfrm>
          <a:off x="2104141" y="1036572"/>
          <a:ext cx="9876046" cy="5561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784">
                  <a:extLst>
                    <a:ext uri="{9D8B030D-6E8A-4147-A177-3AD203B41FA5}">
                      <a16:colId xmlns:a16="http://schemas.microsoft.com/office/drawing/2014/main" val="2474950451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3121520544"/>
                    </a:ext>
                  </a:extLst>
                </a:gridCol>
                <a:gridCol w="908164">
                  <a:extLst>
                    <a:ext uri="{9D8B030D-6E8A-4147-A177-3AD203B41FA5}">
                      <a16:colId xmlns:a16="http://schemas.microsoft.com/office/drawing/2014/main" val="2122569729"/>
                    </a:ext>
                  </a:extLst>
                </a:gridCol>
                <a:gridCol w="908164">
                  <a:extLst>
                    <a:ext uri="{9D8B030D-6E8A-4147-A177-3AD203B41FA5}">
                      <a16:colId xmlns:a16="http://schemas.microsoft.com/office/drawing/2014/main" val="3328293495"/>
                    </a:ext>
                  </a:extLst>
                </a:gridCol>
                <a:gridCol w="908164">
                  <a:extLst>
                    <a:ext uri="{9D8B030D-6E8A-4147-A177-3AD203B41FA5}">
                      <a16:colId xmlns:a16="http://schemas.microsoft.com/office/drawing/2014/main" val="1160756066"/>
                    </a:ext>
                  </a:extLst>
                </a:gridCol>
                <a:gridCol w="908164">
                  <a:extLst>
                    <a:ext uri="{9D8B030D-6E8A-4147-A177-3AD203B41FA5}">
                      <a16:colId xmlns:a16="http://schemas.microsoft.com/office/drawing/2014/main" val="2917682324"/>
                    </a:ext>
                  </a:extLst>
                </a:gridCol>
                <a:gridCol w="908164">
                  <a:extLst>
                    <a:ext uri="{9D8B030D-6E8A-4147-A177-3AD203B41FA5}">
                      <a16:colId xmlns:a16="http://schemas.microsoft.com/office/drawing/2014/main" val="2854391538"/>
                    </a:ext>
                  </a:extLst>
                </a:gridCol>
                <a:gridCol w="908164">
                  <a:extLst>
                    <a:ext uri="{9D8B030D-6E8A-4147-A177-3AD203B41FA5}">
                      <a16:colId xmlns:a16="http://schemas.microsoft.com/office/drawing/2014/main" val="2991317496"/>
                    </a:ext>
                  </a:extLst>
                </a:gridCol>
                <a:gridCol w="908164">
                  <a:extLst>
                    <a:ext uri="{9D8B030D-6E8A-4147-A177-3AD203B41FA5}">
                      <a16:colId xmlns:a16="http://schemas.microsoft.com/office/drawing/2014/main" val="3625985580"/>
                    </a:ext>
                  </a:extLst>
                </a:gridCol>
                <a:gridCol w="908164">
                  <a:extLst>
                    <a:ext uri="{9D8B030D-6E8A-4147-A177-3AD203B41FA5}">
                      <a16:colId xmlns:a16="http://schemas.microsoft.com/office/drawing/2014/main" val="3308378188"/>
                    </a:ext>
                  </a:extLst>
                </a:gridCol>
              </a:tblGrid>
              <a:tr h="482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이름</a:t>
                      </a:r>
                      <a:endParaRPr lang="ko-KR" altLang="en-US" sz="1400" dirty="0"/>
                    </a:p>
                  </a:txBody>
                  <a:tcPr>
                    <a:solidFill>
                      <a:srgbClr val="003F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작업내용</a:t>
                      </a:r>
                      <a:endParaRPr lang="ko-KR" altLang="en-US" sz="1400" dirty="0"/>
                    </a:p>
                  </a:txBody>
                  <a:tcPr>
                    <a:solidFill>
                      <a:srgbClr val="003F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</a:t>
                      </a:r>
                      <a:r>
                        <a:rPr lang="ko-KR" altLang="en-US" sz="1400"/>
                        <a:t>월</a:t>
                      </a:r>
                      <a:endParaRPr lang="ko-KR" altLang="en-US" sz="1400" dirty="0"/>
                    </a:p>
                  </a:txBody>
                  <a:tcPr>
                    <a:solidFill>
                      <a:srgbClr val="003F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</a:t>
                      </a:r>
                      <a:r>
                        <a:rPr lang="ko-KR" altLang="en-US" sz="1400"/>
                        <a:t>월</a:t>
                      </a:r>
                      <a:endParaRPr lang="ko-KR" altLang="en-US" sz="1400" dirty="0"/>
                    </a:p>
                  </a:txBody>
                  <a:tcPr>
                    <a:solidFill>
                      <a:srgbClr val="003F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</a:t>
                      </a:r>
                      <a:r>
                        <a:rPr lang="ko-KR" altLang="en-US" sz="1400"/>
                        <a:t>월</a:t>
                      </a:r>
                      <a:endParaRPr lang="ko-KR" altLang="en-US" sz="1400" dirty="0"/>
                    </a:p>
                  </a:txBody>
                  <a:tcPr>
                    <a:solidFill>
                      <a:srgbClr val="003F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4</a:t>
                      </a:r>
                      <a:r>
                        <a:rPr lang="ko-KR" altLang="en-US" sz="1400"/>
                        <a:t>월</a:t>
                      </a:r>
                      <a:endParaRPr lang="ko-KR" altLang="en-US" sz="1400" dirty="0"/>
                    </a:p>
                  </a:txBody>
                  <a:tcPr>
                    <a:solidFill>
                      <a:srgbClr val="003F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5</a:t>
                      </a:r>
                      <a:r>
                        <a:rPr lang="ko-KR" altLang="en-US" sz="1400"/>
                        <a:t>월</a:t>
                      </a:r>
                      <a:endParaRPr lang="ko-KR" altLang="en-US" sz="1400" dirty="0"/>
                    </a:p>
                  </a:txBody>
                  <a:tcPr>
                    <a:solidFill>
                      <a:srgbClr val="003F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6</a:t>
                      </a:r>
                      <a:r>
                        <a:rPr lang="ko-KR" altLang="en-US" sz="1400"/>
                        <a:t>월</a:t>
                      </a:r>
                      <a:endParaRPr lang="ko-KR" altLang="en-US" sz="1400" dirty="0"/>
                    </a:p>
                  </a:txBody>
                  <a:tcPr>
                    <a:solidFill>
                      <a:srgbClr val="003F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7</a:t>
                      </a:r>
                      <a:r>
                        <a:rPr lang="ko-KR" altLang="en-US" sz="1400"/>
                        <a:t>월</a:t>
                      </a:r>
                      <a:endParaRPr lang="ko-KR" altLang="en-US" sz="1400" dirty="0"/>
                    </a:p>
                  </a:txBody>
                  <a:tcPr>
                    <a:solidFill>
                      <a:srgbClr val="003F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8</a:t>
                      </a:r>
                      <a:r>
                        <a:rPr lang="ko-KR" altLang="en-US" sz="1400"/>
                        <a:t>월</a:t>
                      </a:r>
                      <a:endParaRPr lang="ko-KR" altLang="en-US" sz="1400" dirty="0"/>
                    </a:p>
                  </a:txBody>
                  <a:tcPr>
                    <a:solidFill>
                      <a:srgbClr val="003F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54724"/>
                  </a:ext>
                </a:extLst>
              </a:tr>
              <a:tr h="54443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이태훈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몬스터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상태 패턴 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464715"/>
                  </a:ext>
                </a:extLst>
              </a:tr>
              <a:tr h="4124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객체 애니메이션 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605099"/>
                  </a:ext>
                </a:extLst>
              </a:tr>
              <a:tr h="412477">
                <a:tc vMerge="1">
                  <a:txBody>
                    <a:bodyPr/>
                    <a:lstStyle/>
                    <a:p>
                      <a:pPr algn="just" latinLnBrk="1"/>
                      <a:endParaRPr lang="ko-KR" altLang="en-US" sz="11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전투 시스템 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624940"/>
                  </a:ext>
                </a:extLst>
              </a:tr>
              <a:tr h="52320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장영진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배경 및 지형지물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408741"/>
                  </a:ext>
                </a:extLst>
              </a:tr>
              <a:tr h="523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조명 및 그림자 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693229"/>
                  </a:ext>
                </a:extLst>
              </a:tr>
              <a:tr h="412477">
                <a:tc vMerge="1">
                  <a:txBody>
                    <a:bodyPr/>
                    <a:lstStyle/>
                    <a:p>
                      <a:pPr algn="just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안개 효과 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108812"/>
                  </a:ext>
                </a:extLst>
              </a:tr>
              <a:tr h="4124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퍼즐 디자인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21556"/>
                  </a:ext>
                </a:extLst>
              </a:tr>
              <a:tr h="54443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임종현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프레임워크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697285"/>
                  </a:ext>
                </a:extLst>
              </a:tr>
              <a:tr h="5865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인게임 </a:t>
                      </a:r>
                      <a:r>
                        <a:rPr lang="en-US" altLang="ko-KR" sz="1400" dirty="0"/>
                        <a:t>UI</a:t>
                      </a:r>
                      <a:endParaRPr lang="ko-KR" altLang="en-US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330772"/>
                  </a:ext>
                </a:extLst>
              </a:tr>
              <a:tr h="602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서버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772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509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503325E-C41C-4E0F-A43E-DAD2FBC4D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7" r="38985" b="19252"/>
          <a:stretch/>
        </p:blipFill>
        <p:spPr>
          <a:xfrm>
            <a:off x="12700" y="4232631"/>
            <a:ext cx="1553028" cy="262536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211817" y="147839"/>
            <a:ext cx="115479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연구목적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게임소개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오브젝트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기술요소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준비현황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차별성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일정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accent4"/>
                </a:solidFill>
              </a:rPr>
              <a:t>참고자료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accent4"/>
                </a:solidFill>
              </a:rPr>
              <a:t> 참고자료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AECD2CB-18A9-4261-AD90-362A4F65D45F}"/>
              </a:ext>
            </a:extLst>
          </p:cNvPr>
          <p:cNvGrpSpPr/>
          <p:nvPr/>
        </p:nvGrpSpPr>
        <p:grpSpPr>
          <a:xfrm>
            <a:off x="1553027" y="0"/>
            <a:ext cx="461975" cy="753557"/>
            <a:chOff x="1553027" y="0"/>
            <a:chExt cx="461975" cy="75355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0B3661C-62EF-4FBE-A100-B1659D3AF4F6}"/>
                </a:ext>
              </a:extLst>
            </p:cNvPr>
            <p:cNvSpPr/>
            <p:nvPr/>
          </p:nvSpPr>
          <p:spPr>
            <a:xfrm>
              <a:off x="1553028" y="0"/>
              <a:ext cx="461974" cy="753556"/>
            </a:xfrm>
            <a:prstGeom prst="rect">
              <a:avLst/>
            </a:prstGeom>
            <a:solidFill>
              <a:srgbClr val="003F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EFD416-48F7-46DB-A33F-21558E712EEF}"/>
                </a:ext>
              </a:extLst>
            </p:cNvPr>
            <p:cNvSpPr/>
            <p:nvPr/>
          </p:nvSpPr>
          <p:spPr>
            <a:xfrm>
              <a:off x="1553027" y="1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D59512-AA68-49AE-B233-EEF93A9E8028}"/>
                </a:ext>
              </a:extLst>
            </p:cNvPr>
            <p:cNvSpPr/>
            <p:nvPr/>
          </p:nvSpPr>
          <p:spPr>
            <a:xfrm>
              <a:off x="1739443" y="0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9897581-2931-4B03-96F0-13B87EDDFFBF}"/>
                </a:ext>
              </a:extLst>
            </p:cNvPr>
            <p:cNvSpPr/>
            <p:nvPr/>
          </p:nvSpPr>
          <p:spPr>
            <a:xfrm>
              <a:off x="1925859" y="0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8B91CB4-FBDA-4ECF-A153-0C7D18CFD6B3}"/>
              </a:ext>
            </a:extLst>
          </p:cNvPr>
          <p:cNvSpPr txBox="1"/>
          <p:nvPr/>
        </p:nvSpPr>
        <p:spPr>
          <a:xfrm>
            <a:off x="2130357" y="1264596"/>
            <a:ext cx="95622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https://www.wallpapertip.com/wpic/JJxxxw_shadow-of-the-colossus-wallpaper/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https://wallpapersafari.com/w/LfRcTx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https://jonathonruland.artstation.com/projects/1QXGZ</a:t>
            </a:r>
            <a:endParaRPr lang="en-US" altLang="ko-KR" dirty="0"/>
          </a:p>
          <a:p>
            <a:r>
              <a:rPr lang="en-US" altLang="ko-KR" dirty="0"/>
              <a:t>https://scryfall.com/card/thb/234/mirror-shield</a:t>
            </a:r>
          </a:p>
          <a:p>
            <a:r>
              <a:rPr lang="en-US" altLang="ko-KR" dirty="0">
                <a:hlinkClick r:id="rId6"/>
              </a:rPr>
              <a:t>https://lparchive.org/Onimusha-Warlords/Update%208/</a:t>
            </a:r>
            <a:endParaRPr lang="en-US" altLang="ko-KR" dirty="0"/>
          </a:p>
          <a:p>
            <a:r>
              <a:rPr lang="en-US" altLang="ko-KR" dirty="0"/>
              <a:t>https://downzen.com/en/windows/botmek/</a:t>
            </a:r>
          </a:p>
          <a:p>
            <a:r>
              <a:rPr lang="en-US" altLang="ko-KR" dirty="0"/>
              <a:t>http://clipart-library.com/free/video-game-controller-silhouette.html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감사합니다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13" name="슬라이드 번호 개체 틀 10">
            <a:extLst>
              <a:ext uri="{FF2B5EF4-FFF2-40B4-BE49-F238E27FC236}">
                <a16:creationId xmlns:a16="http://schemas.microsoft.com/office/drawing/2014/main" id="{44C3EEDB-3D4F-4642-B511-16626CF0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89140" y="6492875"/>
            <a:ext cx="482599" cy="365125"/>
          </a:xfrm>
        </p:spPr>
        <p:txBody>
          <a:bodyPr/>
          <a:lstStyle/>
          <a:p>
            <a:fld id="{EDA04D3A-2569-45D4-B9E8-2EB02A007D5C}" type="slidenum">
              <a:rPr lang="ko-KR" altLang="en-US" b="1" smtClean="0">
                <a:solidFill>
                  <a:srgbClr val="B3B0B0"/>
                </a:solidFill>
              </a:rPr>
              <a:t>15</a:t>
            </a:fld>
            <a:endParaRPr lang="ko-KR" altLang="en-US" b="1" dirty="0">
              <a:solidFill>
                <a:srgbClr val="B3B0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5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D19A4-031C-4129-95CB-9D5394A33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003F60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83C9E-9095-4DE1-87FA-2EAB5FAB4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b="1" dirty="0">
                <a:solidFill>
                  <a:srgbClr val="003F60"/>
                </a:solidFill>
              </a:rPr>
              <a:t>연구 목적</a:t>
            </a:r>
            <a:r>
              <a:rPr lang="en-US" altLang="ko-KR" b="1" dirty="0">
                <a:solidFill>
                  <a:srgbClr val="003F60"/>
                </a:solidFill>
              </a:rPr>
              <a:t>…………..(3)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>
                <a:solidFill>
                  <a:srgbClr val="003F60"/>
                </a:solidFill>
              </a:rPr>
              <a:t>게임 소개</a:t>
            </a:r>
            <a:r>
              <a:rPr lang="en-US" altLang="ko-KR" b="1" dirty="0">
                <a:solidFill>
                  <a:srgbClr val="003F60"/>
                </a:solidFill>
              </a:rPr>
              <a:t>…………..(4)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>
                <a:solidFill>
                  <a:srgbClr val="003F60"/>
                </a:solidFill>
              </a:rPr>
              <a:t>게임 오브젝트</a:t>
            </a:r>
            <a:r>
              <a:rPr lang="en-US" altLang="ko-KR" b="1" dirty="0">
                <a:solidFill>
                  <a:srgbClr val="003F60"/>
                </a:solidFill>
              </a:rPr>
              <a:t> …...(8)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>
                <a:solidFill>
                  <a:srgbClr val="003F60"/>
                </a:solidFill>
              </a:rPr>
              <a:t>기술 요소</a:t>
            </a:r>
            <a:r>
              <a:rPr lang="en-US" altLang="ko-KR" sz="1600" b="1" dirty="0">
                <a:solidFill>
                  <a:srgbClr val="003F60"/>
                </a:solidFill>
              </a:rPr>
              <a:t> </a:t>
            </a:r>
            <a:r>
              <a:rPr lang="en-US" altLang="ko-KR" b="1" dirty="0">
                <a:solidFill>
                  <a:srgbClr val="003F60"/>
                </a:solidFill>
              </a:rPr>
              <a:t>………..(11)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>
                <a:solidFill>
                  <a:srgbClr val="003F60"/>
                </a:solidFill>
              </a:rPr>
              <a:t>준비 현황</a:t>
            </a:r>
            <a:r>
              <a:rPr lang="en-US" altLang="ko-KR" sz="1400" b="1" dirty="0">
                <a:solidFill>
                  <a:srgbClr val="003F60"/>
                </a:solidFill>
              </a:rPr>
              <a:t> </a:t>
            </a:r>
            <a:r>
              <a:rPr lang="en-US" altLang="ko-KR" b="1" dirty="0">
                <a:solidFill>
                  <a:srgbClr val="003F60"/>
                </a:solidFill>
              </a:rPr>
              <a:t>……..…(12)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>
                <a:solidFill>
                  <a:srgbClr val="003F60"/>
                </a:solidFill>
              </a:rPr>
              <a:t>차별성</a:t>
            </a:r>
            <a:r>
              <a:rPr lang="en-US" altLang="ko-KR" sz="1800" b="1" dirty="0">
                <a:solidFill>
                  <a:srgbClr val="003F60"/>
                </a:solidFill>
              </a:rPr>
              <a:t> </a:t>
            </a:r>
            <a:r>
              <a:rPr lang="en-US" altLang="ko-KR" b="1" dirty="0">
                <a:solidFill>
                  <a:srgbClr val="003F60"/>
                </a:solidFill>
              </a:rPr>
              <a:t>……………(13)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>
                <a:solidFill>
                  <a:srgbClr val="003F60"/>
                </a:solidFill>
              </a:rPr>
              <a:t>일정</a:t>
            </a:r>
            <a:r>
              <a:rPr lang="en-US" altLang="ko-KR" sz="2400" b="1" dirty="0">
                <a:solidFill>
                  <a:srgbClr val="003F60"/>
                </a:solidFill>
              </a:rPr>
              <a:t> </a:t>
            </a:r>
            <a:r>
              <a:rPr lang="en-US" altLang="ko-KR" b="1" dirty="0">
                <a:solidFill>
                  <a:srgbClr val="003F60"/>
                </a:solidFill>
              </a:rPr>
              <a:t>………………(14)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>
                <a:solidFill>
                  <a:srgbClr val="003F60"/>
                </a:solidFill>
              </a:rPr>
              <a:t>참고자료</a:t>
            </a:r>
            <a:r>
              <a:rPr lang="en-US" altLang="ko-KR" sz="1400" b="1" dirty="0">
                <a:solidFill>
                  <a:srgbClr val="003F60"/>
                </a:solidFill>
              </a:rPr>
              <a:t> </a:t>
            </a:r>
            <a:r>
              <a:rPr lang="en-US" altLang="ko-KR" b="1" dirty="0">
                <a:solidFill>
                  <a:srgbClr val="003F60"/>
                </a:solidFill>
              </a:rPr>
              <a:t>………...(15)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F35682-BA14-41A1-AAD0-F104D9451D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39" r="39125"/>
          <a:stretch/>
        </p:blipFill>
        <p:spPr>
          <a:xfrm>
            <a:off x="8360229" y="0"/>
            <a:ext cx="2540334" cy="6858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9CCC08D7-77A5-4D5F-9555-9D1918256562}"/>
              </a:ext>
            </a:extLst>
          </p:cNvPr>
          <p:cNvSpPr/>
          <p:nvPr/>
        </p:nvSpPr>
        <p:spPr>
          <a:xfrm rot="5400000">
            <a:off x="9567383" y="5361232"/>
            <a:ext cx="126027" cy="2540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8D03262-EF42-4DEB-8974-5083DAC4C307}"/>
              </a:ext>
            </a:extLst>
          </p:cNvPr>
          <p:cNvSpPr/>
          <p:nvPr/>
        </p:nvSpPr>
        <p:spPr>
          <a:xfrm rot="5400000">
            <a:off x="9567381" y="-1024110"/>
            <a:ext cx="126027" cy="2540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02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503325E-C41C-4E0F-A43E-DAD2FBC4D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7" r="38985" b="19252"/>
          <a:stretch/>
        </p:blipFill>
        <p:spPr>
          <a:xfrm>
            <a:off x="12700" y="4232631"/>
            <a:ext cx="1553028" cy="262536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211817" y="147839"/>
            <a:ext cx="115479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accent4"/>
                </a:solidFill>
              </a:rPr>
              <a:t>연구목적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게임소개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오브젝트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기술요소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준비현황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차별성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일정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참고자료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C775AF8-77FC-4D32-9D52-437AC1DB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2699" y="6492875"/>
            <a:ext cx="303178" cy="365125"/>
          </a:xfrm>
        </p:spPr>
        <p:txBody>
          <a:bodyPr/>
          <a:lstStyle/>
          <a:p>
            <a:r>
              <a:rPr lang="en-US" altLang="ko-KR" b="1" dirty="0">
                <a:solidFill>
                  <a:srgbClr val="B3B0B0"/>
                </a:solidFill>
              </a:rPr>
              <a:t>3</a:t>
            </a:r>
            <a:endParaRPr lang="ko-KR" altLang="en-US" b="1" dirty="0">
              <a:solidFill>
                <a:srgbClr val="B3B0B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000" dirty="0"/>
              <a:t> </a:t>
            </a:r>
            <a:r>
              <a:rPr lang="ko-KR" altLang="en-US" sz="2000" b="1" dirty="0">
                <a:solidFill>
                  <a:schemeClr val="accent4"/>
                </a:solidFill>
              </a:rPr>
              <a:t>연구목적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AECD2CB-18A9-4261-AD90-362A4F65D45F}"/>
              </a:ext>
            </a:extLst>
          </p:cNvPr>
          <p:cNvGrpSpPr/>
          <p:nvPr/>
        </p:nvGrpSpPr>
        <p:grpSpPr>
          <a:xfrm>
            <a:off x="1553027" y="0"/>
            <a:ext cx="461975" cy="753557"/>
            <a:chOff x="1553027" y="0"/>
            <a:chExt cx="461975" cy="75355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0B3661C-62EF-4FBE-A100-B1659D3AF4F6}"/>
                </a:ext>
              </a:extLst>
            </p:cNvPr>
            <p:cNvSpPr/>
            <p:nvPr/>
          </p:nvSpPr>
          <p:spPr>
            <a:xfrm>
              <a:off x="1553028" y="0"/>
              <a:ext cx="461974" cy="753556"/>
            </a:xfrm>
            <a:prstGeom prst="rect">
              <a:avLst/>
            </a:prstGeom>
            <a:solidFill>
              <a:srgbClr val="003F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EFD416-48F7-46DB-A33F-21558E712EEF}"/>
                </a:ext>
              </a:extLst>
            </p:cNvPr>
            <p:cNvSpPr/>
            <p:nvPr/>
          </p:nvSpPr>
          <p:spPr>
            <a:xfrm>
              <a:off x="1553027" y="1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D59512-AA68-49AE-B233-EEF93A9E8028}"/>
                </a:ext>
              </a:extLst>
            </p:cNvPr>
            <p:cNvSpPr/>
            <p:nvPr/>
          </p:nvSpPr>
          <p:spPr>
            <a:xfrm>
              <a:off x="1739443" y="0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9897581-2931-4B03-96F0-13B87EDDFFBF}"/>
                </a:ext>
              </a:extLst>
            </p:cNvPr>
            <p:cNvSpPr/>
            <p:nvPr/>
          </p:nvSpPr>
          <p:spPr>
            <a:xfrm>
              <a:off x="1925859" y="0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8944748-296C-4AE6-AC41-B9D03E98169B}"/>
              </a:ext>
            </a:extLst>
          </p:cNvPr>
          <p:cNvSpPr txBox="1"/>
          <p:nvPr/>
        </p:nvSpPr>
        <p:spPr>
          <a:xfrm>
            <a:off x="2363260" y="2452934"/>
            <a:ext cx="89821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게임공학 전공에서 배운 지식을 기반으로 다이렉트</a:t>
            </a:r>
            <a:r>
              <a:rPr lang="en-US" altLang="ko-KR" b="1" dirty="0"/>
              <a:t>X12</a:t>
            </a:r>
            <a:r>
              <a:rPr lang="ko-KR" altLang="en-US" b="1" dirty="0"/>
              <a:t>와 네트워크 통신을 사용한 멀티플레이어 협동 게임 제작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조명</a:t>
            </a:r>
            <a:r>
              <a:rPr lang="en-US" altLang="ko-KR" b="1" dirty="0"/>
              <a:t>, </a:t>
            </a:r>
            <a:r>
              <a:rPr lang="ko-KR" altLang="en-US" b="1" dirty="0"/>
              <a:t>그림자</a:t>
            </a:r>
            <a:r>
              <a:rPr lang="en-US" altLang="ko-KR" b="1" dirty="0"/>
              <a:t>, </a:t>
            </a:r>
            <a:r>
              <a:rPr lang="ko-KR" altLang="en-US" b="1" dirty="0"/>
              <a:t>테셀레이션</a:t>
            </a:r>
            <a:r>
              <a:rPr lang="en-US" altLang="ko-KR" b="1" dirty="0"/>
              <a:t>,</a:t>
            </a:r>
            <a:r>
              <a:rPr lang="ko-KR" altLang="en-US" b="1" dirty="0"/>
              <a:t>  블러링을 응용한 안개 효과 등 다이렉트</a:t>
            </a:r>
            <a:r>
              <a:rPr lang="en-US" altLang="ko-KR" b="1" dirty="0"/>
              <a:t>X12</a:t>
            </a:r>
            <a:r>
              <a:rPr lang="ko-KR" altLang="en-US" b="1" dirty="0"/>
              <a:t>의 다양한 기능들을 사용하는 게임 구현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최대 </a:t>
            </a:r>
            <a:r>
              <a:rPr lang="en-US" altLang="ko-KR" b="1" dirty="0"/>
              <a:t>5</a:t>
            </a:r>
            <a:r>
              <a:rPr lang="ko-KR" altLang="en-US" b="1" dirty="0"/>
              <a:t>인까지 접속할 수 있는 실시간 네트워크 통신 기능 구현</a:t>
            </a:r>
            <a:r>
              <a:rPr lang="en-US" altLang="ko-KR" b="1" dirty="0"/>
              <a:t>(</a:t>
            </a:r>
            <a:r>
              <a:rPr lang="ko-KR" altLang="en-US" b="1" dirty="0"/>
              <a:t>멀티플레이 모드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2913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503325E-C41C-4E0F-A43E-DAD2FBC4D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7" r="38985" b="19252"/>
          <a:stretch/>
        </p:blipFill>
        <p:spPr>
          <a:xfrm>
            <a:off x="12700" y="4232631"/>
            <a:ext cx="1553028" cy="262536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211817" y="147839"/>
            <a:ext cx="115479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연구목적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accent4"/>
                </a:solidFill>
              </a:rPr>
              <a:t>게임소개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오브젝트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기술요소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준비현황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차별성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일정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참고자료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C775AF8-77FC-4D32-9D52-437AC1DB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2699" y="6492875"/>
            <a:ext cx="303178" cy="365125"/>
          </a:xfrm>
        </p:spPr>
        <p:txBody>
          <a:bodyPr/>
          <a:lstStyle/>
          <a:p>
            <a:fld id="{EDA04D3A-2569-45D4-B9E8-2EB02A007D5C}" type="slidenum">
              <a:rPr lang="ko-KR" altLang="en-US" b="1" smtClean="0">
                <a:solidFill>
                  <a:srgbClr val="B3B0B0"/>
                </a:solidFill>
              </a:rPr>
              <a:t>4</a:t>
            </a:fld>
            <a:endParaRPr lang="ko-KR" altLang="en-US" b="1" dirty="0">
              <a:solidFill>
                <a:srgbClr val="B3B0B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000" b="1" dirty="0">
                <a:solidFill>
                  <a:schemeClr val="accent4"/>
                </a:solidFill>
              </a:rPr>
              <a:t> </a:t>
            </a:r>
            <a:r>
              <a:rPr lang="ko-KR" altLang="en-US" sz="2000" b="1" dirty="0">
                <a:solidFill>
                  <a:schemeClr val="accent4"/>
                </a:solidFill>
              </a:rPr>
              <a:t>컨셉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AECD2CB-18A9-4261-AD90-362A4F65D45F}"/>
              </a:ext>
            </a:extLst>
          </p:cNvPr>
          <p:cNvGrpSpPr/>
          <p:nvPr/>
        </p:nvGrpSpPr>
        <p:grpSpPr>
          <a:xfrm>
            <a:off x="1553027" y="0"/>
            <a:ext cx="461975" cy="753557"/>
            <a:chOff x="1553027" y="0"/>
            <a:chExt cx="461975" cy="75355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0B3661C-62EF-4FBE-A100-B1659D3AF4F6}"/>
                </a:ext>
              </a:extLst>
            </p:cNvPr>
            <p:cNvSpPr/>
            <p:nvPr/>
          </p:nvSpPr>
          <p:spPr>
            <a:xfrm>
              <a:off x="1553028" y="0"/>
              <a:ext cx="461974" cy="753556"/>
            </a:xfrm>
            <a:prstGeom prst="rect">
              <a:avLst/>
            </a:prstGeom>
            <a:solidFill>
              <a:srgbClr val="003F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EFD416-48F7-46DB-A33F-21558E712EEF}"/>
                </a:ext>
              </a:extLst>
            </p:cNvPr>
            <p:cNvSpPr/>
            <p:nvPr/>
          </p:nvSpPr>
          <p:spPr>
            <a:xfrm>
              <a:off x="1553027" y="1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D59512-AA68-49AE-B233-EEF93A9E8028}"/>
                </a:ext>
              </a:extLst>
            </p:cNvPr>
            <p:cNvSpPr/>
            <p:nvPr/>
          </p:nvSpPr>
          <p:spPr>
            <a:xfrm>
              <a:off x="1739443" y="0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9897581-2931-4B03-96F0-13B87EDDFFBF}"/>
                </a:ext>
              </a:extLst>
            </p:cNvPr>
            <p:cNvSpPr/>
            <p:nvPr/>
          </p:nvSpPr>
          <p:spPr>
            <a:xfrm>
              <a:off x="1925859" y="0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8B91CB4-FBDA-4ECF-A153-0C7D18CFD6B3}"/>
              </a:ext>
            </a:extLst>
          </p:cNvPr>
          <p:cNvSpPr txBox="1"/>
          <p:nvPr/>
        </p:nvSpPr>
        <p:spPr>
          <a:xfrm>
            <a:off x="2397127" y="4667809"/>
            <a:ext cx="89821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협동 플레이로 거대한 보스 몬스터를 사냥하는 게임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장르</a:t>
            </a:r>
            <a:r>
              <a:rPr lang="en-US" altLang="ko-KR" b="1" dirty="0"/>
              <a:t>	: </a:t>
            </a:r>
            <a:r>
              <a:rPr lang="ko-KR" altLang="en-US" b="1" dirty="0"/>
              <a:t>어드벤쳐</a:t>
            </a:r>
            <a:endParaRPr lang="en-US" altLang="ko-KR" b="1" dirty="0"/>
          </a:p>
          <a:p>
            <a:r>
              <a:rPr lang="ko-KR" altLang="en-US" b="1" dirty="0"/>
              <a:t>플랫폼</a:t>
            </a:r>
            <a:r>
              <a:rPr lang="en-US" altLang="ko-KR" b="1" dirty="0"/>
              <a:t>	: PC</a:t>
            </a:r>
          </a:p>
          <a:p>
            <a:r>
              <a:rPr lang="ko-KR" altLang="en-US" b="1" dirty="0"/>
              <a:t>시점</a:t>
            </a:r>
            <a:r>
              <a:rPr lang="en-US" altLang="ko-KR" b="1" dirty="0"/>
              <a:t>	: 3</a:t>
            </a:r>
            <a:r>
              <a:rPr lang="ko-KR" altLang="en-US" b="1" dirty="0"/>
              <a:t>인칭</a:t>
            </a:r>
          </a:p>
        </p:txBody>
      </p:sp>
      <p:pic>
        <p:nvPicPr>
          <p:cNvPr id="3" name="그림 2" descr="실외, 남자, 눈, 서있는이(가) 표시된 사진&#10;&#10;자동 생성된 설명">
            <a:extLst>
              <a:ext uri="{FF2B5EF4-FFF2-40B4-BE49-F238E27FC236}">
                <a16:creationId xmlns:a16="http://schemas.microsoft.com/office/drawing/2014/main" id="{CC334422-34B9-42CA-86F5-B0292A9D0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84" y="1700073"/>
            <a:ext cx="4202877" cy="2364118"/>
          </a:xfrm>
          <a:prstGeom prst="rect">
            <a:avLst/>
          </a:prstGeom>
        </p:spPr>
      </p:pic>
      <p:pic>
        <p:nvPicPr>
          <p:cNvPr id="6" name="그림 5" descr="실외, 건물, 남자, 타기이(가) 표시된 사진&#10;&#10;자동 생성된 설명">
            <a:extLst>
              <a:ext uri="{FF2B5EF4-FFF2-40B4-BE49-F238E27FC236}">
                <a16:creationId xmlns:a16="http://schemas.microsoft.com/office/drawing/2014/main" id="{F10A9649-D4D2-40B1-ADC1-26706BA34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179" y="1700073"/>
            <a:ext cx="3720122" cy="23641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A60DD2F-3E7B-4E42-B403-B9B155E88CE4}"/>
              </a:ext>
            </a:extLst>
          </p:cNvPr>
          <p:cNvSpPr txBox="1"/>
          <p:nvPr/>
        </p:nvSpPr>
        <p:spPr>
          <a:xfrm>
            <a:off x="2384428" y="4139273"/>
            <a:ext cx="8982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(</a:t>
            </a:r>
            <a:r>
              <a:rPr lang="ko-KR" altLang="en-US" sz="1000" b="1" dirty="0"/>
              <a:t>예시</a:t>
            </a:r>
            <a:r>
              <a:rPr lang="en-US" altLang="ko-KR" sz="1000" b="1" dirty="0"/>
              <a:t>, “</a:t>
            </a:r>
            <a:r>
              <a:rPr lang="ko-KR" altLang="en-US" sz="1000" b="1" dirty="0"/>
              <a:t>완다와 거상</a:t>
            </a:r>
            <a:r>
              <a:rPr lang="en-US" altLang="ko-KR" sz="1000" b="1" dirty="0"/>
              <a:t>”</a:t>
            </a:r>
            <a:r>
              <a:rPr lang="ko-KR" altLang="en-US" sz="1000" b="1" dirty="0"/>
              <a:t> 게임 플레이 스크린샷</a:t>
            </a:r>
            <a:r>
              <a:rPr lang="en-US" altLang="ko-KR" sz="1000" b="1" dirty="0"/>
              <a:t>)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74471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F49B15-7BBD-4095-9ADB-CB9EBB780CE5}"/>
              </a:ext>
            </a:extLst>
          </p:cNvPr>
          <p:cNvSpPr/>
          <p:nvPr/>
        </p:nvSpPr>
        <p:spPr>
          <a:xfrm>
            <a:off x="8523606" y="1700073"/>
            <a:ext cx="2740608" cy="42355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503325E-C41C-4E0F-A43E-DAD2FBC4D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7" r="38985" b="19252"/>
          <a:stretch/>
        </p:blipFill>
        <p:spPr>
          <a:xfrm>
            <a:off x="12700" y="4232631"/>
            <a:ext cx="1553028" cy="262536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211817" y="147839"/>
            <a:ext cx="115479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연구목적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accent4"/>
                </a:solidFill>
              </a:rPr>
              <a:t>게임소개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오브젝트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기술요소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준비현황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차별성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일정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참고자료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C775AF8-77FC-4D32-9D52-437AC1DB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2699" y="6492875"/>
            <a:ext cx="303178" cy="365125"/>
          </a:xfrm>
        </p:spPr>
        <p:txBody>
          <a:bodyPr/>
          <a:lstStyle/>
          <a:p>
            <a:fld id="{EDA04D3A-2569-45D4-B9E8-2EB02A007D5C}" type="slidenum">
              <a:rPr lang="ko-KR" altLang="en-US" b="1" smtClean="0">
                <a:solidFill>
                  <a:srgbClr val="B3B0B0"/>
                </a:solidFill>
              </a:rPr>
              <a:t>5</a:t>
            </a:fld>
            <a:endParaRPr lang="ko-KR" altLang="en-US" b="1" dirty="0">
              <a:solidFill>
                <a:srgbClr val="B3B0B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000" b="1" dirty="0">
                <a:solidFill>
                  <a:schemeClr val="accent4"/>
                </a:solidFill>
              </a:rPr>
              <a:t> </a:t>
            </a:r>
            <a:r>
              <a:rPr lang="ko-KR" altLang="en-US" sz="2000" b="1" dirty="0">
                <a:solidFill>
                  <a:schemeClr val="accent4"/>
                </a:solidFill>
              </a:rPr>
              <a:t>조작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AECD2CB-18A9-4261-AD90-362A4F65D45F}"/>
              </a:ext>
            </a:extLst>
          </p:cNvPr>
          <p:cNvGrpSpPr/>
          <p:nvPr/>
        </p:nvGrpSpPr>
        <p:grpSpPr>
          <a:xfrm>
            <a:off x="1553027" y="0"/>
            <a:ext cx="461975" cy="753557"/>
            <a:chOff x="1553027" y="0"/>
            <a:chExt cx="461975" cy="75355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0B3661C-62EF-4FBE-A100-B1659D3AF4F6}"/>
                </a:ext>
              </a:extLst>
            </p:cNvPr>
            <p:cNvSpPr/>
            <p:nvPr/>
          </p:nvSpPr>
          <p:spPr>
            <a:xfrm>
              <a:off x="1553028" y="0"/>
              <a:ext cx="461974" cy="753556"/>
            </a:xfrm>
            <a:prstGeom prst="rect">
              <a:avLst/>
            </a:prstGeom>
            <a:solidFill>
              <a:srgbClr val="003F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EFD416-48F7-46DB-A33F-21558E712EEF}"/>
                </a:ext>
              </a:extLst>
            </p:cNvPr>
            <p:cNvSpPr/>
            <p:nvPr/>
          </p:nvSpPr>
          <p:spPr>
            <a:xfrm>
              <a:off x="1553027" y="1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D59512-AA68-49AE-B233-EEF93A9E8028}"/>
                </a:ext>
              </a:extLst>
            </p:cNvPr>
            <p:cNvSpPr/>
            <p:nvPr/>
          </p:nvSpPr>
          <p:spPr>
            <a:xfrm>
              <a:off x="1739443" y="0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9897581-2931-4B03-96F0-13B87EDDFFBF}"/>
                </a:ext>
              </a:extLst>
            </p:cNvPr>
            <p:cNvSpPr/>
            <p:nvPr/>
          </p:nvSpPr>
          <p:spPr>
            <a:xfrm>
              <a:off x="1925859" y="0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9F04E5-E2E8-4ECB-B952-968A1C39B80D}"/>
              </a:ext>
            </a:extLst>
          </p:cNvPr>
          <p:cNvSpPr/>
          <p:nvPr/>
        </p:nvSpPr>
        <p:spPr>
          <a:xfrm>
            <a:off x="2471584" y="1700073"/>
            <a:ext cx="8792630" cy="42355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294FB7-6EB5-430C-95B8-98EBC610D191}"/>
              </a:ext>
            </a:extLst>
          </p:cNvPr>
          <p:cNvSpPr txBox="1"/>
          <p:nvPr/>
        </p:nvSpPr>
        <p:spPr>
          <a:xfrm>
            <a:off x="3512491" y="1816902"/>
            <a:ext cx="377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키보드</a:t>
            </a:r>
            <a:r>
              <a:rPr lang="en-US" altLang="ko-KR" b="1" dirty="0"/>
              <a:t> </a:t>
            </a:r>
            <a:r>
              <a:rPr lang="ko-KR" altLang="en-US" b="1" dirty="0"/>
              <a:t>이동 </a:t>
            </a:r>
            <a:r>
              <a:rPr lang="en-US" altLang="ko-KR" b="1" dirty="0"/>
              <a:t>+ </a:t>
            </a:r>
            <a:r>
              <a:rPr lang="ko-KR" altLang="en-US" b="1" dirty="0"/>
              <a:t>마우스 카메라 전환</a:t>
            </a:r>
            <a:endParaRPr lang="en-US" altLang="ko-KR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702862-6963-4C6C-B11F-DE68BE83C3FE}"/>
              </a:ext>
            </a:extLst>
          </p:cNvPr>
          <p:cNvSpPr txBox="1"/>
          <p:nvPr/>
        </p:nvSpPr>
        <p:spPr>
          <a:xfrm>
            <a:off x="8003940" y="1816902"/>
            <a:ext cx="377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게임 패드</a:t>
            </a:r>
            <a:endParaRPr lang="en-US" altLang="ko-KR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D22B6A-6AD0-40A5-ADAD-FCF5B2C375F9}"/>
              </a:ext>
            </a:extLst>
          </p:cNvPr>
          <p:cNvSpPr txBox="1"/>
          <p:nvPr/>
        </p:nvSpPr>
        <p:spPr>
          <a:xfrm>
            <a:off x="4022386" y="4354212"/>
            <a:ext cx="2355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이동</a:t>
            </a:r>
            <a:endParaRPr lang="en-US" altLang="ko-KR" dirty="0"/>
          </a:p>
          <a:p>
            <a:r>
              <a:rPr lang="ko-KR" altLang="en-US" dirty="0"/>
              <a:t>점프</a:t>
            </a:r>
            <a:endParaRPr lang="en-US" altLang="ko-KR" dirty="0"/>
          </a:p>
          <a:p>
            <a:r>
              <a:rPr lang="ko-KR" altLang="en-US" dirty="0"/>
              <a:t>상호작용</a:t>
            </a:r>
            <a:endParaRPr lang="en-US" altLang="ko-KR" dirty="0"/>
          </a:p>
          <a:p>
            <a:r>
              <a:rPr lang="ko-KR" altLang="en-US" dirty="0"/>
              <a:t>무기선택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EAEE16E-2AE7-41F3-A6CE-5013A10AF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910" y="2303062"/>
            <a:ext cx="2325999" cy="1558562"/>
          </a:xfrm>
          <a:prstGeom prst="rect">
            <a:avLst/>
          </a:prstGeom>
        </p:spPr>
      </p:pic>
      <p:pic>
        <p:nvPicPr>
          <p:cNvPr id="28" name="그림 27" descr="전자기기, 앉아있는, 모니터, 디스플레이이(가) 표시된 사진&#10;&#10;자동 생성된 설명">
            <a:extLst>
              <a:ext uri="{FF2B5EF4-FFF2-40B4-BE49-F238E27FC236}">
                <a16:creationId xmlns:a16="http://schemas.microsoft.com/office/drawing/2014/main" id="{62367261-183D-49F9-BAED-ABB01BBBC2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" t="21643" r="812" b="20137"/>
          <a:stretch/>
        </p:blipFill>
        <p:spPr>
          <a:xfrm>
            <a:off x="2661851" y="2303062"/>
            <a:ext cx="5481219" cy="141939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90AE46-7D46-4FDC-95C3-644C5F1C2B72}"/>
              </a:ext>
            </a:extLst>
          </p:cNvPr>
          <p:cNvSpPr/>
          <p:nvPr/>
        </p:nvSpPr>
        <p:spPr>
          <a:xfrm>
            <a:off x="3261104" y="2859408"/>
            <a:ext cx="208377" cy="1600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EC9B29A-D825-47F1-A1F3-6980011D25CD}"/>
              </a:ext>
            </a:extLst>
          </p:cNvPr>
          <p:cNvSpPr/>
          <p:nvPr/>
        </p:nvSpPr>
        <p:spPr>
          <a:xfrm>
            <a:off x="3087272" y="3077581"/>
            <a:ext cx="208377" cy="1418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F720ECC-6040-4AE9-8F26-59F8A0C7BDC6}"/>
              </a:ext>
            </a:extLst>
          </p:cNvPr>
          <p:cNvSpPr/>
          <p:nvPr/>
        </p:nvSpPr>
        <p:spPr>
          <a:xfrm>
            <a:off x="3330160" y="3077581"/>
            <a:ext cx="208377" cy="1418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827F14B-FF45-4B6D-A4C3-8F380B9487A5}"/>
              </a:ext>
            </a:extLst>
          </p:cNvPr>
          <p:cNvSpPr/>
          <p:nvPr/>
        </p:nvSpPr>
        <p:spPr>
          <a:xfrm>
            <a:off x="3573048" y="3077581"/>
            <a:ext cx="208377" cy="1418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8B7206D-A914-440A-956D-F2F202132E93}"/>
              </a:ext>
            </a:extLst>
          </p:cNvPr>
          <p:cNvSpPr/>
          <p:nvPr/>
        </p:nvSpPr>
        <p:spPr>
          <a:xfrm>
            <a:off x="2955498" y="2647477"/>
            <a:ext cx="208377" cy="1600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E3D25AB-41F3-496B-AEE0-69581FD6DDAB}"/>
              </a:ext>
            </a:extLst>
          </p:cNvPr>
          <p:cNvSpPr/>
          <p:nvPr/>
        </p:nvSpPr>
        <p:spPr>
          <a:xfrm>
            <a:off x="3196222" y="2647476"/>
            <a:ext cx="208377" cy="1600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5CE60BE-AC85-4A42-A777-8CABD26F99AD}"/>
              </a:ext>
            </a:extLst>
          </p:cNvPr>
          <p:cNvSpPr/>
          <p:nvPr/>
        </p:nvSpPr>
        <p:spPr>
          <a:xfrm>
            <a:off x="3634372" y="3282925"/>
            <a:ext cx="208377" cy="16001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A755583-EFDD-4F28-AF8B-811B9118E148}"/>
              </a:ext>
            </a:extLst>
          </p:cNvPr>
          <p:cNvSpPr/>
          <p:nvPr/>
        </p:nvSpPr>
        <p:spPr>
          <a:xfrm>
            <a:off x="3434348" y="3497925"/>
            <a:ext cx="2094915" cy="16001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1BE5E21-8494-4ECB-B668-D22CEBE79682}"/>
              </a:ext>
            </a:extLst>
          </p:cNvPr>
          <p:cNvSpPr/>
          <p:nvPr/>
        </p:nvSpPr>
        <p:spPr>
          <a:xfrm>
            <a:off x="7154448" y="2529738"/>
            <a:ext cx="351252" cy="489687"/>
          </a:xfrm>
          <a:prstGeom prst="rect">
            <a:avLst/>
          </a:prstGeom>
          <a:solidFill>
            <a:srgbClr val="003F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89DE2C7-35DC-4792-85EB-3B8CB28578D9}"/>
              </a:ext>
            </a:extLst>
          </p:cNvPr>
          <p:cNvSpPr/>
          <p:nvPr/>
        </p:nvSpPr>
        <p:spPr>
          <a:xfrm>
            <a:off x="7605578" y="2529738"/>
            <a:ext cx="333510" cy="489687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AE96A63-BD4E-4A43-8048-B3339045C3DB}"/>
              </a:ext>
            </a:extLst>
          </p:cNvPr>
          <p:cNvSpPr/>
          <p:nvPr/>
        </p:nvSpPr>
        <p:spPr>
          <a:xfrm>
            <a:off x="10267323" y="2231682"/>
            <a:ext cx="489413" cy="298056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B4E1B6B-3C91-4EE4-8FA3-D82BE520D9E0}"/>
              </a:ext>
            </a:extLst>
          </p:cNvPr>
          <p:cNvSpPr/>
          <p:nvPr/>
        </p:nvSpPr>
        <p:spPr>
          <a:xfrm>
            <a:off x="9096401" y="2559733"/>
            <a:ext cx="411930" cy="411930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8694D7B-C57C-4AAA-83F9-92030558D463}"/>
              </a:ext>
            </a:extLst>
          </p:cNvPr>
          <p:cNvSpPr/>
          <p:nvPr/>
        </p:nvSpPr>
        <p:spPr>
          <a:xfrm>
            <a:off x="9989370" y="2916919"/>
            <a:ext cx="411930" cy="411930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4D71D4F-ED55-4802-A235-82265C1DDB3D}"/>
              </a:ext>
            </a:extLst>
          </p:cNvPr>
          <p:cNvSpPr/>
          <p:nvPr/>
        </p:nvSpPr>
        <p:spPr>
          <a:xfrm>
            <a:off x="10233455" y="2666845"/>
            <a:ext cx="204626" cy="204626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840D172-C1D9-489E-AB79-1F12A9F4D042}"/>
              </a:ext>
            </a:extLst>
          </p:cNvPr>
          <p:cNvSpPr/>
          <p:nvPr/>
        </p:nvSpPr>
        <p:spPr>
          <a:xfrm>
            <a:off x="10549729" y="2664464"/>
            <a:ext cx="204626" cy="20462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BE67BD2-1B26-4D12-B2C3-01FA6694F97E}"/>
              </a:ext>
            </a:extLst>
          </p:cNvPr>
          <p:cNvSpPr/>
          <p:nvPr/>
        </p:nvSpPr>
        <p:spPr>
          <a:xfrm>
            <a:off x="10383417" y="2516703"/>
            <a:ext cx="204626" cy="204626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8D16643-0699-4F95-A081-C6A78E882B9A}"/>
              </a:ext>
            </a:extLst>
          </p:cNvPr>
          <p:cNvSpPr/>
          <p:nvPr/>
        </p:nvSpPr>
        <p:spPr>
          <a:xfrm>
            <a:off x="10383417" y="2828778"/>
            <a:ext cx="204626" cy="20462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4FCEB98-CF6C-403F-890D-5B4D90771FAD}"/>
              </a:ext>
            </a:extLst>
          </p:cNvPr>
          <p:cNvSpPr/>
          <p:nvPr/>
        </p:nvSpPr>
        <p:spPr>
          <a:xfrm>
            <a:off x="3859691" y="4455531"/>
            <a:ext cx="208377" cy="1418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CE582BF-0AFB-4E01-9649-B7ED2A707715}"/>
              </a:ext>
            </a:extLst>
          </p:cNvPr>
          <p:cNvSpPr/>
          <p:nvPr/>
        </p:nvSpPr>
        <p:spPr>
          <a:xfrm>
            <a:off x="3859691" y="4733347"/>
            <a:ext cx="208378" cy="16001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5B15255-1D93-43CC-BC1A-63E18637A39F}"/>
              </a:ext>
            </a:extLst>
          </p:cNvPr>
          <p:cNvSpPr/>
          <p:nvPr/>
        </p:nvSpPr>
        <p:spPr>
          <a:xfrm>
            <a:off x="3859691" y="5029311"/>
            <a:ext cx="208377" cy="16001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7E3421B-2461-4590-B2F2-7DFBEB7D0D37}"/>
              </a:ext>
            </a:extLst>
          </p:cNvPr>
          <p:cNvSpPr/>
          <p:nvPr/>
        </p:nvSpPr>
        <p:spPr>
          <a:xfrm>
            <a:off x="3859691" y="5287484"/>
            <a:ext cx="208377" cy="1600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51D2A9-6CD1-4864-A998-0979C6C772F5}"/>
              </a:ext>
            </a:extLst>
          </p:cNvPr>
          <p:cNvSpPr txBox="1"/>
          <p:nvPr/>
        </p:nvSpPr>
        <p:spPr>
          <a:xfrm>
            <a:off x="6625264" y="4354212"/>
            <a:ext cx="2355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공격</a:t>
            </a:r>
            <a:endParaRPr lang="en-US" altLang="ko-KR" dirty="0"/>
          </a:p>
          <a:p>
            <a:r>
              <a:rPr lang="ko-KR" altLang="en-US" dirty="0"/>
              <a:t>조준</a:t>
            </a:r>
            <a:endParaRPr lang="en-US" altLang="ko-KR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15A4FE5-062D-44B6-BC21-352A07590D73}"/>
              </a:ext>
            </a:extLst>
          </p:cNvPr>
          <p:cNvSpPr/>
          <p:nvPr/>
        </p:nvSpPr>
        <p:spPr>
          <a:xfrm>
            <a:off x="6462569" y="4455531"/>
            <a:ext cx="208377" cy="141869"/>
          </a:xfrm>
          <a:prstGeom prst="rect">
            <a:avLst/>
          </a:prstGeom>
          <a:solidFill>
            <a:srgbClr val="003F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66655A3-67A9-4A4C-9E25-38642DABC65A}"/>
              </a:ext>
            </a:extLst>
          </p:cNvPr>
          <p:cNvSpPr/>
          <p:nvPr/>
        </p:nvSpPr>
        <p:spPr>
          <a:xfrm>
            <a:off x="6462569" y="4733347"/>
            <a:ext cx="208378" cy="160017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37E032C-240D-40C1-AA05-6DE9AC457D8D}"/>
              </a:ext>
            </a:extLst>
          </p:cNvPr>
          <p:cNvSpPr txBox="1"/>
          <p:nvPr/>
        </p:nvSpPr>
        <p:spPr>
          <a:xfrm>
            <a:off x="9334443" y="4348601"/>
            <a:ext cx="22557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이동</a:t>
            </a:r>
            <a:r>
              <a:rPr lang="en-US" altLang="ko-KR" dirty="0"/>
              <a:t>: </a:t>
            </a:r>
            <a:r>
              <a:rPr lang="ko-KR" altLang="en-US" dirty="0"/>
              <a:t>왼쪽</a:t>
            </a:r>
            <a:endParaRPr lang="en-US" altLang="ko-KR" dirty="0"/>
          </a:p>
          <a:p>
            <a:r>
              <a:rPr lang="ko-KR" altLang="en-US" dirty="0"/>
              <a:t>카메라</a:t>
            </a:r>
            <a:r>
              <a:rPr lang="en-US" altLang="ko-KR" dirty="0"/>
              <a:t>:</a:t>
            </a:r>
            <a:r>
              <a:rPr lang="ko-KR" altLang="en-US" dirty="0"/>
              <a:t>오른쪽</a:t>
            </a:r>
            <a:endParaRPr lang="en-US" altLang="ko-KR" dirty="0"/>
          </a:p>
          <a:p>
            <a:r>
              <a:rPr lang="ko-KR" altLang="en-US" dirty="0"/>
              <a:t>조준</a:t>
            </a:r>
            <a:r>
              <a:rPr lang="en-US" altLang="ko-KR" dirty="0"/>
              <a:t>: </a:t>
            </a:r>
            <a:r>
              <a:rPr lang="ko-KR" altLang="en-US" dirty="0"/>
              <a:t>트리거</a:t>
            </a:r>
            <a:endParaRPr lang="en-US" altLang="ko-KR" dirty="0"/>
          </a:p>
          <a:p>
            <a:r>
              <a:rPr lang="ko-KR" altLang="en-US" dirty="0"/>
              <a:t>사격</a:t>
            </a:r>
            <a:r>
              <a:rPr lang="en-US" altLang="ko-KR" dirty="0"/>
              <a:t>: </a:t>
            </a:r>
            <a:r>
              <a:rPr lang="ko-KR" altLang="en-US" dirty="0"/>
              <a:t>범퍼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C8ED8F8-1E91-4C53-8139-0C4CDCA54F00}"/>
              </a:ext>
            </a:extLst>
          </p:cNvPr>
          <p:cNvSpPr/>
          <p:nvPr/>
        </p:nvSpPr>
        <p:spPr>
          <a:xfrm>
            <a:off x="9140512" y="4455531"/>
            <a:ext cx="163370" cy="14186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D36EEAD-C184-420D-9205-8E3A49B98128}"/>
              </a:ext>
            </a:extLst>
          </p:cNvPr>
          <p:cNvSpPr/>
          <p:nvPr/>
        </p:nvSpPr>
        <p:spPr>
          <a:xfrm>
            <a:off x="9140512" y="5029311"/>
            <a:ext cx="163370" cy="160017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16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503325E-C41C-4E0F-A43E-DAD2FBC4D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7" r="38985" b="19252"/>
          <a:stretch/>
        </p:blipFill>
        <p:spPr>
          <a:xfrm>
            <a:off x="12700" y="4232631"/>
            <a:ext cx="1553028" cy="262536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211817" y="147839"/>
            <a:ext cx="115479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연구목적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accent4"/>
                </a:solidFill>
              </a:rPr>
              <a:t>게임소개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오브젝트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기술요소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준비현황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차별성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일정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참고자료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C775AF8-77FC-4D32-9D52-437AC1DB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2699" y="6492875"/>
            <a:ext cx="303178" cy="365125"/>
          </a:xfrm>
        </p:spPr>
        <p:txBody>
          <a:bodyPr/>
          <a:lstStyle/>
          <a:p>
            <a:fld id="{EDA04D3A-2569-45D4-B9E8-2EB02A007D5C}" type="slidenum">
              <a:rPr lang="ko-KR" altLang="en-US" b="1" smtClean="0">
                <a:solidFill>
                  <a:srgbClr val="B3B0B0"/>
                </a:solidFill>
              </a:rPr>
              <a:t>6</a:t>
            </a:fld>
            <a:endParaRPr lang="ko-KR" altLang="en-US" b="1" dirty="0">
              <a:solidFill>
                <a:srgbClr val="B3B0B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000" b="1" dirty="0">
                <a:solidFill>
                  <a:schemeClr val="accent4"/>
                </a:solidFill>
              </a:rPr>
              <a:t> </a:t>
            </a:r>
            <a:r>
              <a:rPr lang="ko-KR" altLang="en-US" sz="2000" b="1" dirty="0">
                <a:solidFill>
                  <a:schemeClr val="accent4"/>
                </a:solidFill>
              </a:rPr>
              <a:t>게임 월드</a:t>
            </a:r>
            <a:r>
              <a:rPr lang="en-US" altLang="ko-KR" sz="2000" b="1" dirty="0">
                <a:solidFill>
                  <a:schemeClr val="accent4"/>
                </a:solidFill>
              </a:rPr>
              <a:t> &amp; </a:t>
            </a:r>
            <a:r>
              <a:rPr lang="ko-KR" altLang="en-US" sz="2000" b="1" dirty="0">
                <a:solidFill>
                  <a:schemeClr val="accent4"/>
                </a:solidFill>
              </a:rPr>
              <a:t>플로우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AECD2CB-18A9-4261-AD90-362A4F65D45F}"/>
              </a:ext>
            </a:extLst>
          </p:cNvPr>
          <p:cNvGrpSpPr/>
          <p:nvPr/>
        </p:nvGrpSpPr>
        <p:grpSpPr>
          <a:xfrm>
            <a:off x="1553027" y="0"/>
            <a:ext cx="461975" cy="753557"/>
            <a:chOff x="1553027" y="0"/>
            <a:chExt cx="461975" cy="75355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0B3661C-62EF-4FBE-A100-B1659D3AF4F6}"/>
                </a:ext>
              </a:extLst>
            </p:cNvPr>
            <p:cNvSpPr/>
            <p:nvPr/>
          </p:nvSpPr>
          <p:spPr>
            <a:xfrm>
              <a:off x="1553028" y="0"/>
              <a:ext cx="461974" cy="753556"/>
            </a:xfrm>
            <a:prstGeom prst="rect">
              <a:avLst/>
            </a:prstGeom>
            <a:solidFill>
              <a:srgbClr val="003F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EFD416-48F7-46DB-A33F-21558E712EEF}"/>
                </a:ext>
              </a:extLst>
            </p:cNvPr>
            <p:cNvSpPr/>
            <p:nvPr/>
          </p:nvSpPr>
          <p:spPr>
            <a:xfrm>
              <a:off x="1553027" y="1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D59512-AA68-49AE-B233-EEF93A9E8028}"/>
                </a:ext>
              </a:extLst>
            </p:cNvPr>
            <p:cNvSpPr/>
            <p:nvPr/>
          </p:nvSpPr>
          <p:spPr>
            <a:xfrm>
              <a:off x="1739443" y="0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9897581-2931-4B03-96F0-13B87EDDFFBF}"/>
                </a:ext>
              </a:extLst>
            </p:cNvPr>
            <p:cNvSpPr/>
            <p:nvPr/>
          </p:nvSpPr>
          <p:spPr>
            <a:xfrm>
              <a:off x="1925859" y="0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8464F7-50F6-4E05-8951-F39F1B22D687}"/>
              </a:ext>
            </a:extLst>
          </p:cNvPr>
          <p:cNvSpPr/>
          <p:nvPr/>
        </p:nvSpPr>
        <p:spPr>
          <a:xfrm>
            <a:off x="7624499" y="1792746"/>
            <a:ext cx="3752569" cy="37525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래픽 3" descr="퍼즐 조각 단색으로 채워진">
            <a:extLst>
              <a:ext uri="{FF2B5EF4-FFF2-40B4-BE49-F238E27FC236}">
                <a16:creationId xmlns:a16="http://schemas.microsoft.com/office/drawing/2014/main" id="{7F9CB5E4-F515-4067-8D01-9DF735DCB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5317" y="2668462"/>
            <a:ext cx="509983" cy="509983"/>
          </a:xfrm>
          <a:prstGeom prst="rect">
            <a:avLst/>
          </a:prstGeom>
        </p:spPr>
      </p:pic>
      <p:pic>
        <p:nvPicPr>
          <p:cNvPr id="9" name="그래픽 8" descr="플래그 단색으로 채워진">
            <a:extLst>
              <a:ext uri="{FF2B5EF4-FFF2-40B4-BE49-F238E27FC236}">
                <a16:creationId xmlns:a16="http://schemas.microsoft.com/office/drawing/2014/main" id="{CD9EA1EE-8231-4634-A625-2E602BB21F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23898" y="4756180"/>
            <a:ext cx="509983" cy="509983"/>
          </a:xfrm>
          <a:prstGeom prst="rect">
            <a:avLst/>
          </a:prstGeom>
        </p:spPr>
      </p:pic>
      <p:pic>
        <p:nvPicPr>
          <p:cNvPr id="13" name="그래픽 12" descr="두개골 단색으로 채워진">
            <a:extLst>
              <a:ext uri="{FF2B5EF4-FFF2-40B4-BE49-F238E27FC236}">
                <a16:creationId xmlns:a16="http://schemas.microsoft.com/office/drawing/2014/main" id="{09CD6EB0-DF84-416B-B309-3C243F0083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67098" y="1955592"/>
            <a:ext cx="509983" cy="509983"/>
          </a:xfrm>
          <a:prstGeom prst="rect">
            <a:avLst/>
          </a:prstGeom>
        </p:spPr>
      </p:pic>
      <p:pic>
        <p:nvPicPr>
          <p:cNvPr id="18" name="그래픽 17" descr="개미 단색으로 채워진">
            <a:extLst>
              <a:ext uri="{FF2B5EF4-FFF2-40B4-BE49-F238E27FC236}">
                <a16:creationId xmlns:a16="http://schemas.microsoft.com/office/drawing/2014/main" id="{7F46176E-EAFC-423E-BC4E-3BC04F5729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91347" y="4171202"/>
            <a:ext cx="319927" cy="319927"/>
          </a:xfrm>
          <a:prstGeom prst="rect">
            <a:avLst/>
          </a:prstGeom>
        </p:spPr>
      </p:pic>
      <p:sp>
        <p:nvSpPr>
          <p:cNvPr id="24" name="화살표: 위쪽 23">
            <a:extLst>
              <a:ext uri="{FF2B5EF4-FFF2-40B4-BE49-F238E27FC236}">
                <a16:creationId xmlns:a16="http://schemas.microsoft.com/office/drawing/2014/main" id="{9BDFB912-B5D2-4A7E-8294-21BF9A8D023C}"/>
              </a:ext>
            </a:extLst>
          </p:cNvPr>
          <p:cNvSpPr/>
          <p:nvPr/>
        </p:nvSpPr>
        <p:spPr>
          <a:xfrm rot="3600000">
            <a:off x="8784876" y="4444895"/>
            <a:ext cx="136187" cy="622570"/>
          </a:xfrm>
          <a:prstGeom prst="upArrow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래픽 24" descr="개미 단색으로 채워진">
            <a:extLst>
              <a:ext uri="{FF2B5EF4-FFF2-40B4-BE49-F238E27FC236}">
                <a16:creationId xmlns:a16="http://schemas.microsoft.com/office/drawing/2014/main" id="{91C701B4-6CF4-4BAE-B526-063A249E5B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06807" y="4349816"/>
            <a:ext cx="319927" cy="319927"/>
          </a:xfrm>
          <a:prstGeom prst="rect">
            <a:avLst/>
          </a:prstGeom>
        </p:spPr>
      </p:pic>
      <p:pic>
        <p:nvPicPr>
          <p:cNvPr id="26" name="그래픽 25" descr="개미 단색으로 채워진">
            <a:extLst>
              <a:ext uri="{FF2B5EF4-FFF2-40B4-BE49-F238E27FC236}">
                <a16:creationId xmlns:a16="http://schemas.microsoft.com/office/drawing/2014/main" id="{31AA47D7-22EE-47E9-A1AA-E32E3F4275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49845" y="4171202"/>
            <a:ext cx="319927" cy="319927"/>
          </a:xfrm>
          <a:prstGeom prst="rect">
            <a:avLst/>
          </a:prstGeom>
        </p:spPr>
      </p:pic>
      <p:sp>
        <p:nvSpPr>
          <p:cNvPr id="27" name="화살표: 위쪽 26">
            <a:extLst>
              <a:ext uri="{FF2B5EF4-FFF2-40B4-BE49-F238E27FC236}">
                <a16:creationId xmlns:a16="http://schemas.microsoft.com/office/drawing/2014/main" id="{543526E1-8990-4437-BA43-02FED01F3145}"/>
              </a:ext>
            </a:extLst>
          </p:cNvPr>
          <p:cNvSpPr/>
          <p:nvPr/>
        </p:nvSpPr>
        <p:spPr>
          <a:xfrm rot="20700000">
            <a:off x="9352503" y="3374049"/>
            <a:ext cx="136187" cy="622570"/>
          </a:xfrm>
          <a:prstGeom prst="upArrow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위쪽 27">
            <a:extLst>
              <a:ext uri="{FF2B5EF4-FFF2-40B4-BE49-F238E27FC236}">
                <a16:creationId xmlns:a16="http://schemas.microsoft.com/office/drawing/2014/main" id="{48C7A748-A754-48E4-80B4-7789F4B9B3ED}"/>
              </a:ext>
            </a:extLst>
          </p:cNvPr>
          <p:cNvSpPr/>
          <p:nvPr/>
        </p:nvSpPr>
        <p:spPr>
          <a:xfrm rot="3600000">
            <a:off x="10095389" y="2241463"/>
            <a:ext cx="136187" cy="622570"/>
          </a:xfrm>
          <a:prstGeom prst="upArrow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3D95328-0549-466B-8CC5-0591907F72AD}"/>
              </a:ext>
            </a:extLst>
          </p:cNvPr>
          <p:cNvCxnSpPr>
            <a:cxnSpLocks/>
          </p:cNvCxnSpPr>
          <p:nvPr/>
        </p:nvCxnSpPr>
        <p:spPr>
          <a:xfrm>
            <a:off x="7624499" y="5739319"/>
            <a:ext cx="3752569" cy="0"/>
          </a:xfrm>
          <a:prstGeom prst="straightConnector1">
            <a:avLst/>
          </a:prstGeom>
          <a:ln w="57150">
            <a:solidFill>
              <a:srgbClr val="003F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79E3D5A-9E99-4B2C-B8A5-5FD6602C1B36}"/>
              </a:ext>
            </a:extLst>
          </p:cNvPr>
          <p:cNvCxnSpPr>
            <a:cxnSpLocks/>
          </p:cNvCxnSpPr>
          <p:nvPr/>
        </p:nvCxnSpPr>
        <p:spPr>
          <a:xfrm>
            <a:off x="7422204" y="1792746"/>
            <a:ext cx="0" cy="3752569"/>
          </a:xfrm>
          <a:prstGeom prst="straightConnector1">
            <a:avLst/>
          </a:prstGeom>
          <a:ln w="57150">
            <a:solidFill>
              <a:srgbClr val="003F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A2E3B37-376D-4D71-BD72-68E1EB208321}"/>
              </a:ext>
            </a:extLst>
          </p:cNvPr>
          <p:cNvSpPr txBox="1"/>
          <p:nvPr/>
        </p:nvSpPr>
        <p:spPr>
          <a:xfrm>
            <a:off x="6651732" y="5574498"/>
            <a:ext cx="972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3F60"/>
                </a:solidFill>
              </a:rPr>
              <a:t>200x200</a:t>
            </a:r>
            <a:endParaRPr lang="ko-KR" altLang="en-US" sz="1400" b="1" dirty="0">
              <a:solidFill>
                <a:srgbClr val="003F6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A17AE2-7B56-4A49-8F13-C8BCA792DF57}"/>
              </a:ext>
            </a:extLst>
          </p:cNvPr>
          <p:cNvSpPr txBox="1"/>
          <p:nvPr/>
        </p:nvSpPr>
        <p:spPr>
          <a:xfrm>
            <a:off x="2397127" y="1722138"/>
            <a:ext cx="898210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3F60"/>
                </a:solidFill>
              </a:rPr>
              <a:t>게임 진행</a:t>
            </a:r>
            <a:endParaRPr lang="en-US" altLang="ko-KR" sz="2000" b="1" dirty="0">
              <a:solidFill>
                <a:srgbClr val="003F60"/>
              </a:solidFill>
            </a:endParaRPr>
          </a:p>
          <a:p>
            <a:endParaRPr lang="en-US" altLang="ko-KR" sz="2000" b="1" dirty="0">
              <a:solidFill>
                <a:srgbClr val="003F6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/>
              <a:t>시작 지점</a:t>
            </a:r>
            <a:r>
              <a:rPr lang="en-US" altLang="ko-KR" b="1" dirty="0"/>
              <a:t>,</a:t>
            </a:r>
            <a:r>
              <a:rPr lang="ko-KR" altLang="en-US" b="1" dirty="0"/>
              <a:t> 간단한 미션 수령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일반 몬스터 무리와의 전투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협동으로 풀어야 하는 퍼즐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보스 몬스터와의 전투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sz="2000" b="1" dirty="0">
                <a:solidFill>
                  <a:srgbClr val="003F60"/>
                </a:solidFill>
              </a:rPr>
              <a:t>맵 크기</a:t>
            </a:r>
            <a:endParaRPr lang="en-US" altLang="ko-KR" sz="2000" b="1" dirty="0">
              <a:solidFill>
                <a:srgbClr val="003F60"/>
              </a:solidFill>
            </a:endParaRPr>
          </a:p>
          <a:p>
            <a:endParaRPr lang="en-US" altLang="ko-KR" sz="2000" b="1" dirty="0">
              <a:solidFill>
                <a:srgbClr val="003F60"/>
              </a:solidFill>
            </a:endParaRPr>
          </a:p>
          <a:p>
            <a:r>
              <a:rPr lang="ko-KR" altLang="en-US" b="1" dirty="0"/>
              <a:t>단위</a:t>
            </a:r>
            <a:r>
              <a:rPr lang="en-US" altLang="ko-KR" b="1" dirty="0"/>
              <a:t>: 1CM, 1Unit[165cm]</a:t>
            </a:r>
          </a:p>
          <a:p>
            <a:r>
              <a:rPr lang="ko-KR" altLang="en-US" b="1" dirty="0"/>
              <a:t>최단 경로로 이동 시 </a:t>
            </a:r>
            <a:r>
              <a:rPr lang="en-US" altLang="ko-KR" b="1" dirty="0"/>
              <a:t>2</a:t>
            </a:r>
            <a:r>
              <a:rPr lang="ko-KR" altLang="en-US" b="1" dirty="0"/>
              <a:t>분 소요</a:t>
            </a:r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9894C7-3A88-4792-8969-4503FA3CE0E5}"/>
              </a:ext>
            </a:extLst>
          </p:cNvPr>
          <p:cNvSpPr txBox="1"/>
          <p:nvPr/>
        </p:nvSpPr>
        <p:spPr>
          <a:xfrm>
            <a:off x="8260986" y="5052062"/>
            <a:ext cx="337903" cy="370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BAED8C-8DBB-4D0F-8DAD-02DC8112F8F4}"/>
              </a:ext>
            </a:extLst>
          </p:cNvPr>
          <p:cNvSpPr txBox="1"/>
          <p:nvPr/>
        </p:nvSpPr>
        <p:spPr>
          <a:xfrm>
            <a:off x="9668250" y="4491129"/>
            <a:ext cx="337903" cy="370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F810FB-8486-4D0D-AA59-5A33758FFF0E}"/>
              </a:ext>
            </a:extLst>
          </p:cNvPr>
          <p:cNvSpPr txBox="1"/>
          <p:nvPr/>
        </p:nvSpPr>
        <p:spPr>
          <a:xfrm>
            <a:off x="9408438" y="3027602"/>
            <a:ext cx="337903" cy="370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F6625D-0D2E-44C9-9DC5-16CD3765292E}"/>
              </a:ext>
            </a:extLst>
          </p:cNvPr>
          <p:cNvSpPr txBox="1"/>
          <p:nvPr/>
        </p:nvSpPr>
        <p:spPr>
          <a:xfrm>
            <a:off x="11004978" y="2286726"/>
            <a:ext cx="337903" cy="370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504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503325E-C41C-4E0F-A43E-DAD2FBC4D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7" r="38985" b="19252"/>
          <a:stretch/>
        </p:blipFill>
        <p:spPr>
          <a:xfrm>
            <a:off x="12700" y="4232631"/>
            <a:ext cx="1553028" cy="262536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211817" y="147839"/>
            <a:ext cx="115479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연구목적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accent4"/>
                </a:solidFill>
              </a:rPr>
              <a:t>게임소개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오브젝트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기술요소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준비현황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차별성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일정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참고자료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C775AF8-77FC-4D32-9D52-437AC1DB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2699" y="6492875"/>
            <a:ext cx="303178" cy="365125"/>
          </a:xfrm>
        </p:spPr>
        <p:txBody>
          <a:bodyPr/>
          <a:lstStyle/>
          <a:p>
            <a:fld id="{EDA04D3A-2569-45D4-B9E8-2EB02A007D5C}" type="slidenum">
              <a:rPr lang="ko-KR" altLang="en-US" b="1" smtClean="0">
                <a:solidFill>
                  <a:srgbClr val="B3B0B0"/>
                </a:solidFill>
              </a:rPr>
              <a:t>7</a:t>
            </a:fld>
            <a:endParaRPr lang="ko-KR" altLang="en-US" b="1" dirty="0">
              <a:solidFill>
                <a:srgbClr val="B3B0B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000" b="1" dirty="0">
                <a:solidFill>
                  <a:schemeClr val="accent4"/>
                </a:solidFill>
              </a:rPr>
              <a:t> </a:t>
            </a:r>
            <a:r>
              <a:rPr lang="ko-KR" altLang="en-US" sz="2000" b="1" dirty="0">
                <a:solidFill>
                  <a:schemeClr val="accent4"/>
                </a:solidFill>
              </a:rPr>
              <a:t>퍼즐 디자인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AECD2CB-18A9-4261-AD90-362A4F65D45F}"/>
              </a:ext>
            </a:extLst>
          </p:cNvPr>
          <p:cNvGrpSpPr/>
          <p:nvPr/>
        </p:nvGrpSpPr>
        <p:grpSpPr>
          <a:xfrm>
            <a:off x="1553027" y="0"/>
            <a:ext cx="461975" cy="753557"/>
            <a:chOff x="1553027" y="0"/>
            <a:chExt cx="461975" cy="75355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0B3661C-62EF-4FBE-A100-B1659D3AF4F6}"/>
                </a:ext>
              </a:extLst>
            </p:cNvPr>
            <p:cNvSpPr/>
            <p:nvPr/>
          </p:nvSpPr>
          <p:spPr>
            <a:xfrm>
              <a:off x="1553028" y="0"/>
              <a:ext cx="461974" cy="753556"/>
            </a:xfrm>
            <a:prstGeom prst="rect">
              <a:avLst/>
            </a:prstGeom>
            <a:solidFill>
              <a:srgbClr val="003F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EFD416-48F7-46DB-A33F-21558E712EEF}"/>
                </a:ext>
              </a:extLst>
            </p:cNvPr>
            <p:cNvSpPr/>
            <p:nvPr/>
          </p:nvSpPr>
          <p:spPr>
            <a:xfrm>
              <a:off x="1553027" y="1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D59512-AA68-49AE-B233-EEF93A9E8028}"/>
                </a:ext>
              </a:extLst>
            </p:cNvPr>
            <p:cNvSpPr/>
            <p:nvPr/>
          </p:nvSpPr>
          <p:spPr>
            <a:xfrm>
              <a:off x="1739443" y="0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9897581-2931-4B03-96F0-13B87EDDFFBF}"/>
                </a:ext>
              </a:extLst>
            </p:cNvPr>
            <p:cNvSpPr/>
            <p:nvPr/>
          </p:nvSpPr>
          <p:spPr>
            <a:xfrm>
              <a:off x="1925859" y="0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6A17AE2-7B56-4A49-8F13-C8BCA792DF57}"/>
              </a:ext>
            </a:extLst>
          </p:cNvPr>
          <p:cNvSpPr txBox="1"/>
          <p:nvPr/>
        </p:nvSpPr>
        <p:spPr>
          <a:xfrm>
            <a:off x="2384428" y="2042342"/>
            <a:ext cx="89821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3F60"/>
                </a:solidFill>
              </a:rPr>
              <a:t>거울 퍼즐 </a:t>
            </a:r>
            <a:r>
              <a:rPr lang="en-US" altLang="ko-KR" sz="1600" b="1" dirty="0">
                <a:solidFill>
                  <a:srgbClr val="003F60"/>
                </a:solidFill>
              </a:rPr>
              <a:t>– </a:t>
            </a:r>
            <a:r>
              <a:rPr lang="ko-KR" altLang="en-US" sz="1600" b="1" dirty="0">
                <a:solidFill>
                  <a:srgbClr val="003F60"/>
                </a:solidFill>
              </a:rPr>
              <a:t>메두사</a:t>
            </a:r>
            <a:endParaRPr lang="en-US" altLang="ko-KR" sz="1600" b="1" dirty="0">
              <a:solidFill>
                <a:srgbClr val="003F60"/>
              </a:solidFill>
            </a:endParaRPr>
          </a:p>
          <a:p>
            <a:endParaRPr lang="en-US" altLang="ko-KR" sz="1600" b="1" dirty="0"/>
          </a:p>
          <a:p>
            <a:r>
              <a:rPr lang="ko-KR" altLang="en-US" sz="1600" b="1" dirty="0"/>
              <a:t>일반적인 방법으로 보면 피해를 입는 오브젝트</a:t>
            </a:r>
            <a:endParaRPr lang="en-US" altLang="ko-KR" sz="1600" b="1" dirty="0"/>
          </a:p>
          <a:p>
            <a:r>
              <a:rPr lang="en-US" altLang="ko-KR" sz="1600" b="1" dirty="0"/>
              <a:t>-&gt;</a:t>
            </a:r>
            <a:r>
              <a:rPr lang="ko-KR" altLang="en-US" sz="1600" b="1" dirty="0"/>
              <a:t>거울을 통해 시야를 확보하고 이동해야 한다</a:t>
            </a:r>
            <a:endParaRPr lang="en-US" altLang="ko-KR" sz="2000" b="1" dirty="0"/>
          </a:p>
          <a:p>
            <a:endParaRPr lang="en-US" altLang="ko-KR" sz="2000" b="1" dirty="0">
              <a:solidFill>
                <a:srgbClr val="003F60"/>
              </a:solidFill>
            </a:endParaRPr>
          </a:p>
          <a:p>
            <a:endParaRPr lang="en-US" altLang="ko-KR" sz="2000" b="1" dirty="0">
              <a:solidFill>
                <a:srgbClr val="003F60"/>
              </a:solidFill>
            </a:endParaRPr>
          </a:p>
          <a:p>
            <a:endParaRPr lang="en-US" altLang="ko-KR" sz="2000" b="1" dirty="0">
              <a:solidFill>
                <a:srgbClr val="003F60"/>
              </a:solidFill>
            </a:endParaRPr>
          </a:p>
          <a:p>
            <a:endParaRPr lang="en-US" altLang="ko-KR" sz="2000" b="1" dirty="0">
              <a:solidFill>
                <a:srgbClr val="003F60"/>
              </a:solidFill>
            </a:endParaRPr>
          </a:p>
          <a:p>
            <a:r>
              <a:rPr lang="ko-KR" altLang="en-US" sz="2000" b="1" dirty="0">
                <a:solidFill>
                  <a:srgbClr val="003F60"/>
                </a:solidFill>
              </a:rPr>
              <a:t>협력 퍼즐 </a:t>
            </a:r>
            <a:r>
              <a:rPr lang="en-US" altLang="ko-KR" sz="1600" b="1" dirty="0">
                <a:solidFill>
                  <a:srgbClr val="003F60"/>
                </a:solidFill>
              </a:rPr>
              <a:t>– </a:t>
            </a:r>
            <a:r>
              <a:rPr lang="ko-KR" altLang="en-US" sz="1600" b="1" dirty="0">
                <a:solidFill>
                  <a:srgbClr val="003F60"/>
                </a:solidFill>
              </a:rPr>
              <a:t>문</a:t>
            </a:r>
            <a:endParaRPr lang="en-US" altLang="ko-KR" sz="1600" b="1" dirty="0">
              <a:solidFill>
                <a:srgbClr val="003F60"/>
              </a:solidFill>
            </a:endParaRPr>
          </a:p>
          <a:p>
            <a:endParaRPr lang="en-US" altLang="ko-KR" sz="1600" b="1" dirty="0">
              <a:solidFill>
                <a:srgbClr val="003F60"/>
              </a:solidFill>
            </a:endParaRPr>
          </a:p>
          <a:p>
            <a:r>
              <a:rPr lang="ko-KR" altLang="en-US" sz="1600" b="1" dirty="0"/>
              <a:t>두사람이 함께 풀어야 하는 바닥의 퍼즐</a:t>
            </a:r>
            <a:endParaRPr lang="en-US" altLang="ko-KR" sz="1600" b="1" dirty="0"/>
          </a:p>
          <a:p>
            <a:r>
              <a:rPr lang="en-US" altLang="ko-KR" sz="1600" b="1" dirty="0"/>
              <a:t>-&gt;</a:t>
            </a:r>
            <a:r>
              <a:rPr lang="ko-KR" altLang="en-US" sz="1600" b="1" dirty="0"/>
              <a:t>양측의 플레이어 퍼즐이 이어지면 문이 열림</a:t>
            </a:r>
            <a:endParaRPr lang="en-US" altLang="ko-KR" sz="1600" b="1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2CA9584-9DAA-4B7D-B29D-874D56696F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2" t="10987" r="8030" b="44220"/>
          <a:stretch/>
        </p:blipFill>
        <p:spPr>
          <a:xfrm>
            <a:off x="8592541" y="2042004"/>
            <a:ext cx="2094451" cy="1546234"/>
          </a:xfrm>
          <a:prstGeom prst="rect">
            <a:avLst/>
          </a:prstGeom>
        </p:spPr>
      </p:pic>
      <p:pic>
        <p:nvPicPr>
          <p:cNvPr id="17" name="그림 16" descr="실내, 건물, 열기, 유리이(가) 표시된 사진&#10;&#10;자동 생성된 설명">
            <a:extLst>
              <a:ext uri="{FF2B5EF4-FFF2-40B4-BE49-F238E27FC236}">
                <a16:creationId xmlns:a16="http://schemas.microsoft.com/office/drawing/2014/main" id="{DAD49857-7B65-4FAB-B744-7B2CACA512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2" t="4357" r="6605" b="6467"/>
          <a:stretch/>
        </p:blipFill>
        <p:spPr>
          <a:xfrm>
            <a:off x="8592540" y="4232631"/>
            <a:ext cx="2094451" cy="154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66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40E6E887-7889-4EA0-8DF1-7D164CD2D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96227"/>
              </p:ext>
            </p:extLst>
          </p:nvPr>
        </p:nvGraphicFramePr>
        <p:xfrm>
          <a:off x="2328288" y="1513623"/>
          <a:ext cx="4174688" cy="4751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344">
                  <a:extLst>
                    <a:ext uri="{9D8B030D-6E8A-4147-A177-3AD203B41FA5}">
                      <a16:colId xmlns:a16="http://schemas.microsoft.com/office/drawing/2014/main" val="2315930745"/>
                    </a:ext>
                  </a:extLst>
                </a:gridCol>
                <a:gridCol w="2087344">
                  <a:extLst>
                    <a:ext uri="{9D8B030D-6E8A-4147-A177-3AD203B41FA5}">
                      <a16:colId xmlns:a16="http://schemas.microsoft.com/office/drawing/2014/main" val="1933186025"/>
                    </a:ext>
                  </a:extLst>
                </a:gridCol>
              </a:tblGrid>
              <a:tr h="45511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플레이어</a:t>
                      </a:r>
                    </a:p>
                  </a:txBody>
                  <a:tcPr marL="71915" marR="71915" marT="35957" marB="35957" anchor="ctr">
                    <a:solidFill>
                      <a:srgbClr val="003F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237376"/>
                  </a:ext>
                </a:extLst>
              </a:tr>
              <a:tr h="45511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키</a:t>
                      </a:r>
                    </a:p>
                  </a:txBody>
                  <a:tcPr marL="71915" marR="71915" marT="35957" marB="35957" anchor="ctr">
                    <a:solidFill>
                      <a:srgbClr val="003F6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165cm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rgbClr val="B3B0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479224"/>
                  </a:ext>
                </a:extLst>
              </a:tr>
              <a:tr h="7889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이동속도</a:t>
                      </a:r>
                    </a:p>
                  </a:txBody>
                  <a:tcPr marL="71915" marR="71915" marT="35957" marB="35957" anchor="ctr">
                    <a:solidFill>
                      <a:srgbClr val="003F6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250cm/s[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뛰기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], 80cm/s[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걷기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rgbClr val="B3B0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395322"/>
                  </a:ext>
                </a:extLst>
              </a:tr>
              <a:tr h="4614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체력</a:t>
                      </a:r>
                    </a:p>
                  </a:txBody>
                  <a:tcPr marL="71915" marR="71915" marT="35957" marB="35957" anchor="ctr">
                    <a:solidFill>
                      <a:srgbClr val="003F6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rgbClr val="B3B0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048666"/>
                  </a:ext>
                </a:extLst>
              </a:tr>
              <a:tr h="11264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err="1">
                          <a:solidFill>
                            <a:schemeClr val="bg1"/>
                          </a:solidFill>
                        </a:rPr>
                        <a:t>스테미나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rgbClr val="003F6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  <a:p>
                      <a:pPr algn="l" latinLnBrk="1"/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뛰기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소모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Idle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상태 시 회복</a:t>
                      </a:r>
                    </a:p>
                  </a:txBody>
                  <a:tcPr marL="71915" marR="71915" marT="35957" marB="35957" anchor="ctr">
                    <a:solidFill>
                      <a:srgbClr val="B3B0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315936"/>
                  </a:ext>
                </a:extLst>
              </a:tr>
              <a:tr h="14640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애니메이션</a:t>
                      </a:r>
                    </a:p>
                  </a:txBody>
                  <a:tcPr marL="71915" marR="71915" marT="35957" marB="35957" anchor="ctr">
                    <a:solidFill>
                      <a:srgbClr val="003F6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IDLE,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피격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점프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이동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종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걷기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뛰기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공격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종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원거리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근거리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rgbClr val="B3B0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41140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503325E-C41C-4E0F-A43E-DAD2FBC4D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7" r="38985" b="19252"/>
          <a:stretch/>
        </p:blipFill>
        <p:spPr>
          <a:xfrm>
            <a:off x="12700" y="4232631"/>
            <a:ext cx="1553028" cy="262536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211817" y="147839"/>
            <a:ext cx="115479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연구목적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게임소개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accent4"/>
                </a:solidFill>
              </a:rPr>
              <a:t>오브젝트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기술요소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준비현황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차별성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일정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참고자료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C775AF8-77FC-4D32-9D52-437AC1DB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2699" y="6492875"/>
            <a:ext cx="303178" cy="365125"/>
          </a:xfrm>
        </p:spPr>
        <p:txBody>
          <a:bodyPr/>
          <a:lstStyle/>
          <a:p>
            <a:fld id="{EDA04D3A-2569-45D4-B9E8-2EB02A007D5C}" type="slidenum">
              <a:rPr lang="ko-KR" altLang="en-US" b="1" smtClean="0">
                <a:solidFill>
                  <a:srgbClr val="B3B0B0"/>
                </a:solidFill>
              </a:rPr>
              <a:t>8</a:t>
            </a:fld>
            <a:endParaRPr lang="ko-KR" altLang="en-US" b="1" dirty="0">
              <a:solidFill>
                <a:srgbClr val="B3B0B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000" b="1" dirty="0">
                <a:solidFill>
                  <a:schemeClr val="accent4"/>
                </a:solidFill>
              </a:rPr>
              <a:t> </a:t>
            </a:r>
            <a:r>
              <a:rPr lang="ko-KR" altLang="en-US" sz="2000" b="1" dirty="0">
                <a:solidFill>
                  <a:schemeClr val="accent4"/>
                </a:solidFill>
              </a:rPr>
              <a:t>플레이어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AECD2CB-18A9-4261-AD90-362A4F65D45F}"/>
              </a:ext>
            </a:extLst>
          </p:cNvPr>
          <p:cNvGrpSpPr/>
          <p:nvPr/>
        </p:nvGrpSpPr>
        <p:grpSpPr>
          <a:xfrm>
            <a:off x="1553027" y="0"/>
            <a:ext cx="461975" cy="753557"/>
            <a:chOff x="1553027" y="0"/>
            <a:chExt cx="461975" cy="75355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0B3661C-62EF-4FBE-A100-B1659D3AF4F6}"/>
                </a:ext>
              </a:extLst>
            </p:cNvPr>
            <p:cNvSpPr/>
            <p:nvPr/>
          </p:nvSpPr>
          <p:spPr>
            <a:xfrm>
              <a:off x="1553028" y="0"/>
              <a:ext cx="461974" cy="753556"/>
            </a:xfrm>
            <a:prstGeom prst="rect">
              <a:avLst/>
            </a:prstGeom>
            <a:solidFill>
              <a:srgbClr val="003F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EFD416-48F7-46DB-A33F-21558E712EEF}"/>
                </a:ext>
              </a:extLst>
            </p:cNvPr>
            <p:cNvSpPr/>
            <p:nvPr/>
          </p:nvSpPr>
          <p:spPr>
            <a:xfrm>
              <a:off x="1553027" y="1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D59512-AA68-49AE-B233-EEF93A9E8028}"/>
                </a:ext>
              </a:extLst>
            </p:cNvPr>
            <p:cNvSpPr/>
            <p:nvPr/>
          </p:nvSpPr>
          <p:spPr>
            <a:xfrm>
              <a:off x="1739443" y="0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9897581-2931-4B03-96F0-13B87EDDFFBF}"/>
                </a:ext>
              </a:extLst>
            </p:cNvPr>
            <p:cNvSpPr/>
            <p:nvPr/>
          </p:nvSpPr>
          <p:spPr>
            <a:xfrm>
              <a:off x="1925859" y="0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5ED0ADB-2A48-48B2-BC1B-3A68B9C92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573350"/>
              </p:ext>
            </p:extLst>
          </p:nvPr>
        </p:nvGraphicFramePr>
        <p:xfrm>
          <a:off x="6695923" y="1513623"/>
          <a:ext cx="4812084" cy="47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021">
                  <a:extLst>
                    <a:ext uri="{9D8B030D-6E8A-4147-A177-3AD203B41FA5}">
                      <a16:colId xmlns:a16="http://schemas.microsoft.com/office/drawing/2014/main" val="1389834687"/>
                    </a:ext>
                  </a:extLst>
                </a:gridCol>
                <a:gridCol w="1203021">
                  <a:extLst>
                    <a:ext uri="{9D8B030D-6E8A-4147-A177-3AD203B41FA5}">
                      <a16:colId xmlns:a16="http://schemas.microsoft.com/office/drawing/2014/main" val="3583300705"/>
                    </a:ext>
                  </a:extLst>
                </a:gridCol>
                <a:gridCol w="1203021">
                  <a:extLst>
                    <a:ext uri="{9D8B030D-6E8A-4147-A177-3AD203B41FA5}">
                      <a16:colId xmlns:a16="http://schemas.microsoft.com/office/drawing/2014/main" val="3469325275"/>
                    </a:ext>
                  </a:extLst>
                </a:gridCol>
                <a:gridCol w="1203021">
                  <a:extLst>
                    <a:ext uri="{9D8B030D-6E8A-4147-A177-3AD203B41FA5}">
                      <a16:colId xmlns:a16="http://schemas.microsoft.com/office/drawing/2014/main" val="1373083687"/>
                    </a:ext>
                  </a:extLst>
                </a:gridCol>
              </a:tblGrid>
              <a:tr h="46617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공격 방식</a:t>
                      </a:r>
                    </a:p>
                  </a:txBody>
                  <a:tcPr marL="71915" marR="71915" marT="35957" marB="35957" anchor="ctr">
                    <a:solidFill>
                      <a:srgbClr val="003F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rgbClr val="003F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164828"/>
                  </a:ext>
                </a:extLst>
              </a:tr>
              <a:tr h="37141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원거리</a:t>
                      </a:r>
                    </a:p>
                  </a:txBody>
                  <a:tcPr marL="71915" marR="71915" marT="35957" marB="35957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근거리</a:t>
                      </a:r>
                    </a:p>
                  </a:txBody>
                  <a:tcPr marL="71915" marR="71915" marT="35957" marB="35957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76549"/>
                  </a:ext>
                </a:extLst>
              </a:tr>
              <a:tr h="278285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820546"/>
                  </a:ext>
                </a:extLst>
              </a:tr>
              <a:tr h="37141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공격력</a:t>
                      </a:r>
                    </a:p>
                  </a:txBody>
                  <a:tcPr marL="71915" marR="71915" marT="35957" marB="35957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공격력</a:t>
                      </a:r>
                    </a:p>
                  </a:txBody>
                  <a:tcPr marL="71915" marR="71915" marT="35957" marB="35957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425679"/>
                  </a:ext>
                </a:extLst>
              </a:tr>
              <a:tr h="3765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공격속도</a:t>
                      </a:r>
                    </a:p>
                  </a:txBody>
                  <a:tcPr marL="71915" marR="71915" marT="35957" marB="35957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초에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회</a:t>
                      </a:r>
                    </a:p>
                  </a:txBody>
                  <a:tcPr marL="71915" marR="71915" marT="35957" marB="35957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공격속도</a:t>
                      </a:r>
                    </a:p>
                  </a:txBody>
                  <a:tcPr marL="71915" marR="71915" marT="35957" marB="35957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초에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회</a:t>
                      </a:r>
                    </a:p>
                  </a:txBody>
                  <a:tcPr marL="71915" marR="71915" marT="35957" marB="35957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67734"/>
                  </a:ext>
                </a:extLst>
              </a:tr>
              <a:tr h="3765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조준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사격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단계</a:t>
                      </a:r>
                    </a:p>
                  </a:txBody>
                  <a:tcPr marL="71915" marR="71915" marT="35957" marB="35957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93083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241541D-DD65-4A12-9333-8BAA0C6028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8" t="9057" r="31822" b="14537"/>
          <a:stretch/>
        </p:blipFill>
        <p:spPr>
          <a:xfrm>
            <a:off x="7409976" y="2489064"/>
            <a:ext cx="1132634" cy="26392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D97646-EAD8-4DAE-ABE6-6E9629D708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33" t="4778" r="14494" b="23823"/>
          <a:stretch/>
        </p:blipFill>
        <p:spPr>
          <a:xfrm flipH="1">
            <a:off x="9101965" y="2139022"/>
            <a:ext cx="2244639" cy="2974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2651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>
            <a:extLst>
              <a:ext uri="{FF2B5EF4-FFF2-40B4-BE49-F238E27FC236}">
                <a16:creationId xmlns:a16="http://schemas.microsoft.com/office/drawing/2014/main" id="{E5ED24AC-E797-49E1-8C8F-669FCCA3F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8" t="9056" r="31822" b="9666"/>
          <a:stretch/>
        </p:blipFill>
        <p:spPr>
          <a:xfrm flipH="1">
            <a:off x="5414242" y="3893255"/>
            <a:ext cx="350405" cy="72698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C6D9DE4-EB66-48EB-9449-604B249FDD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33" t="4778" r="14494" b="13943"/>
          <a:stretch/>
        </p:blipFill>
        <p:spPr>
          <a:xfrm>
            <a:off x="7753551" y="3834461"/>
            <a:ext cx="597697" cy="754674"/>
          </a:xfrm>
          <a:prstGeom prst="rect">
            <a:avLst/>
          </a:prstGeom>
          <a:noFill/>
        </p:spPr>
      </p:pic>
      <p:pic>
        <p:nvPicPr>
          <p:cNvPr id="38" name="그림 37" descr="조류이(가) 표시된 사진&#10;&#10;자동 생성된 설명">
            <a:extLst>
              <a:ext uri="{FF2B5EF4-FFF2-40B4-BE49-F238E27FC236}">
                <a16:creationId xmlns:a16="http://schemas.microsoft.com/office/drawing/2014/main" id="{76B42533-E41F-4D33-A98E-5E0B62E2A91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alphaModFix amt="68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924" t="18787" r="23974" b="15876"/>
          <a:stretch/>
        </p:blipFill>
        <p:spPr>
          <a:xfrm flipH="1">
            <a:off x="4419279" y="3748995"/>
            <a:ext cx="1004322" cy="837801"/>
          </a:xfrm>
          <a:prstGeom prst="rect">
            <a:avLst/>
          </a:prstGeom>
        </p:spPr>
      </p:pic>
      <p:pic>
        <p:nvPicPr>
          <p:cNvPr id="39" name="그림 38" descr="조류이(가) 표시된 사진&#10;&#10;자동 생성된 설명">
            <a:extLst>
              <a:ext uri="{FF2B5EF4-FFF2-40B4-BE49-F238E27FC236}">
                <a16:creationId xmlns:a16="http://schemas.microsoft.com/office/drawing/2014/main" id="{18A9BB6D-DF9C-4847-883D-70F6578CFFA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924" t="18787" r="23974" b="15876"/>
          <a:stretch/>
        </p:blipFill>
        <p:spPr>
          <a:xfrm>
            <a:off x="8351248" y="3748995"/>
            <a:ext cx="1004322" cy="83780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503325E-C41C-4E0F-A43E-DAD2FBC4D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7" r="38985" b="19252"/>
          <a:stretch/>
        </p:blipFill>
        <p:spPr>
          <a:xfrm>
            <a:off x="12700" y="4232631"/>
            <a:ext cx="1553028" cy="262536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211817" y="147839"/>
            <a:ext cx="115479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연구목적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게임소개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accent4"/>
                </a:solidFill>
              </a:rPr>
              <a:t>오브젝트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기술요소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준비현황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차별성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일정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참고자료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C775AF8-77FC-4D32-9D52-437AC1DB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2699" y="6492875"/>
            <a:ext cx="303178" cy="365125"/>
          </a:xfrm>
        </p:spPr>
        <p:txBody>
          <a:bodyPr/>
          <a:lstStyle/>
          <a:p>
            <a:fld id="{EDA04D3A-2569-45D4-B9E8-2EB02A007D5C}" type="slidenum">
              <a:rPr lang="ko-KR" altLang="en-US" b="1" smtClean="0">
                <a:solidFill>
                  <a:srgbClr val="B3B0B0"/>
                </a:solidFill>
              </a:rPr>
              <a:t>9</a:t>
            </a:fld>
            <a:endParaRPr lang="ko-KR" altLang="en-US" b="1" dirty="0">
              <a:solidFill>
                <a:srgbClr val="B3B0B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rgbClr val="003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accent4"/>
                </a:solidFill>
              </a:rPr>
              <a:t> 몬스터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AECD2CB-18A9-4261-AD90-362A4F65D45F}"/>
              </a:ext>
            </a:extLst>
          </p:cNvPr>
          <p:cNvGrpSpPr/>
          <p:nvPr/>
        </p:nvGrpSpPr>
        <p:grpSpPr>
          <a:xfrm>
            <a:off x="1553027" y="0"/>
            <a:ext cx="461975" cy="753557"/>
            <a:chOff x="1553027" y="0"/>
            <a:chExt cx="461975" cy="75355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0B3661C-62EF-4FBE-A100-B1659D3AF4F6}"/>
                </a:ext>
              </a:extLst>
            </p:cNvPr>
            <p:cNvSpPr/>
            <p:nvPr/>
          </p:nvSpPr>
          <p:spPr>
            <a:xfrm>
              <a:off x="1553028" y="0"/>
              <a:ext cx="461974" cy="753556"/>
            </a:xfrm>
            <a:prstGeom prst="rect">
              <a:avLst/>
            </a:prstGeom>
            <a:solidFill>
              <a:srgbClr val="003F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EFD416-48F7-46DB-A33F-21558E712EEF}"/>
                </a:ext>
              </a:extLst>
            </p:cNvPr>
            <p:cNvSpPr/>
            <p:nvPr/>
          </p:nvSpPr>
          <p:spPr>
            <a:xfrm>
              <a:off x="1553027" y="1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D59512-AA68-49AE-B233-EEF93A9E8028}"/>
                </a:ext>
              </a:extLst>
            </p:cNvPr>
            <p:cNvSpPr/>
            <p:nvPr/>
          </p:nvSpPr>
          <p:spPr>
            <a:xfrm>
              <a:off x="1739443" y="0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9897581-2931-4B03-96F0-13B87EDDFFBF}"/>
                </a:ext>
              </a:extLst>
            </p:cNvPr>
            <p:cNvSpPr/>
            <p:nvPr/>
          </p:nvSpPr>
          <p:spPr>
            <a:xfrm>
              <a:off x="1925859" y="0"/>
              <a:ext cx="89142" cy="753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6EDE2C4-6A36-49E4-929A-EB1A2E8DC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683881"/>
              </p:ext>
            </p:extLst>
          </p:nvPr>
        </p:nvGraphicFramePr>
        <p:xfrm>
          <a:off x="3325293" y="1266640"/>
          <a:ext cx="7094440" cy="5159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370">
                  <a:extLst>
                    <a:ext uri="{9D8B030D-6E8A-4147-A177-3AD203B41FA5}">
                      <a16:colId xmlns:a16="http://schemas.microsoft.com/office/drawing/2014/main" val="2315930745"/>
                    </a:ext>
                  </a:extLst>
                </a:gridCol>
                <a:gridCol w="1777370">
                  <a:extLst>
                    <a:ext uri="{9D8B030D-6E8A-4147-A177-3AD203B41FA5}">
                      <a16:colId xmlns:a16="http://schemas.microsoft.com/office/drawing/2014/main" val="1684894585"/>
                    </a:ext>
                  </a:extLst>
                </a:gridCol>
                <a:gridCol w="1769850">
                  <a:extLst>
                    <a:ext uri="{9D8B030D-6E8A-4147-A177-3AD203B41FA5}">
                      <a16:colId xmlns:a16="http://schemas.microsoft.com/office/drawing/2014/main" val="1933186025"/>
                    </a:ext>
                  </a:extLst>
                </a:gridCol>
                <a:gridCol w="1769850">
                  <a:extLst>
                    <a:ext uri="{9D8B030D-6E8A-4147-A177-3AD203B41FA5}">
                      <a16:colId xmlns:a16="http://schemas.microsoft.com/office/drawing/2014/main" val="3832643635"/>
                    </a:ext>
                  </a:extLst>
                </a:gridCol>
              </a:tblGrid>
              <a:tr h="319176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등장 방식</a:t>
                      </a:r>
                    </a:p>
                  </a:txBody>
                  <a:tcPr marL="71915" marR="71915" marT="35957" marB="35957">
                    <a:solidFill>
                      <a:srgbClr val="003F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237376"/>
                  </a:ext>
                </a:extLst>
              </a:tr>
              <a:tr h="319176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적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몬스터들은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무리를 이루어 플레이어를 공격함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근거리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몬스터들은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플레이어를 따라가 접근해 공격하며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원거리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몬스터들은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플레이어와의 거리를 유지하려 한다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71915" marR="71915" marT="35957" marB="35957" anchor="ctr">
                    <a:solidFill>
                      <a:srgbClr val="B3B0B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591347"/>
                  </a:ext>
                </a:extLst>
              </a:tr>
              <a:tr h="31917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무리 구성</a:t>
                      </a:r>
                    </a:p>
                  </a:txBody>
                  <a:tcPr marL="71915" marR="71915" marT="35957" marB="35957" anchor="ctr">
                    <a:solidFill>
                      <a:srgbClr val="003F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근거리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x4 +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원거리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rgbClr val="B3B0B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479224"/>
                  </a:ext>
                </a:extLst>
              </a:tr>
              <a:tr h="31917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무리 등장 횟수</a:t>
                      </a:r>
                    </a:p>
                  </a:txBody>
                  <a:tcPr marL="71915" marR="71915" marT="35957" marB="35957" anchor="ctr">
                    <a:solidFill>
                      <a:srgbClr val="003F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회</a:t>
                      </a:r>
                    </a:p>
                  </a:txBody>
                  <a:tcPr marL="71915" marR="71915" marT="35957" marB="35957" anchor="ctr">
                    <a:solidFill>
                      <a:srgbClr val="B3B0B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99081"/>
                  </a:ext>
                </a:extLst>
              </a:tr>
              <a:tr h="31917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원거리 몬스터</a:t>
                      </a:r>
                    </a:p>
                  </a:txBody>
                  <a:tcPr marL="71915" marR="71915" marT="35957" marB="35957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근거리 몬스터</a:t>
                      </a:r>
                    </a:p>
                  </a:txBody>
                  <a:tcPr marL="71915" marR="71915" marT="35957" marB="3595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179029"/>
                  </a:ext>
                </a:extLst>
              </a:tr>
              <a:tr h="1072489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1915" marR="71915" marT="35957" marB="35957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600120"/>
                  </a:ext>
                </a:extLst>
              </a:tr>
              <a:tr h="31917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키</a:t>
                      </a:r>
                    </a:p>
                  </a:txBody>
                  <a:tcPr marL="71915" marR="71915" marT="35957" marB="359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키</a:t>
                      </a:r>
                    </a:p>
                  </a:txBody>
                  <a:tcPr marL="71915" marR="71915" marT="35957" marB="3595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988289"/>
                  </a:ext>
                </a:extLst>
              </a:tr>
              <a:tr h="31917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이동속도</a:t>
                      </a:r>
                    </a:p>
                  </a:txBody>
                  <a:tcPr marL="71915" marR="71915" marT="35957" marB="359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60cm/s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이동속도</a:t>
                      </a:r>
                    </a:p>
                  </a:txBody>
                  <a:tcPr marL="71915" marR="71915" marT="35957" marB="3595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120cm/s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192382"/>
                  </a:ext>
                </a:extLst>
              </a:tr>
              <a:tr h="31917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공격력</a:t>
                      </a:r>
                    </a:p>
                  </a:txBody>
                  <a:tcPr marL="71915" marR="71915" marT="35957" marB="359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공격력</a:t>
                      </a:r>
                    </a:p>
                  </a:txBody>
                  <a:tcPr marL="71915" marR="71915" marT="35957" marB="3595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708537"/>
                  </a:ext>
                </a:extLst>
              </a:tr>
              <a:tr h="31917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공격속도</a:t>
                      </a:r>
                    </a:p>
                  </a:txBody>
                  <a:tcPr marL="71915" marR="71915" marT="35957" marB="359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초에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회</a:t>
                      </a:r>
                    </a:p>
                  </a:txBody>
                  <a:tcPr marL="71915" marR="71915" marT="35957" marB="3595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공격속도</a:t>
                      </a:r>
                    </a:p>
                  </a:txBody>
                  <a:tcPr marL="71915" marR="71915" marT="35957" marB="3595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초에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회</a:t>
                      </a:r>
                    </a:p>
                  </a:txBody>
                  <a:tcPr marL="71915" marR="71915" marT="35957" marB="3595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148399"/>
                  </a:ext>
                </a:extLst>
              </a:tr>
              <a:tr h="31917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체력</a:t>
                      </a:r>
                    </a:p>
                  </a:txBody>
                  <a:tcPr marL="71915" marR="71915" marT="35957" marB="359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체력</a:t>
                      </a:r>
                    </a:p>
                  </a:txBody>
                  <a:tcPr marL="71915" marR="71915" marT="35957" marB="3595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1915" marR="71915" marT="35957" marB="3595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575997"/>
                  </a:ext>
                </a:extLst>
              </a:tr>
              <a:tr h="31917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애니메이션</a:t>
                      </a:r>
                    </a:p>
                  </a:txBody>
                  <a:tcPr marL="71915" marR="71915" marT="35957" marB="359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이동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공격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피격</a:t>
                      </a:r>
                    </a:p>
                  </a:txBody>
                  <a:tcPr marL="71915" marR="71915" marT="35957" marB="3595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애니메이션</a:t>
                      </a:r>
                    </a:p>
                  </a:txBody>
                  <a:tcPr marL="71915" marR="71915" marT="35957" marB="3595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이동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공격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피격</a:t>
                      </a:r>
                    </a:p>
                  </a:txBody>
                  <a:tcPr marL="71915" marR="71915" marT="35957" marB="35957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207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752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930</Words>
  <Application>Microsoft Office PowerPoint</Application>
  <PresentationFormat>와이드스크린</PresentationFormat>
  <Paragraphs>533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자이언트 슬레이어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Lee TaeHoon</dc:creator>
  <cp:lastModifiedBy>Lee TaeHoon</cp:lastModifiedBy>
  <cp:revision>107</cp:revision>
  <dcterms:created xsi:type="dcterms:W3CDTF">2020-12-02T06:38:54Z</dcterms:created>
  <dcterms:modified xsi:type="dcterms:W3CDTF">2021-08-16T08:44:58Z</dcterms:modified>
</cp:coreProperties>
</file>