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7" r:id="rId4"/>
    <p:sldId id="273" r:id="rId5"/>
    <p:sldId id="284" r:id="rId6"/>
    <p:sldId id="274" r:id="rId7"/>
    <p:sldId id="286" r:id="rId8"/>
    <p:sldId id="275" r:id="rId9"/>
    <p:sldId id="276" r:id="rId10"/>
    <p:sldId id="285" r:id="rId11"/>
    <p:sldId id="288" r:id="rId12"/>
    <p:sldId id="279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1B1"/>
    <a:srgbClr val="003F60"/>
    <a:srgbClr val="FF8B8B"/>
    <a:srgbClr val="C00000"/>
    <a:srgbClr val="B3B0B0"/>
    <a:srgbClr val="002436"/>
    <a:srgbClr val="010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8" autoAdjust="0"/>
    <p:restoredTop sz="96509" autoAdjust="0"/>
  </p:normalViewPr>
  <p:slideViewPr>
    <p:cSldViewPr snapToGrid="0">
      <p:cViewPr varScale="1">
        <p:scale>
          <a:sx n="75" d="100"/>
          <a:sy n="75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5D2C-18EE-4886-960D-A5E68894C51A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702E-41D1-4005-BB41-029150BB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8702E-41D1-4005-BB41-029150BB09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62C4-6B2B-475B-8BF8-8D3B1CCE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531E-8290-4121-B1F2-5E7A2748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FE8-3618-4279-99C0-C6360E3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36A-3901-47CF-846F-1CF651F9BD02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D58F-9809-4240-B9D0-B3F119B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A476-57BF-47F7-8931-FA194FF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BF43-B265-4FB2-A132-1700636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96A3-E9A6-4461-8990-D562132D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9F47-2C3C-4A65-99B3-B0E5958D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39C-8EC1-48A8-9AC1-67DF9C55CD9B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827A2-537C-4D91-B370-5CE1E482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64AE-0702-40C2-859A-52B5621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AD0A2-E9EA-42B1-AF35-CD42D8BA8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3315B-5A26-482E-A716-62871490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EAB-D700-4602-8BD1-FFAB459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4EA-00B5-4BA8-A85B-12C771127E05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489C-BBAA-49C8-8996-9297BE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A0BB-3D8F-4D87-B281-FDE6E4B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1473-C149-4D5F-967E-4D03F9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5951-588A-41A6-874A-A151AFB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78BF-5CF7-42D2-8436-A93EA7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6A-D7B4-48B6-85A1-005B3D690D17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1027-D716-4008-B158-3B38157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088E-5D09-45FF-8B41-32711D3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5D97-1E9F-45CF-9186-8E285D37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0DA4-9C93-48A5-AE3B-F1F694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E2D6-2C5A-49A4-A22D-E2BDD39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019-E7FF-418F-B016-C22EFD9FD3BC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C4BF-DAB5-48E1-AAC5-2CFFC32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5F4-09F4-4747-94A8-FD0831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4F2D-E19F-44E5-ADE7-06EC44D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0BF7-128A-458E-8A6C-003414FAC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F8316-8720-4C84-8C6F-5C78E00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10AE1-EA8A-46B4-95D1-1D50880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50D-6C06-4EBB-AE66-C6CADCAA671B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6F61-764A-4497-AD18-711FC29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2752-C7F6-41DA-BD9D-CFDD099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3DF-9829-4207-BEBB-6BC295A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277F-2D83-48AC-8E23-89B8FFC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79D12-B2E4-47FC-B127-94ACD056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DA16D-63FB-42A5-8CB0-934CF429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C24F-8F31-4E6B-8B84-FE64C25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E5E03-40AF-4931-AF0A-D2030CC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BD55-51AF-404F-8099-0EEDCC21B7EB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B4EA3-C0B4-4048-A8E3-937372E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C586E-1E04-4FE6-9DB5-0C8134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30D-1CF0-408C-BB14-A01DD92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A85A3-DE04-4C39-8BAF-38F225E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1C4-AC3F-4E60-A3FC-FC6CB5D5D252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4379-0B83-48EC-B8ED-BE10952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C7C0D-4564-4C80-91A0-9A08A9E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56575-0E5B-43E3-B205-50F4895B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82A7-AEF0-47B2-A75E-54042D33C31F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0AFD6-5302-46D5-AEAF-8BC5059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4B5C7-5B94-4AAF-99A6-68DBBD3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27A6-22A3-473E-B011-FC211DC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5917-5817-4CB9-834D-AC923500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0713-E2B9-4071-865C-B0CFA717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33DA-80F7-42FB-A797-69CAF9DE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A74C-3833-41CA-87BC-553F7A9F024A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6EB87-6D2E-4A59-B84C-E0B6F8F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26556-2432-4EB2-9D44-9F97BCCC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DE0-5F8C-4DCC-AB1F-9A5C47F0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759C-281D-4CC6-8B7F-1DFC998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48FDE-6708-4BB5-B7C5-1B9FE9DC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EB5ED-0FF2-4F5E-9C63-A4D0295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185-058D-4D30-BB76-4F560E51D3F2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A9420-7064-465C-B539-5E478A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5DD3-6F88-49FA-B30A-A30A3E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69F9A-EA3B-4B6F-9F2B-D6A152D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E8166-56D7-43A9-8E7C-982B9C3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4EA2-EF18-4C55-94DC-E11D836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E50C-2C32-43F1-96DE-3AE1ED496252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72A7-558A-41AC-BDBF-ADA1C4AE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A44B-5E6A-4053-B6E0-51F4AE6B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tip.com/wpic/JJxxxw_shadow-of-the-colossus-wallpap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parchive.org/Onimusha-Warlords/Update%208/" TargetMode="External"/><Relationship Id="rId5" Type="http://schemas.openxmlformats.org/officeDocument/2006/relationships/hyperlink" Target="https://jonathonruland.artstation.com/projects/1QXGZ" TargetMode="External"/><Relationship Id="rId4" Type="http://schemas.openxmlformats.org/officeDocument/2006/relationships/hyperlink" Target="https://wallpapersafari.com/w/LfRc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5DA30-0A51-485F-A06B-73751A1F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329" y="920986"/>
            <a:ext cx="3242552" cy="1418516"/>
          </a:xfrm>
        </p:spPr>
        <p:txBody>
          <a:bodyPr/>
          <a:lstStyle/>
          <a:p>
            <a:r>
              <a:rPr lang="ko-KR" altLang="en-US" sz="4800" b="1" dirty="0">
                <a:solidFill>
                  <a:srgbClr val="003F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자이언트</a:t>
            </a:r>
            <a:br>
              <a:rPr lang="en-US" altLang="ko-KR" b="1" dirty="0">
                <a:solidFill>
                  <a:srgbClr val="003F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</a:br>
            <a:r>
              <a:rPr lang="ko-KR" altLang="en-US" sz="3600" b="1" dirty="0" err="1">
                <a:solidFill>
                  <a:srgbClr val="003F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슬레이어</a:t>
            </a:r>
            <a:endParaRPr lang="ko-KR" altLang="en-US" sz="3600" b="1" dirty="0">
              <a:solidFill>
                <a:srgbClr val="003F60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077CEA2-9920-4C93-8AA8-7CFB3226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9" r="39125"/>
          <a:stretch/>
        </p:blipFill>
        <p:spPr>
          <a:xfrm>
            <a:off x="8360229" y="0"/>
            <a:ext cx="2540334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65389B58-A421-4AC3-BB03-149A7924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515" y="0"/>
            <a:ext cx="2208179" cy="6858000"/>
          </a:xfrm>
        </p:spPr>
        <p:txBody>
          <a:bodyPr>
            <a:normAutofit/>
          </a:bodyPr>
          <a:lstStyle/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2015180033 </a:t>
            </a:r>
            <a:r>
              <a:rPr lang="ko-KR" altLang="en-US" sz="1400" b="1" dirty="0">
                <a:solidFill>
                  <a:srgbClr val="003F60"/>
                </a:solidFill>
              </a:rPr>
              <a:t>이태훈</a:t>
            </a:r>
            <a:endParaRPr lang="en-US" altLang="ko-KR" sz="14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2015180036 </a:t>
            </a:r>
            <a:r>
              <a:rPr lang="ko-KR" altLang="en-US" sz="1400" b="1" dirty="0">
                <a:solidFill>
                  <a:srgbClr val="003F60"/>
                </a:solidFill>
              </a:rPr>
              <a:t>장영진</a:t>
            </a:r>
            <a:endParaRPr lang="en-US" altLang="ko-KR" sz="14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2015182034 </a:t>
            </a:r>
            <a:r>
              <a:rPr lang="ko-KR" altLang="en-US" sz="1400" b="1" dirty="0">
                <a:solidFill>
                  <a:srgbClr val="003F60"/>
                </a:solidFill>
              </a:rPr>
              <a:t>임종현</a:t>
            </a:r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Professor	</a:t>
            </a:r>
            <a:r>
              <a:rPr lang="ko-KR" altLang="en-US" sz="1400" b="1" dirty="0">
                <a:solidFill>
                  <a:srgbClr val="003F60"/>
                </a:solidFill>
              </a:rPr>
              <a:t>김재경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5708B72-3DBF-4165-A022-074AD27E7605}"/>
              </a:ext>
            </a:extLst>
          </p:cNvPr>
          <p:cNvSpPr/>
          <p:nvPr/>
        </p:nvSpPr>
        <p:spPr>
          <a:xfrm rot="5400000">
            <a:off x="9567383" y="5361232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E4FFFB-6B9B-4A9D-9C95-0017D9601097}"/>
              </a:ext>
            </a:extLst>
          </p:cNvPr>
          <p:cNvSpPr/>
          <p:nvPr/>
        </p:nvSpPr>
        <p:spPr>
          <a:xfrm rot="5400000">
            <a:off x="9567381" y="-1024110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F30492-6D5A-4844-AA88-B7BCF56EE94F}"/>
              </a:ext>
            </a:extLst>
          </p:cNvPr>
          <p:cNvSpPr/>
          <p:nvPr/>
        </p:nvSpPr>
        <p:spPr>
          <a:xfrm>
            <a:off x="2075043" y="5456128"/>
            <a:ext cx="961772" cy="961772"/>
          </a:xfrm>
          <a:prstGeom prst="rect">
            <a:avLst/>
          </a:prstGeom>
          <a:noFill/>
          <a:ln w="38100">
            <a:solidFill>
              <a:srgbClr val="003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조류이(가) 표시된 사진&#10;&#10;자동 생성된 설명">
            <a:extLst>
              <a:ext uri="{FF2B5EF4-FFF2-40B4-BE49-F238E27FC236}">
                <a16:creationId xmlns:a16="http://schemas.microsoft.com/office/drawing/2014/main" id="{B06F7DFA-FA48-4012-AE92-A0354CC2E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24" t="18787" r="23974" b="15876"/>
          <a:stretch/>
        </p:blipFill>
        <p:spPr>
          <a:xfrm>
            <a:off x="2617168" y="1444033"/>
            <a:ext cx="3346316" cy="2788598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0698E8B-B867-4797-8E66-2F2C90351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778" r="14494" b="13943"/>
          <a:stretch/>
        </p:blipFill>
        <p:spPr>
          <a:xfrm flipH="1">
            <a:off x="5016230" y="3189704"/>
            <a:ext cx="500272" cy="754674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오브젝트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 보스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E9A1789-B579-42BE-9A2D-E05D198FB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37084"/>
              </p:ext>
            </p:extLst>
          </p:nvPr>
        </p:nvGraphicFramePr>
        <p:xfrm>
          <a:off x="2818636" y="3880181"/>
          <a:ext cx="2943380" cy="222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690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471690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</a:tblGrid>
              <a:tr h="2876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보스 몬스터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500cm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50cm/s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47518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머리 체력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81354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몸통 체력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2143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다리 체력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33696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9124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79C73D-F2E2-4603-8B3D-328C3EFC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36568"/>
              </p:ext>
            </p:extLst>
          </p:nvPr>
        </p:nvGraphicFramePr>
        <p:xfrm>
          <a:off x="6027662" y="1444033"/>
          <a:ext cx="5083161" cy="115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145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3470016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</a:tblGrid>
              <a:tr h="2876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특성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피격 부위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머리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3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부분으로 구성</a:t>
                      </a: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 상태에 따라 부위별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증가</a:t>
                      </a: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47518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난이도 변화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인당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체력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+200 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*1.5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6018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F6984-0F56-46B9-BBF9-72FEAB8C7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66406"/>
              </p:ext>
            </p:extLst>
          </p:nvPr>
        </p:nvGraphicFramePr>
        <p:xfrm>
          <a:off x="6027661" y="2818497"/>
          <a:ext cx="5083164" cy="142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91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20726426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391064003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3390801835"/>
                    </a:ext>
                  </a:extLst>
                </a:gridCol>
              </a:tblGrid>
              <a:tr h="2618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일반 공격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할퀴기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근거리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번개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원거리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35527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다리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23708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즉시 공격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공격에 준비시간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 필요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2124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EF7E032-54E5-4E04-9E78-77257475E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03862"/>
              </p:ext>
            </p:extLst>
          </p:nvPr>
        </p:nvGraphicFramePr>
        <p:xfrm>
          <a:off x="6025912" y="4464714"/>
          <a:ext cx="5083164" cy="163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91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20726426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391064003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3390801835"/>
                    </a:ext>
                  </a:extLst>
                </a:gridCol>
              </a:tblGrid>
              <a:tr h="2618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특수 공격</a:t>
                      </a:r>
                    </a:p>
                  </a:txBody>
                  <a:tcPr marL="71915" marR="71915" marT="35957" marB="35957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점프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충격파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돌진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직선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35527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머리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23708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점프 시 공격 회피 가능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밟힌 플레이어는 즉사판정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플레이어를 향해 직선 돌진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돌진 중 건물에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충돌시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스턴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21242"/>
                  </a:ext>
                </a:extLst>
              </a:tr>
            </a:tbl>
          </a:graphicData>
        </a:graphic>
      </p:graphicFrame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979EDF54-244A-4A85-BD0A-12C5B099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10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7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기술요소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11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기술요소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91CB4-FBDA-4ECF-A153-0C7D18CFD6B3}"/>
              </a:ext>
            </a:extLst>
          </p:cNvPr>
          <p:cNvSpPr txBox="1"/>
          <p:nvPr/>
        </p:nvSpPr>
        <p:spPr>
          <a:xfrm>
            <a:off x="2601299" y="3881019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조명 </a:t>
            </a:r>
            <a:r>
              <a:rPr lang="en-US" altLang="ko-KR" b="1" dirty="0"/>
              <a:t>&amp; </a:t>
            </a:r>
            <a:r>
              <a:rPr lang="ko-KR" altLang="en-US" b="1" dirty="0"/>
              <a:t>그림자</a:t>
            </a:r>
            <a:endParaRPr lang="en-US" altLang="ko-KR" sz="1400" b="1" dirty="0"/>
          </a:p>
          <a:p>
            <a:r>
              <a:rPr lang="ko-KR" altLang="en-US" sz="1400" b="1" dirty="0"/>
              <a:t>태양의 방향에 따라 캐릭터들의 그림자 생성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980B5-EAA3-4D62-883A-92DA46ED58DE}"/>
              </a:ext>
            </a:extLst>
          </p:cNvPr>
          <p:cNvSpPr txBox="1"/>
          <p:nvPr/>
        </p:nvSpPr>
        <p:spPr>
          <a:xfrm>
            <a:off x="2601299" y="4809551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환경 매핑</a:t>
            </a:r>
            <a:endParaRPr lang="en-US" altLang="ko-KR" sz="1400" b="1" dirty="0"/>
          </a:p>
          <a:p>
            <a:r>
              <a:rPr lang="ko-KR" altLang="en-US" sz="1400" b="1" dirty="0"/>
              <a:t>퍼즐에서의 거울 구현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68272-21FE-4D49-B803-8C8A4D112173}"/>
              </a:ext>
            </a:extLst>
          </p:cNvPr>
          <p:cNvSpPr txBox="1"/>
          <p:nvPr/>
        </p:nvSpPr>
        <p:spPr>
          <a:xfrm>
            <a:off x="2601299" y="1871388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  <a:endParaRPr lang="en-US" altLang="ko-KR" b="1" dirty="0"/>
          </a:p>
          <a:p>
            <a:r>
              <a:rPr lang="ko-KR" altLang="en-US" sz="1400" b="1" dirty="0"/>
              <a:t>캐릭터 및 몬스터의 애니메이션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C289FB-4138-4724-AA76-E57A094EF7F1}"/>
              </a:ext>
            </a:extLst>
          </p:cNvPr>
          <p:cNvSpPr txBox="1"/>
          <p:nvPr/>
        </p:nvSpPr>
        <p:spPr>
          <a:xfrm>
            <a:off x="2601299" y="2780606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테셀레이션</a:t>
            </a:r>
            <a:endParaRPr lang="en-US" altLang="ko-KR" sz="1400" b="1" dirty="0"/>
          </a:p>
          <a:p>
            <a:r>
              <a:rPr lang="ko-KR" altLang="en-US" sz="1400" b="1" dirty="0"/>
              <a:t>지형의 사실적인 묘사를 위한 테셀레이션</a:t>
            </a:r>
            <a:endParaRPr lang="en-US" altLang="ko-KR" sz="1400" b="1" dirty="0"/>
          </a:p>
          <a:p>
            <a:r>
              <a:rPr lang="ko-KR" altLang="en-US" sz="1400" b="1" dirty="0"/>
              <a:t>거대한 보스 몬스터의 모델 테셀레이션 적용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5C52F-A5D5-4A4C-8BF4-51CD0885FC2B}"/>
              </a:ext>
            </a:extLst>
          </p:cNvPr>
          <p:cNvSpPr txBox="1"/>
          <p:nvPr/>
        </p:nvSpPr>
        <p:spPr>
          <a:xfrm>
            <a:off x="7037832" y="4809550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  <a:endParaRPr lang="en-US" altLang="ko-KR" b="1" dirty="0"/>
          </a:p>
          <a:p>
            <a:r>
              <a:rPr lang="ko-KR" altLang="en-US" sz="1400" b="1" dirty="0"/>
              <a:t>윈도우 소켓 기반 </a:t>
            </a:r>
            <a:r>
              <a:rPr lang="ko-KR" altLang="en-US" sz="1400" b="1" dirty="0" err="1"/>
              <a:t>확장성있는</a:t>
            </a:r>
            <a:r>
              <a:rPr lang="ko-KR" altLang="en-US" sz="1400" b="1" dirty="0"/>
              <a:t> 서버 코드 구현</a:t>
            </a:r>
            <a:endParaRPr lang="en-US" altLang="ko-KR" sz="1400" b="1" dirty="0"/>
          </a:p>
          <a:p>
            <a:r>
              <a:rPr lang="ko-KR" altLang="en-US" sz="1400" b="1" dirty="0"/>
              <a:t>최대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인 접속 멀티플레이 모드 구현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11B95-923D-4147-9B50-6A8DA4463BEE}"/>
              </a:ext>
            </a:extLst>
          </p:cNvPr>
          <p:cNvSpPr txBox="1"/>
          <p:nvPr/>
        </p:nvSpPr>
        <p:spPr>
          <a:xfrm>
            <a:off x="7037832" y="2780606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충돌처리</a:t>
            </a:r>
            <a:endParaRPr lang="en-US" altLang="ko-KR" b="1" dirty="0"/>
          </a:p>
          <a:p>
            <a:r>
              <a:rPr lang="ko-KR" altLang="en-US" sz="1400" b="1" dirty="0"/>
              <a:t>지형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몬스터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퍼즐 등 각 오브젝트에 적합한 </a:t>
            </a:r>
            <a:endParaRPr lang="en-US" altLang="ko-KR" sz="1400" b="1" dirty="0"/>
          </a:p>
          <a:p>
            <a:r>
              <a:rPr lang="ko-KR" altLang="en-US" sz="1400" b="1" dirty="0"/>
              <a:t>다양한 충돌처리 구현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D38CE-509C-4FAF-B149-2CE2BCDF8F1B}"/>
              </a:ext>
            </a:extLst>
          </p:cNvPr>
          <p:cNvSpPr txBox="1"/>
          <p:nvPr/>
        </p:nvSpPr>
        <p:spPr>
          <a:xfrm>
            <a:off x="7037832" y="3881019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블러링</a:t>
            </a:r>
            <a:endParaRPr lang="en-US" altLang="ko-KR" b="1" dirty="0"/>
          </a:p>
          <a:p>
            <a:r>
              <a:rPr lang="ko-KR" altLang="en-US" sz="1400" b="1" dirty="0"/>
              <a:t>안개 효과를 통해 보스와의 거리 표현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98292-3C5F-48A0-B600-719E0ECB5971}"/>
              </a:ext>
            </a:extLst>
          </p:cNvPr>
          <p:cNvSpPr txBox="1"/>
          <p:nvPr/>
        </p:nvSpPr>
        <p:spPr>
          <a:xfrm>
            <a:off x="7037832" y="1808509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</a:t>
            </a:r>
          </a:p>
          <a:p>
            <a:r>
              <a:rPr lang="en-US" altLang="ko-KR" sz="1400" b="1" dirty="0"/>
              <a:t>FSM </a:t>
            </a:r>
            <a:r>
              <a:rPr lang="ko-KR" altLang="en-US" sz="1400" b="1" dirty="0"/>
              <a:t>을 적용하여</a:t>
            </a:r>
            <a:endParaRPr lang="en-US" altLang="ko-KR" sz="1400" b="1" dirty="0"/>
          </a:p>
          <a:p>
            <a:r>
              <a:rPr lang="ko-KR" altLang="en-US" sz="1400" b="1" dirty="0"/>
              <a:t>플레이어의 행동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거리 등에 반응하는 몬스터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3512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준비현황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준비현황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9125138-BEAC-4E13-B43A-02A1CB15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67486"/>
              </p:ext>
            </p:extLst>
          </p:nvPr>
        </p:nvGraphicFramePr>
        <p:xfrm>
          <a:off x="2847502" y="2671607"/>
          <a:ext cx="8127999" cy="237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841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48095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6656539"/>
                    </a:ext>
                  </a:extLst>
                </a:gridCol>
              </a:tblGrid>
              <a:tr h="391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이태훈</a:t>
                      </a:r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장영진</a:t>
                      </a:r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임종현</a:t>
                      </a:r>
                    </a:p>
                  </a:txBody>
                  <a:tcPr>
                    <a:solidFill>
                      <a:srgbClr val="003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91373"/>
                  </a:ext>
                </a:extLst>
              </a:tr>
              <a:tr h="19821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C / C++ / STL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윈도우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게임프로그래밍 </a:t>
                      </a:r>
                      <a:r>
                        <a:rPr lang="en-US" altLang="ko-KR" sz="1400" dirty="0"/>
                        <a:t>1, 2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네트워크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C / C++ / STL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윈도우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게임프로그래밍 </a:t>
                      </a:r>
                      <a:r>
                        <a:rPr lang="en-US" altLang="ko-KR" sz="1400" dirty="0"/>
                        <a:t>1, 2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네트워크 게임 프로그래밍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게임수학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컴퓨터 그래픽스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C / C++ / STL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윈도우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게임프로그래밍 </a:t>
                      </a:r>
                      <a:r>
                        <a:rPr lang="en-US" altLang="ko-KR" sz="1400" dirty="0"/>
                        <a:t>1, 2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네트워크 게임 프로그래밍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게임수학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컴퓨터 그래픽스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59661"/>
                  </a:ext>
                </a:extLst>
              </a:tr>
            </a:tbl>
          </a:graphicData>
        </a:graphic>
      </p:graphicFrame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7D346F03-0E9E-4151-BBEA-B75E4981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12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차별성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차별성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DAA5CC2A-1BCA-4451-BAB7-892DB7E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13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3D185-4009-40F9-B5F3-DDE21CC4F8A3}"/>
              </a:ext>
            </a:extLst>
          </p:cNvPr>
          <p:cNvSpPr txBox="1"/>
          <p:nvPr/>
        </p:nvSpPr>
        <p:spPr>
          <a:xfrm>
            <a:off x="2426180" y="4011322"/>
            <a:ext cx="8982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잔인한 연출을 줄여 전 연령 타겟 공략</a:t>
            </a: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모험이라는 소재를 통한 호기심과 흥미 유발</a:t>
            </a: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거대한 보스와 맞선다는 도전욕구 자극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6" name="그래픽 5" descr="남자 아이가 있는 가족 단색으로 채워진">
            <a:extLst>
              <a:ext uri="{FF2B5EF4-FFF2-40B4-BE49-F238E27FC236}">
                <a16:creationId xmlns:a16="http://schemas.microsoft.com/office/drawing/2014/main" id="{63E9B4F3-F68B-4CF8-B59B-CB4C4461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2168" y="2498736"/>
            <a:ext cx="914400" cy="914400"/>
          </a:xfrm>
          <a:prstGeom prst="rect">
            <a:avLst/>
          </a:prstGeom>
        </p:spPr>
      </p:pic>
      <p:pic>
        <p:nvPicPr>
          <p:cNvPr id="10" name="그래픽 9" descr="지도 나침반 단색으로 채워진">
            <a:extLst>
              <a:ext uri="{FF2B5EF4-FFF2-40B4-BE49-F238E27FC236}">
                <a16:creationId xmlns:a16="http://schemas.microsoft.com/office/drawing/2014/main" id="{17D147D3-0D08-4450-9731-4FB4B8E83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032" y="2242225"/>
            <a:ext cx="914400" cy="914400"/>
          </a:xfrm>
          <a:prstGeom prst="rect">
            <a:avLst/>
          </a:prstGeom>
        </p:spPr>
      </p:pic>
      <p:pic>
        <p:nvPicPr>
          <p:cNvPr id="23" name="그래픽 22" descr="괴물 단색으로 채워진">
            <a:extLst>
              <a:ext uri="{FF2B5EF4-FFF2-40B4-BE49-F238E27FC236}">
                <a16:creationId xmlns:a16="http://schemas.microsoft.com/office/drawing/2014/main" id="{0071008E-A308-4332-A89F-CD52DC1DB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531" y="2485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0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일정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역할분담 및 일정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687BE466-945E-4C37-9F5B-2F5EAC07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14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E37944F-F391-44EC-8B43-2F7EBDA76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6077"/>
              </p:ext>
            </p:extLst>
          </p:nvPr>
        </p:nvGraphicFramePr>
        <p:xfrm>
          <a:off x="2104141" y="1036572"/>
          <a:ext cx="9876046" cy="556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84">
                  <a:extLst>
                    <a:ext uri="{9D8B030D-6E8A-4147-A177-3AD203B41FA5}">
                      <a16:colId xmlns:a16="http://schemas.microsoft.com/office/drawing/2014/main" val="247495045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121520544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122569729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3328293495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1160756066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917682324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854391538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991317496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3625985580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3308378188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작업내용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4724"/>
                  </a:ext>
                </a:extLst>
              </a:tr>
              <a:tr h="54443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이태훈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 패턴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64715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애니메이션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05099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전투 시스템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24940"/>
                  </a:ext>
                </a:extLst>
              </a:tr>
              <a:tr h="5232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장영진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배경 및 지형지물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08741"/>
                  </a:ext>
                </a:extLst>
              </a:tr>
              <a:tr h="523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조명 및 그림자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93229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안개 효과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08812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퍼즐 디자인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21556"/>
                  </a:ext>
                </a:extLst>
              </a:tr>
              <a:tr h="54443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임종현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프레임워크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97285"/>
                  </a:ext>
                </a:extLst>
              </a:tr>
              <a:tr h="586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인게임 </a:t>
                      </a:r>
                      <a:r>
                        <a:rPr lang="en-US" altLang="ko-KR" sz="1400" dirty="0"/>
                        <a:t>UI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30772"/>
                  </a:ext>
                </a:extLst>
              </a:tr>
              <a:tr h="602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서버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5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참고자료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 참고자료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91CB4-FBDA-4ECF-A153-0C7D18CFD6B3}"/>
              </a:ext>
            </a:extLst>
          </p:cNvPr>
          <p:cNvSpPr txBox="1"/>
          <p:nvPr/>
        </p:nvSpPr>
        <p:spPr>
          <a:xfrm>
            <a:off x="2130357" y="1264596"/>
            <a:ext cx="9562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https://www.wallpapertip.com/wpic/JJxxxw_shadow-of-the-colossus-wallpaper/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https://wallpapersafari.com/w/LfRcTx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https://jonathonruland.artstation.com/projects/1QXGZ</a:t>
            </a:r>
            <a:endParaRPr lang="en-US" altLang="ko-KR" dirty="0"/>
          </a:p>
          <a:p>
            <a:r>
              <a:rPr lang="en-US" altLang="ko-KR" dirty="0"/>
              <a:t>https://scryfall.com/card/thb/234/mirror-shield</a:t>
            </a:r>
          </a:p>
          <a:p>
            <a:r>
              <a:rPr lang="en-US" altLang="ko-KR" dirty="0">
                <a:hlinkClick r:id="rId6"/>
              </a:rPr>
              <a:t>https://lparchive.org/Onimusha-Warlords/Update%208/</a:t>
            </a:r>
            <a:endParaRPr lang="en-US" altLang="ko-KR" dirty="0"/>
          </a:p>
          <a:p>
            <a:r>
              <a:rPr lang="en-US" altLang="ko-KR" dirty="0"/>
              <a:t>https://downzen.com/en/windows/botmek/</a:t>
            </a:r>
          </a:p>
          <a:p>
            <a:r>
              <a:rPr lang="en-US" altLang="ko-KR" dirty="0"/>
              <a:t>http://clipart-library.com/free/video-game-controller-silhouette.html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감사합니다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44C3EEDB-3D4F-4642-B511-16626CF0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15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A4-031C-4129-95CB-9D5394A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3F6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83C9E-9095-4DE1-87FA-2EAB5FA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연구 목적</a:t>
            </a:r>
            <a:r>
              <a:rPr lang="en-US" altLang="ko-KR" b="1" dirty="0">
                <a:solidFill>
                  <a:srgbClr val="003F60"/>
                </a:solidFill>
              </a:rPr>
              <a:t>…………..(3)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게임 소개</a:t>
            </a:r>
            <a:r>
              <a:rPr lang="en-US" altLang="ko-KR" b="1" dirty="0">
                <a:solidFill>
                  <a:srgbClr val="003F60"/>
                </a:solidFill>
              </a:rPr>
              <a:t>…………..(4)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게임 오브젝트</a:t>
            </a:r>
            <a:r>
              <a:rPr lang="en-US" altLang="ko-KR" b="1" dirty="0">
                <a:solidFill>
                  <a:srgbClr val="003F60"/>
                </a:solidFill>
              </a:rPr>
              <a:t> …...(8)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기술 요소</a:t>
            </a:r>
            <a:r>
              <a:rPr lang="en-US" altLang="ko-KR" sz="16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………..(11)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준비 현황</a:t>
            </a:r>
            <a:r>
              <a:rPr lang="en-US" altLang="ko-KR" sz="14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……..…(12)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차별성</a:t>
            </a:r>
            <a:r>
              <a:rPr lang="en-US" altLang="ko-KR" sz="18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……………(13)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일정</a:t>
            </a:r>
            <a:r>
              <a:rPr lang="en-US" altLang="ko-KR" sz="24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………………(14)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참고자료</a:t>
            </a:r>
            <a:r>
              <a:rPr lang="en-US" altLang="ko-KR" sz="14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………...(15)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F35682-BA14-41A1-AAD0-F104D945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9" r="39125"/>
          <a:stretch/>
        </p:blipFill>
        <p:spPr>
          <a:xfrm>
            <a:off x="8360229" y="0"/>
            <a:ext cx="2540334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CC08D7-77A5-4D5F-9555-9D1918256562}"/>
              </a:ext>
            </a:extLst>
          </p:cNvPr>
          <p:cNvSpPr/>
          <p:nvPr/>
        </p:nvSpPr>
        <p:spPr>
          <a:xfrm rot="5400000">
            <a:off x="9567383" y="5361232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D03262-EF42-4DEB-8974-5083DAC4C307}"/>
              </a:ext>
            </a:extLst>
          </p:cNvPr>
          <p:cNvSpPr/>
          <p:nvPr/>
        </p:nvSpPr>
        <p:spPr>
          <a:xfrm rot="5400000">
            <a:off x="9567381" y="-1024110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연구목적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3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연구목적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2452934"/>
            <a:ext cx="8982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게임공학 전공에서 배운 지식을 기반으로 다이렉트</a:t>
            </a:r>
            <a:r>
              <a:rPr lang="en-US" altLang="ko-KR" b="1" dirty="0"/>
              <a:t>X12</a:t>
            </a:r>
            <a:r>
              <a:rPr lang="ko-KR" altLang="en-US" b="1" dirty="0"/>
              <a:t>와 네트워크 통신을 사용한 멀티플레이어 협동 게임 제작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조명</a:t>
            </a:r>
            <a:r>
              <a:rPr lang="en-US" altLang="ko-KR" b="1" dirty="0"/>
              <a:t>, </a:t>
            </a:r>
            <a:r>
              <a:rPr lang="ko-KR" altLang="en-US" b="1" dirty="0"/>
              <a:t>그림자</a:t>
            </a:r>
            <a:r>
              <a:rPr lang="en-US" altLang="ko-KR" b="1" dirty="0"/>
              <a:t>, </a:t>
            </a:r>
            <a:r>
              <a:rPr lang="ko-KR" altLang="en-US" b="1" dirty="0"/>
              <a:t>테셀레이션</a:t>
            </a:r>
            <a:r>
              <a:rPr lang="en-US" altLang="ko-KR" b="1" dirty="0"/>
              <a:t>,</a:t>
            </a:r>
            <a:r>
              <a:rPr lang="ko-KR" altLang="en-US" b="1" dirty="0"/>
              <a:t>  블러링을 응용한 안개 효과 등 다이렉트</a:t>
            </a:r>
            <a:r>
              <a:rPr lang="en-US" altLang="ko-KR" b="1" dirty="0"/>
              <a:t>X12</a:t>
            </a:r>
            <a:r>
              <a:rPr lang="ko-KR" altLang="en-US" b="1" dirty="0"/>
              <a:t>의 다양한 기능들을 사용하는 게임 구현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최대 </a:t>
            </a:r>
            <a:r>
              <a:rPr lang="en-US" altLang="ko-KR" b="1" dirty="0"/>
              <a:t>5</a:t>
            </a:r>
            <a:r>
              <a:rPr lang="ko-KR" altLang="en-US" b="1" dirty="0"/>
              <a:t>인까지 접속할 수 있는 실시간 네트워크 통신 기능 구현</a:t>
            </a:r>
            <a:r>
              <a:rPr lang="en-US" altLang="ko-KR" b="1" dirty="0"/>
              <a:t>(</a:t>
            </a:r>
            <a:r>
              <a:rPr lang="ko-KR" altLang="en-US" b="1" dirty="0"/>
              <a:t>멀티플레이 모드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4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컨셉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91CB4-FBDA-4ECF-A153-0C7D18CFD6B3}"/>
              </a:ext>
            </a:extLst>
          </p:cNvPr>
          <p:cNvSpPr txBox="1"/>
          <p:nvPr/>
        </p:nvSpPr>
        <p:spPr>
          <a:xfrm>
            <a:off x="2397127" y="4667809"/>
            <a:ext cx="8982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협동 플레이로 거대한 보스 몬스터를 사냥하는 게임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장르</a:t>
            </a:r>
            <a:r>
              <a:rPr lang="en-US" altLang="ko-KR" b="1" dirty="0"/>
              <a:t>	: </a:t>
            </a:r>
            <a:r>
              <a:rPr lang="ko-KR" altLang="en-US" b="1" dirty="0"/>
              <a:t>어드벤쳐</a:t>
            </a:r>
            <a:endParaRPr lang="en-US" altLang="ko-KR" b="1" dirty="0"/>
          </a:p>
          <a:p>
            <a:r>
              <a:rPr lang="ko-KR" altLang="en-US" b="1" dirty="0"/>
              <a:t>플랫폼</a:t>
            </a:r>
            <a:r>
              <a:rPr lang="en-US" altLang="ko-KR" b="1" dirty="0"/>
              <a:t>	: PC</a:t>
            </a:r>
          </a:p>
          <a:p>
            <a:r>
              <a:rPr lang="ko-KR" altLang="en-US" b="1" dirty="0"/>
              <a:t>시점</a:t>
            </a:r>
            <a:r>
              <a:rPr lang="en-US" altLang="ko-KR" b="1" dirty="0"/>
              <a:t>	: 3</a:t>
            </a:r>
            <a:r>
              <a:rPr lang="ko-KR" altLang="en-US" b="1" dirty="0"/>
              <a:t>인칭</a:t>
            </a:r>
          </a:p>
        </p:txBody>
      </p:sp>
      <p:pic>
        <p:nvPicPr>
          <p:cNvPr id="3" name="그림 2" descr="실외, 남자, 눈, 서있는이(가) 표시된 사진&#10;&#10;자동 생성된 설명">
            <a:extLst>
              <a:ext uri="{FF2B5EF4-FFF2-40B4-BE49-F238E27FC236}">
                <a16:creationId xmlns:a16="http://schemas.microsoft.com/office/drawing/2014/main" id="{CC334422-34B9-42CA-86F5-B0292A9D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4" y="1700073"/>
            <a:ext cx="4202877" cy="2364118"/>
          </a:xfrm>
          <a:prstGeom prst="rect">
            <a:avLst/>
          </a:prstGeom>
        </p:spPr>
      </p:pic>
      <p:pic>
        <p:nvPicPr>
          <p:cNvPr id="6" name="그림 5" descr="실외, 건물, 남자, 타기이(가) 표시된 사진&#10;&#10;자동 생성된 설명">
            <a:extLst>
              <a:ext uri="{FF2B5EF4-FFF2-40B4-BE49-F238E27FC236}">
                <a16:creationId xmlns:a16="http://schemas.microsoft.com/office/drawing/2014/main" id="{F10A9649-D4D2-40B1-ADC1-26706BA34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79" y="1700073"/>
            <a:ext cx="3720122" cy="2364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60DD2F-3E7B-4E42-B403-B9B155E88CE4}"/>
              </a:ext>
            </a:extLst>
          </p:cNvPr>
          <p:cNvSpPr txBox="1"/>
          <p:nvPr/>
        </p:nvSpPr>
        <p:spPr>
          <a:xfrm>
            <a:off x="2384428" y="4139273"/>
            <a:ext cx="8982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</a:t>
            </a:r>
            <a:r>
              <a:rPr lang="ko-KR" altLang="en-US" sz="1000" b="1" dirty="0"/>
              <a:t>예시</a:t>
            </a:r>
            <a:r>
              <a:rPr lang="en-US" altLang="ko-KR" sz="1000" b="1" dirty="0"/>
              <a:t>, “</a:t>
            </a:r>
            <a:r>
              <a:rPr lang="ko-KR" altLang="en-US" sz="1000" b="1" dirty="0"/>
              <a:t>완다와 거상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 게임 플레이 스크린샷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447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F49B15-7BBD-4095-9ADB-CB9EBB780CE5}"/>
              </a:ext>
            </a:extLst>
          </p:cNvPr>
          <p:cNvSpPr/>
          <p:nvPr/>
        </p:nvSpPr>
        <p:spPr>
          <a:xfrm>
            <a:off x="8523606" y="1700073"/>
            <a:ext cx="2740608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5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조작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F04E5-E2E8-4ECB-B952-968A1C39B80D}"/>
              </a:ext>
            </a:extLst>
          </p:cNvPr>
          <p:cNvSpPr/>
          <p:nvPr/>
        </p:nvSpPr>
        <p:spPr>
          <a:xfrm>
            <a:off x="2471584" y="1700073"/>
            <a:ext cx="8792630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94FB7-6EB5-430C-95B8-98EBC610D191}"/>
              </a:ext>
            </a:extLst>
          </p:cNvPr>
          <p:cNvSpPr txBox="1"/>
          <p:nvPr/>
        </p:nvSpPr>
        <p:spPr>
          <a:xfrm>
            <a:off x="3512491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키보드</a:t>
            </a:r>
            <a:r>
              <a:rPr lang="en-US" altLang="ko-KR" b="1" dirty="0"/>
              <a:t> </a:t>
            </a:r>
            <a:r>
              <a:rPr lang="ko-KR" altLang="en-US" b="1" dirty="0"/>
              <a:t>이동 </a:t>
            </a:r>
            <a:r>
              <a:rPr lang="en-US" altLang="ko-KR" b="1" dirty="0"/>
              <a:t>+ </a:t>
            </a:r>
            <a:r>
              <a:rPr lang="ko-KR" altLang="en-US" b="1" dirty="0"/>
              <a:t>마우스 카메라 전환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702862-6963-4C6C-B11F-DE68BE83C3FE}"/>
              </a:ext>
            </a:extLst>
          </p:cNvPr>
          <p:cNvSpPr txBox="1"/>
          <p:nvPr/>
        </p:nvSpPr>
        <p:spPr>
          <a:xfrm>
            <a:off x="8003940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게임 패드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22B6A-6AD0-40A5-ADAD-FCF5B2C375F9}"/>
              </a:ext>
            </a:extLst>
          </p:cNvPr>
          <p:cNvSpPr txBox="1"/>
          <p:nvPr/>
        </p:nvSpPr>
        <p:spPr>
          <a:xfrm>
            <a:off x="4022386" y="4354212"/>
            <a:ext cx="2355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점프</a:t>
            </a:r>
            <a:endParaRPr lang="en-US" altLang="ko-KR" dirty="0"/>
          </a:p>
          <a:p>
            <a:r>
              <a:rPr lang="ko-KR" altLang="en-US" dirty="0"/>
              <a:t>상호작용</a:t>
            </a:r>
            <a:endParaRPr lang="en-US" altLang="ko-KR" dirty="0"/>
          </a:p>
          <a:p>
            <a:r>
              <a:rPr lang="ko-KR" altLang="en-US" dirty="0"/>
              <a:t>무기선택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AEE16E-2AE7-41F3-A6CE-5013A10AF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10" y="2303062"/>
            <a:ext cx="2325999" cy="1558562"/>
          </a:xfrm>
          <a:prstGeom prst="rect">
            <a:avLst/>
          </a:prstGeom>
        </p:spPr>
      </p:pic>
      <p:pic>
        <p:nvPicPr>
          <p:cNvPr id="28" name="그림 27" descr="전자기기, 앉아있는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62367261-183D-49F9-BAED-ABB01BBBC2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1643" r="812" b="20137"/>
          <a:stretch/>
        </p:blipFill>
        <p:spPr>
          <a:xfrm>
            <a:off x="2661851" y="2303062"/>
            <a:ext cx="5481219" cy="141939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0AE46-7D46-4FDC-95C3-644C5F1C2B72}"/>
              </a:ext>
            </a:extLst>
          </p:cNvPr>
          <p:cNvSpPr/>
          <p:nvPr/>
        </p:nvSpPr>
        <p:spPr>
          <a:xfrm>
            <a:off x="3261104" y="2859408"/>
            <a:ext cx="208377" cy="1600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C9B29A-D825-47F1-A1F3-6980011D25CD}"/>
              </a:ext>
            </a:extLst>
          </p:cNvPr>
          <p:cNvSpPr/>
          <p:nvPr/>
        </p:nvSpPr>
        <p:spPr>
          <a:xfrm>
            <a:off x="3087272" y="307758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720ECC-6040-4AE9-8F26-59F8A0C7BDC6}"/>
              </a:ext>
            </a:extLst>
          </p:cNvPr>
          <p:cNvSpPr/>
          <p:nvPr/>
        </p:nvSpPr>
        <p:spPr>
          <a:xfrm>
            <a:off x="3330160" y="307758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27F14B-FF45-4B6D-A4C3-8F380B9487A5}"/>
              </a:ext>
            </a:extLst>
          </p:cNvPr>
          <p:cNvSpPr/>
          <p:nvPr/>
        </p:nvSpPr>
        <p:spPr>
          <a:xfrm>
            <a:off x="3573048" y="307758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B7206D-A914-440A-956D-F2F202132E93}"/>
              </a:ext>
            </a:extLst>
          </p:cNvPr>
          <p:cNvSpPr/>
          <p:nvPr/>
        </p:nvSpPr>
        <p:spPr>
          <a:xfrm>
            <a:off x="2955498" y="2647477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3D25AB-41F3-496B-AEE0-69581FD6DDAB}"/>
              </a:ext>
            </a:extLst>
          </p:cNvPr>
          <p:cNvSpPr/>
          <p:nvPr/>
        </p:nvSpPr>
        <p:spPr>
          <a:xfrm>
            <a:off x="3196222" y="2647476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CE60BE-AC85-4A42-A777-8CABD26F99AD}"/>
              </a:ext>
            </a:extLst>
          </p:cNvPr>
          <p:cNvSpPr/>
          <p:nvPr/>
        </p:nvSpPr>
        <p:spPr>
          <a:xfrm>
            <a:off x="3634372" y="3282925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755583-EFDD-4F28-AF8B-811B9118E148}"/>
              </a:ext>
            </a:extLst>
          </p:cNvPr>
          <p:cNvSpPr/>
          <p:nvPr/>
        </p:nvSpPr>
        <p:spPr>
          <a:xfrm>
            <a:off x="3434348" y="3497925"/>
            <a:ext cx="2094915" cy="1600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BE5E21-8494-4ECB-B668-D22CEBE79682}"/>
              </a:ext>
            </a:extLst>
          </p:cNvPr>
          <p:cNvSpPr/>
          <p:nvPr/>
        </p:nvSpPr>
        <p:spPr>
          <a:xfrm>
            <a:off x="7154448" y="2529738"/>
            <a:ext cx="351252" cy="489687"/>
          </a:xfrm>
          <a:prstGeom prst="rect">
            <a:avLst/>
          </a:prstGeom>
          <a:solidFill>
            <a:srgbClr val="003F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9DE2C7-35DC-4792-85EB-3B8CB28578D9}"/>
              </a:ext>
            </a:extLst>
          </p:cNvPr>
          <p:cNvSpPr/>
          <p:nvPr/>
        </p:nvSpPr>
        <p:spPr>
          <a:xfrm>
            <a:off x="7605578" y="2529738"/>
            <a:ext cx="333510" cy="48968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AE96A63-BD4E-4A43-8048-B3339045C3DB}"/>
              </a:ext>
            </a:extLst>
          </p:cNvPr>
          <p:cNvSpPr/>
          <p:nvPr/>
        </p:nvSpPr>
        <p:spPr>
          <a:xfrm>
            <a:off x="10267323" y="2231682"/>
            <a:ext cx="489413" cy="29805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B4E1B6B-3C91-4EE4-8FA3-D82BE520D9E0}"/>
              </a:ext>
            </a:extLst>
          </p:cNvPr>
          <p:cNvSpPr/>
          <p:nvPr/>
        </p:nvSpPr>
        <p:spPr>
          <a:xfrm>
            <a:off x="9096401" y="2559733"/>
            <a:ext cx="411930" cy="41193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8694D7B-C57C-4AAA-83F9-92030558D463}"/>
              </a:ext>
            </a:extLst>
          </p:cNvPr>
          <p:cNvSpPr/>
          <p:nvPr/>
        </p:nvSpPr>
        <p:spPr>
          <a:xfrm>
            <a:off x="9989370" y="2916919"/>
            <a:ext cx="411930" cy="41193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4D71D4F-ED55-4802-A235-82265C1DDB3D}"/>
              </a:ext>
            </a:extLst>
          </p:cNvPr>
          <p:cNvSpPr/>
          <p:nvPr/>
        </p:nvSpPr>
        <p:spPr>
          <a:xfrm>
            <a:off x="10233455" y="2666845"/>
            <a:ext cx="204626" cy="20462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840D172-C1D9-489E-AB79-1F12A9F4D042}"/>
              </a:ext>
            </a:extLst>
          </p:cNvPr>
          <p:cNvSpPr/>
          <p:nvPr/>
        </p:nvSpPr>
        <p:spPr>
          <a:xfrm>
            <a:off x="10549729" y="2664464"/>
            <a:ext cx="204626" cy="2046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BE67BD2-1B26-4D12-B2C3-01FA6694F97E}"/>
              </a:ext>
            </a:extLst>
          </p:cNvPr>
          <p:cNvSpPr/>
          <p:nvPr/>
        </p:nvSpPr>
        <p:spPr>
          <a:xfrm>
            <a:off x="10383417" y="2516703"/>
            <a:ext cx="204626" cy="20462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8D16643-0699-4F95-A081-C6A78E882B9A}"/>
              </a:ext>
            </a:extLst>
          </p:cNvPr>
          <p:cNvSpPr/>
          <p:nvPr/>
        </p:nvSpPr>
        <p:spPr>
          <a:xfrm>
            <a:off x="10383417" y="2828778"/>
            <a:ext cx="204626" cy="2046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FCEB98-CF6C-403F-890D-5B4D90771FAD}"/>
              </a:ext>
            </a:extLst>
          </p:cNvPr>
          <p:cNvSpPr/>
          <p:nvPr/>
        </p:nvSpPr>
        <p:spPr>
          <a:xfrm>
            <a:off x="3859691" y="445553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E582BF-0AFB-4E01-9649-B7ED2A707715}"/>
              </a:ext>
            </a:extLst>
          </p:cNvPr>
          <p:cNvSpPr/>
          <p:nvPr/>
        </p:nvSpPr>
        <p:spPr>
          <a:xfrm>
            <a:off x="3859691" y="4733347"/>
            <a:ext cx="208378" cy="1600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B15255-1D93-43CC-BC1A-63E18637A39F}"/>
              </a:ext>
            </a:extLst>
          </p:cNvPr>
          <p:cNvSpPr/>
          <p:nvPr/>
        </p:nvSpPr>
        <p:spPr>
          <a:xfrm>
            <a:off x="3859691" y="5029311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E3421B-2461-4590-B2F2-7DFBEB7D0D37}"/>
              </a:ext>
            </a:extLst>
          </p:cNvPr>
          <p:cNvSpPr/>
          <p:nvPr/>
        </p:nvSpPr>
        <p:spPr>
          <a:xfrm>
            <a:off x="3859691" y="5287484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51D2A9-6CD1-4864-A998-0979C6C772F5}"/>
              </a:ext>
            </a:extLst>
          </p:cNvPr>
          <p:cNvSpPr txBox="1"/>
          <p:nvPr/>
        </p:nvSpPr>
        <p:spPr>
          <a:xfrm>
            <a:off x="6625264" y="4354212"/>
            <a:ext cx="235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조준</a:t>
            </a:r>
            <a:endParaRPr lang="en-US" altLang="ko-KR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15A4FE5-062D-44B6-BC21-352A07590D73}"/>
              </a:ext>
            </a:extLst>
          </p:cNvPr>
          <p:cNvSpPr/>
          <p:nvPr/>
        </p:nvSpPr>
        <p:spPr>
          <a:xfrm>
            <a:off x="6462569" y="4455531"/>
            <a:ext cx="208377" cy="141869"/>
          </a:xfrm>
          <a:prstGeom prst="rect">
            <a:avLst/>
          </a:prstGeom>
          <a:solidFill>
            <a:srgbClr val="003F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6655A3-67A9-4A4C-9E25-38642DABC65A}"/>
              </a:ext>
            </a:extLst>
          </p:cNvPr>
          <p:cNvSpPr/>
          <p:nvPr/>
        </p:nvSpPr>
        <p:spPr>
          <a:xfrm>
            <a:off x="6462569" y="4733347"/>
            <a:ext cx="208378" cy="16001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7E032C-240D-40C1-AA05-6DE9AC457D8D}"/>
              </a:ext>
            </a:extLst>
          </p:cNvPr>
          <p:cNvSpPr txBox="1"/>
          <p:nvPr/>
        </p:nvSpPr>
        <p:spPr>
          <a:xfrm>
            <a:off x="9334443" y="4348601"/>
            <a:ext cx="225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: </a:t>
            </a:r>
            <a:r>
              <a:rPr lang="ko-KR" altLang="en-US" dirty="0"/>
              <a:t>왼쪽</a:t>
            </a:r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:</a:t>
            </a:r>
            <a:r>
              <a:rPr lang="ko-KR" altLang="en-US" dirty="0"/>
              <a:t>오른쪽</a:t>
            </a:r>
            <a:endParaRPr lang="en-US" altLang="ko-KR" dirty="0"/>
          </a:p>
          <a:p>
            <a:r>
              <a:rPr lang="ko-KR" altLang="en-US" dirty="0"/>
              <a:t>조준</a:t>
            </a:r>
            <a:r>
              <a:rPr lang="en-US" altLang="ko-KR" dirty="0"/>
              <a:t>: </a:t>
            </a:r>
            <a:r>
              <a:rPr lang="ko-KR" altLang="en-US" dirty="0"/>
              <a:t>트리거</a:t>
            </a:r>
            <a:endParaRPr lang="en-US" altLang="ko-KR" dirty="0"/>
          </a:p>
          <a:p>
            <a:r>
              <a:rPr lang="ko-KR" altLang="en-US" dirty="0"/>
              <a:t>사격</a:t>
            </a:r>
            <a:r>
              <a:rPr lang="en-US" altLang="ko-KR" dirty="0"/>
              <a:t>: </a:t>
            </a:r>
            <a:r>
              <a:rPr lang="ko-KR" altLang="en-US" dirty="0"/>
              <a:t>범퍼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C8ED8F8-1E91-4C53-8139-0C4CDCA54F00}"/>
              </a:ext>
            </a:extLst>
          </p:cNvPr>
          <p:cNvSpPr/>
          <p:nvPr/>
        </p:nvSpPr>
        <p:spPr>
          <a:xfrm>
            <a:off x="9140512" y="4455531"/>
            <a:ext cx="163370" cy="1418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36EEAD-C184-420D-9205-8E3A49B98128}"/>
              </a:ext>
            </a:extLst>
          </p:cNvPr>
          <p:cNvSpPr/>
          <p:nvPr/>
        </p:nvSpPr>
        <p:spPr>
          <a:xfrm>
            <a:off x="9140512" y="5029311"/>
            <a:ext cx="163370" cy="16001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6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6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게임 월드</a:t>
            </a:r>
            <a:r>
              <a:rPr lang="en-US" altLang="ko-KR" sz="2000" b="1" dirty="0">
                <a:solidFill>
                  <a:schemeClr val="accent4"/>
                </a:solidFill>
              </a:rPr>
              <a:t> &amp; </a:t>
            </a:r>
            <a:r>
              <a:rPr lang="ko-KR" altLang="en-US" sz="2000" b="1" dirty="0">
                <a:solidFill>
                  <a:schemeClr val="accent4"/>
                </a:solidFill>
              </a:rPr>
              <a:t>플로우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464F7-50F6-4E05-8951-F39F1B22D687}"/>
              </a:ext>
            </a:extLst>
          </p:cNvPr>
          <p:cNvSpPr/>
          <p:nvPr/>
        </p:nvSpPr>
        <p:spPr>
          <a:xfrm>
            <a:off x="7624499" y="1792746"/>
            <a:ext cx="3752569" cy="37525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퍼즐 조각 단색으로 채워진">
            <a:extLst>
              <a:ext uri="{FF2B5EF4-FFF2-40B4-BE49-F238E27FC236}">
                <a16:creationId xmlns:a16="http://schemas.microsoft.com/office/drawing/2014/main" id="{7F9CB5E4-F515-4067-8D01-9DF735DC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5317" y="2668462"/>
            <a:ext cx="509983" cy="509983"/>
          </a:xfrm>
          <a:prstGeom prst="rect">
            <a:avLst/>
          </a:prstGeom>
        </p:spPr>
      </p:pic>
      <p:pic>
        <p:nvPicPr>
          <p:cNvPr id="9" name="그래픽 8" descr="플래그 단색으로 채워진">
            <a:extLst>
              <a:ext uri="{FF2B5EF4-FFF2-40B4-BE49-F238E27FC236}">
                <a16:creationId xmlns:a16="http://schemas.microsoft.com/office/drawing/2014/main" id="{CD9EA1EE-8231-4634-A625-2E602BB21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3898" y="4756180"/>
            <a:ext cx="509983" cy="509983"/>
          </a:xfrm>
          <a:prstGeom prst="rect">
            <a:avLst/>
          </a:prstGeom>
        </p:spPr>
      </p:pic>
      <p:pic>
        <p:nvPicPr>
          <p:cNvPr id="13" name="그래픽 12" descr="두개골 단색으로 채워진">
            <a:extLst>
              <a:ext uri="{FF2B5EF4-FFF2-40B4-BE49-F238E27FC236}">
                <a16:creationId xmlns:a16="http://schemas.microsoft.com/office/drawing/2014/main" id="{09CD6EB0-DF84-416B-B309-3C243F008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7098" y="1955592"/>
            <a:ext cx="509983" cy="509983"/>
          </a:xfrm>
          <a:prstGeom prst="rect">
            <a:avLst/>
          </a:prstGeom>
        </p:spPr>
      </p:pic>
      <p:pic>
        <p:nvPicPr>
          <p:cNvPr id="18" name="그래픽 17" descr="개미 단색으로 채워진">
            <a:extLst>
              <a:ext uri="{FF2B5EF4-FFF2-40B4-BE49-F238E27FC236}">
                <a16:creationId xmlns:a16="http://schemas.microsoft.com/office/drawing/2014/main" id="{7F46176E-EAFC-423E-BC4E-3BC04F572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1347" y="4171202"/>
            <a:ext cx="319927" cy="319927"/>
          </a:xfrm>
          <a:prstGeom prst="rect">
            <a:avLst/>
          </a:prstGeom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9BDFB912-B5D2-4A7E-8294-21BF9A8D023C}"/>
              </a:ext>
            </a:extLst>
          </p:cNvPr>
          <p:cNvSpPr/>
          <p:nvPr/>
        </p:nvSpPr>
        <p:spPr>
          <a:xfrm rot="3600000">
            <a:off x="8784876" y="4444895"/>
            <a:ext cx="136187" cy="622570"/>
          </a:xfrm>
          <a:prstGeom prst="upArrow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개미 단색으로 채워진">
            <a:extLst>
              <a:ext uri="{FF2B5EF4-FFF2-40B4-BE49-F238E27FC236}">
                <a16:creationId xmlns:a16="http://schemas.microsoft.com/office/drawing/2014/main" id="{91C701B4-6CF4-4BAE-B526-063A249E5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807" y="4349816"/>
            <a:ext cx="319927" cy="319927"/>
          </a:xfrm>
          <a:prstGeom prst="rect">
            <a:avLst/>
          </a:prstGeom>
        </p:spPr>
      </p:pic>
      <p:pic>
        <p:nvPicPr>
          <p:cNvPr id="26" name="그래픽 25" descr="개미 단색으로 채워진">
            <a:extLst>
              <a:ext uri="{FF2B5EF4-FFF2-40B4-BE49-F238E27FC236}">
                <a16:creationId xmlns:a16="http://schemas.microsoft.com/office/drawing/2014/main" id="{31AA47D7-22EE-47E9-A1AA-E32E3F4275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9845" y="4171202"/>
            <a:ext cx="319927" cy="319927"/>
          </a:xfrm>
          <a:prstGeom prst="rect">
            <a:avLst/>
          </a:prstGeom>
        </p:spPr>
      </p:pic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543526E1-8990-4437-BA43-02FED01F3145}"/>
              </a:ext>
            </a:extLst>
          </p:cNvPr>
          <p:cNvSpPr/>
          <p:nvPr/>
        </p:nvSpPr>
        <p:spPr>
          <a:xfrm rot="20700000">
            <a:off x="9352503" y="3374049"/>
            <a:ext cx="136187" cy="622570"/>
          </a:xfrm>
          <a:prstGeom prst="upArrow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48C7A748-A754-48E4-80B4-7789F4B9B3ED}"/>
              </a:ext>
            </a:extLst>
          </p:cNvPr>
          <p:cNvSpPr/>
          <p:nvPr/>
        </p:nvSpPr>
        <p:spPr>
          <a:xfrm rot="3600000">
            <a:off x="10095389" y="2241463"/>
            <a:ext cx="136187" cy="622570"/>
          </a:xfrm>
          <a:prstGeom prst="upArrow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D95328-0549-466B-8CC5-0591907F72AD}"/>
              </a:ext>
            </a:extLst>
          </p:cNvPr>
          <p:cNvCxnSpPr>
            <a:cxnSpLocks/>
          </p:cNvCxnSpPr>
          <p:nvPr/>
        </p:nvCxnSpPr>
        <p:spPr>
          <a:xfrm>
            <a:off x="7624499" y="5739319"/>
            <a:ext cx="3752569" cy="0"/>
          </a:xfrm>
          <a:prstGeom prst="straightConnector1">
            <a:avLst/>
          </a:prstGeom>
          <a:ln w="57150">
            <a:solidFill>
              <a:srgbClr val="003F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9E3D5A-9E99-4B2C-B8A5-5FD6602C1B36}"/>
              </a:ext>
            </a:extLst>
          </p:cNvPr>
          <p:cNvCxnSpPr>
            <a:cxnSpLocks/>
          </p:cNvCxnSpPr>
          <p:nvPr/>
        </p:nvCxnSpPr>
        <p:spPr>
          <a:xfrm>
            <a:off x="7422204" y="1792746"/>
            <a:ext cx="0" cy="3752569"/>
          </a:xfrm>
          <a:prstGeom prst="straightConnector1">
            <a:avLst/>
          </a:prstGeom>
          <a:ln w="57150">
            <a:solidFill>
              <a:srgbClr val="003F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2E3B37-376D-4D71-BD72-68E1EB208321}"/>
              </a:ext>
            </a:extLst>
          </p:cNvPr>
          <p:cNvSpPr txBox="1"/>
          <p:nvPr/>
        </p:nvSpPr>
        <p:spPr>
          <a:xfrm>
            <a:off x="6651732" y="5574498"/>
            <a:ext cx="97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3F60"/>
                </a:solidFill>
              </a:rPr>
              <a:t>200x200</a:t>
            </a:r>
            <a:endParaRPr lang="ko-KR" altLang="en-US" sz="1400" b="1" dirty="0">
              <a:solidFill>
                <a:srgbClr val="003F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A17AE2-7B56-4A49-8F13-C8BCA792DF57}"/>
              </a:ext>
            </a:extLst>
          </p:cNvPr>
          <p:cNvSpPr txBox="1"/>
          <p:nvPr/>
        </p:nvSpPr>
        <p:spPr>
          <a:xfrm>
            <a:off x="2397127" y="1722138"/>
            <a:ext cx="89821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3F60"/>
                </a:solidFill>
              </a:rPr>
              <a:t>게임 진행</a:t>
            </a:r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/>
              <a:t>시작 지점</a:t>
            </a:r>
            <a:r>
              <a:rPr lang="en-US" altLang="ko-KR" b="1" dirty="0"/>
              <a:t>,</a:t>
            </a:r>
            <a:r>
              <a:rPr lang="ko-KR" altLang="en-US" b="1" dirty="0"/>
              <a:t> 간단한 미션 수령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일반 몬스터 무리와의 전투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협동으로 풀어야 하는 퍼즐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보스 몬스터와의 전투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2000" b="1" dirty="0">
                <a:solidFill>
                  <a:srgbClr val="003F60"/>
                </a:solidFill>
              </a:rPr>
              <a:t>맵 크기</a:t>
            </a:r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r>
              <a:rPr lang="ko-KR" altLang="en-US" b="1" dirty="0"/>
              <a:t>단위</a:t>
            </a:r>
            <a:r>
              <a:rPr lang="en-US" altLang="ko-KR" b="1" dirty="0"/>
              <a:t>: 1CM, 1Unit[165cm]</a:t>
            </a:r>
          </a:p>
          <a:p>
            <a:r>
              <a:rPr lang="ko-KR" altLang="en-US" b="1" dirty="0"/>
              <a:t>최단 경로로 이동 시 </a:t>
            </a:r>
            <a:r>
              <a:rPr lang="en-US" altLang="ko-KR" b="1" dirty="0"/>
              <a:t>2</a:t>
            </a:r>
            <a:r>
              <a:rPr lang="ko-KR" altLang="en-US" b="1" dirty="0"/>
              <a:t>분 소요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894C7-3A88-4792-8969-4503FA3CE0E5}"/>
              </a:ext>
            </a:extLst>
          </p:cNvPr>
          <p:cNvSpPr txBox="1"/>
          <p:nvPr/>
        </p:nvSpPr>
        <p:spPr>
          <a:xfrm>
            <a:off x="8260986" y="5052062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BAED8C-8DBB-4D0F-8DAD-02DC8112F8F4}"/>
              </a:ext>
            </a:extLst>
          </p:cNvPr>
          <p:cNvSpPr txBox="1"/>
          <p:nvPr/>
        </p:nvSpPr>
        <p:spPr>
          <a:xfrm>
            <a:off x="9668250" y="4491129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F810FB-8486-4D0D-AA59-5A33758FFF0E}"/>
              </a:ext>
            </a:extLst>
          </p:cNvPr>
          <p:cNvSpPr txBox="1"/>
          <p:nvPr/>
        </p:nvSpPr>
        <p:spPr>
          <a:xfrm>
            <a:off x="9408438" y="3027602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6625D-0D2E-44C9-9DC5-16CD3765292E}"/>
              </a:ext>
            </a:extLst>
          </p:cNvPr>
          <p:cNvSpPr txBox="1"/>
          <p:nvPr/>
        </p:nvSpPr>
        <p:spPr>
          <a:xfrm>
            <a:off x="11004978" y="2286726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0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7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퍼즐 디자인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6A17AE2-7B56-4A49-8F13-C8BCA792DF57}"/>
              </a:ext>
            </a:extLst>
          </p:cNvPr>
          <p:cNvSpPr txBox="1"/>
          <p:nvPr/>
        </p:nvSpPr>
        <p:spPr>
          <a:xfrm>
            <a:off x="2384428" y="2042342"/>
            <a:ext cx="89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3F60"/>
                </a:solidFill>
              </a:rPr>
              <a:t>거울 퍼즐 </a:t>
            </a:r>
            <a:r>
              <a:rPr lang="en-US" altLang="ko-KR" sz="1600" b="1" dirty="0">
                <a:solidFill>
                  <a:srgbClr val="003F60"/>
                </a:solidFill>
              </a:rPr>
              <a:t>– </a:t>
            </a:r>
            <a:r>
              <a:rPr lang="ko-KR" altLang="en-US" sz="1600" b="1" dirty="0">
                <a:solidFill>
                  <a:srgbClr val="003F60"/>
                </a:solidFill>
              </a:rPr>
              <a:t>메두사</a:t>
            </a:r>
            <a:endParaRPr lang="en-US" altLang="ko-KR" sz="1600" b="1" dirty="0">
              <a:solidFill>
                <a:srgbClr val="003F60"/>
              </a:solidFill>
            </a:endParaRPr>
          </a:p>
          <a:p>
            <a:endParaRPr lang="en-US" altLang="ko-KR" sz="1600" b="1" dirty="0"/>
          </a:p>
          <a:p>
            <a:r>
              <a:rPr lang="ko-KR" altLang="en-US" sz="1600" b="1" dirty="0"/>
              <a:t>일반적인 방법으로 보면 피해를 입는 오브젝트</a:t>
            </a:r>
            <a:endParaRPr lang="en-US" altLang="ko-KR" sz="1600" b="1" dirty="0"/>
          </a:p>
          <a:p>
            <a:r>
              <a:rPr lang="en-US" altLang="ko-KR" sz="1600" b="1" dirty="0"/>
              <a:t>-&gt;</a:t>
            </a:r>
            <a:r>
              <a:rPr lang="ko-KR" altLang="en-US" sz="1600" b="1" dirty="0"/>
              <a:t>거울을 통해 시야를 확보하고 이동해야 한다</a:t>
            </a:r>
            <a:endParaRPr lang="en-US" altLang="ko-KR" sz="2000" b="1" dirty="0"/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r>
              <a:rPr lang="ko-KR" altLang="en-US" sz="2000" b="1" dirty="0">
                <a:solidFill>
                  <a:srgbClr val="003F60"/>
                </a:solidFill>
              </a:rPr>
              <a:t>협력 퍼즐 </a:t>
            </a:r>
            <a:r>
              <a:rPr lang="en-US" altLang="ko-KR" sz="1600" b="1" dirty="0">
                <a:solidFill>
                  <a:srgbClr val="003F60"/>
                </a:solidFill>
              </a:rPr>
              <a:t>– </a:t>
            </a:r>
            <a:r>
              <a:rPr lang="ko-KR" altLang="en-US" sz="1600" b="1" dirty="0">
                <a:solidFill>
                  <a:srgbClr val="003F60"/>
                </a:solidFill>
              </a:rPr>
              <a:t>문</a:t>
            </a:r>
            <a:endParaRPr lang="en-US" altLang="ko-KR" sz="1600" b="1" dirty="0">
              <a:solidFill>
                <a:srgbClr val="003F60"/>
              </a:solidFill>
            </a:endParaRPr>
          </a:p>
          <a:p>
            <a:endParaRPr lang="en-US" altLang="ko-KR" sz="1600" b="1" dirty="0">
              <a:solidFill>
                <a:srgbClr val="003F60"/>
              </a:solidFill>
            </a:endParaRPr>
          </a:p>
          <a:p>
            <a:r>
              <a:rPr lang="ko-KR" altLang="en-US" sz="1600" b="1" dirty="0"/>
              <a:t>두사람이 함께 풀어야 하는 바닥의 퍼즐</a:t>
            </a:r>
            <a:endParaRPr lang="en-US" altLang="ko-KR" sz="1600" b="1" dirty="0"/>
          </a:p>
          <a:p>
            <a:r>
              <a:rPr lang="en-US" altLang="ko-KR" sz="1600" b="1" dirty="0"/>
              <a:t>-&gt;</a:t>
            </a:r>
            <a:r>
              <a:rPr lang="ko-KR" altLang="en-US" sz="1600" b="1" dirty="0"/>
              <a:t>양측의 플레이어 퍼즐이 이어지면 문이 열림</a:t>
            </a:r>
            <a:endParaRPr lang="en-US" altLang="ko-KR" sz="16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CA9584-9DAA-4B7D-B29D-874D56696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 t="10987" r="8030" b="44220"/>
          <a:stretch/>
        </p:blipFill>
        <p:spPr>
          <a:xfrm>
            <a:off x="8592541" y="2042004"/>
            <a:ext cx="2094451" cy="1546234"/>
          </a:xfrm>
          <a:prstGeom prst="rect">
            <a:avLst/>
          </a:prstGeom>
        </p:spPr>
      </p:pic>
      <p:pic>
        <p:nvPicPr>
          <p:cNvPr id="17" name="그림 16" descr="실내, 건물, 열기, 유리이(가) 표시된 사진&#10;&#10;자동 생성된 설명">
            <a:extLst>
              <a:ext uri="{FF2B5EF4-FFF2-40B4-BE49-F238E27FC236}">
                <a16:creationId xmlns:a16="http://schemas.microsoft.com/office/drawing/2014/main" id="{DAD49857-7B65-4FAB-B744-7B2CACA512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4357" r="6605" b="6467"/>
          <a:stretch/>
        </p:blipFill>
        <p:spPr>
          <a:xfrm>
            <a:off x="8592540" y="4232631"/>
            <a:ext cx="2094451" cy="15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40E6E887-7889-4EA0-8DF1-7D164CD2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96227"/>
              </p:ext>
            </p:extLst>
          </p:nvPr>
        </p:nvGraphicFramePr>
        <p:xfrm>
          <a:off x="2328288" y="1513623"/>
          <a:ext cx="4174688" cy="475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344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2087344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</a:tblGrid>
              <a:tr h="4551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플레이어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455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165cm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7889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250cm/s[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], 80cm/s[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걷기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5322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체력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48666"/>
                  </a:ext>
                </a:extLst>
              </a:tr>
              <a:tr h="11264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</a:rPr>
                        <a:t>스테미나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pPr algn="l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소모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Idle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상태 시 회복</a:t>
                      </a: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15936"/>
                  </a:ext>
                </a:extLst>
              </a:tr>
              <a:tr h="14640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IDLE,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점프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걷기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원거리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근거리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114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오브젝트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8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플레이어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ED0ADB-2A48-48B2-BC1B-3A68B9C9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73350"/>
              </p:ext>
            </p:extLst>
          </p:nvPr>
        </p:nvGraphicFramePr>
        <p:xfrm>
          <a:off x="6695923" y="1513623"/>
          <a:ext cx="4812084" cy="47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21">
                  <a:extLst>
                    <a:ext uri="{9D8B030D-6E8A-4147-A177-3AD203B41FA5}">
                      <a16:colId xmlns:a16="http://schemas.microsoft.com/office/drawing/2014/main" val="1389834687"/>
                    </a:ext>
                  </a:extLst>
                </a:gridCol>
                <a:gridCol w="1203021">
                  <a:extLst>
                    <a:ext uri="{9D8B030D-6E8A-4147-A177-3AD203B41FA5}">
                      <a16:colId xmlns:a16="http://schemas.microsoft.com/office/drawing/2014/main" val="3583300705"/>
                    </a:ext>
                  </a:extLst>
                </a:gridCol>
                <a:gridCol w="1203021">
                  <a:extLst>
                    <a:ext uri="{9D8B030D-6E8A-4147-A177-3AD203B41FA5}">
                      <a16:colId xmlns:a16="http://schemas.microsoft.com/office/drawing/2014/main" val="3469325275"/>
                    </a:ext>
                  </a:extLst>
                </a:gridCol>
                <a:gridCol w="1203021">
                  <a:extLst>
                    <a:ext uri="{9D8B030D-6E8A-4147-A177-3AD203B41FA5}">
                      <a16:colId xmlns:a16="http://schemas.microsoft.com/office/drawing/2014/main" val="1373083687"/>
                    </a:ext>
                  </a:extLst>
                </a:gridCol>
              </a:tblGrid>
              <a:tr h="46617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 방식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64828"/>
                  </a:ext>
                </a:extLst>
              </a:tr>
              <a:tr h="371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원거리</a:t>
                      </a:r>
                    </a:p>
                  </a:txBody>
                  <a:tcPr marL="71915" marR="71915" marT="35957" marB="35957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근거리</a:t>
                      </a:r>
                    </a:p>
                  </a:txBody>
                  <a:tcPr marL="71915" marR="71915" marT="35957" marB="35957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76549"/>
                  </a:ext>
                </a:extLst>
              </a:tr>
              <a:tr h="27828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0546"/>
                  </a:ext>
                </a:extLst>
              </a:tr>
              <a:tr h="371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25679"/>
                  </a:ext>
                </a:extLst>
              </a:tr>
              <a:tr h="3765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7734"/>
                  </a:ext>
                </a:extLst>
              </a:tr>
              <a:tr h="3765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marL="71915" marR="71915" marT="35957" marB="3595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93083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241541D-DD65-4A12-9333-8BAA0C6028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9057" r="31822" b="14537"/>
          <a:stretch/>
        </p:blipFill>
        <p:spPr>
          <a:xfrm>
            <a:off x="7409976" y="2489064"/>
            <a:ext cx="1132634" cy="2639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D97646-EAD8-4DAE-ABE6-6E9629D708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778" r="14494" b="23823"/>
          <a:stretch/>
        </p:blipFill>
        <p:spPr>
          <a:xfrm flipH="1">
            <a:off x="9101965" y="2139022"/>
            <a:ext cx="2244639" cy="297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6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E5ED24AC-E797-49E1-8C8F-669FCCA3F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9056" r="31822" b="9666"/>
          <a:stretch/>
        </p:blipFill>
        <p:spPr>
          <a:xfrm flipH="1">
            <a:off x="5414242" y="3893255"/>
            <a:ext cx="350405" cy="7269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C6D9DE4-EB66-48EB-9449-604B249FD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778" r="14494" b="13943"/>
          <a:stretch/>
        </p:blipFill>
        <p:spPr>
          <a:xfrm>
            <a:off x="7753551" y="3834461"/>
            <a:ext cx="597697" cy="754674"/>
          </a:xfrm>
          <a:prstGeom prst="rect">
            <a:avLst/>
          </a:prstGeom>
          <a:noFill/>
        </p:spPr>
      </p:pic>
      <p:pic>
        <p:nvPicPr>
          <p:cNvPr id="38" name="그림 37" descr="조류이(가) 표시된 사진&#10;&#10;자동 생성된 설명">
            <a:extLst>
              <a:ext uri="{FF2B5EF4-FFF2-40B4-BE49-F238E27FC236}">
                <a16:creationId xmlns:a16="http://schemas.microsoft.com/office/drawing/2014/main" id="{76B42533-E41F-4D33-A98E-5E0B62E2A9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alphaModFix amt="6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24" t="18787" r="23974" b="15876"/>
          <a:stretch/>
        </p:blipFill>
        <p:spPr>
          <a:xfrm flipH="1">
            <a:off x="4419279" y="3748995"/>
            <a:ext cx="1004322" cy="837801"/>
          </a:xfrm>
          <a:prstGeom prst="rect">
            <a:avLst/>
          </a:prstGeom>
        </p:spPr>
      </p:pic>
      <p:pic>
        <p:nvPicPr>
          <p:cNvPr id="39" name="그림 38" descr="조류이(가) 표시된 사진&#10;&#10;자동 생성된 설명">
            <a:extLst>
              <a:ext uri="{FF2B5EF4-FFF2-40B4-BE49-F238E27FC236}">
                <a16:creationId xmlns:a16="http://schemas.microsoft.com/office/drawing/2014/main" id="{18A9BB6D-DF9C-4847-883D-70F6578CFF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24" t="18787" r="23974" b="15876"/>
          <a:stretch/>
        </p:blipFill>
        <p:spPr>
          <a:xfrm>
            <a:off x="8351248" y="3748995"/>
            <a:ext cx="1004322" cy="837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오브젝트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9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 몬스터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6EDE2C4-6A36-49E4-929A-EB1A2E8D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83881"/>
              </p:ext>
            </p:extLst>
          </p:nvPr>
        </p:nvGraphicFramePr>
        <p:xfrm>
          <a:off x="3325293" y="1266640"/>
          <a:ext cx="7094440" cy="5159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70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777370">
                  <a:extLst>
                    <a:ext uri="{9D8B030D-6E8A-4147-A177-3AD203B41FA5}">
                      <a16:colId xmlns:a16="http://schemas.microsoft.com/office/drawing/2014/main" val="1684894585"/>
                    </a:ext>
                  </a:extLst>
                </a:gridCol>
                <a:gridCol w="1769850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  <a:gridCol w="1769850">
                  <a:extLst>
                    <a:ext uri="{9D8B030D-6E8A-4147-A177-3AD203B41FA5}">
                      <a16:colId xmlns:a16="http://schemas.microsoft.com/office/drawing/2014/main" val="3832643635"/>
                    </a:ext>
                  </a:extLst>
                </a:gridCol>
              </a:tblGrid>
              <a:tr h="3191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등장 방식</a:t>
                      </a:r>
                    </a:p>
                  </a:txBody>
                  <a:tcPr marL="71915" marR="71915" marT="35957" marB="35957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3191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몬스터들은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무리를 이루어 플레이어를 공격함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근거리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몬스터들은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플레이어를 따라가 접근해 공격하며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원거리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몬스터들은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플레이어와의 거리를 유지하려 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91347"/>
                  </a:ext>
                </a:extLst>
              </a:tr>
              <a:tr h="3191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무리 구성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근거리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x4 +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원거리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3191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무리 등장 횟수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81"/>
                  </a:ext>
                </a:extLst>
              </a:tr>
              <a:tr h="3191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원거리 몬스터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근거리 몬스터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79029"/>
                  </a:ext>
                </a:extLst>
              </a:tr>
              <a:tr h="107248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00120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88289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60cm/s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120cm/s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92382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708537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48399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체력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체력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75997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0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930</Words>
  <Application>Microsoft Office PowerPoint</Application>
  <PresentationFormat>와이드스크린</PresentationFormat>
  <Paragraphs>533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자이언트 슬레이어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TaeHoon</dc:creator>
  <cp:lastModifiedBy>이태훈(2015180033)</cp:lastModifiedBy>
  <cp:revision>107</cp:revision>
  <dcterms:created xsi:type="dcterms:W3CDTF">2020-12-02T06:38:54Z</dcterms:created>
  <dcterms:modified xsi:type="dcterms:W3CDTF">2020-12-28T04:07:08Z</dcterms:modified>
</cp:coreProperties>
</file>