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9" r:id="rId2"/>
    <p:sldId id="266" r:id="rId3"/>
    <p:sldId id="262" r:id="rId4"/>
    <p:sldId id="264" r:id="rId5"/>
    <p:sldId id="279" r:id="rId6"/>
    <p:sldId id="280" r:id="rId7"/>
    <p:sldId id="281" r:id="rId8"/>
    <p:sldId id="276" r:id="rId9"/>
    <p:sldId id="271" r:id="rId10"/>
    <p:sldId id="272" r:id="rId11"/>
    <p:sldId id="282" r:id="rId12"/>
    <p:sldId id="259" r:id="rId13"/>
    <p:sldId id="260" r:id="rId14"/>
    <p:sldId id="275" r:id="rId15"/>
  </p:sldIdLst>
  <p:sldSz cx="9144000" cy="6858000" type="screen4x3"/>
  <p:notesSz cx="7023100" cy="93091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5" autoAdjust="0"/>
    <p:restoredTop sz="74693" autoAdjust="0"/>
  </p:normalViewPr>
  <p:slideViewPr>
    <p:cSldViewPr>
      <p:cViewPr varScale="1">
        <p:scale>
          <a:sx n="65" d="100"/>
          <a:sy n="65" d="100"/>
        </p:scale>
        <p:origin x="1670" y="58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70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24199" y="2590800"/>
            <a:ext cx="5622833" cy="2438400"/>
          </a:xfrm>
        </p:spPr>
        <p:txBody>
          <a:bodyPr/>
          <a:lstStyle/>
          <a:p>
            <a:r>
              <a:rPr lang="en-US" sz="4400" dirty="0" smtClean="0"/>
              <a:t>Developing ASP.NET MVC </a:t>
            </a:r>
            <a:r>
              <a:rPr lang="en-US" sz="4400" dirty="0" smtClean="0"/>
              <a:t>Core </a:t>
            </a:r>
            <a:r>
              <a:rPr lang="en-US" sz="4400" dirty="0" smtClean="0"/>
              <a:t>Web Applications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4676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9: Building Responsive Pages in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10: Using JavaScript and jQuery for Responsive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11: Controlling Access to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12: Building a Resilient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13: Using Windows Azure Web Services in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14: Implementing Web APIs in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15: Handling Requests in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16: Deploying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20480A : Programming HTML with JavaScript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20483A : Programming in C#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See the full line of Microsoft Training and Certification resources at: 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://www.microsoft.com/learning/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www.microsoft.com/learning/</a:t>
            </a:r>
          </a:p>
          <a:p>
            <a:r>
              <a:rPr lang="en-US" dirty="0" smtClean="0">
                <a:hlinkClick r:id="rId3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Your lab activities will be centered around a fictitious company that we’ll call Adventure Works.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By working through the labs, you will learn how to develop ASP.NET MVC </a:t>
            </a:r>
            <a:r>
              <a:rPr lang="en-US" sz="2200" dirty="0" smtClean="0"/>
              <a:t>Core </a:t>
            </a:r>
            <a:r>
              <a:rPr lang="en-US" sz="2200" dirty="0" smtClean="0"/>
              <a:t>web application that will help Adventure Works achieve its business goals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Each Lab is contained in a folder named after </a:t>
            </a:r>
            <a:r>
              <a:rPr lang="en-US" sz="2200" dirty="0" smtClean="0"/>
              <a:t>each chapter.</a:t>
            </a:r>
          </a:p>
          <a:p>
            <a:pPr marL="0" indent="0">
              <a:buNone/>
            </a:pPr>
            <a:r>
              <a:rPr lang="en-US" sz="2200" dirty="0" smtClean="0"/>
              <a:t>Each Lab has a “Starter” and a “Solution” folder.</a:t>
            </a:r>
          </a:p>
          <a:p>
            <a:pPr marL="0" indent="0">
              <a:buNone/>
            </a:pPr>
            <a:r>
              <a:rPr lang="en-US" sz="2200" dirty="0" smtClean="0"/>
              <a:t>The “Starter” is where you start from.</a:t>
            </a:r>
          </a:p>
          <a:p>
            <a:pPr marL="0" indent="0">
              <a:buNone/>
            </a:pPr>
            <a:r>
              <a:rPr lang="en-US" sz="2200" dirty="0" smtClean="0"/>
              <a:t>The “Solution” is </a:t>
            </a:r>
            <a:r>
              <a:rPr lang="en-US" sz="2200" smtClean="0"/>
              <a:t>the completed lab.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03632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Instructor: </a:t>
            </a:r>
            <a:r>
              <a:rPr lang="en-US" dirty="0" smtClean="0"/>
              <a:t>&lt;Instructor Name&gt;</a:t>
            </a:r>
          </a:p>
          <a:p>
            <a:r>
              <a:rPr lang="en-US" dirty="0" smtClean="0"/>
              <a:t>&lt;Title or other credentials, e.g. Microsoft Certified Trainer&gt;</a:t>
            </a:r>
          </a:p>
          <a:p>
            <a:r>
              <a:rPr lang="en-US" dirty="0" smtClean="0"/>
              <a:t>&lt;Affiliation/Company&gt;</a:t>
            </a:r>
          </a:p>
          <a:p>
            <a:r>
              <a:rPr lang="en-US" dirty="0" smtClean="0"/>
              <a:t>&lt;A few words about my technical and professional experience&gt; </a:t>
            </a:r>
          </a:p>
        </p:txBody>
      </p:sp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pPr lvl="1"/>
            <a:r>
              <a:rPr lang="en-US" sz="1600" dirty="0" smtClean="0"/>
              <a:t>Professional web developers who use Microsoft Visual Studio in an individual-based or team-based, small-sized to large development environment.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Course Prerequisites</a:t>
            </a:r>
          </a:p>
          <a:p>
            <a:pPr lvl="1"/>
            <a:r>
              <a:rPr lang="en-US" sz="1600" dirty="0" smtClean="0"/>
              <a:t>A minimum of two to three years of experience in developing web-based applications by using Microsoft Visual Studio and Microsoft ASP.NET.</a:t>
            </a:r>
          </a:p>
          <a:p>
            <a:pPr lvl="1"/>
            <a:r>
              <a:rPr lang="en-US" sz="1600" dirty="0" smtClean="0"/>
              <a:t>Proficiency in using the .NET Framework and some familiarity with the C# language.</a:t>
            </a:r>
          </a:p>
          <a:p>
            <a:pPr lvl="1"/>
            <a:r>
              <a:rPr lang="en-US" sz="1600" dirty="0" smtClean="0"/>
              <a:t>Equivalent knowledge of courses - </a:t>
            </a:r>
            <a:r>
              <a:rPr lang="en-US" sz="1600" i="1" dirty="0" smtClean="0"/>
              <a:t>20483A: Programming in C# and 10958A: Programming Fundamentals of Web Applications.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Course Objectives</a:t>
            </a:r>
          </a:p>
          <a:p>
            <a:pPr marL="914400" lvl="2" indent="-457200"/>
            <a:r>
              <a:rPr lang="en-US" sz="1600" dirty="0" smtClean="0"/>
              <a:t>After completing this course, students will be able to:</a:t>
            </a:r>
          </a:p>
          <a:p>
            <a:pPr lvl="2"/>
            <a:r>
              <a:rPr lang="en-US" sz="1600" dirty="0" smtClean="0"/>
              <a:t>Describe the Microsoft Web Technologies </a:t>
            </a:r>
            <a:r>
              <a:rPr lang="en-US" sz="1600" dirty="0" smtClean="0"/>
              <a:t>stack</a:t>
            </a:r>
            <a:r>
              <a:rPr lang="en-CA" sz="1600" dirty="0" smtClean="0"/>
              <a:t>.</a:t>
            </a:r>
            <a:endParaRPr lang="en-CA" sz="1600" dirty="0" smtClean="0"/>
          </a:p>
          <a:p>
            <a:pPr lvl="2"/>
            <a:r>
              <a:rPr lang="en-US" sz="1600" dirty="0" smtClean="0"/>
              <a:t>Design the architecture and implementation of a web application that will meet a set of functional requirements, user interface requirements, and address business models.</a:t>
            </a:r>
          </a:p>
          <a:p>
            <a:pPr lvl="2"/>
            <a:r>
              <a:rPr lang="en-US" sz="1600" dirty="0" smtClean="0"/>
              <a:t>Create MVC Models and write code that implements business logic within Model methods, properties, and events.</a:t>
            </a:r>
          </a:p>
          <a:p>
            <a:pPr lvl="2"/>
            <a:r>
              <a:rPr lang="en-US" sz="1600" dirty="0" smtClean="0"/>
              <a:t>Add Controllers to an MVC Application to manage user interaction, update models, and select and return Views.</a:t>
            </a:r>
          </a:p>
          <a:p>
            <a:pPr lvl="2"/>
            <a:r>
              <a:rPr lang="en-US" sz="1600" dirty="0" smtClean="0"/>
              <a:t>Create Views in an MVC application that display and edit data and interact with Models and Controllers.</a:t>
            </a:r>
          </a:p>
          <a:p>
            <a:pPr lvl="2"/>
            <a:r>
              <a:rPr lang="en-US" sz="1600" dirty="0" smtClean="0"/>
              <a:t>Run unit tests and debugging tools against a web application in Visual </a:t>
            </a:r>
            <a:r>
              <a:rPr lang="en-US" sz="1600" dirty="0" smtClean="0"/>
              <a:t>Studio.</a:t>
            </a:r>
            <a:endParaRPr lang="en-US" sz="1600" dirty="0" smtClean="0"/>
          </a:p>
          <a:p>
            <a:pPr lvl="2"/>
            <a:r>
              <a:rPr lang="en-US" sz="1600" dirty="0" smtClean="0"/>
              <a:t>Develop a web application that uses the ASP.NET routing engine to present friendly URLs and a logical navigation hierarchy to users. 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-457200"/>
            <a:endParaRPr lang="en-US" sz="1600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Course Objectives</a:t>
            </a:r>
            <a:r>
              <a:rPr lang="en-US" i="1" dirty="0" smtClean="0"/>
              <a:t> (Continued)</a:t>
            </a:r>
          </a:p>
          <a:p>
            <a:pPr lvl="2"/>
            <a:r>
              <a:rPr lang="en-US" sz="1600" dirty="0" smtClean="0"/>
              <a:t>Implement a consistent look and feel, including corporate branding, across an entire MVC web application.</a:t>
            </a:r>
          </a:p>
          <a:p>
            <a:pPr lvl="2"/>
            <a:r>
              <a:rPr lang="en-US" sz="1600" dirty="0" smtClean="0"/>
              <a:t>Use partial page updates and caching to reduce the network bandwidth used by an application and accelerate responses to user requests.</a:t>
            </a:r>
          </a:p>
          <a:p>
            <a:pPr lvl="2"/>
            <a:r>
              <a:rPr lang="en-US" sz="1600" dirty="0" smtClean="0"/>
              <a:t>Write JavaScript code that runs on the client-side </a:t>
            </a:r>
            <a:r>
              <a:rPr lang="en-US" sz="1600" dirty="0" smtClean="0"/>
              <a:t>to </a:t>
            </a:r>
            <a:r>
              <a:rPr lang="en-US" sz="1600" dirty="0" smtClean="0"/>
              <a:t>optimize the responsiveness of an MVC web application.</a:t>
            </a:r>
          </a:p>
          <a:p>
            <a:pPr lvl="2"/>
            <a:r>
              <a:rPr lang="en-US" sz="1600" dirty="0" smtClean="0"/>
              <a:t>Implement a complete membership system in an MVC </a:t>
            </a:r>
            <a:r>
              <a:rPr lang="en-US" sz="1600" dirty="0" smtClean="0"/>
              <a:t>Core </a:t>
            </a:r>
            <a:r>
              <a:rPr lang="en-US" sz="1600" dirty="0" smtClean="0"/>
              <a:t>web application.</a:t>
            </a:r>
          </a:p>
          <a:p>
            <a:pPr lvl="2"/>
            <a:r>
              <a:rPr lang="en-US" sz="1600" dirty="0" smtClean="0"/>
              <a:t>Build an MVC application that resists malicious attacks and persists information about users and preferences.</a:t>
            </a:r>
          </a:p>
          <a:p>
            <a:pPr lvl="2"/>
            <a:r>
              <a:rPr lang="en-US" sz="1600" dirty="0" smtClean="0"/>
              <a:t>Describe how to write a Windows Azure web service and call it from and MVC application.</a:t>
            </a:r>
          </a:p>
          <a:p>
            <a:pPr lvl="2"/>
            <a:r>
              <a:rPr lang="en-US" sz="1600" dirty="0" smtClean="0"/>
              <a:t>Describe what a Web API is and why developers might add a Web API to an application.</a:t>
            </a:r>
          </a:p>
          <a:p>
            <a:pPr lvl="2"/>
            <a:r>
              <a:rPr lang="en-US" sz="1600" dirty="0" smtClean="0"/>
              <a:t>Modify the way browser requests are handled by an MVC application.</a:t>
            </a:r>
          </a:p>
          <a:p>
            <a:pPr lvl="2"/>
            <a:r>
              <a:rPr lang="en-US" sz="1600" dirty="0" smtClean="0"/>
              <a:t>Describe </a:t>
            </a:r>
            <a:r>
              <a:rPr lang="en-US" sz="1600" dirty="0" smtClean="0"/>
              <a:t>how to package and deploy an ASP.NET MVC </a:t>
            </a:r>
            <a:r>
              <a:rPr lang="en-US" sz="1600" dirty="0" smtClean="0"/>
              <a:t>Core web </a:t>
            </a:r>
            <a:r>
              <a:rPr lang="en-US" sz="1600" dirty="0" smtClean="0"/>
              <a:t>application from a development computer to a web server for staging or production.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You Can Expect</a:t>
            </a:r>
          </a:p>
          <a:p>
            <a:pPr lvl="1"/>
            <a:r>
              <a:rPr lang="en-US" sz="1600" dirty="0" smtClean="0"/>
              <a:t>Plan the overall architecture, controllers, views, and models of the MVC </a:t>
            </a:r>
            <a:r>
              <a:rPr lang="en-US" sz="1600" dirty="0" smtClean="0"/>
              <a:t>Core </a:t>
            </a:r>
            <a:r>
              <a:rPr lang="en-US" sz="1600" dirty="0" smtClean="0"/>
              <a:t>web application.</a:t>
            </a:r>
          </a:p>
          <a:p>
            <a:pPr lvl="1"/>
            <a:r>
              <a:rPr lang="en-US" sz="1600" dirty="0" smtClean="0"/>
              <a:t>Create Models, Controllers, and Views in MVC </a:t>
            </a:r>
            <a:r>
              <a:rPr lang="en-US" sz="1600" dirty="0" smtClean="0"/>
              <a:t>Core </a:t>
            </a:r>
            <a:r>
              <a:rPr lang="en-US" sz="1600" dirty="0" smtClean="0"/>
              <a:t>web application.</a:t>
            </a:r>
          </a:p>
          <a:p>
            <a:pPr lvl="1"/>
            <a:r>
              <a:rPr lang="en-US" sz="1600" dirty="0" smtClean="0"/>
              <a:t>Unit test the components of the application and implement exception handling strategy.</a:t>
            </a:r>
          </a:p>
          <a:p>
            <a:pPr lvl="1"/>
            <a:r>
              <a:rPr lang="en-US" sz="1600" dirty="0" smtClean="0"/>
              <a:t>Implement a consistent look and feel to the web application.</a:t>
            </a:r>
          </a:p>
          <a:p>
            <a:pPr lvl="1"/>
            <a:r>
              <a:rPr lang="en-US" sz="1600" dirty="0" smtClean="0"/>
              <a:t>Build responsive pages by using partial page updates and caching.</a:t>
            </a:r>
          </a:p>
          <a:p>
            <a:pPr lvl="1"/>
            <a:r>
              <a:rPr lang="en-US" sz="1600" dirty="0" smtClean="0"/>
              <a:t>Increase the responsiveness of the web application by using JavaScript and jQuery.</a:t>
            </a:r>
          </a:p>
          <a:p>
            <a:pPr lvl="1"/>
            <a:r>
              <a:rPr lang="en-US" sz="1600" dirty="0" smtClean="0"/>
              <a:t>Implement authentication and authorization for accessing the web application.</a:t>
            </a:r>
          </a:p>
          <a:p>
            <a:pPr lvl="1"/>
            <a:r>
              <a:rPr lang="en-US" sz="1600" dirty="0" smtClean="0"/>
              <a:t>Design and write a Windows Azure service.</a:t>
            </a:r>
          </a:p>
          <a:p>
            <a:pPr lvl="1"/>
            <a:r>
              <a:rPr lang="en-US" sz="1600" dirty="0" smtClean="0"/>
              <a:t>Implement Web APIs in the web application.</a:t>
            </a:r>
          </a:p>
          <a:p>
            <a:pPr lvl="1"/>
            <a:r>
              <a:rPr lang="en-US" sz="1600" dirty="0" smtClean="0"/>
              <a:t>Create </a:t>
            </a:r>
            <a:r>
              <a:rPr lang="en-US" sz="1600" dirty="0" smtClean="0"/>
              <a:t>Middleware to </a:t>
            </a:r>
            <a:r>
              <a:rPr lang="en-US" sz="1600" dirty="0" smtClean="0"/>
              <a:t>handle requests.</a:t>
            </a:r>
          </a:p>
          <a:p>
            <a:pPr lvl="1"/>
            <a:r>
              <a:rPr lang="en-US" sz="1600" dirty="0" smtClean="0"/>
              <a:t>Deploy a completed MVC application to a web server or Windows Azure.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 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Designed to optimize your classroom learning experience. </a:t>
            </a:r>
          </a:p>
          <a:p>
            <a:r>
              <a:rPr lang="en-US" sz="2000" dirty="0" smtClean="0"/>
              <a:t>And support you back on the job. </a:t>
            </a:r>
            <a:endParaRPr lang="en-US" sz="20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33600" y="2057400"/>
            <a:ext cx="6019800" cy="1905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Digital Material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560070" indent="-285750"/>
            <a:r>
              <a:rPr lang="en-US" sz="1800" dirty="0" smtClean="0"/>
              <a:t>Organized by Modules</a:t>
            </a:r>
          </a:p>
          <a:p>
            <a:pPr marL="560070" indent="-285750"/>
            <a:r>
              <a:rPr lang="en-US" sz="1800" dirty="0" smtClean="0"/>
              <a:t>Includes Labs + Lab </a:t>
            </a:r>
            <a:r>
              <a:rPr lang="en-US" sz="1800" dirty="0" smtClean="0"/>
              <a:t>Solutions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9074"/>
            <a:ext cx="978803" cy="8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1: Exploring ASP.NET MVC </a:t>
            </a:r>
            <a:r>
              <a:rPr lang="en-US" sz="2400" dirty="0" smtClean="0"/>
              <a:t>Core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2: Designing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3: Developing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Models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4: Developing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Controllers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</a:t>
            </a:r>
            <a:r>
              <a:rPr lang="en-US" sz="2400" dirty="0"/>
              <a:t>5</a:t>
            </a:r>
            <a:r>
              <a:rPr lang="en-US" sz="2400" dirty="0" smtClean="0"/>
              <a:t>: Developing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Views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6: Testing and Debugging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7: Structuring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8: Applying Styles to ASP.NET MVC </a:t>
            </a:r>
            <a:r>
              <a:rPr lang="en-US" sz="2400" dirty="0" smtClean="0"/>
              <a:t>Core </a:t>
            </a:r>
            <a:r>
              <a:rPr lang="en-US" sz="2400" dirty="0" smtClean="0"/>
              <a:t>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265</TotalTime>
  <Words>982</Words>
  <Application>Microsoft Office PowerPoint</Application>
  <PresentationFormat>On-screen Show (4:3)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Module 0 Template</vt:lpstr>
      <vt:lpstr>PowerPoint Presentation</vt:lpstr>
      <vt:lpstr>Hello</vt:lpstr>
      <vt:lpstr>Facilities</vt:lpstr>
      <vt:lpstr>About This Course</vt:lpstr>
      <vt:lpstr>About This Course (Continued)</vt:lpstr>
      <vt:lpstr>About This Course (Continued)</vt:lpstr>
      <vt:lpstr>About This Course (Continued)</vt:lpstr>
      <vt:lpstr>Your Course Materials  </vt:lpstr>
      <vt:lpstr>Course Outline</vt:lpstr>
      <vt:lpstr>Course Outline (continued)</vt:lpstr>
      <vt:lpstr>Course Outline (continued)</vt:lpstr>
      <vt:lpstr>Related Courses</vt:lpstr>
      <vt:lpstr>Microsoft Certification Program</vt:lpstr>
      <vt:lpstr>Preparing for the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Simona Colapicchioni</cp:lastModifiedBy>
  <cp:revision>22</cp:revision>
  <cp:lastPrinted>2012-08-28T00:39:50Z</cp:lastPrinted>
  <dcterms:created xsi:type="dcterms:W3CDTF">2013-03-06T12:06:20Z</dcterms:created>
  <dcterms:modified xsi:type="dcterms:W3CDTF">2016-12-15T15:47:31Z</dcterms:modified>
</cp:coreProperties>
</file>