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9"/>
  </p:notesMasterIdLst>
  <p:sldIdLst>
    <p:sldId id="256" r:id="rId2"/>
    <p:sldId id="257" r:id="rId3"/>
    <p:sldId id="258" r:id="rId4"/>
    <p:sldId id="289" r:id="rId5"/>
    <p:sldId id="259" r:id="rId6"/>
    <p:sldId id="260" r:id="rId7"/>
    <p:sldId id="261" r:id="rId8"/>
    <p:sldId id="262" r:id="rId9"/>
    <p:sldId id="291" r:id="rId10"/>
    <p:sldId id="265" r:id="rId11"/>
    <p:sldId id="292" r:id="rId12"/>
    <p:sldId id="293" r:id="rId13"/>
    <p:sldId id="294" r:id="rId14"/>
    <p:sldId id="295" r:id="rId15"/>
    <p:sldId id="263" r:id="rId16"/>
    <p:sldId id="264" r:id="rId17"/>
    <p:sldId id="266" r:id="rId18"/>
    <p:sldId id="267" r:id="rId19"/>
    <p:sldId id="281" r:id="rId20"/>
    <p:sldId id="282" r:id="rId21"/>
    <p:sldId id="283" r:id="rId22"/>
    <p:sldId id="268" r:id="rId23"/>
    <p:sldId id="290" r:id="rId24"/>
    <p:sldId id="269" r:id="rId25"/>
    <p:sldId id="271" r:id="rId26"/>
    <p:sldId id="272" r:id="rId27"/>
    <p:sldId id="296" r:id="rId28"/>
    <p:sldId id="273" r:id="rId29"/>
    <p:sldId id="274" r:id="rId30"/>
    <p:sldId id="297" r:id="rId31"/>
    <p:sldId id="275" r:id="rId32"/>
    <p:sldId id="276" r:id="rId33"/>
    <p:sldId id="277" r:id="rId34"/>
    <p:sldId id="288" r:id="rId35"/>
    <p:sldId id="278" r:id="rId36"/>
    <p:sldId id="279" r:id="rId37"/>
    <p:sldId id="280" r:id="rId38"/>
  </p:sldIdLst>
  <p:sldSz cx="9144000" cy="6858000" type="screen4x3"/>
  <p:notesSz cx="6858000" cy="9144000"/>
  <p:embeddedFontLst>
    <p:embeddedFont>
      <p:font typeface="Lucida Sans Unicode" panose="020B0602030504020204" pitchFamily="34" charset="0"/>
      <p:regular r:id="rId40"/>
    </p:embeddedFont>
    <p:embeddedFont>
      <p:font typeface="Segoe UI" panose="020B0502040204020203" pitchFamily="34" charset="0"/>
      <p:regular r:id="rId41"/>
      <p:bold r:id="rId42"/>
      <p:italic r:id="rId43"/>
      <p:boldItalic r:id="rId44"/>
    </p:embeddedFont>
    <p:embeddedFont>
      <p:font typeface="Calibri" panose="020F0502020204030204" pitchFamily="34" charset="0"/>
      <p:regular r:id="rId45"/>
      <p:bold r:id="rId46"/>
      <p:italic r:id="rId47"/>
      <p:boldItalic r:id="rId48"/>
    </p:embeddedFont>
    <p:embeddedFont>
      <p:font typeface="Arial Unicode MS" panose="020B0604020202020204" charset="-128"/>
      <p:regular r:id="rId49"/>
    </p:embeddedFont>
    <p:embeddedFont>
      <p:font typeface="Verdana" panose="020B0604030504040204" pitchFamily="34" charset="0"/>
      <p:regular r:id="rId50"/>
      <p:bold r:id="rId51"/>
      <p:italic r:id="rId52"/>
      <p:boldItalic r:id="rId53"/>
    </p:embeddedFont>
    <p:embeddedFont>
      <p:font typeface="Consolas" panose="020B0609020204030204" pitchFamily="49" charset="0"/>
      <p:regular r:id="rId54"/>
      <p:bold r:id="rId55"/>
      <p:italic r:id="rId56"/>
      <p:boldItalic r:id="rId57"/>
    </p:embeddedFont>
    <p:embeddedFont>
      <p:font typeface="Segoe UI Light" panose="020B0502040204020203" pitchFamily="34" charset="0"/>
      <p:regular r:id="rId58"/>
      <p:italic r:id="rId59"/>
    </p:embeddedFont>
  </p:embeddedFontLst>
  <p:custDataLst>
    <p:tags r:id="rId6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9091" autoAdjust="0"/>
  </p:normalViewPr>
  <p:slideViewPr>
    <p:cSldViewPr>
      <p:cViewPr varScale="1">
        <p:scale>
          <a:sx n="52" d="100"/>
          <a:sy n="52" d="100"/>
        </p:scale>
        <p:origin x="2338" y="38"/>
      </p:cViewPr>
      <p:guideLst>
        <p:guide orient="horz" pos="2160"/>
        <p:guide pos="2880"/>
      </p:guideLst>
    </p:cSldViewPr>
  </p:slideViewPr>
  <p:notesTextViewPr>
    <p:cViewPr>
      <p:scale>
        <a:sx n="75" d="100"/>
        <a:sy n="75" d="100"/>
      </p:scale>
      <p:origin x="0" y="0"/>
    </p:cViewPr>
  </p:notesTextViewPr>
  <p:notesViewPr>
    <p:cSldViewPr>
      <p:cViewPr varScale="1">
        <p:scale>
          <a:sx n="79" d="100"/>
          <a:sy n="79" d="100"/>
        </p:scale>
        <p:origin x="-199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font" Target="fonts/font16.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2.fntdata"/><Relationship Id="rId54" Type="http://schemas.openxmlformats.org/officeDocument/2006/relationships/font" Target="fonts/font15.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8" Type="http://schemas.openxmlformats.org/officeDocument/2006/relationships/font" Target="fonts/font1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 Id="rId57" Type="http://schemas.openxmlformats.org/officeDocument/2006/relationships/font" Target="fonts/font18.fntdata"/><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font" Target="fonts/font13.fntdata"/><Relationship Id="rId6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font" Target="fonts/font17.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59"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7497D8-0C75-44DD-9C18-01EF598DD77C}" type="datetimeFigureOut">
              <a:rPr lang="en-US" smtClean="0"/>
              <a:pPr/>
              <a:t>11/8/2016</a:t>
            </a:fld>
            <a:endParaRPr lang="en-US"/>
          </a:p>
        </p:txBody>
      </p:sp>
      <p:sp>
        <p:nvSpPr>
          <p:cNvPr id="4" name="Slide Image Placeholder 3"/>
          <p:cNvSpPr>
            <a:spLocks noGrp="1" noRot="1" noChangeAspect="1"/>
          </p:cNvSpPr>
          <p:nvPr>
            <p:ph type="sldImg" idx="2"/>
          </p:nvPr>
        </p:nvSpPr>
        <p:spPr>
          <a:xfrm>
            <a:off x="4325111" y="73151"/>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5" y="2093976"/>
            <a:ext cx="6153911" cy="6604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8AA33C-D56F-413C-9FA9-75FF12E67C8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8C8AA33C-D56F-413C-9FA9-75FF12E67C8E}" type="slidenum">
              <a:rPr lang="en-US" smtClean="0"/>
              <a:pPr/>
              <a:t>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This topic explains how model binding and action invocation work in the default configuration for MVC 4 web applications. Later in the course, you will show students how to alter this arrangement by creating custom model binders and custom action invokers. You will also explain why web application architects may want to modify the default behavior. However, at this stage, concentrate on a clear explanation of the default classes.</a:t>
            </a:r>
          </a:p>
        </p:txBody>
      </p:sp>
      <p:sp>
        <p:nvSpPr>
          <p:cNvPr id="4" name="Slide Number Placeholder 3"/>
          <p:cNvSpPr>
            <a:spLocks noGrp="1"/>
          </p:cNvSpPr>
          <p:nvPr>
            <p:ph type="sldNum" sz="quarter" idx="10"/>
          </p:nvPr>
        </p:nvSpPr>
        <p:spPr/>
        <p:txBody>
          <a:bodyPr/>
          <a:lstStyle/>
          <a:p>
            <a:fld id="{8C8AA33C-D56F-413C-9FA9-75FF12E67C8E}" type="slidenum">
              <a:rPr lang="en-US" smtClean="0"/>
              <a:pPr/>
              <a:t>15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r>
              <a:rPr lang="en-US" sz="1200" kern="1200" dirty="0" smtClean="0">
                <a:solidFill>
                  <a:schemeClr val="tx1"/>
                </a:solidFill>
                <a:latin typeface="+mn-lt"/>
                <a:ea typeface="+mn-ea"/>
                <a:cs typeface="+mn-cs"/>
              </a:rPr>
              <a:t>Until Module 5, students will not see validation messages displayed because they are displayed by views. Custom model binders are an advanced topic, and because the default model binder is so flexible, it is unusual to create a custom model binder. Some students may not use this technique in any of their future projects.</a:t>
            </a:r>
          </a:p>
          <a:p>
            <a:r>
              <a:rPr lang="en-US" sz="1200" kern="1200" dirty="0" smtClean="0">
                <a:solidFill>
                  <a:schemeClr val="tx1"/>
                </a:solidFill>
                <a:latin typeface="+mn-lt"/>
                <a:ea typeface="+mn-ea"/>
                <a:cs typeface="+mn-cs"/>
              </a:rPr>
              <a:t> </a:t>
            </a:r>
          </a:p>
          <a:p>
            <a:r>
              <a:rPr lang="en-US" sz="1200" b="1" kern="1200" dirty="0" smtClean="0">
                <a:solidFill>
                  <a:schemeClr val="tx1"/>
                </a:solidFill>
                <a:latin typeface="+mn-lt"/>
                <a:ea typeface="+mn-ea"/>
                <a:cs typeface="+mn-cs"/>
              </a:rPr>
              <a:t>Question</a:t>
            </a:r>
            <a:r>
              <a:rPr lang="en-US" sz="1200" kern="1200" dirty="0" smtClean="0">
                <a:solidFill>
                  <a:schemeClr val="tx1"/>
                </a:solidFill>
                <a:latin typeface="+mn-lt"/>
                <a:ea typeface="+mn-ea"/>
                <a:cs typeface="+mn-cs"/>
              </a:rPr>
              <a:t>: You want to ensure that when a user types a value into the Car Model Number box when adding a new car to the website, the text entered is not already used by another car in the database. Would you use a custom validation data annotation or a custom model binder for this check?</a:t>
            </a:r>
          </a:p>
          <a:p>
            <a:r>
              <a:rPr lang="en-US" sz="1200" kern="1200" dirty="0" smtClean="0">
                <a:solidFill>
                  <a:schemeClr val="tx1"/>
                </a:solidFill>
                <a:latin typeface="+mn-lt"/>
                <a:ea typeface="+mn-ea"/>
                <a:cs typeface="+mn-cs"/>
              </a:rPr>
              <a:t> </a:t>
            </a:r>
          </a:p>
          <a:p>
            <a:r>
              <a:rPr lang="en-US" sz="1200" b="1" kern="1200" dirty="0" smtClean="0">
                <a:solidFill>
                  <a:schemeClr val="tx1"/>
                </a:solidFill>
                <a:latin typeface="+mn-lt"/>
                <a:ea typeface="+mn-ea"/>
                <a:cs typeface="+mn-cs"/>
              </a:rPr>
              <a:t>Answer</a:t>
            </a:r>
            <a:r>
              <a:rPr lang="en-US" sz="1200" kern="1200" dirty="0" smtClean="0">
                <a:solidFill>
                  <a:schemeClr val="tx1"/>
                </a:solidFill>
                <a:latin typeface="+mn-lt"/>
                <a:ea typeface="+mn-ea"/>
                <a:cs typeface="+mn-cs"/>
              </a:rPr>
              <a:t>: You would use a custom validation data annotation for this check.</a:t>
            </a:r>
          </a:p>
          <a:p>
            <a:endParaRPr lang="en-US" sz="1000" dirty="0">
              <a:latin typeface="Arial"/>
            </a:endParaRPr>
          </a:p>
        </p:txBody>
      </p:sp>
      <p:sp>
        <p:nvSpPr>
          <p:cNvPr id="4" name="Slide Number Placeholder 3"/>
          <p:cNvSpPr>
            <a:spLocks noGrp="1"/>
          </p:cNvSpPr>
          <p:nvPr>
            <p:ph type="sldNum" sz="quarter" idx="10"/>
          </p:nvPr>
        </p:nvSpPr>
        <p:spPr/>
        <p:txBody>
          <a:bodyPr/>
          <a:lstStyle/>
          <a:p>
            <a:fld id="{8C8AA33C-D56F-413C-9FA9-75FF12E67C8E}" type="slidenum">
              <a:rPr lang="en-US" smtClean="0"/>
              <a:pPr/>
              <a:t>16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r>
              <a:rPr lang="en-US" sz="1200" kern="1200" dirty="0" smtClean="0">
                <a:solidFill>
                  <a:schemeClr val="tx1"/>
                </a:solidFill>
                <a:latin typeface="+mn-lt"/>
                <a:ea typeface="+mn-ea"/>
                <a:cs typeface="+mn-cs"/>
              </a:rPr>
              <a:t>The code on this additional slide shows how to </a:t>
            </a:r>
            <a:r>
              <a:rPr lang="en-US" sz="1200" kern="1200" dirty="0" smtClean="0">
                <a:solidFill>
                  <a:schemeClr val="tx1"/>
                </a:solidFill>
                <a:latin typeface="+mn-lt"/>
                <a:ea typeface="+mn-ea"/>
                <a:cs typeface="+mn-cs"/>
              </a:rPr>
              <a:t>create </a:t>
            </a:r>
            <a:r>
              <a:rPr lang="en-US" sz="1200" kern="1200" dirty="0" smtClean="0">
                <a:solidFill>
                  <a:schemeClr val="tx1"/>
                </a:solidFill>
                <a:latin typeface="+mn-lt"/>
                <a:ea typeface="+mn-ea"/>
                <a:cs typeface="+mn-cs"/>
              </a:rPr>
              <a:t>a custom model binder.</a:t>
            </a:r>
            <a:endParaRPr lang="en-US" sz="1000" dirty="0">
              <a:latin typeface="Arial"/>
            </a:endParaRPr>
          </a:p>
        </p:txBody>
      </p:sp>
      <p:sp>
        <p:nvSpPr>
          <p:cNvPr id="4" name="Slide Number Placeholder 3"/>
          <p:cNvSpPr>
            <a:spLocks noGrp="1"/>
          </p:cNvSpPr>
          <p:nvPr>
            <p:ph type="sldNum" sz="quarter" idx="10"/>
          </p:nvPr>
        </p:nvSpPr>
        <p:spPr/>
        <p:txBody>
          <a:bodyPr/>
          <a:lstStyle/>
          <a:p>
            <a:fld id="{8C8AA33C-D56F-413C-9FA9-75FF12E67C8E}" type="slidenum">
              <a:rPr lang="en-US" smtClean="0"/>
              <a:pPr/>
              <a:t>17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Segoe UI"/>
              </a:rPr>
              <a:t>At this stage, we cannot run the web application and display Opera objects, because there is no database, no controllers, and no views to display information. You can tell the students that we will return to this example later in the course.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Log on to the virtual machine, </a:t>
            </a:r>
            <a:r>
              <a:rPr lang="en-US" sz="1000" b="1" dirty="0" smtClean="0">
                <a:latin typeface="Arial"/>
                <a:ea typeface="Times New Roman"/>
                <a:cs typeface="Times New Roman"/>
              </a:rPr>
              <a:t>20486B-SEA-DEV11</a:t>
            </a:r>
            <a:r>
              <a:rPr lang="en-US" sz="1000" dirty="0" smtClean="0">
                <a:latin typeface="Arial"/>
                <a:ea typeface="Times New Roman"/>
                <a:cs typeface="Segoe UI"/>
              </a:rPr>
              <a:t>, with the user name, </a:t>
            </a:r>
            <a:r>
              <a:rPr lang="en-US" sz="1000" b="1" dirty="0" smtClean="0">
                <a:latin typeface="Arial"/>
                <a:ea typeface="Times New Roman"/>
                <a:cs typeface="Times New Roman"/>
              </a:rPr>
              <a:t>admin</a:t>
            </a:r>
            <a:r>
              <a:rPr lang="en-US" sz="1000" dirty="0" smtClean="0">
                <a:latin typeface="Arial"/>
                <a:ea typeface="Times New Roman"/>
                <a:cs typeface="Segoe UI"/>
              </a:rPr>
              <a:t>, and the password, </a:t>
            </a:r>
            <a:r>
              <a:rPr lang="en-US" sz="1000" b="1" dirty="0" smtClean="0">
                <a:latin typeface="Arial"/>
                <a:ea typeface="Times New Roman"/>
                <a:cs typeface="Times New Roman"/>
              </a:rPr>
              <a:t>Pa$$w0rd</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Start </a:t>
            </a:r>
            <a:r>
              <a:rPr lang="en-US" sz="1000" b="1" dirty="0" smtClean="0">
                <a:latin typeface="Arial"/>
                <a:ea typeface="Times New Roman"/>
                <a:cs typeface="Times New Roman"/>
              </a:rPr>
              <a:t>Visual Studio 2012</a:t>
            </a:r>
            <a:r>
              <a:rPr lang="en-US" sz="1000" dirty="0" smtClean="0">
                <a:latin typeface="Arial"/>
                <a:ea typeface="Times New Roman"/>
                <a:cs typeface="Segoe UI"/>
              </a:rPr>
              <a:t>.</a:t>
            </a:r>
            <a:endParaRPr lang="en-US" sz="1000" dirty="0" smtClean="0">
              <a:latin typeface="Arial"/>
              <a:ea typeface="Times New Roman"/>
              <a:cs typeface="Times New Roman"/>
            </a:endParaRP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In Hyper-V Manager, start the </a:t>
            </a:r>
            <a:r>
              <a:rPr lang="en-US" sz="1000" b="1" dirty="0">
                <a:latin typeface="Arial"/>
                <a:ea typeface="Calibri"/>
                <a:cs typeface="Times New Roman"/>
              </a:rPr>
              <a:t>MSL-TMG1</a:t>
            </a:r>
            <a:r>
              <a:rPr lang="en-US" sz="1000" dirty="0">
                <a:latin typeface="Arial"/>
                <a:ea typeface="Calibri"/>
                <a:cs typeface="Times New Roman"/>
              </a:rPr>
              <a:t> virtual machine if it is not already running.</a:t>
            </a:r>
          </a:p>
          <a:p>
            <a:pPr>
              <a:lnSpc>
                <a:spcPct val="115000"/>
              </a:lnSpc>
              <a:spcAft>
                <a:spcPts val="1000"/>
              </a:spcAft>
            </a:pPr>
            <a:r>
              <a:rPr lang="en-US" sz="1000" b="1" dirty="0">
                <a:latin typeface="Arial"/>
                <a:ea typeface="Calibri"/>
                <a:cs typeface="Times New Roman"/>
              </a:rPr>
              <a:t>Demonstration Steps</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On the </a:t>
            </a:r>
            <a:r>
              <a:rPr lang="en-US" sz="1000" b="1" dirty="0" smtClean="0">
                <a:latin typeface="Arial"/>
                <a:ea typeface="Times New Roman"/>
                <a:cs typeface="Times New Roman"/>
              </a:rPr>
              <a:t>File </a:t>
            </a:r>
            <a:r>
              <a:rPr lang="en-US" sz="1000" dirty="0" smtClean="0">
                <a:latin typeface="Arial"/>
                <a:ea typeface="Times New Roman"/>
                <a:cs typeface="Times New Roman"/>
              </a:rPr>
              <a:t>menu of the </a:t>
            </a:r>
            <a:r>
              <a:rPr lang="en-US" sz="1000" b="1" dirty="0" smtClean="0">
                <a:latin typeface="Arial"/>
                <a:ea typeface="Times New Roman"/>
                <a:cs typeface="Times New Roman"/>
              </a:rPr>
              <a:t>Start Page - Microsoft Visual Studio </a:t>
            </a:r>
            <a:r>
              <a:rPr lang="en-US" sz="1000" dirty="0" smtClean="0">
                <a:latin typeface="Arial"/>
                <a:ea typeface="Times New Roman"/>
                <a:cs typeface="Times New Roman"/>
              </a:rPr>
              <a:t>window, point to </a:t>
            </a:r>
            <a:r>
              <a:rPr lang="en-US" sz="1000" b="1" dirty="0" smtClean="0">
                <a:latin typeface="Arial"/>
                <a:ea typeface="Times New Roman"/>
                <a:cs typeface="Times New Roman"/>
              </a:rPr>
              <a:t>New,</a:t>
            </a:r>
            <a:r>
              <a:rPr lang="en-US" sz="1000" dirty="0" smtClean="0">
                <a:latin typeface="Arial"/>
                <a:ea typeface="Times New Roman"/>
                <a:cs typeface="Times New Roman"/>
              </a:rPr>
              <a:t> and then click </a:t>
            </a:r>
            <a:r>
              <a:rPr lang="en-US" sz="1000" b="1" dirty="0" smtClean="0">
                <a:latin typeface="Arial"/>
                <a:ea typeface="Times New Roman"/>
                <a:cs typeface="Times New Roman"/>
              </a:rPr>
              <a:t>Project.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Segoe UI"/>
              </a:rPr>
              <a:t>I</a:t>
            </a:r>
            <a:r>
              <a:rPr lang="en-US" sz="1000" dirty="0" smtClean="0">
                <a:latin typeface="Arial"/>
                <a:ea typeface="Times New Roman"/>
                <a:cs typeface="Times New Roman"/>
              </a:rPr>
              <a:t>n the navigation pane of the </a:t>
            </a:r>
            <a:r>
              <a:rPr lang="en-US" sz="1000" b="1" dirty="0" smtClean="0">
                <a:latin typeface="Arial"/>
                <a:ea typeface="Times New Roman"/>
                <a:cs typeface="Times New Roman"/>
              </a:rPr>
              <a:t>New Project</a:t>
            </a:r>
            <a:r>
              <a:rPr lang="en-US" sz="1000" dirty="0" smtClean="0">
                <a:latin typeface="Arial"/>
                <a:ea typeface="Times New Roman"/>
                <a:cs typeface="Times New Roman"/>
              </a:rPr>
              <a:t> dialog box, expand </a:t>
            </a:r>
            <a:r>
              <a:rPr lang="en-US" sz="1000" b="1" dirty="0" smtClean="0">
                <a:latin typeface="Arial"/>
                <a:ea typeface="Times New Roman"/>
                <a:cs typeface="Times New Roman"/>
              </a:rPr>
              <a:t>Installed</a:t>
            </a:r>
            <a:r>
              <a:rPr lang="en-US" sz="1000" dirty="0" smtClean="0">
                <a:latin typeface="Arial"/>
                <a:ea typeface="Times New Roman"/>
                <a:cs typeface="Times New Roman"/>
              </a:rPr>
              <a:t>, expand </a:t>
            </a:r>
            <a:r>
              <a:rPr lang="en-US" sz="1000" b="1" dirty="0" smtClean="0">
                <a:latin typeface="Arial"/>
                <a:ea typeface="Times New Roman"/>
                <a:cs typeface="Times New Roman"/>
              </a:rPr>
              <a:t>Templates</a:t>
            </a:r>
            <a:r>
              <a:rPr lang="en-US" sz="1000" dirty="0" smtClean="0">
                <a:latin typeface="Arial"/>
                <a:ea typeface="Times New Roman"/>
                <a:cs typeface="Times New Roman"/>
              </a:rPr>
              <a:t>, and then expand </a:t>
            </a:r>
            <a:r>
              <a:rPr lang="en-US" sz="1000" b="1" dirty="0" smtClean="0">
                <a:latin typeface="Arial"/>
                <a:ea typeface="Times New Roman"/>
                <a:cs typeface="Times New Roman"/>
              </a:rPr>
              <a:t>Visual C#</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Under Visual C#, click </a:t>
            </a:r>
            <a:r>
              <a:rPr lang="en-US" sz="1000" b="1" dirty="0" smtClean="0">
                <a:latin typeface="Arial"/>
                <a:ea typeface="Times New Roman"/>
                <a:cs typeface="Times New Roman"/>
              </a:rPr>
              <a:t>Web</a:t>
            </a:r>
            <a:r>
              <a:rPr lang="en-US" sz="1000" dirty="0" smtClean="0">
                <a:latin typeface="Arial"/>
                <a:ea typeface="Times New Roman"/>
                <a:cs typeface="Times New Roman"/>
              </a:rPr>
              <a:t>, and then, in the result pane, click </a:t>
            </a:r>
            <a:r>
              <a:rPr lang="en-US" sz="1000" b="1" dirty="0" smtClean="0">
                <a:latin typeface="Arial"/>
                <a:ea typeface="Times New Roman"/>
                <a:cs typeface="Times New Roman"/>
              </a:rPr>
              <a:t>ASP.NET MVC 4 Web Application</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Segoe UI"/>
              </a:rPr>
              <a:t>In the </a:t>
            </a:r>
            <a:r>
              <a:rPr lang="en-US" sz="1000" b="1" dirty="0" smtClean="0">
                <a:latin typeface="Arial"/>
                <a:ea typeface="Times New Roman"/>
                <a:cs typeface="Times New Roman"/>
              </a:rPr>
              <a:t>Name</a:t>
            </a:r>
            <a:r>
              <a:rPr lang="en-US" sz="1000" dirty="0" smtClean="0">
                <a:solidFill>
                  <a:srgbClr val="000000"/>
                </a:solidFill>
                <a:latin typeface="Arial"/>
                <a:ea typeface="Times New Roman"/>
                <a:cs typeface="Segoe UI"/>
              </a:rPr>
              <a:t> box of the </a:t>
            </a:r>
            <a:r>
              <a:rPr lang="en-US" sz="1000" b="1" dirty="0" smtClean="0">
                <a:latin typeface="Arial"/>
                <a:ea typeface="Times New Roman"/>
                <a:cs typeface="Times New Roman"/>
              </a:rPr>
              <a:t>New Project </a:t>
            </a:r>
            <a:r>
              <a:rPr lang="en-US" sz="1000" dirty="0" smtClean="0">
                <a:solidFill>
                  <a:srgbClr val="000000"/>
                </a:solidFill>
                <a:latin typeface="Arial"/>
                <a:ea typeface="Times New Roman"/>
                <a:cs typeface="Segoe UI"/>
              </a:rPr>
              <a:t>dialog box, type</a:t>
            </a:r>
            <a:r>
              <a:rPr lang="en-US" sz="1000" b="1" dirty="0" smtClean="0">
                <a:latin typeface="Arial"/>
                <a:ea typeface="Times New Roman"/>
                <a:cs typeface="Times New Roman"/>
              </a:rPr>
              <a:t> </a:t>
            </a:r>
            <a:r>
              <a:rPr lang="en-US" sz="1000" b="1" dirty="0" err="1" smtClean="0">
                <a:latin typeface="Arial"/>
                <a:ea typeface="Times New Roman"/>
                <a:cs typeface="Times New Roman"/>
              </a:rPr>
              <a:t>OperasWebSites</a:t>
            </a:r>
            <a:r>
              <a:rPr lang="en-US" sz="1000" dirty="0" smtClean="0">
                <a:solidFill>
                  <a:srgbClr val="000000"/>
                </a:solidFill>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Segoe UI"/>
              </a:rPr>
              <a:t>In the </a:t>
            </a:r>
            <a:r>
              <a:rPr lang="en-US" sz="1000" b="1" dirty="0" smtClean="0">
                <a:latin typeface="Arial"/>
                <a:ea typeface="Times New Roman"/>
                <a:cs typeface="Times New Roman"/>
              </a:rPr>
              <a:t>New Project </a:t>
            </a:r>
            <a:r>
              <a:rPr lang="en-US" sz="1000" dirty="0" smtClean="0">
                <a:solidFill>
                  <a:srgbClr val="000000"/>
                </a:solidFill>
                <a:latin typeface="Arial"/>
                <a:ea typeface="Times New Roman"/>
                <a:cs typeface="Segoe UI"/>
              </a:rPr>
              <a:t>dialog box, click </a:t>
            </a:r>
            <a:r>
              <a:rPr lang="en-US" sz="1000" b="1" dirty="0" smtClean="0">
                <a:latin typeface="Arial"/>
                <a:ea typeface="Times New Roman"/>
                <a:cs typeface="Times New Roman"/>
              </a:rPr>
              <a:t>Browse</a:t>
            </a:r>
            <a:r>
              <a:rPr lang="en-US" sz="1000" dirty="0" smtClean="0">
                <a:solidFill>
                  <a:srgbClr val="000000"/>
                </a:solidFill>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Segoe UI"/>
              </a:rPr>
              <a:t>In the </a:t>
            </a:r>
            <a:r>
              <a:rPr lang="en-US" sz="1000" b="1" dirty="0" smtClean="0">
                <a:latin typeface="Arial"/>
                <a:ea typeface="Times New Roman"/>
                <a:cs typeface="Times New Roman"/>
              </a:rPr>
              <a:t>Location</a:t>
            </a:r>
            <a:r>
              <a:rPr lang="en-US" sz="1000" dirty="0" smtClean="0">
                <a:solidFill>
                  <a:srgbClr val="000000"/>
                </a:solidFill>
                <a:latin typeface="Arial"/>
                <a:ea typeface="Times New Roman"/>
                <a:cs typeface="Segoe UI"/>
              </a:rPr>
              <a:t> text box, navigate to </a:t>
            </a:r>
            <a:r>
              <a:rPr lang="en-US" sz="1000" b="1" dirty="0" err="1" smtClean="0">
                <a:latin typeface="Arial"/>
                <a:ea typeface="Times New Roman"/>
                <a:cs typeface="Times New Roman"/>
              </a:rPr>
              <a:t>Allfiles</a:t>
            </a:r>
            <a:r>
              <a:rPr lang="en-US" sz="1000" b="1" dirty="0" smtClean="0">
                <a:latin typeface="Arial"/>
                <a:ea typeface="Times New Roman"/>
                <a:cs typeface="Times New Roman"/>
              </a:rPr>
              <a:t> (D):\</a:t>
            </a:r>
            <a:r>
              <a:rPr lang="en-US" sz="1000" b="1" dirty="0" err="1" smtClean="0">
                <a:latin typeface="Arial"/>
                <a:ea typeface="Times New Roman"/>
                <a:cs typeface="Times New Roman"/>
              </a:rPr>
              <a:t>Democode</a:t>
            </a:r>
            <a:r>
              <a:rPr lang="en-US" sz="1000" b="1" dirty="0" smtClean="0">
                <a:latin typeface="Arial"/>
                <a:ea typeface="Times New Roman"/>
                <a:cs typeface="Times New Roman"/>
              </a:rPr>
              <a:t>\Mod03</a:t>
            </a:r>
            <a:r>
              <a:rPr lang="en-US" sz="1000" dirty="0" smtClean="0">
                <a:solidFill>
                  <a:srgbClr val="000000"/>
                </a:solidFill>
                <a:latin typeface="Arial"/>
                <a:ea typeface="Times New Roman"/>
                <a:cs typeface="Segoe UI"/>
              </a:rPr>
              <a:t>, and then click </a:t>
            </a:r>
            <a:r>
              <a:rPr lang="en-US" sz="1000" b="1" dirty="0" smtClean="0">
                <a:latin typeface="Arial"/>
                <a:ea typeface="Times New Roman"/>
                <a:cs typeface="Times New Roman"/>
              </a:rPr>
              <a:t>Select Folder</a:t>
            </a:r>
            <a:r>
              <a:rPr lang="en-US" sz="1000" dirty="0" smtClean="0">
                <a:solidFill>
                  <a:srgbClr val="000000"/>
                </a:solidFill>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Segoe UI"/>
              </a:rPr>
              <a:t>In the </a:t>
            </a:r>
            <a:r>
              <a:rPr lang="en-US" sz="1000" b="1" dirty="0" smtClean="0">
                <a:latin typeface="Arial"/>
                <a:ea typeface="Times New Roman"/>
                <a:cs typeface="Times New Roman"/>
              </a:rPr>
              <a:t>New Project</a:t>
            </a:r>
            <a:r>
              <a:rPr lang="en-US" sz="1000" dirty="0" smtClean="0">
                <a:solidFill>
                  <a:srgbClr val="000000"/>
                </a:solidFill>
                <a:latin typeface="Arial"/>
                <a:ea typeface="Times New Roman"/>
                <a:cs typeface="Segoe UI"/>
              </a:rPr>
              <a:t> dialog box, click </a:t>
            </a:r>
            <a:r>
              <a:rPr lang="en-US" sz="1000" b="1" dirty="0" smtClean="0">
                <a:latin typeface="Arial"/>
                <a:ea typeface="Times New Roman"/>
                <a:cs typeface="Times New Roman"/>
              </a:rPr>
              <a:t>OK</a:t>
            </a:r>
            <a:r>
              <a:rPr lang="en-US" sz="1000" dirty="0" smtClean="0">
                <a:solidFill>
                  <a:srgbClr val="000000"/>
                </a:solidFill>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Segoe UI"/>
              </a:rPr>
              <a:t>In the </a:t>
            </a:r>
            <a:r>
              <a:rPr lang="en-US" sz="1000" b="1" dirty="0" smtClean="0">
                <a:latin typeface="Arial"/>
                <a:ea typeface="Times New Roman"/>
                <a:cs typeface="Times New Roman"/>
              </a:rPr>
              <a:t>Select a template</a:t>
            </a:r>
            <a:r>
              <a:rPr lang="en-US" sz="1000" dirty="0" smtClean="0">
                <a:solidFill>
                  <a:srgbClr val="000000"/>
                </a:solidFill>
                <a:latin typeface="Arial"/>
                <a:ea typeface="Times New Roman"/>
                <a:cs typeface="Segoe UI"/>
              </a:rPr>
              <a:t> list of the </a:t>
            </a:r>
            <a:r>
              <a:rPr lang="en-US" sz="1000" b="1" dirty="0" smtClean="0">
                <a:latin typeface="Arial"/>
                <a:ea typeface="Times New Roman"/>
                <a:cs typeface="Times New Roman"/>
              </a:rPr>
              <a:t>New</a:t>
            </a:r>
            <a:r>
              <a:rPr lang="en-US" sz="1000" dirty="0" smtClean="0">
                <a:solidFill>
                  <a:srgbClr val="000000"/>
                </a:solidFill>
                <a:latin typeface="Arial"/>
                <a:ea typeface="Times New Roman"/>
                <a:cs typeface="Segoe UI"/>
              </a:rPr>
              <a:t> </a:t>
            </a:r>
            <a:r>
              <a:rPr lang="en-US" sz="1000" b="1" dirty="0" smtClean="0">
                <a:latin typeface="Arial"/>
                <a:ea typeface="Times New Roman"/>
                <a:cs typeface="Times New Roman"/>
              </a:rPr>
              <a:t>ASP.NET MVC 4 Project</a:t>
            </a:r>
            <a:r>
              <a:rPr lang="en-US" sz="1000" dirty="0" smtClean="0">
                <a:solidFill>
                  <a:srgbClr val="000000"/>
                </a:solidFill>
                <a:latin typeface="Arial"/>
                <a:ea typeface="Times New Roman"/>
                <a:cs typeface="Segoe UI"/>
              </a:rPr>
              <a:t> dialog box, click </a:t>
            </a:r>
            <a:r>
              <a:rPr lang="en-US" sz="1000" b="1" dirty="0" smtClean="0">
                <a:latin typeface="Arial"/>
                <a:ea typeface="Times New Roman"/>
                <a:cs typeface="Times New Roman"/>
              </a:rPr>
              <a:t>Empty</a:t>
            </a:r>
            <a:r>
              <a:rPr lang="en-US" sz="1000" dirty="0" smtClean="0">
                <a:solidFill>
                  <a:srgbClr val="000000"/>
                </a:solidFill>
                <a:latin typeface="Arial"/>
                <a:ea typeface="Times New Roman"/>
                <a:cs typeface="Segoe UI"/>
              </a:rPr>
              <a:t>, and then click </a:t>
            </a:r>
            <a:r>
              <a:rPr lang="en-US" sz="1000" b="1" dirty="0" smtClean="0">
                <a:latin typeface="Arial"/>
                <a:ea typeface="Times New Roman"/>
                <a:cs typeface="Times New Roman"/>
              </a:rPr>
              <a:t>OK</a:t>
            </a:r>
            <a:r>
              <a:rPr lang="en-US" sz="1000" dirty="0" smtClean="0">
                <a:solidFill>
                  <a:srgbClr val="000000"/>
                </a:solidFill>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8C8AA33C-D56F-413C-9FA9-75FF12E67C8E}" type="slidenum">
              <a:rPr lang="en-US" smtClean="0"/>
              <a:pPr/>
              <a:t>18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AutoNum type="arabicPeriod" startAt="9"/>
            </a:pPr>
            <a:r>
              <a:rPr lang="en-US" sz="1000" dirty="0">
                <a:solidFill>
                  <a:prstClr val="black"/>
                </a:solidFill>
                <a:latin typeface="Arial"/>
                <a:ea typeface="Times New Roman"/>
                <a:cs typeface="Times New Roman"/>
              </a:rPr>
              <a:t>In</a:t>
            </a:r>
            <a:r>
              <a:rPr lang="en-US" sz="1000" b="1" dirty="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the Solution Explorer</a:t>
            </a:r>
            <a:r>
              <a:rPr lang="en-US" sz="1000" b="1" dirty="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pane of the </a:t>
            </a:r>
            <a:r>
              <a:rPr lang="en-US" sz="1000" b="1" dirty="0" err="1">
                <a:solidFill>
                  <a:prstClr val="black"/>
                </a:solidFill>
                <a:latin typeface="Arial"/>
                <a:ea typeface="Times New Roman"/>
                <a:cs typeface="Times New Roman"/>
              </a:rPr>
              <a:t>OperasWebSites</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right-click </a:t>
            </a:r>
            <a:r>
              <a:rPr lang="en-US" sz="1000" b="1" dirty="0">
                <a:solidFill>
                  <a:prstClr val="black"/>
                </a:solidFill>
                <a:latin typeface="Arial"/>
                <a:ea typeface="Times New Roman"/>
                <a:cs typeface="Times New Roman"/>
              </a:rPr>
              <a:t>Models</a:t>
            </a:r>
            <a:r>
              <a:rPr lang="en-US" sz="1000" dirty="0">
                <a:solidFill>
                  <a:prstClr val="black"/>
                </a:solidFill>
                <a:latin typeface="Arial"/>
                <a:ea typeface="Times New Roman"/>
                <a:cs typeface="Times New Roman"/>
              </a:rPr>
              <a:t>, point to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Class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9"/>
            </a:pPr>
            <a:r>
              <a:rPr lang="en-US" sz="1000" dirty="0">
                <a:solidFill>
                  <a:prstClr val="black"/>
                </a:solidFill>
                <a:latin typeface="Arial"/>
                <a:ea typeface="Times New Roman"/>
                <a:cs typeface="Times New Roman"/>
              </a:rPr>
              <a:t>In the</a:t>
            </a:r>
            <a:r>
              <a:rPr lang="en-US" sz="1000" b="1" dirty="0">
                <a:solidFill>
                  <a:prstClr val="black"/>
                </a:solidFill>
                <a:latin typeface="Arial"/>
                <a:ea typeface="Times New Roman"/>
                <a:cs typeface="Times New Roman"/>
              </a:rPr>
              <a:t> Name</a:t>
            </a:r>
            <a:r>
              <a:rPr lang="en-US" sz="1000" dirty="0">
                <a:solidFill>
                  <a:prstClr val="black"/>
                </a:solidFill>
                <a:latin typeface="Arial"/>
                <a:ea typeface="Times New Roman"/>
                <a:cs typeface="Times New Roman"/>
              </a:rPr>
              <a:t> box of the </a:t>
            </a:r>
            <a:r>
              <a:rPr lang="en-US" sz="1000" b="1" dirty="0">
                <a:solidFill>
                  <a:prstClr val="black"/>
                </a:solidFill>
                <a:latin typeface="Arial"/>
                <a:ea typeface="Times New Roman"/>
                <a:cs typeface="Times New Roman"/>
              </a:rPr>
              <a:t>Add New Item - </a:t>
            </a:r>
            <a:r>
              <a:rPr lang="en-US" sz="1000" b="1" dirty="0" err="1">
                <a:solidFill>
                  <a:prstClr val="black"/>
                </a:solidFill>
                <a:latin typeface="Arial"/>
                <a:ea typeface="Times New Roman"/>
                <a:cs typeface="Times New Roman"/>
              </a:rPr>
              <a:t>OperasWebSites</a:t>
            </a:r>
            <a:r>
              <a:rPr lang="en-US" sz="1000" dirty="0">
                <a:solidFill>
                  <a:prstClr val="black"/>
                </a:solidFill>
                <a:latin typeface="Arial"/>
                <a:ea typeface="Times New Roman"/>
                <a:cs typeface="Times New Roman"/>
              </a:rPr>
              <a:t> dialog box, type </a:t>
            </a:r>
            <a:r>
              <a:rPr lang="en-US" sz="1000" b="1" dirty="0" err="1">
                <a:solidFill>
                  <a:prstClr val="black"/>
                </a:solidFill>
                <a:latin typeface="Arial"/>
                <a:ea typeface="Times New Roman"/>
                <a:cs typeface="Times New Roman"/>
              </a:rPr>
              <a:t>Opera.cs</a:t>
            </a:r>
            <a:r>
              <a:rPr lang="en-US" sz="1000" dirty="0">
                <a:solidFill>
                  <a:prstClr val="black"/>
                </a:solidFill>
                <a:latin typeface="Arial"/>
                <a:ea typeface="Times New Roman"/>
                <a:cs typeface="Times New Roman"/>
              </a:rPr>
              <a:t>,</a:t>
            </a:r>
            <a:r>
              <a:rPr lang="en-US" sz="1000" b="1" dirty="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and then click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9"/>
            </a:pPr>
            <a:r>
              <a:rPr lang="en-US" sz="1000" dirty="0">
                <a:solidFill>
                  <a:prstClr val="black"/>
                </a:solidFill>
                <a:latin typeface="Arial"/>
                <a:ea typeface="Times New Roman"/>
                <a:cs typeface="Times New Roman"/>
              </a:rPr>
              <a:t>In the Opera class of the </a:t>
            </a:r>
            <a:r>
              <a:rPr lang="en-US" sz="1000" dirty="0" err="1">
                <a:solidFill>
                  <a:prstClr val="black"/>
                </a:solidFill>
                <a:latin typeface="Arial"/>
                <a:ea typeface="Times New Roman"/>
                <a:cs typeface="Times New Roman"/>
              </a:rPr>
              <a:t>Opera.cs</a:t>
            </a:r>
            <a:r>
              <a:rPr lang="en-US" sz="1000" dirty="0">
                <a:solidFill>
                  <a:prstClr val="black"/>
                </a:solidFill>
                <a:latin typeface="Arial"/>
                <a:ea typeface="Times New Roman"/>
                <a:cs typeface="Times New Roman"/>
              </a:rPr>
              <a:t> code window,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public </a:t>
            </a:r>
            <a:r>
              <a:rPr lang="en-US" sz="1000" dirty="0" err="1">
                <a:solidFill>
                  <a:prstClr val="black"/>
                </a:solidFill>
                <a:latin typeface="Arial"/>
                <a:ea typeface="Times New Roman"/>
                <a:cs typeface="Times New Roman"/>
              </a:rPr>
              <a:t>int</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OperaID</a:t>
            </a:r>
            <a:r>
              <a:rPr lang="en-US" sz="1000" dirty="0">
                <a:solidFill>
                  <a:prstClr val="black"/>
                </a:solidFill>
                <a:latin typeface="Arial"/>
                <a:ea typeface="Times New Roman"/>
                <a:cs typeface="Times New Roman"/>
              </a:rPr>
              <a:t> { get; set; }</a:t>
            </a:r>
          </a:p>
          <a:p>
            <a:pPr lvl="1">
              <a:lnSpc>
                <a:spcPct val="115000"/>
              </a:lnSpc>
              <a:spcBef>
                <a:spcPts val="600"/>
              </a:spcBef>
              <a:spcAft>
                <a:spcPts val="995"/>
              </a:spcAft>
            </a:pPr>
            <a:r>
              <a:rPr lang="en-US" sz="1000" dirty="0">
                <a:solidFill>
                  <a:prstClr val="black"/>
                </a:solidFill>
                <a:latin typeface="Arial"/>
                <a:ea typeface="Times New Roman"/>
                <a:cs typeface="Times New Roman"/>
              </a:rPr>
              <a:t>public string Title { get; set; }</a:t>
            </a:r>
          </a:p>
          <a:p>
            <a:pPr lvl="1">
              <a:lnSpc>
                <a:spcPct val="115000"/>
              </a:lnSpc>
              <a:spcBef>
                <a:spcPts val="600"/>
              </a:spcBef>
              <a:spcAft>
                <a:spcPts val="995"/>
              </a:spcAft>
            </a:pPr>
            <a:r>
              <a:rPr lang="en-US" sz="1000" dirty="0">
                <a:solidFill>
                  <a:prstClr val="black"/>
                </a:solidFill>
                <a:latin typeface="Arial"/>
                <a:ea typeface="Times New Roman"/>
                <a:cs typeface="Times New Roman"/>
              </a:rPr>
              <a:t>public </a:t>
            </a:r>
            <a:r>
              <a:rPr lang="en-US" sz="1000" dirty="0" err="1">
                <a:solidFill>
                  <a:prstClr val="black"/>
                </a:solidFill>
                <a:latin typeface="Arial"/>
                <a:ea typeface="Times New Roman"/>
                <a:cs typeface="Times New Roman"/>
              </a:rPr>
              <a:t>int</a:t>
            </a:r>
            <a:r>
              <a:rPr lang="en-US" sz="1000" dirty="0">
                <a:solidFill>
                  <a:prstClr val="black"/>
                </a:solidFill>
                <a:latin typeface="Arial"/>
                <a:ea typeface="Times New Roman"/>
                <a:cs typeface="Times New Roman"/>
              </a:rPr>
              <a:t> Year { get; set; }</a:t>
            </a:r>
          </a:p>
          <a:p>
            <a:pPr lvl="1">
              <a:lnSpc>
                <a:spcPct val="115000"/>
              </a:lnSpc>
              <a:spcBef>
                <a:spcPts val="600"/>
              </a:spcBef>
              <a:spcAft>
                <a:spcPts val="995"/>
              </a:spcAft>
            </a:pPr>
            <a:r>
              <a:rPr lang="en-US" sz="1000" dirty="0">
                <a:solidFill>
                  <a:prstClr val="black"/>
                </a:solidFill>
                <a:latin typeface="Arial"/>
                <a:ea typeface="Times New Roman"/>
                <a:cs typeface="Times New Roman"/>
              </a:rPr>
              <a:t>public string Composer { get; set; }</a:t>
            </a: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Times New Roman"/>
              </a:rPr>
              <a:t>Place the mouse cursor at the end of the </a:t>
            </a:r>
            <a:r>
              <a:rPr lang="en-US" sz="1000" b="1" dirty="0" err="1">
                <a:solidFill>
                  <a:prstClr val="black"/>
                </a:solidFill>
                <a:latin typeface="Arial"/>
                <a:ea typeface="Times New Roman"/>
                <a:cs typeface="Times New Roman"/>
              </a:rPr>
              <a:t>OperaID</a:t>
            </a:r>
            <a:r>
              <a:rPr lang="en-US" sz="1000" dirty="0">
                <a:solidFill>
                  <a:prstClr val="black"/>
                </a:solidFill>
                <a:latin typeface="Arial"/>
                <a:ea typeface="Times New Roman"/>
                <a:cs typeface="Times New Roman"/>
              </a:rPr>
              <a:t> property code, press Enter, </a:t>
            </a:r>
            <a:r>
              <a:rPr lang="en-US" sz="1000" dirty="0">
                <a:solidFill>
                  <a:prstClr val="black"/>
                </a:solidFill>
                <a:latin typeface="Arial"/>
                <a:ea typeface="Times New Roman"/>
                <a:cs typeface="Segoe UI"/>
              </a:rPr>
              <a:t>and then type the following code.</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[Required]</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StringLength</a:t>
            </a:r>
            <a:r>
              <a:rPr lang="en-US" sz="1000" dirty="0">
                <a:solidFill>
                  <a:prstClr val="black"/>
                </a:solidFill>
                <a:latin typeface="Arial"/>
                <a:ea typeface="Times New Roman"/>
                <a:cs typeface="Times New Roman"/>
              </a:rPr>
              <a:t>(200)]</a:t>
            </a:r>
          </a:p>
          <a:p>
            <a:pPr marL="342900" lvl="0" indent="-342900">
              <a:lnSpc>
                <a:spcPct val="115000"/>
              </a:lnSpc>
              <a:spcAft>
                <a:spcPts val="995"/>
              </a:spcAft>
              <a:buFont typeface="+mj-lt"/>
              <a:buAutoNum type="arabicPeriod" startAt="13"/>
            </a:pPr>
            <a:r>
              <a:rPr lang="en-US" sz="1000" dirty="0">
                <a:solidFill>
                  <a:prstClr val="black"/>
                </a:solidFill>
                <a:latin typeface="Arial"/>
                <a:ea typeface="Times New Roman"/>
                <a:cs typeface="Segoe UI"/>
              </a:rPr>
              <a:t>In the Required data annotation, right-click </a:t>
            </a:r>
            <a:r>
              <a:rPr lang="en-US" sz="1000" b="1" dirty="0">
                <a:solidFill>
                  <a:prstClr val="black"/>
                </a:solidFill>
                <a:latin typeface="Arial"/>
                <a:ea typeface="Times New Roman"/>
                <a:cs typeface="Times New Roman"/>
              </a:rPr>
              <a:t>Required</a:t>
            </a:r>
            <a:r>
              <a:rPr lang="en-US" sz="1000" dirty="0">
                <a:solidFill>
                  <a:prstClr val="black"/>
                </a:solidFill>
                <a:latin typeface="Arial"/>
                <a:ea typeface="Times New Roman"/>
                <a:cs typeface="Segoe UI"/>
              </a:rPr>
              <a:t>, point to </a:t>
            </a:r>
            <a:r>
              <a:rPr lang="en-US" sz="1000" b="1" dirty="0">
                <a:solidFill>
                  <a:prstClr val="black"/>
                </a:solidFill>
                <a:latin typeface="Arial"/>
                <a:ea typeface="Times New Roman"/>
                <a:cs typeface="Times New Roman"/>
              </a:rPr>
              <a:t>Resolve</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using </a:t>
            </a:r>
            <a:r>
              <a:rPr lang="en-US" sz="1000" b="1" dirty="0" err="1">
                <a:solidFill>
                  <a:prstClr val="black"/>
                </a:solidFill>
                <a:latin typeface="Arial"/>
                <a:ea typeface="Times New Roman"/>
                <a:cs typeface="Times New Roman"/>
              </a:rPr>
              <a:t>System.ComponentModel.DataAnnotations</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3"/>
            </a:pPr>
            <a:r>
              <a:rPr lang="en-US" sz="1000" dirty="0">
                <a:solidFill>
                  <a:prstClr val="black"/>
                </a:solidFill>
                <a:latin typeface="Arial"/>
                <a:ea typeface="Times New Roman"/>
                <a:cs typeface="Times New Roman"/>
              </a:rPr>
              <a:t>Place the mouse cursor at the end of the </a:t>
            </a:r>
            <a:r>
              <a:rPr lang="en-US" sz="1000" b="1" dirty="0">
                <a:solidFill>
                  <a:prstClr val="black"/>
                </a:solidFill>
                <a:latin typeface="Arial"/>
                <a:ea typeface="Times New Roman"/>
                <a:cs typeface="Times New Roman"/>
              </a:rPr>
              <a:t>Year</a:t>
            </a:r>
            <a:r>
              <a:rPr lang="en-US" sz="1000" dirty="0">
                <a:solidFill>
                  <a:prstClr val="black"/>
                </a:solidFill>
                <a:latin typeface="Arial"/>
                <a:ea typeface="Times New Roman"/>
                <a:cs typeface="Times New Roman"/>
              </a:rPr>
              <a:t> property, press Enter, </a:t>
            </a:r>
            <a:r>
              <a:rPr lang="en-US" sz="1000" dirty="0">
                <a:solidFill>
                  <a:prstClr val="black"/>
                </a:solidFill>
                <a:latin typeface="Arial"/>
                <a:ea typeface="Times New Roman"/>
                <a:cs typeface="Segoe UI"/>
              </a:rPr>
              <a:t>and then type the following code.</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[Required]</a:t>
            </a: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Times New Roman"/>
              </a:rPr>
              <a:t>Place the mouse cursor at the end of the Opera class, press Enter,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public class </a:t>
            </a:r>
            <a:r>
              <a:rPr lang="en-US" sz="1000" dirty="0" err="1">
                <a:solidFill>
                  <a:prstClr val="black"/>
                </a:solidFill>
                <a:latin typeface="Arial"/>
                <a:ea typeface="Times New Roman"/>
                <a:cs typeface="Times New Roman"/>
              </a:rPr>
              <a:t>CheckValidYear</a:t>
            </a:r>
            <a:r>
              <a:rPr lang="en-US" sz="1000" dirty="0">
                <a:solidFill>
                  <a:prstClr val="black"/>
                </a:solidFill>
                <a:latin typeface="Arial"/>
                <a:ea typeface="Times New Roman"/>
                <a:cs typeface="Times New Roman"/>
              </a:rPr>
              <a:t> : </a:t>
            </a:r>
            <a:r>
              <a:rPr lang="en-US" sz="1000" dirty="0" err="1">
                <a:solidFill>
                  <a:prstClr val="black"/>
                </a:solidFill>
                <a:latin typeface="Arial"/>
                <a:ea typeface="Times New Roman"/>
                <a:cs typeface="Times New Roman"/>
              </a:rPr>
              <a:t>ValidationAttribute</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8C8AA33C-D56F-413C-9FA9-75FF12E67C8E}" type="slidenum">
              <a:rPr lang="en-US" smtClean="0"/>
              <a:pPr/>
              <a:t>19</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lvl="1">
              <a:spcBef>
                <a:spcPts val="600"/>
              </a:spcBef>
              <a:spcAft>
                <a:spcPts val="995"/>
              </a:spcAft>
            </a:pPr>
            <a:r>
              <a:rPr lang="en-US" sz="1000" dirty="0">
                <a:solidFill>
                  <a:prstClr val="black"/>
                </a:solidFill>
                <a:latin typeface="Arial"/>
                <a:ea typeface="Times New Roman"/>
                <a:cs typeface="Times New Roman"/>
              </a:rPr>
              <a:t>{</a:t>
            </a:r>
          </a:p>
          <a:p>
            <a:pPr lvl="1">
              <a:spcBef>
                <a:spcPts val="600"/>
              </a:spcBef>
              <a:spcAft>
                <a:spcPts val="995"/>
              </a:spcAft>
            </a:pPr>
            <a:r>
              <a:rPr lang="en-US" sz="1000" dirty="0">
                <a:solidFill>
                  <a:prstClr val="black"/>
                </a:solidFill>
                <a:latin typeface="Arial"/>
                <a:ea typeface="Times New Roman"/>
                <a:cs typeface="Times New Roman"/>
              </a:rPr>
              <a:t>}</a:t>
            </a:r>
          </a:p>
          <a:p>
            <a:pPr marL="342900" lvl="0" indent="-342900">
              <a:spcAft>
                <a:spcPts val="995"/>
              </a:spcAft>
              <a:buFont typeface="+mj-lt"/>
              <a:buAutoNum type="arabicPeriod" startAt="16"/>
            </a:pPr>
            <a:r>
              <a:rPr lang="en-US" sz="1000" dirty="0">
                <a:solidFill>
                  <a:prstClr val="black"/>
                </a:solidFill>
                <a:latin typeface="Arial"/>
                <a:ea typeface="Times New Roman"/>
                <a:cs typeface="Segoe UI"/>
              </a:rPr>
              <a:t>In the </a:t>
            </a:r>
            <a:r>
              <a:rPr lang="en-US" sz="1000" dirty="0" err="1">
                <a:solidFill>
                  <a:prstClr val="black"/>
                </a:solidFill>
                <a:latin typeface="Arial"/>
                <a:ea typeface="Times New Roman"/>
                <a:cs typeface="Segoe UI"/>
              </a:rPr>
              <a:t>CheckValidYear</a:t>
            </a:r>
            <a:r>
              <a:rPr lang="en-US" sz="1000" dirty="0">
                <a:solidFill>
                  <a:prstClr val="black"/>
                </a:solidFill>
                <a:latin typeface="Arial"/>
                <a:ea typeface="Times New Roman"/>
                <a:cs typeface="Segoe UI"/>
              </a:rPr>
              <a:t> class, type the following code.</a:t>
            </a:r>
            <a:endParaRPr lang="en-US" sz="1000" dirty="0">
              <a:solidFill>
                <a:prstClr val="black"/>
              </a:solidFill>
              <a:latin typeface="Arial"/>
              <a:ea typeface="Times New Roman"/>
              <a:cs typeface="Times New Roman"/>
            </a:endParaRPr>
          </a:p>
          <a:p>
            <a:pPr lvl="1">
              <a:spcAft>
                <a:spcPts val="995"/>
              </a:spcAft>
            </a:pPr>
            <a:r>
              <a:rPr lang="en-US" sz="1000" dirty="0">
                <a:solidFill>
                  <a:prstClr val="black"/>
                </a:solidFill>
                <a:latin typeface="Arial"/>
                <a:ea typeface="Times New Roman"/>
                <a:cs typeface="Times New Roman"/>
              </a:rPr>
              <a:t>public override </a:t>
            </a:r>
            <a:r>
              <a:rPr lang="en-US" sz="1000" dirty="0" err="1">
                <a:solidFill>
                  <a:prstClr val="black"/>
                </a:solidFill>
                <a:latin typeface="Arial"/>
                <a:ea typeface="Times New Roman"/>
                <a:cs typeface="Times New Roman"/>
              </a:rPr>
              <a:t>bool</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IsValid</a:t>
            </a:r>
            <a:r>
              <a:rPr lang="en-US" sz="1000" dirty="0">
                <a:solidFill>
                  <a:prstClr val="black"/>
                </a:solidFill>
                <a:latin typeface="Arial"/>
                <a:ea typeface="Times New Roman"/>
                <a:cs typeface="Times New Roman"/>
              </a:rPr>
              <a:t>(object value)</a:t>
            </a:r>
          </a:p>
          <a:p>
            <a:pPr lvl="1">
              <a:spcAft>
                <a:spcPts val="995"/>
              </a:spcAft>
            </a:pPr>
            <a:r>
              <a:rPr lang="en-US" sz="1000" dirty="0">
                <a:solidFill>
                  <a:prstClr val="black"/>
                </a:solidFill>
                <a:latin typeface="Arial"/>
                <a:ea typeface="Times New Roman"/>
                <a:cs typeface="Times New Roman"/>
              </a:rPr>
              <a:t>{</a:t>
            </a:r>
          </a:p>
          <a:p>
            <a:pPr lvl="1">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int</a:t>
            </a:r>
            <a:r>
              <a:rPr lang="en-US" sz="1000" dirty="0">
                <a:solidFill>
                  <a:prstClr val="black"/>
                </a:solidFill>
                <a:latin typeface="Arial"/>
                <a:ea typeface="Times New Roman"/>
                <a:cs typeface="Times New Roman"/>
              </a:rPr>
              <a:t> year = (</a:t>
            </a:r>
            <a:r>
              <a:rPr lang="en-US" sz="1000" dirty="0" err="1">
                <a:solidFill>
                  <a:prstClr val="black"/>
                </a:solidFill>
                <a:latin typeface="Arial"/>
                <a:ea typeface="Times New Roman"/>
                <a:cs typeface="Times New Roman"/>
              </a:rPr>
              <a:t>int</a:t>
            </a:r>
            <a:r>
              <a:rPr lang="en-US" sz="1000" dirty="0">
                <a:solidFill>
                  <a:prstClr val="black"/>
                </a:solidFill>
                <a:latin typeface="Arial"/>
                <a:ea typeface="Times New Roman"/>
                <a:cs typeface="Times New Roman"/>
              </a:rPr>
              <a:t>)value;</a:t>
            </a:r>
          </a:p>
          <a:p>
            <a:pPr lvl="1">
              <a:spcAft>
                <a:spcPts val="995"/>
              </a:spcAft>
            </a:pPr>
            <a:r>
              <a:rPr lang="en-US" sz="1000" dirty="0">
                <a:solidFill>
                  <a:prstClr val="black"/>
                </a:solidFill>
                <a:latin typeface="Arial"/>
                <a:ea typeface="Times New Roman"/>
                <a:cs typeface="Times New Roman"/>
              </a:rPr>
              <a:t>   if (year &lt; 1598)</a:t>
            </a:r>
          </a:p>
          <a:p>
            <a:pPr lvl="1">
              <a:spcAft>
                <a:spcPts val="995"/>
              </a:spcAft>
            </a:pPr>
            <a:r>
              <a:rPr lang="en-US" sz="1000" dirty="0">
                <a:solidFill>
                  <a:prstClr val="black"/>
                </a:solidFill>
                <a:latin typeface="Arial"/>
                <a:ea typeface="Times New Roman"/>
                <a:cs typeface="Times New Roman"/>
              </a:rPr>
              <a:t>   {</a:t>
            </a:r>
          </a:p>
          <a:p>
            <a:pPr lvl="1">
              <a:spcAft>
                <a:spcPts val="995"/>
              </a:spcAft>
            </a:pPr>
            <a:r>
              <a:rPr lang="en-US" sz="1000" dirty="0">
                <a:solidFill>
                  <a:prstClr val="black"/>
                </a:solidFill>
                <a:latin typeface="Arial"/>
                <a:ea typeface="Times New Roman"/>
                <a:cs typeface="Times New Roman"/>
              </a:rPr>
              <a:t>      return false;</a:t>
            </a:r>
          </a:p>
          <a:p>
            <a:pPr lvl="1">
              <a:spcAft>
                <a:spcPts val="995"/>
              </a:spcAft>
            </a:pPr>
            <a:r>
              <a:rPr lang="en-US" sz="1000" dirty="0">
                <a:solidFill>
                  <a:prstClr val="black"/>
                </a:solidFill>
                <a:latin typeface="Arial"/>
                <a:ea typeface="Times New Roman"/>
                <a:cs typeface="Times New Roman"/>
              </a:rPr>
              <a:t>   }</a:t>
            </a:r>
          </a:p>
          <a:p>
            <a:pPr lvl="1">
              <a:spcAft>
                <a:spcPts val="995"/>
              </a:spcAft>
            </a:pPr>
            <a:r>
              <a:rPr lang="en-US" sz="1000" dirty="0">
                <a:solidFill>
                  <a:prstClr val="black"/>
                </a:solidFill>
                <a:latin typeface="Arial"/>
                <a:ea typeface="Times New Roman"/>
                <a:cs typeface="Times New Roman"/>
              </a:rPr>
              <a:t>   else</a:t>
            </a:r>
          </a:p>
          <a:p>
            <a:pPr lvl="1">
              <a:spcAft>
                <a:spcPts val="995"/>
              </a:spcAft>
            </a:pPr>
            <a:r>
              <a:rPr lang="en-US" sz="1000" dirty="0">
                <a:solidFill>
                  <a:prstClr val="black"/>
                </a:solidFill>
                <a:latin typeface="Arial"/>
                <a:ea typeface="Times New Roman"/>
                <a:cs typeface="Times New Roman"/>
              </a:rPr>
              <a:t>   {</a:t>
            </a:r>
          </a:p>
          <a:p>
            <a:pPr lvl="1">
              <a:spcAft>
                <a:spcPts val="995"/>
              </a:spcAft>
            </a:pPr>
            <a:r>
              <a:rPr lang="en-US" sz="1000" dirty="0">
                <a:solidFill>
                  <a:prstClr val="black"/>
                </a:solidFill>
                <a:latin typeface="Arial"/>
                <a:ea typeface="Times New Roman"/>
                <a:cs typeface="Times New Roman"/>
              </a:rPr>
              <a:t>      return true;</a:t>
            </a:r>
          </a:p>
          <a:p>
            <a:pPr lvl="1">
              <a:spcAft>
                <a:spcPts val="995"/>
              </a:spcAft>
            </a:pPr>
            <a:r>
              <a:rPr lang="en-US" sz="1000" dirty="0">
                <a:solidFill>
                  <a:prstClr val="black"/>
                </a:solidFill>
                <a:latin typeface="Arial"/>
                <a:ea typeface="Times New Roman"/>
                <a:cs typeface="Times New Roman"/>
              </a:rPr>
              <a:t>   }</a:t>
            </a:r>
          </a:p>
          <a:p>
            <a:pPr lvl="1">
              <a:spcAft>
                <a:spcPts val="995"/>
              </a:spcAft>
            </a:pPr>
            <a:r>
              <a:rPr lang="en-US" sz="1000" dirty="0">
                <a:solidFill>
                  <a:prstClr val="black"/>
                </a:solidFill>
                <a:latin typeface="Arial"/>
                <a:ea typeface="Times New Roman"/>
                <a:cs typeface="Times New Roman"/>
              </a:rPr>
              <a:t>}</a:t>
            </a:r>
          </a:p>
          <a:p>
            <a:pPr marL="342900" lvl="0" indent="-342900">
              <a:spcAft>
                <a:spcPts val="995"/>
              </a:spcAft>
              <a:buFont typeface="+mj-lt"/>
              <a:buAutoNum type="arabicPeriod" startAt="17"/>
            </a:pPr>
            <a:r>
              <a:rPr lang="en-US" sz="1000" dirty="0">
                <a:solidFill>
                  <a:prstClr val="black"/>
                </a:solidFill>
                <a:latin typeface="Arial"/>
                <a:ea typeface="Times New Roman"/>
                <a:cs typeface="Times New Roman"/>
              </a:rPr>
              <a:t>In the </a:t>
            </a:r>
            <a:r>
              <a:rPr lang="en-US" sz="1000" dirty="0" err="1">
                <a:solidFill>
                  <a:prstClr val="black"/>
                </a:solidFill>
                <a:latin typeface="Arial"/>
                <a:ea typeface="Times New Roman"/>
                <a:cs typeface="Times New Roman"/>
              </a:rPr>
              <a:t>CheckValidYear</a:t>
            </a:r>
            <a:r>
              <a:rPr lang="en-US" sz="1000" b="1" dirty="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class, type the following code.</a:t>
            </a:r>
          </a:p>
          <a:p>
            <a:pPr lvl="1">
              <a:spcBef>
                <a:spcPts val="600"/>
              </a:spcBef>
              <a:spcAft>
                <a:spcPts val="995"/>
              </a:spcAft>
            </a:pPr>
            <a:r>
              <a:rPr lang="en-US" sz="1000" dirty="0">
                <a:solidFill>
                  <a:prstClr val="black"/>
                </a:solidFill>
                <a:latin typeface="Arial"/>
                <a:ea typeface="Times New Roman"/>
                <a:cs typeface="Times New Roman"/>
              </a:rPr>
              <a:t>public </a:t>
            </a:r>
            <a:r>
              <a:rPr lang="en-US" sz="1000" dirty="0" err="1">
                <a:solidFill>
                  <a:prstClr val="black"/>
                </a:solidFill>
                <a:latin typeface="Arial"/>
                <a:ea typeface="Times New Roman"/>
                <a:cs typeface="Times New Roman"/>
              </a:rPr>
              <a:t>CheckValidYear</a:t>
            </a:r>
            <a:r>
              <a:rPr lang="en-US" sz="1000" dirty="0">
                <a:solidFill>
                  <a:prstClr val="black"/>
                </a:solidFill>
                <a:latin typeface="Arial"/>
                <a:ea typeface="Times New Roman"/>
                <a:cs typeface="Times New Roman"/>
              </a:rPr>
              <a:t>()</a:t>
            </a:r>
          </a:p>
          <a:p>
            <a:pPr lvl="1">
              <a:spcBef>
                <a:spcPts val="600"/>
              </a:spcBef>
              <a:spcAft>
                <a:spcPts val="995"/>
              </a:spcAft>
            </a:pPr>
            <a:r>
              <a:rPr lang="en-US" sz="1000" dirty="0">
                <a:solidFill>
                  <a:prstClr val="black"/>
                </a:solidFill>
                <a:latin typeface="Arial"/>
                <a:ea typeface="Times New Roman"/>
                <a:cs typeface="Times New Roman"/>
              </a:rPr>
              <a:t>{</a:t>
            </a:r>
          </a:p>
          <a:p>
            <a:pPr lvl="1">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ErrorMessage</a:t>
            </a:r>
            <a:r>
              <a:rPr lang="en-US" sz="1000" dirty="0">
                <a:solidFill>
                  <a:prstClr val="black"/>
                </a:solidFill>
                <a:latin typeface="Arial"/>
                <a:ea typeface="Times New Roman"/>
                <a:cs typeface="Times New Roman"/>
              </a:rPr>
              <a:t> = "The earliest opera is Daphne, 1598, by </a:t>
            </a:r>
            <a:r>
              <a:rPr lang="en-US" sz="1000" dirty="0" err="1">
                <a:solidFill>
                  <a:prstClr val="black"/>
                </a:solidFill>
                <a:latin typeface="Arial"/>
                <a:ea typeface="Times New Roman"/>
                <a:cs typeface="Times New Roman"/>
              </a:rPr>
              <a:t>Corsi</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Peri</a:t>
            </a:r>
            <a:r>
              <a:rPr lang="en-US" sz="1000" dirty="0">
                <a:solidFill>
                  <a:prstClr val="black"/>
                </a:solidFill>
                <a:latin typeface="Arial"/>
                <a:ea typeface="Times New Roman"/>
                <a:cs typeface="Times New Roman"/>
              </a:rPr>
              <a:t>, and </a:t>
            </a:r>
            <a:r>
              <a:rPr lang="en-US" sz="1000" dirty="0" err="1">
                <a:solidFill>
                  <a:prstClr val="black"/>
                </a:solidFill>
                <a:latin typeface="Arial"/>
                <a:ea typeface="Times New Roman"/>
                <a:cs typeface="Times New Roman"/>
              </a:rPr>
              <a:t>Rinuccini</a:t>
            </a:r>
            <a:r>
              <a:rPr lang="en-US" sz="1000" dirty="0">
                <a:solidFill>
                  <a:prstClr val="black"/>
                </a:solidFill>
                <a:latin typeface="Arial"/>
                <a:ea typeface="Times New Roman"/>
                <a:cs typeface="Times New Roman"/>
              </a:rPr>
              <a:t>";</a:t>
            </a:r>
          </a:p>
          <a:p>
            <a:pPr lvl="1">
              <a:spcBef>
                <a:spcPts val="600"/>
              </a:spcBef>
              <a:spcAft>
                <a:spcPts val="995"/>
              </a:spcAft>
            </a:pPr>
            <a:r>
              <a:rPr lang="en-US" sz="1000" dirty="0">
                <a:solidFill>
                  <a:prstClr val="black"/>
                </a:solidFill>
                <a:latin typeface="Arial"/>
                <a:ea typeface="Times New Roman"/>
                <a:cs typeface="Times New Roman"/>
              </a:rPr>
              <a:t>}</a:t>
            </a:r>
          </a:p>
        </p:txBody>
      </p:sp>
      <p:sp>
        <p:nvSpPr>
          <p:cNvPr id="4" name="Slide Number Placeholder 3"/>
          <p:cNvSpPr>
            <a:spLocks noGrp="1"/>
          </p:cNvSpPr>
          <p:nvPr>
            <p:ph type="sldNum" sz="quarter" idx="10"/>
          </p:nvPr>
        </p:nvSpPr>
        <p:spPr/>
        <p:txBody>
          <a:bodyPr/>
          <a:lstStyle/>
          <a:p>
            <a:fld id="{8C8AA33C-D56F-413C-9FA9-75FF12E67C8E}" type="slidenum">
              <a:rPr lang="en-US" smtClean="0"/>
              <a:pPr/>
              <a:t>20</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AutoNum type="arabicPeriod" startAt="18"/>
            </a:pPr>
            <a:r>
              <a:rPr lang="en-US" sz="1000" dirty="0">
                <a:solidFill>
                  <a:prstClr val="black"/>
                </a:solidFill>
                <a:latin typeface="Arial"/>
                <a:ea typeface="Times New Roman"/>
                <a:cs typeface="Segoe UI"/>
              </a:rPr>
              <a:t>In the Opera class, place the mouse cursor at the end of the </a:t>
            </a:r>
            <a:r>
              <a:rPr lang="en-US" sz="1000" b="1" dirty="0">
                <a:solidFill>
                  <a:prstClr val="black"/>
                </a:solidFill>
                <a:latin typeface="Arial"/>
                <a:ea typeface="Times New Roman"/>
                <a:cs typeface="Times New Roman"/>
              </a:rPr>
              <a:t>Title</a:t>
            </a:r>
            <a:r>
              <a:rPr lang="en-US" sz="1000" dirty="0">
                <a:solidFill>
                  <a:prstClr val="black"/>
                </a:solidFill>
                <a:latin typeface="Arial"/>
                <a:ea typeface="Times New Roman"/>
                <a:cs typeface="Segoe UI"/>
              </a:rPr>
              <a:t> property code, press Enter, and then type the following code.</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CheckValidYear</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19"/>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Build </a:t>
            </a:r>
            <a:r>
              <a:rPr lang="en-US" sz="1000" dirty="0">
                <a:solidFill>
                  <a:prstClr val="black"/>
                </a:solidFill>
                <a:latin typeface="Arial"/>
                <a:ea typeface="Times New Roman"/>
                <a:cs typeface="Times New Roman"/>
              </a:rPr>
              <a:t>menu of the </a:t>
            </a:r>
            <a:r>
              <a:rPr lang="en-US" sz="1000" b="1" dirty="0" err="1">
                <a:solidFill>
                  <a:prstClr val="black"/>
                </a:solidFill>
                <a:latin typeface="Arial"/>
                <a:ea typeface="Times New Roman"/>
                <a:cs typeface="Times New Roman"/>
              </a:rPr>
              <a:t>OperasWebSites</a:t>
            </a:r>
            <a:r>
              <a:rPr lang="en-US" sz="1000" b="1" dirty="0">
                <a:solidFill>
                  <a:prstClr val="black"/>
                </a:solidFill>
                <a:latin typeface="Arial"/>
                <a:ea typeface="Times New Roman"/>
                <a:cs typeface="Times New Roman"/>
              </a:rPr>
              <a:t> - Microsoft Visual Studio </a:t>
            </a:r>
            <a:r>
              <a:rPr lang="en-US" sz="1000" dirty="0">
                <a:solidFill>
                  <a:prstClr val="black"/>
                </a:solidFill>
                <a:latin typeface="Arial"/>
                <a:ea typeface="Times New Roman"/>
                <a:cs typeface="Times New Roman"/>
              </a:rPr>
              <a:t>window, click </a:t>
            </a:r>
            <a:r>
              <a:rPr lang="en-US" sz="1000" b="1" dirty="0">
                <a:solidFill>
                  <a:prstClr val="black"/>
                </a:solidFill>
                <a:latin typeface="Arial"/>
                <a:ea typeface="Times New Roman"/>
                <a:cs typeface="Times New Roman"/>
              </a:rPr>
              <a:t>Build Solution</a:t>
            </a:r>
            <a:r>
              <a:rPr lang="en-US" sz="1000" dirty="0">
                <a:solidFill>
                  <a:prstClr val="black"/>
                </a:solidFill>
                <a:latin typeface="Arial"/>
                <a:ea typeface="Times New Roman"/>
                <a:cs typeface="Times New Roman"/>
              </a:rPr>
              <a:t>, and then note that the application is being built.</a:t>
            </a:r>
          </a:p>
          <a:p>
            <a:pPr marL="342900" lvl="0" indent="-342900">
              <a:lnSpc>
                <a:spcPct val="115000"/>
              </a:lnSpc>
              <a:spcAft>
                <a:spcPts val="995"/>
              </a:spcAft>
              <a:buFont typeface="+mj-lt"/>
              <a:buAutoNum type="arabicPeriod" startAt="19"/>
            </a:pPr>
            <a:r>
              <a:rPr lang="en-US" sz="1000" dirty="0">
                <a:solidFill>
                  <a:prstClr val="black"/>
                </a:solidFill>
                <a:latin typeface="Arial"/>
                <a:ea typeface="Times New Roman"/>
                <a:cs typeface="Times New Roman"/>
              </a:rPr>
              <a:t>In the </a:t>
            </a:r>
            <a:r>
              <a:rPr lang="en-US" sz="1000" b="1" dirty="0" err="1">
                <a:solidFill>
                  <a:prstClr val="black"/>
                </a:solidFill>
                <a:latin typeface="Arial"/>
                <a:ea typeface="Times New Roman"/>
                <a:cs typeface="Times New Roman"/>
              </a:rPr>
              <a:t>OperasWebSites</a:t>
            </a:r>
            <a:r>
              <a:rPr lang="en-US" sz="1000" b="1" dirty="0">
                <a:solidFill>
                  <a:prstClr val="black"/>
                </a:solidFill>
                <a:latin typeface="Arial"/>
                <a:ea typeface="Times New Roman"/>
                <a:cs typeface="Times New Roman"/>
              </a:rPr>
              <a:t> - Microsoft Visual Studio </a:t>
            </a:r>
            <a:r>
              <a:rPr lang="en-US" sz="1000" dirty="0">
                <a:solidFill>
                  <a:prstClr val="black"/>
                </a:solidFill>
                <a:latin typeface="Arial"/>
                <a:ea typeface="Times New Roman"/>
                <a:cs typeface="Times New Roman"/>
              </a:rPr>
              <a:t>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 </a:t>
            </a:r>
            <a:endParaRPr lang="en-US" dirty="0"/>
          </a:p>
        </p:txBody>
      </p:sp>
      <p:sp>
        <p:nvSpPr>
          <p:cNvPr id="4" name="Slide Number Placeholder 3"/>
          <p:cNvSpPr>
            <a:spLocks noGrp="1"/>
          </p:cNvSpPr>
          <p:nvPr>
            <p:ph type="sldNum" sz="quarter" idx="10"/>
          </p:nvPr>
        </p:nvSpPr>
        <p:spPr/>
        <p:txBody>
          <a:bodyPr/>
          <a:lstStyle/>
          <a:p>
            <a:fld id="{8C8AA33C-D56F-413C-9FA9-75FF12E67C8E}" type="slidenum">
              <a:rPr lang="en-US" smtClean="0"/>
              <a:pPr/>
              <a:t>21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8C8AA33C-D56F-413C-9FA9-75FF12E67C8E}" type="slidenum">
              <a:rPr lang="en-US" smtClean="0"/>
              <a:pPr/>
              <a:t>22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Setting up connection strings might be a little difficult for developers new to the .NET Framework. They can contain many parameters, each of which can prevent the MVC application from creating or connecting to a database and therefore preventing the web application from running. You should consider sharing several connection string examples, from your experience, and explaining their parameters to help students create their own connection strings.</a:t>
            </a:r>
          </a:p>
        </p:txBody>
      </p:sp>
      <p:sp>
        <p:nvSpPr>
          <p:cNvPr id="4" name="Slide Number Placeholder 3"/>
          <p:cNvSpPr>
            <a:spLocks noGrp="1"/>
          </p:cNvSpPr>
          <p:nvPr>
            <p:ph type="sldNum" sz="quarter" idx="10"/>
          </p:nvPr>
        </p:nvSpPr>
        <p:spPr/>
        <p:txBody>
          <a:bodyPr/>
          <a:lstStyle/>
          <a:p>
            <a:fld id="{8C8AA33C-D56F-413C-9FA9-75FF12E67C8E}" type="slidenum">
              <a:rPr lang="en-US" smtClean="0"/>
              <a:pPr/>
              <a:t>24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You have a Microsoft Visio diagram, which a business analyst created that shows all the model classes for your web application and their relationships. You want to re-create this diagram in Visual Studio. Which Entity Framework workflow should you use?</a:t>
            </a:r>
          </a:p>
          <a:p>
            <a:pPr>
              <a:lnSpc>
                <a:spcPct val="115000"/>
              </a:lnSpc>
              <a:spcAft>
                <a:spcPts val="1000"/>
              </a:spcAft>
            </a:pPr>
            <a:r>
              <a:rPr lang="en-US" sz="1000" b="1" smtClean="0">
                <a:latin typeface="Arial"/>
                <a:ea typeface="Times New Roman"/>
                <a:cs typeface="Times New Roman"/>
              </a:rPr>
              <a:t>Answer:</a:t>
            </a:r>
            <a:r>
              <a:rPr lang="en-US" sz="1000" smtClean="0">
                <a:latin typeface="Arial"/>
                <a:ea typeface="Times New Roman"/>
                <a:cs typeface="Times New Roman"/>
              </a:rPr>
              <a:t> The model-first workflow is the most appropriate because the designer in Visual Studio enables developers to create the model by drawing it.</a:t>
            </a:r>
          </a:p>
          <a:p>
            <a:pPr>
              <a:lnSpc>
                <a:spcPct val="115000"/>
              </a:lnSpc>
              <a:spcAft>
                <a:spcPts val="1000"/>
              </a:spcAft>
            </a:pPr>
            <a:r>
              <a:rPr lang="en-US" sz="1000" b="1">
                <a:latin typeface="Arial"/>
                <a:ea typeface="Calibri"/>
                <a:cs typeface="Times New Roman"/>
              </a:rPr>
              <a:t>Note: </a:t>
            </a:r>
            <a:r>
              <a:rPr lang="en-US" sz="1000">
                <a:latin typeface="Arial"/>
                <a:ea typeface="Calibri"/>
                <a:cs typeface="Times New Roman"/>
              </a:rPr>
              <a:t>The Photo Sharing application that you create in the labs uses Entity Framework with the code-first workflow.</a:t>
            </a:r>
          </a:p>
        </p:txBody>
      </p:sp>
      <p:sp>
        <p:nvSpPr>
          <p:cNvPr id="4" name="Slide Number Placeholder 3"/>
          <p:cNvSpPr>
            <a:spLocks noGrp="1"/>
          </p:cNvSpPr>
          <p:nvPr>
            <p:ph type="sldNum" sz="quarter" idx="10"/>
          </p:nvPr>
        </p:nvSpPr>
        <p:spPr/>
        <p:txBody>
          <a:bodyPr/>
          <a:lstStyle/>
          <a:p>
            <a:fld id="{8C8AA33C-D56F-413C-9FA9-75FF12E67C8E}" type="slidenum">
              <a:rPr lang="en-US" smtClean="0"/>
              <a:pPr/>
              <a:t>25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8C8AA33C-D56F-413C-9FA9-75FF12E67C8E}" type="slidenum">
              <a:rPr lang="en-US" smtClean="0"/>
              <a:pPr/>
              <a:t>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Segoe UI"/>
              </a:rPr>
              <a:t> You have created an Entity Framework context class in your model, added an initialize, and called </a:t>
            </a:r>
            <a:r>
              <a:rPr lang="en-US" sz="1000" b="1">
                <a:latin typeface="Arial"/>
                <a:ea typeface="Calibri"/>
                <a:cs typeface="Times New Roman"/>
              </a:rPr>
              <a:t>Database.SetInitializer()</a:t>
            </a:r>
            <a:r>
              <a:rPr lang="en-US" sz="1000">
                <a:latin typeface="Arial"/>
                <a:ea typeface="Calibri"/>
                <a:cs typeface="Segoe UI"/>
              </a:rPr>
              <a:t> from Global.asax. When you run the application, no database is created and no model objects displayed in the webpages. What have you forgotten to do?</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r>
              <a:rPr lang="en-US" sz="1000">
                <a:latin typeface="Arial"/>
                <a:ea typeface="Calibri"/>
                <a:cs typeface="Segoe UI"/>
              </a:rPr>
              <a:t> You must instantiate the Entity Framework context class in the controller code.</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C8AA33C-D56F-413C-9FA9-75FF12E67C8E}" type="slidenum">
              <a:rPr lang="en-US" smtClean="0"/>
              <a:pPr/>
              <a:t>26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https://docs.efproject.net/en/latest/platforms/aspnetcore/new-db.html</a:t>
            </a:r>
            <a:endParaRPr lang="nl-NL" dirty="0"/>
          </a:p>
        </p:txBody>
      </p:sp>
      <p:sp>
        <p:nvSpPr>
          <p:cNvPr id="4" name="Slide Number Placeholder 3"/>
          <p:cNvSpPr>
            <a:spLocks noGrp="1"/>
          </p:cNvSpPr>
          <p:nvPr>
            <p:ph type="sldNum" sz="quarter" idx="10"/>
          </p:nvPr>
        </p:nvSpPr>
        <p:spPr/>
        <p:txBody>
          <a:bodyPr/>
          <a:lstStyle/>
          <a:p>
            <a:fld id="{8C8AA33C-D56F-413C-9FA9-75FF12E67C8E}" type="slidenum">
              <a:rPr lang="en-US" smtClean="0"/>
              <a:pPr/>
              <a:t>27</a:t>
            </a:fld>
            <a:endParaRPr lang="en-US"/>
          </a:p>
        </p:txBody>
      </p:sp>
    </p:spTree>
    <p:extLst>
      <p:ext uri="{BB962C8B-B14F-4D97-AF65-F5344CB8AC3E}">
        <p14:creationId xmlns:p14="http://schemas.microsoft.com/office/powerpoint/2010/main" val="31863200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GB" sz="1000">
                <a:latin typeface="Arial"/>
                <a:ea typeface="Calibri"/>
                <a:cs typeface="Times New Roman"/>
              </a:rPr>
              <a:t>Use the additional slide to demonstrate how to instantiate and use an Entity Framework context in a controller.</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C8AA33C-D56F-413C-9FA9-75FF12E67C8E}" type="slidenum">
              <a:rPr lang="en-US" smtClean="0"/>
              <a:pPr/>
              <a:t>28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Explain that the code sample indicated in the slide shows a LINQ query that returns a specified number of the most recent </a:t>
            </a:r>
            <a:r>
              <a:rPr lang="en-US" sz="1000" b="1">
                <a:latin typeface="Arial"/>
                <a:ea typeface="Calibri"/>
                <a:cs typeface="Times New Roman"/>
              </a:rPr>
              <a:t>Photo</a:t>
            </a:r>
            <a:r>
              <a:rPr lang="en-US" sz="1000">
                <a:latin typeface="Arial"/>
                <a:ea typeface="Calibri"/>
                <a:cs typeface="Times New Roman"/>
              </a:rPr>
              <a:t> objects from the Entity Framework context.</a:t>
            </a:r>
          </a:p>
        </p:txBody>
      </p:sp>
      <p:sp>
        <p:nvSpPr>
          <p:cNvPr id="4" name="Slide Number Placeholder 3"/>
          <p:cNvSpPr>
            <a:spLocks noGrp="1"/>
          </p:cNvSpPr>
          <p:nvPr>
            <p:ph type="sldNum" sz="quarter" idx="10"/>
          </p:nvPr>
        </p:nvSpPr>
        <p:spPr/>
        <p:txBody>
          <a:bodyPr/>
          <a:lstStyle/>
          <a:p>
            <a:fld id="{8C8AA33C-D56F-413C-9FA9-75FF12E67C8E}" type="slidenum">
              <a:rPr lang="en-US" smtClean="0"/>
              <a:pPr/>
              <a:t>29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smtClean="0">
                <a:latin typeface="Arial"/>
                <a:ea typeface="Calibri"/>
                <a:cs typeface="Times New Roman"/>
              </a:rPr>
              <a:t>https://docs.efproject.net/en/latest/platforms/aspnetcore/new-db.html</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8C8AA33C-D56F-413C-9FA9-75FF12E67C8E}" type="slidenum">
              <a:rPr lang="en-US" smtClean="0"/>
              <a:pPr/>
              <a:t>31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 </a:t>
            </a:r>
            <a:r>
              <a:rPr lang="en-US" sz="1000">
                <a:latin typeface="Arial"/>
                <a:ea typeface="Calibri"/>
                <a:cs typeface="Segoe UI"/>
              </a:rPr>
              <a:t>This topic introduces the concept of separating repositories and models. Many MVC projects do not separate these concerns. Students may not use it in their own projects. The model that students develop in the lab does not use separate repositories. However, repositories are an important concept and should be used when separation of concerns is essential.</a:t>
            </a:r>
            <a:endParaRPr lang="en-US" sz="1000">
              <a:latin typeface="Arial"/>
              <a:ea typeface="Calibri"/>
              <a:cs typeface="Times New Roman"/>
            </a:endParaRPr>
          </a:p>
          <a:p>
            <a:pPr>
              <a:lnSpc>
                <a:spcPct val="115000"/>
              </a:lnSpc>
              <a:spcAft>
                <a:spcPts val="1000"/>
              </a:spcAft>
            </a:pPr>
            <a:r>
              <a:rPr lang="en-US" sz="1000" smtClean="0">
                <a:solidFill>
                  <a:srgbClr val="000000"/>
                </a:solidFill>
                <a:latin typeface="Arial"/>
                <a:ea typeface="Times New Roman"/>
                <a:cs typeface="Segoe UI"/>
              </a:rPr>
              <a:t>The code samples introduce the use of interfaces to describe implementation classes. This is the first step toward loosely-coupled components, which will be described in Module 6, along with dependency injection. Loose coupling is essential for unit testing but is a complex concept. By introducing interfaces and separation of concerns here, this topic helps to prepare students for Module 6.</a:t>
            </a:r>
            <a:endParaRPr lang="en-US" sz="1000" smtClean="0">
              <a:latin typeface="Arial"/>
              <a:ea typeface="Times New Roman"/>
              <a:cs typeface="Times New Roman"/>
            </a:endParaRPr>
          </a:p>
          <a:p>
            <a:pPr>
              <a:lnSpc>
                <a:spcPct val="115000"/>
              </a:lnSpc>
              <a:spcAft>
                <a:spcPts val="1000"/>
              </a:spcAft>
            </a:pPr>
            <a:r>
              <a:rPr lang="en-US" sz="1000" smtClean="0">
                <a:latin typeface="Arial"/>
                <a:ea typeface="Times New Roman"/>
                <a:cs typeface="Times New Roman"/>
              </a:rPr>
              <a:t>You will see how to create a loosely coupled architecture in Module 6.</a:t>
            </a:r>
            <a:endParaRPr lang="en-US" sz="100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8C8AA33C-D56F-413C-9FA9-75FF12E67C8E}" type="slidenum">
              <a:rPr lang="en-US" smtClean="0"/>
              <a:pPr/>
              <a:t>32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In Exercise 4 Task 3, the students create a new database in Windows Azure SQL Database and add a range of allowed IP addresses to the new database. You must provide the correct range or ranges of IP addresses to allow. The correct range includes all the Internet-facing IP addresses your Internet service provider (ISP) can assign to connections from your location. You must determine this range before students start this lab. The same range will be used in Lab 11. If you do not provide the correct range in this lab, students may see exceptions in later labs because their Internet-facing IP address has changed so SQL Database denies the connection request. </a:t>
            </a:r>
          </a:p>
          <a:p>
            <a:pPr>
              <a:lnSpc>
                <a:spcPct val="115000"/>
              </a:lnSpc>
              <a:spcAft>
                <a:spcPts val="1000"/>
              </a:spcAft>
            </a:pPr>
            <a:r>
              <a:rPr lang="en-GB" sz="1000" dirty="0">
                <a:latin typeface="Arial"/>
                <a:ea typeface="Calibri"/>
                <a:cs typeface="Times New Roman"/>
              </a:rPr>
              <a:t>If you do not know the correct range to provide, you can suggest the B class subnet corresponding to the students’ Internet-facing address. For example, if the Windows Azure portal reports that the IP address is 123.456.789.123, the student should add the range 123.456.0.0 to 123.456.254.254. Occasionally, this range may be insufficient. If so, errors may occur in later labs. Students can add another B class subnet to resolve these errors.</a:t>
            </a:r>
            <a:endParaRPr lang="en-US"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Times New Roman"/>
              </a:rPr>
              <a:t>Exercise 1: Creating an </a:t>
            </a:r>
            <a:r>
              <a:rPr lang="en-GB" sz="1000" dirty="0" err="1">
                <a:solidFill>
                  <a:srgbClr val="000000"/>
                </a:solidFill>
                <a:latin typeface="Arial"/>
                <a:ea typeface="Calibri"/>
                <a:cs typeface="Times New Roman"/>
              </a:rPr>
              <a:t>MVC</a:t>
            </a:r>
            <a:r>
              <a:rPr lang="en-GB" sz="1000" dirty="0">
                <a:solidFill>
                  <a:srgbClr val="000000"/>
                </a:solidFill>
                <a:latin typeface="Arial"/>
                <a:ea typeface="Calibri"/>
                <a:cs typeface="Times New Roman"/>
              </a:rPr>
              <a:t> Project and Adding a Model</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Create a new </a:t>
            </a:r>
            <a:r>
              <a:rPr lang="en-US" sz="1000" dirty="0" err="1" smtClean="0">
                <a:latin typeface="Arial"/>
                <a:ea typeface="Times New Roman"/>
                <a:cs typeface="Times New Roman"/>
              </a:rPr>
              <a:t>MVC</a:t>
            </a:r>
            <a:r>
              <a:rPr lang="en-US" sz="1000" dirty="0" smtClean="0">
                <a:latin typeface="Arial"/>
                <a:ea typeface="Times New Roman"/>
                <a:cs typeface="Times New Roman"/>
              </a:rPr>
              <a:t> 4 web application in Visual Studio 2012. </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Add model classes to the web application.</a:t>
            </a:r>
          </a:p>
          <a:p>
            <a:pPr>
              <a:lnSpc>
                <a:spcPct val="115000"/>
              </a:lnSpc>
              <a:spcAft>
                <a:spcPts val="1000"/>
              </a:spcAft>
            </a:pPr>
            <a:r>
              <a:rPr lang="en-GB" sz="1000" dirty="0">
                <a:solidFill>
                  <a:srgbClr val="000000"/>
                </a:solidFill>
                <a:latin typeface="Arial"/>
                <a:ea typeface="Calibri"/>
                <a:cs typeface="Times New Roman"/>
              </a:rPr>
              <a:t>Exercise 2: Adding Properties to </a:t>
            </a:r>
            <a:r>
              <a:rPr lang="en-GB" sz="1000" dirty="0" err="1">
                <a:solidFill>
                  <a:srgbClr val="000000"/>
                </a:solidFill>
                <a:latin typeface="Arial"/>
                <a:ea typeface="Calibri"/>
                <a:cs typeface="Times New Roman"/>
              </a:rPr>
              <a:t>MVC</a:t>
            </a:r>
            <a:r>
              <a:rPr lang="en-GB" sz="1000" dirty="0">
                <a:solidFill>
                  <a:srgbClr val="000000"/>
                </a:solidFill>
                <a:latin typeface="Arial"/>
                <a:ea typeface="Calibri"/>
                <a:cs typeface="Times New Roman"/>
              </a:rPr>
              <a:t> Models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In this exercise, you will:</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Add properties to the Photo and the Comment model classes. </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Implement a relationship between model classes.</a:t>
            </a:r>
          </a:p>
          <a:p>
            <a:pPr>
              <a:lnSpc>
                <a:spcPct val="115000"/>
              </a:lnSpc>
              <a:spcAft>
                <a:spcPts val="1000"/>
              </a:spcAft>
            </a:pPr>
            <a:r>
              <a:rPr lang="en-GB" sz="1000" dirty="0">
                <a:solidFill>
                  <a:srgbClr val="000000"/>
                </a:solidFill>
                <a:latin typeface="Arial"/>
                <a:ea typeface="Calibri"/>
                <a:cs typeface="Segoe UI"/>
              </a:rPr>
              <a:t>Exercise 3: Using Data Annotations in </a:t>
            </a:r>
            <a:r>
              <a:rPr lang="en-GB" sz="1000" dirty="0" err="1">
                <a:solidFill>
                  <a:srgbClr val="000000"/>
                </a:solidFill>
                <a:latin typeface="Arial"/>
                <a:ea typeface="Calibri"/>
                <a:cs typeface="Segoe UI"/>
              </a:rPr>
              <a:t>MVC</a:t>
            </a:r>
            <a:r>
              <a:rPr lang="en-GB" sz="1000" dirty="0">
                <a:solidFill>
                  <a:srgbClr val="000000"/>
                </a:solidFill>
                <a:latin typeface="Arial"/>
                <a:ea typeface="Calibri"/>
                <a:cs typeface="Segoe UI"/>
              </a:rPr>
              <a:t> Models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a:t>
            </a:r>
            <a:endParaRPr lang="en-US" sz="1000" dirty="0">
              <a:latin typeface="Arial"/>
              <a:ea typeface="Calibri"/>
              <a:cs typeface="Times New Roman"/>
            </a:endParaRP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Add data annotations to the properties to help </a:t>
            </a:r>
            <a:r>
              <a:rPr lang="en-US" sz="1000" dirty="0" err="1" smtClean="0">
                <a:latin typeface="Arial"/>
                <a:ea typeface="Times New Roman"/>
                <a:cs typeface="Times New Roman"/>
              </a:rPr>
              <a:t>MVC</a:t>
            </a:r>
            <a:r>
              <a:rPr lang="en-US" sz="1000" dirty="0" smtClean="0">
                <a:latin typeface="Arial"/>
                <a:ea typeface="Times New Roman"/>
                <a:cs typeface="Times New Roman"/>
              </a:rPr>
              <a:t> web application render them in views and validate user input.</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C8AA33C-D56F-413C-9FA9-75FF12E67C8E}" type="slidenum">
              <a:rPr lang="en-US" smtClean="0"/>
              <a:pPr/>
              <a:t>33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GB" sz="1000" dirty="0" smtClean="0">
                <a:solidFill>
                  <a:srgbClr val="000000"/>
                </a:solidFill>
                <a:latin typeface="Arial"/>
                <a:ea typeface="Calibri"/>
                <a:cs typeface="Times New Roman"/>
              </a:rPr>
              <a:t>Exercise 4: Creating a New Windows Azure SQL Database</a:t>
            </a:r>
            <a:endParaRPr lang="en-US" sz="1000" dirty="0" smtClean="0">
              <a:latin typeface="Arial"/>
              <a:ea typeface="Calibri"/>
              <a:cs typeface="Times New Roman"/>
            </a:endParaRPr>
          </a:p>
          <a:p>
            <a:pPr lvl="0">
              <a:lnSpc>
                <a:spcPct val="115000"/>
              </a:lnSpc>
              <a:spcAft>
                <a:spcPts val="1000"/>
              </a:spcAft>
            </a:pPr>
            <a:r>
              <a:rPr lang="en-US" sz="1000" dirty="0" smtClean="0">
                <a:solidFill>
                  <a:prstClr val="black"/>
                </a:solidFill>
                <a:latin typeface="Arial"/>
                <a:ea typeface="Calibri"/>
                <a:cs typeface="Times New Roman"/>
              </a:rPr>
              <a:t>In </a:t>
            </a:r>
            <a:r>
              <a:rPr lang="en-US" sz="1000" dirty="0">
                <a:solidFill>
                  <a:prstClr val="black"/>
                </a:solidFill>
                <a:latin typeface="Arial"/>
                <a:ea typeface="Calibri"/>
                <a:cs typeface="Times New Roman"/>
              </a:rPr>
              <a:t>this exercise, you will:</a:t>
            </a:r>
          </a:p>
          <a:p>
            <a:pPr marL="742950" lvl="1" indent="-285750">
              <a:lnSpc>
                <a:spcPct val="115000"/>
              </a:lnSpc>
              <a:spcAft>
                <a:spcPts val="995"/>
              </a:spcAft>
              <a:buFont typeface="Courier New"/>
              <a:buChar char="o"/>
            </a:pPr>
            <a:r>
              <a:rPr lang="en-US" sz="1000" dirty="0">
                <a:solidFill>
                  <a:prstClr val="black"/>
                </a:solidFill>
                <a:latin typeface="Arial"/>
                <a:ea typeface="Times New Roman"/>
                <a:cs typeface="Times New Roman"/>
              </a:rPr>
              <a:t>Add Entity Framework code to the Photo Sharing application in code-first mode. </a:t>
            </a:r>
          </a:p>
          <a:p>
            <a:pPr marL="742950" lvl="1" indent="-285750">
              <a:lnSpc>
                <a:spcPct val="115000"/>
              </a:lnSpc>
              <a:spcAft>
                <a:spcPts val="995"/>
              </a:spcAft>
              <a:buFont typeface="Courier New"/>
              <a:buChar char="o"/>
            </a:pPr>
            <a:r>
              <a:rPr lang="en-US" sz="1000" dirty="0">
                <a:solidFill>
                  <a:prstClr val="black"/>
                </a:solidFill>
                <a:latin typeface="Arial"/>
                <a:ea typeface="Times New Roman"/>
                <a:cs typeface="Times New Roman"/>
              </a:rPr>
              <a:t>Create a new SQL database in Windows Azure.</a:t>
            </a:r>
          </a:p>
          <a:p>
            <a:pPr marL="742950" lvl="1" indent="-285750">
              <a:lnSpc>
                <a:spcPct val="115000"/>
              </a:lnSpc>
              <a:spcAft>
                <a:spcPts val="995"/>
              </a:spcAft>
              <a:buFont typeface="Courier New"/>
              <a:buChar char="o"/>
            </a:pPr>
            <a:r>
              <a:rPr lang="en-US" sz="1000" dirty="0">
                <a:solidFill>
                  <a:prstClr val="black"/>
                </a:solidFill>
                <a:latin typeface="Arial"/>
                <a:ea typeface="Times New Roman"/>
                <a:cs typeface="Times New Roman"/>
              </a:rPr>
              <a:t>Use the SQL database to create a connection string in the application.</a:t>
            </a:r>
          </a:p>
          <a:p>
            <a:pPr lvl="0">
              <a:lnSpc>
                <a:spcPct val="115000"/>
              </a:lnSpc>
              <a:spcAft>
                <a:spcPts val="1000"/>
              </a:spcAft>
            </a:pPr>
            <a:r>
              <a:rPr lang="en-GB" sz="1000" dirty="0">
                <a:solidFill>
                  <a:srgbClr val="000000"/>
                </a:solidFill>
                <a:latin typeface="Arial"/>
                <a:ea typeface="Calibri"/>
                <a:cs typeface="Times New Roman"/>
              </a:rPr>
              <a:t>Exercise 5: Testing the Model and Database</a:t>
            </a:r>
            <a:r>
              <a:rPr lang="en-US" sz="1000" dirty="0">
                <a:solidFill>
                  <a:prstClr val="black"/>
                </a:solidFill>
                <a:latin typeface="Arial"/>
                <a:ea typeface="Calibri"/>
                <a:cs typeface="Times New Roman"/>
              </a:rPr>
              <a:t>In this exercise, you will:</a:t>
            </a:r>
          </a:p>
          <a:p>
            <a:pPr marL="742950" lvl="1" indent="-285750">
              <a:lnSpc>
                <a:spcPct val="115000"/>
              </a:lnSpc>
              <a:spcAft>
                <a:spcPts val="995"/>
              </a:spcAft>
              <a:buFont typeface="Courier New"/>
              <a:buChar char="o"/>
            </a:pPr>
            <a:r>
              <a:rPr lang="en-US" sz="1000" dirty="0">
                <a:solidFill>
                  <a:prstClr val="black"/>
                </a:solidFill>
                <a:latin typeface="Arial"/>
                <a:ea typeface="Times New Roman"/>
                <a:cs typeface="Segoe UI"/>
              </a:rPr>
              <a:t>Add a controller and views to the </a:t>
            </a:r>
            <a:r>
              <a:rPr lang="en-US" sz="1000" dirty="0" err="1">
                <a:solidFill>
                  <a:prstClr val="black"/>
                </a:solidFill>
                <a:latin typeface="Arial"/>
                <a:ea typeface="Times New Roman"/>
                <a:cs typeface="Segoe UI"/>
              </a:rPr>
              <a:t>MVC</a:t>
            </a:r>
            <a:r>
              <a:rPr lang="en-US" sz="1000" dirty="0">
                <a:solidFill>
                  <a:prstClr val="black"/>
                </a:solidFill>
                <a:latin typeface="Arial"/>
                <a:ea typeface="Times New Roman"/>
                <a:cs typeface="Segoe UI"/>
              </a:rPr>
              <a:t> web application.</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Courier New"/>
              <a:buChar char="o"/>
            </a:pPr>
            <a:r>
              <a:rPr lang="en-US" sz="1000" dirty="0">
                <a:solidFill>
                  <a:prstClr val="black"/>
                </a:solidFill>
                <a:latin typeface="Arial"/>
                <a:ea typeface="Times New Roman"/>
                <a:cs typeface="Segoe UI"/>
              </a:rPr>
              <a:t>Run the web application.</a:t>
            </a:r>
            <a:endParaRPr lang="en-US" sz="1000" dirty="0">
              <a:solidFill>
                <a:prstClr val="black"/>
              </a:solidFill>
              <a:latin typeface="Arial"/>
              <a:ea typeface="Times New Roman"/>
              <a:cs typeface="Times New Roman"/>
            </a:endParaRPr>
          </a:p>
          <a:p>
            <a:pPr lvl="0">
              <a:lnSpc>
                <a:spcPct val="115000"/>
              </a:lnSpc>
              <a:spcAft>
                <a:spcPts val="1000"/>
              </a:spcAft>
            </a:pPr>
            <a:r>
              <a:rPr lang="en-US" sz="1000" dirty="0">
                <a:solidFill>
                  <a:srgbClr val="000000"/>
                </a:solidFill>
                <a:latin typeface="Arial"/>
                <a:ea typeface="Calibri"/>
                <a:cs typeface="Times New Roman"/>
              </a:rPr>
              <a:t>Instructor Note: This lab concentrates on </a:t>
            </a:r>
            <a:r>
              <a:rPr lang="en-US" sz="1000" dirty="0" err="1">
                <a:solidFill>
                  <a:srgbClr val="000000"/>
                </a:solidFill>
                <a:latin typeface="Arial"/>
                <a:ea typeface="Calibri"/>
                <a:cs typeface="Times New Roman"/>
              </a:rPr>
              <a:t>MVC</a:t>
            </a:r>
            <a:r>
              <a:rPr lang="en-US" sz="1000" dirty="0">
                <a:solidFill>
                  <a:srgbClr val="000000"/>
                </a:solidFill>
                <a:latin typeface="Arial"/>
                <a:ea typeface="Calibri"/>
                <a:cs typeface="Times New Roman"/>
              </a:rPr>
              <a:t> model classes, not controllers or views. In this exercise, the Visual Studio scaffold view templates are used so that students can run the </a:t>
            </a:r>
            <a:r>
              <a:rPr lang="en-US" sz="1000" dirty="0" err="1">
                <a:solidFill>
                  <a:srgbClr val="000000"/>
                </a:solidFill>
                <a:latin typeface="Arial"/>
                <a:ea typeface="Calibri"/>
                <a:cs typeface="Times New Roman"/>
              </a:rPr>
              <a:t>MVC</a:t>
            </a:r>
            <a:r>
              <a:rPr lang="en-US" sz="1000" dirty="0">
                <a:solidFill>
                  <a:srgbClr val="000000"/>
                </a:solidFill>
                <a:latin typeface="Arial"/>
                <a:ea typeface="Calibri"/>
                <a:cs typeface="Times New Roman"/>
              </a:rPr>
              <a:t> app and see their model classes working. This provides experience with the scaffold templates, which are useful when you want a quick display for a model class or a starting point for more functional views. However, the scaffold templates do not display images and students may be disappointed or feel that their code has not worked. Make sure students know that their application will display image properties but not the image itself and point out that, in later labs, they will learn how to write view code that displays an image stored in a model class.</a:t>
            </a:r>
            <a:endParaRPr lang="en-US" dirty="0"/>
          </a:p>
        </p:txBody>
      </p:sp>
      <p:sp>
        <p:nvSpPr>
          <p:cNvPr id="4" name="Slide Number Placeholder 3"/>
          <p:cNvSpPr>
            <a:spLocks noGrp="1"/>
          </p:cNvSpPr>
          <p:nvPr>
            <p:ph type="sldNum" sz="quarter" idx="10"/>
          </p:nvPr>
        </p:nvSpPr>
        <p:spPr/>
        <p:txBody>
          <a:bodyPr/>
          <a:lstStyle/>
          <a:p>
            <a:fld id="{8C8AA33C-D56F-413C-9FA9-75FF12E67C8E}" type="slidenum">
              <a:rPr lang="en-US" smtClean="0"/>
              <a:pPr/>
              <a:t>34</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8C8AA33C-D56F-413C-9FA9-75FF12E67C8E}" type="slidenum">
              <a:rPr lang="en-US" smtClean="0"/>
              <a:pPr/>
              <a:t>35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are building a site that collects information from customers for their accounts. You want to ensure that customers enter a valid email address in the </a:t>
            </a:r>
            <a:r>
              <a:rPr lang="en-US" sz="1000" b="1" dirty="0">
                <a:latin typeface="Arial"/>
                <a:ea typeface="Calibri"/>
                <a:cs typeface="Times New Roman"/>
              </a:rPr>
              <a:t>Email </a:t>
            </a:r>
            <a:r>
              <a:rPr lang="en-US" sz="1000" dirty="0">
                <a:latin typeface="Arial"/>
                <a:ea typeface="Calibri"/>
                <a:cs typeface="Times New Roman"/>
              </a:rPr>
              <a:t>property. How would you do this?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can use a Regular Expression validation data annotation. This requires a regular expression that matches only valid email addresses. Alternatively, you can create a custom validation data annotation. </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have been asked to create an intranet site that publishes a customer database, created by the sales department, to all employees within your company. How would you create the model with Entity Framework?</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Use Entity Framework in the database-first workflow.</a:t>
            </a:r>
          </a:p>
        </p:txBody>
      </p:sp>
      <p:sp>
        <p:nvSpPr>
          <p:cNvPr id="4" name="Slide Number Placeholder 3"/>
          <p:cNvSpPr>
            <a:spLocks noGrp="1"/>
          </p:cNvSpPr>
          <p:nvPr>
            <p:ph type="sldNum" sz="quarter" idx="10"/>
          </p:nvPr>
        </p:nvSpPr>
        <p:spPr/>
        <p:txBody>
          <a:bodyPr/>
          <a:lstStyle/>
          <a:p>
            <a:fld id="{8C8AA33C-D56F-413C-9FA9-75FF12E67C8E}" type="slidenum">
              <a:rPr lang="en-US" smtClean="0"/>
              <a:pPr/>
              <a:t>36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8C8AA33C-D56F-413C-9FA9-75FF12E67C8E}"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At the end of the first iteration of your project, you have a website that displays photos that users upload. However, during development, the database is empty and users must upload several photos to the site so they can test the functionality. Your manager wants you find some way to populate the database whenever it is deployed to the test server. How can you do this?</a:t>
            </a:r>
          </a:p>
          <a:p>
            <a:pPr>
              <a:lnSpc>
                <a:spcPct val="115000"/>
              </a:lnSpc>
              <a:spcAft>
                <a:spcPts val="1000"/>
              </a:spcAft>
            </a:pPr>
            <a:r>
              <a:rPr lang="en-US" sz="1000" b="1" dirty="0" smtClean="0">
                <a:latin typeface="Arial"/>
                <a:ea typeface="Calibri"/>
                <a:cs typeface="Times New Roman"/>
              </a:rPr>
              <a:t>Answer</a:t>
            </a:r>
          </a:p>
          <a:p>
            <a:pPr>
              <a:lnSpc>
                <a:spcPct val="115000"/>
              </a:lnSpc>
              <a:spcAft>
                <a:spcPts val="1000"/>
              </a:spcAft>
            </a:pPr>
            <a:r>
              <a:rPr lang="en-US" sz="1200" kern="1200" dirty="0" smtClean="0">
                <a:solidFill>
                  <a:schemeClr val="tx1"/>
                </a:solidFill>
                <a:latin typeface="+mn-lt"/>
                <a:ea typeface="+mn-ea"/>
                <a:cs typeface="+mn-cs"/>
              </a:rPr>
              <a:t>Create an Entity Framework </a:t>
            </a:r>
            <a:r>
              <a:rPr lang="en-US" sz="1200" kern="1200" dirty="0" err="1" smtClean="0">
                <a:solidFill>
                  <a:schemeClr val="tx1"/>
                </a:solidFill>
                <a:latin typeface="+mn-lt"/>
                <a:ea typeface="+mn-ea"/>
                <a:cs typeface="+mn-cs"/>
              </a:rPr>
              <a:t>Initializer</a:t>
            </a:r>
            <a:r>
              <a:rPr lang="en-US" sz="1200" kern="1200" dirty="0" smtClean="0">
                <a:solidFill>
                  <a:schemeClr val="tx1"/>
                </a:solidFill>
                <a:latin typeface="+mn-lt"/>
                <a:ea typeface="+mn-ea"/>
                <a:cs typeface="+mn-cs"/>
              </a:rPr>
              <a:t> class.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If you have a pre-existing database for a web application, use Entity Framework in the database-first workflow to import and create your model and its classes.</a:t>
            </a:r>
          </a:p>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If you want to create a new database for a web application and prefer to draw your model in a Visual Studio designer, use Entity Framework in the model-first workflow to create your model and its classes.</a:t>
            </a:r>
          </a:p>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If you want to create a new database for a web application and prefer to write code that describes your model, use Entity Framework in the code-first workflow to create your model and its classes.</a:t>
            </a:r>
          </a:p>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If you want to separate business logic from data access logic, create separate model classes and repository classes.</a:t>
            </a:r>
          </a:p>
          <a:p>
            <a:pPr>
              <a:lnSpc>
                <a:spcPct val="115000"/>
              </a:lnSpc>
              <a:spcAft>
                <a:spcPts val="1000"/>
              </a:spcAft>
            </a:pPr>
            <a:r>
              <a:rPr lang="en-US" sz="1000" b="1" dirty="0">
                <a:latin typeface="Arial"/>
                <a:ea typeface="Calibri"/>
                <a:cs typeface="Times New Roman"/>
              </a:rPr>
              <a:t>Common Issues and Troubleshooting Tips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Common Issue: </a:t>
            </a:r>
            <a:r>
              <a:rPr lang="en-US" sz="1000" dirty="0">
                <a:latin typeface="Arial"/>
                <a:ea typeface="Calibri"/>
                <a:cs typeface="Times New Roman"/>
              </a:rPr>
              <a:t>The website cannot connect to or create a database.</a:t>
            </a:r>
          </a:p>
          <a:p>
            <a:pPr>
              <a:lnSpc>
                <a:spcPct val="115000"/>
              </a:lnSpc>
              <a:spcAft>
                <a:spcPts val="1000"/>
              </a:spcAft>
            </a:pPr>
            <a:r>
              <a:rPr lang="en-US" sz="1000" b="1" dirty="0">
                <a:latin typeface="Arial"/>
                <a:ea typeface="Calibri"/>
                <a:cs typeface="Times New Roman"/>
              </a:rPr>
              <a:t>Troubleshooting Tip: </a:t>
            </a:r>
            <a:r>
              <a:rPr lang="en-US" sz="1000" dirty="0">
                <a:latin typeface="Arial"/>
                <a:ea typeface="Calibri"/>
                <a:cs typeface="Times New Roman"/>
              </a:rPr>
              <a:t>The connection string contains many parameters and is a common source of errors. Incorrect values in the string may prevent the website from locating the database server or authenticating properly. For full information about building connection strings in ADO.NET, see http://go.microsoft.com/fwlink/?LinkID=293684&amp;clcid=0x409</a:t>
            </a:r>
          </a:p>
        </p:txBody>
      </p:sp>
      <p:sp>
        <p:nvSpPr>
          <p:cNvPr id="4" name="Slide Number Placeholder 3"/>
          <p:cNvSpPr>
            <a:spLocks noGrp="1"/>
          </p:cNvSpPr>
          <p:nvPr>
            <p:ph type="sldNum" sz="quarter" idx="10"/>
          </p:nvPr>
        </p:nvSpPr>
        <p:spPr/>
        <p:txBody>
          <a:bodyPr/>
          <a:lstStyle/>
          <a:p>
            <a:fld id="{8C8AA33C-D56F-413C-9FA9-75FF12E67C8E}" type="slidenum">
              <a:rPr lang="en-US" smtClean="0"/>
              <a:pPr/>
              <a:t>37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The slide shows a simple Logical Data Model (LDM) diagram with two model classes: Photo and Comment. Each class has a simple set of properties and there is a one-to-many relationship between the classes; that is, each photo can have zero or more comments. </a:t>
            </a:r>
          </a:p>
          <a:p>
            <a:pPr>
              <a:lnSpc>
                <a:spcPct val="115000"/>
              </a:lnSpc>
              <a:spcAft>
                <a:spcPts val="1000"/>
              </a:spcAft>
            </a:pPr>
            <a:r>
              <a:rPr lang="en-US" sz="1000" dirty="0">
                <a:latin typeface="Arial"/>
                <a:ea typeface="Calibri"/>
                <a:cs typeface="Times New Roman"/>
              </a:rPr>
              <a:t>The Unified Modeling Language (UML) diagram on the slide shows both the Photo and Comment model classes and the relationship between them. The code on the slide shows only the Photo class. Point out to the students that the Photo class includes a collection of comment objects—this implements the one-to-many relationship between Photos and Comments.</a:t>
            </a:r>
          </a:p>
        </p:txBody>
      </p:sp>
      <p:sp>
        <p:nvSpPr>
          <p:cNvPr id="4" name="Slide Number Placeholder 3"/>
          <p:cNvSpPr>
            <a:spLocks noGrp="1"/>
          </p:cNvSpPr>
          <p:nvPr>
            <p:ph type="sldNum" sz="quarter" idx="10"/>
          </p:nvPr>
        </p:nvSpPr>
        <p:spPr/>
        <p:txBody>
          <a:bodyPr/>
          <a:lstStyle/>
          <a:p>
            <a:fld id="{8C8AA33C-D56F-413C-9FA9-75FF12E67C8E}"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This additional slide shows a second model class example for comments and how to instantiate a model class in a controller action.</a:t>
            </a:r>
          </a:p>
        </p:txBody>
      </p:sp>
      <p:sp>
        <p:nvSpPr>
          <p:cNvPr id="4" name="Slide Number Placeholder 3"/>
          <p:cNvSpPr>
            <a:spLocks noGrp="1"/>
          </p:cNvSpPr>
          <p:nvPr>
            <p:ph type="sldNum" sz="quarter" idx="10"/>
          </p:nvPr>
        </p:nvSpPr>
        <p:spPr/>
        <p:txBody>
          <a:bodyPr/>
          <a:lstStyle/>
          <a:p>
            <a:fld id="{8C8AA33C-D56F-413C-9FA9-75FF12E67C8E}"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The display and edit data annotations in the slide are enclosed in square brackets. Highlight these annotations to the students and ensure that they can distinguish them from properties and other code.</a:t>
            </a:r>
          </a:p>
          <a:p>
            <a:pPr>
              <a:lnSpc>
                <a:spcPct val="115000"/>
              </a:lnSpc>
              <a:spcAft>
                <a:spcPts val="1000"/>
              </a:spcAft>
            </a:pPr>
            <a:r>
              <a:rPr lang="en-US" sz="1000">
                <a:solidFill>
                  <a:srgbClr val="000000"/>
                </a:solidFill>
                <a:latin typeface="Arial"/>
                <a:ea typeface="Calibri"/>
                <a:cs typeface="Times New Roman"/>
              </a:rPr>
              <a:t>Other data annotations, such as validation annotations, are discussed later in the course. </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In the code on the slide, how can you recognize the display and edit annotations and distinguish them from property code?</a:t>
            </a:r>
          </a:p>
          <a:p>
            <a:pPr>
              <a:lnSpc>
                <a:spcPct val="115000"/>
              </a:lnSpc>
              <a:spcAft>
                <a:spcPts val="1000"/>
              </a:spcAft>
            </a:pPr>
            <a:r>
              <a:rPr lang="en-US" sz="1000" b="1">
                <a:latin typeface="Arial"/>
                <a:ea typeface="Calibri"/>
                <a:cs typeface="Times New Roman"/>
              </a:rPr>
              <a:t>Answer</a:t>
            </a:r>
            <a:r>
              <a:rPr lang="en-US" sz="1000">
                <a:solidFill>
                  <a:srgbClr val="000000"/>
                </a:solidFill>
                <a:latin typeface="Arial"/>
                <a:ea typeface="Calibri"/>
                <a:cs typeface="Times New Roman"/>
              </a:rPr>
              <a:t>: The display and edit annotations are enclosed in square brackets.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C8AA33C-D56F-413C-9FA9-75FF12E67C8E}"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Segoe UI"/>
              </a:rPr>
              <a:t>: You want to ensure that users enter a password that is longer than six characters. How should you do this by using a validation data annotation?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Segoe UI"/>
              </a:rPr>
              <a:t>: You can use the </a:t>
            </a:r>
            <a:r>
              <a:rPr lang="en-US" sz="1000" b="1" dirty="0" err="1">
                <a:latin typeface="Arial"/>
                <a:ea typeface="Calibri"/>
                <a:cs typeface="Times New Roman"/>
              </a:rPr>
              <a:t>StringLength</a:t>
            </a:r>
            <a:r>
              <a:rPr lang="en-US" sz="1000" dirty="0">
                <a:latin typeface="Arial"/>
                <a:ea typeface="Calibri"/>
                <a:cs typeface="Segoe UI"/>
              </a:rPr>
              <a:t> validation data annotation to specify this minimum length.</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C8AA33C-D56F-413C-9FA9-75FF12E67C8E}" type="slidenum">
              <a:rPr lang="en-US" smtClean="0"/>
              <a:pPr/>
              <a:t>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https://docs.asp.net/en/latest/mvc/models/validation.html</a:t>
            </a:r>
            <a:endParaRPr lang="nl-NL" dirty="0"/>
          </a:p>
        </p:txBody>
      </p:sp>
      <p:sp>
        <p:nvSpPr>
          <p:cNvPr id="4" name="Slide Number Placeholder 3"/>
          <p:cNvSpPr>
            <a:spLocks noGrp="1"/>
          </p:cNvSpPr>
          <p:nvPr>
            <p:ph type="sldNum" sz="quarter" idx="10"/>
          </p:nvPr>
        </p:nvSpPr>
        <p:spPr/>
        <p:txBody>
          <a:bodyPr/>
          <a:lstStyle/>
          <a:p>
            <a:fld id="{8C8AA33C-D56F-413C-9FA9-75FF12E67C8E}" type="slidenum">
              <a:rPr lang="en-US" smtClean="0"/>
              <a:pPr/>
              <a:t>9</a:t>
            </a:fld>
            <a:endParaRPr lang="en-US"/>
          </a:p>
        </p:txBody>
      </p:sp>
    </p:spTree>
    <p:extLst>
      <p:ext uri="{BB962C8B-B14F-4D97-AF65-F5344CB8AC3E}">
        <p14:creationId xmlns:p14="http://schemas.microsoft.com/office/powerpoint/2010/main" val="1379786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The code on this additional slide shows how to create a custom data validation annotation.</a:t>
            </a:r>
          </a:p>
        </p:txBody>
      </p:sp>
      <p:sp>
        <p:nvSpPr>
          <p:cNvPr id="4" name="Slide Number Placeholder 3"/>
          <p:cNvSpPr>
            <a:spLocks noGrp="1"/>
          </p:cNvSpPr>
          <p:nvPr>
            <p:ph type="sldNum" sz="quarter" idx="10"/>
          </p:nvPr>
        </p:nvSpPr>
        <p:spPr/>
        <p:txBody>
          <a:bodyPr/>
          <a:lstStyle/>
          <a:p>
            <a:fld id="{8C8AA33C-D56F-413C-9FA9-75FF12E67C8E}" type="slidenum">
              <a:rPr lang="en-US" smtClean="0"/>
              <a:pPr/>
              <a:t>10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hyperlink" Target="https://docs.efproject.net/en/latest/platforms/aspnetcore/new-db.html" TargetMode="External"/><Relationship Id="rId2" Type="http://schemas.openxmlformats.org/officeDocument/2006/relationships/hyperlink" Target="https://docs.efproject.net/en/latest/" TargetMode="Externa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intellitect.com/custom-model-binding-in-asp-net-core-1-0/" TargetMode="External"/><Relationship Id="rId2" Type="http://schemas.openxmlformats.org/officeDocument/2006/relationships/hyperlink" Target="https://docs.asp.net/en/latest/mvc/models/model-binding.html" TargetMode="External"/><Relationship Id="rId1" Type="http://schemas.openxmlformats.org/officeDocument/2006/relationships/slideLayout" Target="../slideLayouts/slideLayout12.xml"/><Relationship Id="rId4" Type="http://schemas.openxmlformats.org/officeDocument/2006/relationships/hyperlink" Target="https://docs.asp.net/en/latest/mvc/models/validation.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smtClean="0"/>
              <a:t>Module03</a:t>
            </a:r>
            <a:endParaRPr lang="en-US" sz="2600"/>
          </a:p>
        </p:txBody>
      </p:sp>
      <p:sp>
        <p:nvSpPr>
          <p:cNvPr id="3" name="Subtitle 2"/>
          <p:cNvSpPr>
            <a:spLocks noGrp="1"/>
          </p:cNvSpPr>
          <p:nvPr>
            <p:ph type="subTitle" sz="quarter" idx="1"/>
          </p:nvPr>
        </p:nvSpPr>
        <p:spPr/>
        <p:txBody>
          <a:bodyPr/>
          <a:lstStyle/>
          <a:p>
            <a:r>
              <a:rPr lang="en-US" dirty="0" smtClean="0"/>
              <a:t>Developing ASP.NET MVC </a:t>
            </a:r>
            <a:r>
              <a:rPr lang="en-US" dirty="0" smtClean="0"/>
              <a:t>Core </a:t>
            </a:r>
            <a:r>
              <a:rPr lang="en-US" dirty="0" smtClean="0"/>
              <a:t>Models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fb5aeb46-07b3-44a3-b573-63f668445476">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464965" cy="740664"/>
          </a:xfrm>
        </p:spPr>
        <p:txBody>
          <a:bodyPr/>
          <a:lstStyle/>
          <a:p>
            <a:r>
              <a:rPr lang="en-US" dirty="0" smtClean="0"/>
              <a:t>A Custom Validation Data </a:t>
            </a:r>
            <a:r>
              <a:rPr lang="en-US" dirty="0" smtClean="0"/>
              <a:t>Annotation – Server Side</a:t>
            </a:r>
            <a:endParaRPr lang="en-US" dirty="0"/>
          </a:p>
        </p:txBody>
      </p:sp>
      <p:sp>
        <p:nvSpPr>
          <p:cNvPr id="3" name="Rectangle 2"/>
          <p:cNvSpPr/>
          <p:nvPr/>
        </p:nvSpPr>
        <p:spPr>
          <a:xfrm>
            <a:off x="29497" y="740662"/>
            <a:ext cx="11506200" cy="5078313"/>
          </a:xfrm>
          <a:prstGeom prst="rect">
            <a:avLst/>
          </a:prstGeom>
        </p:spPr>
        <p:txBody>
          <a:bodyPr wrap="square">
            <a:spAutoFit/>
          </a:bodyPr>
          <a:lstStyle/>
          <a:p>
            <a:r>
              <a:rPr lang="nl-NL" dirty="0"/>
              <a:t>public class </a:t>
            </a:r>
            <a:r>
              <a:rPr lang="nl-NL" dirty="0" err="1"/>
              <a:t>ClassicMovieAttribute</a:t>
            </a:r>
            <a:r>
              <a:rPr lang="nl-NL" dirty="0"/>
              <a:t> : </a:t>
            </a:r>
            <a:r>
              <a:rPr lang="nl-NL" dirty="0" err="1"/>
              <a:t>ValidationAttribute</a:t>
            </a:r>
            <a:r>
              <a:rPr lang="nl-NL" dirty="0"/>
              <a:t>, </a:t>
            </a:r>
            <a:r>
              <a:rPr lang="nl-NL" dirty="0" err="1" smtClean="0"/>
              <a:t>IClientModelValidator</a:t>
            </a:r>
            <a:r>
              <a:rPr lang="nl-NL" dirty="0" smtClean="0"/>
              <a:t>{</a:t>
            </a:r>
            <a:endParaRPr lang="nl-NL" dirty="0"/>
          </a:p>
          <a:p>
            <a:r>
              <a:rPr lang="nl-NL" dirty="0"/>
              <a:t>    private int _</a:t>
            </a:r>
            <a:r>
              <a:rPr lang="nl-NL" dirty="0" err="1"/>
              <a:t>year</a:t>
            </a:r>
            <a:r>
              <a:rPr lang="nl-NL" dirty="0"/>
              <a:t>;</a:t>
            </a:r>
          </a:p>
          <a:p>
            <a:endParaRPr lang="nl-NL" dirty="0"/>
          </a:p>
          <a:p>
            <a:r>
              <a:rPr lang="nl-NL" dirty="0"/>
              <a:t>    public </a:t>
            </a:r>
            <a:r>
              <a:rPr lang="nl-NL" dirty="0" err="1"/>
              <a:t>ClassicMovieAttribute</a:t>
            </a:r>
            <a:r>
              <a:rPr lang="nl-NL" dirty="0"/>
              <a:t>(int </a:t>
            </a:r>
            <a:r>
              <a:rPr lang="nl-NL" dirty="0" err="1"/>
              <a:t>Year</a:t>
            </a:r>
            <a:r>
              <a:rPr lang="nl-NL" dirty="0" smtClean="0"/>
              <a:t>) {</a:t>
            </a:r>
            <a:endParaRPr lang="nl-NL" dirty="0"/>
          </a:p>
          <a:p>
            <a:r>
              <a:rPr lang="nl-NL" dirty="0"/>
              <a:t>        _</a:t>
            </a:r>
            <a:r>
              <a:rPr lang="nl-NL" dirty="0" err="1"/>
              <a:t>year</a:t>
            </a:r>
            <a:r>
              <a:rPr lang="nl-NL" dirty="0"/>
              <a:t> = </a:t>
            </a:r>
            <a:r>
              <a:rPr lang="nl-NL" dirty="0" err="1"/>
              <a:t>Year</a:t>
            </a:r>
            <a:r>
              <a:rPr lang="nl-NL" dirty="0"/>
              <a:t>;</a:t>
            </a:r>
          </a:p>
          <a:p>
            <a:r>
              <a:rPr lang="nl-NL" dirty="0"/>
              <a:t>    }</a:t>
            </a:r>
          </a:p>
          <a:p>
            <a:endParaRPr lang="nl-NL" dirty="0"/>
          </a:p>
          <a:p>
            <a:r>
              <a:rPr lang="nl-NL" dirty="0"/>
              <a:t>    </a:t>
            </a:r>
            <a:r>
              <a:rPr lang="nl-NL" dirty="0" err="1"/>
              <a:t>protected</a:t>
            </a:r>
            <a:r>
              <a:rPr lang="nl-NL" dirty="0"/>
              <a:t> </a:t>
            </a:r>
            <a:r>
              <a:rPr lang="nl-NL" dirty="0" err="1"/>
              <a:t>override</a:t>
            </a:r>
            <a:r>
              <a:rPr lang="nl-NL" dirty="0"/>
              <a:t> </a:t>
            </a:r>
            <a:r>
              <a:rPr lang="nl-NL" dirty="0" err="1"/>
              <a:t>ValidationResult</a:t>
            </a:r>
            <a:r>
              <a:rPr lang="nl-NL" dirty="0"/>
              <a:t> </a:t>
            </a:r>
            <a:r>
              <a:rPr lang="nl-NL" dirty="0" err="1" smtClean="0"/>
              <a:t>IsValid</a:t>
            </a:r>
            <a:endParaRPr lang="nl-NL" dirty="0" smtClean="0"/>
          </a:p>
          <a:p>
            <a:r>
              <a:rPr lang="nl-NL" dirty="0"/>
              <a:t> </a:t>
            </a:r>
            <a:r>
              <a:rPr lang="nl-NL" dirty="0" smtClean="0"/>
              <a:t>             (</a:t>
            </a:r>
            <a:r>
              <a:rPr lang="nl-NL" dirty="0"/>
              <a:t>object </a:t>
            </a:r>
            <a:r>
              <a:rPr lang="nl-NL" dirty="0" err="1"/>
              <a:t>value</a:t>
            </a:r>
            <a:r>
              <a:rPr lang="nl-NL" dirty="0"/>
              <a:t>, </a:t>
            </a:r>
            <a:r>
              <a:rPr lang="nl-NL" dirty="0" err="1"/>
              <a:t>ValidationContext</a:t>
            </a:r>
            <a:r>
              <a:rPr lang="nl-NL" dirty="0"/>
              <a:t> </a:t>
            </a:r>
            <a:r>
              <a:rPr lang="nl-NL" dirty="0" err="1"/>
              <a:t>validationContext</a:t>
            </a:r>
            <a:r>
              <a:rPr lang="nl-NL" dirty="0" smtClean="0"/>
              <a:t>){</a:t>
            </a:r>
            <a:endParaRPr lang="nl-NL" dirty="0"/>
          </a:p>
          <a:p>
            <a:r>
              <a:rPr lang="nl-NL" dirty="0"/>
              <a:t>        Movie </a:t>
            </a:r>
            <a:r>
              <a:rPr lang="nl-NL" dirty="0" err="1"/>
              <a:t>movie</a:t>
            </a:r>
            <a:r>
              <a:rPr lang="nl-NL" dirty="0"/>
              <a:t> = (Movie)</a:t>
            </a:r>
            <a:r>
              <a:rPr lang="nl-NL" dirty="0" err="1"/>
              <a:t>validationContext.ObjectInstance</a:t>
            </a:r>
            <a:r>
              <a:rPr lang="nl-NL" dirty="0"/>
              <a:t>;</a:t>
            </a:r>
          </a:p>
          <a:p>
            <a:endParaRPr lang="nl-NL" dirty="0"/>
          </a:p>
          <a:p>
            <a:r>
              <a:rPr lang="nl-NL" dirty="0"/>
              <a:t>        </a:t>
            </a:r>
            <a:r>
              <a:rPr lang="nl-NL" dirty="0" err="1"/>
              <a:t>if</a:t>
            </a:r>
            <a:r>
              <a:rPr lang="nl-NL" dirty="0"/>
              <a:t> (</a:t>
            </a:r>
            <a:r>
              <a:rPr lang="nl-NL" dirty="0" err="1"/>
              <a:t>movie.Genre</a:t>
            </a:r>
            <a:r>
              <a:rPr lang="nl-NL" dirty="0"/>
              <a:t> == </a:t>
            </a:r>
            <a:r>
              <a:rPr lang="nl-NL" dirty="0" err="1"/>
              <a:t>Genre.Classic</a:t>
            </a:r>
            <a:r>
              <a:rPr lang="nl-NL" dirty="0"/>
              <a:t> &amp;&amp; </a:t>
            </a:r>
            <a:r>
              <a:rPr lang="nl-NL" dirty="0" err="1"/>
              <a:t>movie.ReleaseDate.Year</a:t>
            </a:r>
            <a:r>
              <a:rPr lang="nl-NL" dirty="0"/>
              <a:t> &gt; _</a:t>
            </a:r>
            <a:r>
              <a:rPr lang="nl-NL" dirty="0" err="1"/>
              <a:t>year</a:t>
            </a:r>
            <a:r>
              <a:rPr lang="nl-NL" dirty="0"/>
              <a:t>)</a:t>
            </a:r>
          </a:p>
          <a:p>
            <a:r>
              <a:rPr lang="nl-NL" dirty="0"/>
              <a:t>        {</a:t>
            </a:r>
          </a:p>
          <a:p>
            <a:r>
              <a:rPr lang="nl-NL" dirty="0"/>
              <a:t>            return new </a:t>
            </a:r>
            <a:r>
              <a:rPr lang="nl-NL" dirty="0" err="1"/>
              <a:t>ValidationResult</a:t>
            </a:r>
            <a:r>
              <a:rPr lang="nl-NL" dirty="0"/>
              <a:t>(</a:t>
            </a:r>
            <a:r>
              <a:rPr lang="nl-NL" dirty="0" err="1"/>
              <a:t>GetErrorMessage</a:t>
            </a:r>
            <a:r>
              <a:rPr lang="nl-NL" dirty="0"/>
              <a:t>());</a:t>
            </a:r>
          </a:p>
          <a:p>
            <a:r>
              <a:rPr lang="nl-NL" dirty="0"/>
              <a:t>        }</a:t>
            </a:r>
          </a:p>
          <a:p>
            <a:endParaRPr lang="nl-NL" dirty="0"/>
          </a:p>
          <a:p>
            <a:r>
              <a:rPr lang="nl-NL" dirty="0"/>
              <a:t>        return </a:t>
            </a:r>
            <a:r>
              <a:rPr lang="nl-NL" dirty="0" err="1"/>
              <a:t>ValidationResult.Success</a:t>
            </a:r>
            <a:r>
              <a:rPr lang="nl-NL" dirty="0"/>
              <a:t>;</a:t>
            </a:r>
          </a:p>
          <a:p>
            <a:r>
              <a:rPr lang="nl-NL"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Side Validation - View</a:t>
            </a:r>
            <a:endParaRPr lang="nl-NL" dirty="0"/>
          </a:p>
        </p:txBody>
      </p:sp>
      <p:sp>
        <p:nvSpPr>
          <p:cNvPr id="5" name="Rectangle 4"/>
          <p:cNvSpPr/>
          <p:nvPr/>
        </p:nvSpPr>
        <p:spPr>
          <a:xfrm>
            <a:off x="228601" y="3798331"/>
            <a:ext cx="9829800" cy="646331"/>
          </a:xfrm>
          <a:prstGeom prst="rect">
            <a:avLst/>
          </a:prstGeom>
        </p:spPr>
        <p:txBody>
          <a:bodyPr wrap="square">
            <a:spAutoFit/>
          </a:bodyPr>
          <a:lstStyle/>
          <a:p>
            <a:r>
              <a:rPr lang="en-US" dirty="0"/>
              <a:t>&lt;input asp-for="</a:t>
            </a:r>
            <a:r>
              <a:rPr lang="en-US" dirty="0" err="1"/>
              <a:t>ReleaseDate</a:t>
            </a:r>
            <a:r>
              <a:rPr lang="en-US" dirty="0"/>
              <a:t>" class="form-control" /&gt;</a:t>
            </a:r>
          </a:p>
          <a:p>
            <a:r>
              <a:rPr lang="en-US" dirty="0" smtClean="0"/>
              <a:t>&lt;</a:t>
            </a:r>
            <a:r>
              <a:rPr lang="en-US" dirty="0"/>
              <a:t>span asp-validation-for="</a:t>
            </a:r>
            <a:r>
              <a:rPr lang="en-US" dirty="0" err="1"/>
              <a:t>ReleaseDate</a:t>
            </a:r>
            <a:r>
              <a:rPr lang="en-US" dirty="0"/>
              <a:t>" class="text-danger"&gt;&lt;/span&gt;</a:t>
            </a:r>
            <a:endParaRPr lang="nl-NL" dirty="0"/>
          </a:p>
        </p:txBody>
      </p:sp>
      <p:sp>
        <p:nvSpPr>
          <p:cNvPr id="6" name="Rectangle 5"/>
          <p:cNvSpPr/>
          <p:nvPr/>
        </p:nvSpPr>
        <p:spPr>
          <a:xfrm>
            <a:off x="228601" y="976835"/>
            <a:ext cx="8610600" cy="2585323"/>
          </a:xfrm>
          <a:prstGeom prst="rect">
            <a:avLst/>
          </a:prstGeom>
        </p:spPr>
        <p:txBody>
          <a:bodyPr wrap="square">
            <a:spAutoFit/>
          </a:bodyPr>
          <a:lstStyle/>
          <a:p>
            <a:r>
              <a:rPr lang="nl-NL" dirty="0"/>
              <a:t>&lt;script </a:t>
            </a:r>
            <a:r>
              <a:rPr lang="nl-NL" dirty="0" err="1" smtClean="0"/>
              <a:t>src</a:t>
            </a:r>
            <a:r>
              <a:rPr lang="nl-NL" dirty="0" smtClean="0"/>
              <a:t> = "</a:t>
            </a:r>
            <a:r>
              <a:rPr lang="nl-NL" dirty="0"/>
              <a:t>https://ajax.aspnetcdn.com/ajax/jQuery/jquery-1.11.3.min.js</a:t>
            </a:r>
            <a:r>
              <a:rPr lang="nl-NL" dirty="0" smtClean="0"/>
              <a:t>"&gt; &lt;/</a:t>
            </a:r>
            <a:r>
              <a:rPr lang="nl-NL" dirty="0"/>
              <a:t>script&gt;</a:t>
            </a:r>
          </a:p>
          <a:p>
            <a:r>
              <a:rPr lang="nl-NL" dirty="0"/>
              <a:t>&lt;script </a:t>
            </a:r>
            <a:r>
              <a:rPr lang="nl-NL" dirty="0" err="1" smtClean="0"/>
              <a:t>src</a:t>
            </a:r>
            <a:r>
              <a:rPr lang="nl-NL" dirty="0" smtClean="0"/>
              <a:t> = "</a:t>
            </a:r>
            <a:r>
              <a:rPr lang="nl-NL" dirty="0"/>
              <a:t>https://ajax.aspnetcdn.com/ajax/jquery.validate/1.14.0/jquery.validate.min.js</a:t>
            </a:r>
            <a:r>
              <a:rPr lang="nl-NL" dirty="0" smtClean="0"/>
              <a:t>"&gt; &lt;/</a:t>
            </a:r>
            <a:r>
              <a:rPr lang="nl-NL" dirty="0"/>
              <a:t>script&gt;</a:t>
            </a:r>
          </a:p>
          <a:p>
            <a:r>
              <a:rPr lang="nl-NL" dirty="0"/>
              <a:t>&lt;script </a:t>
            </a:r>
            <a:r>
              <a:rPr lang="nl-NL" dirty="0" err="1" smtClean="0"/>
              <a:t>src</a:t>
            </a:r>
            <a:r>
              <a:rPr lang="nl-NL" dirty="0" smtClean="0"/>
              <a:t> = "https</a:t>
            </a:r>
            <a:r>
              <a:rPr lang="nl-NL" dirty="0"/>
              <a:t>://</a:t>
            </a:r>
            <a:r>
              <a:rPr lang="nl-NL" dirty="0" smtClean="0"/>
              <a:t>ajax.aspnetcdn.com/ajax/jquery.validation.unobtrusive/3.2.6/jquery.validate.unobtrusive.min.js" &gt;&lt;/</a:t>
            </a:r>
            <a:r>
              <a:rPr lang="nl-NL" dirty="0"/>
              <a:t>script&gt;</a:t>
            </a:r>
          </a:p>
          <a:p>
            <a:r>
              <a:rPr lang="nl-NL" dirty="0"/>
              <a:t> </a:t>
            </a:r>
          </a:p>
        </p:txBody>
      </p:sp>
    </p:spTree>
    <p:extLst>
      <p:ext uri="{BB962C8B-B14F-4D97-AF65-F5344CB8AC3E}">
        <p14:creationId xmlns:p14="http://schemas.microsoft.com/office/powerpoint/2010/main" val="280054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Side Validation - </a:t>
            </a:r>
            <a:r>
              <a:rPr lang="en-US" dirty="0" err="1" smtClean="0"/>
              <a:t>IClientModelValidator</a:t>
            </a:r>
            <a:endParaRPr lang="nl-NL" dirty="0"/>
          </a:p>
        </p:txBody>
      </p:sp>
      <p:sp>
        <p:nvSpPr>
          <p:cNvPr id="3" name="Rectangle 2"/>
          <p:cNvSpPr/>
          <p:nvPr/>
        </p:nvSpPr>
        <p:spPr>
          <a:xfrm>
            <a:off x="460375" y="1676400"/>
            <a:ext cx="9372600" cy="3970318"/>
          </a:xfrm>
          <a:prstGeom prst="rect">
            <a:avLst/>
          </a:prstGeom>
        </p:spPr>
        <p:txBody>
          <a:bodyPr wrap="square">
            <a:spAutoFit/>
          </a:bodyPr>
          <a:lstStyle/>
          <a:p>
            <a:r>
              <a:rPr lang="nl-NL" dirty="0"/>
              <a:t>public </a:t>
            </a:r>
            <a:r>
              <a:rPr lang="nl-NL" dirty="0" err="1"/>
              <a:t>void</a:t>
            </a:r>
            <a:r>
              <a:rPr lang="nl-NL" dirty="0"/>
              <a:t> </a:t>
            </a:r>
            <a:r>
              <a:rPr lang="nl-NL" dirty="0" err="1"/>
              <a:t>AddValidation</a:t>
            </a:r>
            <a:r>
              <a:rPr lang="nl-NL" dirty="0"/>
              <a:t>(</a:t>
            </a:r>
            <a:r>
              <a:rPr lang="nl-NL" dirty="0" err="1"/>
              <a:t>ClientModelValidationContext</a:t>
            </a:r>
            <a:r>
              <a:rPr lang="nl-NL" dirty="0"/>
              <a:t> context)</a:t>
            </a:r>
          </a:p>
          <a:p>
            <a:r>
              <a:rPr lang="nl-NL" dirty="0"/>
              <a:t>{</a:t>
            </a:r>
          </a:p>
          <a:p>
            <a:r>
              <a:rPr lang="nl-NL" dirty="0"/>
              <a:t>    </a:t>
            </a:r>
            <a:r>
              <a:rPr lang="nl-NL" dirty="0" err="1"/>
              <a:t>if</a:t>
            </a:r>
            <a:r>
              <a:rPr lang="nl-NL" dirty="0"/>
              <a:t> (context == </a:t>
            </a:r>
            <a:r>
              <a:rPr lang="nl-NL" dirty="0" err="1"/>
              <a:t>null</a:t>
            </a:r>
            <a:r>
              <a:rPr lang="nl-NL" dirty="0"/>
              <a:t>)</a:t>
            </a:r>
          </a:p>
          <a:p>
            <a:r>
              <a:rPr lang="nl-NL" dirty="0"/>
              <a:t>    {</a:t>
            </a:r>
          </a:p>
          <a:p>
            <a:r>
              <a:rPr lang="nl-NL" dirty="0"/>
              <a:t>        </a:t>
            </a:r>
            <a:r>
              <a:rPr lang="nl-NL" dirty="0" err="1"/>
              <a:t>throw</a:t>
            </a:r>
            <a:r>
              <a:rPr lang="nl-NL" dirty="0"/>
              <a:t> new </a:t>
            </a:r>
            <a:r>
              <a:rPr lang="nl-NL" dirty="0" err="1"/>
              <a:t>ArgumentNullException</a:t>
            </a:r>
            <a:r>
              <a:rPr lang="nl-NL" dirty="0"/>
              <a:t>(</a:t>
            </a:r>
            <a:r>
              <a:rPr lang="nl-NL" dirty="0" err="1"/>
              <a:t>nameof</a:t>
            </a:r>
            <a:r>
              <a:rPr lang="nl-NL" dirty="0"/>
              <a:t>(context));</a:t>
            </a:r>
          </a:p>
          <a:p>
            <a:r>
              <a:rPr lang="nl-NL" dirty="0"/>
              <a:t>    }</a:t>
            </a:r>
          </a:p>
          <a:p>
            <a:endParaRPr lang="nl-NL" dirty="0"/>
          </a:p>
          <a:p>
            <a:r>
              <a:rPr lang="nl-NL" dirty="0"/>
              <a:t>    </a:t>
            </a:r>
            <a:r>
              <a:rPr lang="nl-NL" dirty="0" err="1"/>
              <a:t>MergeAttribute</a:t>
            </a:r>
            <a:r>
              <a:rPr lang="nl-NL" dirty="0"/>
              <a:t>(</a:t>
            </a:r>
            <a:r>
              <a:rPr lang="nl-NL" dirty="0" err="1"/>
              <a:t>context.Attributes</a:t>
            </a:r>
            <a:r>
              <a:rPr lang="nl-NL" dirty="0"/>
              <a:t>, "data-val", "</a:t>
            </a:r>
            <a:r>
              <a:rPr lang="nl-NL" dirty="0" err="1"/>
              <a:t>true</a:t>
            </a:r>
            <a:r>
              <a:rPr lang="nl-NL" dirty="0"/>
              <a:t>");</a:t>
            </a:r>
          </a:p>
          <a:p>
            <a:r>
              <a:rPr lang="nl-NL" dirty="0"/>
              <a:t>    </a:t>
            </a:r>
            <a:r>
              <a:rPr lang="nl-NL" dirty="0" err="1"/>
              <a:t>MergeAttribute</a:t>
            </a:r>
            <a:r>
              <a:rPr lang="nl-NL" dirty="0"/>
              <a:t>(</a:t>
            </a:r>
            <a:r>
              <a:rPr lang="nl-NL" dirty="0" err="1"/>
              <a:t>context.Attributes</a:t>
            </a:r>
            <a:r>
              <a:rPr lang="nl-NL" dirty="0"/>
              <a:t>, "data-val-</a:t>
            </a:r>
            <a:r>
              <a:rPr lang="nl-NL" dirty="0" err="1"/>
              <a:t>classicmovie</a:t>
            </a:r>
            <a:r>
              <a:rPr lang="nl-NL" dirty="0"/>
              <a:t>", </a:t>
            </a:r>
            <a:r>
              <a:rPr lang="nl-NL" dirty="0" err="1"/>
              <a:t>GetErrorMessage</a:t>
            </a:r>
            <a:r>
              <a:rPr lang="nl-NL" dirty="0"/>
              <a:t>());</a:t>
            </a:r>
          </a:p>
          <a:p>
            <a:endParaRPr lang="nl-NL" dirty="0"/>
          </a:p>
          <a:p>
            <a:r>
              <a:rPr lang="nl-NL" dirty="0"/>
              <a:t>    var </a:t>
            </a:r>
            <a:r>
              <a:rPr lang="nl-NL" dirty="0" err="1"/>
              <a:t>year</a:t>
            </a:r>
            <a:r>
              <a:rPr lang="nl-NL" dirty="0"/>
              <a:t> = _</a:t>
            </a:r>
            <a:r>
              <a:rPr lang="nl-NL" dirty="0" err="1"/>
              <a:t>year.ToString</a:t>
            </a:r>
            <a:r>
              <a:rPr lang="nl-NL" dirty="0"/>
              <a:t>(</a:t>
            </a:r>
            <a:r>
              <a:rPr lang="nl-NL" dirty="0" err="1"/>
              <a:t>CultureInfo.InvariantCulture</a:t>
            </a:r>
            <a:r>
              <a:rPr lang="nl-NL" dirty="0"/>
              <a:t>);</a:t>
            </a:r>
          </a:p>
          <a:p>
            <a:r>
              <a:rPr lang="nl-NL" dirty="0"/>
              <a:t>    </a:t>
            </a:r>
            <a:r>
              <a:rPr lang="nl-NL" dirty="0" err="1"/>
              <a:t>MergeAttribute</a:t>
            </a:r>
            <a:r>
              <a:rPr lang="nl-NL" dirty="0"/>
              <a:t>(</a:t>
            </a:r>
            <a:r>
              <a:rPr lang="nl-NL" dirty="0" err="1"/>
              <a:t>context.Attributes</a:t>
            </a:r>
            <a:r>
              <a:rPr lang="nl-NL" dirty="0"/>
              <a:t>, "data-val-</a:t>
            </a:r>
            <a:r>
              <a:rPr lang="nl-NL" dirty="0" err="1"/>
              <a:t>classicmovie</a:t>
            </a:r>
            <a:r>
              <a:rPr lang="nl-NL" dirty="0"/>
              <a:t>-</a:t>
            </a:r>
            <a:r>
              <a:rPr lang="nl-NL" dirty="0" err="1"/>
              <a:t>year</a:t>
            </a:r>
            <a:r>
              <a:rPr lang="nl-NL" dirty="0"/>
              <a:t>", </a:t>
            </a:r>
            <a:r>
              <a:rPr lang="nl-NL" dirty="0" err="1"/>
              <a:t>year</a:t>
            </a:r>
            <a:r>
              <a:rPr lang="nl-NL" dirty="0"/>
              <a:t>);</a:t>
            </a:r>
          </a:p>
          <a:p>
            <a:r>
              <a:rPr lang="nl-NL" dirty="0"/>
              <a:t>}</a:t>
            </a:r>
          </a:p>
        </p:txBody>
      </p:sp>
    </p:spTree>
    <p:extLst>
      <p:ext uri="{BB962C8B-B14F-4D97-AF65-F5344CB8AC3E}">
        <p14:creationId xmlns:p14="http://schemas.microsoft.com/office/powerpoint/2010/main" val="652997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Side Validation – jQuery Plugin</a:t>
            </a:r>
            <a:endParaRPr lang="nl-NL" dirty="0"/>
          </a:p>
        </p:txBody>
      </p:sp>
      <p:sp>
        <p:nvSpPr>
          <p:cNvPr id="3" name="Rectangle 2"/>
          <p:cNvSpPr/>
          <p:nvPr/>
        </p:nvSpPr>
        <p:spPr>
          <a:xfrm>
            <a:off x="228600" y="752952"/>
            <a:ext cx="8686800" cy="6186309"/>
          </a:xfrm>
          <a:prstGeom prst="rect">
            <a:avLst/>
          </a:prstGeom>
        </p:spPr>
        <p:txBody>
          <a:bodyPr wrap="square">
            <a:spAutoFit/>
          </a:bodyPr>
          <a:lstStyle/>
          <a:p>
            <a:r>
              <a:rPr lang="nl-NL" dirty="0"/>
              <a:t>$(</a:t>
            </a:r>
            <a:r>
              <a:rPr lang="nl-NL" dirty="0" err="1"/>
              <a:t>function</a:t>
            </a:r>
            <a:r>
              <a:rPr lang="nl-NL" dirty="0"/>
              <a:t> () {</a:t>
            </a:r>
          </a:p>
          <a:p>
            <a:r>
              <a:rPr lang="nl-NL" dirty="0"/>
              <a:t>    </a:t>
            </a:r>
            <a:r>
              <a:rPr lang="nl-NL" dirty="0" err="1"/>
              <a:t>jQuery.validator.addMethod</a:t>
            </a:r>
            <a:r>
              <a:rPr lang="nl-NL" dirty="0"/>
              <a:t>('</a:t>
            </a:r>
            <a:r>
              <a:rPr lang="nl-NL" dirty="0" err="1"/>
              <a:t>classicmovie</a:t>
            </a:r>
            <a:r>
              <a:rPr lang="nl-NL" dirty="0"/>
              <a:t>',</a:t>
            </a:r>
          </a:p>
          <a:p>
            <a:r>
              <a:rPr lang="nl-NL" dirty="0"/>
              <a:t>        </a:t>
            </a:r>
            <a:r>
              <a:rPr lang="nl-NL" dirty="0" err="1"/>
              <a:t>function</a:t>
            </a:r>
            <a:r>
              <a:rPr lang="nl-NL" dirty="0"/>
              <a:t> (</a:t>
            </a:r>
            <a:r>
              <a:rPr lang="nl-NL" dirty="0" err="1"/>
              <a:t>value</a:t>
            </a:r>
            <a:r>
              <a:rPr lang="nl-NL" dirty="0"/>
              <a:t>, element, </a:t>
            </a:r>
            <a:r>
              <a:rPr lang="nl-NL" dirty="0" err="1"/>
              <a:t>params</a:t>
            </a:r>
            <a:r>
              <a:rPr lang="nl-NL" dirty="0"/>
              <a:t>) {</a:t>
            </a:r>
          </a:p>
          <a:p>
            <a:r>
              <a:rPr lang="nl-NL" dirty="0"/>
              <a:t>            // Get element </a:t>
            </a:r>
            <a:r>
              <a:rPr lang="nl-NL" dirty="0" err="1"/>
              <a:t>value</a:t>
            </a:r>
            <a:r>
              <a:rPr lang="nl-NL" dirty="0"/>
              <a:t>. Classic genre has </a:t>
            </a:r>
            <a:r>
              <a:rPr lang="nl-NL" dirty="0" err="1"/>
              <a:t>value</a:t>
            </a:r>
            <a:r>
              <a:rPr lang="nl-NL" dirty="0"/>
              <a:t> '0'.</a:t>
            </a:r>
          </a:p>
          <a:p>
            <a:r>
              <a:rPr lang="nl-NL" dirty="0"/>
              <a:t>            var genre = $(</a:t>
            </a:r>
            <a:r>
              <a:rPr lang="nl-NL" dirty="0" err="1"/>
              <a:t>params</a:t>
            </a:r>
            <a:r>
              <a:rPr lang="nl-NL" dirty="0"/>
              <a:t>[0]).val(),</a:t>
            </a:r>
          </a:p>
          <a:p>
            <a:r>
              <a:rPr lang="nl-NL" dirty="0"/>
              <a:t>                </a:t>
            </a:r>
            <a:r>
              <a:rPr lang="nl-NL" dirty="0" err="1"/>
              <a:t>year</a:t>
            </a:r>
            <a:r>
              <a:rPr lang="nl-NL" dirty="0"/>
              <a:t> = </a:t>
            </a:r>
            <a:r>
              <a:rPr lang="nl-NL" dirty="0" err="1"/>
              <a:t>params</a:t>
            </a:r>
            <a:r>
              <a:rPr lang="nl-NL" dirty="0"/>
              <a:t>[1],</a:t>
            </a:r>
          </a:p>
          <a:p>
            <a:r>
              <a:rPr lang="nl-NL" dirty="0"/>
              <a:t>                date = new Date(</a:t>
            </a:r>
            <a:r>
              <a:rPr lang="nl-NL" dirty="0" err="1"/>
              <a:t>value</a:t>
            </a:r>
            <a:r>
              <a:rPr lang="nl-NL" dirty="0"/>
              <a:t>);</a:t>
            </a:r>
          </a:p>
          <a:p>
            <a:r>
              <a:rPr lang="nl-NL" dirty="0"/>
              <a:t>            </a:t>
            </a:r>
            <a:r>
              <a:rPr lang="nl-NL" dirty="0" err="1"/>
              <a:t>if</a:t>
            </a:r>
            <a:r>
              <a:rPr lang="nl-NL" dirty="0"/>
              <a:t> (genre &amp;&amp; </a:t>
            </a:r>
            <a:r>
              <a:rPr lang="nl-NL" dirty="0" err="1"/>
              <a:t>genre.length</a:t>
            </a:r>
            <a:r>
              <a:rPr lang="nl-NL" dirty="0"/>
              <a:t> &gt; 0 &amp;&amp; genre[0] === '0</a:t>
            </a:r>
            <a:r>
              <a:rPr lang="nl-NL" dirty="0" smtClean="0"/>
              <a:t>')</a:t>
            </a:r>
            <a:endParaRPr lang="nl-NL" dirty="0"/>
          </a:p>
          <a:p>
            <a:r>
              <a:rPr lang="nl-NL" dirty="0" smtClean="0"/>
              <a:t>                // </a:t>
            </a:r>
            <a:r>
              <a:rPr lang="nl-NL" dirty="0" err="1" smtClean="0"/>
              <a:t>invalid</a:t>
            </a:r>
            <a:r>
              <a:rPr lang="nl-NL" dirty="0" smtClean="0"/>
              <a:t> </a:t>
            </a:r>
            <a:r>
              <a:rPr lang="nl-NL" dirty="0" err="1"/>
              <a:t>if</a:t>
            </a:r>
            <a:r>
              <a:rPr lang="nl-NL" dirty="0"/>
              <a:t> release date is </a:t>
            </a:r>
            <a:r>
              <a:rPr lang="nl-NL" dirty="0" err="1"/>
              <a:t>after</a:t>
            </a:r>
            <a:r>
              <a:rPr lang="nl-NL" dirty="0"/>
              <a:t> </a:t>
            </a:r>
            <a:r>
              <a:rPr lang="nl-NL" dirty="0" err="1"/>
              <a:t>given</a:t>
            </a:r>
            <a:r>
              <a:rPr lang="nl-NL" dirty="0"/>
              <a:t> </a:t>
            </a:r>
            <a:r>
              <a:rPr lang="nl-NL" dirty="0" err="1"/>
              <a:t>year</a:t>
            </a:r>
            <a:r>
              <a:rPr lang="nl-NL" dirty="0"/>
              <a:t>.</a:t>
            </a:r>
          </a:p>
          <a:p>
            <a:r>
              <a:rPr lang="nl-NL" dirty="0"/>
              <a:t>                return </a:t>
            </a:r>
            <a:r>
              <a:rPr lang="nl-NL" dirty="0" err="1"/>
              <a:t>date.getFullYear</a:t>
            </a:r>
            <a:r>
              <a:rPr lang="nl-NL" dirty="0"/>
              <a:t>() &lt;= </a:t>
            </a:r>
            <a:r>
              <a:rPr lang="nl-NL" dirty="0" err="1"/>
              <a:t>year</a:t>
            </a:r>
            <a:r>
              <a:rPr lang="nl-NL" dirty="0" smtClean="0"/>
              <a:t>;</a:t>
            </a:r>
            <a:endParaRPr lang="nl-NL" dirty="0"/>
          </a:p>
          <a:p>
            <a:r>
              <a:rPr lang="nl-NL" dirty="0"/>
              <a:t>            return </a:t>
            </a:r>
            <a:r>
              <a:rPr lang="nl-NL" dirty="0" err="1"/>
              <a:t>true</a:t>
            </a:r>
            <a:r>
              <a:rPr lang="nl-NL" dirty="0"/>
              <a:t>;</a:t>
            </a:r>
          </a:p>
          <a:p>
            <a:r>
              <a:rPr lang="nl-NL" dirty="0"/>
              <a:t>        });</a:t>
            </a:r>
          </a:p>
          <a:p>
            <a:endParaRPr lang="nl-NL" dirty="0"/>
          </a:p>
          <a:p>
            <a:r>
              <a:rPr lang="nl-NL" dirty="0"/>
              <a:t>    </a:t>
            </a:r>
            <a:r>
              <a:rPr lang="nl-NL" dirty="0" err="1"/>
              <a:t>jQuery.validator.unobtrusive.adapters.add</a:t>
            </a:r>
            <a:r>
              <a:rPr lang="nl-NL" dirty="0"/>
              <a:t>('</a:t>
            </a:r>
            <a:r>
              <a:rPr lang="nl-NL" dirty="0" err="1"/>
              <a:t>classicmovie</a:t>
            </a:r>
            <a:r>
              <a:rPr lang="nl-NL" dirty="0" smtClean="0"/>
              <a:t>',</a:t>
            </a:r>
          </a:p>
          <a:p>
            <a:r>
              <a:rPr lang="nl-NL" dirty="0" smtClean="0"/>
              <a:t>        [ 'element', '</a:t>
            </a:r>
            <a:r>
              <a:rPr lang="nl-NL" dirty="0" err="1" smtClean="0"/>
              <a:t>year</a:t>
            </a:r>
            <a:r>
              <a:rPr lang="nl-NL" dirty="0" smtClean="0"/>
              <a:t>' ],</a:t>
            </a:r>
          </a:p>
          <a:p>
            <a:r>
              <a:rPr lang="nl-NL" dirty="0" smtClean="0"/>
              <a:t>        </a:t>
            </a:r>
            <a:r>
              <a:rPr lang="nl-NL" dirty="0" err="1"/>
              <a:t>function</a:t>
            </a:r>
            <a:r>
              <a:rPr lang="nl-NL" dirty="0"/>
              <a:t> (options) {</a:t>
            </a:r>
          </a:p>
          <a:p>
            <a:r>
              <a:rPr lang="nl-NL" dirty="0"/>
              <a:t>            var element = $(</a:t>
            </a:r>
            <a:r>
              <a:rPr lang="nl-NL" dirty="0" err="1"/>
              <a:t>options.form</a:t>
            </a:r>
            <a:r>
              <a:rPr lang="nl-NL" dirty="0"/>
              <a:t>).</a:t>
            </a:r>
            <a:r>
              <a:rPr lang="nl-NL" dirty="0" err="1"/>
              <a:t>find</a:t>
            </a:r>
            <a:r>
              <a:rPr lang="nl-NL" dirty="0"/>
              <a:t>('</a:t>
            </a:r>
            <a:r>
              <a:rPr lang="nl-NL" dirty="0" err="1"/>
              <a:t>select#Genre</a:t>
            </a:r>
            <a:r>
              <a:rPr lang="nl-NL" dirty="0"/>
              <a:t>')[0];</a:t>
            </a:r>
          </a:p>
          <a:p>
            <a:r>
              <a:rPr lang="nl-NL" dirty="0"/>
              <a:t>            </a:t>
            </a:r>
            <a:r>
              <a:rPr lang="nl-NL" dirty="0" err="1"/>
              <a:t>options.rules</a:t>
            </a:r>
            <a:r>
              <a:rPr lang="nl-NL" dirty="0"/>
              <a:t>['</a:t>
            </a:r>
            <a:r>
              <a:rPr lang="nl-NL" dirty="0" err="1"/>
              <a:t>classicmovie</a:t>
            </a:r>
            <a:r>
              <a:rPr lang="nl-NL" dirty="0"/>
              <a:t>'] = </a:t>
            </a:r>
            <a:endParaRPr lang="nl-NL" dirty="0" smtClean="0"/>
          </a:p>
          <a:p>
            <a:r>
              <a:rPr lang="nl-NL" dirty="0"/>
              <a:t> </a:t>
            </a:r>
            <a:r>
              <a:rPr lang="nl-NL" dirty="0" smtClean="0"/>
              <a:t>               [</a:t>
            </a:r>
            <a:r>
              <a:rPr lang="nl-NL" dirty="0"/>
              <a:t>element, </a:t>
            </a:r>
            <a:r>
              <a:rPr lang="nl-NL" dirty="0" err="1"/>
              <a:t>parseInt</a:t>
            </a:r>
            <a:r>
              <a:rPr lang="nl-NL" dirty="0"/>
              <a:t>(</a:t>
            </a:r>
            <a:r>
              <a:rPr lang="nl-NL" dirty="0" err="1"/>
              <a:t>options.params</a:t>
            </a:r>
            <a:r>
              <a:rPr lang="nl-NL" dirty="0"/>
              <a:t>['</a:t>
            </a:r>
            <a:r>
              <a:rPr lang="nl-NL" dirty="0" err="1"/>
              <a:t>year</a:t>
            </a:r>
            <a:r>
              <a:rPr lang="nl-NL" dirty="0"/>
              <a:t>'])];</a:t>
            </a:r>
          </a:p>
          <a:p>
            <a:r>
              <a:rPr lang="nl-NL" dirty="0"/>
              <a:t>            </a:t>
            </a:r>
            <a:r>
              <a:rPr lang="nl-NL" dirty="0" err="1"/>
              <a:t>options.messages</a:t>
            </a:r>
            <a:r>
              <a:rPr lang="nl-NL" dirty="0"/>
              <a:t>['</a:t>
            </a:r>
            <a:r>
              <a:rPr lang="nl-NL" dirty="0" err="1"/>
              <a:t>classicmovie</a:t>
            </a:r>
            <a:r>
              <a:rPr lang="nl-NL" dirty="0"/>
              <a:t>'] = </a:t>
            </a:r>
            <a:r>
              <a:rPr lang="nl-NL" dirty="0" err="1"/>
              <a:t>options.message</a:t>
            </a:r>
            <a:r>
              <a:rPr lang="nl-NL" dirty="0"/>
              <a:t>;</a:t>
            </a:r>
          </a:p>
          <a:p>
            <a:r>
              <a:rPr lang="nl-NL" dirty="0"/>
              <a:t>        });</a:t>
            </a:r>
          </a:p>
          <a:p>
            <a:r>
              <a:rPr lang="nl-NL" dirty="0"/>
              <a:t>}(</a:t>
            </a:r>
            <a:r>
              <a:rPr lang="nl-NL" dirty="0" err="1"/>
              <a:t>jQuery</a:t>
            </a:r>
            <a:r>
              <a:rPr lang="nl-NL" dirty="0"/>
              <a:t>));</a:t>
            </a:r>
          </a:p>
        </p:txBody>
      </p:sp>
    </p:spTree>
    <p:extLst>
      <p:ext uri="{BB962C8B-B14F-4D97-AF65-F5344CB8AC3E}">
        <p14:creationId xmlns:p14="http://schemas.microsoft.com/office/powerpoint/2010/main" val="3016760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Validation</a:t>
            </a:r>
            <a:endParaRPr lang="nl-NL" dirty="0"/>
          </a:p>
        </p:txBody>
      </p:sp>
      <p:sp>
        <p:nvSpPr>
          <p:cNvPr id="3" name="Rectangle 2"/>
          <p:cNvSpPr/>
          <p:nvPr/>
        </p:nvSpPr>
        <p:spPr>
          <a:xfrm>
            <a:off x="492765" y="1489964"/>
            <a:ext cx="7773988" cy="1477328"/>
          </a:xfrm>
          <a:prstGeom prst="rect">
            <a:avLst/>
          </a:prstGeom>
        </p:spPr>
        <p:txBody>
          <a:bodyPr wrap="square">
            <a:spAutoFit/>
          </a:bodyPr>
          <a:lstStyle/>
          <a:p>
            <a:r>
              <a:rPr lang="en-US" dirty="0"/>
              <a:t>public class User</a:t>
            </a:r>
          </a:p>
          <a:p>
            <a:r>
              <a:rPr lang="en-US" dirty="0"/>
              <a:t>{</a:t>
            </a:r>
          </a:p>
          <a:p>
            <a:r>
              <a:rPr lang="en-US" dirty="0"/>
              <a:t>    [Remote(action: "</a:t>
            </a:r>
            <a:r>
              <a:rPr lang="en-US" dirty="0" err="1"/>
              <a:t>VerifyEmail</a:t>
            </a:r>
            <a:r>
              <a:rPr lang="en-US" dirty="0"/>
              <a:t>", controller: "Users")]</a:t>
            </a:r>
          </a:p>
          <a:p>
            <a:r>
              <a:rPr lang="en-US" dirty="0"/>
              <a:t>    public string Email { get; set; }</a:t>
            </a:r>
          </a:p>
          <a:p>
            <a:r>
              <a:rPr lang="en-US" dirty="0"/>
              <a:t>}</a:t>
            </a:r>
            <a:endParaRPr lang="nl-NL" dirty="0"/>
          </a:p>
        </p:txBody>
      </p:sp>
      <p:sp>
        <p:nvSpPr>
          <p:cNvPr id="4" name="Rectangle 3"/>
          <p:cNvSpPr/>
          <p:nvPr/>
        </p:nvSpPr>
        <p:spPr>
          <a:xfrm>
            <a:off x="423069" y="3657600"/>
            <a:ext cx="7848600" cy="2585323"/>
          </a:xfrm>
          <a:prstGeom prst="rect">
            <a:avLst/>
          </a:prstGeom>
        </p:spPr>
        <p:txBody>
          <a:bodyPr wrap="square">
            <a:spAutoFit/>
          </a:bodyPr>
          <a:lstStyle/>
          <a:p>
            <a:r>
              <a:rPr lang="en-US" dirty="0" smtClean="0"/>
              <a:t>public class </a:t>
            </a:r>
            <a:r>
              <a:rPr lang="en-US" dirty="0" err="1" smtClean="0"/>
              <a:t>UsersController</a:t>
            </a:r>
            <a:r>
              <a:rPr lang="en-US" dirty="0" smtClean="0"/>
              <a:t> : Controller {</a:t>
            </a:r>
            <a:endParaRPr lang="nl-NL" dirty="0" smtClean="0"/>
          </a:p>
          <a:p>
            <a:r>
              <a:rPr lang="nl-NL" dirty="0" smtClean="0"/>
              <a:t>  [</a:t>
            </a:r>
            <a:r>
              <a:rPr lang="nl-NL" dirty="0" err="1"/>
              <a:t>AcceptVerbs</a:t>
            </a:r>
            <a:r>
              <a:rPr lang="nl-NL" dirty="0"/>
              <a:t>("Get", "Post")]</a:t>
            </a:r>
          </a:p>
          <a:p>
            <a:r>
              <a:rPr lang="nl-NL" dirty="0" smtClean="0"/>
              <a:t>  public </a:t>
            </a:r>
            <a:r>
              <a:rPr lang="nl-NL" dirty="0" err="1"/>
              <a:t>IActionResult</a:t>
            </a:r>
            <a:r>
              <a:rPr lang="nl-NL" dirty="0"/>
              <a:t> </a:t>
            </a:r>
            <a:r>
              <a:rPr lang="nl-NL" dirty="0" err="1"/>
              <a:t>VerifyEmail</a:t>
            </a:r>
            <a:r>
              <a:rPr lang="nl-NL" dirty="0"/>
              <a:t>(string email</a:t>
            </a:r>
            <a:r>
              <a:rPr lang="nl-NL" dirty="0" smtClean="0"/>
              <a:t>)   {</a:t>
            </a:r>
            <a:endParaRPr lang="nl-NL" dirty="0"/>
          </a:p>
          <a:p>
            <a:r>
              <a:rPr lang="nl-NL" dirty="0"/>
              <a:t>    </a:t>
            </a:r>
            <a:r>
              <a:rPr lang="nl-NL" dirty="0" smtClean="0"/>
              <a:t>  </a:t>
            </a:r>
            <a:r>
              <a:rPr lang="nl-NL" dirty="0" err="1" smtClean="0"/>
              <a:t>if</a:t>
            </a:r>
            <a:r>
              <a:rPr lang="nl-NL" dirty="0" smtClean="0"/>
              <a:t> </a:t>
            </a:r>
            <a:r>
              <a:rPr lang="nl-NL" dirty="0"/>
              <a:t>(!_</a:t>
            </a:r>
            <a:r>
              <a:rPr lang="nl-NL" dirty="0" err="1"/>
              <a:t>userRepository.VerifyEmail</a:t>
            </a:r>
            <a:r>
              <a:rPr lang="nl-NL" dirty="0"/>
              <a:t>(email</a:t>
            </a:r>
            <a:r>
              <a:rPr lang="nl-NL" dirty="0" smtClean="0"/>
              <a:t>)) {</a:t>
            </a:r>
            <a:endParaRPr lang="nl-NL" dirty="0"/>
          </a:p>
          <a:p>
            <a:r>
              <a:rPr lang="nl-NL" dirty="0"/>
              <a:t>        return </a:t>
            </a:r>
            <a:r>
              <a:rPr lang="nl-NL" dirty="0" err="1"/>
              <a:t>Json</a:t>
            </a:r>
            <a:r>
              <a:rPr lang="nl-NL" dirty="0"/>
              <a:t>(data: $"Email {email} is </a:t>
            </a:r>
            <a:r>
              <a:rPr lang="nl-NL" dirty="0" err="1"/>
              <a:t>already</a:t>
            </a:r>
            <a:r>
              <a:rPr lang="nl-NL" dirty="0"/>
              <a:t> in </a:t>
            </a:r>
            <a:r>
              <a:rPr lang="nl-NL" dirty="0" err="1"/>
              <a:t>use</a:t>
            </a:r>
            <a:r>
              <a:rPr lang="nl-NL" dirty="0"/>
              <a:t>.");</a:t>
            </a:r>
          </a:p>
          <a:p>
            <a:r>
              <a:rPr lang="nl-NL" dirty="0"/>
              <a:t>    </a:t>
            </a:r>
            <a:r>
              <a:rPr lang="nl-NL" dirty="0" smtClean="0"/>
              <a:t>  }</a:t>
            </a:r>
            <a:endParaRPr lang="nl-NL" dirty="0"/>
          </a:p>
          <a:p>
            <a:r>
              <a:rPr lang="nl-NL" dirty="0"/>
              <a:t>    </a:t>
            </a:r>
            <a:r>
              <a:rPr lang="nl-NL" dirty="0" smtClean="0"/>
              <a:t>  return </a:t>
            </a:r>
            <a:r>
              <a:rPr lang="nl-NL" dirty="0" err="1"/>
              <a:t>Json</a:t>
            </a:r>
            <a:r>
              <a:rPr lang="nl-NL" dirty="0"/>
              <a:t>(data: </a:t>
            </a:r>
            <a:r>
              <a:rPr lang="nl-NL" dirty="0" err="1"/>
              <a:t>true</a:t>
            </a:r>
            <a:r>
              <a:rPr lang="nl-NL" dirty="0"/>
              <a:t>);</a:t>
            </a:r>
          </a:p>
          <a:p>
            <a:r>
              <a:rPr lang="nl-NL" dirty="0" smtClean="0"/>
              <a:t>   }</a:t>
            </a:r>
          </a:p>
          <a:p>
            <a:r>
              <a:rPr lang="en-US" dirty="0"/>
              <a:t>}</a:t>
            </a:r>
            <a:endParaRPr lang="nl-NL" dirty="0"/>
          </a:p>
        </p:txBody>
      </p:sp>
    </p:spTree>
    <p:extLst>
      <p:ext uri="{BB962C8B-B14F-4D97-AF65-F5344CB8AC3E}">
        <p14:creationId xmlns:p14="http://schemas.microsoft.com/office/powerpoint/2010/main" val="2013869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3cb855ed-5411-4220-9316-5fa20edb07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Are Model Binders?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 Default Controller Action Invoker uses model binders to determine how parameters are passed to actions</a:t>
            </a:r>
          </a:p>
          <a:p>
            <a:r>
              <a:rPr lang="en-US" dirty="0" smtClean="0"/>
              <a:t>The Default Model Binder passes parameters by using the following logic:</a:t>
            </a:r>
          </a:p>
          <a:p>
            <a:pPr lvl="1"/>
            <a:r>
              <a:rPr lang="en-US" dirty="0" smtClean="0"/>
              <a:t>The binder examines the definition of the action that it must pass parameters to</a:t>
            </a:r>
          </a:p>
          <a:p>
            <a:pPr lvl="1"/>
            <a:r>
              <a:rPr lang="en-US" dirty="0" smtClean="0"/>
              <a:t>The binder searches for values in the request that can be passed as parameters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c7277ecf-47ed-4750-bd7d-1c2b774802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Model Extensibility</a:t>
            </a:r>
            <a:endParaRPr lang="en-US"/>
          </a:p>
        </p:txBody>
      </p:sp>
      <p:sp>
        <p:nvSpPr>
          <p:cNvPr id="4" name="Content Placeholder 2"/>
          <p:cNvSpPr>
            <a:spLocks noGrp="1"/>
          </p:cNvSpPr>
          <p:nvPr/>
        </p:nvSpPr>
        <p:spPr bwMode="auto">
          <a:xfrm>
            <a:off x="458788" y="1333501"/>
            <a:ext cx="8119156" cy="483507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71450" indent="-171450"/>
            <a:r>
              <a:rPr lang="en-US" dirty="0" smtClean="0"/>
              <a:t>Custom validation data annotations can be used to indicate to MVC how to validate the data a user enters in a form or passes in query strings</a:t>
            </a:r>
          </a:p>
          <a:p>
            <a:pPr marL="171450" indent="-171450"/>
            <a:r>
              <a:rPr lang="en-US" dirty="0" smtClean="0"/>
              <a:t>A </a:t>
            </a:r>
            <a:r>
              <a:rPr lang="en-US" dirty="0" smtClean="0"/>
              <a:t>custom model binder ensures that it identifies parameters in a request and passes all of them to the right parameters on the action</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698d82a0-3183-4c61-b74f-c1f4ac84cc4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Custom Model Binder</a:t>
            </a:r>
            <a:endParaRPr lang="en-US"/>
          </a:p>
        </p:txBody>
      </p:sp>
      <p:sp>
        <p:nvSpPr>
          <p:cNvPr id="4" name="Rectangle 3"/>
          <p:cNvSpPr/>
          <p:nvPr/>
        </p:nvSpPr>
        <p:spPr>
          <a:xfrm>
            <a:off x="0" y="3071151"/>
            <a:ext cx="8637104" cy="1990288"/>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Aft>
                <a:spcPts val="1000"/>
              </a:spcAft>
            </a:pPr>
            <a:r>
              <a:rPr lang="en-US" b="0" dirty="0">
                <a:latin typeface="Lucida Sans Unicode" pitchFamily="34" charset="0"/>
                <a:ea typeface="Times New Roman" panose="02020603050405020304" pitchFamily="18" charset="0"/>
                <a:cs typeface="Lucida Sans Unicode" pitchFamily="34" charset="0"/>
              </a:rPr>
              <a:t>public class </a:t>
            </a:r>
            <a:r>
              <a:rPr lang="en-US" b="0" dirty="0" err="1" smtClean="0">
                <a:latin typeface="Lucida Sans Unicode" pitchFamily="34" charset="0"/>
                <a:ea typeface="Times New Roman" panose="02020603050405020304" pitchFamily="18" charset="0"/>
                <a:cs typeface="Lucida Sans Unicode" pitchFamily="34" charset="0"/>
              </a:rPr>
              <a:t>CustomModelBinder</a:t>
            </a:r>
            <a:r>
              <a:rPr lang="en-US" b="0" dirty="0" smtClean="0">
                <a:latin typeface="Lucida Sans Unicode" pitchFamily="34" charset="0"/>
                <a:ea typeface="Times New Roman" panose="02020603050405020304" pitchFamily="18" charset="0"/>
                <a:cs typeface="Lucida Sans Unicode" pitchFamily="34" charset="0"/>
              </a:rPr>
              <a:t> </a:t>
            </a:r>
            <a:r>
              <a:rPr lang="en-US" b="0" dirty="0">
                <a:latin typeface="Lucida Sans Unicode" pitchFamily="34" charset="0"/>
                <a:ea typeface="Times New Roman" panose="02020603050405020304" pitchFamily="18" charset="0"/>
                <a:cs typeface="Lucida Sans Unicode" pitchFamily="34" charset="0"/>
              </a:rPr>
              <a:t>: </a:t>
            </a:r>
            <a:r>
              <a:rPr lang="en-US" b="0" dirty="0" err="1" smtClean="0">
                <a:latin typeface="Lucida Sans Unicode" pitchFamily="34" charset="0"/>
                <a:ea typeface="Times New Roman" panose="02020603050405020304" pitchFamily="18" charset="0"/>
                <a:cs typeface="Lucida Sans Unicode" pitchFamily="34" charset="0"/>
              </a:rPr>
              <a:t>IModelBinder</a:t>
            </a:r>
            <a:r>
              <a:rPr lang="en-GB" b="0" dirty="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public </a:t>
            </a:r>
            <a:r>
              <a:rPr lang="en-US" b="0" dirty="0" smtClean="0">
                <a:latin typeface="Lucida Sans Unicode" pitchFamily="34" charset="0"/>
                <a:ea typeface="Times New Roman" panose="02020603050405020304" pitchFamily="18" charset="0"/>
                <a:cs typeface="Lucida Sans Unicode" pitchFamily="34" charset="0"/>
              </a:rPr>
              <a:t>Task </a:t>
            </a:r>
            <a:r>
              <a:rPr lang="en-US" b="0" dirty="0" err="1" smtClean="0">
                <a:latin typeface="Lucida Sans Unicode" pitchFamily="34" charset="0"/>
                <a:ea typeface="Times New Roman" panose="02020603050405020304" pitchFamily="18" charset="0"/>
                <a:cs typeface="Lucida Sans Unicode" pitchFamily="34" charset="0"/>
              </a:rPr>
              <a:t>BindModelAsync</a:t>
            </a:r>
            <a:r>
              <a:rPr lang="en-US" b="0" dirty="0" smtClean="0">
                <a:latin typeface="Lucida Sans Unicode" pitchFamily="34" charset="0"/>
                <a:ea typeface="Times New Roman" panose="02020603050405020304" pitchFamily="18" charset="0"/>
                <a:cs typeface="Lucida Sans Unicode" pitchFamily="34" charset="0"/>
              </a:rPr>
              <a:t> (</a:t>
            </a:r>
            <a:r>
              <a:rPr lang="en-US" b="0" dirty="0" err="1" smtClean="0">
                <a:latin typeface="Lucida Sans Unicode" pitchFamily="34" charset="0"/>
                <a:ea typeface="Times New Roman" panose="02020603050405020304" pitchFamily="18" charset="0"/>
                <a:cs typeface="Lucida Sans Unicode" pitchFamily="34" charset="0"/>
              </a:rPr>
              <a:t>ModelBindingContext</a:t>
            </a:r>
            <a:r>
              <a:rPr lang="en-US" b="0" dirty="0" smtClean="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bindingContext</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smtClean="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a:t>
            </a:r>
            <a:endParaRPr lang="en-GB" b="0" dirty="0">
              <a:effectLst/>
              <a:latin typeface="Lucida Sans Unicode" pitchFamily="34" charset="0"/>
              <a:ea typeface="Times New Roman" panose="02020603050405020304" pitchFamily="18" charset="0"/>
              <a:cs typeface="Lucida Sans Unicode" pitchFamily="34" charset="0"/>
            </a:endParaRPr>
          </a:p>
        </p:txBody>
      </p:sp>
      <p:sp>
        <p:nvSpPr>
          <p:cNvPr id="3" name="Rectangle 2"/>
          <p:cNvSpPr/>
          <p:nvPr/>
        </p:nvSpPr>
        <p:spPr>
          <a:xfrm>
            <a:off x="12290" y="940105"/>
            <a:ext cx="9730760" cy="1754326"/>
          </a:xfrm>
          <a:prstGeom prst="rect">
            <a:avLst/>
          </a:prstGeom>
        </p:spPr>
        <p:txBody>
          <a:bodyPr wrap="square">
            <a:spAutoFit/>
          </a:bodyPr>
          <a:lstStyle/>
          <a:p>
            <a:r>
              <a:rPr lang="nl-NL" dirty="0"/>
              <a:t>public class </a:t>
            </a:r>
            <a:r>
              <a:rPr lang="nl-NL" dirty="0" err="1" smtClean="0"/>
              <a:t>CustomModelBinderProvider</a:t>
            </a:r>
            <a:r>
              <a:rPr lang="nl-NL" dirty="0" smtClean="0"/>
              <a:t> </a:t>
            </a:r>
            <a:r>
              <a:rPr lang="nl-NL" dirty="0"/>
              <a:t>: </a:t>
            </a:r>
            <a:r>
              <a:rPr lang="nl-NL" dirty="0" err="1" smtClean="0"/>
              <a:t>IModelBinderProvider</a:t>
            </a:r>
            <a:r>
              <a:rPr lang="nl-NL" dirty="0" smtClean="0"/>
              <a:t> {</a:t>
            </a:r>
            <a:endParaRPr lang="nl-NL" dirty="0"/>
          </a:p>
          <a:p>
            <a:r>
              <a:rPr lang="nl-NL" dirty="0"/>
              <a:t>    public </a:t>
            </a:r>
            <a:r>
              <a:rPr lang="nl-NL" dirty="0" err="1"/>
              <a:t>IModelBinder</a:t>
            </a:r>
            <a:r>
              <a:rPr lang="nl-NL" dirty="0"/>
              <a:t> </a:t>
            </a:r>
            <a:r>
              <a:rPr lang="nl-NL" dirty="0" err="1"/>
              <a:t>GetBinder</a:t>
            </a:r>
            <a:r>
              <a:rPr lang="nl-NL" dirty="0"/>
              <a:t>(</a:t>
            </a:r>
            <a:r>
              <a:rPr lang="nl-NL" dirty="0" err="1"/>
              <a:t>ModelBinderProviderContext</a:t>
            </a:r>
            <a:r>
              <a:rPr lang="nl-NL" dirty="0"/>
              <a:t> context</a:t>
            </a:r>
            <a:r>
              <a:rPr lang="nl-NL" dirty="0" smtClean="0"/>
              <a:t>)  {</a:t>
            </a:r>
            <a:endParaRPr lang="nl-NL" dirty="0"/>
          </a:p>
          <a:p>
            <a:r>
              <a:rPr lang="nl-NL" dirty="0"/>
              <a:t>            </a:t>
            </a:r>
            <a:r>
              <a:rPr lang="nl-NL" dirty="0" err="1"/>
              <a:t>if</a:t>
            </a:r>
            <a:r>
              <a:rPr lang="nl-NL" dirty="0"/>
              <a:t> </a:t>
            </a:r>
            <a:r>
              <a:rPr lang="nl-NL" dirty="0" smtClean="0"/>
              <a:t>(…) </a:t>
            </a:r>
            <a:r>
              <a:rPr lang="nl-NL" dirty="0"/>
              <a:t>return new </a:t>
            </a:r>
            <a:r>
              <a:rPr lang="nl-NL" dirty="0" err="1" smtClean="0"/>
              <a:t>CustomModelBinder</a:t>
            </a:r>
            <a:r>
              <a:rPr lang="nl-NL" dirty="0" smtClean="0"/>
              <a:t>();</a:t>
            </a:r>
            <a:endParaRPr lang="nl-NL" dirty="0"/>
          </a:p>
          <a:p>
            <a:r>
              <a:rPr lang="nl-NL" dirty="0"/>
              <a:t>        return </a:t>
            </a:r>
            <a:r>
              <a:rPr lang="nl-NL" dirty="0" err="1"/>
              <a:t>null</a:t>
            </a:r>
            <a:r>
              <a:rPr lang="nl-NL" dirty="0"/>
              <a:t>;</a:t>
            </a:r>
          </a:p>
          <a:p>
            <a:r>
              <a:rPr lang="nl-NL" dirty="0"/>
              <a:t>    }</a:t>
            </a:r>
          </a:p>
          <a:p>
            <a:r>
              <a:rPr lang="nl-NL" dirty="0"/>
              <a:t>}</a:t>
            </a:r>
          </a:p>
        </p:txBody>
      </p:sp>
      <p:sp>
        <p:nvSpPr>
          <p:cNvPr id="8" name="Rectangle 7"/>
          <p:cNvSpPr/>
          <p:nvPr/>
        </p:nvSpPr>
        <p:spPr>
          <a:xfrm>
            <a:off x="-2458" y="5438159"/>
            <a:ext cx="9829800" cy="923330"/>
          </a:xfrm>
          <a:prstGeom prst="rect">
            <a:avLst/>
          </a:prstGeom>
        </p:spPr>
        <p:txBody>
          <a:bodyPr wrap="square">
            <a:spAutoFit/>
          </a:bodyPr>
          <a:lstStyle/>
          <a:p>
            <a:r>
              <a:rPr lang="nl-NL" dirty="0" err="1"/>
              <a:t>services.AddMvc</a:t>
            </a:r>
            <a:r>
              <a:rPr lang="nl-NL" dirty="0"/>
              <a:t>(</a:t>
            </a:r>
            <a:r>
              <a:rPr lang="nl-NL" dirty="0" err="1"/>
              <a:t>config</a:t>
            </a:r>
            <a:r>
              <a:rPr lang="nl-NL" dirty="0"/>
              <a:t> </a:t>
            </a:r>
            <a:r>
              <a:rPr lang="nl-NL" dirty="0" smtClean="0"/>
              <a:t>=&gt;</a:t>
            </a:r>
            <a:endParaRPr lang="nl-NL" dirty="0"/>
          </a:p>
          <a:p>
            <a:r>
              <a:rPr lang="nl-NL" dirty="0"/>
              <a:t>    </a:t>
            </a:r>
            <a:r>
              <a:rPr lang="nl-NL" dirty="0" err="1"/>
              <a:t>config.ModelBinderProviders.Insert</a:t>
            </a:r>
            <a:r>
              <a:rPr lang="nl-NL" dirty="0"/>
              <a:t>(0, new </a:t>
            </a:r>
            <a:r>
              <a:rPr lang="nl-NL" dirty="0" err="1" smtClean="0"/>
              <a:t>CustomModelBinderProvider</a:t>
            </a:r>
            <a:r>
              <a:rPr lang="nl-NL" dirty="0" smtClean="0"/>
              <a:t>())</a:t>
            </a:r>
            <a:endParaRPr lang="nl-NL" dirty="0"/>
          </a:p>
          <a:p>
            <a:r>
              <a:rPr lang="nl-NL" dirty="0" smtClean="0"/>
              <a:t>);</a:t>
            </a:r>
            <a:endParaRPr lang="nl-NL"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2fe1af6c-1a76-465b-ba19-3c20ad5fe00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Add a Model</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In this demonstration, you will see how to:</a:t>
            </a:r>
          </a:p>
          <a:p>
            <a:pPr marL="746125" lvl="1" indent="-457200">
              <a:buFont typeface="+mj-lt"/>
              <a:buAutoNum type="arabicPeriod"/>
            </a:pPr>
            <a:r>
              <a:rPr lang="en-US" dirty="0" smtClean="0"/>
              <a:t>Create a new ASP.NET MVC </a:t>
            </a:r>
            <a:r>
              <a:rPr lang="en-US" dirty="0" smtClean="0"/>
              <a:t>Core </a:t>
            </a:r>
            <a:r>
              <a:rPr lang="en-US" dirty="0" smtClean="0"/>
              <a:t>web application.</a:t>
            </a:r>
          </a:p>
          <a:p>
            <a:pPr marL="746125" lvl="1" indent="-457200">
              <a:buFont typeface="+mj-lt"/>
              <a:buAutoNum type="arabicPeriod"/>
            </a:pPr>
            <a:r>
              <a:rPr lang="en-US" dirty="0" smtClean="0"/>
              <a:t>Add a new model class.</a:t>
            </a:r>
          </a:p>
          <a:p>
            <a:pPr marL="746125" lvl="1" indent="-457200">
              <a:buFont typeface="+mj-lt"/>
              <a:buAutoNum type="arabicPeriod"/>
            </a:pPr>
            <a:r>
              <a:rPr lang="en-US" dirty="0" smtClean="0"/>
              <a:t>Add properties to a model class.</a:t>
            </a:r>
          </a:p>
          <a:p>
            <a:pPr marL="746125" lvl="1" indent="-457200">
              <a:buFont typeface="+mj-lt"/>
              <a:buAutoNum type="arabicPeriod"/>
            </a:pPr>
            <a:r>
              <a:rPr lang="en-US" dirty="0" smtClean="0"/>
              <a:t>Add data annotations to a model class.</a:t>
            </a:r>
          </a:p>
          <a:p>
            <a:pPr marL="746125" lvl="1" indent="-457200">
              <a:buFont typeface="+mj-lt"/>
              <a:buAutoNum type="arabicPeriod"/>
            </a:pPr>
            <a:r>
              <a:rPr lang="en-US" dirty="0" smtClean="0"/>
              <a:t>Add and use a custom validator data annotation.</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Creating MVC Models
Working with Data</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name="a8ce6056-41f1-433f-934e-dcb5b0211f7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Working with Data</a:t>
            </a:r>
            <a:endParaRPr lang="en-US"/>
          </a:p>
        </p:txBody>
      </p:sp>
      <p:sp>
        <p:nvSpPr>
          <p:cNvPr id="3" name="Text Placeholder 2"/>
          <p:cNvSpPr>
            <a:spLocks noGrp="1"/>
          </p:cNvSpPr>
          <p:nvPr>
            <p:ph type="body" idx="1"/>
          </p:nvPr>
        </p:nvSpPr>
        <p:spPr/>
        <p:txBody>
          <a:bodyPr/>
          <a:lstStyle/>
          <a:p>
            <a:r>
              <a:rPr lang="en-US" smtClean="0"/>
              <a:t>Connecting to a Database
The Entity Framework
Using an Entity Framework Context
Using LINQ to Entities
Demonstration: How to Use Entity Framework Code
Data Access in Models and Repositories</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nl-NL" dirty="0"/>
          </a:p>
        </p:txBody>
      </p:sp>
      <p:sp>
        <p:nvSpPr>
          <p:cNvPr id="3" name="Text Placeholder 2"/>
          <p:cNvSpPr>
            <a:spLocks noGrp="1"/>
          </p:cNvSpPr>
          <p:nvPr>
            <p:ph type="body" idx="1"/>
          </p:nvPr>
        </p:nvSpPr>
        <p:spPr/>
        <p:txBody>
          <a:bodyPr/>
          <a:lstStyle/>
          <a:p>
            <a:r>
              <a:rPr lang="nl-NL" dirty="0">
                <a:hlinkClick r:id="rId2"/>
              </a:rPr>
              <a:t>https://docs.efproject.net/en/latest</a:t>
            </a:r>
            <a:r>
              <a:rPr lang="nl-NL" dirty="0" smtClean="0">
                <a:hlinkClick r:id="rId2"/>
              </a:rPr>
              <a:t>/</a:t>
            </a:r>
            <a:endParaRPr lang="nl-NL" dirty="0" smtClean="0"/>
          </a:p>
          <a:p>
            <a:r>
              <a:rPr lang="nl-NL" dirty="0">
                <a:hlinkClick r:id="rId3"/>
              </a:rPr>
              <a:t>https://</a:t>
            </a:r>
            <a:r>
              <a:rPr lang="nl-NL" dirty="0" smtClean="0">
                <a:hlinkClick r:id="rId3"/>
              </a:rPr>
              <a:t>docs.efproject.net/en/latest/platforms/aspnetcore/new-db.html</a:t>
            </a:r>
            <a:endParaRPr lang="nl-NL" dirty="0" smtClean="0"/>
          </a:p>
          <a:p>
            <a:endParaRPr lang="nl-NL" dirty="0"/>
          </a:p>
        </p:txBody>
      </p:sp>
    </p:spTree>
    <p:extLst>
      <p:ext uri="{BB962C8B-B14F-4D97-AF65-F5344CB8AC3E}">
        <p14:creationId xmlns:p14="http://schemas.microsoft.com/office/powerpoint/2010/main" val="30014556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31c02922-fd1e-49f8-9495-3e71bccc505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Connecting to a Database</a:t>
            </a:r>
            <a:endParaRPr lang="en-US"/>
          </a:p>
        </p:txBody>
      </p:sp>
      <p:sp>
        <p:nvSpPr>
          <p:cNvPr id="4" name="Content Placeholder 2"/>
          <p:cNvSpPr txBox="1">
            <a:spLocks/>
          </p:cNvSpPr>
          <p:nvPr/>
        </p:nvSpPr>
        <p:spPr bwMode="auto">
          <a:xfrm>
            <a:off x="611188" y="11736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1450" marR="0" lvl="0" indent="-171450"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Entity Framework </a:t>
            </a:r>
            <a:r>
              <a:rPr kumimoji="0" lang="en-US" sz="28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supports a wide range of databases by using different data providers </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endParaRPr kumimoji="0" lang="en-US" sz="28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a:p>
            <a:pPr marL="171450" marR="0" lvl="0" indent="-171450"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Cloud Databases can be used for web applications that are hosted in the cloud</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endParaRPr kumimoji="0" lang="en-US" sz="28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a:p>
            <a:pPr marL="171450" marR="0" lvl="0" indent="-171450"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To connect an MVC web application to a database:</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Add a reference to </a:t>
            </a:r>
            <a:r>
              <a:rPr kumimoji="0" lang="en-US" sz="24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the </a:t>
            </a:r>
            <a:r>
              <a:rPr kumimoji="0" lang="en-US" sz="2400" b="0" i="0" u="none" strike="noStrike" kern="0" cap="none" spc="0" normalizeH="0" baseline="0" noProof="0" dirty="0" err="1" smtClean="0">
                <a:ln>
                  <a:noFill/>
                </a:ln>
                <a:solidFill>
                  <a:schemeClr val="tx1"/>
                </a:solidFill>
                <a:effectLst/>
                <a:uLnTx/>
                <a:uFillTx/>
                <a:latin typeface="Segoe UI" pitchFamily="34" charset="0"/>
                <a:ea typeface="Segoe UI" pitchFamily="34" charset="0"/>
                <a:cs typeface="Segoe UI" pitchFamily="34" charset="0"/>
              </a:rPr>
              <a:t>EntityFrameworkCore</a:t>
            </a:r>
            <a:r>
              <a:rPr kumimoji="0" lang="en-US" sz="2400" b="0" i="0" u="none" strike="noStrike" kern="0" cap="none" spc="0" normalizeH="0" noProof="0" dirty="0" smtClean="0">
                <a:ln>
                  <a:noFill/>
                </a:ln>
                <a:solidFill>
                  <a:schemeClr val="tx1"/>
                </a:solidFill>
                <a:effectLst/>
                <a:uLnTx/>
                <a:uFillTx/>
                <a:latin typeface="Segoe UI" pitchFamily="34" charset="0"/>
                <a:ea typeface="Segoe UI" pitchFamily="34" charset="0"/>
                <a:cs typeface="Segoe UI" pitchFamily="34" charset="0"/>
              </a:rPr>
              <a:t> package</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lang="en-US" sz="2400" b="0" kern="0" baseline="0" dirty="0" smtClean="0">
                <a:latin typeface="Segoe UI" pitchFamily="34" charset="0"/>
                <a:ea typeface="Segoe UI" pitchFamily="34" charset="0"/>
                <a:cs typeface="Segoe UI" pitchFamily="34" charset="0"/>
              </a:rPr>
              <a:t>Add a reference to the </a:t>
            </a:r>
            <a:r>
              <a:rPr lang="en-US" sz="2400" b="0" kern="0" baseline="0" dirty="0" err="1" smtClean="0">
                <a:latin typeface="Segoe UI" pitchFamily="34" charset="0"/>
                <a:ea typeface="Segoe UI" pitchFamily="34" charset="0"/>
                <a:cs typeface="Segoe UI" pitchFamily="34" charset="0"/>
              </a:rPr>
              <a:t>EntityFrameworkCore</a:t>
            </a:r>
            <a:r>
              <a:rPr lang="en-US" sz="2400" b="0" kern="0" baseline="0" dirty="0" smtClean="0">
                <a:latin typeface="Segoe UI" pitchFamily="34" charset="0"/>
                <a:ea typeface="Segoe UI" pitchFamily="34" charset="0"/>
                <a:cs typeface="Segoe UI" pitchFamily="34" charset="0"/>
              </a:rPr>
              <a:t> tools</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endParaRPr kumimoji="0" lang="en-US" sz="24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p:txBody>
      </p:sp>
      <p:sp>
        <p:nvSpPr>
          <p:cNvPr id="3" name="Rectangle 2"/>
          <p:cNvSpPr/>
          <p:nvPr/>
        </p:nvSpPr>
        <p:spPr>
          <a:xfrm>
            <a:off x="423504" y="5791200"/>
            <a:ext cx="8229600" cy="646331"/>
          </a:xfrm>
          <a:prstGeom prst="rect">
            <a:avLst/>
          </a:prstGeom>
        </p:spPr>
        <p:txBody>
          <a:bodyPr wrap="square">
            <a:spAutoFit/>
          </a:bodyPr>
          <a:lstStyle/>
          <a:p>
            <a:r>
              <a:rPr lang="nl-NL" dirty="0" err="1"/>
              <a:t>Install</a:t>
            </a:r>
            <a:r>
              <a:rPr lang="nl-NL" dirty="0"/>
              <a:t>-Package </a:t>
            </a:r>
            <a:r>
              <a:rPr lang="nl-NL" dirty="0" err="1" smtClean="0"/>
              <a:t>Microsoft.EntityFrameworkCore.SqlServer</a:t>
            </a:r>
            <a:endParaRPr lang="nl-NL" dirty="0" smtClean="0"/>
          </a:p>
          <a:p>
            <a:r>
              <a:rPr lang="nl-NL" dirty="0" err="1"/>
              <a:t>Install</a:t>
            </a:r>
            <a:r>
              <a:rPr lang="nl-NL" dirty="0"/>
              <a:t>-Package </a:t>
            </a:r>
            <a:r>
              <a:rPr lang="nl-NL" dirty="0" err="1"/>
              <a:t>Microsoft.EntityFrameworkCore.Tools</a:t>
            </a:r>
            <a:endParaRPr lang="nl-NL"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f7ba5a4e-52d8-408d-ae88-7ae579257a4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a:t>
            </a:r>
            <a:r>
              <a:rPr lang="en-US" dirty="0" smtClean="0"/>
              <a:t>Framework</a:t>
            </a:r>
            <a:endParaRPr lang="en-US" dirty="0"/>
          </a:p>
        </p:txBody>
      </p:sp>
      <p:sp>
        <p:nvSpPr>
          <p:cNvPr id="4" name="Content Placeholder 2"/>
          <p:cNvSpPr>
            <a:spLocks noGrp="1"/>
          </p:cNvSpPr>
          <p:nvPr/>
        </p:nvSpPr>
        <p:spPr bwMode="auto">
          <a:xfrm>
            <a:off x="458788" y="1021215"/>
            <a:ext cx="85328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Types of Entity Framework Workflows</a:t>
            </a:r>
          </a:p>
          <a:p>
            <a:pPr lvl="1"/>
            <a:r>
              <a:rPr lang="en-US" sz="2000" dirty="0" smtClean="0"/>
              <a:t>Generate </a:t>
            </a:r>
            <a:r>
              <a:rPr lang="en-US" sz="2000" dirty="0"/>
              <a:t>a model from an existing </a:t>
            </a:r>
            <a:r>
              <a:rPr lang="en-US" sz="2000" dirty="0" smtClean="0"/>
              <a:t>database</a:t>
            </a:r>
          </a:p>
          <a:p>
            <a:pPr lvl="1"/>
            <a:r>
              <a:rPr lang="en-US" sz="2000" dirty="0" smtClean="0"/>
              <a:t>Hand </a:t>
            </a:r>
            <a:r>
              <a:rPr lang="en-US" sz="2000" dirty="0"/>
              <a:t>code a model to match </a:t>
            </a:r>
            <a:r>
              <a:rPr lang="en-US" sz="2000" dirty="0" smtClean="0"/>
              <a:t>existing database</a:t>
            </a:r>
          </a:p>
          <a:p>
            <a:pPr lvl="1"/>
            <a:r>
              <a:rPr lang="en-US" sz="2000" dirty="0" smtClean="0"/>
              <a:t>Use </a:t>
            </a:r>
            <a:r>
              <a:rPr lang="en-US" sz="2000" dirty="0"/>
              <a:t>EF Migrations to create a database from </a:t>
            </a:r>
            <a:r>
              <a:rPr lang="en-US" sz="2000" dirty="0" smtClean="0"/>
              <a:t>model </a:t>
            </a:r>
            <a:r>
              <a:rPr lang="en-US" sz="2000" dirty="0"/>
              <a:t>(and evolve it as </a:t>
            </a:r>
            <a:r>
              <a:rPr lang="en-US" sz="2000" dirty="0" smtClean="0"/>
              <a:t>model </a:t>
            </a:r>
            <a:r>
              <a:rPr lang="en-US" sz="2000" dirty="0"/>
              <a:t>changes over time</a:t>
            </a:r>
            <a:r>
              <a:rPr lang="en-US" sz="2000" dirty="0" smtClean="0"/>
              <a:t>)</a:t>
            </a:r>
            <a:endParaRPr lang="en-US" dirty="0" smtClean="0"/>
          </a:p>
          <a:p>
            <a:r>
              <a:rPr lang="en-US" dirty="0" smtClean="0"/>
              <a:t>Adding an Entity Framework Context</a:t>
            </a:r>
          </a:p>
          <a:p>
            <a:pPr marL="741363" lvl="1" indent="-457200">
              <a:buNone/>
            </a:pPr>
            <a:r>
              <a:rPr lang="en-US" dirty="0"/>
              <a:t> </a:t>
            </a:r>
            <a:r>
              <a:rPr lang="en-US" sz="1800" dirty="0" smtClean="0">
                <a:latin typeface="Lucida Sans Unicode" pitchFamily="34" charset="0"/>
                <a:cs typeface="Lucida Sans Unicode" pitchFamily="34" charset="0"/>
              </a:rPr>
              <a:t>public </a:t>
            </a:r>
            <a:r>
              <a:rPr lang="en-US" sz="1800" dirty="0" smtClean="0">
                <a:latin typeface="Lucida Sans Unicode" pitchFamily="34" charset="0"/>
                <a:cs typeface="Lucida Sans Unicode" pitchFamily="34" charset="0"/>
              </a:rPr>
              <a:t>class </a:t>
            </a:r>
            <a:r>
              <a:rPr lang="en-US" sz="1800" dirty="0" err="1" smtClean="0">
                <a:latin typeface="Lucida Sans Unicode" pitchFamily="34" charset="0"/>
                <a:cs typeface="Lucida Sans Unicode" pitchFamily="34" charset="0"/>
              </a:rPr>
              <a:t>PhotoSharingDB</a:t>
            </a:r>
            <a:r>
              <a:rPr lang="en-US" sz="1800" dirty="0" smtClean="0">
                <a:latin typeface="Lucida Sans Unicode" pitchFamily="34" charset="0"/>
                <a:cs typeface="Lucida Sans Unicode" pitchFamily="34" charset="0"/>
              </a:rPr>
              <a:t> : </a:t>
            </a:r>
            <a:r>
              <a:rPr lang="en-US" sz="1800" dirty="0" err="1" smtClean="0">
                <a:latin typeface="Lucida Sans Unicode" pitchFamily="34" charset="0"/>
                <a:cs typeface="Lucida Sans Unicode" pitchFamily="34" charset="0"/>
              </a:rPr>
              <a:t>DbContext</a:t>
            </a:r>
            <a:r>
              <a:rPr lang="en-US" sz="1800" dirty="0" smtClean="0">
                <a:latin typeface="Lucida Sans Unicode" pitchFamily="34" charset="0"/>
                <a:cs typeface="Lucida Sans Unicode" pitchFamily="34" charset="0"/>
              </a:rPr>
              <a:t> {</a:t>
            </a:r>
            <a:endParaRPr lang="en-US" sz="1800" dirty="0" smtClean="0">
              <a:latin typeface="Lucida Sans Unicode" pitchFamily="34" charset="0"/>
              <a:cs typeface="Lucida Sans Unicode" pitchFamily="34" charset="0"/>
            </a:endParaRPr>
          </a:p>
          <a:p>
            <a:pPr marL="741363" lvl="1" indent="-457200">
              <a:buNone/>
            </a:pPr>
            <a:r>
              <a:rPr lang="en-US" sz="1800" dirty="0" smtClean="0">
                <a:latin typeface="Lucida Sans Unicode" pitchFamily="34" charset="0"/>
                <a:cs typeface="Lucida Sans Unicode" pitchFamily="34" charset="0"/>
              </a:rPr>
              <a:t>   public </a:t>
            </a:r>
            <a:r>
              <a:rPr lang="en-US" sz="1800" dirty="0" err="1" smtClean="0">
                <a:latin typeface="Lucida Sans Unicode" pitchFamily="34" charset="0"/>
                <a:cs typeface="Lucida Sans Unicode" pitchFamily="34" charset="0"/>
              </a:rPr>
              <a:t>DbSet</a:t>
            </a:r>
            <a:r>
              <a:rPr lang="en-US" sz="1800" dirty="0" smtClean="0">
                <a:latin typeface="Lucida Sans Unicode" pitchFamily="34" charset="0"/>
                <a:cs typeface="Lucida Sans Unicode" pitchFamily="34" charset="0"/>
              </a:rPr>
              <a:t>&lt;Photo&gt; Photos { get; set; }</a:t>
            </a:r>
          </a:p>
          <a:p>
            <a:pPr marL="741363" lvl="1" indent="-457200">
              <a:buNone/>
            </a:pPr>
            <a:r>
              <a:rPr lang="en-US" sz="1800" dirty="0" smtClean="0">
                <a:latin typeface="Lucida Sans Unicode" pitchFamily="34" charset="0"/>
                <a:cs typeface="Lucida Sans Unicode" pitchFamily="34" charset="0"/>
              </a:rPr>
              <a:t>   public </a:t>
            </a:r>
            <a:r>
              <a:rPr lang="en-US" sz="1800" dirty="0" err="1" smtClean="0">
                <a:latin typeface="Lucida Sans Unicode" pitchFamily="34" charset="0"/>
                <a:cs typeface="Lucida Sans Unicode" pitchFamily="34" charset="0"/>
              </a:rPr>
              <a:t>DbSet</a:t>
            </a:r>
            <a:r>
              <a:rPr lang="en-US" sz="1800" dirty="0" smtClean="0">
                <a:latin typeface="Lucida Sans Unicode" pitchFamily="34" charset="0"/>
                <a:cs typeface="Lucida Sans Unicode" pitchFamily="34" charset="0"/>
              </a:rPr>
              <a:t>&lt;Comment&gt; Comments { get; set; </a:t>
            </a:r>
            <a:r>
              <a:rPr lang="en-US" sz="1800" dirty="0" smtClean="0">
                <a:latin typeface="Lucida Sans Unicode" pitchFamily="34" charset="0"/>
                <a:cs typeface="Lucida Sans Unicode" pitchFamily="34" charset="0"/>
              </a:rPr>
              <a:t>}</a:t>
            </a:r>
          </a:p>
          <a:p>
            <a:pPr marL="741363" lvl="1" indent="-457200">
              <a:buNone/>
            </a:pPr>
            <a:r>
              <a:rPr lang="en-US" sz="1800" dirty="0" smtClean="0">
                <a:latin typeface="Lucida Sans Unicode" pitchFamily="34" charset="0"/>
                <a:cs typeface="Lucida Sans Unicode" pitchFamily="34" charset="0"/>
              </a:rPr>
              <a:t>   protected </a:t>
            </a:r>
            <a:r>
              <a:rPr lang="en-US" sz="1800" dirty="0">
                <a:latin typeface="Lucida Sans Unicode" pitchFamily="34" charset="0"/>
                <a:cs typeface="Lucida Sans Unicode" pitchFamily="34" charset="0"/>
              </a:rPr>
              <a:t>override void </a:t>
            </a:r>
            <a:r>
              <a:rPr lang="en-US" sz="1800" dirty="0" err="1">
                <a:latin typeface="Lucida Sans Unicode" pitchFamily="34" charset="0"/>
                <a:cs typeface="Lucida Sans Unicode" pitchFamily="34" charset="0"/>
              </a:rPr>
              <a:t>OnConfiguring</a:t>
            </a:r>
            <a:r>
              <a:rPr lang="en-US" sz="1800" dirty="0">
                <a:latin typeface="Lucida Sans Unicode" pitchFamily="34" charset="0"/>
                <a:cs typeface="Lucida Sans Unicode" pitchFamily="34" charset="0"/>
              </a:rPr>
              <a:t>(</a:t>
            </a:r>
            <a:r>
              <a:rPr lang="en-US" sz="1800" dirty="0" err="1">
                <a:latin typeface="Lucida Sans Unicode" pitchFamily="34" charset="0"/>
                <a:cs typeface="Lucida Sans Unicode" pitchFamily="34" charset="0"/>
              </a:rPr>
              <a:t>DbContextOptionsBuilder</a:t>
            </a:r>
            <a:r>
              <a:rPr lang="en-US" sz="1800" dirty="0">
                <a:latin typeface="Lucida Sans Unicode" pitchFamily="34" charset="0"/>
                <a:cs typeface="Lucida Sans Unicode" pitchFamily="34" charset="0"/>
              </a:rPr>
              <a:t> </a:t>
            </a:r>
            <a:r>
              <a:rPr lang="en-US" sz="1800" dirty="0" err="1">
                <a:latin typeface="Lucida Sans Unicode" pitchFamily="34" charset="0"/>
                <a:cs typeface="Lucida Sans Unicode" pitchFamily="34" charset="0"/>
              </a:rPr>
              <a:t>optionsBuilder</a:t>
            </a:r>
            <a:r>
              <a:rPr lang="en-US" sz="1800" dirty="0" smtClean="0">
                <a:latin typeface="Lucida Sans Unicode" pitchFamily="34" charset="0"/>
                <a:cs typeface="Lucida Sans Unicode" pitchFamily="34" charset="0"/>
              </a:rPr>
              <a:t>) {</a:t>
            </a:r>
          </a:p>
          <a:p>
            <a:pPr marL="741363" lvl="1" indent="-457200">
              <a:buNone/>
            </a:pPr>
            <a:r>
              <a:rPr lang="en-US" sz="1800" dirty="0" smtClean="0">
                <a:latin typeface="Lucida Sans Unicode" pitchFamily="34" charset="0"/>
                <a:cs typeface="Lucida Sans Unicode" pitchFamily="34" charset="0"/>
              </a:rPr>
              <a:t>      </a:t>
            </a:r>
            <a:r>
              <a:rPr lang="en-US" sz="1800" dirty="0" err="1" smtClean="0">
                <a:latin typeface="Lucida Sans Unicode" pitchFamily="34" charset="0"/>
                <a:cs typeface="Lucida Sans Unicode" pitchFamily="34" charset="0"/>
              </a:rPr>
              <a:t>optionsBuilder.UseSqlServer</a:t>
            </a:r>
            <a:r>
              <a:rPr lang="en-US" sz="1800" dirty="0" smtClean="0">
                <a:latin typeface="Lucida Sans Unicode" pitchFamily="34" charset="0"/>
                <a:cs typeface="Lucida Sans Unicode" pitchFamily="34" charset="0"/>
              </a:rPr>
              <a:t>(</a:t>
            </a:r>
          </a:p>
          <a:p>
            <a:pPr marL="741363" lvl="1" indent="-457200">
              <a:buNone/>
            </a:pPr>
            <a:r>
              <a:rPr lang="en-US" sz="1800" dirty="0" smtClean="0">
                <a:latin typeface="Lucida Sans Unicode" pitchFamily="34" charset="0"/>
                <a:cs typeface="Lucida Sans Unicode" pitchFamily="34" charset="0"/>
              </a:rPr>
              <a:t>            @"Server=(</a:t>
            </a:r>
            <a:r>
              <a:rPr lang="en-US" sz="1800" dirty="0" err="1" smtClean="0">
                <a:latin typeface="Lucida Sans Unicode" pitchFamily="34" charset="0"/>
                <a:cs typeface="Lucida Sans Unicode" pitchFamily="34" charset="0"/>
              </a:rPr>
              <a:t>localdb</a:t>
            </a:r>
            <a:r>
              <a:rPr lang="en-US" sz="1800" dirty="0" smtClean="0">
                <a:latin typeface="Lucida Sans Unicode" pitchFamily="34" charset="0"/>
                <a:cs typeface="Lucida Sans Unicode" pitchFamily="34" charset="0"/>
              </a:rPr>
              <a:t>)\</a:t>
            </a:r>
            <a:r>
              <a:rPr lang="en-US" sz="1800" dirty="0" err="1" smtClean="0">
                <a:latin typeface="Lucida Sans Unicode" pitchFamily="34" charset="0"/>
                <a:cs typeface="Lucida Sans Unicode" pitchFamily="34" charset="0"/>
              </a:rPr>
              <a:t>mssqllocaldb;Database</a:t>
            </a:r>
            <a:r>
              <a:rPr lang="en-US" sz="1800" dirty="0" smtClean="0">
                <a:latin typeface="Lucida Sans Unicode" pitchFamily="34" charset="0"/>
                <a:cs typeface="Lucida Sans Unicode" pitchFamily="34" charset="0"/>
              </a:rPr>
              <a:t>=</a:t>
            </a:r>
            <a:r>
              <a:rPr lang="en-US" sz="1800" dirty="0" err="1" smtClean="0">
                <a:latin typeface="Lucida Sans Unicode" pitchFamily="34" charset="0"/>
                <a:cs typeface="Lucida Sans Unicode" pitchFamily="34" charset="0"/>
              </a:rPr>
              <a:t>MyDatabase</a:t>
            </a:r>
            <a:endParaRPr lang="en-US" sz="1800" dirty="0" smtClean="0">
              <a:latin typeface="Lucida Sans Unicode" pitchFamily="34" charset="0"/>
              <a:cs typeface="Lucida Sans Unicode" pitchFamily="34" charset="0"/>
            </a:endParaRPr>
          </a:p>
          <a:p>
            <a:pPr marL="741363" lvl="1" indent="-457200">
              <a:buNone/>
            </a:pPr>
            <a:r>
              <a:rPr lang="en-US" sz="1800" dirty="0" smtClean="0">
                <a:latin typeface="Lucida Sans Unicode" pitchFamily="34" charset="0"/>
                <a:cs typeface="Lucida Sans Unicode" pitchFamily="34" charset="0"/>
              </a:rPr>
              <a:t>            ;</a:t>
            </a:r>
            <a:r>
              <a:rPr lang="en-US" sz="1800" dirty="0" err="1" smtClean="0">
                <a:latin typeface="Lucida Sans Unicode" pitchFamily="34" charset="0"/>
                <a:cs typeface="Lucida Sans Unicode" pitchFamily="34" charset="0"/>
              </a:rPr>
              <a:t>Trusted_Connection</a:t>
            </a:r>
            <a:r>
              <a:rPr lang="en-US" sz="1800" dirty="0" smtClean="0">
                <a:latin typeface="Lucida Sans Unicode" pitchFamily="34" charset="0"/>
                <a:cs typeface="Lucida Sans Unicode" pitchFamily="34" charset="0"/>
              </a:rPr>
              <a:t>=True;");</a:t>
            </a:r>
          </a:p>
          <a:p>
            <a:pPr marL="741363" lvl="1" indent="-457200">
              <a:buNone/>
            </a:pPr>
            <a:r>
              <a:rPr lang="en-US" sz="1800" dirty="0" smtClean="0">
                <a:latin typeface="Lucida Sans Unicode" pitchFamily="34" charset="0"/>
                <a:cs typeface="Lucida Sans Unicode" pitchFamily="34" charset="0"/>
              </a:rPr>
              <a:t>        </a:t>
            </a:r>
            <a:r>
              <a:rPr lang="en-US" sz="1800" dirty="0">
                <a:latin typeface="Lucida Sans Unicode" pitchFamily="34" charset="0"/>
                <a:cs typeface="Lucida Sans Unicode" pitchFamily="34" charset="0"/>
              </a:rPr>
              <a:t>}</a:t>
            </a:r>
            <a:endParaRPr lang="en-US" sz="1800" dirty="0" smtClean="0">
              <a:latin typeface="Lucida Sans Unicode" pitchFamily="34" charset="0"/>
              <a:cs typeface="Lucida Sans Unicode" pitchFamily="34" charset="0"/>
            </a:endParaRPr>
          </a:p>
          <a:p>
            <a:pPr marL="741363" lvl="1" indent="-457200">
              <a:buNone/>
            </a:pPr>
            <a:r>
              <a:rPr lang="en-US" sz="1800" dirty="0" smtClean="0">
                <a:latin typeface="Lucida Sans Unicode" pitchFamily="34" charset="0"/>
                <a:cs typeface="Lucida Sans Unicode" pitchFamily="34" charset="0"/>
              </a:rPr>
              <a:t>}</a:t>
            </a:r>
          </a:p>
          <a:p>
            <a:pPr>
              <a:buNone/>
            </a:pPr>
            <a:endParaRPr lang="en-US"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a2dd3d94-c8e2-4ae4-99f6-6262a0122b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an Entity Framework Context</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Using the Entity Framework involves:</a:t>
            </a:r>
          </a:p>
          <a:p>
            <a:r>
              <a:rPr lang="en-US" dirty="0" smtClean="0"/>
              <a:t>Using </a:t>
            </a:r>
            <a:r>
              <a:rPr lang="en-US" dirty="0"/>
              <a:t>the Context in Controllers</a:t>
            </a:r>
          </a:p>
          <a:p>
            <a:pPr lvl="1"/>
            <a:r>
              <a:rPr lang="en-US" sz="2000" dirty="0"/>
              <a:t>After defining the Entity Framework context and model classes, you can use them in MVC controllers to pass data to views for </a:t>
            </a:r>
            <a:r>
              <a:rPr lang="en-US" sz="2000" dirty="0" smtClean="0"/>
              <a:t>display</a:t>
            </a:r>
          </a:p>
          <a:p>
            <a:pPr lvl="1"/>
            <a:r>
              <a:rPr lang="en-US" sz="2000" dirty="0" smtClean="0"/>
              <a:t>Use Dependency Injection</a:t>
            </a:r>
            <a:endParaRPr lang="en-US" sz="2000" dirty="0"/>
          </a:p>
          <a:p>
            <a:r>
              <a:rPr lang="en-US" dirty="0" smtClean="0"/>
              <a:t>Use Tools to generate and apply Migrations:</a:t>
            </a:r>
            <a:endParaRPr lang="en-US" dirty="0"/>
          </a:p>
          <a:p>
            <a:pPr lvl="1"/>
            <a:r>
              <a:rPr lang="en-US" sz="2000" dirty="0" smtClean="0"/>
              <a:t>Entity </a:t>
            </a:r>
            <a:r>
              <a:rPr lang="en-US" sz="2000" dirty="0"/>
              <a:t>Framework </a:t>
            </a:r>
            <a:r>
              <a:rPr lang="en-US" sz="2000" dirty="0" smtClean="0"/>
              <a:t>can create </a:t>
            </a:r>
            <a:r>
              <a:rPr lang="en-US" sz="2000" dirty="0"/>
              <a:t>the database </a:t>
            </a:r>
            <a:r>
              <a:rPr lang="en-US" sz="2000" dirty="0" smtClean="0"/>
              <a:t>and apply the migrations either with command line tools or programmatically</a:t>
            </a:r>
            <a:endParaRPr lang="en-US" sz="2000" dirty="0"/>
          </a:p>
          <a:p>
            <a:pPr marL="0" indent="0">
              <a:buNone/>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Entity Framework Context in Controllers with Dependency Injection</a:t>
            </a:r>
            <a:endParaRPr lang="nl-NL" dirty="0"/>
          </a:p>
        </p:txBody>
      </p:sp>
      <p:sp>
        <p:nvSpPr>
          <p:cNvPr id="3" name="Rectangle 2"/>
          <p:cNvSpPr/>
          <p:nvPr/>
        </p:nvSpPr>
        <p:spPr>
          <a:xfrm>
            <a:off x="184355" y="990591"/>
            <a:ext cx="8610600" cy="1754326"/>
          </a:xfrm>
          <a:prstGeom prst="rect">
            <a:avLst/>
          </a:prstGeom>
        </p:spPr>
        <p:txBody>
          <a:bodyPr wrap="square">
            <a:spAutoFit/>
          </a:bodyPr>
          <a:lstStyle/>
          <a:p>
            <a:r>
              <a:rPr lang="en-US" dirty="0" smtClean="0"/>
              <a:t>public class Startup{</a:t>
            </a:r>
            <a:endParaRPr lang="nl-NL" dirty="0" smtClean="0"/>
          </a:p>
          <a:p>
            <a:r>
              <a:rPr lang="nl-NL" dirty="0" smtClean="0"/>
              <a:t>  public </a:t>
            </a:r>
            <a:r>
              <a:rPr lang="nl-NL" dirty="0" err="1"/>
              <a:t>void</a:t>
            </a:r>
            <a:r>
              <a:rPr lang="nl-NL" dirty="0"/>
              <a:t> </a:t>
            </a:r>
            <a:r>
              <a:rPr lang="nl-NL" dirty="0" err="1"/>
              <a:t>ConfigureServices</a:t>
            </a:r>
            <a:r>
              <a:rPr lang="nl-NL" dirty="0"/>
              <a:t>(</a:t>
            </a:r>
            <a:r>
              <a:rPr lang="nl-NL" dirty="0" err="1"/>
              <a:t>IServiceCollection</a:t>
            </a:r>
            <a:r>
              <a:rPr lang="nl-NL" dirty="0"/>
              <a:t> services</a:t>
            </a:r>
            <a:r>
              <a:rPr lang="nl-NL" dirty="0" smtClean="0"/>
              <a:t>) {</a:t>
            </a:r>
            <a:endParaRPr lang="nl-NL" dirty="0"/>
          </a:p>
          <a:p>
            <a:pPr marL="741363" lvl="1" indent="-457200">
              <a:buNone/>
            </a:pPr>
            <a:r>
              <a:rPr lang="nl-NL" dirty="0" smtClean="0"/>
              <a:t>      var </a:t>
            </a:r>
            <a:r>
              <a:rPr lang="nl-NL" dirty="0" err="1"/>
              <a:t>connection</a:t>
            </a:r>
            <a:r>
              <a:rPr lang="nl-NL" dirty="0"/>
              <a:t> = </a:t>
            </a:r>
            <a:r>
              <a:rPr lang="nl-NL" dirty="0" smtClean="0"/>
              <a:t>@"</a:t>
            </a:r>
            <a:r>
              <a:rPr lang="en-US" dirty="0" smtClean="0">
                <a:latin typeface="Lucida Sans Unicode" pitchFamily="34" charset="0"/>
                <a:cs typeface="Lucida Sans Unicode" pitchFamily="34" charset="0"/>
              </a:rPr>
              <a:t>Server</a:t>
            </a:r>
            <a:r>
              <a:rPr lang="en-US" dirty="0">
                <a:latin typeface="Lucida Sans Unicode" pitchFamily="34" charset="0"/>
                <a:cs typeface="Lucida Sans Unicode" pitchFamily="34" charset="0"/>
              </a:rPr>
              <a:t>=(</a:t>
            </a:r>
            <a:r>
              <a:rPr lang="en-US" dirty="0" err="1">
                <a:latin typeface="Lucida Sans Unicode" pitchFamily="34" charset="0"/>
                <a:cs typeface="Lucida Sans Unicode" pitchFamily="34" charset="0"/>
              </a:rPr>
              <a:t>localdb</a:t>
            </a:r>
            <a:r>
              <a:rPr lang="en-US" dirty="0">
                <a:latin typeface="Lucida Sans Unicode" pitchFamily="34" charset="0"/>
                <a:cs typeface="Lucida Sans Unicode" pitchFamily="34" charset="0"/>
              </a:rPr>
              <a:t>)\</a:t>
            </a:r>
            <a:r>
              <a:rPr lang="en-US" dirty="0" err="1">
                <a:latin typeface="Lucida Sans Unicode" pitchFamily="34" charset="0"/>
                <a:cs typeface="Lucida Sans Unicode" pitchFamily="34" charset="0"/>
              </a:rPr>
              <a:t>mssqllocaldb</a:t>
            </a:r>
            <a:r>
              <a:rPr lang="en-US" dirty="0" smtClean="0">
                <a:latin typeface="Lucida Sans Unicode" pitchFamily="34" charset="0"/>
                <a:cs typeface="Lucida Sans Unicode" pitchFamily="34" charset="0"/>
              </a:rPr>
              <a:t>;</a:t>
            </a:r>
          </a:p>
          <a:p>
            <a:pPr marL="741363" lvl="1" indent="-457200">
              <a:buNone/>
            </a:pPr>
            <a:r>
              <a:rPr lang="en-US" dirty="0">
                <a:latin typeface="Lucida Sans Unicode" pitchFamily="34" charset="0"/>
                <a:cs typeface="Lucida Sans Unicode" pitchFamily="34" charset="0"/>
              </a:rPr>
              <a:t> </a:t>
            </a:r>
            <a:r>
              <a:rPr lang="en-US" dirty="0" smtClean="0">
                <a:latin typeface="Lucida Sans Unicode" pitchFamily="34" charset="0"/>
                <a:cs typeface="Lucida Sans Unicode" pitchFamily="34" charset="0"/>
              </a:rPr>
              <a:t>      Database=</a:t>
            </a:r>
            <a:r>
              <a:rPr lang="en-US" dirty="0" err="1" smtClean="0">
                <a:latin typeface="Lucida Sans Unicode" pitchFamily="34" charset="0"/>
                <a:cs typeface="Lucida Sans Unicode" pitchFamily="34" charset="0"/>
              </a:rPr>
              <a:t>MyDatabase;Trusted_Connection</a:t>
            </a:r>
            <a:r>
              <a:rPr lang="en-US" dirty="0" smtClean="0">
                <a:latin typeface="Lucida Sans Unicode" pitchFamily="34" charset="0"/>
                <a:cs typeface="Lucida Sans Unicode" pitchFamily="34" charset="0"/>
              </a:rPr>
              <a:t>=True</a:t>
            </a:r>
            <a:r>
              <a:rPr lang="nl-NL" dirty="0" smtClean="0"/>
              <a:t>;";</a:t>
            </a:r>
            <a:endParaRPr lang="nl-NL" dirty="0"/>
          </a:p>
          <a:p>
            <a:r>
              <a:rPr lang="nl-NL" dirty="0"/>
              <a:t>      </a:t>
            </a:r>
            <a:r>
              <a:rPr lang="nl-NL" dirty="0" err="1" smtClean="0"/>
              <a:t>services.AddDbContext</a:t>
            </a:r>
            <a:r>
              <a:rPr lang="nl-NL" dirty="0" smtClean="0"/>
              <a:t>&lt;</a:t>
            </a:r>
            <a:r>
              <a:rPr lang="en-US" dirty="0" err="1" smtClean="0">
                <a:latin typeface="Lucida Sans Unicode" pitchFamily="34" charset="0"/>
                <a:cs typeface="Lucida Sans Unicode" pitchFamily="34" charset="0"/>
              </a:rPr>
              <a:t>PhotoSharingDB</a:t>
            </a:r>
            <a:r>
              <a:rPr lang="nl-NL" dirty="0" smtClean="0"/>
              <a:t>&gt;(</a:t>
            </a:r>
          </a:p>
          <a:p>
            <a:r>
              <a:rPr lang="nl-NL" dirty="0"/>
              <a:t>	</a:t>
            </a:r>
            <a:r>
              <a:rPr lang="nl-NL" dirty="0" smtClean="0"/>
              <a:t>options </a:t>
            </a:r>
            <a:r>
              <a:rPr lang="nl-NL" dirty="0"/>
              <a:t>=&gt; </a:t>
            </a:r>
            <a:r>
              <a:rPr lang="nl-NL" dirty="0" err="1"/>
              <a:t>options.UseSqlServer</a:t>
            </a:r>
            <a:r>
              <a:rPr lang="nl-NL" dirty="0"/>
              <a:t>(</a:t>
            </a:r>
            <a:r>
              <a:rPr lang="nl-NL" dirty="0" err="1"/>
              <a:t>connection</a:t>
            </a:r>
            <a:r>
              <a:rPr lang="nl-NL" dirty="0"/>
              <a:t>));</a:t>
            </a:r>
          </a:p>
        </p:txBody>
      </p:sp>
      <p:sp>
        <p:nvSpPr>
          <p:cNvPr id="4" name="Rectangle 3"/>
          <p:cNvSpPr/>
          <p:nvPr/>
        </p:nvSpPr>
        <p:spPr>
          <a:xfrm>
            <a:off x="184355" y="3286894"/>
            <a:ext cx="7239000" cy="1200329"/>
          </a:xfrm>
          <a:prstGeom prst="rect">
            <a:avLst/>
          </a:prstGeom>
        </p:spPr>
        <p:txBody>
          <a:bodyPr wrap="square">
            <a:spAutoFit/>
          </a:bodyPr>
          <a:lstStyle/>
          <a:p>
            <a:r>
              <a:rPr lang="nl-NL" dirty="0"/>
              <a:t>public class </a:t>
            </a:r>
            <a:r>
              <a:rPr lang="nl-NL" dirty="0" err="1"/>
              <a:t>PhotoSharingDB</a:t>
            </a:r>
            <a:r>
              <a:rPr lang="nl-NL" dirty="0"/>
              <a:t> : </a:t>
            </a:r>
            <a:r>
              <a:rPr lang="nl-NL" dirty="0" err="1"/>
              <a:t>DbContext</a:t>
            </a:r>
            <a:r>
              <a:rPr lang="nl-NL" dirty="0"/>
              <a:t> {</a:t>
            </a:r>
          </a:p>
          <a:p>
            <a:r>
              <a:rPr lang="nl-NL" dirty="0"/>
              <a:t>   public </a:t>
            </a:r>
            <a:r>
              <a:rPr lang="nl-NL" dirty="0" err="1"/>
              <a:t>DbSet</a:t>
            </a:r>
            <a:r>
              <a:rPr lang="nl-NL" dirty="0"/>
              <a:t>&lt;Photo&gt; </a:t>
            </a:r>
            <a:r>
              <a:rPr lang="nl-NL" dirty="0" err="1"/>
              <a:t>Photos</a:t>
            </a:r>
            <a:r>
              <a:rPr lang="nl-NL" dirty="0"/>
              <a:t> { get; set; }</a:t>
            </a:r>
          </a:p>
          <a:p>
            <a:r>
              <a:rPr lang="nl-NL" dirty="0"/>
              <a:t>   public </a:t>
            </a:r>
            <a:r>
              <a:rPr lang="nl-NL" dirty="0" err="1"/>
              <a:t>DbSet</a:t>
            </a:r>
            <a:r>
              <a:rPr lang="nl-NL" dirty="0"/>
              <a:t>&lt;</a:t>
            </a:r>
            <a:r>
              <a:rPr lang="nl-NL" dirty="0" err="1"/>
              <a:t>Comment</a:t>
            </a:r>
            <a:r>
              <a:rPr lang="nl-NL" dirty="0"/>
              <a:t>&gt; </a:t>
            </a:r>
            <a:r>
              <a:rPr lang="nl-NL" dirty="0" err="1"/>
              <a:t>Comments</a:t>
            </a:r>
            <a:r>
              <a:rPr lang="nl-NL" dirty="0"/>
              <a:t> { get; set; </a:t>
            </a:r>
            <a:r>
              <a:rPr lang="nl-NL" dirty="0" smtClean="0"/>
              <a:t>}</a:t>
            </a:r>
            <a:endParaRPr lang="nl-NL" dirty="0"/>
          </a:p>
          <a:p>
            <a:r>
              <a:rPr lang="nl-NL" dirty="0"/>
              <a:t>}</a:t>
            </a:r>
          </a:p>
        </p:txBody>
      </p:sp>
      <p:sp>
        <p:nvSpPr>
          <p:cNvPr id="5" name="Rectangle 4"/>
          <p:cNvSpPr/>
          <p:nvPr/>
        </p:nvSpPr>
        <p:spPr>
          <a:xfrm>
            <a:off x="184355" y="4826675"/>
            <a:ext cx="9635613" cy="2031325"/>
          </a:xfrm>
          <a:prstGeom prst="rect">
            <a:avLst/>
          </a:prstGeom>
        </p:spPr>
        <p:txBody>
          <a:bodyPr wrap="square">
            <a:spAutoFit/>
          </a:bodyPr>
          <a:lstStyle/>
          <a:p>
            <a:r>
              <a:rPr lang="nl-NL" dirty="0"/>
              <a:t>public class </a:t>
            </a:r>
            <a:r>
              <a:rPr lang="nl-NL" dirty="0" err="1" smtClean="0"/>
              <a:t>PhotosController</a:t>
            </a:r>
            <a:r>
              <a:rPr lang="nl-NL" dirty="0" smtClean="0"/>
              <a:t> </a:t>
            </a:r>
            <a:r>
              <a:rPr lang="nl-NL" dirty="0"/>
              <a:t>: </a:t>
            </a:r>
            <a:r>
              <a:rPr lang="nl-NL" dirty="0" smtClean="0"/>
              <a:t>Controller {</a:t>
            </a:r>
            <a:endParaRPr lang="nl-NL" dirty="0"/>
          </a:p>
          <a:p>
            <a:r>
              <a:rPr lang="nl-NL" dirty="0"/>
              <a:t>        private </a:t>
            </a:r>
            <a:r>
              <a:rPr lang="nl-NL" dirty="0" err="1" smtClean="0"/>
              <a:t>PhotoSharingDB</a:t>
            </a:r>
            <a:r>
              <a:rPr lang="nl-NL" dirty="0" smtClean="0"/>
              <a:t> </a:t>
            </a:r>
            <a:r>
              <a:rPr lang="nl-NL" dirty="0"/>
              <a:t>_context;</a:t>
            </a:r>
          </a:p>
          <a:p>
            <a:endParaRPr lang="nl-NL" dirty="0"/>
          </a:p>
          <a:p>
            <a:r>
              <a:rPr lang="nl-NL" dirty="0"/>
              <a:t>        public </a:t>
            </a:r>
            <a:r>
              <a:rPr lang="nl-NL" dirty="0" err="1" smtClean="0"/>
              <a:t>PhotosController</a:t>
            </a:r>
            <a:r>
              <a:rPr lang="nl-NL" dirty="0" smtClean="0"/>
              <a:t>(</a:t>
            </a:r>
            <a:r>
              <a:rPr lang="nl-NL" dirty="0" err="1"/>
              <a:t>PhotoSharingDB</a:t>
            </a:r>
            <a:r>
              <a:rPr lang="nl-NL" dirty="0" smtClean="0"/>
              <a:t> </a:t>
            </a:r>
            <a:r>
              <a:rPr lang="nl-NL" dirty="0"/>
              <a:t>context</a:t>
            </a:r>
            <a:r>
              <a:rPr lang="nl-NL" dirty="0" smtClean="0"/>
              <a:t>) {</a:t>
            </a:r>
            <a:endParaRPr lang="nl-NL" dirty="0"/>
          </a:p>
          <a:p>
            <a:r>
              <a:rPr lang="nl-NL" dirty="0"/>
              <a:t>            _context = context;</a:t>
            </a:r>
          </a:p>
          <a:p>
            <a:r>
              <a:rPr lang="nl-NL" dirty="0"/>
              <a:t>        </a:t>
            </a:r>
            <a:r>
              <a:rPr lang="nl-NL" dirty="0" smtClean="0"/>
              <a:t>}</a:t>
            </a:r>
          </a:p>
          <a:p>
            <a:r>
              <a:rPr lang="en-US" dirty="0"/>
              <a:t>}</a:t>
            </a:r>
            <a:endParaRPr lang="nl-NL" dirty="0"/>
          </a:p>
        </p:txBody>
      </p:sp>
    </p:spTree>
    <p:extLst>
      <p:ext uri="{BB962C8B-B14F-4D97-AF65-F5344CB8AC3E}">
        <p14:creationId xmlns:p14="http://schemas.microsoft.com/office/powerpoint/2010/main" val="15399236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60f98b4c-14ee-46fe-976e-9a02eba66e4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an Entity Framework Context in Controllers</a:t>
            </a:r>
            <a:endParaRPr lang="en-US"/>
          </a:p>
        </p:txBody>
      </p:sp>
      <p:sp>
        <p:nvSpPr>
          <p:cNvPr id="4" name="Rectangle 3"/>
          <p:cNvSpPr/>
          <p:nvPr/>
        </p:nvSpPr>
        <p:spPr>
          <a:xfrm>
            <a:off x="460375" y="990600"/>
            <a:ext cx="8302625" cy="5637441"/>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Aft>
                <a:spcPts val="1000"/>
              </a:spcAft>
            </a:pPr>
            <a:r>
              <a:rPr lang="en-US" b="0" dirty="0">
                <a:latin typeface="Lucida Sans Unicode" pitchFamily="34" charset="0"/>
                <a:ea typeface="Times New Roman" panose="02020603050405020304" pitchFamily="18" charset="0"/>
                <a:cs typeface="Lucida Sans Unicode" pitchFamily="34" charset="0"/>
              </a:rPr>
              <a:t>public class </a:t>
            </a:r>
            <a:r>
              <a:rPr lang="en-US" b="0" dirty="0" err="1">
                <a:latin typeface="Lucida Sans Unicode" pitchFamily="34" charset="0"/>
                <a:ea typeface="Times New Roman" panose="02020603050405020304" pitchFamily="18" charset="0"/>
                <a:cs typeface="Lucida Sans Unicode" pitchFamily="34" charset="0"/>
              </a:rPr>
              <a:t>PhotoController</a:t>
            </a:r>
            <a:r>
              <a:rPr lang="en-US" b="0" dirty="0">
                <a:latin typeface="Lucida Sans Unicode" pitchFamily="34" charset="0"/>
                <a:ea typeface="Times New Roman" panose="02020603050405020304" pitchFamily="18" charset="0"/>
                <a:cs typeface="Lucida Sans Unicode" pitchFamily="34" charset="0"/>
              </a:rPr>
              <a:t> : Controller</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smtClean="0">
                <a:latin typeface="Lucida Sans Unicode" pitchFamily="34" charset="0"/>
                <a:ea typeface="Times New Roman" panose="02020603050405020304" pitchFamily="18" charset="0"/>
                <a:cs typeface="Lucida Sans Unicode" pitchFamily="34" charset="0"/>
              </a:rPr>
              <a:t>   private </a:t>
            </a:r>
            <a:r>
              <a:rPr lang="en-US" b="0" dirty="0" err="1">
                <a:latin typeface="Lucida Sans Unicode" pitchFamily="34" charset="0"/>
                <a:ea typeface="Times New Roman" panose="02020603050405020304" pitchFamily="18" charset="0"/>
                <a:cs typeface="Lucida Sans Unicode" pitchFamily="34" charset="0"/>
              </a:rPr>
              <a:t>PhotoSharingDB</a:t>
            </a: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db</a:t>
            </a:r>
            <a:r>
              <a:rPr lang="en-US" b="0" dirty="0">
                <a:latin typeface="Lucida Sans Unicode" pitchFamily="34" charset="0"/>
                <a:ea typeface="Times New Roman" panose="02020603050405020304" pitchFamily="18" charset="0"/>
                <a:cs typeface="Lucida Sans Unicode" pitchFamily="34" charset="0"/>
              </a:rPr>
              <a:t> = new </a:t>
            </a:r>
            <a:r>
              <a:rPr lang="en-US" b="0" dirty="0" err="1">
                <a:latin typeface="Lucida Sans Unicode" pitchFamily="34" charset="0"/>
                <a:ea typeface="Times New Roman" panose="02020603050405020304" pitchFamily="18" charset="0"/>
                <a:cs typeface="Lucida Sans Unicode" pitchFamily="34" charset="0"/>
              </a:rPr>
              <a:t>PhotoSharingDB</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smtClean="0">
                <a:latin typeface="Lucida Sans Unicode" pitchFamily="34" charset="0"/>
                <a:ea typeface="Times New Roman" panose="02020603050405020304" pitchFamily="18" charset="0"/>
                <a:cs typeface="Lucida Sans Unicode" pitchFamily="34" charset="0"/>
              </a:rPr>
              <a:t>   public </a:t>
            </a:r>
            <a:r>
              <a:rPr lang="en-US" b="0" dirty="0" err="1" smtClean="0">
                <a:latin typeface="Lucida Sans Unicode" pitchFamily="34" charset="0"/>
                <a:ea typeface="Times New Roman" panose="02020603050405020304" pitchFamily="18" charset="0"/>
                <a:cs typeface="Lucida Sans Unicode" pitchFamily="34" charset="0"/>
              </a:rPr>
              <a:t>IActionResult</a:t>
            </a:r>
            <a:r>
              <a:rPr lang="en-US" b="0" dirty="0" smtClean="0">
                <a:latin typeface="Lucida Sans Unicode" pitchFamily="34" charset="0"/>
                <a:ea typeface="Times New Roman" panose="02020603050405020304" pitchFamily="18" charset="0"/>
                <a:cs typeface="Lucida Sans Unicode" pitchFamily="34" charset="0"/>
              </a:rPr>
              <a:t> </a:t>
            </a:r>
            <a:r>
              <a:rPr lang="en-US" b="0" dirty="0">
                <a:latin typeface="Lucida Sans Unicode" pitchFamily="34" charset="0"/>
                <a:ea typeface="Times New Roman" panose="02020603050405020304" pitchFamily="18" charset="0"/>
                <a:cs typeface="Lucida Sans Unicode" pitchFamily="34" charset="0"/>
              </a:rPr>
              <a:t>Index()</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return View("Index", </a:t>
            </a:r>
            <a:r>
              <a:rPr lang="en-US" b="0" dirty="0" err="1">
                <a:latin typeface="Lucida Sans Unicode" pitchFamily="34" charset="0"/>
                <a:ea typeface="Times New Roman" panose="02020603050405020304" pitchFamily="18" charset="0"/>
                <a:cs typeface="Lucida Sans Unicode" pitchFamily="34" charset="0"/>
              </a:rPr>
              <a:t>db.Photos.ToList</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smtClean="0">
                <a:latin typeface="Lucida Sans Unicode" pitchFamily="34" charset="0"/>
                <a:ea typeface="Times New Roman" panose="02020603050405020304" pitchFamily="18" charset="0"/>
                <a:cs typeface="Lucida Sans Unicode" pitchFamily="34" charset="0"/>
              </a:rPr>
              <a:t>   public </a:t>
            </a:r>
            <a:r>
              <a:rPr lang="en-US" b="0" dirty="0" err="1" smtClean="0">
                <a:latin typeface="Lucida Sans Unicode" pitchFamily="34" charset="0"/>
                <a:ea typeface="Times New Roman" panose="02020603050405020304" pitchFamily="18" charset="0"/>
                <a:cs typeface="Lucida Sans Unicode" pitchFamily="34" charset="0"/>
              </a:rPr>
              <a:t>IActionResult</a:t>
            </a:r>
            <a:r>
              <a:rPr lang="en-US" b="0" dirty="0" smtClean="0">
                <a:latin typeface="Lucida Sans Unicode" pitchFamily="34" charset="0"/>
                <a:ea typeface="Times New Roman" panose="02020603050405020304" pitchFamily="18" charset="0"/>
                <a:cs typeface="Lucida Sans Unicode" pitchFamily="34" charset="0"/>
              </a:rPr>
              <a:t> </a:t>
            </a:r>
            <a:r>
              <a:rPr lang="en-US" b="0" dirty="0">
                <a:latin typeface="Lucida Sans Unicode" pitchFamily="34" charset="0"/>
                <a:ea typeface="Times New Roman" panose="02020603050405020304" pitchFamily="18" charset="0"/>
                <a:cs typeface="Lucida Sans Unicode" pitchFamily="34" charset="0"/>
              </a:rPr>
              <a:t>Details(</a:t>
            </a:r>
            <a:r>
              <a:rPr lang="en-US" b="0" dirty="0" err="1">
                <a:latin typeface="Lucida Sans Unicode" pitchFamily="34" charset="0"/>
                <a:ea typeface="Times New Roman" panose="02020603050405020304" pitchFamily="18" charset="0"/>
                <a:cs typeface="Lucida Sans Unicode" pitchFamily="34" charset="0"/>
              </a:rPr>
              <a:t>int</a:t>
            </a:r>
            <a:r>
              <a:rPr lang="en-US" b="0" dirty="0">
                <a:latin typeface="Lucida Sans Unicode" pitchFamily="34" charset="0"/>
                <a:ea typeface="Times New Roman" panose="02020603050405020304" pitchFamily="18" charset="0"/>
                <a:cs typeface="Lucida Sans Unicode" pitchFamily="34" charset="0"/>
              </a:rPr>
              <a:t> id = 0)</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smtClean="0">
                <a:latin typeface="Lucida Sans Unicode" pitchFamily="34" charset="0"/>
                <a:ea typeface="Times New Roman" panose="02020603050405020304" pitchFamily="18" charset="0"/>
                <a:cs typeface="Lucida Sans Unicode" pitchFamily="34" charset="0"/>
              </a:rPr>
              <a:t>   {</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smtClean="0">
                <a:latin typeface="Lucida Sans Unicode" pitchFamily="34" charset="0"/>
                <a:ea typeface="Times New Roman" panose="02020603050405020304" pitchFamily="18" charset="0"/>
                <a:cs typeface="Lucida Sans Unicode" pitchFamily="34" charset="0"/>
              </a:rPr>
              <a:t>      Photo </a:t>
            </a:r>
            <a:r>
              <a:rPr lang="en-US" b="0" dirty="0" err="1">
                <a:latin typeface="Lucida Sans Unicode" pitchFamily="34" charset="0"/>
                <a:ea typeface="Times New Roman" panose="02020603050405020304" pitchFamily="18" charset="0"/>
                <a:cs typeface="Lucida Sans Unicode" pitchFamily="34" charset="0"/>
              </a:rPr>
              <a:t>photo</a:t>
            </a:r>
            <a:r>
              <a:rPr lang="en-US" b="0" dirty="0">
                <a:latin typeface="Lucida Sans Unicode" pitchFamily="34" charset="0"/>
                <a:ea typeface="Times New Roman" panose="02020603050405020304" pitchFamily="18" charset="0"/>
                <a:cs typeface="Lucida Sans Unicode" pitchFamily="34" charset="0"/>
              </a:rPr>
              <a:t> = </a:t>
            </a:r>
            <a:r>
              <a:rPr lang="en-US" b="0" dirty="0" err="1">
                <a:latin typeface="Lucida Sans Unicode" pitchFamily="34" charset="0"/>
                <a:ea typeface="Times New Roman" panose="02020603050405020304" pitchFamily="18" charset="0"/>
                <a:cs typeface="Lucida Sans Unicode" pitchFamily="34" charset="0"/>
              </a:rPr>
              <a:t>db.Photos.Find</a:t>
            </a:r>
            <a:r>
              <a:rPr lang="en-US" b="0" dirty="0">
                <a:latin typeface="Lucida Sans Unicode" pitchFamily="34" charset="0"/>
                <a:ea typeface="Times New Roman" panose="02020603050405020304" pitchFamily="18" charset="0"/>
                <a:cs typeface="Lucida Sans Unicode" pitchFamily="34" charset="0"/>
              </a:rPr>
              <a:t>(id);</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smtClean="0">
                <a:latin typeface="Lucida Sans Unicode" pitchFamily="34" charset="0"/>
                <a:ea typeface="Times New Roman" panose="02020603050405020304" pitchFamily="18" charset="0"/>
                <a:cs typeface="Lucida Sans Unicode" pitchFamily="34" charset="0"/>
              </a:rPr>
              <a:t>      if </a:t>
            </a:r>
            <a:r>
              <a:rPr lang="en-US" b="0" dirty="0">
                <a:latin typeface="Lucida Sans Unicode" pitchFamily="34" charset="0"/>
                <a:ea typeface="Times New Roman" panose="02020603050405020304" pitchFamily="18" charset="0"/>
                <a:cs typeface="Lucida Sans Unicode" pitchFamily="34" charset="0"/>
              </a:rPr>
              <a:t>(photo == null</a:t>
            </a:r>
            <a:r>
              <a:rPr lang="en-US" b="0" dirty="0" smtClean="0">
                <a:latin typeface="Lucida Sans Unicode" pitchFamily="34" charset="0"/>
                <a:ea typeface="Times New Roman" panose="02020603050405020304" pitchFamily="18" charset="0"/>
                <a:cs typeface="Lucida Sans Unicode" pitchFamily="34" charset="0"/>
              </a:rPr>
              <a:t>) </a:t>
            </a:r>
            <a:r>
              <a:rPr lang="en-US" b="0" dirty="0">
                <a:latin typeface="Lucida Sans Unicode" pitchFamily="34" charset="0"/>
                <a:ea typeface="Times New Roman" panose="02020603050405020304" pitchFamily="18" charset="0"/>
                <a:cs typeface="Lucida Sans Unicode" pitchFamily="34" charset="0"/>
              </a:rPr>
              <a:t>return </a:t>
            </a:r>
            <a:r>
              <a:rPr lang="en-US" b="0" dirty="0" err="1">
                <a:latin typeface="Lucida Sans Unicode" pitchFamily="34" charset="0"/>
                <a:ea typeface="Times New Roman" panose="02020603050405020304" pitchFamily="18" charset="0"/>
                <a:cs typeface="Lucida Sans Unicode" pitchFamily="34" charset="0"/>
              </a:rPr>
              <a:t>HttpNotFound</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smtClean="0">
                <a:latin typeface="Lucida Sans Unicode" pitchFamily="34" charset="0"/>
                <a:ea typeface="Times New Roman" panose="02020603050405020304" pitchFamily="18" charset="0"/>
                <a:cs typeface="Lucida Sans Unicode" pitchFamily="34" charset="0"/>
              </a:rPr>
              <a:t>      return </a:t>
            </a:r>
            <a:r>
              <a:rPr lang="en-US" b="0" dirty="0">
                <a:latin typeface="Lucida Sans Unicode" pitchFamily="34" charset="0"/>
                <a:ea typeface="Times New Roman" panose="02020603050405020304" pitchFamily="18" charset="0"/>
                <a:cs typeface="Lucida Sans Unicode" pitchFamily="34" charset="0"/>
              </a:rPr>
              <a:t>View("Details", photo</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smtClean="0">
                <a:latin typeface="Lucida Sans Unicode" pitchFamily="34" charset="0"/>
                <a:ea typeface="Times New Roman" panose="02020603050405020304" pitchFamily="18" charset="0"/>
                <a:cs typeface="Lucida Sans Unicode" pitchFamily="34" charset="0"/>
              </a:rPr>
              <a:t>   }</a:t>
            </a:r>
          </a:p>
          <a:p>
            <a:pPr>
              <a:spcAft>
                <a:spcPts val="1000"/>
              </a:spcAft>
            </a:pPr>
            <a:r>
              <a:rPr lang="en-US" b="0" dirty="0">
                <a:effectLst/>
                <a:latin typeface="Lucida Sans Unicode" pitchFamily="34" charset="0"/>
                <a:ea typeface="Times New Roman" panose="02020603050405020304" pitchFamily="18" charset="0"/>
                <a:cs typeface="Lucida Sans Unicode" pitchFamily="34" charset="0"/>
              </a:rPr>
              <a:t>}</a:t>
            </a:r>
            <a:endParaRPr lang="en-GB" b="0" dirty="0">
              <a:effectLst/>
              <a:latin typeface="Lucida Sans Unicode" pitchFamily="34" charset="0"/>
              <a:ea typeface="Times New Roman" panose="02020603050405020304" pitchFamily="18" charset="0"/>
              <a:cs typeface="Lucida Sans Unicode"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591c03e3-af30-414d-baa3-3776ae70f22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LINQ to Entities</a:t>
            </a:r>
            <a:endParaRPr lang="en-US"/>
          </a:p>
        </p:txBody>
      </p:sp>
      <p:sp>
        <p:nvSpPr>
          <p:cNvPr id="4" name="Content Placeholder 2"/>
          <p:cNvSpPr>
            <a:spLocks noGrp="1"/>
          </p:cNvSpPr>
          <p:nvPr/>
        </p:nvSpPr>
        <p:spPr bwMode="auto">
          <a:xfrm>
            <a:off x="458788" y="1021215"/>
            <a:ext cx="8119156" cy="11504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LINQ to Entities is the version of LINQ that works with Entity Framework</a:t>
            </a:r>
          </a:p>
          <a:p>
            <a:r>
              <a:rPr lang="en-US" dirty="0" smtClean="0"/>
              <a:t>Sample LINQ Query:</a:t>
            </a:r>
            <a:endParaRPr lang="en-US" dirty="0"/>
          </a:p>
        </p:txBody>
      </p:sp>
      <p:sp>
        <p:nvSpPr>
          <p:cNvPr id="5" name="Rectangle 4"/>
          <p:cNvSpPr/>
          <p:nvPr/>
        </p:nvSpPr>
        <p:spPr>
          <a:xfrm>
            <a:off x="1028700" y="2713462"/>
            <a:ext cx="7406962" cy="1154162"/>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0"/>
              </a:spcAft>
            </a:pPr>
            <a:r>
              <a:rPr lang="en-US" sz="2000" b="0" dirty="0">
                <a:latin typeface="Lucida Sans Unicode" pitchFamily="34" charset="0"/>
                <a:ea typeface="Times New Roman" panose="02020603050405020304" pitchFamily="18" charset="0"/>
                <a:cs typeface="Lucida Sans Unicode" pitchFamily="34" charset="0"/>
              </a:rPr>
              <a:t>photos = (from p in </a:t>
            </a:r>
            <a:r>
              <a:rPr lang="en-US" sz="2000" b="0" dirty="0" err="1" smtClean="0">
                <a:latin typeface="Lucida Sans Unicode" pitchFamily="34" charset="0"/>
                <a:ea typeface="Times New Roman" panose="02020603050405020304" pitchFamily="18" charset="0"/>
                <a:cs typeface="Lucida Sans Unicode" pitchFamily="34" charset="0"/>
              </a:rPr>
              <a:t>context.Photos</a:t>
            </a:r>
            <a:endParaRPr lang="en-GB" sz="2000" b="0" dirty="0" smtClean="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2000" b="0" dirty="0" smtClean="0">
                <a:latin typeface="Lucida Sans Unicode" pitchFamily="34" charset="0"/>
                <a:ea typeface="Times New Roman" panose="02020603050405020304" pitchFamily="18" charset="0"/>
                <a:cs typeface="Lucida Sans Unicode" pitchFamily="34" charset="0"/>
              </a:rPr>
              <a:t>          </a:t>
            </a:r>
            <a:r>
              <a:rPr lang="en-US" sz="2000" b="0" dirty="0" err="1" smtClean="0">
                <a:latin typeface="Lucida Sans Unicode" pitchFamily="34" charset="0"/>
                <a:ea typeface="Times New Roman" panose="02020603050405020304" pitchFamily="18" charset="0"/>
                <a:cs typeface="Lucida Sans Unicode" pitchFamily="34" charset="0"/>
              </a:rPr>
              <a:t>orderby</a:t>
            </a:r>
            <a:r>
              <a:rPr lang="en-US" sz="2000" b="0" dirty="0" smtClean="0">
                <a:latin typeface="Lucida Sans Unicode" pitchFamily="34" charset="0"/>
                <a:ea typeface="Times New Roman" panose="02020603050405020304" pitchFamily="18" charset="0"/>
                <a:cs typeface="Lucida Sans Unicode" pitchFamily="34" charset="0"/>
              </a:rPr>
              <a:t> </a:t>
            </a:r>
            <a:r>
              <a:rPr lang="en-US" sz="2000" b="0" dirty="0" err="1" smtClean="0">
                <a:latin typeface="Lucida Sans Unicode" pitchFamily="34" charset="0"/>
                <a:ea typeface="Times New Roman" panose="02020603050405020304" pitchFamily="18" charset="0"/>
                <a:cs typeface="Lucida Sans Unicode" pitchFamily="34" charset="0"/>
              </a:rPr>
              <a:t>p.CreatedDate</a:t>
            </a:r>
            <a:r>
              <a:rPr lang="en-US" sz="2000" b="0" dirty="0" smtClean="0">
                <a:latin typeface="Lucida Sans Unicode" pitchFamily="34" charset="0"/>
                <a:ea typeface="Times New Roman" panose="02020603050405020304" pitchFamily="18" charset="0"/>
                <a:cs typeface="Lucida Sans Unicode" pitchFamily="34" charset="0"/>
              </a:rPr>
              <a:t> descending</a:t>
            </a:r>
            <a:endParaRPr lang="en-GB" sz="2000" b="0" dirty="0" smtClean="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2000" b="0" dirty="0" smtClean="0">
                <a:latin typeface="Lucida Sans Unicode" pitchFamily="34" charset="0"/>
                <a:ea typeface="Times New Roman" panose="02020603050405020304" pitchFamily="18" charset="0"/>
                <a:cs typeface="Lucida Sans Unicode" pitchFamily="34" charset="0"/>
              </a:rPr>
              <a:t>          select </a:t>
            </a:r>
            <a:r>
              <a:rPr lang="en-US" sz="2000" b="0" dirty="0">
                <a:latin typeface="Lucida Sans Unicode" pitchFamily="34" charset="0"/>
                <a:ea typeface="Times New Roman" panose="02020603050405020304" pitchFamily="18" charset="0"/>
                <a:cs typeface="Lucida Sans Unicode" pitchFamily="34" charset="0"/>
              </a:rPr>
              <a:t>p).Take(number).</a:t>
            </a:r>
            <a:r>
              <a:rPr lang="en-US" sz="2000" b="0" dirty="0" err="1">
                <a:latin typeface="Lucida Sans Unicode" pitchFamily="34" charset="0"/>
                <a:ea typeface="Times New Roman" panose="02020603050405020304" pitchFamily="18" charset="0"/>
                <a:cs typeface="Lucida Sans Unicode" pitchFamily="34" charset="0"/>
              </a:rPr>
              <a:t>ToList</a:t>
            </a:r>
            <a:r>
              <a:rPr lang="en-US" sz="2000" b="0" dirty="0">
                <a:latin typeface="Lucida Sans Unicode" pitchFamily="34" charset="0"/>
                <a:ea typeface="Times New Roman" panose="02020603050405020304" pitchFamily="18" charset="0"/>
                <a:cs typeface="Lucida Sans Unicode" pitchFamily="34" charset="0"/>
              </a:rPr>
              <a:t>();</a:t>
            </a:r>
            <a:endParaRPr lang="en-GB" sz="2000" b="0" dirty="0">
              <a:effectLst/>
              <a:latin typeface="Lucida Sans Unicode" pitchFamily="34" charset="0"/>
              <a:ea typeface="Times New Roman" panose="02020603050405020304" pitchFamily="18" charset="0"/>
              <a:cs typeface="Lucida Sans Unicode"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b1aeb8dc-05ef-41e5-b7a5-99bd6333f5d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Creating MVC Models</a:t>
            </a:r>
            <a:endParaRPr lang="en-US"/>
          </a:p>
        </p:txBody>
      </p:sp>
      <p:sp>
        <p:nvSpPr>
          <p:cNvPr id="3" name="Text Placeholder 2"/>
          <p:cNvSpPr>
            <a:spLocks noGrp="1"/>
          </p:cNvSpPr>
          <p:nvPr>
            <p:ph type="body" idx="1"/>
          </p:nvPr>
        </p:nvSpPr>
        <p:spPr/>
        <p:txBody>
          <a:bodyPr/>
          <a:lstStyle/>
          <a:p>
            <a:r>
              <a:rPr lang="en-US" smtClean="0"/>
              <a:t>Developing Models
Using Display and Edit Data Annotations on Properties
Validating User Input with Data Annotations
What Are Model Binders?
Model Extensibility
Demonstration: How to Add a Model</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Migrations and </a:t>
            </a:r>
            <a:r>
              <a:rPr lang="en-US" dirty="0" err="1" smtClean="0"/>
              <a:t>DataBase</a:t>
            </a:r>
            <a:endParaRPr lang="nl-NL" dirty="0"/>
          </a:p>
        </p:txBody>
      </p:sp>
      <p:sp>
        <p:nvSpPr>
          <p:cNvPr id="3" name="Rectangle 2"/>
          <p:cNvSpPr/>
          <p:nvPr/>
        </p:nvSpPr>
        <p:spPr>
          <a:xfrm>
            <a:off x="228600" y="1443841"/>
            <a:ext cx="8763000" cy="4247317"/>
          </a:xfrm>
          <a:prstGeom prst="rect">
            <a:avLst/>
          </a:prstGeom>
        </p:spPr>
        <p:txBody>
          <a:bodyPr wrap="square">
            <a:spAutoFit/>
          </a:bodyPr>
          <a:lstStyle/>
          <a:p>
            <a:pPr marL="285750" indent="-285750">
              <a:buFont typeface="Arial" panose="020B0604020202020204" pitchFamily="34" charset="0"/>
              <a:buChar char="•"/>
            </a:pPr>
            <a:r>
              <a:rPr lang="en-US" dirty="0" smtClean="0"/>
              <a:t>Visual Studio</a:t>
            </a:r>
          </a:p>
          <a:p>
            <a:pPr marL="742950" lvl="1" indent="-285750">
              <a:buFont typeface="Arial" panose="020B0604020202020204" pitchFamily="34" charset="0"/>
              <a:buChar char="•"/>
            </a:pPr>
            <a:r>
              <a:rPr lang="en-US" dirty="0" smtClean="0"/>
              <a:t>Tools </a:t>
            </a:r>
            <a:r>
              <a:rPr lang="en-US" dirty="0"/>
              <a:t>–&gt; </a:t>
            </a:r>
            <a:r>
              <a:rPr lang="en-US" dirty="0" err="1"/>
              <a:t>NuGet</a:t>
            </a:r>
            <a:r>
              <a:rPr lang="en-US" dirty="0"/>
              <a:t> Package Manager –&gt; Package Manager Console</a:t>
            </a:r>
          </a:p>
          <a:p>
            <a:pPr marL="742950" lvl="1" indent="-285750">
              <a:buFont typeface="Arial" panose="020B0604020202020204" pitchFamily="34" charset="0"/>
              <a:buChar char="•"/>
            </a:pPr>
            <a:r>
              <a:rPr lang="en-US" dirty="0"/>
              <a:t>Run </a:t>
            </a:r>
            <a:r>
              <a:rPr lang="en-US" b="1" dirty="0"/>
              <a:t>Add-Migration </a:t>
            </a:r>
            <a:r>
              <a:rPr lang="en-US" b="1" dirty="0" err="1"/>
              <a:t>MyFirstMigration</a:t>
            </a:r>
            <a:r>
              <a:rPr lang="en-US" dirty="0"/>
              <a:t> to scaffold a migration to create the initial set of tables for your model. </a:t>
            </a:r>
            <a:endParaRPr lang="en-US" dirty="0" smtClean="0"/>
          </a:p>
          <a:p>
            <a:pPr marL="742950" lvl="1" indent="-285750">
              <a:buFont typeface="Arial" panose="020B0604020202020204" pitchFamily="34" charset="0"/>
              <a:buChar char="•"/>
            </a:pPr>
            <a:r>
              <a:rPr lang="en-US" dirty="0" smtClean="0"/>
              <a:t>Run </a:t>
            </a:r>
            <a:r>
              <a:rPr lang="en-US" b="1" dirty="0"/>
              <a:t>Update-Database</a:t>
            </a:r>
            <a:r>
              <a:rPr lang="en-US" dirty="0"/>
              <a:t> to apply the new migration to the database. Because your database doesn’t exist yet, it will be created for you before the migration is applied</a:t>
            </a:r>
            <a:r>
              <a:rPr lang="en-US" dirty="0" smtClean="0"/>
              <a:t>.</a:t>
            </a:r>
          </a:p>
          <a:p>
            <a:pPr marL="285750" indent="-285750">
              <a:buFont typeface="Arial" panose="020B0604020202020204" pitchFamily="34" charset="0"/>
              <a:buChar char="•"/>
            </a:pPr>
            <a:r>
              <a:rPr lang="en-US" dirty="0" smtClean="0"/>
              <a:t>Command Line</a:t>
            </a:r>
          </a:p>
          <a:p>
            <a:pPr marL="742950" lvl="1" indent="-285750">
              <a:buFont typeface="Arial" panose="020B0604020202020204" pitchFamily="34" charset="0"/>
              <a:buChar char="•"/>
            </a:pPr>
            <a:r>
              <a:rPr lang="nl-NL" b="1" dirty="0" err="1"/>
              <a:t>dotnet</a:t>
            </a:r>
            <a:r>
              <a:rPr lang="nl-NL" b="1" dirty="0"/>
              <a:t> </a:t>
            </a:r>
            <a:r>
              <a:rPr lang="nl-NL" b="1" dirty="0" err="1"/>
              <a:t>ef</a:t>
            </a:r>
            <a:r>
              <a:rPr lang="nl-NL" b="1" dirty="0"/>
              <a:t> </a:t>
            </a:r>
            <a:r>
              <a:rPr lang="nl-NL" b="1" dirty="0" err="1"/>
              <a:t>migrations</a:t>
            </a:r>
            <a:r>
              <a:rPr lang="nl-NL" b="1" dirty="0"/>
              <a:t> </a:t>
            </a:r>
            <a:r>
              <a:rPr lang="nl-NL" b="1" dirty="0" err="1"/>
              <a:t>add</a:t>
            </a:r>
            <a:r>
              <a:rPr lang="nl-NL" b="1" dirty="0"/>
              <a:t> </a:t>
            </a:r>
            <a:r>
              <a:rPr lang="nl-NL" b="1" dirty="0" err="1" smtClean="0"/>
              <a:t>MyFirstMigration</a:t>
            </a:r>
            <a:endParaRPr lang="nl-NL" b="1" dirty="0" smtClean="0"/>
          </a:p>
          <a:p>
            <a:pPr marL="742950" lvl="1" indent="-285750">
              <a:buFont typeface="Arial" panose="020B0604020202020204" pitchFamily="34" charset="0"/>
              <a:buChar char="•"/>
            </a:pPr>
            <a:r>
              <a:rPr lang="nl-NL" b="1" dirty="0" err="1"/>
              <a:t>dotnet</a:t>
            </a:r>
            <a:r>
              <a:rPr lang="nl-NL" b="1" dirty="0"/>
              <a:t> </a:t>
            </a:r>
            <a:r>
              <a:rPr lang="nl-NL" b="1" dirty="0" err="1"/>
              <a:t>ef</a:t>
            </a:r>
            <a:r>
              <a:rPr lang="nl-NL" b="1" dirty="0"/>
              <a:t> database </a:t>
            </a:r>
            <a:r>
              <a:rPr lang="nl-NL" b="1" dirty="0" smtClean="0"/>
              <a:t>update</a:t>
            </a:r>
          </a:p>
          <a:p>
            <a:pPr marL="285750" indent="-285750">
              <a:buFont typeface="Arial" panose="020B0604020202020204" pitchFamily="34" charset="0"/>
              <a:buChar char="•"/>
            </a:pPr>
            <a:r>
              <a:rPr lang="en-US" dirty="0" smtClean="0"/>
              <a:t>To ensure the creations of the database programmatically</a:t>
            </a:r>
          </a:p>
          <a:p>
            <a:pPr marL="742950" lvl="1" indent="-285750">
              <a:buFont typeface="Arial" panose="020B0604020202020204" pitchFamily="34" charset="0"/>
              <a:buChar char="•"/>
            </a:pPr>
            <a:r>
              <a:rPr lang="en-US" b="1" dirty="0" err="1"/>
              <a:t>c</a:t>
            </a:r>
            <a:r>
              <a:rPr lang="en-US" b="1" dirty="0" err="1" smtClean="0"/>
              <a:t>ontext.EnsureCreated</a:t>
            </a:r>
            <a:r>
              <a:rPr lang="en-US" b="1" dirty="0" smtClean="0"/>
              <a:t>() </a:t>
            </a:r>
            <a:br>
              <a:rPr lang="en-US" b="1" dirty="0" smtClean="0"/>
            </a:br>
            <a:r>
              <a:rPr lang="en-US" dirty="0" smtClean="0"/>
              <a:t>creates the database without migration table</a:t>
            </a:r>
          </a:p>
          <a:p>
            <a:pPr marL="742950" lvl="1" indent="-285750">
              <a:buFont typeface="Arial" panose="020B0604020202020204" pitchFamily="34" charset="0"/>
              <a:buChar char="•"/>
            </a:pPr>
            <a:r>
              <a:rPr lang="en-US" b="1" dirty="0" err="1"/>
              <a:t>c</a:t>
            </a:r>
            <a:r>
              <a:rPr lang="en-US" b="1" dirty="0" err="1" smtClean="0"/>
              <a:t>ontext.Migrate</a:t>
            </a:r>
            <a:r>
              <a:rPr lang="en-US" b="1" dirty="0" smtClean="0"/>
              <a:t>() </a:t>
            </a:r>
            <a:br>
              <a:rPr lang="en-US" b="1" dirty="0" smtClean="0"/>
            </a:br>
            <a:r>
              <a:rPr lang="en-US" dirty="0" smtClean="0"/>
              <a:t>creates the database and applies all the migrations</a:t>
            </a:r>
            <a:endParaRPr lang="nl-NL" dirty="0"/>
          </a:p>
        </p:txBody>
      </p:sp>
    </p:spTree>
    <p:extLst>
      <p:ext uri="{BB962C8B-B14F-4D97-AF65-F5344CB8AC3E}">
        <p14:creationId xmlns:p14="http://schemas.microsoft.com/office/powerpoint/2010/main" val="39863933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332c91f9-7107-4aec-9813-f007f81f6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Use Entity Framework Code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In this demonstration, you will see how to:</a:t>
            </a:r>
          </a:p>
          <a:p>
            <a:pPr marL="746125" lvl="1" indent="-457200">
              <a:buFont typeface="+mj-lt"/>
              <a:buAutoNum type="arabicPeriod"/>
            </a:pPr>
            <a:r>
              <a:rPr lang="en-US" dirty="0" smtClean="0"/>
              <a:t>Install </a:t>
            </a:r>
            <a:r>
              <a:rPr lang="en-US" dirty="0" smtClean="0"/>
              <a:t>Entity Framework in your project.</a:t>
            </a:r>
          </a:p>
          <a:p>
            <a:pPr marL="746125" lvl="1" indent="-457200">
              <a:buFont typeface="+mj-lt"/>
              <a:buAutoNum type="arabicPeriod"/>
            </a:pPr>
            <a:r>
              <a:rPr lang="en-US" dirty="0"/>
              <a:t>Add Entity Framework Migrations. </a:t>
            </a:r>
            <a:endParaRPr lang="en-US" dirty="0" smtClean="0"/>
          </a:p>
          <a:p>
            <a:pPr marL="746125" lvl="1" indent="-457200">
              <a:buFont typeface="+mj-lt"/>
              <a:buAutoNum type="arabicPeriod"/>
            </a:pPr>
            <a:r>
              <a:rPr lang="en-US" dirty="0" smtClean="0"/>
              <a:t>Add </a:t>
            </a:r>
            <a:r>
              <a:rPr lang="en-US" dirty="0" smtClean="0"/>
              <a:t>an Entity Framework context to the model.</a:t>
            </a:r>
          </a:p>
          <a:p>
            <a:pPr marL="746125" lvl="1" indent="-457200">
              <a:buFont typeface="+mj-lt"/>
              <a:buAutoNum type="arabicPeriod"/>
            </a:pPr>
            <a:r>
              <a:rPr lang="en-US" dirty="0" smtClean="0"/>
              <a:t>Build </a:t>
            </a:r>
            <a:r>
              <a:rPr lang="en-US" dirty="0" smtClean="0"/>
              <a:t>the web application</a:t>
            </a:r>
            <a:r>
              <a:rPr lang="en-US" dirty="0" smtClean="0"/>
              <a:t>.</a:t>
            </a:r>
          </a:p>
          <a:p>
            <a:pPr marL="746125" lvl="1" indent="-457200">
              <a:buFont typeface="+mj-lt"/>
              <a:buAutoNum type="arabicPeriod"/>
            </a:pPr>
            <a:endParaRPr lang="en-US" dirty="0"/>
          </a:p>
          <a:p>
            <a:pPr marL="4762" indent="0">
              <a:buNone/>
            </a:pPr>
            <a:r>
              <a:rPr lang="en-US" dirty="0"/>
              <a:t>https://docs.efproject.net/en/latest/platforms/aspnetcore/new-db.html</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192ea68c-23de-4c70-9093-c50fb85bb22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Access in Models and Repositories</a:t>
            </a:r>
            <a:endParaRPr lang="en-US"/>
          </a:p>
        </p:txBody>
      </p:sp>
      <p:pic>
        <p:nvPicPr>
          <p:cNvPr id="4" name="Content Placeholder 1"/>
          <p:cNvPicPr>
            <a:picLocks noGrp="1"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5390092" y="5257800"/>
            <a:ext cx="1042060" cy="685800"/>
          </a:xfrm>
          <a:prstGeom prst="rect">
            <a:avLst/>
          </a:prstGeom>
          <a:noFill/>
          <a:ln w="9525">
            <a:noFill/>
            <a:miter lim="800000"/>
            <a:headEnd/>
            <a:tailEnd/>
          </a:ln>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70273" y="1676400"/>
            <a:ext cx="708411" cy="1184059"/>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70273" y="3467100"/>
            <a:ext cx="708411" cy="1184059"/>
          </a:xfrm>
          <a:prstGeom prst="rect">
            <a:avLst/>
          </a:prstGeom>
        </p:spPr>
      </p:pic>
      <p:pic>
        <p:nvPicPr>
          <p:cNvPr id="7" name="Content Placeholder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1986492" y="5257800"/>
            <a:ext cx="1042060" cy="685800"/>
          </a:xfrm>
          <a:prstGeom prst="rect">
            <a:avLst/>
          </a:prstGeom>
          <a:noFill/>
          <a:ln w="9525">
            <a:noFill/>
            <a:miter lim="800000"/>
            <a:headEnd/>
            <a:tailEnd/>
          </a:ln>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66673" y="1676400"/>
            <a:ext cx="708411" cy="1184059"/>
          </a:xfrm>
          <a:prstGeom prst="rect">
            <a:avLst/>
          </a:prstGeom>
        </p:spPr>
      </p:pic>
      <p:sp>
        <p:nvSpPr>
          <p:cNvPr id="9" name="TextBox 8"/>
          <p:cNvSpPr txBox="1"/>
          <p:nvPr/>
        </p:nvSpPr>
        <p:spPr>
          <a:xfrm>
            <a:off x="3124200" y="2083763"/>
            <a:ext cx="955711"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Model</a:t>
            </a:r>
            <a:endParaRPr lang="en-GB" dirty="0"/>
          </a:p>
        </p:txBody>
      </p:sp>
      <p:sp>
        <p:nvSpPr>
          <p:cNvPr id="10" name="TextBox 9"/>
          <p:cNvSpPr txBox="1"/>
          <p:nvPr/>
        </p:nvSpPr>
        <p:spPr>
          <a:xfrm>
            <a:off x="3124200" y="5416034"/>
            <a:ext cx="1396536"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Database</a:t>
            </a:r>
            <a:endParaRPr lang="en-GB" dirty="0"/>
          </a:p>
        </p:txBody>
      </p:sp>
      <p:sp>
        <p:nvSpPr>
          <p:cNvPr id="11" name="TextBox 10"/>
          <p:cNvSpPr txBox="1"/>
          <p:nvPr/>
        </p:nvSpPr>
        <p:spPr>
          <a:xfrm>
            <a:off x="6525978" y="2058363"/>
            <a:ext cx="955711"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Model</a:t>
            </a:r>
            <a:endParaRPr lang="en-GB" dirty="0"/>
          </a:p>
        </p:txBody>
      </p:sp>
      <p:sp>
        <p:nvSpPr>
          <p:cNvPr id="12" name="TextBox 11"/>
          <p:cNvSpPr txBox="1"/>
          <p:nvPr/>
        </p:nvSpPr>
        <p:spPr>
          <a:xfrm>
            <a:off x="6525978" y="5390634"/>
            <a:ext cx="1396536"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Database</a:t>
            </a:r>
            <a:endParaRPr lang="en-GB" dirty="0"/>
          </a:p>
        </p:txBody>
      </p:sp>
      <p:sp>
        <p:nvSpPr>
          <p:cNvPr id="13" name="TextBox 12"/>
          <p:cNvSpPr txBox="1"/>
          <p:nvPr/>
        </p:nvSpPr>
        <p:spPr>
          <a:xfrm>
            <a:off x="6525978" y="3874463"/>
            <a:ext cx="1585690"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Repository</a:t>
            </a:r>
            <a:endParaRPr lang="en-GB" dirty="0"/>
          </a:p>
        </p:txBody>
      </p:sp>
      <p:cxnSp>
        <p:nvCxnSpPr>
          <p:cNvPr id="14" name="Straight Arrow Connector 13"/>
          <p:cNvCxnSpPr/>
          <p:nvPr/>
        </p:nvCxnSpPr>
        <p:spPr bwMode="auto">
          <a:xfrm flipV="1">
            <a:off x="5924479" y="2860459"/>
            <a:ext cx="0" cy="606641"/>
          </a:xfrm>
          <a:prstGeom prst="straightConnector1">
            <a:avLst/>
          </a:prstGeom>
          <a:gradFill rotWithShape="1">
            <a:gsLst>
              <a:gs pos="0">
                <a:srgbClr val="E4CD9A"/>
              </a:gs>
              <a:gs pos="100000">
                <a:srgbClr val="EEEFD7"/>
              </a:gs>
            </a:gsLst>
            <a:lin ang="2700000" scaled="1"/>
          </a:gradFill>
          <a:ln w="9525" cap="flat" cmpd="sng" algn="ctr">
            <a:solidFill>
              <a:schemeClr val="accent4"/>
            </a:solidFill>
            <a:prstDash val="solid"/>
            <a:round/>
            <a:headEnd type="triangle" w="med" len="med"/>
            <a:tailEnd type="triangle"/>
          </a:ln>
          <a:effectLst>
            <a:outerShdw dist="35921" dir="2700000" algn="ctr" rotWithShape="0">
              <a:srgbClr val="AFAFAF"/>
            </a:outerShdw>
          </a:effectLst>
        </p:spPr>
      </p:cxnSp>
      <p:cxnSp>
        <p:nvCxnSpPr>
          <p:cNvPr id="15" name="Straight Arrow Connector 14"/>
          <p:cNvCxnSpPr/>
          <p:nvPr/>
        </p:nvCxnSpPr>
        <p:spPr bwMode="auto">
          <a:xfrm flipV="1">
            <a:off x="5911122" y="4651160"/>
            <a:ext cx="0" cy="472633"/>
          </a:xfrm>
          <a:prstGeom prst="straightConnector1">
            <a:avLst/>
          </a:prstGeom>
          <a:gradFill rotWithShape="1">
            <a:gsLst>
              <a:gs pos="0">
                <a:srgbClr val="E4CD9A"/>
              </a:gs>
              <a:gs pos="100000">
                <a:srgbClr val="EEEFD7"/>
              </a:gs>
            </a:gsLst>
            <a:lin ang="2700000" scaled="1"/>
          </a:gradFill>
          <a:ln w="9525" cap="flat" cmpd="sng" algn="ctr">
            <a:solidFill>
              <a:schemeClr val="accent4"/>
            </a:solidFill>
            <a:prstDash val="solid"/>
            <a:round/>
            <a:headEnd type="triangle" w="med" len="med"/>
            <a:tailEnd type="triangle"/>
          </a:ln>
          <a:effectLst>
            <a:outerShdw dist="35921" dir="2700000" algn="ctr" rotWithShape="0">
              <a:srgbClr val="AFAFAF"/>
            </a:outerShdw>
          </a:effectLst>
        </p:spPr>
      </p:cxnSp>
      <p:cxnSp>
        <p:nvCxnSpPr>
          <p:cNvPr id="16" name="Straight Arrow Connector 15"/>
          <p:cNvCxnSpPr/>
          <p:nvPr/>
        </p:nvCxnSpPr>
        <p:spPr bwMode="auto">
          <a:xfrm flipV="1">
            <a:off x="2520878" y="2860460"/>
            <a:ext cx="9564" cy="2263333"/>
          </a:xfrm>
          <a:prstGeom prst="straightConnector1">
            <a:avLst/>
          </a:prstGeom>
          <a:gradFill rotWithShape="1">
            <a:gsLst>
              <a:gs pos="0">
                <a:srgbClr val="E4CD9A"/>
              </a:gs>
              <a:gs pos="100000">
                <a:srgbClr val="EEEFD7"/>
              </a:gs>
            </a:gsLst>
            <a:lin ang="2700000" scaled="1"/>
          </a:gradFill>
          <a:ln w="9525" cap="flat" cmpd="sng" algn="ctr">
            <a:solidFill>
              <a:schemeClr val="accent4"/>
            </a:solidFill>
            <a:prstDash val="solid"/>
            <a:round/>
            <a:headEnd type="triangle" w="med" len="med"/>
            <a:tailEnd type="triangle"/>
          </a:ln>
          <a:effectLst>
            <a:outerShdw dist="35921" dir="2700000" algn="ctr" rotWithShape="0">
              <a:srgbClr val="AFAFAF"/>
            </a:outerShdw>
          </a:effectLst>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ac86bc19-ecd8-45b5-b06a-36067e86d64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Developing ASP.NET MVC </a:t>
            </a:r>
            <a:r>
              <a:rPr lang="en-US" dirty="0" smtClean="0"/>
              <a:t>Core </a:t>
            </a:r>
            <a:r>
              <a:rPr lang="en-US" dirty="0" smtClean="0"/>
              <a:t>Models</a:t>
            </a:r>
            <a:endParaRPr lang="en-US" dirty="0"/>
          </a:p>
        </p:txBody>
      </p:sp>
      <p:sp>
        <p:nvSpPr>
          <p:cNvPr id="3" name="Text Placeholder 2"/>
          <p:cNvSpPr>
            <a:spLocks noGrp="1"/>
          </p:cNvSpPr>
          <p:nvPr>
            <p:ph type="body" idx="1"/>
          </p:nvPr>
        </p:nvSpPr>
        <p:spPr/>
        <p:txBody>
          <a:bodyPr/>
          <a:lstStyle/>
          <a:p>
            <a:r>
              <a:rPr lang="en-US" sz="2400" dirty="0" smtClean="0"/>
              <a:t>Exercise 1: Creating an MVC Project and Adding a Model
Exercise 2: Adding Properties to MVC Models
Exercise 3: Using Data Annotations in MVC Models
Exercise 4: Creating a New Windows Azure SQL Database
Exercise 5: Testing the Model and Database</a:t>
            </a:r>
            <a:endParaRPr lang="en-US" sz="2400" dirty="0"/>
          </a:p>
        </p:txBody>
      </p:sp>
      <p:sp>
        <p:nvSpPr>
          <p:cNvPr id="6" name="TextBox 5"/>
          <p:cNvSpPr txBox="1"/>
          <p:nvPr/>
        </p:nvSpPr>
        <p:spPr>
          <a:xfrm>
            <a:off x="458787" y="6163355"/>
            <a:ext cx="8119156" cy="523220"/>
          </a:xfrm>
          <a:prstGeom prst="rect">
            <a:avLst/>
          </a:prstGeom>
          <a:noFill/>
        </p:spPr>
        <p:txBody>
          <a:bodyPr vert="horz" rtlCol="0">
            <a:spAutoFit/>
          </a:bodyPr>
          <a:lstStyle/>
          <a:p>
            <a:r>
              <a:rPr lang="en-US" sz="2800" smtClean="0">
                <a:latin typeface="Segoe UI"/>
              </a:rPr>
              <a:t>Estimated Time: 30 minutes</a:t>
            </a:r>
            <a:endParaRPr lang="en-US" sz="2800">
              <a:latin typeface="Segoe U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7" y="1021214"/>
            <a:ext cx="8119156" cy="4401205"/>
          </a:xfrm>
          <a:prstGeom prst="rect">
            <a:avLst/>
          </a:prstGeom>
          <a:noFill/>
        </p:spPr>
        <p:txBody>
          <a:bodyPr vert="horz" wrap="square" rtlCol="0">
            <a:spAutoFit/>
          </a:bodyPr>
          <a:lstStyle/>
          <a:p>
            <a:r>
              <a:rPr lang="en-US" sz="2800" dirty="0" smtClean="0">
                <a:latin typeface="Segoe UI"/>
                <a:ea typeface="Arial Unicode MS"/>
                <a:cs typeface="Times New Roman"/>
              </a:rPr>
              <a:t>You are planning to create and code an MVC model that implements your plan for photos and comments in the Adventure Works photo sharing application. The model must store data in a Windows Azure SQL database and include properties that describe photos, comments, and their content. The model must enable the application to store uploaded photos, edit their properties, and delete them in response to user requests.</a:t>
            </a:r>
            <a:endParaRPr lang="en-US" sz="2800" dirty="0">
              <a:latin typeface="Segoe U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08e18814-c17a-4826-89f5-99fd7588b9f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dirty="0" smtClean="0"/>
              <a:t>You are building a site that collects information from customers for their accounts. You want to ensure that customers enter a valid email address in the Email property. How would you do this?
You have been asked to create an intranet site that publishes a customer database, created by the sales department, to all employees within your company. How would you create the model with Entity Framework?</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smtClean="0"/>
              <a:t>Review Question(s)
Real-world Issues and Scenarios
Tools
Best Practice
Common Issues and Troubleshooting Tips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nl-NL" dirty="0"/>
          </a:p>
        </p:txBody>
      </p:sp>
      <p:sp>
        <p:nvSpPr>
          <p:cNvPr id="3" name="Text Placeholder 2"/>
          <p:cNvSpPr>
            <a:spLocks noGrp="1"/>
          </p:cNvSpPr>
          <p:nvPr>
            <p:ph type="body" idx="1"/>
          </p:nvPr>
        </p:nvSpPr>
        <p:spPr/>
        <p:txBody>
          <a:bodyPr/>
          <a:lstStyle/>
          <a:p>
            <a:r>
              <a:rPr lang="nl-NL" dirty="0">
                <a:hlinkClick r:id="rId2"/>
              </a:rPr>
              <a:t>https://</a:t>
            </a:r>
            <a:r>
              <a:rPr lang="nl-NL" dirty="0" smtClean="0">
                <a:hlinkClick r:id="rId2"/>
              </a:rPr>
              <a:t>docs.asp.net/en/latest/mvc/models/model-binding.html</a:t>
            </a:r>
            <a:endParaRPr lang="nl-NL" dirty="0" smtClean="0"/>
          </a:p>
          <a:p>
            <a:r>
              <a:rPr lang="nl-NL" dirty="0">
                <a:hlinkClick r:id="rId3"/>
              </a:rPr>
              <a:t>http://intellitect.com/custom-model-binding-in-asp-net-core-1-0</a:t>
            </a:r>
            <a:r>
              <a:rPr lang="nl-NL" dirty="0" smtClean="0">
                <a:hlinkClick r:id="rId3"/>
              </a:rPr>
              <a:t>/</a:t>
            </a:r>
            <a:endParaRPr lang="nl-NL" dirty="0" smtClean="0"/>
          </a:p>
          <a:p>
            <a:r>
              <a:rPr lang="nl-NL" dirty="0">
                <a:hlinkClick r:id="rId4"/>
              </a:rPr>
              <a:t>https://</a:t>
            </a:r>
            <a:r>
              <a:rPr lang="nl-NL" dirty="0" smtClean="0">
                <a:hlinkClick r:id="rId4"/>
              </a:rPr>
              <a:t>docs.asp.net/en/latest/mvc/models/validation.html</a:t>
            </a:r>
            <a:endParaRPr lang="nl-NL" dirty="0" smtClean="0"/>
          </a:p>
          <a:p>
            <a:endParaRPr lang="nl-NL" dirty="0" smtClean="0"/>
          </a:p>
          <a:p>
            <a:endParaRPr lang="nl-NL" dirty="0"/>
          </a:p>
        </p:txBody>
      </p:sp>
    </p:spTree>
    <p:extLst>
      <p:ext uri="{BB962C8B-B14F-4D97-AF65-F5344CB8AC3E}">
        <p14:creationId xmlns:p14="http://schemas.microsoft.com/office/powerpoint/2010/main" val="2741961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60f40d1f-530a-43ab-8180-b85f2e9b838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Developing Models</a:t>
            </a:r>
            <a:endParaRPr lang="en-US"/>
          </a:p>
        </p:txBody>
      </p:sp>
      <p:sp>
        <p:nvSpPr>
          <p:cNvPr id="4" name="Rectangle 3"/>
          <p:cNvSpPr/>
          <p:nvPr/>
        </p:nvSpPr>
        <p:spPr>
          <a:xfrm>
            <a:off x="681910" y="3585527"/>
            <a:ext cx="8327402" cy="2862322"/>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highlight>
                  <a:srgbClr val="FFFFFF"/>
                </a:highlight>
                <a:latin typeface="Lucida Sans Unicode" pitchFamily="34" charset="0"/>
                <a:cs typeface="Lucida Sans Unicode" pitchFamily="34" charset="0"/>
              </a:rPr>
              <a:t>public class Photo</a:t>
            </a:r>
          </a:p>
          <a:p>
            <a:r>
              <a:rPr lang="en-GB" b="0" dirty="0" smtClean="0">
                <a:highlight>
                  <a:srgbClr val="FFFFFF"/>
                </a:highlight>
                <a:latin typeface="Lucida Sans Unicode" pitchFamily="34" charset="0"/>
                <a:cs typeface="Lucida Sans Unicode" pitchFamily="34" charset="0"/>
              </a:rPr>
              <a:t>{</a:t>
            </a:r>
            <a:endParaRPr lang="en-GB" b="0" dirty="0">
              <a:highlight>
                <a:srgbClr val="FFFFFF"/>
              </a:highlight>
              <a:latin typeface="Lucida Sans Unicode" pitchFamily="34" charset="0"/>
              <a:cs typeface="Lucida Sans Unicode" pitchFamily="34" charset="0"/>
            </a:endParaRPr>
          </a:p>
          <a:p>
            <a:r>
              <a:rPr lang="en-GB" b="0" dirty="0" smtClean="0">
                <a:highlight>
                  <a:srgbClr val="FFFFFF"/>
                </a:highlight>
                <a:latin typeface="Lucida Sans Unicode" pitchFamily="34" charset="0"/>
                <a:cs typeface="Lucida Sans Unicode" pitchFamily="34" charset="0"/>
              </a:rPr>
              <a:t>   public </a:t>
            </a:r>
            <a:r>
              <a:rPr lang="en-GB" b="0" dirty="0" err="1">
                <a:highlight>
                  <a:srgbClr val="FFFFFF"/>
                </a:highlight>
                <a:latin typeface="Lucida Sans Unicode" pitchFamily="34" charset="0"/>
                <a:cs typeface="Lucida Sans Unicode" pitchFamily="34" charset="0"/>
              </a:rPr>
              <a:t>int</a:t>
            </a:r>
            <a:r>
              <a:rPr lang="en-GB" b="0" dirty="0">
                <a:highlight>
                  <a:srgbClr val="FFFFFF"/>
                </a:highlight>
                <a:latin typeface="Lucida Sans Unicode" pitchFamily="34" charset="0"/>
                <a:cs typeface="Lucida Sans Unicode" pitchFamily="34" charset="0"/>
              </a:rPr>
              <a:t> </a:t>
            </a:r>
            <a:r>
              <a:rPr lang="en-GB" b="0" dirty="0" err="1">
                <a:highlight>
                  <a:srgbClr val="FFFFFF"/>
                </a:highlight>
                <a:latin typeface="Lucida Sans Unicode" pitchFamily="34" charset="0"/>
                <a:cs typeface="Lucida Sans Unicode" pitchFamily="34" charset="0"/>
              </a:rPr>
              <a:t>PhotoID</a:t>
            </a:r>
            <a:r>
              <a:rPr lang="en-GB" b="0" dirty="0">
                <a:highlight>
                  <a:srgbClr val="FFFFFF"/>
                </a:highlight>
                <a:latin typeface="Lucida Sans Unicode" pitchFamily="34" charset="0"/>
                <a:cs typeface="Lucida Sans Unicode" pitchFamily="34" charset="0"/>
              </a:rPr>
              <a:t> { get; set; }</a:t>
            </a:r>
          </a:p>
          <a:p>
            <a:r>
              <a:rPr lang="en-GB" b="0" dirty="0" smtClean="0">
                <a:highlight>
                  <a:srgbClr val="FFFFFF"/>
                </a:highlight>
                <a:latin typeface="Lucida Sans Unicode" pitchFamily="34" charset="0"/>
                <a:cs typeface="Lucida Sans Unicode" pitchFamily="34" charset="0"/>
              </a:rPr>
              <a:t>   public </a:t>
            </a:r>
            <a:r>
              <a:rPr lang="en-GB" b="0" dirty="0">
                <a:highlight>
                  <a:srgbClr val="FFFFFF"/>
                </a:highlight>
                <a:latin typeface="Lucida Sans Unicode" pitchFamily="34" charset="0"/>
                <a:cs typeface="Lucida Sans Unicode" pitchFamily="34" charset="0"/>
              </a:rPr>
              <a:t>string Title { get; set; </a:t>
            </a:r>
            <a:r>
              <a:rPr lang="en-GB" b="0" dirty="0" smtClean="0">
                <a:highlight>
                  <a:srgbClr val="FFFFFF"/>
                </a:highlight>
                <a:latin typeface="Lucida Sans Unicode" pitchFamily="34" charset="0"/>
                <a:cs typeface="Lucida Sans Unicode" pitchFamily="34" charset="0"/>
              </a:rPr>
              <a:t>}</a:t>
            </a:r>
            <a:endParaRPr lang="en-GB" b="0" dirty="0">
              <a:highlight>
                <a:srgbClr val="FFFFFF"/>
              </a:highlight>
              <a:latin typeface="Lucida Sans Unicode" pitchFamily="34" charset="0"/>
              <a:cs typeface="Lucida Sans Unicode" pitchFamily="34" charset="0"/>
            </a:endParaRPr>
          </a:p>
          <a:p>
            <a:r>
              <a:rPr lang="en-GB" b="0" dirty="0" smtClean="0">
                <a:highlight>
                  <a:srgbClr val="FFFFFF"/>
                </a:highlight>
                <a:latin typeface="Lucida Sans Unicode" pitchFamily="34" charset="0"/>
                <a:cs typeface="Lucida Sans Unicode" pitchFamily="34" charset="0"/>
              </a:rPr>
              <a:t>   public </a:t>
            </a:r>
            <a:r>
              <a:rPr lang="en-GB" b="0" dirty="0">
                <a:highlight>
                  <a:srgbClr val="FFFFFF"/>
                </a:highlight>
                <a:latin typeface="Lucida Sans Unicode" pitchFamily="34" charset="0"/>
                <a:cs typeface="Lucida Sans Unicode" pitchFamily="34" charset="0"/>
              </a:rPr>
              <a:t>byte</a:t>
            </a:r>
            <a:r>
              <a:rPr lang="en-GB" b="0" dirty="0" smtClean="0">
                <a:highlight>
                  <a:srgbClr val="FFFFFF"/>
                </a:highlight>
                <a:latin typeface="Lucida Sans Unicode" pitchFamily="34" charset="0"/>
                <a:cs typeface="Lucida Sans Unicode" pitchFamily="34" charset="0"/>
              </a:rPr>
              <a:t>[] </a:t>
            </a:r>
            <a:r>
              <a:rPr lang="en-GB" b="0" dirty="0" err="1">
                <a:highlight>
                  <a:srgbClr val="FFFFFF"/>
                </a:highlight>
                <a:latin typeface="Lucida Sans Unicode" pitchFamily="34" charset="0"/>
                <a:cs typeface="Lucida Sans Unicode" pitchFamily="34" charset="0"/>
              </a:rPr>
              <a:t>PhotoFile</a:t>
            </a:r>
            <a:r>
              <a:rPr lang="en-GB" b="0" dirty="0">
                <a:highlight>
                  <a:srgbClr val="FFFFFF"/>
                </a:highlight>
                <a:latin typeface="Lucida Sans Unicode" pitchFamily="34" charset="0"/>
                <a:cs typeface="Lucida Sans Unicode" pitchFamily="34" charset="0"/>
              </a:rPr>
              <a:t> { get; set; </a:t>
            </a:r>
            <a:r>
              <a:rPr lang="en-GB" b="0" dirty="0" smtClean="0">
                <a:highlight>
                  <a:srgbClr val="FFFFFF"/>
                </a:highlight>
                <a:latin typeface="Lucida Sans Unicode" pitchFamily="34" charset="0"/>
                <a:cs typeface="Lucida Sans Unicode" pitchFamily="34" charset="0"/>
              </a:rPr>
              <a:t>}</a:t>
            </a:r>
            <a:endParaRPr lang="en-GB" b="0" dirty="0">
              <a:highlight>
                <a:srgbClr val="FFFFFF"/>
              </a:highlight>
              <a:latin typeface="Lucida Sans Unicode" pitchFamily="34" charset="0"/>
              <a:cs typeface="Lucida Sans Unicode" pitchFamily="34" charset="0"/>
            </a:endParaRPr>
          </a:p>
          <a:p>
            <a:r>
              <a:rPr lang="en-GB" b="0" dirty="0" smtClean="0">
                <a:highlight>
                  <a:srgbClr val="FFFFFF"/>
                </a:highlight>
                <a:latin typeface="Lucida Sans Unicode" pitchFamily="34" charset="0"/>
                <a:cs typeface="Lucida Sans Unicode" pitchFamily="34" charset="0"/>
              </a:rPr>
              <a:t>   public </a:t>
            </a:r>
            <a:r>
              <a:rPr lang="en-GB" b="0" dirty="0">
                <a:highlight>
                  <a:srgbClr val="FFFFFF"/>
                </a:highlight>
                <a:latin typeface="Lucida Sans Unicode" pitchFamily="34" charset="0"/>
                <a:cs typeface="Lucida Sans Unicode" pitchFamily="34" charset="0"/>
              </a:rPr>
              <a:t>string Description { get; set; </a:t>
            </a:r>
            <a:r>
              <a:rPr lang="en-GB" b="0" dirty="0" smtClean="0">
                <a:highlight>
                  <a:srgbClr val="FFFFFF"/>
                </a:highlight>
                <a:latin typeface="Lucida Sans Unicode" pitchFamily="34" charset="0"/>
                <a:cs typeface="Lucida Sans Unicode" pitchFamily="34" charset="0"/>
              </a:rPr>
              <a:t>}</a:t>
            </a:r>
            <a:endParaRPr lang="en-GB" b="0" dirty="0">
              <a:highlight>
                <a:srgbClr val="FFFFFF"/>
              </a:highlight>
              <a:latin typeface="Lucida Sans Unicode" pitchFamily="34" charset="0"/>
              <a:cs typeface="Lucida Sans Unicode" pitchFamily="34" charset="0"/>
            </a:endParaRPr>
          </a:p>
          <a:p>
            <a:r>
              <a:rPr lang="en-GB" b="0" dirty="0" smtClean="0">
                <a:highlight>
                  <a:srgbClr val="FFFFFF"/>
                </a:highlight>
                <a:latin typeface="Lucida Sans Unicode" pitchFamily="34" charset="0"/>
                <a:cs typeface="Lucida Sans Unicode" pitchFamily="34" charset="0"/>
              </a:rPr>
              <a:t>   public </a:t>
            </a:r>
            <a:r>
              <a:rPr lang="en-GB" b="0" dirty="0" err="1">
                <a:highlight>
                  <a:srgbClr val="FFFFFF"/>
                </a:highlight>
                <a:latin typeface="Lucida Sans Unicode" pitchFamily="34" charset="0"/>
                <a:cs typeface="Lucida Sans Unicode" pitchFamily="34" charset="0"/>
              </a:rPr>
              <a:t>DateTime</a:t>
            </a:r>
            <a:r>
              <a:rPr lang="en-GB" b="0" dirty="0">
                <a:highlight>
                  <a:srgbClr val="FFFFFF"/>
                </a:highlight>
                <a:latin typeface="Lucida Sans Unicode" pitchFamily="34" charset="0"/>
                <a:cs typeface="Lucida Sans Unicode" pitchFamily="34" charset="0"/>
              </a:rPr>
              <a:t> </a:t>
            </a:r>
            <a:r>
              <a:rPr lang="en-GB" b="0" dirty="0" err="1">
                <a:highlight>
                  <a:srgbClr val="FFFFFF"/>
                </a:highlight>
                <a:latin typeface="Lucida Sans Unicode" pitchFamily="34" charset="0"/>
                <a:cs typeface="Lucida Sans Unicode" pitchFamily="34" charset="0"/>
              </a:rPr>
              <a:t>CreatedDate</a:t>
            </a:r>
            <a:r>
              <a:rPr lang="en-GB" b="0" dirty="0">
                <a:highlight>
                  <a:srgbClr val="FFFFFF"/>
                </a:highlight>
                <a:latin typeface="Lucida Sans Unicode" pitchFamily="34" charset="0"/>
                <a:cs typeface="Lucida Sans Unicode" pitchFamily="34" charset="0"/>
              </a:rPr>
              <a:t> { get; set; </a:t>
            </a:r>
            <a:r>
              <a:rPr lang="en-GB" b="0" dirty="0" smtClean="0">
                <a:highlight>
                  <a:srgbClr val="FFFFFF"/>
                </a:highlight>
                <a:latin typeface="Lucida Sans Unicode" pitchFamily="34" charset="0"/>
                <a:cs typeface="Lucida Sans Unicode" pitchFamily="34" charset="0"/>
              </a:rPr>
              <a:t>}</a:t>
            </a:r>
            <a:endParaRPr lang="en-GB" b="0" dirty="0">
              <a:highlight>
                <a:srgbClr val="FFFFFF"/>
              </a:highlight>
              <a:latin typeface="Lucida Sans Unicode" pitchFamily="34" charset="0"/>
              <a:cs typeface="Lucida Sans Unicode" pitchFamily="34" charset="0"/>
            </a:endParaRPr>
          </a:p>
          <a:p>
            <a:r>
              <a:rPr lang="en-GB" b="0" dirty="0" smtClean="0">
                <a:highlight>
                  <a:srgbClr val="FFFFFF"/>
                </a:highlight>
                <a:latin typeface="Lucida Sans Unicode" pitchFamily="34" charset="0"/>
                <a:cs typeface="Lucida Sans Unicode" pitchFamily="34" charset="0"/>
              </a:rPr>
              <a:t>   public </a:t>
            </a:r>
            <a:r>
              <a:rPr lang="en-GB" b="0" dirty="0">
                <a:highlight>
                  <a:srgbClr val="FFFFFF"/>
                </a:highlight>
                <a:latin typeface="Lucida Sans Unicode" pitchFamily="34" charset="0"/>
                <a:cs typeface="Lucida Sans Unicode" pitchFamily="34" charset="0"/>
              </a:rPr>
              <a:t>string </a:t>
            </a:r>
            <a:r>
              <a:rPr lang="en-GB" b="0" dirty="0" smtClean="0">
                <a:highlight>
                  <a:srgbClr val="FFFFFF"/>
                </a:highlight>
                <a:latin typeface="Lucida Sans Unicode" pitchFamily="34" charset="0"/>
                <a:cs typeface="Lucida Sans Unicode" pitchFamily="34" charset="0"/>
              </a:rPr>
              <a:t>Owner </a:t>
            </a:r>
            <a:r>
              <a:rPr lang="en-GB" b="0" dirty="0">
                <a:highlight>
                  <a:srgbClr val="FFFFFF"/>
                </a:highlight>
                <a:latin typeface="Lucida Sans Unicode" pitchFamily="34" charset="0"/>
                <a:cs typeface="Lucida Sans Unicode" pitchFamily="34" charset="0"/>
              </a:rPr>
              <a:t>{ get; set; </a:t>
            </a:r>
            <a:r>
              <a:rPr lang="en-GB" b="0" dirty="0" smtClean="0">
                <a:highlight>
                  <a:srgbClr val="FFFFFF"/>
                </a:highlight>
                <a:latin typeface="Lucida Sans Unicode" pitchFamily="34" charset="0"/>
                <a:cs typeface="Lucida Sans Unicode" pitchFamily="34" charset="0"/>
              </a:rPr>
              <a:t>}</a:t>
            </a:r>
            <a:endParaRPr lang="en-GB" b="0" dirty="0">
              <a:highlight>
                <a:srgbClr val="FFFFFF"/>
              </a:highlight>
              <a:latin typeface="Lucida Sans Unicode" pitchFamily="34" charset="0"/>
              <a:cs typeface="Lucida Sans Unicode" pitchFamily="34" charset="0"/>
            </a:endParaRPr>
          </a:p>
          <a:p>
            <a:r>
              <a:rPr lang="en-GB" b="0" dirty="0" smtClean="0">
                <a:highlight>
                  <a:srgbClr val="FFFFFF"/>
                </a:highlight>
                <a:latin typeface="Lucida Sans Unicode" pitchFamily="34" charset="0"/>
                <a:cs typeface="Lucida Sans Unicode" pitchFamily="34" charset="0"/>
              </a:rPr>
              <a:t>   public </a:t>
            </a:r>
            <a:r>
              <a:rPr lang="en-GB" b="0" dirty="0" smtClean="0">
                <a:highlight>
                  <a:srgbClr val="FFFFFF"/>
                </a:highlight>
                <a:latin typeface="Lucida Sans Unicode" pitchFamily="34" charset="0"/>
                <a:cs typeface="Lucida Sans Unicode" pitchFamily="34" charset="0"/>
              </a:rPr>
              <a:t>List&lt;Comment</a:t>
            </a:r>
            <a:r>
              <a:rPr lang="en-GB" b="0" dirty="0">
                <a:highlight>
                  <a:srgbClr val="FFFFFF"/>
                </a:highlight>
                <a:latin typeface="Lucida Sans Unicode" pitchFamily="34" charset="0"/>
                <a:cs typeface="Lucida Sans Unicode" pitchFamily="34" charset="0"/>
              </a:rPr>
              <a:t>&gt; </a:t>
            </a:r>
            <a:r>
              <a:rPr lang="en-GB" b="0" dirty="0" smtClean="0">
                <a:highlight>
                  <a:srgbClr val="FFFFFF"/>
                </a:highlight>
                <a:latin typeface="Lucida Sans Unicode" pitchFamily="34" charset="0"/>
                <a:cs typeface="Lucida Sans Unicode" pitchFamily="34" charset="0"/>
              </a:rPr>
              <a:t>Comments </a:t>
            </a:r>
            <a:r>
              <a:rPr lang="en-GB" b="0" dirty="0">
                <a:highlight>
                  <a:srgbClr val="FFFFFF"/>
                </a:highlight>
                <a:latin typeface="Lucida Sans Unicode" pitchFamily="34" charset="0"/>
                <a:cs typeface="Lucida Sans Unicode" pitchFamily="34" charset="0"/>
              </a:rPr>
              <a:t>{ get; set; </a:t>
            </a:r>
            <a:r>
              <a:rPr lang="en-GB" b="0" dirty="0" smtClean="0">
                <a:highlight>
                  <a:srgbClr val="FFFFFF"/>
                </a:highlight>
                <a:latin typeface="Lucida Sans Unicode" pitchFamily="34" charset="0"/>
                <a:cs typeface="Lucida Sans Unicode" pitchFamily="34" charset="0"/>
              </a:rPr>
              <a:t>}</a:t>
            </a:r>
          </a:p>
          <a:p>
            <a:r>
              <a:rPr lang="en-GB" b="0" dirty="0" smtClean="0">
                <a:highlight>
                  <a:srgbClr val="FFFFFF"/>
                </a:highlight>
                <a:latin typeface="Lucida Sans Unicode" pitchFamily="34" charset="0"/>
                <a:cs typeface="Lucida Sans Unicode" pitchFamily="34" charset="0"/>
              </a:rPr>
              <a:t>}</a:t>
            </a:r>
            <a:endParaRPr lang="en-GB" b="0" dirty="0">
              <a:highlight>
                <a:srgbClr val="FFFFFF"/>
              </a:highlight>
              <a:latin typeface="Lucida Sans Unicode" pitchFamily="34" charset="0"/>
              <a:cs typeface="Lucida Sans Unicode" pitchFamily="34" charset="0"/>
            </a:endParaRPr>
          </a:p>
        </p:txBody>
      </p:sp>
      <p:pic>
        <p:nvPicPr>
          <p:cNvPr id="5" name="Picture 4"/>
          <p:cNvPicPr>
            <a:picLocks noChangeAspect="1"/>
          </p:cNvPicPr>
          <p:nvPr/>
        </p:nvPicPr>
        <p:blipFill>
          <a:blip r:embed="rId3" cstate="print"/>
          <a:stretch>
            <a:fillRect/>
          </a:stretch>
        </p:blipFill>
        <p:spPr>
          <a:xfrm>
            <a:off x="720820" y="1201303"/>
            <a:ext cx="7469869" cy="216987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7b6fd68b-c4bf-44cb-b77a-7428f1ff8c5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Developing Models (Continued)</a:t>
            </a:r>
            <a:endParaRPr lang="en-US"/>
          </a:p>
        </p:txBody>
      </p:sp>
      <p:sp>
        <p:nvSpPr>
          <p:cNvPr id="4" name="Rectangle 3"/>
          <p:cNvSpPr/>
          <p:nvPr/>
        </p:nvSpPr>
        <p:spPr>
          <a:xfrm>
            <a:off x="894521" y="1171763"/>
            <a:ext cx="7294439" cy="3206006"/>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Aft>
                <a:spcPts val="1000"/>
              </a:spcAft>
            </a:pPr>
            <a:r>
              <a:rPr lang="en-US" b="0" dirty="0">
                <a:latin typeface="Lucida Sans Unicode" pitchFamily="34" charset="0"/>
                <a:ea typeface="Times New Roman" panose="02020603050405020304" pitchFamily="18" charset="0"/>
                <a:cs typeface="Lucida Sans Unicode" pitchFamily="34" charset="0"/>
              </a:rPr>
              <a:t>public class </a:t>
            </a:r>
            <a:r>
              <a:rPr lang="en-US" b="0" dirty="0" smtClean="0">
                <a:latin typeface="Lucida Sans Unicode" pitchFamily="34" charset="0"/>
                <a:ea typeface="Times New Roman" panose="02020603050405020304" pitchFamily="18" charset="0"/>
                <a:cs typeface="Lucida Sans Unicode" pitchFamily="34" charset="0"/>
              </a:rPr>
              <a:t>Comment</a:t>
            </a:r>
            <a:r>
              <a:rPr lang="en-GB" b="0" dirty="0" smtClean="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public </a:t>
            </a:r>
            <a:r>
              <a:rPr lang="en-US" b="0" dirty="0" err="1">
                <a:latin typeface="Lucida Sans Unicode" pitchFamily="34" charset="0"/>
                <a:ea typeface="Times New Roman" panose="02020603050405020304" pitchFamily="18" charset="0"/>
                <a:cs typeface="Lucida Sans Unicode" pitchFamily="34" charset="0"/>
              </a:rPr>
              <a:t>int</a:t>
            </a: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CommentID</a:t>
            </a:r>
            <a:r>
              <a:rPr lang="en-US" b="0" dirty="0">
                <a:latin typeface="Lucida Sans Unicode" pitchFamily="34" charset="0"/>
                <a:ea typeface="Times New Roman" panose="02020603050405020304" pitchFamily="18" charset="0"/>
                <a:cs typeface="Lucida Sans Unicode" pitchFamily="34" charset="0"/>
              </a:rPr>
              <a:t> { get; set; }</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public </a:t>
            </a:r>
            <a:r>
              <a:rPr lang="en-US" b="0" dirty="0" err="1">
                <a:latin typeface="Lucida Sans Unicode" pitchFamily="34" charset="0"/>
                <a:ea typeface="Times New Roman" panose="02020603050405020304" pitchFamily="18" charset="0"/>
                <a:cs typeface="Lucida Sans Unicode" pitchFamily="34" charset="0"/>
              </a:rPr>
              <a:t>int</a:t>
            </a: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PhotoID</a:t>
            </a:r>
            <a:r>
              <a:rPr lang="en-US" b="0" dirty="0">
                <a:latin typeface="Lucida Sans Unicode" pitchFamily="34" charset="0"/>
                <a:ea typeface="Times New Roman" panose="02020603050405020304" pitchFamily="18" charset="0"/>
                <a:cs typeface="Lucida Sans Unicode" pitchFamily="34" charset="0"/>
              </a:rPr>
              <a:t> { get; set; }</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public string </a:t>
            </a:r>
            <a:r>
              <a:rPr lang="en-US" b="0" dirty="0" err="1">
                <a:latin typeface="Lucida Sans Unicode" pitchFamily="34" charset="0"/>
                <a:ea typeface="Times New Roman" panose="02020603050405020304" pitchFamily="18" charset="0"/>
                <a:cs typeface="Lucida Sans Unicode" pitchFamily="34" charset="0"/>
              </a:rPr>
              <a:t>UserName</a:t>
            </a:r>
            <a:r>
              <a:rPr lang="en-US" b="0" dirty="0">
                <a:latin typeface="Lucida Sans Unicode" pitchFamily="34" charset="0"/>
                <a:ea typeface="Times New Roman" panose="02020603050405020304" pitchFamily="18" charset="0"/>
                <a:cs typeface="Lucida Sans Unicode" pitchFamily="34" charset="0"/>
              </a:rPr>
              <a:t> { get; set; }</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public string Subject { get; set; }</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public string Body { get; set; </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public virtual Photo </a:t>
            </a:r>
            <a:r>
              <a:rPr lang="en-US" b="0" dirty="0" err="1">
                <a:latin typeface="Lucida Sans Unicode" pitchFamily="34" charset="0"/>
                <a:ea typeface="Times New Roman" panose="02020603050405020304" pitchFamily="18" charset="0"/>
                <a:cs typeface="Lucida Sans Unicode" pitchFamily="34" charset="0"/>
              </a:rPr>
              <a:t>Photo</a:t>
            </a:r>
            <a:r>
              <a:rPr lang="en-US" b="0" dirty="0">
                <a:latin typeface="Lucida Sans Unicode" pitchFamily="34" charset="0"/>
                <a:ea typeface="Times New Roman" panose="02020603050405020304" pitchFamily="18" charset="0"/>
                <a:cs typeface="Lucida Sans Unicode" pitchFamily="34" charset="0"/>
              </a:rPr>
              <a:t> { get; set; </a:t>
            </a:r>
            <a:r>
              <a:rPr lang="en-US" b="0" dirty="0" smtClean="0">
                <a:latin typeface="Lucida Sans Unicode" pitchFamily="34" charset="0"/>
                <a:ea typeface="Times New Roman" panose="02020603050405020304" pitchFamily="18" charset="0"/>
                <a:cs typeface="Lucida Sans Unicode" pitchFamily="34" charset="0"/>
              </a:rPr>
              <a:t>}</a:t>
            </a:r>
            <a:endParaRPr lang="en-GB" b="0" dirty="0" smtClean="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smtClean="0">
                <a:latin typeface="Lucida Sans Unicode" pitchFamily="34" charset="0"/>
                <a:ea typeface="Times New Roman" panose="02020603050405020304" pitchFamily="18" charset="0"/>
                <a:cs typeface="Lucida Sans Unicode" pitchFamily="34" charset="0"/>
              </a:rPr>
              <a:t>}</a:t>
            </a:r>
            <a:endParaRPr lang="en-GB" b="0" dirty="0">
              <a:effectLst/>
              <a:latin typeface="Lucida Sans Unicode" pitchFamily="34" charset="0"/>
              <a:ea typeface="Times New Roman" panose="02020603050405020304" pitchFamily="18" charset="0"/>
              <a:cs typeface="Lucida Sans Unicode" pitchFamily="34" charset="0"/>
            </a:endParaRPr>
          </a:p>
        </p:txBody>
      </p:sp>
      <p:sp>
        <p:nvSpPr>
          <p:cNvPr id="5" name="Rectangle 4"/>
          <p:cNvSpPr/>
          <p:nvPr/>
        </p:nvSpPr>
        <p:spPr>
          <a:xfrm>
            <a:off x="1400974" y="4815091"/>
            <a:ext cx="7513983" cy="1585049"/>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Aft>
                <a:spcPts val="1000"/>
              </a:spcAft>
            </a:pPr>
            <a:r>
              <a:rPr lang="en-US" b="0" dirty="0" smtClean="0">
                <a:latin typeface="Lucida Sans Unicode" pitchFamily="34" charset="0"/>
                <a:ea typeface="Times New Roman" panose="02020603050405020304" pitchFamily="18" charset="0"/>
                <a:cs typeface="Lucida Sans Unicode" pitchFamily="34" charset="0"/>
              </a:rPr>
              <a:t>Comment </a:t>
            </a:r>
            <a:r>
              <a:rPr lang="en-US" b="0" dirty="0" err="1" smtClean="0">
                <a:latin typeface="Lucida Sans Unicode" pitchFamily="34" charset="0"/>
                <a:ea typeface="Times New Roman" panose="02020603050405020304" pitchFamily="18" charset="0"/>
                <a:cs typeface="Lucida Sans Unicode" pitchFamily="34" charset="0"/>
              </a:rPr>
              <a:t>newComment</a:t>
            </a:r>
            <a:r>
              <a:rPr lang="en-US" b="0" dirty="0" smtClean="0">
                <a:latin typeface="Lucida Sans Unicode" pitchFamily="34" charset="0"/>
                <a:ea typeface="Times New Roman" panose="02020603050405020304" pitchFamily="18" charset="0"/>
                <a:cs typeface="Lucida Sans Unicode" pitchFamily="34" charset="0"/>
              </a:rPr>
              <a:t> </a:t>
            </a:r>
            <a:r>
              <a:rPr lang="en-US" b="0" dirty="0">
                <a:latin typeface="Lucida Sans Unicode" pitchFamily="34" charset="0"/>
                <a:ea typeface="Times New Roman" panose="02020603050405020304" pitchFamily="18" charset="0"/>
                <a:cs typeface="Lucida Sans Unicode" pitchFamily="34" charset="0"/>
              </a:rPr>
              <a:t>= new </a:t>
            </a:r>
            <a:r>
              <a:rPr lang="en-US" b="0" dirty="0" smtClean="0">
                <a:latin typeface="Lucida Sans Unicode" pitchFamily="34" charset="0"/>
                <a:ea typeface="Times New Roman" panose="02020603050405020304" pitchFamily="18" charset="0"/>
                <a:cs typeface="Lucida Sans Unicode" pitchFamily="34" charset="0"/>
              </a:rPr>
              <a:t>Comment();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err="1" smtClean="0">
                <a:latin typeface="Lucida Sans Unicode" pitchFamily="34" charset="0"/>
                <a:ea typeface="Times New Roman" panose="02020603050405020304" pitchFamily="18" charset="0"/>
                <a:cs typeface="Lucida Sans Unicode" pitchFamily="34" charset="0"/>
              </a:rPr>
              <a:t>newComment.UserName</a:t>
            </a:r>
            <a:r>
              <a:rPr lang="en-US" b="0" dirty="0" smtClean="0">
                <a:latin typeface="Lucida Sans Unicode" pitchFamily="34" charset="0"/>
                <a:ea typeface="Times New Roman" panose="02020603050405020304" pitchFamily="18" charset="0"/>
                <a:cs typeface="Lucida Sans Unicode" pitchFamily="34" charset="0"/>
              </a:rPr>
              <a:t> </a:t>
            </a:r>
            <a:r>
              <a:rPr lang="en-US" b="0" dirty="0">
                <a:latin typeface="Lucida Sans Unicode" pitchFamily="34" charset="0"/>
                <a:ea typeface="Times New Roman" panose="02020603050405020304" pitchFamily="18" charset="0"/>
                <a:cs typeface="Lucida Sans Unicode" pitchFamily="34" charset="0"/>
              </a:rPr>
              <a:t>= </a:t>
            </a:r>
            <a:r>
              <a:rPr lang="en-US" b="0" dirty="0" err="1" smtClean="0">
                <a:latin typeface="Lucida Sans Unicode" pitchFamily="34" charset="0"/>
                <a:ea typeface="Times New Roman" panose="02020603050405020304" pitchFamily="18" charset="0"/>
                <a:cs typeface="Lucida Sans Unicode" pitchFamily="34" charset="0"/>
              </a:rPr>
              <a:t>User.Identity.Name</a:t>
            </a:r>
            <a:r>
              <a:rPr lang="en-US" b="0" dirty="0" smtClean="0">
                <a:latin typeface="Lucida Sans Unicode" pitchFamily="34" charset="0"/>
                <a:ea typeface="Times New Roman" panose="02020603050405020304" pitchFamily="18" charset="0"/>
                <a:cs typeface="Lucida Sans Unicode" pitchFamily="34" charset="0"/>
              </a:rPr>
              <a:t>;</a:t>
            </a:r>
          </a:p>
          <a:p>
            <a:pPr>
              <a:spcAft>
                <a:spcPts val="1000"/>
              </a:spcAft>
            </a:pPr>
            <a:r>
              <a:rPr lang="en-US" b="0" dirty="0" err="1" smtClean="0">
                <a:latin typeface="Lucida Sans Unicode" pitchFamily="34" charset="0"/>
                <a:ea typeface="Times New Roman" panose="02020603050405020304" pitchFamily="18" charset="0"/>
                <a:cs typeface="Lucida Sans Unicode" pitchFamily="34" charset="0"/>
              </a:rPr>
              <a:t>newComment.Subject</a:t>
            </a:r>
            <a:r>
              <a:rPr lang="en-US" b="0" dirty="0" smtClean="0">
                <a:latin typeface="Lucida Sans Unicode" pitchFamily="34" charset="0"/>
                <a:ea typeface="Times New Roman" panose="02020603050405020304" pitchFamily="18" charset="0"/>
                <a:cs typeface="Lucida Sans Unicode" pitchFamily="34" charset="0"/>
              </a:rPr>
              <a:t> = "This is an example comment";</a:t>
            </a:r>
            <a:endParaRPr lang="en-GB" b="0" dirty="0">
              <a:latin typeface="Lucida Sans Unicode" pitchFamily="34" charset="0"/>
              <a:ea typeface="Times New Roman" panose="02020603050405020304" pitchFamily="18" charset="0"/>
              <a:cs typeface="Lucida Sans Unicode" pitchFamily="34" charset="0"/>
            </a:endParaRPr>
          </a:p>
          <a:p>
            <a:r>
              <a:rPr lang="en-US" b="0" dirty="0" smtClean="0">
                <a:latin typeface="Lucida Sans Unicode" pitchFamily="34" charset="0"/>
                <a:ea typeface="Times New Roman" panose="02020603050405020304" pitchFamily="18" charset="0"/>
                <a:cs typeface="Lucida Sans Unicode" pitchFamily="34" charset="0"/>
              </a:rPr>
              <a:t>return </a:t>
            </a:r>
            <a:r>
              <a:rPr lang="en-US" b="0" dirty="0">
                <a:latin typeface="Lucida Sans Unicode" pitchFamily="34" charset="0"/>
                <a:ea typeface="Times New Roman" panose="02020603050405020304" pitchFamily="18" charset="0"/>
                <a:cs typeface="Lucida Sans Unicode" pitchFamily="34" charset="0"/>
              </a:rPr>
              <a:t>View("</a:t>
            </a:r>
            <a:r>
              <a:rPr lang="en-US" b="0" dirty="0" smtClean="0">
                <a:latin typeface="Lucida Sans Unicode" pitchFamily="34" charset="0"/>
                <a:ea typeface="Times New Roman" panose="02020603050405020304" pitchFamily="18" charset="0"/>
                <a:cs typeface="Lucida Sans Unicode" pitchFamily="34" charset="0"/>
              </a:rPr>
              <a:t>Display", </a:t>
            </a:r>
            <a:r>
              <a:rPr lang="en-US" b="0" dirty="0" err="1" smtClean="0">
                <a:latin typeface="Lucida Sans Unicode" pitchFamily="34" charset="0"/>
                <a:ea typeface="Times New Roman" panose="02020603050405020304" pitchFamily="18" charset="0"/>
                <a:cs typeface="Lucida Sans Unicode" pitchFamily="34" charset="0"/>
              </a:rPr>
              <a:t>newComment</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cs typeface="Lucida Sans Unicode"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93a05efd-67e3-418e-b016-0d5d78ac3f4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Display and Edit Data Annotations on Properties</a:t>
            </a:r>
            <a:endParaRPr lang="en-US"/>
          </a:p>
        </p:txBody>
      </p:sp>
      <p:sp>
        <p:nvSpPr>
          <p:cNvPr id="4" name="Rectangle 3"/>
          <p:cNvSpPr/>
          <p:nvPr/>
        </p:nvSpPr>
        <p:spPr>
          <a:xfrm>
            <a:off x="602166" y="1177384"/>
            <a:ext cx="8343051" cy="5016758"/>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highlight>
                  <a:srgbClr val="FFFFFF"/>
                </a:highlight>
                <a:latin typeface="Lucida Sans Unicode" pitchFamily="34" charset="0"/>
                <a:cs typeface="Lucida Sans Unicode" pitchFamily="34" charset="0"/>
              </a:rPr>
              <a:t>public class Photo</a:t>
            </a:r>
          </a:p>
          <a:p>
            <a:r>
              <a:rPr lang="en-GB" sz="2000" b="0" dirty="0" smtClean="0">
                <a:highlight>
                  <a:srgbClr val="FFFFFF"/>
                </a:highlight>
                <a:latin typeface="Lucida Sans Unicode" pitchFamily="34" charset="0"/>
                <a:cs typeface="Lucida Sans Unicode" pitchFamily="34" charset="0"/>
              </a:rPr>
              <a:t>{</a:t>
            </a:r>
            <a:endParaRPr lang="en-GB" sz="2000" b="0" dirty="0">
              <a:highlight>
                <a:srgbClr val="FFFFFF"/>
              </a:highlight>
              <a:latin typeface="Lucida Sans Unicode" pitchFamily="34" charset="0"/>
              <a:cs typeface="Lucida Sans Unicode" pitchFamily="34" charset="0"/>
            </a:endParaRPr>
          </a:p>
          <a:p>
            <a:r>
              <a:rPr lang="en-GB" sz="2000" b="0" dirty="0" smtClean="0">
                <a:highlight>
                  <a:srgbClr val="FFFFFF"/>
                </a:highlight>
                <a:latin typeface="Lucida Sans Unicode" pitchFamily="34" charset="0"/>
                <a:cs typeface="Lucida Sans Unicode" pitchFamily="34" charset="0"/>
              </a:rPr>
              <a:t>   public </a:t>
            </a:r>
            <a:r>
              <a:rPr lang="en-GB" sz="2000" b="0" dirty="0" err="1">
                <a:highlight>
                  <a:srgbClr val="FFFFFF"/>
                </a:highlight>
                <a:latin typeface="Lucida Sans Unicode" pitchFamily="34" charset="0"/>
                <a:cs typeface="Lucida Sans Unicode" pitchFamily="34" charset="0"/>
              </a:rPr>
              <a:t>int</a:t>
            </a:r>
            <a:r>
              <a:rPr lang="en-GB" sz="2000" b="0" dirty="0">
                <a:highlight>
                  <a:srgbClr val="FFFFFF"/>
                </a:highlight>
                <a:latin typeface="Lucida Sans Unicode" pitchFamily="34" charset="0"/>
                <a:cs typeface="Lucida Sans Unicode" pitchFamily="34" charset="0"/>
              </a:rPr>
              <a:t> </a:t>
            </a:r>
            <a:r>
              <a:rPr lang="en-GB" sz="2000" b="0" dirty="0" err="1">
                <a:highlight>
                  <a:srgbClr val="FFFFFF"/>
                </a:highlight>
                <a:latin typeface="Lucida Sans Unicode" pitchFamily="34" charset="0"/>
                <a:cs typeface="Lucida Sans Unicode" pitchFamily="34" charset="0"/>
              </a:rPr>
              <a:t>PhotoID</a:t>
            </a:r>
            <a:r>
              <a:rPr lang="en-GB" sz="2000" b="0" dirty="0">
                <a:highlight>
                  <a:srgbClr val="FFFFFF"/>
                </a:highlight>
                <a:latin typeface="Lucida Sans Unicode" pitchFamily="34" charset="0"/>
                <a:cs typeface="Lucida Sans Unicode" pitchFamily="34" charset="0"/>
              </a:rPr>
              <a:t> { get; set; }</a:t>
            </a:r>
          </a:p>
          <a:p>
            <a:r>
              <a:rPr lang="en-GB" sz="2000" b="0" dirty="0" smtClean="0">
                <a:highlight>
                  <a:srgbClr val="FFFFFF"/>
                </a:highlight>
                <a:latin typeface="Lucida Sans Unicode" pitchFamily="34" charset="0"/>
                <a:cs typeface="Lucida Sans Unicode" pitchFamily="34" charset="0"/>
              </a:rPr>
              <a:t>   public </a:t>
            </a:r>
            <a:r>
              <a:rPr lang="en-GB" sz="2000" b="0" dirty="0">
                <a:highlight>
                  <a:srgbClr val="FFFFFF"/>
                </a:highlight>
                <a:latin typeface="Lucida Sans Unicode" pitchFamily="34" charset="0"/>
                <a:cs typeface="Lucida Sans Unicode" pitchFamily="34" charset="0"/>
              </a:rPr>
              <a:t>string Title { get; set; }</a:t>
            </a:r>
          </a:p>
          <a:p>
            <a:r>
              <a:rPr lang="en-GB" sz="2000" b="0" dirty="0" smtClean="0">
                <a:highlight>
                  <a:srgbClr val="FFFFFF"/>
                </a:highlight>
                <a:latin typeface="Lucida Sans Unicode" pitchFamily="34" charset="0"/>
                <a:cs typeface="Lucida Sans Unicode" pitchFamily="34" charset="0"/>
              </a:rPr>
              <a:t>   [</a:t>
            </a:r>
            <a:r>
              <a:rPr lang="en-GB" sz="2000" b="0" dirty="0" err="1">
                <a:highlight>
                  <a:srgbClr val="FFFFFF"/>
                </a:highlight>
                <a:latin typeface="Lucida Sans Unicode" pitchFamily="34" charset="0"/>
                <a:cs typeface="Lucida Sans Unicode" pitchFamily="34" charset="0"/>
              </a:rPr>
              <a:t>DisplayName</a:t>
            </a:r>
            <a:r>
              <a:rPr lang="en-GB" sz="2000" b="0" dirty="0">
                <a:highlight>
                  <a:srgbClr val="FFFFFF"/>
                </a:highlight>
                <a:latin typeface="Lucida Sans Unicode" pitchFamily="34" charset="0"/>
                <a:cs typeface="Lucida Sans Unicode" pitchFamily="34" charset="0"/>
              </a:rPr>
              <a:t>("Picture")]</a:t>
            </a:r>
          </a:p>
          <a:p>
            <a:r>
              <a:rPr lang="en-GB" sz="2000" b="0" dirty="0" smtClean="0">
                <a:highlight>
                  <a:srgbClr val="FFFFFF"/>
                </a:highlight>
                <a:latin typeface="Lucida Sans Unicode" pitchFamily="34" charset="0"/>
                <a:cs typeface="Lucida Sans Unicode" pitchFamily="34" charset="0"/>
              </a:rPr>
              <a:t>   public </a:t>
            </a:r>
            <a:r>
              <a:rPr lang="en-GB" sz="2000" b="0" dirty="0">
                <a:highlight>
                  <a:srgbClr val="FFFFFF"/>
                </a:highlight>
                <a:latin typeface="Lucida Sans Unicode" pitchFamily="34" charset="0"/>
                <a:cs typeface="Lucida Sans Unicode" pitchFamily="34" charset="0"/>
              </a:rPr>
              <a:t>byte[] </a:t>
            </a:r>
            <a:r>
              <a:rPr lang="en-GB" sz="2000" b="0" dirty="0" err="1">
                <a:highlight>
                  <a:srgbClr val="FFFFFF"/>
                </a:highlight>
                <a:latin typeface="Lucida Sans Unicode" pitchFamily="34" charset="0"/>
                <a:cs typeface="Lucida Sans Unicode" pitchFamily="34" charset="0"/>
              </a:rPr>
              <a:t>PhotoFile</a:t>
            </a:r>
            <a:r>
              <a:rPr lang="en-GB" sz="2000" b="0" dirty="0">
                <a:highlight>
                  <a:srgbClr val="FFFFFF"/>
                </a:highlight>
                <a:latin typeface="Lucida Sans Unicode" pitchFamily="34" charset="0"/>
                <a:cs typeface="Lucida Sans Unicode" pitchFamily="34" charset="0"/>
              </a:rPr>
              <a:t> { get; set; }</a:t>
            </a:r>
          </a:p>
          <a:p>
            <a:r>
              <a:rPr lang="en-GB" sz="2000" b="0" dirty="0" smtClean="0">
                <a:highlight>
                  <a:srgbClr val="FFFFFF"/>
                </a:highlight>
                <a:latin typeface="Lucida Sans Unicode" pitchFamily="34" charset="0"/>
                <a:cs typeface="Lucida Sans Unicode" pitchFamily="34" charset="0"/>
              </a:rPr>
              <a:t>   [</a:t>
            </a:r>
            <a:r>
              <a:rPr lang="en-GB" sz="2000" b="0" dirty="0" err="1">
                <a:highlight>
                  <a:srgbClr val="FFFFFF"/>
                </a:highlight>
                <a:latin typeface="Lucida Sans Unicode" pitchFamily="34" charset="0"/>
                <a:cs typeface="Lucida Sans Unicode" pitchFamily="34" charset="0"/>
              </a:rPr>
              <a:t>DataType</a:t>
            </a:r>
            <a:r>
              <a:rPr lang="en-GB" sz="2000" b="0" dirty="0">
                <a:highlight>
                  <a:srgbClr val="FFFFFF"/>
                </a:highlight>
                <a:latin typeface="Lucida Sans Unicode" pitchFamily="34" charset="0"/>
                <a:cs typeface="Lucida Sans Unicode" pitchFamily="34" charset="0"/>
              </a:rPr>
              <a:t>(</a:t>
            </a:r>
            <a:r>
              <a:rPr lang="en-GB" sz="2000" b="0" dirty="0" err="1">
                <a:highlight>
                  <a:srgbClr val="FFFFFF"/>
                </a:highlight>
                <a:latin typeface="Lucida Sans Unicode" pitchFamily="34" charset="0"/>
                <a:cs typeface="Lucida Sans Unicode" pitchFamily="34" charset="0"/>
              </a:rPr>
              <a:t>DataType.MultilineText</a:t>
            </a:r>
            <a:r>
              <a:rPr lang="en-GB" sz="2000" b="0" dirty="0">
                <a:highlight>
                  <a:srgbClr val="FFFFFF"/>
                </a:highlight>
                <a:latin typeface="Lucida Sans Unicode" pitchFamily="34" charset="0"/>
                <a:cs typeface="Lucida Sans Unicode" pitchFamily="34" charset="0"/>
              </a:rPr>
              <a:t>)]</a:t>
            </a:r>
          </a:p>
          <a:p>
            <a:r>
              <a:rPr lang="en-GB" sz="2000" b="0" dirty="0">
                <a:highlight>
                  <a:srgbClr val="FFFFFF"/>
                </a:highlight>
                <a:latin typeface="Lucida Sans Unicode" pitchFamily="34" charset="0"/>
                <a:cs typeface="Lucida Sans Unicode" pitchFamily="34" charset="0"/>
              </a:rPr>
              <a:t>   </a:t>
            </a:r>
            <a:r>
              <a:rPr lang="en-GB" sz="2000" b="0" dirty="0" smtClean="0">
                <a:highlight>
                  <a:srgbClr val="FFFFFF"/>
                </a:highlight>
                <a:latin typeface="Lucida Sans Unicode" pitchFamily="34" charset="0"/>
                <a:cs typeface="Lucida Sans Unicode" pitchFamily="34" charset="0"/>
              </a:rPr>
              <a:t>public </a:t>
            </a:r>
            <a:r>
              <a:rPr lang="en-GB" sz="2000" b="0" dirty="0">
                <a:highlight>
                  <a:srgbClr val="FFFFFF"/>
                </a:highlight>
                <a:latin typeface="Lucida Sans Unicode" pitchFamily="34" charset="0"/>
                <a:cs typeface="Lucida Sans Unicode" pitchFamily="34" charset="0"/>
              </a:rPr>
              <a:t>string Description { get; set; }</a:t>
            </a:r>
          </a:p>
          <a:p>
            <a:r>
              <a:rPr lang="en-GB" sz="2000" b="0" dirty="0" smtClean="0">
                <a:highlight>
                  <a:srgbClr val="FFFFFF"/>
                </a:highlight>
                <a:latin typeface="Lucida Sans Unicode" pitchFamily="34" charset="0"/>
                <a:cs typeface="Lucida Sans Unicode" pitchFamily="34" charset="0"/>
              </a:rPr>
              <a:t>   [</a:t>
            </a:r>
            <a:r>
              <a:rPr lang="en-GB" sz="2000" b="0" dirty="0" err="1" smtClean="0">
                <a:highlight>
                  <a:srgbClr val="FFFFFF"/>
                </a:highlight>
                <a:latin typeface="Lucida Sans Unicode" pitchFamily="34" charset="0"/>
                <a:cs typeface="Lucida Sans Unicode" pitchFamily="34" charset="0"/>
              </a:rPr>
              <a:t>DataType</a:t>
            </a:r>
            <a:r>
              <a:rPr lang="en-GB" sz="2000" b="0" dirty="0" smtClean="0">
                <a:highlight>
                  <a:srgbClr val="FFFFFF"/>
                </a:highlight>
                <a:latin typeface="Lucida Sans Unicode" pitchFamily="34" charset="0"/>
                <a:cs typeface="Lucida Sans Unicode" pitchFamily="34" charset="0"/>
              </a:rPr>
              <a:t>(</a:t>
            </a:r>
            <a:r>
              <a:rPr lang="en-GB" sz="2000" b="0" dirty="0" err="1" smtClean="0">
                <a:highlight>
                  <a:srgbClr val="FFFFFF"/>
                </a:highlight>
                <a:latin typeface="Lucida Sans Unicode" pitchFamily="34" charset="0"/>
                <a:cs typeface="Lucida Sans Unicode" pitchFamily="34" charset="0"/>
              </a:rPr>
              <a:t>DataType.DateTime</a:t>
            </a:r>
            <a:r>
              <a:rPr lang="en-GB" sz="2000" b="0" dirty="0">
                <a:highlight>
                  <a:srgbClr val="FFFFFF"/>
                </a:highlight>
                <a:latin typeface="Lucida Sans Unicode" pitchFamily="34" charset="0"/>
                <a:cs typeface="Lucida Sans Unicode" pitchFamily="34" charset="0"/>
              </a:rPr>
              <a:t>)]</a:t>
            </a:r>
          </a:p>
          <a:p>
            <a:r>
              <a:rPr lang="en-GB" sz="2000" b="0" dirty="0">
                <a:highlight>
                  <a:srgbClr val="FFFFFF"/>
                </a:highlight>
                <a:latin typeface="Lucida Sans Unicode" pitchFamily="34" charset="0"/>
                <a:cs typeface="Lucida Sans Unicode" pitchFamily="34" charset="0"/>
              </a:rPr>
              <a:t>   </a:t>
            </a:r>
            <a:r>
              <a:rPr lang="en-GB" sz="2000" b="0" dirty="0" smtClean="0">
                <a:highlight>
                  <a:srgbClr val="FFFFFF"/>
                </a:highlight>
                <a:latin typeface="Lucida Sans Unicode" pitchFamily="34" charset="0"/>
                <a:cs typeface="Lucida Sans Unicode" pitchFamily="34" charset="0"/>
              </a:rPr>
              <a:t>[</a:t>
            </a:r>
            <a:r>
              <a:rPr lang="en-GB" sz="2000" b="0" dirty="0" err="1">
                <a:highlight>
                  <a:srgbClr val="FFFFFF"/>
                </a:highlight>
                <a:latin typeface="Lucida Sans Unicode" pitchFamily="34" charset="0"/>
                <a:cs typeface="Lucida Sans Unicode" pitchFamily="34" charset="0"/>
              </a:rPr>
              <a:t>DisplayName</a:t>
            </a:r>
            <a:r>
              <a:rPr lang="en-GB" sz="2000" b="0" dirty="0">
                <a:highlight>
                  <a:srgbClr val="FFFFFF"/>
                </a:highlight>
                <a:latin typeface="Lucida Sans Unicode" pitchFamily="34" charset="0"/>
                <a:cs typeface="Lucida Sans Unicode" pitchFamily="34" charset="0"/>
              </a:rPr>
              <a:t>("Created Date")]</a:t>
            </a:r>
          </a:p>
          <a:p>
            <a:r>
              <a:rPr lang="en-GB" sz="2000" b="0" dirty="0">
                <a:highlight>
                  <a:srgbClr val="FFFFFF"/>
                </a:highlight>
                <a:latin typeface="Lucida Sans Unicode" pitchFamily="34" charset="0"/>
                <a:cs typeface="Lucida Sans Unicode" pitchFamily="34" charset="0"/>
              </a:rPr>
              <a:t>   </a:t>
            </a:r>
            <a:r>
              <a:rPr lang="en-GB" sz="2000" b="0" dirty="0" smtClean="0">
                <a:highlight>
                  <a:srgbClr val="FFFFFF"/>
                </a:highlight>
                <a:latin typeface="Lucida Sans Unicode" pitchFamily="34" charset="0"/>
                <a:cs typeface="Lucida Sans Unicode" pitchFamily="34" charset="0"/>
              </a:rPr>
              <a:t>[</a:t>
            </a:r>
            <a:r>
              <a:rPr lang="en-GB" sz="2000" b="0" dirty="0" err="1">
                <a:highlight>
                  <a:srgbClr val="FFFFFF"/>
                </a:highlight>
                <a:latin typeface="Lucida Sans Unicode" pitchFamily="34" charset="0"/>
                <a:cs typeface="Lucida Sans Unicode" pitchFamily="34" charset="0"/>
              </a:rPr>
              <a:t>DisplayFormat</a:t>
            </a:r>
            <a:r>
              <a:rPr lang="en-GB" sz="2000" b="0" dirty="0">
                <a:highlight>
                  <a:srgbClr val="FFFFFF"/>
                </a:highlight>
                <a:latin typeface="Lucida Sans Unicode" pitchFamily="34" charset="0"/>
                <a:cs typeface="Lucida Sans Unicode" pitchFamily="34" charset="0"/>
              </a:rPr>
              <a:t>(</a:t>
            </a:r>
            <a:r>
              <a:rPr lang="en-GB" sz="2000" b="0" dirty="0" err="1">
                <a:highlight>
                  <a:srgbClr val="FFFFFF"/>
                </a:highlight>
                <a:latin typeface="Lucida Sans Unicode" pitchFamily="34" charset="0"/>
                <a:cs typeface="Lucida Sans Unicode" pitchFamily="34" charset="0"/>
              </a:rPr>
              <a:t>DataFormatString</a:t>
            </a:r>
            <a:r>
              <a:rPr lang="en-GB" sz="2000" b="0" dirty="0">
                <a:highlight>
                  <a:srgbClr val="FFFFFF"/>
                </a:highlight>
                <a:latin typeface="Lucida Sans Unicode" pitchFamily="34" charset="0"/>
                <a:cs typeface="Lucida Sans Unicode" pitchFamily="34" charset="0"/>
              </a:rPr>
              <a:t> = "{</a:t>
            </a:r>
            <a:r>
              <a:rPr lang="en-GB" sz="2000" b="0" dirty="0" smtClean="0">
                <a:highlight>
                  <a:srgbClr val="FFFFFF"/>
                </a:highlight>
                <a:latin typeface="Lucida Sans Unicode" pitchFamily="34" charset="0"/>
                <a:cs typeface="Lucida Sans Unicode" pitchFamily="34" charset="0"/>
              </a:rPr>
              <a:t>0:MM/</a:t>
            </a:r>
            <a:r>
              <a:rPr lang="en-GB" sz="2000" b="0" dirty="0" err="1" smtClean="0">
                <a:highlight>
                  <a:srgbClr val="FFFFFF"/>
                </a:highlight>
                <a:latin typeface="Lucida Sans Unicode" pitchFamily="34" charset="0"/>
                <a:cs typeface="Lucida Sans Unicode" pitchFamily="34" charset="0"/>
              </a:rPr>
              <a:t>dd</a:t>
            </a:r>
            <a:r>
              <a:rPr lang="en-GB" sz="2000" b="0" dirty="0" smtClean="0">
                <a:highlight>
                  <a:srgbClr val="FFFFFF"/>
                </a:highlight>
                <a:latin typeface="Lucida Sans Unicode" pitchFamily="34" charset="0"/>
                <a:cs typeface="Lucida Sans Unicode" pitchFamily="34" charset="0"/>
              </a:rPr>
              <a:t>/</a:t>
            </a:r>
            <a:r>
              <a:rPr lang="en-GB" sz="2000" b="0" dirty="0" err="1" smtClean="0">
                <a:highlight>
                  <a:srgbClr val="FFFFFF"/>
                </a:highlight>
                <a:latin typeface="Lucida Sans Unicode" pitchFamily="34" charset="0"/>
                <a:cs typeface="Lucida Sans Unicode" pitchFamily="34" charset="0"/>
              </a:rPr>
              <a:t>yy</a:t>
            </a:r>
            <a:r>
              <a:rPr lang="en-GB" sz="2000" b="0" dirty="0" smtClean="0">
                <a:highlight>
                  <a:srgbClr val="FFFFFF"/>
                </a:highlight>
                <a:latin typeface="Lucida Sans Unicode" pitchFamily="34" charset="0"/>
                <a:cs typeface="Lucida Sans Unicode" pitchFamily="34" charset="0"/>
              </a:rPr>
              <a:t>}",</a:t>
            </a:r>
            <a:br>
              <a:rPr lang="en-GB" sz="2000" b="0" dirty="0" smtClean="0">
                <a:highlight>
                  <a:srgbClr val="FFFFFF"/>
                </a:highlight>
                <a:latin typeface="Lucida Sans Unicode" pitchFamily="34" charset="0"/>
                <a:cs typeface="Lucida Sans Unicode" pitchFamily="34" charset="0"/>
              </a:rPr>
            </a:br>
            <a:r>
              <a:rPr lang="en-GB" sz="2000" b="0" dirty="0" smtClean="0">
                <a:highlight>
                  <a:srgbClr val="FFFFFF"/>
                </a:highlight>
                <a:latin typeface="Lucida Sans Unicode" pitchFamily="34" charset="0"/>
                <a:cs typeface="Lucida Sans Unicode" pitchFamily="34" charset="0"/>
              </a:rPr>
              <a:t>      </a:t>
            </a:r>
            <a:r>
              <a:rPr lang="en-GB" sz="2000" b="0" dirty="0" err="1" smtClean="0">
                <a:highlight>
                  <a:srgbClr val="FFFFFF"/>
                </a:highlight>
                <a:latin typeface="Lucida Sans Unicode" pitchFamily="34" charset="0"/>
                <a:cs typeface="Lucida Sans Unicode" pitchFamily="34" charset="0"/>
              </a:rPr>
              <a:t>ApplyFormatInEditMode</a:t>
            </a:r>
            <a:r>
              <a:rPr lang="en-GB" sz="2000" b="0" dirty="0" smtClean="0">
                <a:highlight>
                  <a:srgbClr val="FFFFFF"/>
                </a:highlight>
                <a:latin typeface="Lucida Sans Unicode" pitchFamily="34" charset="0"/>
                <a:cs typeface="Lucida Sans Unicode" pitchFamily="34" charset="0"/>
              </a:rPr>
              <a:t> </a:t>
            </a:r>
            <a:r>
              <a:rPr lang="en-GB" sz="2000" b="0" dirty="0">
                <a:highlight>
                  <a:srgbClr val="FFFFFF"/>
                </a:highlight>
                <a:latin typeface="Lucida Sans Unicode" pitchFamily="34" charset="0"/>
                <a:cs typeface="Lucida Sans Unicode" pitchFamily="34" charset="0"/>
              </a:rPr>
              <a:t>= true)]</a:t>
            </a:r>
          </a:p>
          <a:p>
            <a:r>
              <a:rPr lang="en-GB" sz="2000" b="0" dirty="0" smtClean="0">
                <a:highlight>
                  <a:srgbClr val="FFFFFF"/>
                </a:highlight>
                <a:latin typeface="Lucida Sans Unicode" pitchFamily="34" charset="0"/>
                <a:cs typeface="Lucida Sans Unicode" pitchFamily="34" charset="0"/>
              </a:rPr>
              <a:t>   </a:t>
            </a:r>
            <a:r>
              <a:rPr lang="en-GB" sz="2000" b="0" dirty="0">
                <a:highlight>
                  <a:srgbClr val="FFFFFF"/>
                </a:highlight>
                <a:latin typeface="Lucida Sans Unicode" pitchFamily="34" charset="0"/>
                <a:cs typeface="Lucida Sans Unicode" pitchFamily="34" charset="0"/>
              </a:rPr>
              <a:t>public </a:t>
            </a:r>
            <a:r>
              <a:rPr lang="en-GB" sz="2000" b="0" dirty="0" err="1">
                <a:highlight>
                  <a:srgbClr val="FFFFFF"/>
                </a:highlight>
                <a:latin typeface="Lucida Sans Unicode" pitchFamily="34" charset="0"/>
                <a:cs typeface="Lucida Sans Unicode" pitchFamily="34" charset="0"/>
              </a:rPr>
              <a:t>DateTime</a:t>
            </a:r>
            <a:r>
              <a:rPr lang="en-GB" sz="2000" b="0" dirty="0">
                <a:highlight>
                  <a:srgbClr val="FFFFFF"/>
                </a:highlight>
                <a:latin typeface="Lucida Sans Unicode" pitchFamily="34" charset="0"/>
                <a:cs typeface="Lucida Sans Unicode" pitchFamily="34" charset="0"/>
              </a:rPr>
              <a:t> </a:t>
            </a:r>
            <a:r>
              <a:rPr lang="en-GB" sz="2000" b="0" dirty="0" err="1">
                <a:highlight>
                  <a:srgbClr val="FFFFFF"/>
                </a:highlight>
                <a:latin typeface="Lucida Sans Unicode" pitchFamily="34" charset="0"/>
                <a:cs typeface="Lucida Sans Unicode" pitchFamily="34" charset="0"/>
              </a:rPr>
              <a:t>CreatedDate</a:t>
            </a:r>
            <a:r>
              <a:rPr lang="en-GB" sz="2000" b="0" dirty="0">
                <a:highlight>
                  <a:srgbClr val="FFFFFF"/>
                </a:highlight>
                <a:latin typeface="Lucida Sans Unicode" pitchFamily="34" charset="0"/>
                <a:cs typeface="Lucida Sans Unicode" pitchFamily="34" charset="0"/>
              </a:rPr>
              <a:t> { get; set; }</a:t>
            </a:r>
          </a:p>
          <a:p>
            <a:r>
              <a:rPr lang="en-GB" sz="2000" b="0" dirty="0" smtClean="0">
                <a:highlight>
                  <a:srgbClr val="FFFFFF"/>
                </a:highlight>
                <a:latin typeface="Lucida Sans Unicode" pitchFamily="34" charset="0"/>
                <a:cs typeface="Lucida Sans Unicode" pitchFamily="34" charset="0"/>
              </a:rPr>
              <a:t>   public string </a:t>
            </a:r>
            <a:r>
              <a:rPr lang="en-GB" sz="2000" b="0" dirty="0" err="1" smtClean="0">
                <a:highlight>
                  <a:srgbClr val="FFFFFF"/>
                </a:highlight>
                <a:latin typeface="Lucida Sans Unicode" pitchFamily="34" charset="0"/>
                <a:cs typeface="Lucida Sans Unicode" pitchFamily="34" charset="0"/>
              </a:rPr>
              <a:t>UserName</a:t>
            </a:r>
            <a:r>
              <a:rPr lang="en-GB" sz="2000" b="0" dirty="0" smtClean="0">
                <a:highlight>
                  <a:srgbClr val="FFFFFF"/>
                </a:highlight>
                <a:latin typeface="Lucida Sans Unicode" pitchFamily="34" charset="0"/>
                <a:cs typeface="Lucida Sans Unicode" pitchFamily="34" charset="0"/>
              </a:rPr>
              <a:t> { get; set; }</a:t>
            </a:r>
          </a:p>
          <a:p>
            <a:r>
              <a:rPr lang="en-GB" sz="2000" b="0" dirty="0" smtClean="0">
                <a:highlight>
                  <a:srgbClr val="FFFFFF"/>
                </a:highlight>
                <a:latin typeface="Lucida Sans Unicode" pitchFamily="34" charset="0"/>
                <a:cs typeface="Lucida Sans Unicode" pitchFamily="34" charset="0"/>
              </a:rPr>
              <a:t>   public </a:t>
            </a:r>
            <a:r>
              <a:rPr lang="en-GB" sz="2000" b="0" dirty="0" smtClean="0">
                <a:highlight>
                  <a:srgbClr val="FFFFFF"/>
                </a:highlight>
                <a:latin typeface="Lucida Sans Unicode" pitchFamily="34" charset="0"/>
                <a:cs typeface="Lucida Sans Unicode" pitchFamily="34" charset="0"/>
              </a:rPr>
              <a:t>List&lt;Comment</a:t>
            </a:r>
            <a:r>
              <a:rPr lang="en-GB" sz="2000" b="0" dirty="0">
                <a:highlight>
                  <a:srgbClr val="FFFFFF"/>
                </a:highlight>
                <a:latin typeface="Lucida Sans Unicode" pitchFamily="34" charset="0"/>
                <a:cs typeface="Lucida Sans Unicode" pitchFamily="34" charset="0"/>
              </a:rPr>
              <a:t>&gt; </a:t>
            </a:r>
            <a:r>
              <a:rPr lang="en-GB" sz="2000" b="0" dirty="0" smtClean="0">
                <a:highlight>
                  <a:srgbClr val="FFFFFF"/>
                </a:highlight>
                <a:latin typeface="Lucida Sans Unicode" pitchFamily="34" charset="0"/>
                <a:cs typeface="Lucida Sans Unicode" pitchFamily="34" charset="0"/>
              </a:rPr>
              <a:t>Comments </a:t>
            </a:r>
            <a:r>
              <a:rPr lang="en-GB" sz="2000" b="0" dirty="0">
                <a:highlight>
                  <a:srgbClr val="FFFFFF"/>
                </a:highlight>
                <a:latin typeface="Lucida Sans Unicode" pitchFamily="34" charset="0"/>
                <a:cs typeface="Lucida Sans Unicode" pitchFamily="34" charset="0"/>
              </a:rPr>
              <a:t>{ get; set; </a:t>
            </a:r>
            <a:r>
              <a:rPr lang="en-GB" sz="2000" b="0" dirty="0" smtClean="0">
                <a:highlight>
                  <a:srgbClr val="FFFFFF"/>
                </a:highlight>
                <a:latin typeface="Lucida Sans Unicode" pitchFamily="34" charset="0"/>
                <a:cs typeface="Lucida Sans Unicode" pitchFamily="34" charset="0"/>
              </a:rPr>
              <a:t>}</a:t>
            </a:r>
          </a:p>
          <a:p>
            <a:r>
              <a:rPr lang="en-GB" sz="2000" b="0" dirty="0">
                <a:highlight>
                  <a:srgbClr val="FFFFFF"/>
                </a:highlight>
                <a:latin typeface="Lucida Sans Unicode" pitchFamily="34" charset="0"/>
                <a:cs typeface="Lucida Sans Unicode" pitchFamily="34" charset="0"/>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27e7ef0c-05c1-4e66-ad89-4d3db4eff40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Validating User Input with Data Annotations</a:t>
            </a:r>
            <a:endParaRPr lang="en-US"/>
          </a:p>
        </p:txBody>
      </p:sp>
      <p:sp>
        <p:nvSpPr>
          <p:cNvPr id="4" name="Rectangle 3"/>
          <p:cNvSpPr/>
          <p:nvPr/>
        </p:nvSpPr>
        <p:spPr>
          <a:xfrm>
            <a:off x="934278" y="1219200"/>
            <a:ext cx="7417242" cy="4401205"/>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smtClean="0">
                <a:highlight>
                  <a:srgbClr val="FFFFFF"/>
                </a:highlight>
                <a:latin typeface="Lucida Sans Unicode" pitchFamily="34" charset="0"/>
                <a:cs typeface="Lucida Sans Unicode" pitchFamily="34" charset="0"/>
              </a:rPr>
              <a:t>public </a:t>
            </a:r>
            <a:r>
              <a:rPr lang="en-GB" sz="2000" b="0" dirty="0">
                <a:highlight>
                  <a:srgbClr val="FFFFFF"/>
                </a:highlight>
                <a:latin typeface="Lucida Sans Unicode" pitchFamily="34" charset="0"/>
                <a:cs typeface="Lucida Sans Unicode" pitchFamily="34" charset="0"/>
              </a:rPr>
              <a:t>class </a:t>
            </a:r>
            <a:r>
              <a:rPr lang="en-GB" sz="2000" b="0" dirty="0" smtClean="0">
                <a:highlight>
                  <a:srgbClr val="FFFFFF"/>
                </a:highlight>
                <a:latin typeface="Lucida Sans Unicode" pitchFamily="34" charset="0"/>
                <a:cs typeface="Lucida Sans Unicode" pitchFamily="34" charset="0"/>
              </a:rPr>
              <a:t>Person</a:t>
            </a:r>
            <a:endParaRPr lang="en-GB" sz="2000" b="0" dirty="0">
              <a:highlight>
                <a:srgbClr val="FFFFFF"/>
              </a:highlight>
              <a:latin typeface="Lucida Sans Unicode" pitchFamily="34" charset="0"/>
              <a:cs typeface="Lucida Sans Unicode" pitchFamily="34" charset="0"/>
            </a:endParaRPr>
          </a:p>
          <a:p>
            <a:r>
              <a:rPr lang="en-GB" sz="2000" b="0" dirty="0" smtClean="0">
                <a:highlight>
                  <a:srgbClr val="FFFFFF"/>
                </a:highlight>
                <a:latin typeface="Lucida Sans Unicode" pitchFamily="34" charset="0"/>
                <a:cs typeface="Lucida Sans Unicode" pitchFamily="34" charset="0"/>
              </a:rPr>
              <a:t>{</a:t>
            </a:r>
            <a:endParaRPr lang="en-GB" sz="2000" b="0" dirty="0">
              <a:highlight>
                <a:srgbClr val="FFFFFF"/>
              </a:highlight>
              <a:latin typeface="Lucida Sans Unicode" pitchFamily="34" charset="0"/>
              <a:cs typeface="Lucida Sans Unicode" pitchFamily="34" charset="0"/>
            </a:endParaRPr>
          </a:p>
          <a:p>
            <a:r>
              <a:rPr lang="en-GB" sz="2000" b="0" dirty="0" smtClean="0">
                <a:highlight>
                  <a:srgbClr val="FFFFFF"/>
                </a:highlight>
                <a:latin typeface="Lucida Sans Unicode" pitchFamily="34" charset="0"/>
                <a:cs typeface="Lucida Sans Unicode" pitchFamily="34" charset="0"/>
              </a:rPr>
              <a:t>   public </a:t>
            </a:r>
            <a:r>
              <a:rPr lang="en-GB" sz="2000" b="0" dirty="0" err="1">
                <a:highlight>
                  <a:srgbClr val="FFFFFF"/>
                </a:highlight>
                <a:latin typeface="Lucida Sans Unicode" pitchFamily="34" charset="0"/>
                <a:cs typeface="Lucida Sans Unicode" pitchFamily="34" charset="0"/>
              </a:rPr>
              <a:t>int</a:t>
            </a:r>
            <a:r>
              <a:rPr lang="en-GB" sz="2000" b="0" dirty="0">
                <a:highlight>
                  <a:srgbClr val="FFFFFF"/>
                </a:highlight>
                <a:latin typeface="Lucida Sans Unicode" pitchFamily="34" charset="0"/>
                <a:cs typeface="Lucida Sans Unicode" pitchFamily="34" charset="0"/>
              </a:rPr>
              <a:t> </a:t>
            </a:r>
            <a:r>
              <a:rPr lang="en-GB" sz="2000" b="0" dirty="0" err="1" smtClean="0">
                <a:highlight>
                  <a:srgbClr val="FFFFFF"/>
                </a:highlight>
                <a:latin typeface="Lucida Sans Unicode" pitchFamily="34" charset="0"/>
                <a:cs typeface="Lucida Sans Unicode" pitchFamily="34" charset="0"/>
              </a:rPr>
              <a:t>PersonID</a:t>
            </a:r>
            <a:r>
              <a:rPr lang="en-GB" sz="2000" b="0" dirty="0" smtClean="0">
                <a:highlight>
                  <a:srgbClr val="FFFFFF"/>
                </a:highlight>
                <a:latin typeface="Lucida Sans Unicode" pitchFamily="34" charset="0"/>
                <a:cs typeface="Lucida Sans Unicode" pitchFamily="34" charset="0"/>
              </a:rPr>
              <a:t> </a:t>
            </a:r>
            <a:r>
              <a:rPr lang="en-GB" sz="2000" b="0" dirty="0">
                <a:highlight>
                  <a:srgbClr val="FFFFFF"/>
                </a:highlight>
                <a:latin typeface="Lucida Sans Unicode" pitchFamily="34" charset="0"/>
                <a:cs typeface="Lucida Sans Unicode" pitchFamily="34" charset="0"/>
              </a:rPr>
              <a:t>{ get; set; }</a:t>
            </a:r>
          </a:p>
          <a:p>
            <a:endParaRPr lang="en-GB" sz="2000" b="0" dirty="0">
              <a:highlight>
                <a:srgbClr val="FFFFFF"/>
              </a:highlight>
              <a:latin typeface="Lucida Sans Unicode" pitchFamily="34" charset="0"/>
              <a:cs typeface="Lucida Sans Unicode" pitchFamily="34" charset="0"/>
            </a:endParaRPr>
          </a:p>
          <a:p>
            <a:r>
              <a:rPr lang="en-GB" sz="2000" b="0" dirty="0" smtClean="0">
                <a:highlight>
                  <a:srgbClr val="FFFFFF"/>
                </a:highlight>
                <a:latin typeface="Lucida Sans Unicode" pitchFamily="34" charset="0"/>
                <a:cs typeface="Lucida Sans Unicode" pitchFamily="34" charset="0"/>
              </a:rPr>
              <a:t>   </a:t>
            </a:r>
            <a:r>
              <a:rPr lang="en-GB" sz="2000" b="0" dirty="0">
                <a:highlight>
                  <a:srgbClr val="FFFFFF"/>
                </a:highlight>
                <a:latin typeface="Lucida Sans Unicode" pitchFamily="34" charset="0"/>
                <a:cs typeface="Lucida Sans Unicode" pitchFamily="34" charset="0"/>
              </a:rPr>
              <a:t>[</a:t>
            </a:r>
            <a:r>
              <a:rPr lang="en-GB" sz="2000" b="0" dirty="0" smtClean="0">
                <a:highlight>
                  <a:srgbClr val="FFFFFF"/>
                </a:highlight>
                <a:latin typeface="Lucida Sans Unicode" pitchFamily="34" charset="0"/>
                <a:cs typeface="Lucida Sans Unicode" pitchFamily="34" charset="0"/>
              </a:rPr>
              <a:t>Required(</a:t>
            </a:r>
            <a:r>
              <a:rPr lang="en-GB" sz="2000" b="0" dirty="0" err="1" smtClean="0">
                <a:highlight>
                  <a:srgbClr val="FFFFFF"/>
                </a:highlight>
                <a:latin typeface="Lucida Sans Unicode" pitchFamily="34" charset="0"/>
                <a:cs typeface="Lucida Sans Unicode" pitchFamily="34" charset="0"/>
              </a:rPr>
              <a:t>ErrorMessage</a:t>
            </a:r>
            <a:r>
              <a:rPr lang="en-GB" sz="2000" b="0" dirty="0" smtClean="0">
                <a:highlight>
                  <a:srgbClr val="FFFFFF"/>
                </a:highlight>
                <a:latin typeface="Lucida Sans Unicode" pitchFamily="34" charset="0"/>
                <a:cs typeface="Lucida Sans Unicode" pitchFamily="34" charset="0"/>
              </a:rPr>
              <a:t>=</a:t>
            </a:r>
            <a:r>
              <a:rPr lang="en-GB" sz="2000" b="0" dirty="0">
                <a:highlight>
                  <a:srgbClr val="FFFFFF"/>
                </a:highlight>
                <a:latin typeface="Lucida Sans Unicode" pitchFamily="34" charset="0"/>
                <a:cs typeface="Lucida Sans Unicode" pitchFamily="34" charset="0"/>
              </a:rPr>
              <a:t>"</a:t>
            </a:r>
            <a:r>
              <a:rPr lang="en-GB" sz="2000" b="0" dirty="0" smtClean="0">
                <a:highlight>
                  <a:srgbClr val="FFFFFF"/>
                </a:highlight>
                <a:latin typeface="Lucida Sans Unicode" pitchFamily="34" charset="0"/>
                <a:cs typeface="Lucida Sans Unicode" pitchFamily="34" charset="0"/>
              </a:rPr>
              <a:t>Please enter a name.")]</a:t>
            </a:r>
            <a:endParaRPr lang="en-GB" sz="2000" b="0" dirty="0">
              <a:highlight>
                <a:srgbClr val="FFFFFF"/>
              </a:highlight>
              <a:latin typeface="Lucida Sans Unicode" pitchFamily="34" charset="0"/>
              <a:cs typeface="Lucida Sans Unicode" pitchFamily="34" charset="0"/>
            </a:endParaRPr>
          </a:p>
          <a:p>
            <a:r>
              <a:rPr lang="en-GB" sz="2000" b="0" dirty="0" smtClean="0">
                <a:highlight>
                  <a:srgbClr val="FFFFFF"/>
                </a:highlight>
                <a:latin typeface="Lucida Sans Unicode" pitchFamily="34" charset="0"/>
                <a:cs typeface="Lucida Sans Unicode" pitchFamily="34" charset="0"/>
              </a:rPr>
              <a:t>   </a:t>
            </a:r>
            <a:r>
              <a:rPr lang="en-GB" sz="2000" b="0" dirty="0">
                <a:highlight>
                  <a:srgbClr val="FFFFFF"/>
                </a:highlight>
                <a:latin typeface="Lucida Sans Unicode" pitchFamily="34" charset="0"/>
                <a:cs typeface="Lucida Sans Unicode" pitchFamily="34" charset="0"/>
              </a:rPr>
              <a:t>public string </a:t>
            </a:r>
            <a:r>
              <a:rPr lang="en-GB" sz="2000" b="0" dirty="0" smtClean="0">
                <a:highlight>
                  <a:srgbClr val="FFFFFF"/>
                </a:highlight>
                <a:latin typeface="Lucida Sans Unicode" pitchFamily="34" charset="0"/>
                <a:cs typeface="Lucida Sans Unicode" pitchFamily="34" charset="0"/>
              </a:rPr>
              <a:t>Name </a:t>
            </a:r>
            <a:r>
              <a:rPr lang="en-GB" sz="2000" b="0" dirty="0">
                <a:highlight>
                  <a:srgbClr val="FFFFFF"/>
                </a:highlight>
                <a:latin typeface="Lucida Sans Unicode" pitchFamily="34" charset="0"/>
                <a:cs typeface="Lucida Sans Unicode" pitchFamily="34" charset="0"/>
              </a:rPr>
              <a:t>{ get; set; }</a:t>
            </a:r>
          </a:p>
          <a:p>
            <a:endParaRPr lang="en-GB" sz="2000" b="0" dirty="0" smtClean="0">
              <a:highlight>
                <a:srgbClr val="FFFFFF"/>
              </a:highlight>
              <a:latin typeface="Lucida Sans Unicode" pitchFamily="34" charset="0"/>
              <a:cs typeface="Lucida Sans Unicode" pitchFamily="34" charset="0"/>
            </a:endParaRPr>
          </a:p>
          <a:p>
            <a:r>
              <a:rPr lang="en-GB" sz="2000" b="0" dirty="0">
                <a:highlight>
                  <a:srgbClr val="FFFFFF"/>
                </a:highlight>
                <a:latin typeface="Lucida Sans Unicode" pitchFamily="34" charset="0"/>
                <a:cs typeface="Lucida Sans Unicode" pitchFamily="34" charset="0"/>
              </a:rPr>
              <a:t> </a:t>
            </a:r>
            <a:r>
              <a:rPr lang="en-GB" sz="2000" b="0" dirty="0" smtClean="0">
                <a:highlight>
                  <a:srgbClr val="FFFFFF"/>
                </a:highlight>
                <a:latin typeface="Lucida Sans Unicode" pitchFamily="34" charset="0"/>
                <a:cs typeface="Lucida Sans Unicode" pitchFamily="34" charset="0"/>
              </a:rPr>
              <a:t>  [Range(0, 400)]</a:t>
            </a:r>
          </a:p>
          <a:p>
            <a:r>
              <a:rPr lang="en-GB" sz="2000" b="0" dirty="0" smtClean="0">
                <a:highlight>
                  <a:srgbClr val="FFFFFF"/>
                </a:highlight>
                <a:latin typeface="Lucida Sans Unicode" pitchFamily="34" charset="0"/>
                <a:cs typeface="Lucida Sans Unicode" pitchFamily="34" charset="0"/>
              </a:rPr>
              <a:t>   </a:t>
            </a:r>
            <a:r>
              <a:rPr lang="en-GB" sz="2000" b="0" dirty="0">
                <a:highlight>
                  <a:srgbClr val="FFFFFF"/>
                </a:highlight>
                <a:latin typeface="Lucida Sans Unicode" pitchFamily="34" charset="0"/>
                <a:cs typeface="Lucida Sans Unicode" pitchFamily="34" charset="0"/>
              </a:rPr>
              <a:t>public </a:t>
            </a:r>
            <a:r>
              <a:rPr lang="en-GB" sz="2000" b="0" dirty="0" err="1" smtClean="0">
                <a:highlight>
                  <a:srgbClr val="FFFFFF"/>
                </a:highlight>
                <a:latin typeface="Lucida Sans Unicode" pitchFamily="34" charset="0"/>
                <a:cs typeface="Lucida Sans Unicode" pitchFamily="34" charset="0"/>
              </a:rPr>
              <a:t>int</a:t>
            </a:r>
            <a:r>
              <a:rPr lang="en-GB" sz="2000" b="0" dirty="0" smtClean="0">
                <a:highlight>
                  <a:srgbClr val="FFFFFF"/>
                </a:highlight>
                <a:latin typeface="Lucida Sans Unicode" pitchFamily="34" charset="0"/>
                <a:cs typeface="Lucida Sans Unicode" pitchFamily="34" charset="0"/>
              </a:rPr>
              <a:t> Height </a:t>
            </a:r>
            <a:r>
              <a:rPr lang="en-GB" sz="2000" b="0" dirty="0">
                <a:highlight>
                  <a:srgbClr val="FFFFFF"/>
                </a:highlight>
                <a:latin typeface="Lucida Sans Unicode" pitchFamily="34" charset="0"/>
                <a:cs typeface="Lucida Sans Unicode" pitchFamily="34" charset="0"/>
              </a:rPr>
              <a:t>{ get; set; </a:t>
            </a:r>
            <a:r>
              <a:rPr lang="en-GB" sz="2000" b="0" dirty="0" smtClean="0">
                <a:highlight>
                  <a:srgbClr val="FFFFFF"/>
                </a:highlight>
                <a:latin typeface="Lucida Sans Unicode" pitchFamily="34" charset="0"/>
                <a:cs typeface="Lucida Sans Unicode" pitchFamily="34" charset="0"/>
              </a:rPr>
              <a:t>}</a:t>
            </a:r>
          </a:p>
          <a:p>
            <a:endParaRPr lang="en-GB" sz="2000" b="0" dirty="0">
              <a:highlight>
                <a:srgbClr val="FFFFFF"/>
              </a:highlight>
              <a:latin typeface="Lucida Sans Unicode" pitchFamily="34" charset="0"/>
              <a:cs typeface="Lucida Sans Unicode" pitchFamily="34" charset="0"/>
            </a:endParaRPr>
          </a:p>
          <a:p>
            <a:r>
              <a:rPr lang="en-GB" sz="2000" b="0" dirty="0">
                <a:highlight>
                  <a:srgbClr val="FFFFFF"/>
                </a:highlight>
                <a:latin typeface="Lucida Sans Unicode" pitchFamily="34" charset="0"/>
                <a:cs typeface="Lucida Sans Unicode" pitchFamily="34" charset="0"/>
              </a:rPr>
              <a:t> </a:t>
            </a:r>
            <a:r>
              <a:rPr lang="en-GB" sz="2000" b="0" dirty="0" smtClean="0">
                <a:highlight>
                  <a:srgbClr val="FFFFFF"/>
                </a:highlight>
                <a:latin typeface="Lucida Sans Unicode" pitchFamily="34" charset="0"/>
                <a:cs typeface="Lucida Sans Unicode" pitchFamily="34" charset="0"/>
              </a:rPr>
              <a:t>  [</a:t>
            </a:r>
            <a:r>
              <a:rPr lang="en-GB" sz="2000" b="0" dirty="0">
                <a:highlight>
                  <a:srgbClr val="FFFFFF"/>
                </a:highlight>
                <a:latin typeface="Lucida Sans Unicode" pitchFamily="34" charset="0"/>
                <a:cs typeface="Lucida Sans Unicode" pitchFamily="34" charset="0"/>
              </a:rPr>
              <a:t>Required</a:t>
            </a:r>
            <a:r>
              <a:rPr lang="en-GB" sz="2000" b="0" dirty="0" smtClean="0">
                <a:highlight>
                  <a:srgbClr val="FFFFFF"/>
                </a:highlight>
                <a:latin typeface="Lucida Sans Unicode" pitchFamily="34" charset="0"/>
                <a:cs typeface="Lucida Sans Unicode" pitchFamily="34" charset="0"/>
              </a:rPr>
              <a:t>]</a:t>
            </a:r>
          </a:p>
          <a:p>
            <a:r>
              <a:rPr lang="en-GB" sz="2000" b="0" dirty="0">
                <a:highlight>
                  <a:srgbClr val="FFFFFF"/>
                </a:highlight>
                <a:latin typeface="Lucida Sans Unicode" pitchFamily="34" charset="0"/>
                <a:cs typeface="Lucida Sans Unicode" pitchFamily="34" charset="0"/>
              </a:rPr>
              <a:t> </a:t>
            </a:r>
            <a:r>
              <a:rPr lang="en-GB" sz="2000" b="0" dirty="0" smtClean="0">
                <a:highlight>
                  <a:srgbClr val="FFFFFF"/>
                </a:highlight>
                <a:latin typeface="Lucida Sans Unicode" pitchFamily="34" charset="0"/>
                <a:cs typeface="Lucida Sans Unicode" pitchFamily="34" charset="0"/>
              </a:rPr>
              <a:t>  </a:t>
            </a:r>
            <a:r>
              <a:rPr lang="en-GB" sz="2000" b="0" dirty="0" smtClean="0">
                <a:highlight>
                  <a:srgbClr val="FFFFFF"/>
                </a:highlight>
                <a:latin typeface="Lucida Sans Unicode" pitchFamily="34" charset="0"/>
                <a:cs typeface="Lucida Sans Unicode" pitchFamily="34" charset="0"/>
              </a:rPr>
              <a:t>[</a:t>
            </a:r>
            <a:r>
              <a:rPr lang="en-GB" sz="2000" b="0" dirty="0" err="1" smtClean="0">
                <a:highlight>
                  <a:srgbClr val="FFFFFF"/>
                </a:highlight>
                <a:latin typeface="Lucida Sans Unicode" pitchFamily="34" charset="0"/>
                <a:cs typeface="Lucida Sans Unicode" pitchFamily="34" charset="0"/>
              </a:rPr>
              <a:t>EmailAddress</a:t>
            </a:r>
            <a:r>
              <a:rPr lang="en-GB" sz="2000" b="0" dirty="0" smtClean="0">
                <a:highlight>
                  <a:srgbClr val="FFFFFF"/>
                </a:highlight>
                <a:latin typeface="Lucida Sans Unicode" pitchFamily="34" charset="0"/>
                <a:cs typeface="Lucida Sans Unicode" pitchFamily="34" charset="0"/>
              </a:rPr>
              <a:t>]</a:t>
            </a:r>
            <a:endParaRPr lang="en-GB" sz="2000" b="0" dirty="0">
              <a:highlight>
                <a:srgbClr val="FFFFFF"/>
              </a:highlight>
              <a:latin typeface="Lucida Sans Unicode" pitchFamily="34" charset="0"/>
              <a:cs typeface="Lucida Sans Unicode" pitchFamily="34" charset="0"/>
            </a:endParaRPr>
          </a:p>
          <a:p>
            <a:r>
              <a:rPr lang="en-GB" sz="2000" b="0" dirty="0">
                <a:highlight>
                  <a:srgbClr val="FFFFFF"/>
                </a:highlight>
                <a:latin typeface="Lucida Sans Unicode" pitchFamily="34" charset="0"/>
                <a:cs typeface="Lucida Sans Unicode" pitchFamily="34" charset="0"/>
              </a:rPr>
              <a:t>   public </a:t>
            </a:r>
            <a:r>
              <a:rPr lang="en-GB" sz="2000" b="0" dirty="0" smtClean="0">
                <a:highlight>
                  <a:srgbClr val="FFFFFF"/>
                </a:highlight>
                <a:latin typeface="Lucida Sans Unicode" pitchFamily="34" charset="0"/>
                <a:cs typeface="Lucida Sans Unicode" pitchFamily="34" charset="0"/>
              </a:rPr>
              <a:t>string </a:t>
            </a:r>
            <a:r>
              <a:rPr lang="en-GB" sz="2000" b="0" dirty="0" err="1" smtClean="0">
                <a:highlight>
                  <a:srgbClr val="FFFFFF"/>
                </a:highlight>
                <a:latin typeface="Lucida Sans Unicode" pitchFamily="34" charset="0"/>
                <a:cs typeface="Lucida Sans Unicode" pitchFamily="34" charset="0"/>
              </a:rPr>
              <a:t>EmailAddress</a:t>
            </a:r>
            <a:r>
              <a:rPr lang="en-GB" sz="2000" b="0" dirty="0" smtClean="0">
                <a:highlight>
                  <a:srgbClr val="FFFFFF"/>
                </a:highlight>
                <a:latin typeface="Lucida Sans Unicode" pitchFamily="34" charset="0"/>
                <a:cs typeface="Lucida Sans Unicode" pitchFamily="34" charset="0"/>
              </a:rPr>
              <a:t> </a:t>
            </a:r>
            <a:r>
              <a:rPr lang="en-GB" sz="2000" b="0" dirty="0">
                <a:highlight>
                  <a:srgbClr val="FFFFFF"/>
                </a:highlight>
                <a:latin typeface="Lucida Sans Unicode" pitchFamily="34" charset="0"/>
                <a:cs typeface="Lucida Sans Unicode" pitchFamily="34" charset="0"/>
              </a:rPr>
              <a:t>{ get; set; }</a:t>
            </a:r>
            <a:r>
              <a:rPr lang="en-GB" sz="2000" b="0" dirty="0" smtClean="0">
                <a:highlight>
                  <a:srgbClr val="FFFFFF"/>
                </a:highlight>
                <a:latin typeface="Lucida Sans Unicode" pitchFamily="34" charset="0"/>
                <a:cs typeface="Lucida Sans Unicode" pitchFamily="34" charset="0"/>
              </a:rPr>
              <a:t>   </a:t>
            </a:r>
          </a:p>
          <a:p>
            <a:r>
              <a:rPr lang="en-GB" sz="2000" b="0" dirty="0" smtClean="0">
                <a:highlight>
                  <a:srgbClr val="FFFFFF"/>
                </a:highlight>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Builtin</a:t>
            </a:r>
            <a:r>
              <a:rPr lang="en-US" dirty="0" smtClean="0"/>
              <a:t> Validation Attributes</a:t>
            </a:r>
            <a:endParaRPr lang="nl-NL" dirty="0"/>
          </a:p>
        </p:txBody>
      </p:sp>
      <p:sp>
        <p:nvSpPr>
          <p:cNvPr id="3" name="Rectangle 1"/>
          <p:cNvSpPr>
            <a:spLocks noChangeArrowheads="1"/>
          </p:cNvSpPr>
          <p:nvPr/>
        </p:nvSpPr>
        <p:spPr bwMode="auto">
          <a:xfrm>
            <a:off x="460375" y="969477"/>
            <a:ext cx="8531225" cy="47704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nl-NL" altLang="nl-NL" sz="3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nl-NL" altLang="nl-NL" sz="1400" b="0" i="0" u="none" strike="noStrike" cap="none" normalizeH="0" baseline="0" dirty="0" smtClean="0">
                <a:ln>
                  <a:noFill/>
                </a:ln>
                <a:solidFill>
                  <a:srgbClr val="E74C3C"/>
                </a:solidFill>
                <a:effectLst/>
                <a:latin typeface="Consolas" panose="020B0609020204030204" pitchFamily="49" charset="0"/>
              </a:rPr>
              <a:t>[</a:t>
            </a:r>
            <a:r>
              <a:rPr kumimoji="0" lang="nl-NL" altLang="nl-NL" sz="1400" b="0" i="0" u="none" strike="noStrike" cap="none" normalizeH="0" baseline="0" dirty="0" err="1" smtClean="0">
                <a:ln>
                  <a:noFill/>
                </a:ln>
                <a:solidFill>
                  <a:srgbClr val="E74C3C"/>
                </a:solidFill>
                <a:effectLst/>
                <a:latin typeface="Consolas" panose="020B0609020204030204" pitchFamily="49" charset="0"/>
              </a:rPr>
              <a:t>CreditCard</a:t>
            </a:r>
            <a:r>
              <a:rPr kumimoji="0" lang="nl-NL" altLang="nl-NL" sz="1400" b="0" i="0" u="none" strike="noStrike" cap="none" normalizeH="0" baseline="0" dirty="0" smtClean="0">
                <a:ln>
                  <a:noFill/>
                </a:ln>
                <a:solidFill>
                  <a:srgbClr val="E74C3C"/>
                </a:solidFill>
                <a:effectLst/>
                <a:latin typeface="Consolas" panose="020B0609020204030204" pitchFamily="49" charset="0"/>
              </a:rPr>
              <a:t>]</a:t>
            </a:r>
            <a:r>
              <a:rPr kumimoji="0" lang="nl-NL" altLang="nl-NL" sz="2400" b="0" i="0" u="none" strike="noStrike" cap="none" normalizeH="0" baseline="0" dirty="0" smtClean="0">
                <a:ln>
                  <a:noFill/>
                </a:ln>
                <a:solidFill>
                  <a:srgbClr val="404040"/>
                </a:solidFill>
                <a:effectLst/>
                <a:latin typeface="wf_segoe-ui_normal"/>
              </a:rPr>
              <a:t>: </a:t>
            </a:r>
            <a:r>
              <a:rPr kumimoji="0" lang="nl-NL" altLang="nl-NL" sz="2400" b="0" i="0" u="none" strike="noStrike" cap="none" normalizeH="0" baseline="0" dirty="0" err="1" smtClean="0">
                <a:ln>
                  <a:noFill/>
                </a:ln>
                <a:solidFill>
                  <a:srgbClr val="404040"/>
                </a:solidFill>
                <a:effectLst/>
                <a:latin typeface="wf_segoe-ui_normal"/>
              </a:rPr>
              <a:t>Validates</a:t>
            </a:r>
            <a:r>
              <a:rPr kumimoji="0" lang="nl-NL" altLang="nl-NL" sz="2400" b="0" i="0" u="none" strike="noStrike" cap="none" normalizeH="0" baseline="0" dirty="0" smtClean="0">
                <a:ln>
                  <a:noFill/>
                </a:ln>
                <a:solidFill>
                  <a:srgbClr val="404040"/>
                </a:solidFill>
                <a:effectLst/>
                <a:latin typeface="wf_segoe-ui_normal"/>
              </a:rPr>
              <a:t> </a:t>
            </a:r>
            <a:r>
              <a:rPr kumimoji="0" lang="nl-NL" altLang="nl-NL" sz="2400" b="0" i="0" u="none" strike="noStrike" cap="none" normalizeH="0" baseline="0" dirty="0" err="1" smtClean="0">
                <a:ln>
                  <a:noFill/>
                </a:ln>
                <a:solidFill>
                  <a:srgbClr val="404040"/>
                </a:solidFill>
                <a:effectLst/>
                <a:latin typeface="wf_segoe-ui_normal"/>
              </a:rPr>
              <a:t>the</a:t>
            </a:r>
            <a:r>
              <a:rPr kumimoji="0" lang="nl-NL" altLang="nl-NL" sz="2400" b="0" i="0" u="none" strike="noStrike" cap="none" normalizeH="0" baseline="0" dirty="0" smtClean="0">
                <a:ln>
                  <a:noFill/>
                </a:ln>
                <a:solidFill>
                  <a:srgbClr val="404040"/>
                </a:solidFill>
                <a:effectLst/>
                <a:latin typeface="wf_segoe-ui_normal"/>
              </a:rPr>
              <a:t> property has a credit card format.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nl-NL" altLang="nl-NL" sz="1400" b="0" i="0" u="none" strike="noStrike" cap="none" normalizeH="0" baseline="0" dirty="0" smtClean="0">
                <a:ln>
                  <a:noFill/>
                </a:ln>
                <a:solidFill>
                  <a:srgbClr val="E74C3C"/>
                </a:solidFill>
                <a:effectLst/>
                <a:latin typeface="Consolas" panose="020B0609020204030204" pitchFamily="49" charset="0"/>
              </a:rPr>
              <a:t>[</a:t>
            </a:r>
            <a:r>
              <a:rPr kumimoji="0" lang="nl-NL" altLang="nl-NL" sz="1400" b="0" i="0" u="none" strike="noStrike" cap="none" normalizeH="0" baseline="0" dirty="0" err="1" smtClean="0">
                <a:ln>
                  <a:noFill/>
                </a:ln>
                <a:solidFill>
                  <a:srgbClr val="E74C3C"/>
                </a:solidFill>
                <a:effectLst/>
                <a:latin typeface="Consolas" panose="020B0609020204030204" pitchFamily="49" charset="0"/>
              </a:rPr>
              <a:t>Compare</a:t>
            </a:r>
            <a:r>
              <a:rPr kumimoji="0" lang="nl-NL" altLang="nl-NL" sz="1400" b="0" i="0" u="none" strike="noStrike" cap="none" normalizeH="0" baseline="0" dirty="0" smtClean="0">
                <a:ln>
                  <a:noFill/>
                </a:ln>
                <a:solidFill>
                  <a:srgbClr val="E74C3C"/>
                </a:solidFill>
                <a:effectLst/>
                <a:latin typeface="Consolas" panose="020B0609020204030204" pitchFamily="49" charset="0"/>
              </a:rPr>
              <a:t>]</a:t>
            </a:r>
            <a:r>
              <a:rPr kumimoji="0" lang="nl-NL" altLang="nl-NL" sz="2400" b="0" i="0" u="none" strike="noStrike" cap="none" normalizeH="0" baseline="0" dirty="0" smtClean="0">
                <a:ln>
                  <a:noFill/>
                </a:ln>
                <a:solidFill>
                  <a:srgbClr val="404040"/>
                </a:solidFill>
                <a:effectLst/>
                <a:latin typeface="wf_segoe-ui_normal"/>
              </a:rPr>
              <a:t>: </a:t>
            </a:r>
            <a:r>
              <a:rPr kumimoji="0" lang="nl-NL" altLang="nl-NL" sz="2400" b="0" i="0" u="none" strike="noStrike" cap="none" normalizeH="0" baseline="0" dirty="0" err="1" smtClean="0">
                <a:ln>
                  <a:noFill/>
                </a:ln>
                <a:solidFill>
                  <a:srgbClr val="404040"/>
                </a:solidFill>
                <a:effectLst/>
                <a:latin typeface="wf_segoe-ui_normal"/>
              </a:rPr>
              <a:t>Validates</a:t>
            </a:r>
            <a:r>
              <a:rPr kumimoji="0" lang="nl-NL" altLang="nl-NL" sz="2400" b="0" i="0" u="none" strike="noStrike" cap="none" normalizeH="0" baseline="0" dirty="0" smtClean="0">
                <a:ln>
                  <a:noFill/>
                </a:ln>
                <a:solidFill>
                  <a:srgbClr val="404040"/>
                </a:solidFill>
                <a:effectLst/>
                <a:latin typeface="wf_segoe-ui_normal"/>
              </a:rPr>
              <a:t> </a:t>
            </a:r>
            <a:r>
              <a:rPr kumimoji="0" lang="nl-NL" altLang="nl-NL" sz="2400" b="0" i="0" u="none" strike="noStrike" cap="none" normalizeH="0" baseline="0" dirty="0" err="1" smtClean="0">
                <a:ln>
                  <a:noFill/>
                </a:ln>
                <a:solidFill>
                  <a:srgbClr val="404040"/>
                </a:solidFill>
                <a:effectLst/>
                <a:latin typeface="wf_segoe-ui_normal"/>
              </a:rPr>
              <a:t>two</a:t>
            </a:r>
            <a:r>
              <a:rPr kumimoji="0" lang="nl-NL" altLang="nl-NL" sz="2400" b="0" i="0" u="none" strike="noStrike" cap="none" normalizeH="0" baseline="0" dirty="0" smtClean="0">
                <a:ln>
                  <a:noFill/>
                </a:ln>
                <a:solidFill>
                  <a:srgbClr val="404040"/>
                </a:solidFill>
                <a:effectLst/>
                <a:latin typeface="wf_segoe-ui_normal"/>
              </a:rPr>
              <a:t> </a:t>
            </a:r>
            <a:r>
              <a:rPr kumimoji="0" lang="nl-NL" altLang="nl-NL" sz="2400" b="0" i="0" u="none" strike="noStrike" cap="none" normalizeH="0" baseline="0" dirty="0" err="1" smtClean="0">
                <a:ln>
                  <a:noFill/>
                </a:ln>
                <a:solidFill>
                  <a:srgbClr val="404040"/>
                </a:solidFill>
                <a:effectLst/>
                <a:latin typeface="wf_segoe-ui_normal"/>
              </a:rPr>
              <a:t>properties</a:t>
            </a:r>
            <a:r>
              <a:rPr kumimoji="0" lang="nl-NL" altLang="nl-NL" sz="2400" b="0" i="0" u="none" strike="noStrike" cap="none" normalizeH="0" baseline="0" dirty="0" smtClean="0">
                <a:ln>
                  <a:noFill/>
                </a:ln>
                <a:solidFill>
                  <a:srgbClr val="404040"/>
                </a:solidFill>
                <a:effectLst/>
                <a:latin typeface="wf_segoe-ui_normal"/>
              </a:rPr>
              <a:t> in a model match.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nl-NL" altLang="nl-NL" sz="1400" b="0" i="0" u="none" strike="noStrike" cap="none" normalizeH="0" baseline="0" dirty="0" smtClean="0">
                <a:ln>
                  <a:noFill/>
                </a:ln>
                <a:solidFill>
                  <a:srgbClr val="E74C3C"/>
                </a:solidFill>
                <a:effectLst/>
                <a:latin typeface="Consolas" panose="020B0609020204030204" pitchFamily="49" charset="0"/>
              </a:rPr>
              <a:t>[</a:t>
            </a:r>
            <a:r>
              <a:rPr kumimoji="0" lang="nl-NL" altLang="nl-NL" sz="1400" b="0" i="0" u="none" strike="noStrike" cap="none" normalizeH="0" baseline="0" dirty="0" err="1" smtClean="0">
                <a:ln>
                  <a:noFill/>
                </a:ln>
                <a:solidFill>
                  <a:srgbClr val="E74C3C"/>
                </a:solidFill>
                <a:effectLst/>
                <a:latin typeface="Consolas" panose="020B0609020204030204" pitchFamily="49" charset="0"/>
              </a:rPr>
              <a:t>EmailAddress</a:t>
            </a:r>
            <a:r>
              <a:rPr kumimoji="0" lang="nl-NL" altLang="nl-NL" sz="1400" b="0" i="0" u="none" strike="noStrike" cap="none" normalizeH="0" baseline="0" dirty="0" smtClean="0">
                <a:ln>
                  <a:noFill/>
                </a:ln>
                <a:solidFill>
                  <a:srgbClr val="E74C3C"/>
                </a:solidFill>
                <a:effectLst/>
                <a:latin typeface="Consolas" panose="020B0609020204030204" pitchFamily="49" charset="0"/>
              </a:rPr>
              <a:t>]</a:t>
            </a:r>
            <a:r>
              <a:rPr kumimoji="0" lang="nl-NL" altLang="nl-NL" sz="2400" b="0" i="0" u="none" strike="noStrike" cap="none" normalizeH="0" baseline="0" dirty="0" smtClean="0">
                <a:ln>
                  <a:noFill/>
                </a:ln>
                <a:solidFill>
                  <a:srgbClr val="404040"/>
                </a:solidFill>
                <a:effectLst/>
                <a:latin typeface="wf_segoe-ui_normal"/>
              </a:rPr>
              <a:t>: </a:t>
            </a:r>
            <a:r>
              <a:rPr kumimoji="0" lang="nl-NL" altLang="nl-NL" sz="2400" b="0" i="0" u="none" strike="noStrike" cap="none" normalizeH="0" baseline="0" dirty="0" err="1" smtClean="0">
                <a:ln>
                  <a:noFill/>
                </a:ln>
                <a:solidFill>
                  <a:srgbClr val="404040"/>
                </a:solidFill>
                <a:effectLst/>
                <a:latin typeface="wf_segoe-ui_normal"/>
              </a:rPr>
              <a:t>Validates</a:t>
            </a:r>
            <a:r>
              <a:rPr kumimoji="0" lang="nl-NL" altLang="nl-NL" sz="2400" b="0" i="0" u="none" strike="noStrike" cap="none" normalizeH="0" baseline="0" dirty="0" smtClean="0">
                <a:ln>
                  <a:noFill/>
                </a:ln>
                <a:solidFill>
                  <a:srgbClr val="404040"/>
                </a:solidFill>
                <a:effectLst/>
                <a:latin typeface="wf_segoe-ui_normal"/>
              </a:rPr>
              <a:t> </a:t>
            </a:r>
            <a:r>
              <a:rPr kumimoji="0" lang="nl-NL" altLang="nl-NL" sz="2400" b="0" i="0" u="none" strike="noStrike" cap="none" normalizeH="0" baseline="0" dirty="0" err="1" smtClean="0">
                <a:ln>
                  <a:noFill/>
                </a:ln>
                <a:solidFill>
                  <a:srgbClr val="404040"/>
                </a:solidFill>
                <a:effectLst/>
                <a:latin typeface="wf_segoe-ui_normal"/>
              </a:rPr>
              <a:t>the</a:t>
            </a:r>
            <a:r>
              <a:rPr kumimoji="0" lang="nl-NL" altLang="nl-NL" sz="2400" b="0" i="0" u="none" strike="noStrike" cap="none" normalizeH="0" baseline="0" dirty="0" smtClean="0">
                <a:ln>
                  <a:noFill/>
                </a:ln>
                <a:solidFill>
                  <a:srgbClr val="404040"/>
                </a:solidFill>
                <a:effectLst/>
                <a:latin typeface="wf_segoe-ui_normal"/>
              </a:rPr>
              <a:t> property has </a:t>
            </a:r>
            <a:r>
              <a:rPr kumimoji="0" lang="nl-NL" altLang="nl-NL" sz="2400" b="0" i="0" u="none" strike="noStrike" cap="none" normalizeH="0" baseline="0" dirty="0" err="1" smtClean="0">
                <a:ln>
                  <a:noFill/>
                </a:ln>
                <a:solidFill>
                  <a:srgbClr val="404040"/>
                </a:solidFill>
                <a:effectLst/>
                <a:latin typeface="wf_segoe-ui_normal"/>
              </a:rPr>
              <a:t>an</a:t>
            </a:r>
            <a:r>
              <a:rPr kumimoji="0" lang="nl-NL" altLang="nl-NL" sz="2400" b="0" i="0" u="none" strike="noStrike" cap="none" normalizeH="0" baseline="0" dirty="0" smtClean="0">
                <a:ln>
                  <a:noFill/>
                </a:ln>
                <a:solidFill>
                  <a:srgbClr val="404040"/>
                </a:solidFill>
                <a:effectLst/>
                <a:latin typeface="wf_segoe-ui_normal"/>
              </a:rPr>
              <a:t> email format.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nl-NL" altLang="nl-NL" sz="1400" b="0" i="0" u="none" strike="noStrike" cap="none" normalizeH="0" baseline="0" dirty="0" smtClean="0">
                <a:ln>
                  <a:noFill/>
                </a:ln>
                <a:solidFill>
                  <a:srgbClr val="E74C3C"/>
                </a:solidFill>
                <a:effectLst/>
                <a:latin typeface="Consolas" panose="020B0609020204030204" pitchFamily="49" charset="0"/>
              </a:rPr>
              <a:t>[Phone]</a:t>
            </a:r>
            <a:r>
              <a:rPr kumimoji="0" lang="nl-NL" altLang="nl-NL" sz="2400" b="0" i="0" u="none" strike="noStrike" cap="none" normalizeH="0" baseline="0" dirty="0" smtClean="0">
                <a:ln>
                  <a:noFill/>
                </a:ln>
                <a:solidFill>
                  <a:srgbClr val="404040"/>
                </a:solidFill>
                <a:effectLst/>
                <a:latin typeface="wf_segoe-ui_normal"/>
              </a:rPr>
              <a:t>: </a:t>
            </a:r>
            <a:r>
              <a:rPr kumimoji="0" lang="nl-NL" altLang="nl-NL" sz="2400" b="0" i="0" u="none" strike="noStrike" cap="none" normalizeH="0" baseline="0" dirty="0" err="1" smtClean="0">
                <a:ln>
                  <a:noFill/>
                </a:ln>
                <a:solidFill>
                  <a:srgbClr val="404040"/>
                </a:solidFill>
                <a:effectLst/>
                <a:latin typeface="wf_segoe-ui_normal"/>
              </a:rPr>
              <a:t>Validates</a:t>
            </a:r>
            <a:r>
              <a:rPr kumimoji="0" lang="nl-NL" altLang="nl-NL" sz="2400" b="0" i="0" u="none" strike="noStrike" cap="none" normalizeH="0" baseline="0" dirty="0" smtClean="0">
                <a:ln>
                  <a:noFill/>
                </a:ln>
                <a:solidFill>
                  <a:srgbClr val="404040"/>
                </a:solidFill>
                <a:effectLst/>
                <a:latin typeface="wf_segoe-ui_normal"/>
              </a:rPr>
              <a:t> </a:t>
            </a:r>
            <a:r>
              <a:rPr kumimoji="0" lang="nl-NL" altLang="nl-NL" sz="2400" b="0" i="0" u="none" strike="noStrike" cap="none" normalizeH="0" baseline="0" dirty="0" err="1" smtClean="0">
                <a:ln>
                  <a:noFill/>
                </a:ln>
                <a:solidFill>
                  <a:srgbClr val="404040"/>
                </a:solidFill>
                <a:effectLst/>
                <a:latin typeface="wf_segoe-ui_normal"/>
              </a:rPr>
              <a:t>the</a:t>
            </a:r>
            <a:r>
              <a:rPr kumimoji="0" lang="nl-NL" altLang="nl-NL" sz="2400" b="0" i="0" u="none" strike="noStrike" cap="none" normalizeH="0" baseline="0" dirty="0" smtClean="0">
                <a:ln>
                  <a:noFill/>
                </a:ln>
                <a:solidFill>
                  <a:srgbClr val="404040"/>
                </a:solidFill>
                <a:effectLst/>
                <a:latin typeface="wf_segoe-ui_normal"/>
              </a:rPr>
              <a:t> property has a </a:t>
            </a:r>
            <a:r>
              <a:rPr kumimoji="0" lang="nl-NL" altLang="nl-NL" sz="2400" b="0" i="0" u="none" strike="noStrike" cap="none" normalizeH="0" baseline="0" dirty="0" err="1" smtClean="0">
                <a:ln>
                  <a:noFill/>
                </a:ln>
                <a:solidFill>
                  <a:srgbClr val="404040"/>
                </a:solidFill>
                <a:effectLst/>
                <a:latin typeface="wf_segoe-ui_normal"/>
              </a:rPr>
              <a:t>telephone</a:t>
            </a:r>
            <a:r>
              <a:rPr kumimoji="0" lang="nl-NL" altLang="nl-NL" sz="2400" b="0" i="0" u="none" strike="noStrike" cap="none" normalizeH="0" baseline="0" dirty="0" smtClean="0">
                <a:ln>
                  <a:noFill/>
                </a:ln>
                <a:solidFill>
                  <a:srgbClr val="404040"/>
                </a:solidFill>
                <a:effectLst/>
                <a:latin typeface="wf_segoe-ui_normal"/>
              </a:rPr>
              <a:t> format.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nl-NL" altLang="nl-NL" sz="1400" b="0" i="0" u="none" strike="noStrike" cap="none" normalizeH="0" baseline="0" dirty="0" smtClean="0">
                <a:ln>
                  <a:noFill/>
                </a:ln>
                <a:solidFill>
                  <a:srgbClr val="E74C3C"/>
                </a:solidFill>
                <a:effectLst/>
                <a:latin typeface="Consolas" panose="020B0609020204030204" pitchFamily="49" charset="0"/>
              </a:rPr>
              <a:t>[Range]</a:t>
            </a:r>
            <a:r>
              <a:rPr kumimoji="0" lang="nl-NL" altLang="nl-NL" sz="2400" b="0" i="0" u="none" strike="noStrike" cap="none" normalizeH="0" baseline="0" dirty="0" smtClean="0">
                <a:ln>
                  <a:noFill/>
                </a:ln>
                <a:solidFill>
                  <a:srgbClr val="404040"/>
                </a:solidFill>
                <a:effectLst/>
                <a:latin typeface="wf_segoe-ui_normal"/>
              </a:rPr>
              <a:t>: </a:t>
            </a:r>
            <a:r>
              <a:rPr kumimoji="0" lang="nl-NL" altLang="nl-NL" sz="2400" b="0" i="0" u="none" strike="noStrike" cap="none" normalizeH="0" baseline="0" dirty="0" err="1" smtClean="0">
                <a:ln>
                  <a:noFill/>
                </a:ln>
                <a:solidFill>
                  <a:srgbClr val="404040"/>
                </a:solidFill>
                <a:effectLst/>
                <a:latin typeface="wf_segoe-ui_normal"/>
              </a:rPr>
              <a:t>Validates</a:t>
            </a:r>
            <a:r>
              <a:rPr kumimoji="0" lang="nl-NL" altLang="nl-NL" sz="2400" b="0" i="0" u="none" strike="noStrike" cap="none" normalizeH="0" baseline="0" dirty="0" smtClean="0">
                <a:ln>
                  <a:noFill/>
                </a:ln>
                <a:solidFill>
                  <a:srgbClr val="404040"/>
                </a:solidFill>
                <a:effectLst/>
                <a:latin typeface="wf_segoe-ui_normal"/>
              </a:rPr>
              <a:t> </a:t>
            </a:r>
            <a:r>
              <a:rPr kumimoji="0" lang="nl-NL" altLang="nl-NL" sz="2400" b="0" i="0" u="none" strike="noStrike" cap="none" normalizeH="0" baseline="0" dirty="0" err="1" smtClean="0">
                <a:ln>
                  <a:noFill/>
                </a:ln>
                <a:solidFill>
                  <a:srgbClr val="404040"/>
                </a:solidFill>
                <a:effectLst/>
                <a:latin typeface="wf_segoe-ui_normal"/>
              </a:rPr>
              <a:t>the</a:t>
            </a:r>
            <a:r>
              <a:rPr kumimoji="0" lang="nl-NL" altLang="nl-NL" sz="2400" b="0" i="0" u="none" strike="noStrike" cap="none" normalizeH="0" baseline="0" dirty="0" smtClean="0">
                <a:ln>
                  <a:noFill/>
                </a:ln>
                <a:solidFill>
                  <a:srgbClr val="404040"/>
                </a:solidFill>
                <a:effectLst/>
                <a:latin typeface="wf_segoe-ui_normal"/>
              </a:rPr>
              <a:t> property </a:t>
            </a:r>
            <a:r>
              <a:rPr kumimoji="0" lang="nl-NL" altLang="nl-NL" sz="2400" b="0" i="0" u="none" strike="noStrike" cap="none" normalizeH="0" baseline="0" dirty="0" err="1" smtClean="0">
                <a:ln>
                  <a:noFill/>
                </a:ln>
                <a:solidFill>
                  <a:srgbClr val="404040"/>
                </a:solidFill>
                <a:effectLst/>
                <a:latin typeface="wf_segoe-ui_normal"/>
              </a:rPr>
              <a:t>value</a:t>
            </a:r>
            <a:r>
              <a:rPr kumimoji="0" lang="nl-NL" altLang="nl-NL" sz="2400" b="0" i="0" u="none" strike="noStrike" cap="none" normalizeH="0" baseline="0" dirty="0" smtClean="0">
                <a:ln>
                  <a:noFill/>
                </a:ln>
                <a:solidFill>
                  <a:srgbClr val="404040"/>
                </a:solidFill>
                <a:effectLst/>
                <a:latin typeface="wf_segoe-ui_normal"/>
              </a:rPr>
              <a:t> </a:t>
            </a:r>
            <a:r>
              <a:rPr kumimoji="0" lang="nl-NL" altLang="nl-NL" sz="2400" b="0" i="0" u="none" strike="noStrike" cap="none" normalizeH="0" baseline="0" dirty="0" err="1" smtClean="0">
                <a:ln>
                  <a:noFill/>
                </a:ln>
                <a:solidFill>
                  <a:srgbClr val="404040"/>
                </a:solidFill>
                <a:effectLst/>
                <a:latin typeface="wf_segoe-ui_normal"/>
              </a:rPr>
              <a:t>falls</a:t>
            </a:r>
            <a:r>
              <a:rPr kumimoji="0" lang="nl-NL" altLang="nl-NL" sz="2400" b="0" i="0" u="none" strike="noStrike" cap="none" normalizeH="0" baseline="0" dirty="0" smtClean="0">
                <a:ln>
                  <a:noFill/>
                </a:ln>
                <a:solidFill>
                  <a:srgbClr val="404040"/>
                </a:solidFill>
                <a:effectLst/>
                <a:latin typeface="wf_segoe-ui_normal"/>
              </a:rPr>
              <a:t> </a:t>
            </a:r>
            <a:r>
              <a:rPr kumimoji="0" lang="nl-NL" altLang="nl-NL" sz="2400" b="0" i="0" u="none" strike="noStrike" cap="none" normalizeH="0" baseline="0" dirty="0" err="1" smtClean="0">
                <a:ln>
                  <a:noFill/>
                </a:ln>
                <a:solidFill>
                  <a:srgbClr val="404040"/>
                </a:solidFill>
                <a:effectLst/>
                <a:latin typeface="wf_segoe-ui_normal"/>
              </a:rPr>
              <a:t>within</a:t>
            </a:r>
            <a:r>
              <a:rPr kumimoji="0" lang="nl-NL" altLang="nl-NL" sz="2400" b="0" i="0" u="none" strike="noStrike" cap="none" normalizeH="0" baseline="0" dirty="0" smtClean="0">
                <a:ln>
                  <a:noFill/>
                </a:ln>
                <a:solidFill>
                  <a:srgbClr val="404040"/>
                </a:solidFill>
                <a:effectLst/>
                <a:latin typeface="wf_segoe-ui_normal"/>
              </a:rPr>
              <a:t> </a:t>
            </a:r>
            <a:r>
              <a:rPr kumimoji="0" lang="nl-NL" altLang="nl-NL" sz="2400" b="0" i="0" u="none" strike="noStrike" cap="none" normalizeH="0" baseline="0" dirty="0" err="1" smtClean="0">
                <a:ln>
                  <a:noFill/>
                </a:ln>
                <a:solidFill>
                  <a:srgbClr val="404040"/>
                </a:solidFill>
                <a:effectLst/>
                <a:latin typeface="wf_segoe-ui_normal"/>
              </a:rPr>
              <a:t>the</a:t>
            </a:r>
            <a:r>
              <a:rPr kumimoji="0" lang="nl-NL" altLang="nl-NL" sz="2400" b="0" i="0" u="none" strike="noStrike" cap="none" normalizeH="0" baseline="0" dirty="0" smtClean="0">
                <a:ln>
                  <a:noFill/>
                </a:ln>
                <a:solidFill>
                  <a:srgbClr val="404040"/>
                </a:solidFill>
                <a:effectLst/>
                <a:latin typeface="wf_segoe-ui_normal"/>
              </a:rPr>
              <a:t> </a:t>
            </a:r>
            <a:r>
              <a:rPr kumimoji="0" lang="nl-NL" altLang="nl-NL" sz="2400" b="0" i="0" u="none" strike="noStrike" cap="none" normalizeH="0" baseline="0" dirty="0" err="1" smtClean="0">
                <a:ln>
                  <a:noFill/>
                </a:ln>
                <a:solidFill>
                  <a:srgbClr val="404040"/>
                </a:solidFill>
                <a:effectLst/>
                <a:latin typeface="wf_segoe-ui_normal"/>
              </a:rPr>
              <a:t>given</a:t>
            </a:r>
            <a:r>
              <a:rPr kumimoji="0" lang="nl-NL" altLang="nl-NL" sz="2400" b="0" i="0" u="none" strike="noStrike" cap="none" normalizeH="0" baseline="0" dirty="0" smtClean="0">
                <a:ln>
                  <a:noFill/>
                </a:ln>
                <a:solidFill>
                  <a:srgbClr val="404040"/>
                </a:solidFill>
                <a:effectLst/>
                <a:latin typeface="wf_segoe-ui_normal"/>
              </a:rPr>
              <a:t> range.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nl-NL" altLang="nl-NL" sz="1400" b="0" i="0" u="none" strike="noStrike" cap="none" normalizeH="0" baseline="0" dirty="0" smtClean="0">
                <a:ln>
                  <a:noFill/>
                </a:ln>
                <a:solidFill>
                  <a:srgbClr val="E74C3C"/>
                </a:solidFill>
                <a:effectLst/>
                <a:latin typeface="Consolas" panose="020B0609020204030204" pitchFamily="49" charset="0"/>
              </a:rPr>
              <a:t>[</a:t>
            </a:r>
            <a:r>
              <a:rPr kumimoji="0" lang="nl-NL" altLang="nl-NL" sz="1400" b="0" i="0" u="none" strike="noStrike" cap="none" normalizeH="0" baseline="0" dirty="0" err="1" smtClean="0">
                <a:ln>
                  <a:noFill/>
                </a:ln>
                <a:solidFill>
                  <a:srgbClr val="E74C3C"/>
                </a:solidFill>
                <a:effectLst/>
                <a:latin typeface="Consolas" panose="020B0609020204030204" pitchFamily="49" charset="0"/>
              </a:rPr>
              <a:t>RegularExpression</a:t>
            </a:r>
            <a:r>
              <a:rPr kumimoji="0" lang="nl-NL" altLang="nl-NL" sz="1400" b="0" i="0" u="none" strike="noStrike" cap="none" normalizeH="0" baseline="0" dirty="0" smtClean="0">
                <a:ln>
                  <a:noFill/>
                </a:ln>
                <a:solidFill>
                  <a:srgbClr val="E74C3C"/>
                </a:solidFill>
                <a:effectLst/>
                <a:latin typeface="Consolas" panose="020B0609020204030204" pitchFamily="49" charset="0"/>
              </a:rPr>
              <a:t>]</a:t>
            </a:r>
            <a:r>
              <a:rPr kumimoji="0" lang="nl-NL" altLang="nl-NL" sz="2400" b="0" i="0" u="none" strike="noStrike" cap="none" normalizeH="0" baseline="0" dirty="0" smtClean="0">
                <a:ln>
                  <a:noFill/>
                </a:ln>
                <a:solidFill>
                  <a:srgbClr val="404040"/>
                </a:solidFill>
                <a:effectLst/>
                <a:latin typeface="wf_segoe-ui_normal"/>
              </a:rPr>
              <a:t>: </a:t>
            </a:r>
            <a:r>
              <a:rPr kumimoji="0" lang="nl-NL" altLang="nl-NL" sz="2400" b="0" i="0" u="none" strike="noStrike" cap="none" normalizeH="0" baseline="0" dirty="0" err="1" smtClean="0">
                <a:ln>
                  <a:noFill/>
                </a:ln>
                <a:solidFill>
                  <a:srgbClr val="404040"/>
                </a:solidFill>
                <a:effectLst/>
                <a:latin typeface="wf_segoe-ui_normal"/>
              </a:rPr>
              <a:t>Validates</a:t>
            </a:r>
            <a:r>
              <a:rPr kumimoji="0" lang="nl-NL" altLang="nl-NL" sz="2400" b="0" i="0" u="none" strike="noStrike" cap="none" normalizeH="0" baseline="0" dirty="0" smtClean="0">
                <a:ln>
                  <a:noFill/>
                </a:ln>
                <a:solidFill>
                  <a:srgbClr val="404040"/>
                </a:solidFill>
                <a:effectLst/>
                <a:latin typeface="wf_segoe-ui_normal"/>
              </a:rPr>
              <a:t> </a:t>
            </a:r>
            <a:r>
              <a:rPr kumimoji="0" lang="nl-NL" altLang="nl-NL" sz="2400" b="0" i="0" u="none" strike="noStrike" cap="none" normalizeH="0" baseline="0" dirty="0" err="1" smtClean="0">
                <a:ln>
                  <a:noFill/>
                </a:ln>
                <a:solidFill>
                  <a:srgbClr val="404040"/>
                </a:solidFill>
                <a:effectLst/>
                <a:latin typeface="wf_segoe-ui_normal"/>
              </a:rPr>
              <a:t>that</a:t>
            </a:r>
            <a:r>
              <a:rPr kumimoji="0" lang="nl-NL" altLang="nl-NL" sz="2400" b="0" i="0" u="none" strike="noStrike" cap="none" normalizeH="0" baseline="0" dirty="0" smtClean="0">
                <a:ln>
                  <a:noFill/>
                </a:ln>
                <a:solidFill>
                  <a:srgbClr val="404040"/>
                </a:solidFill>
                <a:effectLst/>
                <a:latin typeface="wf_segoe-ui_normal"/>
              </a:rPr>
              <a:t> </a:t>
            </a:r>
            <a:r>
              <a:rPr kumimoji="0" lang="nl-NL" altLang="nl-NL" sz="2400" b="0" i="0" u="none" strike="noStrike" cap="none" normalizeH="0" baseline="0" dirty="0" err="1" smtClean="0">
                <a:ln>
                  <a:noFill/>
                </a:ln>
                <a:solidFill>
                  <a:srgbClr val="404040"/>
                </a:solidFill>
                <a:effectLst/>
                <a:latin typeface="wf_segoe-ui_normal"/>
              </a:rPr>
              <a:t>the</a:t>
            </a:r>
            <a:r>
              <a:rPr kumimoji="0" lang="nl-NL" altLang="nl-NL" sz="2400" b="0" i="0" u="none" strike="noStrike" cap="none" normalizeH="0" baseline="0" dirty="0" smtClean="0">
                <a:ln>
                  <a:noFill/>
                </a:ln>
                <a:solidFill>
                  <a:srgbClr val="404040"/>
                </a:solidFill>
                <a:effectLst/>
                <a:latin typeface="wf_segoe-ui_normal"/>
              </a:rPr>
              <a:t> data matches </a:t>
            </a:r>
            <a:r>
              <a:rPr kumimoji="0" lang="nl-NL" altLang="nl-NL" sz="2400" b="0" i="0" u="none" strike="noStrike" cap="none" normalizeH="0" baseline="0" dirty="0" err="1" smtClean="0">
                <a:ln>
                  <a:noFill/>
                </a:ln>
                <a:solidFill>
                  <a:srgbClr val="404040"/>
                </a:solidFill>
                <a:effectLst/>
                <a:latin typeface="wf_segoe-ui_normal"/>
              </a:rPr>
              <a:t>the</a:t>
            </a:r>
            <a:r>
              <a:rPr kumimoji="0" lang="nl-NL" altLang="nl-NL" sz="2400" b="0" i="0" u="none" strike="noStrike" cap="none" normalizeH="0" baseline="0" dirty="0" smtClean="0">
                <a:ln>
                  <a:noFill/>
                </a:ln>
                <a:solidFill>
                  <a:srgbClr val="404040"/>
                </a:solidFill>
                <a:effectLst/>
                <a:latin typeface="wf_segoe-ui_normal"/>
              </a:rPr>
              <a:t> </a:t>
            </a:r>
            <a:r>
              <a:rPr kumimoji="0" lang="nl-NL" altLang="nl-NL" sz="2400" b="0" i="0" u="none" strike="noStrike" cap="none" normalizeH="0" baseline="0" dirty="0" err="1" smtClean="0">
                <a:ln>
                  <a:noFill/>
                </a:ln>
                <a:solidFill>
                  <a:srgbClr val="404040"/>
                </a:solidFill>
                <a:effectLst/>
                <a:latin typeface="wf_segoe-ui_normal"/>
              </a:rPr>
              <a:t>specified</a:t>
            </a:r>
            <a:r>
              <a:rPr kumimoji="0" lang="nl-NL" altLang="nl-NL" sz="2400" b="0" i="0" u="none" strike="noStrike" cap="none" normalizeH="0" baseline="0" dirty="0" smtClean="0">
                <a:ln>
                  <a:noFill/>
                </a:ln>
                <a:solidFill>
                  <a:srgbClr val="404040"/>
                </a:solidFill>
                <a:effectLst/>
                <a:latin typeface="wf_segoe-ui_normal"/>
              </a:rPr>
              <a:t> </a:t>
            </a:r>
            <a:r>
              <a:rPr kumimoji="0" lang="nl-NL" altLang="nl-NL" sz="2400" b="0" i="0" u="none" strike="noStrike" cap="none" normalizeH="0" baseline="0" dirty="0" err="1" smtClean="0">
                <a:ln>
                  <a:noFill/>
                </a:ln>
                <a:solidFill>
                  <a:srgbClr val="404040"/>
                </a:solidFill>
                <a:effectLst/>
                <a:latin typeface="wf_segoe-ui_normal"/>
              </a:rPr>
              <a:t>regular</a:t>
            </a:r>
            <a:r>
              <a:rPr kumimoji="0" lang="nl-NL" altLang="nl-NL" sz="2400" b="0" i="0" u="none" strike="noStrike" cap="none" normalizeH="0" baseline="0" dirty="0" smtClean="0">
                <a:ln>
                  <a:noFill/>
                </a:ln>
                <a:solidFill>
                  <a:srgbClr val="404040"/>
                </a:solidFill>
                <a:effectLst/>
                <a:latin typeface="wf_segoe-ui_normal"/>
              </a:rPr>
              <a:t> </a:t>
            </a:r>
            <a:r>
              <a:rPr kumimoji="0" lang="nl-NL" altLang="nl-NL" sz="2400" b="0" i="0" u="none" strike="noStrike" cap="none" normalizeH="0" baseline="0" dirty="0" err="1" smtClean="0">
                <a:ln>
                  <a:noFill/>
                </a:ln>
                <a:solidFill>
                  <a:srgbClr val="404040"/>
                </a:solidFill>
                <a:effectLst/>
                <a:latin typeface="wf_segoe-ui_normal"/>
              </a:rPr>
              <a:t>expression</a:t>
            </a:r>
            <a:r>
              <a:rPr kumimoji="0" lang="nl-NL" altLang="nl-NL" sz="2400" b="0" i="0" u="none" strike="noStrike" cap="none" normalizeH="0" baseline="0" dirty="0" smtClean="0">
                <a:ln>
                  <a:noFill/>
                </a:ln>
                <a:solidFill>
                  <a:srgbClr val="404040"/>
                </a:solidFill>
                <a:effectLst/>
                <a:latin typeface="wf_segoe-ui_normal"/>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nl-NL" altLang="nl-NL" sz="1400" b="0" i="0" u="none" strike="noStrike" cap="none" normalizeH="0" baseline="0" dirty="0" smtClean="0">
                <a:ln>
                  <a:noFill/>
                </a:ln>
                <a:solidFill>
                  <a:srgbClr val="E74C3C"/>
                </a:solidFill>
                <a:effectLst/>
                <a:latin typeface="Consolas" panose="020B0609020204030204" pitchFamily="49" charset="0"/>
              </a:rPr>
              <a:t>[</a:t>
            </a:r>
            <a:r>
              <a:rPr kumimoji="0" lang="nl-NL" altLang="nl-NL" sz="1400" b="0" i="0" u="none" strike="noStrike" cap="none" normalizeH="0" baseline="0" dirty="0" err="1" smtClean="0">
                <a:ln>
                  <a:noFill/>
                </a:ln>
                <a:solidFill>
                  <a:srgbClr val="E74C3C"/>
                </a:solidFill>
                <a:effectLst/>
                <a:latin typeface="Consolas" panose="020B0609020204030204" pitchFamily="49" charset="0"/>
              </a:rPr>
              <a:t>StringLength</a:t>
            </a:r>
            <a:r>
              <a:rPr kumimoji="0" lang="nl-NL" altLang="nl-NL" sz="1400" b="0" i="0" u="none" strike="noStrike" cap="none" normalizeH="0" baseline="0" dirty="0" smtClean="0">
                <a:ln>
                  <a:noFill/>
                </a:ln>
                <a:solidFill>
                  <a:srgbClr val="E74C3C"/>
                </a:solidFill>
                <a:effectLst/>
                <a:latin typeface="Consolas" panose="020B0609020204030204" pitchFamily="49" charset="0"/>
              </a:rPr>
              <a:t>]</a:t>
            </a:r>
            <a:r>
              <a:rPr kumimoji="0" lang="nl-NL" altLang="nl-NL" sz="2400" b="0" i="0" u="none" strike="noStrike" cap="none" normalizeH="0" baseline="0" dirty="0" smtClean="0">
                <a:ln>
                  <a:noFill/>
                </a:ln>
                <a:solidFill>
                  <a:srgbClr val="404040"/>
                </a:solidFill>
                <a:effectLst/>
                <a:latin typeface="wf_segoe-ui_normal"/>
              </a:rPr>
              <a:t>: </a:t>
            </a:r>
            <a:r>
              <a:rPr kumimoji="0" lang="nl-NL" altLang="nl-NL" sz="2400" b="0" i="0" u="none" strike="noStrike" cap="none" normalizeH="0" baseline="0" dirty="0" err="1" smtClean="0">
                <a:ln>
                  <a:noFill/>
                </a:ln>
                <a:solidFill>
                  <a:srgbClr val="404040"/>
                </a:solidFill>
                <a:effectLst/>
                <a:latin typeface="wf_segoe-ui_normal"/>
              </a:rPr>
              <a:t>Validates</a:t>
            </a:r>
            <a:r>
              <a:rPr kumimoji="0" lang="nl-NL" altLang="nl-NL" sz="2400" b="0" i="0" u="none" strike="noStrike" cap="none" normalizeH="0" baseline="0" dirty="0" smtClean="0">
                <a:ln>
                  <a:noFill/>
                </a:ln>
                <a:solidFill>
                  <a:srgbClr val="404040"/>
                </a:solidFill>
                <a:effectLst/>
                <a:latin typeface="wf_segoe-ui_normal"/>
              </a:rPr>
              <a:t> </a:t>
            </a:r>
            <a:r>
              <a:rPr kumimoji="0" lang="nl-NL" altLang="nl-NL" sz="2400" b="0" i="0" u="none" strike="noStrike" cap="none" normalizeH="0" baseline="0" dirty="0" err="1" smtClean="0">
                <a:ln>
                  <a:noFill/>
                </a:ln>
                <a:solidFill>
                  <a:srgbClr val="404040"/>
                </a:solidFill>
                <a:effectLst/>
                <a:latin typeface="wf_segoe-ui_normal"/>
              </a:rPr>
              <a:t>that</a:t>
            </a:r>
            <a:r>
              <a:rPr kumimoji="0" lang="nl-NL" altLang="nl-NL" sz="2400" b="0" i="0" u="none" strike="noStrike" cap="none" normalizeH="0" baseline="0" dirty="0" smtClean="0">
                <a:ln>
                  <a:noFill/>
                </a:ln>
                <a:solidFill>
                  <a:srgbClr val="404040"/>
                </a:solidFill>
                <a:effectLst/>
                <a:latin typeface="wf_segoe-ui_normal"/>
              </a:rPr>
              <a:t> a string property has at most </a:t>
            </a:r>
            <a:r>
              <a:rPr kumimoji="0" lang="nl-NL" altLang="nl-NL" sz="2400" b="0" i="0" u="none" strike="noStrike" cap="none" normalizeH="0" baseline="0" dirty="0" err="1" smtClean="0">
                <a:ln>
                  <a:noFill/>
                </a:ln>
                <a:solidFill>
                  <a:srgbClr val="404040"/>
                </a:solidFill>
                <a:effectLst/>
                <a:latin typeface="wf_segoe-ui_normal"/>
              </a:rPr>
              <a:t>the</a:t>
            </a:r>
            <a:r>
              <a:rPr kumimoji="0" lang="nl-NL" altLang="nl-NL" sz="2400" b="0" i="0" u="none" strike="noStrike" cap="none" normalizeH="0" baseline="0" dirty="0" smtClean="0">
                <a:ln>
                  <a:noFill/>
                </a:ln>
                <a:solidFill>
                  <a:srgbClr val="404040"/>
                </a:solidFill>
                <a:effectLst/>
                <a:latin typeface="wf_segoe-ui_normal"/>
              </a:rPr>
              <a:t> </a:t>
            </a:r>
            <a:r>
              <a:rPr kumimoji="0" lang="nl-NL" altLang="nl-NL" sz="2400" b="0" i="0" u="none" strike="noStrike" cap="none" normalizeH="0" baseline="0" dirty="0" err="1" smtClean="0">
                <a:ln>
                  <a:noFill/>
                </a:ln>
                <a:solidFill>
                  <a:srgbClr val="404040"/>
                </a:solidFill>
                <a:effectLst/>
                <a:latin typeface="wf_segoe-ui_normal"/>
              </a:rPr>
              <a:t>given</a:t>
            </a:r>
            <a:r>
              <a:rPr kumimoji="0" lang="nl-NL" altLang="nl-NL" sz="2400" b="0" i="0" u="none" strike="noStrike" cap="none" normalizeH="0" baseline="0" dirty="0" smtClean="0">
                <a:ln>
                  <a:noFill/>
                </a:ln>
                <a:solidFill>
                  <a:srgbClr val="404040"/>
                </a:solidFill>
                <a:effectLst/>
                <a:latin typeface="wf_segoe-ui_normal"/>
              </a:rPr>
              <a:t> maximum </a:t>
            </a:r>
            <a:r>
              <a:rPr kumimoji="0" lang="nl-NL" altLang="nl-NL" sz="2400" b="0" i="0" u="none" strike="noStrike" cap="none" normalizeH="0" baseline="0" dirty="0" err="1" smtClean="0">
                <a:ln>
                  <a:noFill/>
                </a:ln>
                <a:solidFill>
                  <a:srgbClr val="404040"/>
                </a:solidFill>
                <a:effectLst/>
                <a:latin typeface="wf_segoe-ui_normal"/>
              </a:rPr>
              <a:t>length</a:t>
            </a:r>
            <a:r>
              <a:rPr kumimoji="0" lang="nl-NL" altLang="nl-NL" sz="2400" b="0" i="0" u="none" strike="noStrike" cap="none" normalizeH="0" baseline="0" dirty="0" smtClean="0">
                <a:ln>
                  <a:noFill/>
                </a:ln>
                <a:solidFill>
                  <a:srgbClr val="404040"/>
                </a:solidFill>
                <a:effectLst/>
                <a:latin typeface="wf_segoe-ui_normal"/>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nl-NL" altLang="nl-NL" sz="1400" b="0" i="0" u="none" strike="noStrike" cap="none" normalizeH="0" baseline="0" dirty="0" smtClean="0">
                <a:ln>
                  <a:noFill/>
                </a:ln>
                <a:solidFill>
                  <a:srgbClr val="E74C3C"/>
                </a:solidFill>
                <a:effectLst/>
                <a:latin typeface="Consolas" panose="020B0609020204030204" pitchFamily="49" charset="0"/>
              </a:rPr>
              <a:t>[</a:t>
            </a:r>
            <a:r>
              <a:rPr kumimoji="0" lang="nl-NL" altLang="nl-NL" sz="1400" b="0" i="0" u="none" strike="noStrike" cap="none" normalizeH="0" baseline="0" dirty="0" err="1" smtClean="0">
                <a:ln>
                  <a:noFill/>
                </a:ln>
                <a:solidFill>
                  <a:srgbClr val="E74C3C"/>
                </a:solidFill>
                <a:effectLst/>
                <a:latin typeface="Consolas" panose="020B0609020204030204" pitchFamily="49" charset="0"/>
              </a:rPr>
              <a:t>Url</a:t>
            </a:r>
            <a:r>
              <a:rPr kumimoji="0" lang="nl-NL" altLang="nl-NL" sz="1400" b="0" i="0" u="none" strike="noStrike" cap="none" normalizeH="0" baseline="0" dirty="0" smtClean="0">
                <a:ln>
                  <a:noFill/>
                </a:ln>
                <a:solidFill>
                  <a:srgbClr val="E74C3C"/>
                </a:solidFill>
                <a:effectLst/>
                <a:latin typeface="Consolas" panose="020B0609020204030204" pitchFamily="49" charset="0"/>
              </a:rPr>
              <a:t>]</a:t>
            </a:r>
            <a:r>
              <a:rPr kumimoji="0" lang="nl-NL" altLang="nl-NL" sz="2400" b="0" i="0" u="none" strike="noStrike" cap="none" normalizeH="0" baseline="0" dirty="0" smtClean="0">
                <a:ln>
                  <a:noFill/>
                </a:ln>
                <a:solidFill>
                  <a:srgbClr val="404040"/>
                </a:solidFill>
                <a:effectLst/>
                <a:latin typeface="wf_segoe-ui_normal"/>
              </a:rPr>
              <a:t>: </a:t>
            </a:r>
            <a:r>
              <a:rPr kumimoji="0" lang="nl-NL" altLang="nl-NL" sz="2400" b="0" i="0" u="none" strike="noStrike" cap="none" normalizeH="0" baseline="0" dirty="0" err="1" smtClean="0">
                <a:ln>
                  <a:noFill/>
                </a:ln>
                <a:solidFill>
                  <a:srgbClr val="404040"/>
                </a:solidFill>
                <a:effectLst/>
                <a:latin typeface="wf_segoe-ui_normal"/>
              </a:rPr>
              <a:t>Validates</a:t>
            </a:r>
            <a:r>
              <a:rPr kumimoji="0" lang="nl-NL" altLang="nl-NL" sz="2400" b="0" i="0" u="none" strike="noStrike" cap="none" normalizeH="0" baseline="0" dirty="0" smtClean="0">
                <a:ln>
                  <a:noFill/>
                </a:ln>
                <a:solidFill>
                  <a:srgbClr val="404040"/>
                </a:solidFill>
                <a:effectLst/>
                <a:latin typeface="wf_segoe-ui_normal"/>
              </a:rPr>
              <a:t> </a:t>
            </a:r>
            <a:r>
              <a:rPr kumimoji="0" lang="nl-NL" altLang="nl-NL" sz="2400" b="0" i="0" u="none" strike="noStrike" cap="none" normalizeH="0" baseline="0" dirty="0" err="1" smtClean="0">
                <a:ln>
                  <a:noFill/>
                </a:ln>
                <a:solidFill>
                  <a:srgbClr val="404040"/>
                </a:solidFill>
                <a:effectLst/>
                <a:latin typeface="wf_segoe-ui_normal"/>
              </a:rPr>
              <a:t>the</a:t>
            </a:r>
            <a:r>
              <a:rPr kumimoji="0" lang="nl-NL" altLang="nl-NL" sz="2400" b="0" i="0" u="none" strike="noStrike" cap="none" normalizeH="0" baseline="0" dirty="0" smtClean="0">
                <a:ln>
                  <a:noFill/>
                </a:ln>
                <a:solidFill>
                  <a:srgbClr val="404040"/>
                </a:solidFill>
                <a:effectLst/>
                <a:latin typeface="wf_segoe-ui_normal"/>
              </a:rPr>
              <a:t> property has a URL format.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nl-NL" altLang="nl-NL" sz="1400" b="0" i="0" u="none" strike="noStrike" cap="none" normalizeH="0" baseline="0" dirty="0" smtClean="0">
                <a:ln>
                  <a:noFill/>
                </a:ln>
                <a:solidFill>
                  <a:srgbClr val="E74C3C"/>
                </a:solidFill>
                <a:effectLst/>
                <a:latin typeface="Consolas" panose="020B0609020204030204" pitchFamily="49" charset="0"/>
              </a:rPr>
              <a:t>[</a:t>
            </a:r>
            <a:r>
              <a:rPr kumimoji="0" lang="nl-NL" altLang="nl-NL" sz="1400" b="0" i="0" u="none" strike="noStrike" cap="none" normalizeH="0" baseline="0" dirty="0" err="1" smtClean="0">
                <a:ln>
                  <a:noFill/>
                </a:ln>
                <a:solidFill>
                  <a:srgbClr val="E74C3C"/>
                </a:solidFill>
                <a:effectLst/>
                <a:latin typeface="Consolas" panose="020B0609020204030204" pitchFamily="49" charset="0"/>
              </a:rPr>
              <a:t>Required</a:t>
            </a:r>
            <a:r>
              <a:rPr kumimoji="0" lang="nl-NL" altLang="nl-NL" sz="1400" b="0" i="0" u="none" strike="noStrike" cap="none" normalizeH="0" baseline="0" dirty="0" smtClean="0">
                <a:ln>
                  <a:noFill/>
                </a:ln>
                <a:solidFill>
                  <a:srgbClr val="E74C3C"/>
                </a:solidFill>
                <a:effectLst/>
                <a:latin typeface="Consolas" panose="020B0609020204030204" pitchFamily="49" charset="0"/>
              </a:rPr>
              <a:t>]</a:t>
            </a:r>
            <a:r>
              <a:rPr kumimoji="0" lang="nl-NL" altLang="nl-NL" sz="2400" b="0" i="0" u="none" strike="noStrike" cap="none" normalizeH="0" baseline="0" dirty="0" smtClean="0">
                <a:ln>
                  <a:noFill/>
                </a:ln>
                <a:solidFill>
                  <a:srgbClr val="404040"/>
                </a:solidFill>
                <a:effectLst/>
                <a:latin typeface="wf_segoe-ui_normal"/>
              </a:rPr>
              <a:t>: </a:t>
            </a:r>
            <a:r>
              <a:rPr kumimoji="0" lang="nl-NL" altLang="nl-NL" sz="2400" b="0" i="0" u="none" strike="noStrike" cap="none" normalizeH="0" baseline="0" dirty="0" err="1" smtClean="0">
                <a:ln>
                  <a:noFill/>
                </a:ln>
                <a:solidFill>
                  <a:srgbClr val="404040"/>
                </a:solidFill>
                <a:effectLst/>
                <a:latin typeface="wf_segoe-ui_normal"/>
              </a:rPr>
              <a:t>Makes</a:t>
            </a:r>
            <a:r>
              <a:rPr kumimoji="0" lang="nl-NL" altLang="nl-NL" sz="2400" b="0" i="0" u="none" strike="noStrike" cap="none" normalizeH="0" baseline="0" dirty="0" smtClean="0">
                <a:ln>
                  <a:noFill/>
                </a:ln>
                <a:solidFill>
                  <a:srgbClr val="404040"/>
                </a:solidFill>
                <a:effectLst/>
                <a:latin typeface="wf_segoe-ui_normal"/>
              </a:rPr>
              <a:t> a property </a:t>
            </a:r>
            <a:r>
              <a:rPr kumimoji="0" lang="nl-NL" altLang="nl-NL" sz="2400" b="0" i="0" u="none" strike="noStrike" cap="none" normalizeH="0" baseline="0" dirty="0" err="1" smtClean="0">
                <a:ln>
                  <a:noFill/>
                </a:ln>
                <a:solidFill>
                  <a:srgbClr val="404040"/>
                </a:solidFill>
                <a:effectLst/>
                <a:latin typeface="wf_segoe-ui_normal"/>
              </a:rPr>
              <a:t>required</a:t>
            </a:r>
            <a:r>
              <a:rPr kumimoji="0" lang="nl-NL" altLang="nl-NL" sz="2400" b="0" i="0" u="none" strike="noStrike" cap="none" normalizeH="0" baseline="0" dirty="0" smtClean="0">
                <a:ln>
                  <a:noFill/>
                </a:ln>
                <a:solidFill>
                  <a:srgbClr val="404040"/>
                </a:solidFill>
                <a:effectLst/>
                <a:latin typeface="wf_segoe-ui_normal"/>
              </a:rPr>
              <a:t>.</a:t>
            </a:r>
          </a:p>
        </p:txBody>
      </p:sp>
    </p:spTree>
    <p:extLst>
      <p:ext uri="{BB962C8B-B14F-4D97-AF65-F5344CB8AC3E}">
        <p14:creationId xmlns:p14="http://schemas.microsoft.com/office/powerpoint/2010/main" val="17217345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223</TotalTime>
  <Words>4599</Words>
  <Application>Microsoft Office PowerPoint</Application>
  <PresentationFormat>On-screen Show (4:3)</PresentationFormat>
  <Paragraphs>516</Paragraphs>
  <Slides>37</Slides>
  <Notes>30</Notes>
  <HiddenSlides>4</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37</vt:i4>
      </vt:variant>
    </vt:vector>
  </HeadingPairs>
  <TitlesOfParts>
    <vt:vector size="51" baseType="lpstr">
      <vt:lpstr>Arial</vt:lpstr>
      <vt:lpstr>Times New Roman</vt:lpstr>
      <vt:lpstr>Lucida Sans Unicode</vt:lpstr>
      <vt:lpstr>Segoe UI</vt:lpstr>
      <vt:lpstr>Calibri</vt:lpstr>
      <vt:lpstr>Arial Unicode MS</vt:lpstr>
      <vt:lpstr>Segoe Light</vt:lpstr>
      <vt:lpstr>wf_segoe-ui_normal</vt:lpstr>
      <vt:lpstr>Verdana</vt:lpstr>
      <vt:lpstr>Consolas</vt:lpstr>
      <vt:lpstr>Segoe UI Light</vt:lpstr>
      <vt:lpstr>Courier New</vt:lpstr>
      <vt:lpstr>Wingdings</vt:lpstr>
      <vt:lpstr>Presentation1</vt:lpstr>
      <vt:lpstr>Module03</vt:lpstr>
      <vt:lpstr>Module Overview</vt:lpstr>
      <vt:lpstr>Lesson 1: Creating MVC Models</vt:lpstr>
      <vt:lpstr>Resources</vt:lpstr>
      <vt:lpstr>Developing Models</vt:lpstr>
      <vt:lpstr>Developing Models (Continued)</vt:lpstr>
      <vt:lpstr>Using Display and Edit Data Annotations on Properties</vt:lpstr>
      <vt:lpstr>Validating User Input with Data Annotations</vt:lpstr>
      <vt:lpstr>Builtin Validation Attributes</vt:lpstr>
      <vt:lpstr>A Custom Validation Data Annotation – Server Side</vt:lpstr>
      <vt:lpstr>Client Side Validation - View</vt:lpstr>
      <vt:lpstr>Client Side Validation - IClientModelValidator</vt:lpstr>
      <vt:lpstr>Client Side Validation – jQuery Plugin</vt:lpstr>
      <vt:lpstr>Remote Validation</vt:lpstr>
      <vt:lpstr>What Are Model Binders?</vt:lpstr>
      <vt:lpstr>Model Extensibility</vt:lpstr>
      <vt:lpstr>A Custom Model Binder</vt:lpstr>
      <vt:lpstr>Demonstration: How to Add a Model</vt:lpstr>
      <vt:lpstr>PowerPoint Presentation</vt:lpstr>
      <vt:lpstr>PowerPoint Presentation</vt:lpstr>
      <vt:lpstr>PowerPoint Presentation</vt:lpstr>
      <vt:lpstr>Lesson 2: Working with Data</vt:lpstr>
      <vt:lpstr>Resources</vt:lpstr>
      <vt:lpstr>Connecting to a Database</vt:lpstr>
      <vt:lpstr>Entity Framework</vt:lpstr>
      <vt:lpstr>Using an Entity Framework Context</vt:lpstr>
      <vt:lpstr>Using Entity Framework Context in Controllers with Dependency Injection</vt:lpstr>
      <vt:lpstr>Using an Entity Framework Context in Controllers</vt:lpstr>
      <vt:lpstr>Using LINQ to Entities</vt:lpstr>
      <vt:lpstr>Create Migrations and DataBase</vt:lpstr>
      <vt:lpstr>Demonstration: How to Use Entity Framework Code</vt:lpstr>
      <vt:lpstr>Data Access in Models and Repositories</vt:lpstr>
      <vt:lpstr>Lab: Developing ASP.NET MVC Core Models</vt:lpstr>
      <vt:lpstr>PowerPoint Presentation</vt:lpstr>
      <vt:lpstr>Lab Scenario</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Module03</dc:title>
  <dc:creator>karthi</dc:creator>
  <cp:lastModifiedBy>Simona Colapicchioni</cp:lastModifiedBy>
  <cp:revision>22</cp:revision>
  <dcterms:created xsi:type="dcterms:W3CDTF">2013-05-23T06:11:41Z</dcterms:created>
  <dcterms:modified xsi:type="dcterms:W3CDTF">2016-11-08T10:58:28Z</dcterms:modified>
</cp:coreProperties>
</file>