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80" r:id="rId5"/>
    <p:sldId id="260" r:id="rId6"/>
    <p:sldId id="261" r:id="rId7"/>
    <p:sldId id="262" r:id="rId8"/>
    <p:sldId id="263" r:id="rId9"/>
    <p:sldId id="264" r:id="rId10"/>
    <p:sldId id="275" r:id="rId11"/>
    <p:sldId id="276" r:id="rId12"/>
    <p:sldId id="277" r:id="rId13"/>
    <p:sldId id="278" r:id="rId14"/>
    <p:sldId id="265" r:id="rId15"/>
    <p:sldId id="266" r:id="rId16"/>
    <p:sldId id="267" r:id="rId17"/>
    <p:sldId id="281" r:id="rId18"/>
    <p:sldId id="268" r:id="rId19"/>
    <p:sldId id="282" r:id="rId20"/>
    <p:sldId id="269" r:id="rId21"/>
    <p:sldId id="283" r:id="rId22"/>
    <p:sldId id="287" r:id="rId23"/>
    <p:sldId id="285" r:id="rId24"/>
    <p:sldId id="284" r:id="rId25"/>
    <p:sldId id="286" r:id="rId26"/>
    <p:sldId id="270" r:id="rId27"/>
    <p:sldId id="271" r:id="rId28"/>
    <p:sldId id="279" r:id="rId29"/>
    <p:sldId id="272" r:id="rId30"/>
    <p:sldId id="273" r:id="rId31"/>
    <p:sldId id="274" r:id="rId32"/>
  </p:sldIdLst>
  <p:sldSz cx="9144000" cy="6858000" type="screen4x3"/>
  <p:notesSz cx="6858000" cy="9144000"/>
  <p:embeddedFontLst>
    <p:embeddedFont>
      <p:font typeface="Lucida Sans Unicode" panose="020B0602030504020204" pitchFamily="34" charset="0"/>
      <p:regular r:id="rId34"/>
    </p:embeddedFont>
    <p:embeddedFont>
      <p:font typeface="Segoe UI" panose="020B0502040204020203"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Arial Unicode MS" panose="020B0604020202020204" charset="-128"/>
      <p:regular r:id="rId43"/>
    </p:embeddedFont>
    <p:embeddedFont>
      <p:font typeface="Segoe Light" panose="020B0604020202020204" charset="0"/>
      <p:regular r:id="rId44"/>
      <p:italic r:id="rId45"/>
    </p:embeddedFont>
    <p:embeddedFont>
      <p:font typeface="Verdana" panose="020B0604030504040204" pitchFamily="34" charset="0"/>
      <p:regular r:id="rId46"/>
      <p:bold r:id="rId47"/>
      <p:italic r:id="rId48"/>
      <p:boldItalic r:id="rId49"/>
    </p:embeddedFont>
    <p:embeddedFont>
      <p:font typeface="Segoe UI Light" panose="020B0502040204020203" pitchFamily="34" charset="0"/>
      <p:regular r:id="rId50"/>
      <p:italic r:id="rId51"/>
    </p:embeddedFont>
  </p:embeddedFontLst>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84029" autoAdjust="0"/>
  </p:normalViewPr>
  <p:slideViewPr>
    <p:cSldViewPr>
      <p:cViewPr varScale="1">
        <p:scale>
          <a:sx n="74" d="100"/>
          <a:sy n="74" d="100"/>
        </p:scale>
        <p:origin x="1709" y="5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1232D-D427-41CE-98E4-E646442C5B72}" type="datetimeFigureOut">
              <a:rPr lang="en-US" smtClean="0"/>
              <a:pPr/>
              <a:t>11/8/2016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3523E-0214-4236-9076-C433F52F01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Throughout this module, remember that students have yet to receive a full explanation of views. This may cause confusion because in a complete MVC application, controllers and views are tightly integrated. You must include some discussion of views as you describe controllers in this module; but try not to describe views in greater detail. Views will be presented in full in the next module.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Place the mouse cursor at the end of the </a:t>
            </a:r>
            <a:r>
              <a:rPr lang="en-US" sz="1000" b="1" dirty="0">
                <a:solidFill>
                  <a:prstClr val="black"/>
                </a:solidFill>
                <a:latin typeface="Arial"/>
                <a:ea typeface="Times New Roman"/>
                <a:cs typeface="Times New Roman"/>
              </a:rPr>
              <a:t>Index</a:t>
            </a:r>
            <a:r>
              <a:rPr lang="en-US" sz="1000" dirty="0">
                <a:solidFill>
                  <a:prstClr val="black"/>
                </a:solidFill>
                <a:latin typeface="Arial"/>
                <a:ea typeface="Times New Roman"/>
                <a:cs typeface="Times New Roman"/>
              </a:rPr>
              <a:t> action code block,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Details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id)</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action code block,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Opera </a:t>
            </a:r>
            <a:r>
              <a:rPr lang="en-US" sz="1000" dirty="0" err="1">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contextDB.Operas.Find</a:t>
            </a:r>
            <a:r>
              <a:rPr lang="en-US" sz="1000" dirty="0">
                <a:solidFill>
                  <a:prstClr val="black"/>
                </a:solidFill>
                <a:latin typeface="Arial"/>
                <a:ea typeface="Times New Roman"/>
                <a:cs typeface="Times New Roman"/>
              </a:rPr>
              <a:t>(id);</a:t>
            </a:r>
          </a:p>
          <a:p>
            <a:pPr lvl="1">
              <a:lnSpc>
                <a:spcPct val="115000"/>
              </a:lnSpc>
              <a:spcBef>
                <a:spcPts val="600"/>
              </a:spcBef>
              <a:spcAft>
                <a:spcPts val="995"/>
              </a:spcAft>
            </a:pPr>
            <a:r>
              <a:rPr lang="en-US" sz="1000" dirty="0">
                <a:solidFill>
                  <a:prstClr val="black"/>
                </a:solidFill>
                <a:latin typeface="Arial"/>
                <a:ea typeface="Times New Roman"/>
                <a:cs typeface="Times New Roman"/>
              </a:rPr>
              <a:t>if (opera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View("Details", opera);</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a:t>
            </a:r>
            <a:r>
              <a:rPr lang="en-US" sz="1000" dirty="0" err="1">
                <a:solidFill>
                  <a:prstClr val="black"/>
                </a:solidFill>
                <a:latin typeface="Arial"/>
                <a:ea typeface="Times New Roman"/>
                <a:cs typeface="Times New Roman"/>
              </a:rPr>
              <a:t>HttpNotFound</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Place the mouse cursor at the end of the </a:t>
            </a:r>
            <a:r>
              <a:rPr lang="en-US" sz="1000" b="1" dirty="0" smtClean="0">
                <a:solidFill>
                  <a:prstClr val="black"/>
                </a:solidFill>
                <a:latin typeface="Arial"/>
                <a:ea typeface="Times New Roman"/>
                <a:cs typeface="Times New Roman"/>
              </a:rPr>
              <a:t>Details</a:t>
            </a:r>
            <a:r>
              <a:rPr lang="en-US" sz="1000" dirty="0" smtClean="0">
                <a:solidFill>
                  <a:prstClr val="black"/>
                </a:solidFill>
                <a:latin typeface="Arial"/>
                <a:ea typeface="Times New Roman"/>
                <a:cs typeface="Times New Roman"/>
              </a:rPr>
              <a:t> action code block, press Enter twice, and then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public </a:t>
            </a:r>
            <a:r>
              <a:rPr lang="en-US" sz="1000" dirty="0" err="1" smtClean="0">
                <a:solidFill>
                  <a:prstClr val="black"/>
                </a:solidFill>
                <a:latin typeface="Arial"/>
                <a:ea typeface="Times New Roman"/>
                <a:cs typeface="Times New Roman"/>
              </a:rPr>
              <a:t>ActionResult</a:t>
            </a:r>
            <a:r>
              <a:rPr lang="en-US" sz="1000" dirty="0" smtClean="0">
                <a:solidFill>
                  <a:prstClr val="black"/>
                </a:solidFill>
                <a:latin typeface="Arial"/>
                <a:ea typeface="Times New Roman"/>
                <a:cs typeface="Times New Roman"/>
              </a:rPr>
              <a:t> Create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 action code block,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Opera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 = new Opera();</a:t>
            </a: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View("Create",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 action code block, press Enter twice,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HttpPost</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Create </a:t>
            </a:r>
          </a:p>
          <a:p>
            <a:pPr lvl="1">
              <a:lnSpc>
                <a:spcPct val="115000"/>
              </a:lnSpc>
              <a:spcBef>
                <a:spcPts val="600"/>
              </a:spcBef>
              <a:spcAft>
                <a:spcPts val="995"/>
              </a:spcAft>
            </a:pPr>
            <a:r>
              <a:rPr lang="en-US" sz="1000" dirty="0">
                <a:solidFill>
                  <a:prstClr val="black"/>
                </a:solidFill>
                <a:latin typeface="Arial"/>
                <a:ea typeface="Times New Roman"/>
                <a:cs typeface="Times New Roman"/>
              </a:rPr>
              <a:t>   (Opera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Place the mouse cursor in the </a:t>
            </a:r>
            <a:r>
              <a:rPr lang="en-US" sz="1000" b="1" dirty="0" smtClean="0">
                <a:solidFill>
                  <a:prstClr val="black"/>
                </a:solidFill>
                <a:latin typeface="Arial"/>
                <a:ea typeface="Times New Roman"/>
                <a:cs typeface="Times New Roman"/>
              </a:rPr>
              <a:t>Create</a:t>
            </a:r>
            <a:r>
              <a:rPr lang="en-US" sz="1000" dirty="0" smtClean="0">
                <a:solidFill>
                  <a:prstClr val="black"/>
                </a:solidFill>
                <a:latin typeface="Arial"/>
                <a:ea typeface="Times New Roman"/>
                <a:cs typeface="Times New Roman"/>
              </a:rPr>
              <a:t> action code block with the HTTP verb </a:t>
            </a:r>
            <a:r>
              <a:rPr lang="en-US" sz="1000" b="1" dirty="0" smtClean="0">
                <a:solidFill>
                  <a:prstClr val="black"/>
                </a:solidFill>
                <a:latin typeface="Arial"/>
                <a:ea typeface="Times New Roman"/>
                <a:cs typeface="Times New Roman"/>
              </a:rPr>
              <a:t>POST</a:t>
            </a:r>
            <a:r>
              <a:rPr lang="en-US" sz="1000" dirty="0" smtClean="0">
                <a:solidFill>
                  <a:prstClr val="black"/>
                </a:solidFill>
                <a:latin typeface="Arial"/>
                <a:ea typeface="Times New Roman"/>
                <a:cs typeface="Times New Roman"/>
              </a:rPr>
              <a:t>, and then type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if (</a:t>
            </a:r>
            <a:r>
              <a:rPr lang="en-US" sz="1000" dirty="0" err="1" smtClean="0">
                <a:solidFill>
                  <a:prstClr val="black"/>
                </a:solidFill>
                <a:latin typeface="Arial"/>
                <a:ea typeface="Times New Roman"/>
                <a:cs typeface="Times New Roman"/>
              </a:rPr>
              <a:t>ModelState.IsValid</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contextDB.Operas.Add</a:t>
            </a: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newOpera</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contextDB.SaveChanges</a:t>
            </a:r>
            <a:r>
              <a:rPr lang="en-US" sz="1000" dirty="0" smtClean="0">
                <a:solidFill>
                  <a:prstClr val="black"/>
                </a:solidFill>
                <a:latin typeface="Arial"/>
                <a:ea typeface="Times New Roman"/>
                <a:cs typeface="Times New Roman"/>
              </a:rPr>
              <a:t>();</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return  </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RedirectToAction</a:t>
            </a:r>
            <a:r>
              <a:rPr lang="en-US" sz="1000" dirty="0" smtClean="0">
                <a:solidFill>
                  <a:prstClr val="black"/>
                </a:solidFill>
                <a:latin typeface="Arial"/>
                <a:ea typeface="Times New Roman"/>
                <a:cs typeface="Times New Roman"/>
              </a:rPr>
              <a:t>("Index");</a:t>
            </a: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else</a:t>
            </a:r>
          </a:p>
          <a:p>
            <a:pPr lvl="1">
              <a:lnSpc>
                <a:spcPct val="115000"/>
              </a:lnSpc>
              <a:spcBef>
                <a:spcPts val="600"/>
              </a:spcBef>
              <a:spcAft>
                <a:spcPts val="995"/>
              </a:spcAft>
            </a:pP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srgbClr val="000000"/>
                </a:solidFill>
                <a:latin typeface="Arial"/>
                <a:ea typeface="Times New Roman"/>
                <a:cs typeface="Segoe UI"/>
              </a:rPr>
              <a:t>   return View</a:t>
            </a:r>
            <a:r>
              <a:rPr lang="en-US" sz="1000" dirty="0">
                <a:solidFill>
                  <a:prstClr val="black"/>
                </a:solidFill>
                <a:latin typeface="Arial"/>
                <a:ea typeface="Times New Roman"/>
                <a:cs typeface="Times New Roman"/>
              </a:rPr>
              <a:t>("Create", </a:t>
            </a:r>
            <a:r>
              <a:rPr lang="en-US" sz="1000" dirty="0" err="1">
                <a:solidFill>
                  <a:prstClr val="black"/>
                </a:solidFill>
                <a:latin typeface="Arial"/>
                <a:ea typeface="Times New Roman"/>
                <a:cs typeface="Times New Roman"/>
              </a:rPr>
              <a:t>newOpera</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Save Controllers\</a:t>
            </a:r>
            <a:r>
              <a:rPr lang="en-US" sz="1000" b="1" dirty="0" err="1">
                <a:solidFill>
                  <a:prstClr val="black"/>
                </a:solidFill>
                <a:latin typeface="Arial"/>
                <a:ea typeface="Times New Roman"/>
                <a:cs typeface="Times New Roman"/>
              </a:rPr>
              <a:t>OperaControllers.cs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message, “Save changes to the following items?” is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In</a:t>
            </a:r>
            <a:r>
              <a:rPr lang="en-US" sz="1000" dirty="0" smtClean="0">
                <a:solidFill>
                  <a:srgbClr val="000000"/>
                </a:solidFill>
                <a:latin typeface="Arial"/>
                <a:ea typeface="Times New Roman"/>
                <a:cs typeface="Times New Roman"/>
              </a:rPr>
              <a:t>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Microsoft Visual Studio</a:t>
            </a:r>
            <a:r>
              <a:rPr lang="en-US" sz="1000" dirty="0">
                <a:solidFill>
                  <a:srgbClr val="000000"/>
                </a:solidFill>
                <a:latin typeface="Arial"/>
                <a:ea typeface="Times New Roman"/>
                <a:cs typeface="Times New Roman"/>
              </a:rPr>
              <a:t> dialog box, n</a:t>
            </a:r>
            <a:r>
              <a:rPr lang="en-US" sz="1000" dirty="0">
                <a:solidFill>
                  <a:prstClr val="black"/>
                </a:solidFill>
                <a:latin typeface="Arial"/>
                <a:ea typeface="Times New Roman"/>
                <a:cs typeface="Times New Roman"/>
              </a:rPr>
              <a:t>ote that the message, “Save changes to the following items?” is displayed</a:t>
            </a:r>
            <a:r>
              <a:rPr lang="en-US" sz="1000" dirty="0">
                <a:solidFill>
                  <a:srgbClr val="000000"/>
                </a:solidFill>
                <a:latin typeface="Arial"/>
                <a:ea typeface="Times New Roman"/>
                <a:cs typeface="Times New Roman"/>
              </a:rPr>
              <a:t>, and then click </a:t>
            </a:r>
            <a:r>
              <a:rPr lang="en-US" sz="1000" b="1" dirty="0">
                <a:solidFill>
                  <a:prstClr val="black"/>
                </a:solidFill>
                <a:latin typeface="Arial"/>
                <a:ea typeface="Times New Roman"/>
                <a:cs typeface="Times New Roman"/>
              </a:rPr>
              <a:t>Yes</a:t>
            </a:r>
            <a:r>
              <a:rPr lang="en-US" sz="1000" dirty="0">
                <a:solidFill>
                  <a:srgbClr val="000000"/>
                </a:solidFill>
                <a:latin typeface="Arial"/>
                <a:ea typeface="Times New Roman"/>
                <a:cs typeface="Times New Roman"/>
              </a:rPr>
              <a:t>. </a:t>
            </a:r>
            <a:endParaRPr lang="en-US" dirty="0"/>
          </a:p>
        </p:txBody>
      </p:sp>
      <p:sp>
        <p:nvSpPr>
          <p:cNvPr id="4" name="Slide Number Placeholder 3"/>
          <p:cNvSpPr>
            <a:spLocks noGrp="1"/>
          </p:cNvSpPr>
          <p:nvPr>
            <p:ph type="sldNum" sz="quarter" idx="10"/>
          </p:nvPr>
        </p:nvSpPr>
        <p:spPr/>
        <p:txBody>
          <a:bodyPr/>
          <a:lstStyle/>
          <a:p>
            <a:fld id="{5373523E-0214-4236-9076-C433F52F01DE}"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Can you create a controller that does not end with “Controller”?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Yes, you can create a custom controller factory to modify the criteria for selecting controllers. This enables you to not to name controllers with “</a:t>
            </a:r>
            <a:r>
              <a:rPr lang="en-US" sz="1000">
                <a:latin typeface="Arial"/>
                <a:ea typeface="Calibri"/>
                <a:cs typeface="Times New Roman"/>
              </a:rPr>
              <a:t>Controller” at the end, and you can add extra criteria of your own.</a:t>
            </a:r>
          </a:p>
          <a:p>
            <a:pPr>
              <a:lnSpc>
                <a:spcPct val="115000"/>
              </a:lnSpc>
              <a:spcAft>
                <a:spcPts val="1000"/>
              </a:spcAft>
            </a:pPr>
            <a:r>
              <a:rPr lang="en-US" sz="1000">
                <a:latin typeface="Arial"/>
                <a:ea typeface="Calibri"/>
                <a:cs typeface="Segoe UI"/>
              </a:rPr>
              <a:t>Custom controller factories are rarely added to MVC applications because </a:t>
            </a:r>
            <a:r>
              <a:rPr lang="en-US" sz="1000" b="1">
                <a:latin typeface="Arial"/>
                <a:ea typeface="Calibri"/>
                <a:cs typeface="Times New Roman"/>
              </a:rPr>
              <a:t>DefaultControllerFactory</a:t>
            </a:r>
            <a:r>
              <a:rPr lang="en-US" sz="1000">
                <a:solidFill>
                  <a:srgbClr val="000000"/>
                </a:solidFill>
                <a:latin typeface="Arial"/>
                <a:ea typeface="Calibri"/>
                <a:cs typeface="Segoe UI"/>
              </a:rPr>
              <a:t> </a:t>
            </a:r>
            <a:r>
              <a:rPr lang="en-US" sz="1000">
                <a:latin typeface="Arial"/>
                <a:ea typeface="Calibri"/>
                <a:cs typeface="Segoe UI"/>
              </a:rPr>
              <a:t>is flexible and can identify the correct controller from the URL by working with routes. Routes will be described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This additional slide shows how to implement a custom controller factory. Note that you can also use the GetControllerSessionBehavior and ReleaseController methods.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MVC filters can cause confusion for students who are familiar with request and response filters in ASP.NET Web Forms applications, which can perform transformation operations of the request and response streams. If you have advanced ASP.NET students in the class, ensure that they are clear about these entirely different kinds of filters. </a:t>
            </a:r>
          </a:p>
          <a:p>
            <a:pPr>
              <a:lnSpc>
                <a:spcPct val="115000"/>
              </a:lnSpc>
              <a:spcAft>
                <a:spcPts val="1000"/>
              </a:spcAft>
            </a:pPr>
            <a:r>
              <a:rPr lang="en-US" sz="1000" dirty="0">
                <a:latin typeface="Arial"/>
                <a:ea typeface="Calibri"/>
                <a:cs typeface="Times New Roman"/>
              </a:rPr>
              <a:t>You will see how to configure authentication and authorization, and how to use the </a:t>
            </a:r>
            <a:r>
              <a:rPr lang="en-US" sz="1000" b="1" dirty="0">
                <a:latin typeface="Arial"/>
                <a:ea typeface="Calibri"/>
                <a:cs typeface="Times New Roman"/>
              </a:rPr>
              <a:t>Authorize</a:t>
            </a:r>
            <a:r>
              <a:rPr lang="en-US" sz="1000" dirty="0">
                <a:latin typeface="Arial"/>
                <a:ea typeface="Calibri"/>
                <a:cs typeface="Times New Roman"/>
              </a:rPr>
              <a:t> attribute on controllers and actions, in Module 11.</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Which filter type will you use for the following actions?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Intercepting an error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Modifying a result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Authorizing users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Inspecting a returned value</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The following filter types can be used to perform the actions.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Intercepting an error—Exception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Modifying a result—Result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Authorizing users—Authorizing filters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 Inspecting a returned value—Action filters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What are the advantages of custom action filters?</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Answers will vary. Custom action filters enable you to write code that runs before or after multiple controller actions in a single re-usable class.</a:t>
            </a:r>
          </a:p>
        </p:txBody>
      </p:sp>
      <p:sp>
        <p:nvSpPr>
          <p:cNvPr id="4" name="Slide Number Placeholder 3"/>
          <p:cNvSpPr>
            <a:spLocks noGrp="1"/>
          </p:cNvSpPr>
          <p:nvPr>
            <p:ph type="sldNum" sz="quarter" idx="10"/>
          </p:nvPr>
        </p:nvSpPr>
        <p:spPr/>
        <p:txBody>
          <a:bodyPr/>
          <a:lstStyle/>
          <a:p>
            <a:fld id="{5373523E-0214-4236-9076-C433F52F01DE}"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the scenarios. In each case, decide whether filters or custom actions filters are an appropriate solution. Ensure that the students understand the best solution to each scenario, as described below:</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writing a photo sharing application and you want to enable each user to discuss photos, cameras, lenses, and other photography equipment with other users whom they have marked as their friends. Other users should be prevented from seeing these discussions.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is a good example of a scenario in which a custom action filter could work. It is a cross-cutting concern because the same restriction, to friends only, should apply across several model classes. You cannot use the built-in </a:t>
            </a:r>
            <a:r>
              <a:rPr lang="en-US" sz="1000" b="1" dirty="0" err="1" smtClean="0">
                <a:latin typeface="Arial"/>
                <a:ea typeface="Times New Roman"/>
                <a:cs typeface="Times New Roman"/>
              </a:rPr>
              <a:t>AuthorizeAttribute</a:t>
            </a:r>
            <a:r>
              <a:rPr lang="en-US" sz="1000" dirty="0" smtClean="0">
                <a:solidFill>
                  <a:srgbClr val="000000"/>
                </a:solidFill>
                <a:latin typeface="Arial"/>
                <a:ea typeface="Times New Roman"/>
                <a:cs typeface="Times New Roman"/>
              </a:rPr>
              <a:t> filter, because friends do not work in the same way as user accounts and group membership. Specifically, users configure their own friends. Group membership is configured by administrators.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want to ensure that when MVC calls the </a:t>
            </a:r>
            <a:r>
              <a:rPr lang="en-US" sz="1000" b="1" dirty="0" err="1" smtClean="0">
                <a:latin typeface="Arial"/>
                <a:ea typeface="Times New Roman"/>
                <a:cs typeface="Times New Roman"/>
              </a:rPr>
              <a:t>GetImage</a:t>
            </a:r>
            <a:r>
              <a:rPr lang="en-US" sz="1000" dirty="0" smtClean="0">
                <a:solidFill>
                  <a:srgbClr val="000000"/>
                </a:solidFill>
                <a:latin typeface="Arial"/>
                <a:ea typeface="Times New Roman"/>
                <a:cs typeface="Times New Roman"/>
              </a:rPr>
              <a:t> action method, the ID in the query string is passed as a parameter.</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 </a:t>
            </a:r>
            <a:r>
              <a:rPr lang="en-US" sz="1000" dirty="0" smtClean="0">
                <a:solidFill>
                  <a:srgbClr val="000000"/>
                </a:solidFill>
                <a:latin typeface="Arial"/>
                <a:ea typeface="Times New Roman"/>
                <a:cs typeface="Times New Roman"/>
              </a:rPr>
              <a:t>This scenario does not require a filter of any kind. You can ensure that the ID value is passed as a parameter by using the default model binder and adding a parameter called </a:t>
            </a:r>
            <a:r>
              <a:rPr lang="en-US" sz="1000" b="1" dirty="0" smtClean="0">
                <a:latin typeface="Arial"/>
                <a:ea typeface="Times New Roman"/>
                <a:cs typeface="Times New Roman"/>
              </a:rPr>
              <a:t>ID</a:t>
            </a:r>
            <a:r>
              <a:rPr lang="en-US" sz="1000" dirty="0" smtClean="0">
                <a:solidFill>
                  <a:srgbClr val="000000"/>
                </a:solidFill>
                <a:latin typeface="Arial"/>
                <a:ea typeface="Times New Roman"/>
                <a:cs typeface="Times New Roman"/>
              </a:rPr>
              <a:t> to the </a:t>
            </a:r>
            <a:r>
              <a:rPr lang="en-US" sz="1000" b="1" dirty="0" err="1" smtClean="0">
                <a:latin typeface="Arial"/>
                <a:ea typeface="Times New Roman"/>
                <a:cs typeface="Times New Roman"/>
              </a:rPr>
              <a:t>GetImage</a:t>
            </a:r>
            <a:r>
              <a:rPr lang="en-US" sz="1000" dirty="0" smtClean="0">
                <a:solidFill>
                  <a:srgbClr val="000000"/>
                </a:solidFill>
                <a:latin typeface="Arial"/>
                <a:ea typeface="Times New Roman"/>
                <a:cs typeface="Times New Roman"/>
              </a:rPr>
              <a:t> action method.</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are writing a photo sharing application and you want to prevent unauthenticated users from adding comments to a photo.</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scenario can be solved by using the built-in </a:t>
            </a:r>
            <a:r>
              <a:rPr lang="en-US" sz="1000" b="1" dirty="0" err="1" smtClean="0">
                <a:latin typeface="Arial"/>
                <a:ea typeface="Times New Roman"/>
                <a:cs typeface="Times New Roman"/>
              </a:rPr>
              <a:t>AuthorizeAttribute</a:t>
            </a:r>
            <a:r>
              <a:rPr lang="en-US" sz="1000" dirty="0" smtClean="0">
                <a:solidFill>
                  <a:srgbClr val="000000"/>
                </a:solidFill>
                <a:latin typeface="Arial"/>
                <a:ea typeface="Times New Roman"/>
                <a:cs typeface="Times New Roman"/>
              </a:rPr>
              <a:t> filter. Add this attribute to the </a:t>
            </a:r>
            <a:r>
              <a:rPr lang="en-US" sz="1000" b="1" dirty="0" smtClean="0">
                <a:latin typeface="Arial"/>
                <a:ea typeface="Times New Roman"/>
                <a:cs typeface="Times New Roman"/>
              </a:rPr>
              <a:t>Create</a:t>
            </a:r>
            <a:r>
              <a:rPr lang="en-US" sz="1000" dirty="0" smtClean="0">
                <a:solidFill>
                  <a:srgbClr val="000000"/>
                </a:solidFill>
                <a:latin typeface="Arial"/>
                <a:ea typeface="Times New Roman"/>
                <a:cs typeface="Times New Roman"/>
              </a:rPr>
              <a:t> action (or equivalent) in the </a:t>
            </a:r>
            <a:r>
              <a:rPr lang="en-US" sz="1000" b="1" dirty="0" err="1" smtClean="0">
                <a:latin typeface="Arial"/>
                <a:ea typeface="Times New Roman"/>
                <a:cs typeface="Times New Roman"/>
              </a:rPr>
              <a:t>CommentController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You want to prevent malicious users from intercepting the credentials entered by users in the logon form for your web application. You want to ensure that the credentials are encrypted.</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b="1" dirty="0" smtClean="0">
                <a:latin typeface="Arial"/>
                <a:ea typeface="Times New Roman"/>
                <a:cs typeface="Times New Roman"/>
              </a:rPr>
              <a:t>Answer:</a:t>
            </a:r>
            <a:r>
              <a:rPr lang="en-US" sz="1000" dirty="0" smtClean="0">
                <a:solidFill>
                  <a:srgbClr val="000000"/>
                </a:solidFill>
                <a:latin typeface="Arial"/>
                <a:ea typeface="Times New Roman"/>
                <a:cs typeface="Times New Roman"/>
              </a:rPr>
              <a:t> This scenario does not require a filter of any kind. You can encrypt the logon form and the credentials by using the Secure Sockets Layer (SSL) protocol. </a:t>
            </a:r>
            <a:endParaRPr lang="en-US" sz="1000" dirty="0" smtClean="0">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SSL will be discussed in Module 12, but it is very likely that some students in the class have already used it because it can be used with any website, and it is not restricted to MVC.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Exercise 1: Adding an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Controller and Writing the Actions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 create the </a:t>
            </a:r>
            <a:r>
              <a:rPr lang="en-US" sz="1000" dirty="0" err="1">
                <a:latin typeface="Arial"/>
                <a:ea typeface="Calibri"/>
                <a:cs typeface="Times New Roman"/>
              </a:rPr>
              <a:t>MVC</a:t>
            </a:r>
            <a:r>
              <a:rPr lang="en-US" sz="1000" dirty="0">
                <a:latin typeface="Arial"/>
                <a:ea typeface="Calibri"/>
                <a:cs typeface="Times New Roman"/>
              </a:rPr>
              <a:t> controller that handles photo operations. You will also add the following actions:</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Index</a:t>
            </a:r>
            <a:r>
              <a:rPr lang="en-US" sz="1000" dirty="0" smtClean="0">
                <a:latin typeface="Arial"/>
                <a:ea typeface="Times New Roman"/>
                <a:cs typeface="Times New Roman"/>
              </a:rPr>
              <a:t>. This action gets a list of all the Photo objects and passes the list to the Index view for display.</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Display</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takes an ID to find a single Photo object. It passes the Photo to the Display view for display.</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Create (GET)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creates a new Photo object and passes it to the Create view, which displays a form that the visitor can use to upload a photo and describe it.</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Create (POST)</a:t>
            </a:r>
            <a:r>
              <a:rPr lang="en-US" sz="1000" dirty="0" smtClean="0">
                <a:latin typeface="Arial"/>
                <a:ea typeface="Times New Roman"/>
                <a:cs typeface="Times New Roman"/>
              </a:rPr>
              <a:t>. This action receives a Photo object from the Create</a:t>
            </a:r>
            <a:r>
              <a:rPr lang="en-US" sz="1000" b="1" dirty="0" smtClean="0">
                <a:latin typeface="Arial"/>
                <a:ea typeface="Times New Roman"/>
                <a:cs typeface="Times New Roman"/>
              </a:rPr>
              <a:t> </a:t>
            </a:r>
            <a:r>
              <a:rPr lang="en-US" sz="1000" dirty="0" smtClean="0">
                <a:latin typeface="Arial"/>
                <a:ea typeface="Times New Roman"/>
                <a:cs typeface="Times New Roman"/>
              </a:rPr>
              <a:t>view and saves the details to the database.</a:t>
            </a:r>
          </a:p>
          <a:p>
            <a:pPr marL="742950" marR="0" lvl="1" indent="-285750">
              <a:lnSpc>
                <a:spcPct val="115000"/>
              </a:lnSpc>
              <a:spcBef>
                <a:spcPts val="0"/>
              </a:spcBef>
              <a:spcAft>
                <a:spcPts val="995"/>
              </a:spcAft>
              <a:buFont typeface="Courier New"/>
              <a:buChar char="o"/>
            </a:pPr>
            <a:r>
              <a:rPr lang="en-US" sz="1000" i="1" dirty="0" smtClean="0">
                <a:latin typeface="Arial"/>
                <a:ea typeface="Times New Roman"/>
                <a:cs typeface="Times New Roman"/>
              </a:rPr>
              <a:t>Delete (GET)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displays a Photo</a:t>
            </a:r>
            <a:r>
              <a:rPr lang="en-US" sz="1000" b="1" dirty="0" smtClean="0">
                <a:latin typeface="Arial"/>
                <a:ea typeface="Times New Roman"/>
                <a:cs typeface="Times New Roman"/>
              </a:rPr>
              <a:t> </a:t>
            </a:r>
            <a:r>
              <a:rPr lang="en-US" sz="1000" dirty="0" smtClean="0">
                <a:latin typeface="Arial"/>
                <a:ea typeface="Times New Roman"/>
                <a:cs typeface="Times New Roman"/>
              </a:rPr>
              <a:t>object and requests confirmation from the user to delete the Photo object.</a:t>
            </a:r>
          </a:p>
          <a:p>
            <a:pPr marL="742950" marR="0" lvl="1" indent="-285750">
              <a:lnSpc>
                <a:spcPct val="115000"/>
              </a:lnSpc>
              <a:spcBef>
                <a:spcPts val="0"/>
              </a:spcBef>
              <a:spcAft>
                <a:spcPts val="995"/>
              </a:spcAft>
              <a:buFont typeface="Courier New"/>
              <a:buChar char="o"/>
            </a:pPr>
            <a:r>
              <a:rPr lang="en-US" sz="1000" i="1" dirty="0" err="1" smtClean="0">
                <a:latin typeface="Arial"/>
                <a:ea typeface="Times New Roman"/>
                <a:cs typeface="Times New Roman"/>
              </a:rPr>
              <a:t>DeleteConfirmed</a:t>
            </a:r>
            <a:r>
              <a:rPr lang="en-US" sz="1000" i="1" dirty="0" smtClean="0">
                <a:latin typeface="Arial"/>
                <a:ea typeface="Times New Roman"/>
                <a:cs typeface="Times New Roman"/>
              </a:rPr>
              <a:t> (POST)</a:t>
            </a:r>
            <a:r>
              <a:rPr lang="en-US" sz="1000" dirty="0" smtClean="0">
                <a:latin typeface="Arial"/>
                <a:ea typeface="Times New Roman"/>
                <a:cs typeface="Times New Roman"/>
              </a:rPr>
              <a:t>.</a:t>
            </a:r>
            <a:r>
              <a:rPr lang="en-US" sz="1000" i="1" dirty="0" smtClean="0">
                <a:latin typeface="Arial"/>
                <a:ea typeface="Times New Roman"/>
                <a:cs typeface="Times New Roman"/>
              </a:rPr>
              <a:t> </a:t>
            </a:r>
            <a:r>
              <a:rPr lang="en-US" sz="1000" dirty="0" smtClean="0">
                <a:latin typeface="Arial"/>
                <a:ea typeface="Times New Roman"/>
                <a:cs typeface="Times New Roman"/>
              </a:rPr>
              <a:t>This action deletes a Photo</a:t>
            </a:r>
            <a:r>
              <a:rPr lang="en-US" sz="1000" b="1" dirty="0" smtClean="0">
                <a:latin typeface="Arial"/>
                <a:ea typeface="Times New Roman"/>
                <a:cs typeface="Times New Roman"/>
              </a:rPr>
              <a:t> </a:t>
            </a:r>
            <a:r>
              <a:rPr lang="en-US" sz="1000" dirty="0" smtClean="0">
                <a:latin typeface="Arial"/>
                <a:ea typeface="Times New Roman"/>
                <a:cs typeface="Times New Roman"/>
              </a:rPr>
              <a:t>object after confirmation.</a:t>
            </a:r>
          </a:p>
          <a:p>
            <a:pPr marL="742950" marR="0" lvl="1" indent="-285750">
              <a:lnSpc>
                <a:spcPct val="115000"/>
              </a:lnSpc>
              <a:spcBef>
                <a:spcPts val="0"/>
              </a:spcBef>
              <a:spcAft>
                <a:spcPts val="995"/>
              </a:spcAft>
              <a:buFont typeface="Courier New"/>
              <a:buChar char="o"/>
            </a:pPr>
            <a:r>
              <a:rPr lang="en-US" sz="1000" i="1" dirty="0" err="1" smtClean="0">
                <a:latin typeface="Arial"/>
                <a:ea typeface="Times New Roman"/>
                <a:cs typeface="Times New Roman"/>
              </a:rPr>
              <a:t>GetImage</a:t>
            </a:r>
            <a:r>
              <a:rPr lang="en-US" sz="1000" i="1" dirty="0" smtClean="0">
                <a:latin typeface="Arial"/>
                <a:ea typeface="Times New Roman"/>
                <a:cs typeface="Times New Roman"/>
              </a:rPr>
              <a:t>:</a:t>
            </a:r>
            <a:r>
              <a:rPr lang="en-US" sz="1000" dirty="0" smtClean="0">
                <a:latin typeface="Arial"/>
                <a:ea typeface="Times New Roman"/>
                <a:cs typeface="Times New Roman"/>
              </a:rPr>
              <a:t> This action returns the photo image from the database as a JPEG file. This method is called by multiple views to display the image.</a:t>
            </a:r>
          </a:p>
          <a:p>
            <a:pPr>
              <a:lnSpc>
                <a:spcPct val="115000"/>
              </a:lnSpc>
              <a:spcAft>
                <a:spcPts val="1000"/>
              </a:spcAft>
            </a:pPr>
            <a:r>
              <a:rPr lang="en-US" sz="1000" dirty="0">
                <a:solidFill>
                  <a:srgbClr val="000000"/>
                </a:solidFill>
                <a:latin typeface="Arial"/>
                <a:ea typeface="Calibri"/>
                <a:cs typeface="Times New Roman"/>
              </a:rPr>
              <a:t>Exercise 2: Optional—Writing the Action Filters in a 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development team is new to </a:t>
            </a:r>
            <a:r>
              <a:rPr lang="en-US" sz="1000" dirty="0" err="1">
                <a:latin typeface="Arial"/>
                <a:ea typeface="Calibri"/>
                <a:cs typeface="Times New Roman"/>
              </a:rPr>
              <a:t>MVC</a:t>
            </a:r>
            <a:r>
              <a:rPr lang="en-US" sz="1000" dirty="0">
                <a:latin typeface="Arial"/>
                <a:ea typeface="Calibri"/>
                <a:cs typeface="Times New Roman"/>
              </a:rPr>
              <a:t> and is having difficulty in passing the right parameters to controllers and actions. You need to implement a component that displays the controller names, action names, parameter names, and values in the Visual Studio Output window to help with this problem. In this exercise, you will create an action filter for this purpose.</a:t>
            </a:r>
          </a:p>
          <a:p>
            <a:pPr>
              <a:lnSpc>
                <a:spcPct val="115000"/>
              </a:lnSpc>
              <a:spcAft>
                <a:spcPts val="1000"/>
              </a:spcAft>
            </a:pPr>
            <a:r>
              <a:rPr lang="en-US" sz="1000" dirty="0">
                <a:latin typeface="Arial"/>
                <a:ea typeface="Calibri"/>
                <a:cs typeface="Times New Roman"/>
              </a:rPr>
              <a:t>Complete this exercise if time </a:t>
            </a:r>
            <a:r>
              <a:rPr lang="en-US" sz="1000" dirty="0" smtClean="0">
                <a:latin typeface="Arial"/>
                <a:ea typeface="Calibri"/>
                <a:cs typeface="Times New Roman"/>
              </a:rPr>
              <a:t>permits.</a:t>
            </a:r>
          </a:p>
          <a:p>
            <a:pPr marL="742950" marR="0" lvl="1" indent="-285750">
              <a:lnSpc>
                <a:spcPct val="115000"/>
              </a:lnSpc>
              <a:spcBef>
                <a:spcPts val="0"/>
              </a:spcBef>
              <a:spcAft>
                <a:spcPts val="995"/>
              </a:spcAft>
              <a:buFont typeface="Courier New"/>
              <a:buChar char="o"/>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smtClean="0">
                <a:latin typeface="Arial"/>
                <a:ea typeface="Calibri"/>
                <a:cs typeface="Times New Roman"/>
              </a:rPr>
              <a:t>Exercise 3: </a:t>
            </a:r>
            <a:r>
              <a:rPr lang="en-US" sz="1000" dirty="0" smtClean="0">
                <a:solidFill>
                  <a:srgbClr val="000000"/>
                </a:solidFill>
                <a:latin typeface="Arial"/>
                <a:ea typeface="Calibri"/>
                <a:cs typeface="Segoe UI"/>
              </a:rPr>
              <a:t>Using the Photo Controller</a:t>
            </a: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Segoe UI"/>
              </a:rPr>
              <a:t>In this exercise, you will:</a:t>
            </a:r>
            <a:endParaRPr lang="en-US" sz="1000" dirty="0" smtClean="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Segoe UI"/>
              </a:rPr>
              <a:t>Create a temporary index and display views by using the scaffold code that is built into the Visual Studio MVC application template.</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prstClr val="black"/>
                </a:solidFill>
                <a:latin typeface="Arial"/>
                <a:ea typeface="Times New Roman"/>
                <a:cs typeface="Segoe UI"/>
              </a:rPr>
              <a:t>Use </a:t>
            </a:r>
            <a:r>
              <a:rPr lang="en-US" sz="1000" dirty="0">
                <a:solidFill>
                  <a:prstClr val="black"/>
                </a:solidFill>
                <a:latin typeface="Arial"/>
                <a:ea typeface="Times New Roman"/>
                <a:cs typeface="Segoe UI"/>
              </a:rPr>
              <a:t>the views to test controllers, actions, and action filters, and run the Photo Sharing application.</a:t>
            </a:r>
            <a:endParaRPr lang="en-US" sz="1000" dirty="0">
              <a:solidFill>
                <a:prstClr val="black"/>
              </a:solidFill>
              <a:latin typeface="Arial"/>
              <a:ea typeface="Times New Roman"/>
              <a:cs typeface="Times New Roman"/>
            </a:endParaRPr>
          </a:p>
          <a:p>
            <a:pPr lvl="0">
              <a:lnSpc>
                <a:spcPct val="115000"/>
              </a:lnSpc>
              <a:spcAft>
                <a:spcPts val="1000"/>
              </a:spcAft>
              <a:buNone/>
            </a:pPr>
            <a:r>
              <a:rPr lang="en-US" sz="1000" dirty="0">
                <a:solidFill>
                  <a:prstClr val="black"/>
                </a:solidFill>
                <a:latin typeface="Arial"/>
                <a:ea typeface="Calibri"/>
                <a:cs typeface="Segoe UI"/>
              </a:rPr>
              <a:t>Instructor Note: Point out to the students that the views created in this exercise are temporary, and intended only to test the photo controller and associated classes. These views will be </a:t>
            </a:r>
            <a:r>
              <a:rPr lang="en-US" sz="1000" dirty="0" smtClean="0">
                <a:solidFill>
                  <a:prstClr val="black"/>
                </a:solidFill>
                <a:latin typeface="Arial"/>
                <a:ea typeface="Calibri"/>
                <a:cs typeface="Segoe UI"/>
              </a:rPr>
              <a:t>removed</a:t>
            </a:r>
            <a:r>
              <a:rPr lang="en-US" sz="1000" baseline="0" dirty="0" smtClean="0">
                <a:solidFill>
                  <a:prstClr val="black"/>
                </a:solidFill>
                <a:latin typeface="Arial"/>
                <a:ea typeface="Calibri"/>
                <a:cs typeface="Segoe UI"/>
              </a:rPr>
              <a:t> </a:t>
            </a:r>
            <a:r>
              <a:rPr lang="en-US" sz="1000" dirty="0" smtClean="0">
                <a:solidFill>
                  <a:prstClr val="black"/>
                </a:solidFill>
                <a:latin typeface="Arial"/>
                <a:ea typeface="Calibri"/>
                <a:cs typeface="Segoe UI"/>
              </a:rPr>
              <a:t>and </a:t>
            </a:r>
            <a:r>
              <a:rPr lang="en-US" sz="1000" dirty="0">
                <a:solidFill>
                  <a:prstClr val="black"/>
                </a:solidFill>
                <a:latin typeface="Arial"/>
                <a:ea typeface="Calibri"/>
                <a:cs typeface="Segoe UI"/>
              </a:rPr>
              <a:t>replaced with more sophisticated views later in the course.</a:t>
            </a:r>
            <a:endParaRPr lang="en-US" dirty="0"/>
          </a:p>
        </p:txBody>
      </p:sp>
      <p:sp>
        <p:nvSpPr>
          <p:cNvPr id="4" name="Slide Number Placeholder 3"/>
          <p:cNvSpPr>
            <a:spLocks noGrp="1"/>
          </p:cNvSpPr>
          <p:nvPr>
            <p:ph type="sldNum" sz="quarter" idx="10"/>
          </p:nvPr>
        </p:nvSpPr>
        <p:spPr/>
        <p:txBody>
          <a:bodyPr/>
          <a:lstStyle/>
          <a:p>
            <a:fld id="{5373523E-0214-4236-9076-C433F52F01DE}"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373523E-0214-4236-9076-C433F52F01DE}"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will happen if you click the Edit or Delete links in the Index view in the Lab?</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If you click the Edit or Delete links in the Index view in the lab, a 404 error message will appear.</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Why did you use the </a:t>
            </a:r>
            <a:r>
              <a:rPr lang="en-US" sz="1000" b="1" dirty="0" err="1" smtClean="0">
                <a:latin typeface="Arial"/>
                <a:ea typeface="Times New Roman"/>
                <a:cs typeface="Times New Roman"/>
              </a:rPr>
              <a:t>ActionName</a:t>
            </a:r>
            <a:r>
              <a:rPr lang="en-US" sz="1000" b="1" dirty="0" smtClean="0">
                <a:latin typeface="Arial"/>
                <a:ea typeface="Times New Roman"/>
                <a:cs typeface="Times New Roman"/>
              </a:rPr>
              <a:t> </a:t>
            </a:r>
            <a:r>
              <a:rPr lang="en-US" sz="1000" dirty="0" smtClean="0">
                <a:latin typeface="Arial"/>
                <a:ea typeface="Times New Roman"/>
                <a:cs typeface="Times New Roman"/>
              </a:rPr>
              <a:t>annotation for the </a:t>
            </a:r>
            <a:r>
              <a:rPr lang="en-US" sz="1000" b="1" dirty="0" err="1" smtClean="0">
                <a:latin typeface="Arial"/>
                <a:ea typeface="Times New Roman"/>
                <a:cs typeface="Times New Roman"/>
              </a:rPr>
              <a:t>DeleteConfirmed</a:t>
            </a:r>
            <a:r>
              <a:rPr lang="en-US" sz="1000" b="1" dirty="0" smtClean="0">
                <a:latin typeface="Arial"/>
                <a:ea typeface="Times New Roman"/>
                <a:cs typeface="Times New Roman"/>
              </a:rPr>
              <a:t> </a:t>
            </a:r>
            <a:r>
              <a:rPr lang="en-US" sz="1000" dirty="0" smtClean="0">
                <a:latin typeface="Arial"/>
                <a:ea typeface="Times New Roman"/>
                <a:cs typeface="Times New Roman"/>
              </a:rPr>
              <a:t>action in the </a:t>
            </a:r>
            <a:r>
              <a:rPr lang="en-US" sz="1000" b="1" dirty="0" err="1" smtClean="0">
                <a:latin typeface="Arial"/>
                <a:ea typeface="Times New Roman"/>
                <a:cs typeface="Times New Roman"/>
              </a:rPr>
              <a:t>PhotoController</a:t>
            </a:r>
            <a:r>
              <a:rPr lang="en-US" sz="1000" dirty="0" smtClean="0">
                <a:latin typeface="Arial"/>
                <a:ea typeface="Times New Roman"/>
                <a:cs typeface="Times New Roman"/>
              </a:rPr>
              <a:t> class?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Two methods in the same .NET Framework class cannot have the same name and signature. When you have an action called </a:t>
            </a:r>
            <a:r>
              <a:rPr lang="en-US" sz="1000" b="1" dirty="0">
                <a:latin typeface="Arial"/>
                <a:ea typeface="Calibri"/>
                <a:cs typeface="Times New Roman"/>
              </a:rPr>
              <a:t>Delete</a:t>
            </a:r>
            <a:r>
              <a:rPr lang="en-US" sz="1000" dirty="0">
                <a:latin typeface="Arial"/>
                <a:ea typeface="Calibri"/>
                <a:cs typeface="Times New Roman"/>
              </a:rPr>
              <a:t>, you cannot have the method with the same name because the </a:t>
            </a:r>
            <a:r>
              <a:rPr lang="en-US" sz="1000" b="1" dirty="0">
                <a:latin typeface="Arial"/>
                <a:ea typeface="Calibri"/>
                <a:cs typeface="Times New Roman"/>
              </a:rPr>
              <a:t>Delete</a:t>
            </a:r>
            <a:r>
              <a:rPr lang="en-US" sz="1000" dirty="0">
                <a:latin typeface="Arial"/>
                <a:ea typeface="Calibri"/>
                <a:cs typeface="Times New Roman"/>
              </a:rPr>
              <a:t> action for the GET verb already exists and has the same ID parameter. To resolve this issue, use a different name to the method, which in this case is </a:t>
            </a:r>
            <a:r>
              <a:rPr lang="en-US" sz="1000" b="1" dirty="0" err="1">
                <a:latin typeface="Arial"/>
                <a:ea typeface="Calibri"/>
                <a:cs typeface="Times New Roman"/>
              </a:rPr>
              <a:t>DeleteConfirmed</a:t>
            </a:r>
            <a:r>
              <a:rPr lang="en-US" sz="1000" dirty="0">
                <a:latin typeface="Arial"/>
                <a:ea typeface="Calibri"/>
                <a:cs typeface="Times New Roman"/>
              </a:rPr>
              <a:t>, but use the </a:t>
            </a:r>
            <a:r>
              <a:rPr lang="en-US" sz="1000" b="1" dirty="0" err="1">
                <a:latin typeface="Arial"/>
                <a:ea typeface="Calibri"/>
                <a:cs typeface="Times New Roman"/>
              </a:rPr>
              <a:t>ActionName</a:t>
            </a:r>
            <a:r>
              <a:rPr lang="en-US" sz="1000" dirty="0">
                <a:latin typeface="Arial"/>
                <a:ea typeface="Calibri"/>
                <a:cs typeface="Times New Roman"/>
              </a:rPr>
              <a:t> annotation to ensure it runs when the </a:t>
            </a:r>
            <a:r>
              <a:rPr lang="en-US" sz="1000" b="1" dirty="0">
                <a:latin typeface="Arial"/>
                <a:ea typeface="Calibri"/>
                <a:cs typeface="Times New Roman"/>
              </a:rPr>
              <a:t>Delete</a:t>
            </a:r>
            <a:r>
              <a:rPr lang="en-US" sz="1000" dirty="0">
                <a:latin typeface="Arial"/>
                <a:ea typeface="Calibri"/>
                <a:cs typeface="Times New Roman"/>
              </a:rPr>
              <a:t> action is called in an HTTP POST.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lab, you added two actions with the name, </a:t>
            </a:r>
            <a:r>
              <a:rPr lang="en-US" sz="1000" b="1" dirty="0">
                <a:latin typeface="Arial"/>
                <a:ea typeface="Calibri"/>
                <a:cs typeface="Times New Roman"/>
              </a:rPr>
              <a:t>Create</a:t>
            </a:r>
            <a:r>
              <a:rPr lang="en-US" sz="1000" dirty="0">
                <a:latin typeface="Arial"/>
                <a:ea typeface="Calibri"/>
                <a:cs typeface="Times New Roman"/>
              </a:rPr>
              <a:t>. Why is it possible to add these actions without using the </a:t>
            </a:r>
            <a:r>
              <a:rPr lang="en-US" sz="1000" dirty="0" err="1">
                <a:latin typeface="Arial"/>
                <a:ea typeface="Calibri"/>
                <a:cs typeface="Times New Roman"/>
              </a:rPr>
              <a:t>ActionName</a:t>
            </a:r>
            <a:r>
              <a:rPr lang="en-US" sz="1000" dirty="0">
                <a:latin typeface="Arial"/>
                <a:ea typeface="Calibri"/>
                <a:cs typeface="Times New Roman"/>
              </a:rPr>
              <a:t> annotation?</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two </a:t>
            </a:r>
            <a:r>
              <a:rPr lang="en-US" sz="1000" b="1" dirty="0">
                <a:latin typeface="Arial"/>
                <a:ea typeface="Calibri"/>
                <a:cs typeface="Times New Roman"/>
              </a:rPr>
              <a:t>Create</a:t>
            </a:r>
            <a:r>
              <a:rPr lang="en-US" sz="1000" dirty="0">
                <a:latin typeface="Arial"/>
                <a:ea typeface="Calibri"/>
                <a:cs typeface="Segoe UI"/>
              </a:rPr>
              <a:t> methods (one for HTTP GET and one for HTTP POST) have different signatures because the method parameters are different.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ensure that the </a:t>
            </a:r>
            <a:r>
              <a:rPr lang="en-US" sz="1000" b="1" dirty="0" err="1">
                <a:latin typeface="Arial"/>
                <a:ea typeface="Calibri"/>
                <a:cs typeface="Times New Roman"/>
              </a:rPr>
              <a:t>CreatedDate</a:t>
            </a:r>
            <a:r>
              <a:rPr lang="en-US" sz="1000" dirty="0">
                <a:latin typeface="Arial"/>
                <a:ea typeface="Calibri"/>
                <a:cs typeface="Times New Roman"/>
              </a:rPr>
              <a:t> property of a new </a:t>
            </a:r>
            <a:r>
              <a:rPr lang="en-US" sz="1000" b="1" dirty="0">
                <a:latin typeface="Arial"/>
                <a:ea typeface="Calibri"/>
                <a:cs typeface="Times New Roman"/>
              </a:rPr>
              <a:t>Photo</a:t>
            </a:r>
            <a:r>
              <a:rPr lang="en-US" sz="1000" dirty="0">
                <a:latin typeface="Arial"/>
                <a:ea typeface="Calibri"/>
                <a:cs typeface="Times New Roman"/>
              </a:rPr>
              <a:t> object is set to today’s date when the object is created. Should this value be set in the </a:t>
            </a:r>
            <a:r>
              <a:rPr lang="en-US" sz="1000" b="1" dirty="0">
                <a:latin typeface="Arial"/>
                <a:ea typeface="Calibri"/>
                <a:cs typeface="Times New Roman"/>
              </a:rPr>
              <a:t>Photo</a:t>
            </a:r>
            <a:r>
              <a:rPr lang="en-US" sz="1000" dirty="0">
                <a:latin typeface="Arial"/>
                <a:ea typeface="Calibri"/>
                <a:cs typeface="Times New Roman"/>
              </a:rPr>
              <a:t> model class constructor method or in the </a:t>
            </a:r>
            <a:r>
              <a:rPr lang="en-US" sz="1000" b="1" dirty="0" err="1">
                <a:latin typeface="Arial"/>
                <a:ea typeface="Calibri"/>
                <a:cs typeface="Times New Roman"/>
              </a:rPr>
              <a:t>PhotoController</a:t>
            </a:r>
            <a:r>
              <a:rPr lang="en-US" sz="1000" dirty="0">
                <a:latin typeface="Arial"/>
                <a:ea typeface="Calibri"/>
                <a:cs typeface="Times New Roman"/>
              </a:rPr>
              <a:t> </a:t>
            </a:r>
            <a:r>
              <a:rPr lang="en-US" sz="1000" b="1" dirty="0">
                <a:latin typeface="Arial"/>
                <a:ea typeface="Calibri"/>
                <a:cs typeface="Times New Roman"/>
              </a:rPr>
              <a:t>Create</a:t>
            </a:r>
            <a:r>
              <a:rPr lang="en-US" sz="1000" dirty="0">
                <a:latin typeface="Arial"/>
                <a:ea typeface="Calibri"/>
                <a:cs typeface="Times New Roman"/>
              </a:rPr>
              <a:t> action method?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a:t>
            </a:r>
            <a:r>
              <a:rPr lang="en-US" sz="1000" b="1" dirty="0" err="1" smtClean="0">
                <a:latin typeface="Arial"/>
                <a:ea typeface="Times New Roman"/>
                <a:cs typeface="Times New Roman"/>
              </a:rPr>
              <a:t>CreatedDate</a:t>
            </a:r>
            <a:r>
              <a:rPr lang="en-US" sz="1000" b="1" dirty="0" smtClean="0">
                <a:latin typeface="Arial"/>
                <a:ea typeface="Times New Roman"/>
                <a:cs typeface="Times New Roman"/>
              </a:rPr>
              <a:t> </a:t>
            </a:r>
            <a:r>
              <a:rPr lang="en-US" sz="1000" dirty="0" smtClean="0">
                <a:latin typeface="Arial"/>
                <a:ea typeface="Times New Roman"/>
                <a:cs typeface="Times New Roman"/>
              </a:rPr>
              <a:t>property should be set in the </a:t>
            </a:r>
            <a:r>
              <a:rPr lang="en-US" sz="1000" b="1" dirty="0" err="1" smtClean="0">
                <a:latin typeface="Arial"/>
                <a:ea typeface="Times New Roman"/>
                <a:cs typeface="Times New Roman"/>
              </a:rPr>
              <a:t>PhotoController</a:t>
            </a:r>
            <a:r>
              <a:rPr lang="en-US" sz="1000" b="1" dirty="0" smtClean="0">
                <a:latin typeface="Arial"/>
                <a:ea typeface="Times New Roman"/>
                <a:cs typeface="Times New Roman"/>
              </a:rPr>
              <a:t> Create</a:t>
            </a:r>
            <a:r>
              <a:rPr lang="en-US" sz="1000" dirty="0" smtClean="0">
                <a:latin typeface="Arial"/>
                <a:ea typeface="Times New Roman"/>
                <a:cs typeface="Times New Roman"/>
              </a:rPr>
              <a:t> action method.</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Unless you have a good reason not to, keep to the convention that each controller should be named to match the corresponding model class, with “Controller” appended. For example, for the Photo model class, the controller should be called </a:t>
            </a:r>
            <a:r>
              <a:rPr lang="en-US" sz="1000" dirty="0" err="1">
                <a:latin typeface="Arial"/>
                <a:ea typeface="Calibri"/>
                <a:cs typeface="Times New Roman"/>
              </a:rPr>
              <a:t>PhotoController</a:t>
            </a:r>
            <a:r>
              <a:rPr lang="en-US" sz="1000" dirty="0">
                <a:latin typeface="Arial"/>
                <a:ea typeface="Calibri"/>
                <a:cs typeface="Times New Roman"/>
              </a:rPr>
              <a:t>. By maintaining this convention, you create a logically named set of model and controller classes, and can use the default controller factory.</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Take great care if you choose to override the built-in </a:t>
            </a:r>
            <a:r>
              <a:rPr lang="en-US" sz="1000" dirty="0" err="1">
                <a:latin typeface="Arial"/>
                <a:ea typeface="Calibri"/>
                <a:cs typeface="Times New Roman"/>
              </a:rPr>
              <a:t>AuthorizeAttribute</a:t>
            </a:r>
            <a:r>
              <a:rPr lang="en-US" sz="1000" dirty="0">
                <a:latin typeface="Arial"/>
                <a:ea typeface="Calibri"/>
                <a:cs typeface="Times New Roman"/>
              </a:rPr>
              <a:t> filter because it implements permissions and security for the web application. If you carelessly modify the security infrastructure of the MVC framework, you may introduce vulnerabilities in your application. Instead, use the built-in filter wherever possible.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73523E-0214-4236-9076-C433F52F01DE}"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various </a:t>
            </a:r>
            <a:r>
              <a:rPr lang="en-US" sz="1000" b="1">
                <a:latin typeface="Arial"/>
                <a:ea typeface="Calibri"/>
                <a:cs typeface="Times New Roman"/>
              </a:rPr>
              <a:t>ActionResult</a:t>
            </a:r>
            <a:r>
              <a:rPr lang="en-US" sz="1000">
                <a:latin typeface="Arial"/>
                <a:ea typeface="Calibri"/>
                <a:cs typeface="Times New Roman"/>
              </a:rPr>
              <a:t> return types that you can write as code while creating a controller?</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can use any of the following </a:t>
            </a:r>
            <a:r>
              <a:rPr lang="en-US" sz="1000" b="1">
                <a:latin typeface="Arial"/>
                <a:ea typeface="Calibri"/>
                <a:cs typeface="Times New Roman"/>
              </a:rPr>
              <a:t>ActionResult</a:t>
            </a:r>
            <a:r>
              <a:rPr lang="en-US" sz="1000">
                <a:solidFill>
                  <a:srgbClr val="000000"/>
                </a:solidFill>
                <a:latin typeface="Arial"/>
                <a:ea typeface="Calibri"/>
                <a:cs typeface="Times New Roman"/>
              </a:rPr>
              <a:t> types: ViewResult, PartialViewResult, RedirectResult, RedirectToRouteResult, or ContentResult.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You will learn more about partial views in Module 5, and you will learn more about routes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a:t>
            </a:r>
            <a:r>
              <a:rPr lang="en-US" sz="1000" b="1">
                <a:latin typeface="Arial"/>
                <a:ea typeface="Calibri"/>
                <a:cs typeface="Times New Roman"/>
              </a:rPr>
              <a:t>DefaultModelBinder</a:t>
            </a:r>
            <a:r>
              <a:rPr lang="en-US" sz="1000">
                <a:latin typeface="Arial"/>
                <a:ea typeface="Calibri"/>
                <a:cs typeface="Times New Roman"/>
              </a:rPr>
              <a:t> pass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DefaultModelBinder</a:t>
            </a:r>
            <a:r>
              <a:rPr lang="en-US" sz="1000">
                <a:latin typeface="Arial"/>
                <a:ea typeface="Calibri"/>
                <a:cs typeface="Times New Roman"/>
              </a:rPr>
              <a:t> locates parameters in a posted form, the routing values, the query string, or in the posted files. When it finds a parameter in the action method that matches the name and type of a parameter from the request, the action method is called and the parameter is passed from the request.</a:t>
            </a:r>
          </a:p>
          <a:p>
            <a:pPr>
              <a:lnSpc>
                <a:spcPct val="115000"/>
              </a:lnSpc>
              <a:spcAft>
                <a:spcPts val="1000"/>
              </a:spcAft>
            </a:pPr>
            <a:r>
              <a:rPr lang="en-US" sz="1000">
                <a:latin typeface="Arial"/>
                <a:ea typeface="Calibri"/>
                <a:cs typeface="Times New Roman"/>
              </a:rPr>
              <a:t>Remind the students that the </a:t>
            </a:r>
            <a:r>
              <a:rPr lang="en-US" sz="1000" b="1">
                <a:latin typeface="Arial"/>
                <a:ea typeface="Calibri"/>
                <a:cs typeface="Times New Roman"/>
              </a:rPr>
              <a:t>DefaultModelBinder</a:t>
            </a:r>
            <a:r>
              <a:rPr lang="en-US" sz="1000">
                <a:latin typeface="Arial"/>
                <a:ea typeface="Calibri"/>
                <a:cs typeface="Times New Roman"/>
              </a:rPr>
              <a:t> class was discussed in the last module along with the controller action invoker. It provides a very flexible and easy-to-use method of binding parameters to the right action method, and this method should be used whenever possible.</a:t>
            </a:r>
          </a:p>
        </p:txBody>
      </p:sp>
      <p:sp>
        <p:nvSpPr>
          <p:cNvPr id="4" name="Slide Number Placeholder 3"/>
          <p:cNvSpPr>
            <a:spLocks noGrp="1"/>
          </p:cNvSpPr>
          <p:nvPr>
            <p:ph type="sldNum" sz="quarter" idx="10"/>
          </p:nvPr>
        </p:nvSpPr>
        <p:spPr/>
        <p:txBody>
          <a:bodyPr/>
          <a:lstStyle/>
          <a:p>
            <a:fld id="{5373523E-0214-4236-9076-C433F52F01DE}"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Do </a:t>
            </a:r>
            <a:r>
              <a:rPr lang="en-US" sz="1000" b="1">
                <a:latin typeface="Arial"/>
                <a:ea typeface="Calibri"/>
                <a:cs typeface="Times New Roman"/>
              </a:rPr>
              <a:t>ViewBag</a:t>
            </a:r>
            <a:r>
              <a:rPr lang="en-US" sz="1000">
                <a:latin typeface="Arial"/>
                <a:ea typeface="Calibri"/>
                <a:cs typeface="Times New Roman"/>
              </a:rPr>
              <a:t> and </a:t>
            </a:r>
            <a:r>
              <a:rPr lang="en-US" sz="1000" b="1">
                <a:latin typeface="Arial"/>
                <a:ea typeface="Calibri"/>
                <a:cs typeface="Times New Roman"/>
              </a:rPr>
              <a:t>ViewData</a:t>
            </a:r>
            <a:r>
              <a:rPr lang="en-US" sz="1000">
                <a:latin typeface="Arial"/>
                <a:ea typeface="Calibri"/>
                <a:cs typeface="Times New Roman"/>
              </a:rPr>
              <a:t> serve different purposes?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t>
            </a:r>
            <a:r>
              <a:rPr lang="en-US" sz="1000" b="1">
                <a:latin typeface="Arial"/>
                <a:ea typeface="Calibri"/>
                <a:cs typeface="Times New Roman"/>
              </a:rPr>
              <a:t>ViewBag</a:t>
            </a:r>
            <a:r>
              <a:rPr lang="en-US" sz="1000">
                <a:latin typeface="Arial"/>
                <a:ea typeface="Calibri"/>
                <a:cs typeface="Segoe UI"/>
              </a:rPr>
              <a:t> and </a:t>
            </a:r>
            <a:r>
              <a:rPr lang="en-US" sz="1000" b="1">
                <a:latin typeface="Arial"/>
                <a:ea typeface="Calibri"/>
                <a:cs typeface="Times New Roman"/>
              </a:rPr>
              <a:t>ViewData</a:t>
            </a:r>
            <a:r>
              <a:rPr lang="en-US" sz="1000">
                <a:latin typeface="Arial"/>
                <a:ea typeface="Calibri"/>
                <a:cs typeface="Segoe UI"/>
              </a:rPr>
              <a:t> serve the same purpose. Both these properties help developers to pass data from controllers to views. When you write code for objects by using either of these properties, those objects become accessible in the view.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time permits, you can discuss the kind of information that is often not included in a model class, but you may need to pass to the view for display. This is the information usually added to </a:t>
            </a:r>
            <a:r>
              <a:rPr lang="en-US" sz="1000" b="1">
                <a:latin typeface="Arial"/>
                <a:ea typeface="Calibri"/>
                <a:cs typeface="Times New Roman"/>
              </a:rPr>
              <a:t>ViewBag</a:t>
            </a:r>
            <a:r>
              <a:rPr lang="en-US" sz="1000">
                <a:latin typeface="Arial"/>
                <a:ea typeface="Calibri"/>
                <a:cs typeface="Segoe UI"/>
              </a:rPr>
              <a:t> or </a:t>
            </a:r>
            <a:r>
              <a:rPr lang="en-US" sz="1000" b="1">
                <a:latin typeface="Arial"/>
                <a:ea typeface="Calibri"/>
                <a:cs typeface="Times New Roman"/>
              </a:rPr>
              <a:t>ViewData</a:t>
            </a:r>
            <a:r>
              <a:rPr lang="en-US" sz="1000">
                <a:latin typeface="Arial"/>
                <a:ea typeface="Calibri"/>
                <a:cs typeface="Segoe UI"/>
              </a:rPr>
              <a:t>. The more scenarios you discuss, the more likely students are to understand these objects.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this additional slide to explain how to store and retrieve information in </a:t>
            </a:r>
            <a:r>
              <a:rPr lang="en-US" sz="1000" b="1">
                <a:latin typeface="Arial"/>
                <a:ea typeface="Calibri"/>
                <a:cs typeface="Times New Roman"/>
              </a:rPr>
              <a:t>ViewBag</a:t>
            </a:r>
            <a:r>
              <a:rPr lang="en-GB" sz="1000">
                <a:latin typeface="Arial"/>
                <a:ea typeface="Calibri"/>
                <a:cs typeface="Times New Roman"/>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You must inform the students that the project you are starting is the Operas website that you created in Module 3. The starting point for this demonstration is the finishing point for the last demonstration, in which you created a model and configured the Entity Framework context.</a:t>
            </a:r>
          </a:p>
          <a:p>
            <a:pPr>
              <a:lnSpc>
                <a:spcPct val="115000"/>
              </a:lnSpc>
              <a:spcAft>
                <a:spcPts val="1000"/>
              </a:spcAft>
            </a:pPr>
            <a:r>
              <a:rPr lang="en-US" sz="1000" dirty="0">
                <a:latin typeface="Arial"/>
                <a:ea typeface="Calibri"/>
                <a:cs typeface="Times New Roman"/>
              </a:rPr>
              <a:t>You must also inform the students that this demonstration shows how to write code for a controller and write common actions, but does not include running the application because views have not been created yet. In the next module, the students will see the application running.</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\Mod04\</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 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smtClean="0">
                <a:latin typeface="Arial"/>
                <a:ea typeface="Times New Roman"/>
                <a:cs typeface="Times New Roman"/>
              </a:rPr>
              <a:t>Note: </a:t>
            </a:r>
            <a:r>
              <a:rPr lang="en-US" sz="1000" dirty="0" smtClean="0">
                <a:latin typeface="Arial"/>
                <a:ea typeface="Times New Roman"/>
                <a:cs typeface="Times New Roman"/>
              </a:rPr>
              <a:t>In Hyper-V Manager, start the </a:t>
            </a:r>
            <a:r>
              <a:rPr lang="en-US" sz="1000" b="1" dirty="0" smtClean="0">
                <a:latin typeface="Arial"/>
                <a:ea typeface="Times New Roman"/>
                <a:cs typeface="Times New Roman"/>
              </a:rPr>
              <a:t>MSL-TMG1</a:t>
            </a:r>
            <a:r>
              <a:rPr lang="en-US" sz="1000" dirty="0" smtClean="0">
                <a:latin typeface="Arial"/>
                <a:ea typeface="Times New Roman"/>
                <a:cs typeface="Times New Roman"/>
              </a:rPr>
              <a:t> virtual machine if it is not already running.</a:t>
            </a:r>
          </a:p>
          <a:p>
            <a:pPr>
              <a:lnSpc>
                <a:spcPct val="115000"/>
              </a:lnSpc>
              <a:spcAft>
                <a:spcPts val="1000"/>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73523E-0214-4236-9076-C433F52F01DE}"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Controller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Controller</a:t>
            </a:r>
            <a:r>
              <a:rPr lang="en-US" sz="1000" dirty="0">
                <a:solidFill>
                  <a:prstClr val="black"/>
                </a:solidFill>
                <a:latin typeface="Arial"/>
                <a:ea typeface="Times New Roman"/>
                <a:cs typeface="Times New Roman"/>
              </a:rPr>
              <a:t> dialog box, type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Template</a:t>
            </a:r>
            <a:r>
              <a:rPr lang="en-US" sz="1000" dirty="0">
                <a:solidFill>
                  <a:prstClr val="black"/>
                </a:solidFill>
                <a:latin typeface="Arial"/>
                <a:ea typeface="Times New Roman"/>
                <a:cs typeface="Times New Roman"/>
              </a:rPr>
              <a:t> box, click </a:t>
            </a:r>
            <a:r>
              <a:rPr lang="en-US" sz="1000" b="1" dirty="0">
                <a:solidFill>
                  <a:prstClr val="black"/>
                </a:solidFill>
                <a:latin typeface="Arial"/>
                <a:ea typeface="Times New Roman"/>
                <a:cs typeface="Times New Roman"/>
              </a:rPr>
              <a:t>Empty </a:t>
            </a:r>
            <a:r>
              <a:rPr lang="en-US" sz="1000" b="1" dirty="0" err="1">
                <a:solidFill>
                  <a:prstClr val="black"/>
                </a:solidFill>
                <a:latin typeface="Arial"/>
                <a:ea typeface="Times New Roman"/>
                <a:cs typeface="Times New Roman"/>
              </a:rPr>
              <a:t>MVC</a:t>
            </a:r>
            <a:r>
              <a:rPr lang="en-US" sz="1000" b="1" dirty="0">
                <a:solidFill>
                  <a:prstClr val="black"/>
                </a:solidFill>
                <a:latin typeface="Arial"/>
                <a:ea typeface="Times New Roman"/>
                <a:cs typeface="Times New Roman"/>
              </a:rPr>
              <a:t> controller</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Place the mouse cursor at the end of the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 namespace,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System.Data.Entity</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OperasWebSite.Models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 class code block, press Enter, type the following code, and then press Enter.</a:t>
            </a:r>
          </a:p>
          <a:p>
            <a:pPr lvl="1">
              <a:lnSpc>
                <a:spcPct val="115000"/>
              </a:lnSpc>
              <a:spcBef>
                <a:spcPts val="600"/>
              </a:spcBef>
              <a:spcAft>
                <a:spcPts val="995"/>
              </a:spcAft>
            </a:pPr>
            <a:r>
              <a:rPr lang="en-US" sz="1000" dirty="0">
                <a:solidFill>
                  <a:prstClr val="black"/>
                </a:solidFill>
                <a:latin typeface="Arial"/>
                <a:ea typeface="Times New Roman"/>
                <a:cs typeface="Times New Roman"/>
              </a:rPr>
              <a:t>private </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a:t>
            </a:r>
            <a:r>
              <a:rPr lang="en-US" sz="1000" dirty="0">
                <a:solidFill>
                  <a:prstClr val="black"/>
                </a:solidFill>
                <a:latin typeface="Arial"/>
                <a:ea typeface="Times New Roman"/>
                <a:cs typeface="Times New Roman"/>
              </a:rPr>
              <a:t> = </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Index</a:t>
            </a:r>
            <a:r>
              <a:rPr lang="en-US" sz="1000" dirty="0">
                <a:solidFill>
                  <a:prstClr val="black"/>
                </a:solidFill>
                <a:latin typeface="Arial"/>
                <a:ea typeface="Times New Roman"/>
                <a:cs typeface="Times New Roman"/>
              </a:rPr>
              <a:t> action code block, select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View();</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Replace the selected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return View("Index",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contextDB.Operas.ToList</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373523E-0214-4236-9076-C433F52F01DE}" type="slidenum">
              <a:rPr lang="en-US" smtClean="0"/>
              <a:pPr/>
              <a:t>10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04: Developing ASP.NET MVC 4 Controllers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Module04</a:t>
            </a:r>
            <a:endParaRPr lang="en-US" sz="2600"/>
          </a:p>
        </p:txBody>
      </p:sp>
      <p:sp>
        <p:nvSpPr>
          <p:cNvPr id="3" name="Subtitle 2"/>
          <p:cNvSpPr>
            <a:spLocks noGrp="1"/>
          </p:cNvSpPr>
          <p:nvPr>
            <p:ph type="subTitle" sz="quarter" idx="1"/>
          </p:nvPr>
        </p:nvSpPr>
        <p:spPr/>
        <p:txBody>
          <a:bodyPr/>
          <a:lstStyle/>
          <a:p>
            <a:r>
              <a:rPr lang="en-US" smtClean="0"/>
              <a:t>Developing ASP.NET MVC 4 Controllers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name="ac90f981-5d10-4321-b916-2314341f6d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Controller Factories?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Controller factories instantiate the controllers that </a:t>
            </a:r>
            <a:r>
              <a:rPr lang="en-US" sz="2400" smtClean="0"/>
              <a:t>you create</a:t>
            </a:r>
            <a:endParaRPr lang="en-US" sz="2400" dirty="0" smtClean="0"/>
          </a:p>
          <a:p>
            <a:r>
              <a:rPr lang="en-US" sz="2400" dirty="0" smtClean="0"/>
              <a:t>You can create a controller factory by:</a:t>
            </a:r>
          </a:p>
          <a:p>
            <a:pPr lvl="1"/>
            <a:r>
              <a:rPr lang="en-US" dirty="0" smtClean="0"/>
              <a:t>Using the built-in </a:t>
            </a:r>
            <a:r>
              <a:rPr lang="en-US" b="1" dirty="0" err="1" smtClean="0"/>
              <a:t>DefaultControllerFactory</a:t>
            </a:r>
            <a:r>
              <a:rPr lang="en-US" b="1" dirty="0" smtClean="0"/>
              <a:t> </a:t>
            </a:r>
            <a:r>
              <a:rPr lang="en-US" dirty="0" smtClean="0"/>
              <a:t>class</a:t>
            </a:r>
          </a:p>
          <a:p>
            <a:pPr lvl="1"/>
            <a:r>
              <a:rPr lang="en-US" dirty="0" smtClean="0"/>
              <a:t>Creating a custom controller factory for modifying the criteria for selecting controllers or for providing support for testing</a:t>
            </a:r>
            <a:endParaRPr lang="en-US" sz="2800" dirty="0" smtClean="0"/>
          </a:p>
          <a:p>
            <a:pPr lvl="2"/>
            <a:r>
              <a:rPr lang="en-US" dirty="0" smtClean="0"/>
              <a:t>You need to register custom controller </a:t>
            </a:r>
            <a:r>
              <a:rPr lang="en-US" dirty="0" err="1" smtClean="0"/>
              <a:t>facory</a:t>
            </a:r>
            <a:r>
              <a:rPr lang="en-US" dirty="0" smtClean="0"/>
              <a:t> by using the </a:t>
            </a:r>
            <a:r>
              <a:rPr lang="en-US" b="1" dirty="0" err="1" smtClean="0"/>
              <a:t>ControllerBuilder</a:t>
            </a:r>
            <a:r>
              <a:rPr lang="en-US" b="1" dirty="0" smtClean="0"/>
              <a:t> </a:t>
            </a:r>
            <a:r>
              <a:rPr lang="en-US" dirty="0" smtClean="0"/>
              <a:t>class in the </a:t>
            </a:r>
            <a:r>
              <a:rPr lang="en-US" b="1" dirty="0" err="1" smtClean="0"/>
              <a:t>Global.asax</a:t>
            </a:r>
            <a:r>
              <a:rPr lang="en-US" b="1" dirty="0" smtClean="0"/>
              <a:t> </a:t>
            </a:r>
            <a:r>
              <a:rPr lang="en-US" dirty="0" smtClean="0"/>
              <a:t>file</a:t>
            </a:r>
          </a:p>
          <a:p>
            <a:pPr>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name="fcc8e3f4-b7e6-4ef0-844c-1106d610dc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Controller Factory</a:t>
            </a:r>
            <a:endParaRPr lang="en-US"/>
          </a:p>
        </p:txBody>
      </p:sp>
      <p:sp>
        <p:nvSpPr>
          <p:cNvPr id="4" name="Rectangle 3"/>
          <p:cNvSpPr/>
          <p:nvPr/>
        </p:nvSpPr>
        <p:spPr>
          <a:xfrm>
            <a:off x="460375" y="1066800"/>
            <a:ext cx="8683625" cy="558101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public class </a:t>
            </a:r>
            <a:r>
              <a:rPr lang="en-US" sz="1600" b="0" dirty="0" err="1">
                <a:latin typeface="Lucida Sans Unicode" pitchFamily="34" charset="0"/>
                <a:ea typeface="Times New Roman" panose="02020603050405020304" pitchFamily="18" charset="0"/>
                <a:cs typeface="Lucida Sans Unicode" pitchFamily="34" charset="0"/>
              </a:rPr>
              <a:t>AdWorksControllerFactory</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IControllerFactory</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public </a:t>
            </a:r>
            <a:r>
              <a:rPr lang="en-US" sz="1600" b="0" dirty="0" err="1">
                <a:latin typeface="Lucida Sans Unicode" pitchFamily="34" charset="0"/>
                <a:ea typeface="Times New Roman" panose="02020603050405020304" pitchFamily="18" charset="0"/>
                <a:cs typeface="Lucida Sans Unicode" pitchFamily="34" charset="0"/>
              </a:rPr>
              <a:t>IController</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CreateController</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RequestContext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requestContext</a:t>
            </a:r>
            <a:r>
              <a:rPr lang="en-US" sz="1600" b="0" dirty="0">
                <a:latin typeface="Lucida Sans Unicode" pitchFamily="34" charset="0"/>
                <a:ea typeface="Times New Roman" panose="02020603050405020304" pitchFamily="18" charset="0"/>
                <a:cs typeface="Lucida Sans Unicode" pitchFamily="34" charset="0"/>
              </a:rPr>
              <a:t>, </a:t>
            </a:r>
            <a:endParaRPr lang="en-US"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string </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Type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null;</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if (</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 == "Photo")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typeof</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PhotoController</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else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typeof</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GeneralPurposeController</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return </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 == null ? null : </a:t>
            </a:r>
            <a:endParaRPr lang="en-US"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IController</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Activator.CreateInstance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targetType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Writing Action Filters</a:t>
            </a:r>
            <a:endParaRPr lang="en-US"/>
          </a:p>
        </p:txBody>
      </p:sp>
      <p:sp>
        <p:nvSpPr>
          <p:cNvPr id="3" name="Text Placeholder 2"/>
          <p:cNvSpPr>
            <a:spLocks noGrp="1"/>
          </p:cNvSpPr>
          <p:nvPr>
            <p:ph type="body" idx="1"/>
          </p:nvPr>
        </p:nvSpPr>
        <p:spPr/>
        <p:txBody>
          <a:bodyPr/>
          <a:lstStyle/>
          <a:p>
            <a:r>
              <a:rPr lang="en-US" smtClean="0"/>
              <a:t>What Are Filters?
Creating and Using Action Filters
Discussion: Action Filter Scenarios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nl-NL" dirty="0"/>
          </a:p>
        </p:txBody>
      </p:sp>
      <p:sp>
        <p:nvSpPr>
          <p:cNvPr id="3" name="Text Placeholder 2"/>
          <p:cNvSpPr>
            <a:spLocks noGrp="1"/>
          </p:cNvSpPr>
          <p:nvPr>
            <p:ph type="body" idx="1"/>
          </p:nvPr>
        </p:nvSpPr>
        <p:spPr/>
        <p:txBody>
          <a:bodyPr/>
          <a:lstStyle/>
          <a:p>
            <a:r>
              <a:rPr lang="nl-NL" dirty="0"/>
              <a:t>https://docs.asp.net/en/latest/mvc/controllers/filters.html</a:t>
            </a:r>
          </a:p>
        </p:txBody>
      </p:sp>
    </p:spTree>
    <p:extLst>
      <p:ext uri="{BB962C8B-B14F-4D97-AF65-F5344CB8AC3E}">
        <p14:creationId xmlns:p14="http://schemas.microsoft.com/office/powerpoint/2010/main" val="78177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Filters?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11125" indent="-111125"/>
            <a:r>
              <a:rPr lang="en-US" sz="2600" dirty="0"/>
              <a:t>Filters in ASP.NET MVC allow you to run code before or after a particular stage in the execution pipeline. </a:t>
            </a:r>
            <a:endParaRPr lang="en-US" sz="2600" dirty="0" smtClean="0"/>
          </a:p>
          <a:p>
            <a:pPr marL="111125" indent="-111125"/>
            <a:r>
              <a:rPr lang="en-US" sz="2600" dirty="0" smtClean="0"/>
              <a:t>Filters </a:t>
            </a:r>
            <a:r>
              <a:rPr lang="en-US" sz="2600" dirty="0"/>
              <a:t>can be configured globally, per-controller, or per-action</a:t>
            </a:r>
            <a:r>
              <a:rPr lang="en-US" sz="2600" dirty="0" smtClean="0"/>
              <a:t>.</a:t>
            </a:r>
          </a:p>
        </p:txBody>
      </p:sp>
      <p:pic>
        <p:nvPicPr>
          <p:cNvPr id="3" name="Picture 2"/>
          <p:cNvPicPr>
            <a:picLocks noChangeAspect="1"/>
          </p:cNvPicPr>
          <p:nvPr/>
        </p:nvPicPr>
        <p:blipFill>
          <a:blip r:embed="rId3"/>
          <a:stretch>
            <a:fillRect/>
          </a:stretch>
        </p:blipFill>
        <p:spPr>
          <a:xfrm>
            <a:off x="2514600" y="2286000"/>
            <a:ext cx="6348846" cy="47090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Types</a:t>
            </a:r>
            <a:endParaRPr lang="nl-NL" dirty="0"/>
          </a:p>
        </p:txBody>
      </p:sp>
      <p:sp>
        <p:nvSpPr>
          <p:cNvPr id="3" name="Rectangle 2"/>
          <p:cNvSpPr/>
          <p:nvPr/>
        </p:nvSpPr>
        <p:spPr>
          <a:xfrm>
            <a:off x="228600" y="914400"/>
            <a:ext cx="8763000" cy="5632311"/>
          </a:xfrm>
          <a:prstGeom prst="rect">
            <a:avLst/>
          </a:prstGeom>
        </p:spPr>
        <p:txBody>
          <a:bodyPr wrap="square">
            <a:spAutoFit/>
          </a:bodyPr>
          <a:lstStyle/>
          <a:p>
            <a:pPr marL="285750" indent="-285750">
              <a:buFont typeface="Arial" panose="020B0604020202020204" pitchFamily="34" charset="0"/>
              <a:buChar char="•"/>
            </a:pPr>
            <a:r>
              <a:rPr lang="en-US" b="1" dirty="0"/>
              <a:t>Authorization filters </a:t>
            </a:r>
          </a:p>
          <a:p>
            <a:pPr marL="742950" lvl="1" indent="-285750">
              <a:buFont typeface="Arial" panose="020B0604020202020204" pitchFamily="34" charset="0"/>
              <a:buChar char="•"/>
            </a:pPr>
            <a:r>
              <a:rPr lang="en-US" dirty="0" smtClean="0"/>
              <a:t>used </a:t>
            </a:r>
            <a:r>
              <a:rPr lang="en-US" dirty="0"/>
              <a:t>to determine whether the current user is authorized for the request being </a:t>
            </a:r>
            <a:r>
              <a:rPr lang="en-US" dirty="0" smtClean="0"/>
              <a:t>made</a:t>
            </a:r>
            <a:endParaRPr lang="en-US" dirty="0"/>
          </a:p>
          <a:p>
            <a:pPr marL="285750" indent="-285750">
              <a:buFont typeface="Arial" panose="020B0604020202020204" pitchFamily="34" charset="0"/>
              <a:buChar char="•"/>
            </a:pPr>
            <a:r>
              <a:rPr lang="en-US" b="1" dirty="0" smtClean="0"/>
              <a:t>Resource </a:t>
            </a:r>
            <a:r>
              <a:rPr lang="en-US" b="1" dirty="0"/>
              <a:t>filters </a:t>
            </a:r>
            <a:endParaRPr lang="en-US" b="1" dirty="0" smtClean="0"/>
          </a:p>
          <a:p>
            <a:pPr marL="742950" lvl="1" indent="-285750">
              <a:buFont typeface="Arial" panose="020B0604020202020204" pitchFamily="34" charset="0"/>
              <a:buChar char="•"/>
            </a:pPr>
            <a:r>
              <a:rPr lang="en-US" dirty="0" smtClean="0"/>
              <a:t>the </a:t>
            </a:r>
            <a:r>
              <a:rPr lang="en-US" dirty="0"/>
              <a:t>first filter to handle a request after authorization, and the last one to touch the request as it is leaving the filter </a:t>
            </a:r>
            <a:r>
              <a:rPr lang="en-US" dirty="0" smtClean="0"/>
              <a:t>pipeline </a:t>
            </a:r>
          </a:p>
          <a:p>
            <a:pPr marL="742950" lvl="1" indent="-285750">
              <a:buFont typeface="Arial" panose="020B0604020202020204" pitchFamily="34" charset="0"/>
              <a:buChar char="•"/>
            </a:pPr>
            <a:r>
              <a:rPr lang="en-US" dirty="0"/>
              <a:t>u</a:t>
            </a:r>
            <a:r>
              <a:rPr lang="en-US" dirty="0" smtClean="0"/>
              <a:t>seful </a:t>
            </a:r>
            <a:r>
              <a:rPr lang="en-US" dirty="0"/>
              <a:t>to implement caching or otherwise short-circuit the filter pipeline for performance </a:t>
            </a:r>
            <a:r>
              <a:rPr lang="en-US" dirty="0" smtClean="0"/>
              <a:t>reasons</a:t>
            </a:r>
            <a:endParaRPr lang="en-US" dirty="0"/>
          </a:p>
          <a:p>
            <a:pPr marL="285750" indent="-285750">
              <a:buFont typeface="Arial" panose="020B0604020202020204" pitchFamily="34" charset="0"/>
              <a:buChar char="•"/>
            </a:pPr>
            <a:r>
              <a:rPr lang="en-US" b="1" dirty="0" smtClean="0"/>
              <a:t>Action </a:t>
            </a:r>
            <a:r>
              <a:rPr lang="en-US" b="1" dirty="0"/>
              <a:t>filters </a:t>
            </a:r>
            <a:endParaRPr lang="en-US" b="1" dirty="0" smtClean="0"/>
          </a:p>
          <a:p>
            <a:pPr marL="742950" lvl="1" indent="-285750">
              <a:buFont typeface="Arial" panose="020B0604020202020204" pitchFamily="34" charset="0"/>
              <a:buChar char="•"/>
            </a:pPr>
            <a:r>
              <a:rPr lang="en-US" dirty="0" smtClean="0"/>
              <a:t>wrap </a:t>
            </a:r>
            <a:r>
              <a:rPr lang="en-US" dirty="0"/>
              <a:t>calls to individual action method </a:t>
            </a:r>
            <a:r>
              <a:rPr lang="en-US" dirty="0" smtClean="0"/>
              <a:t>calls </a:t>
            </a:r>
          </a:p>
          <a:p>
            <a:pPr marL="742950" lvl="1" indent="-285750">
              <a:buFont typeface="Arial" panose="020B0604020202020204" pitchFamily="34" charset="0"/>
              <a:buChar char="•"/>
            </a:pPr>
            <a:r>
              <a:rPr lang="en-US" dirty="0" smtClean="0"/>
              <a:t>can </a:t>
            </a:r>
            <a:r>
              <a:rPr lang="en-US" dirty="0"/>
              <a:t>manipulate the arguments passed into an action as well as the action result returned from </a:t>
            </a:r>
            <a:r>
              <a:rPr lang="en-US" dirty="0" smtClean="0"/>
              <a:t>it</a:t>
            </a:r>
            <a:endParaRPr lang="en-US" dirty="0"/>
          </a:p>
          <a:p>
            <a:pPr marL="285750" indent="-285750">
              <a:buFont typeface="Arial" panose="020B0604020202020204" pitchFamily="34" charset="0"/>
              <a:buChar char="•"/>
            </a:pPr>
            <a:r>
              <a:rPr lang="en-US" b="1" dirty="0" smtClean="0"/>
              <a:t>Exception </a:t>
            </a:r>
            <a:r>
              <a:rPr lang="en-US" b="1" dirty="0"/>
              <a:t>filters </a:t>
            </a:r>
            <a:endParaRPr lang="en-US" b="1" dirty="0" smtClean="0"/>
          </a:p>
          <a:p>
            <a:pPr marL="742950" lvl="1" indent="-285750">
              <a:buFont typeface="Arial" panose="020B0604020202020204" pitchFamily="34" charset="0"/>
              <a:buChar char="•"/>
            </a:pPr>
            <a:r>
              <a:rPr lang="en-US" dirty="0" smtClean="0"/>
              <a:t>used </a:t>
            </a:r>
            <a:r>
              <a:rPr lang="en-US" dirty="0"/>
              <a:t>to apply global policies to unhandled exceptions in the MVC </a:t>
            </a:r>
            <a:r>
              <a:rPr lang="en-US" dirty="0" smtClean="0"/>
              <a:t>app</a:t>
            </a:r>
            <a:endParaRPr lang="en-US" dirty="0"/>
          </a:p>
          <a:p>
            <a:pPr marL="285750" indent="-285750">
              <a:buFont typeface="Arial" panose="020B0604020202020204" pitchFamily="34" charset="0"/>
              <a:buChar char="•"/>
            </a:pPr>
            <a:r>
              <a:rPr lang="en-US" b="1" dirty="0" smtClean="0"/>
              <a:t>Result </a:t>
            </a:r>
            <a:r>
              <a:rPr lang="en-US" b="1" dirty="0"/>
              <a:t>filters </a:t>
            </a:r>
            <a:endParaRPr lang="en-US" b="1" dirty="0" smtClean="0"/>
          </a:p>
          <a:p>
            <a:pPr marL="742950" lvl="1" indent="-285750">
              <a:buFont typeface="Arial" panose="020B0604020202020204" pitchFamily="34" charset="0"/>
              <a:buChar char="•"/>
            </a:pPr>
            <a:r>
              <a:rPr lang="en-US" dirty="0" smtClean="0"/>
              <a:t>wrap </a:t>
            </a:r>
            <a:r>
              <a:rPr lang="en-US" dirty="0"/>
              <a:t>the execution of individual action </a:t>
            </a:r>
            <a:r>
              <a:rPr lang="en-US" dirty="0" smtClean="0"/>
              <a:t>results</a:t>
            </a:r>
          </a:p>
          <a:p>
            <a:pPr marL="742950" lvl="1" indent="-285750">
              <a:buFont typeface="Arial" panose="020B0604020202020204" pitchFamily="34" charset="0"/>
              <a:buChar char="•"/>
            </a:pPr>
            <a:r>
              <a:rPr lang="en-US" dirty="0" smtClean="0"/>
              <a:t>only </a:t>
            </a:r>
            <a:r>
              <a:rPr lang="en-US" dirty="0"/>
              <a:t>run when the action method has executed </a:t>
            </a:r>
            <a:r>
              <a:rPr lang="en-US" dirty="0" smtClean="0"/>
              <a:t>successfully </a:t>
            </a:r>
            <a:endParaRPr lang="en-US" dirty="0"/>
          </a:p>
          <a:p>
            <a:pPr marL="742950" lvl="1" indent="-285750">
              <a:buFont typeface="Arial" panose="020B0604020202020204" pitchFamily="34" charset="0"/>
              <a:buChar char="•"/>
            </a:pPr>
            <a:r>
              <a:rPr lang="en-US" dirty="0" smtClean="0"/>
              <a:t>ideal </a:t>
            </a:r>
            <a:r>
              <a:rPr lang="en-US" dirty="0"/>
              <a:t>for logic that must surround view execution or formatter </a:t>
            </a:r>
            <a:r>
              <a:rPr lang="en-US" dirty="0" smtClean="0"/>
              <a:t>execution</a:t>
            </a:r>
            <a:endParaRPr lang="nl-NL" dirty="0"/>
          </a:p>
        </p:txBody>
      </p:sp>
    </p:spTree>
    <p:extLst>
      <p:ext uri="{BB962C8B-B14F-4D97-AF65-F5344CB8AC3E}">
        <p14:creationId xmlns:p14="http://schemas.microsoft.com/office/powerpoint/2010/main" val="44887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Writing Controllers and Actions
Writing Action Filters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and Using Action Filters</a:t>
            </a:r>
            <a:endParaRPr lang="en-US"/>
          </a:p>
        </p:txBody>
      </p:sp>
      <p:sp>
        <p:nvSpPr>
          <p:cNvPr id="4" name="Rectangle 3"/>
          <p:cNvSpPr/>
          <p:nvPr/>
        </p:nvSpPr>
        <p:spPr>
          <a:xfrm>
            <a:off x="463463" y="1532440"/>
            <a:ext cx="8680537" cy="532556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using </a:t>
            </a:r>
            <a:r>
              <a:rPr lang="en-US" b="0" dirty="0" err="1">
                <a:latin typeface="Lucida Sans Unicode" pitchFamily="34" charset="0"/>
                <a:ea typeface="Times New Roman" panose="02020603050405020304" pitchFamily="18" charset="0"/>
                <a:cs typeface="Lucida Sans Unicode" pitchFamily="34" charset="0"/>
              </a:rPr>
              <a:t>FiltersSample.Helper</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using </a:t>
            </a:r>
            <a:r>
              <a:rPr lang="en-US" b="0" dirty="0" err="1">
                <a:latin typeface="Lucida Sans Unicode" pitchFamily="34" charset="0"/>
                <a:ea typeface="Times New Roman" panose="02020603050405020304" pitchFamily="18" charset="0"/>
                <a:cs typeface="Lucida Sans Unicode" pitchFamily="34" charset="0"/>
              </a:rPr>
              <a:t>Microsoft.AspNetCore.Mvc.Filters</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namespace </a:t>
            </a:r>
            <a:r>
              <a:rPr lang="en-US" b="0" dirty="0" err="1" smtClean="0">
                <a:latin typeface="Lucida Sans Unicode" pitchFamily="34" charset="0"/>
                <a:ea typeface="Times New Roman" panose="02020603050405020304" pitchFamily="18" charset="0"/>
                <a:cs typeface="Lucida Sans Unicode" pitchFamily="34" charset="0"/>
              </a:rPr>
              <a:t>FiltersSample.Filters</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class </a:t>
            </a:r>
            <a:r>
              <a:rPr lang="en-US" b="0" dirty="0" err="1">
                <a:latin typeface="Lucida Sans Unicode" pitchFamily="34" charset="0"/>
                <a:ea typeface="Times New Roman" panose="02020603050405020304" pitchFamily="18" charset="0"/>
                <a:cs typeface="Lucida Sans Unicode" pitchFamily="34" charset="0"/>
              </a:rPr>
              <a:t>SampleActionFilter</a:t>
            </a:r>
            <a:r>
              <a:rPr lang="en-US" b="0" dirty="0">
                <a:latin typeface="Lucida Sans Unicode" pitchFamily="34" charset="0"/>
                <a:ea typeface="Times New Roman" panose="02020603050405020304" pitchFamily="18" charset="0"/>
                <a:cs typeface="Lucida Sans Unicode" pitchFamily="34" charset="0"/>
              </a:rPr>
              <a:t> : </a:t>
            </a:r>
            <a:r>
              <a:rPr lang="en-US" dirty="0" err="1" smtClean="0">
                <a:latin typeface="Lucida Sans Unicode" pitchFamily="34" charset="0"/>
                <a:ea typeface="Times New Roman" panose="02020603050405020304" pitchFamily="18" charset="0"/>
                <a:cs typeface="Lucida Sans Unicode" pitchFamily="34" charset="0"/>
              </a:rPr>
              <a:t>IActionFilter</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void </a:t>
            </a:r>
            <a:r>
              <a:rPr lang="en-US" dirty="0" err="1">
                <a:latin typeface="Lucida Sans Unicode" pitchFamily="34" charset="0"/>
                <a:ea typeface="Times New Roman" panose="02020603050405020304" pitchFamily="18" charset="0"/>
                <a:cs typeface="Lucida Sans Unicode" pitchFamily="34" charset="0"/>
              </a:rPr>
              <a:t>OnActionExecuting</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ActionExecutingContext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 do something before the action executes</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public void </a:t>
            </a:r>
            <a:r>
              <a:rPr lang="en-US" dirty="0" err="1">
                <a:latin typeface="Lucida Sans Unicode" pitchFamily="34" charset="0"/>
                <a:ea typeface="Times New Roman" panose="02020603050405020304" pitchFamily="18" charset="0"/>
                <a:cs typeface="Lucida Sans Unicode" pitchFamily="34" charset="0"/>
              </a:rPr>
              <a:t>OnActionExecuted</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ActionExecutedContext</a:t>
            </a:r>
            <a:r>
              <a:rPr lang="en-US" b="0" dirty="0">
                <a:latin typeface="Lucida Sans Unicode" pitchFamily="34" charset="0"/>
                <a:ea typeface="Times New Roman" panose="02020603050405020304" pitchFamily="18" charset="0"/>
                <a:cs typeface="Lucida Sans Unicode" pitchFamily="34" charset="0"/>
              </a:rPr>
              <a:t> context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 do something after the action executes</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442756" y="980106"/>
            <a:ext cx="3279616"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itchFamily="34" charset="0"/>
                <a:ea typeface="Segoe UI" pitchFamily="34" charset="0"/>
                <a:cs typeface="Segoe UI" pitchFamily="34" charset="0"/>
              </a:rPr>
              <a:t>Synchronous Action Filter</a:t>
            </a:r>
            <a:endParaRPr lang="en-US" sz="2000" dirty="0">
              <a:latin typeface="Segoe UI" pitchFamily="34" charset="0"/>
              <a:ea typeface="Segoe UI" pitchFamily="34" charset="0"/>
              <a:cs typeface="Segoe U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Action Filters</a:t>
            </a:r>
            <a:endParaRPr lang="nl-NL" dirty="0"/>
          </a:p>
        </p:txBody>
      </p:sp>
      <p:sp>
        <p:nvSpPr>
          <p:cNvPr id="3" name="Rectangle 2"/>
          <p:cNvSpPr/>
          <p:nvPr/>
        </p:nvSpPr>
        <p:spPr>
          <a:xfrm>
            <a:off x="442756" y="980106"/>
            <a:ext cx="3435108"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smtClean="0">
                <a:latin typeface="Segoe UI" pitchFamily="34" charset="0"/>
                <a:ea typeface="Segoe UI" pitchFamily="34" charset="0"/>
                <a:cs typeface="Segoe UI" pitchFamily="34" charset="0"/>
              </a:rPr>
              <a:t>Asynchronous Action Filter</a:t>
            </a:r>
            <a:endParaRPr lang="en-US" sz="2000" dirty="0">
              <a:latin typeface="Segoe UI" pitchFamily="34" charset="0"/>
              <a:ea typeface="Segoe UI" pitchFamily="34" charset="0"/>
              <a:cs typeface="Segoe UI" pitchFamily="34" charset="0"/>
            </a:endParaRPr>
          </a:p>
        </p:txBody>
      </p:sp>
      <p:sp>
        <p:nvSpPr>
          <p:cNvPr id="4" name="Rectangle 3"/>
          <p:cNvSpPr/>
          <p:nvPr/>
        </p:nvSpPr>
        <p:spPr>
          <a:xfrm>
            <a:off x="463463" y="1532440"/>
            <a:ext cx="8680537" cy="532556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using </a:t>
            </a:r>
            <a:r>
              <a:rPr lang="en-US" b="0" dirty="0" err="1">
                <a:latin typeface="Lucida Sans Unicode" pitchFamily="34" charset="0"/>
                <a:ea typeface="Times New Roman" panose="02020603050405020304" pitchFamily="18" charset="0"/>
                <a:cs typeface="Lucida Sans Unicode" pitchFamily="34" charset="0"/>
              </a:rPr>
              <a:t>System.Threading.Tasks</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using </a:t>
            </a:r>
            <a:r>
              <a:rPr lang="en-US" b="0" dirty="0" err="1">
                <a:latin typeface="Lucida Sans Unicode" pitchFamily="34" charset="0"/>
                <a:ea typeface="Times New Roman" panose="02020603050405020304" pitchFamily="18" charset="0"/>
                <a:cs typeface="Lucida Sans Unicode" pitchFamily="34" charset="0"/>
              </a:rPr>
              <a:t>Microsoft.AspNetCore.Mvc.Filters</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namespace </a:t>
            </a:r>
            <a:r>
              <a:rPr lang="en-US" b="0" dirty="0" err="1" smtClean="0">
                <a:latin typeface="Lucida Sans Unicode" pitchFamily="34" charset="0"/>
                <a:ea typeface="Times New Roman" panose="02020603050405020304" pitchFamily="18" charset="0"/>
                <a:cs typeface="Lucida Sans Unicode" pitchFamily="34" charset="0"/>
              </a:rPr>
              <a:t>FiltersSample.Filters</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class </a:t>
            </a:r>
            <a:r>
              <a:rPr lang="en-US" b="0" dirty="0" err="1">
                <a:latin typeface="Lucida Sans Unicode" pitchFamily="34" charset="0"/>
                <a:ea typeface="Times New Roman" panose="02020603050405020304" pitchFamily="18" charset="0"/>
                <a:cs typeface="Lucida Sans Unicode" pitchFamily="34" charset="0"/>
              </a:rPr>
              <a:t>SampleAsyncActionFilter</a:t>
            </a:r>
            <a:r>
              <a:rPr lang="en-US" b="0" dirty="0">
                <a:latin typeface="Lucida Sans Unicode" pitchFamily="34" charset="0"/>
                <a:ea typeface="Times New Roman" panose="02020603050405020304" pitchFamily="18" charset="0"/>
                <a:cs typeface="Lucida Sans Unicode" pitchFamily="34" charset="0"/>
              </a:rPr>
              <a:t> : </a:t>
            </a:r>
            <a:r>
              <a:rPr lang="en-US" dirty="0" err="1" smtClean="0">
                <a:latin typeface="Lucida Sans Unicode" pitchFamily="34" charset="0"/>
                <a:ea typeface="Times New Roman" panose="02020603050405020304" pitchFamily="18" charset="0"/>
                <a:cs typeface="Lucida Sans Unicode" pitchFamily="34" charset="0"/>
              </a:rPr>
              <a:t>IAsyncActionFilter</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async</a:t>
            </a:r>
            <a:r>
              <a:rPr lang="en-US" b="0" dirty="0">
                <a:latin typeface="Lucida Sans Unicode" pitchFamily="34" charset="0"/>
                <a:ea typeface="Times New Roman" panose="02020603050405020304" pitchFamily="18" charset="0"/>
                <a:cs typeface="Lucida Sans Unicode" pitchFamily="34" charset="0"/>
              </a:rPr>
              <a:t> Task </a:t>
            </a:r>
            <a:r>
              <a:rPr lang="en-US" dirty="0" err="1">
                <a:latin typeface="Lucida Sans Unicode" pitchFamily="34" charset="0"/>
                <a:ea typeface="Times New Roman" panose="02020603050405020304" pitchFamily="18" charset="0"/>
                <a:cs typeface="Lucida Sans Unicode" pitchFamily="34" charset="0"/>
              </a:rPr>
              <a:t>OnActionExecutionAsync</a:t>
            </a:r>
            <a:r>
              <a:rPr lang="en-US" b="0" dirty="0">
                <a:latin typeface="Lucida Sans Unicode" pitchFamily="34" charset="0"/>
                <a:ea typeface="Times New Roman" panose="02020603050405020304" pitchFamily="18" charset="0"/>
                <a:cs typeface="Lucida Sans Unicode" pitchFamily="34" charset="0"/>
              </a:rPr>
              <a: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ActionExecutingContext</a:t>
            </a: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context, </a:t>
            </a:r>
            <a:r>
              <a:rPr lang="en-US" b="0" dirty="0" err="1" smtClean="0">
                <a:latin typeface="Lucida Sans Unicode" pitchFamily="34" charset="0"/>
                <a:ea typeface="Times New Roman" panose="02020603050405020304" pitchFamily="18" charset="0"/>
                <a:cs typeface="Lucida Sans Unicode" pitchFamily="34" charset="0"/>
              </a:rPr>
              <a:t>ActionExecutionDelegate</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next</a:t>
            </a:r>
            <a:r>
              <a:rPr lang="en-US" b="0" dirty="0" smtClean="0">
                <a:latin typeface="Lucida Sans Unicode" pitchFamily="34" charset="0"/>
                <a:ea typeface="Times New Roman" panose="02020603050405020304" pitchFamily="18" charset="0"/>
                <a:cs typeface="Lucida Sans Unicode" pitchFamily="34" charset="0"/>
              </a:rPr>
              <a:t>) {</a:t>
            </a:r>
            <a:endParaRPr lang="en-US"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 do something before the action executes</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dirty="0">
                <a:latin typeface="Lucida Sans Unicode" pitchFamily="34" charset="0"/>
                <a:ea typeface="Times New Roman" panose="02020603050405020304" pitchFamily="18" charset="0"/>
                <a:cs typeface="Lucida Sans Unicode" pitchFamily="34" charset="0"/>
              </a:rPr>
              <a:t>await next();</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 do something after the action executes</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extLst>
      <p:ext uri="{BB962C8B-B14F-4D97-AF65-F5344CB8AC3E}">
        <p14:creationId xmlns:p14="http://schemas.microsoft.com/office/powerpoint/2010/main" val="4014816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Attributes</a:t>
            </a:r>
            <a:endParaRPr lang="nl-NL" dirty="0"/>
          </a:p>
        </p:txBody>
      </p:sp>
      <p:sp>
        <p:nvSpPr>
          <p:cNvPr id="3" name="Rectangle 2"/>
          <p:cNvSpPr/>
          <p:nvPr/>
        </p:nvSpPr>
        <p:spPr>
          <a:xfrm>
            <a:off x="533400" y="1524000"/>
            <a:ext cx="6324600" cy="2031325"/>
          </a:xfrm>
          <a:prstGeom prst="rect">
            <a:avLst/>
          </a:prstGeom>
        </p:spPr>
        <p:txBody>
          <a:bodyPr wrap="square">
            <a:spAutoFit/>
          </a:bodyPr>
          <a:lstStyle/>
          <a:p>
            <a:pPr marL="285750" indent="-285750">
              <a:buFont typeface="Arial" panose="020B0604020202020204" pitchFamily="34" charset="0"/>
              <a:buChar char="•"/>
            </a:pPr>
            <a:r>
              <a:rPr lang="en-US" dirty="0" err="1" smtClean="0"/>
              <a:t>Builtin</a:t>
            </a:r>
            <a:r>
              <a:rPr lang="en-US" dirty="0" smtClean="0"/>
              <a:t> Base Classes to derive from:</a:t>
            </a:r>
            <a:endParaRPr lang="nl-NL" dirty="0"/>
          </a:p>
          <a:p>
            <a:pPr marL="742950" lvl="1" indent="-285750">
              <a:buFont typeface="Arial" panose="020B0604020202020204" pitchFamily="34" charset="0"/>
              <a:buChar char="•"/>
            </a:pPr>
            <a:r>
              <a:rPr lang="nl-NL" b="1" dirty="0" err="1"/>
              <a:t>ActionFilterAttribute</a:t>
            </a:r>
            <a:endParaRPr lang="nl-NL" b="1" dirty="0"/>
          </a:p>
          <a:p>
            <a:pPr marL="742950" lvl="1" indent="-285750">
              <a:buFont typeface="Arial" panose="020B0604020202020204" pitchFamily="34" charset="0"/>
              <a:buChar char="•"/>
            </a:pPr>
            <a:r>
              <a:rPr lang="nl-NL" b="1" dirty="0" err="1"/>
              <a:t>ExceptionFilterAttribute</a:t>
            </a:r>
            <a:endParaRPr lang="nl-NL" b="1" dirty="0"/>
          </a:p>
          <a:p>
            <a:pPr marL="742950" lvl="1" indent="-285750">
              <a:buFont typeface="Arial" panose="020B0604020202020204" pitchFamily="34" charset="0"/>
              <a:buChar char="•"/>
            </a:pPr>
            <a:r>
              <a:rPr lang="nl-NL" b="1" dirty="0" err="1"/>
              <a:t>ResultFilterAttribute</a:t>
            </a:r>
            <a:endParaRPr lang="nl-NL" b="1" dirty="0"/>
          </a:p>
          <a:p>
            <a:pPr marL="742950" lvl="1" indent="-285750">
              <a:buFont typeface="Arial" panose="020B0604020202020204" pitchFamily="34" charset="0"/>
              <a:buChar char="•"/>
            </a:pPr>
            <a:r>
              <a:rPr lang="nl-NL" b="1" dirty="0" err="1"/>
              <a:t>FormatFilterAttribute</a:t>
            </a:r>
            <a:endParaRPr lang="nl-NL" b="1" dirty="0"/>
          </a:p>
          <a:p>
            <a:pPr marL="742950" lvl="1" indent="-285750">
              <a:buFont typeface="Arial" panose="020B0604020202020204" pitchFamily="34" charset="0"/>
              <a:buChar char="•"/>
            </a:pPr>
            <a:r>
              <a:rPr lang="nl-NL" b="1" dirty="0" err="1"/>
              <a:t>ServiceFilterAttribute</a:t>
            </a:r>
            <a:endParaRPr lang="nl-NL" b="1" dirty="0"/>
          </a:p>
          <a:p>
            <a:pPr marL="742950" lvl="1" indent="-285750">
              <a:buFont typeface="Arial" panose="020B0604020202020204" pitchFamily="34" charset="0"/>
              <a:buChar char="•"/>
            </a:pPr>
            <a:r>
              <a:rPr lang="nl-NL" b="1" dirty="0" err="1"/>
              <a:t>TypeFilterAttribute</a:t>
            </a:r>
            <a:endParaRPr lang="nl-NL" b="1" dirty="0"/>
          </a:p>
        </p:txBody>
      </p:sp>
    </p:spTree>
    <p:extLst>
      <p:ext uri="{BB962C8B-B14F-4D97-AF65-F5344CB8AC3E}">
        <p14:creationId xmlns:p14="http://schemas.microsoft.com/office/powerpoint/2010/main" val="3285812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Attributes</a:t>
            </a:r>
            <a:endParaRPr lang="nl-NL" dirty="0"/>
          </a:p>
        </p:txBody>
      </p:sp>
      <p:sp>
        <p:nvSpPr>
          <p:cNvPr id="3" name="Rectangle 2"/>
          <p:cNvSpPr/>
          <p:nvPr/>
        </p:nvSpPr>
        <p:spPr>
          <a:xfrm>
            <a:off x="228600" y="838200"/>
            <a:ext cx="8534400" cy="5632311"/>
          </a:xfrm>
          <a:prstGeom prst="rect">
            <a:avLst/>
          </a:prstGeom>
        </p:spPr>
        <p:txBody>
          <a:bodyPr wrap="square">
            <a:spAutoFit/>
          </a:bodyPr>
          <a:lstStyle/>
          <a:p>
            <a:r>
              <a:rPr lang="nl-NL" dirty="0" err="1"/>
              <a:t>using</a:t>
            </a:r>
            <a:r>
              <a:rPr lang="nl-NL" dirty="0"/>
              <a:t> </a:t>
            </a:r>
            <a:r>
              <a:rPr lang="nl-NL" dirty="0" err="1"/>
              <a:t>Microsoft.AspNetCore.Mvc.Filters</a:t>
            </a:r>
            <a:r>
              <a:rPr lang="nl-NL" dirty="0"/>
              <a:t>;</a:t>
            </a:r>
          </a:p>
          <a:p>
            <a:endParaRPr lang="nl-NL" dirty="0"/>
          </a:p>
          <a:p>
            <a:r>
              <a:rPr lang="nl-NL" dirty="0" err="1"/>
              <a:t>namespace</a:t>
            </a:r>
            <a:r>
              <a:rPr lang="nl-NL" dirty="0"/>
              <a:t> </a:t>
            </a:r>
            <a:r>
              <a:rPr lang="nl-NL" dirty="0" err="1" smtClean="0"/>
              <a:t>FiltersSample.Filters</a:t>
            </a:r>
            <a:r>
              <a:rPr lang="nl-NL" dirty="0" smtClean="0"/>
              <a:t> {</a:t>
            </a:r>
            <a:endParaRPr lang="nl-NL" dirty="0"/>
          </a:p>
          <a:p>
            <a:r>
              <a:rPr lang="nl-NL" dirty="0"/>
              <a:t>    public class </a:t>
            </a:r>
            <a:r>
              <a:rPr lang="nl-NL" dirty="0" err="1"/>
              <a:t>AddHeaderAttribute</a:t>
            </a:r>
            <a:r>
              <a:rPr lang="nl-NL" dirty="0"/>
              <a:t> : </a:t>
            </a:r>
            <a:r>
              <a:rPr lang="nl-NL" b="1" dirty="0" err="1" smtClean="0"/>
              <a:t>ResultFilterAttribute</a:t>
            </a:r>
            <a:r>
              <a:rPr lang="nl-NL" dirty="0" smtClean="0"/>
              <a:t> {</a:t>
            </a:r>
            <a:endParaRPr lang="nl-NL" dirty="0"/>
          </a:p>
          <a:p>
            <a:r>
              <a:rPr lang="nl-NL" dirty="0"/>
              <a:t>        private </a:t>
            </a:r>
            <a:r>
              <a:rPr lang="nl-NL" dirty="0" err="1"/>
              <a:t>readonly</a:t>
            </a:r>
            <a:r>
              <a:rPr lang="nl-NL" dirty="0"/>
              <a:t> string _name;</a:t>
            </a:r>
          </a:p>
          <a:p>
            <a:r>
              <a:rPr lang="nl-NL" dirty="0"/>
              <a:t>        private </a:t>
            </a:r>
            <a:r>
              <a:rPr lang="nl-NL" dirty="0" err="1"/>
              <a:t>readonly</a:t>
            </a:r>
            <a:r>
              <a:rPr lang="nl-NL" dirty="0"/>
              <a:t> string _</a:t>
            </a:r>
            <a:r>
              <a:rPr lang="nl-NL" dirty="0" err="1"/>
              <a:t>value</a:t>
            </a:r>
            <a:r>
              <a:rPr lang="nl-NL" dirty="0"/>
              <a:t>;</a:t>
            </a:r>
          </a:p>
          <a:p>
            <a:endParaRPr lang="nl-NL" dirty="0"/>
          </a:p>
          <a:p>
            <a:r>
              <a:rPr lang="nl-NL" dirty="0"/>
              <a:t>        public </a:t>
            </a:r>
            <a:r>
              <a:rPr lang="nl-NL" dirty="0" err="1"/>
              <a:t>AddHeaderAttribute</a:t>
            </a:r>
            <a:r>
              <a:rPr lang="nl-NL" dirty="0"/>
              <a:t>(string name, string </a:t>
            </a:r>
            <a:r>
              <a:rPr lang="nl-NL" dirty="0" err="1"/>
              <a:t>value</a:t>
            </a:r>
            <a:r>
              <a:rPr lang="nl-NL" dirty="0" smtClean="0"/>
              <a:t>) {</a:t>
            </a:r>
            <a:endParaRPr lang="nl-NL" dirty="0"/>
          </a:p>
          <a:p>
            <a:r>
              <a:rPr lang="nl-NL" dirty="0"/>
              <a:t>            _name = name;</a:t>
            </a:r>
          </a:p>
          <a:p>
            <a:r>
              <a:rPr lang="nl-NL" dirty="0"/>
              <a:t>            _</a:t>
            </a:r>
            <a:r>
              <a:rPr lang="nl-NL" dirty="0" err="1"/>
              <a:t>value</a:t>
            </a:r>
            <a:r>
              <a:rPr lang="nl-NL" dirty="0"/>
              <a:t> = </a:t>
            </a:r>
            <a:r>
              <a:rPr lang="nl-NL" dirty="0" err="1"/>
              <a:t>value</a:t>
            </a:r>
            <a:r>
              <a:rPr lang="nl-NL" dirty="0"/>
              <a:t>;</a:t>
            </a:r>
          </a:p>
          <a:p>
            <a:r>
              <a:rPr lang="nl-NL" dirty="0"/>
              <a:t>        }</a:t>
            </a:r>
          </a:p>
          <a:p>
            <a:endParaRPr lang="nl-NL" dirty="0"/>
          </a:p>
          <a:p>
            <a:r>
              <a:rPr lang="nl-NL" dirty="0"/>
              <a:t>        public </a:t>
            </a:r>
            <a:r>
              <a:rPr lang="nl-NL" dirty="0" err="1"/>
              <a:t>override</a:t>
            </a:r>
            <a:r>
              <a:rPr lang="nl-NL" dirty="0"/>
              <a:t> </a:t>
            </a:r>
            <a:r>
              <a:rPr lang="nl-NL" dirty="0" err="1"/>
              <a:t>void</a:t>
            </a:r>
            <a:r>
              <a:rPr lang="nl-NL" dirty="0"/>
              <a:t> </a:t>
            </a:r>
            <a:r>
              <a:rPr lang="nl-NL" b="1" dirty="0" err="1" smtClean="0"/>
              <a:t>OnResultExecuting</a:t>
            </a:r>
            <a:endParaRPr lang="nl-NL" b="1" dirty="0" smtClean="0"/>
          </a:p>
          <a:p>
            <a:r>
              <a:rPr lang="nl-NL" dirty="0"/>
              <a:t> </a:t>
            </a:r>
            <a:r>
              <a:rPr lang="nl-NL" dirty="0" smtClean="0"/>
              <a:t>          (</a:t>
            </a:r>
            <a:r>
              <a:rPr lang="nl-NL" dirty="0" err="1"/>
              <a:t>ResultExecutingContext</a:t>
            </a:r>
            <a:r>
              <a:rPr lang="nl-NL" dirty="0"/>
              <a:t> context</a:t>
            </a:r>
            <a:r>
              <a:rPr lang="nl-NL" dirty="0" smtClean="0"/>
              <a:t>) {</a:t>
            </a:r>
            <a:endParaRPr lang="nl-NL" dirty="0"/>
          </a:p>
          <a:p>
            <a:r>
              <a:rPr lang="nl-NL" dirty="0"/>
              <a:t>            </a:t>
            </a:r>
            <a:r>
              <a:rPr lang="nl-NL" dirty="0" err="1"/>
              <a:t>context.HttpContext.Response.Headers.Add</a:t>
            </a:r>
            <a:r>
              <a:rPr lang="nl-NL" dirty="0"/>
              <a:t>(</a:t>
            </a:r>
          </a:p>
          <a:p>
            <a:r>
              <a:rPr lang="nl-NL" dirty="0"/>
              <a:t>                _name, new string[] { _</a:t>
            </a:r>
            <a:r>
              <a:rPr lang="nl-NL" dirty="0" err="1"/>
              <a:t>value</a:t>
            </a:r>
            <a:r>
              <a:rPr lang="nl-NL" dirty="0"/>
              <a:t> });</a:t>
            </a:r>
          </a:p>
          <a:p>
            <a:r>
              <a:rPr lang="nl-NL" dirty="0"/>
              <a:t>            </a:t>
            </a:r>
            <a:r>
              <a:rPr lang="nl-NL" dirty="0" err="1"/>
              <a:t>base.OnResultExecuting</a:t>
            </a:r>
            <a:r>
              <a:rPr lang="nl-NL" dirty="0"/>
              <a:t>(context);</a:t>
            </a:r>
          </a:p>
          <a:p>
            <a:r>
              <a:rPr lang="nl-NL" dirty="0"/>
              <a:t>        }</a:t>
            </a:r>
          </a:p>
          <a:p>
            <a:r>
              <a:rPr lang="nl-NL" dirty="0"/>
              <a:t>    }</a:t>
            </a:r>
          </a:p>
          <a:p>
            <a:r>
              <a:rPr lang="nl-NL" dirty="0"/>
              <a:t>}</a:t>
            </a:r>
          </a:p>
        </p:txBody>
      </p:sp>
    </p:spTree>
    <p:extLst>
      <p:ext uri="{BB962C8B-B14F-4D97-AF65-F5344CB8AC3E}">
        <p14:creationId xmlns:p14="http://schemas.microsoft.com/office/powerpoint/2010/main" val="267155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Scopes</a:t>
            </a:r>
            <a:endParaRPr lang="nl-NL" dirty="0"/>
          </a:p>
        </p:txBody>
      </p:sp>
      <p:sp>
        <p:nvSpPr>
          <p:cNvPr id="3" name="Rectangle 2"/>
          <p:cNvSpPr/>
          <p:nvPr/>
        </p:nvSpPr>
        <p:spPr>
          <a:xfrm>
            <a:off x="460375" y="1443841"/>
            <a:ext cx="8378825" cy="2031325"/>
          </a:xfrm>
          <a:prstGeom prst="rect">
            <a:avLst/>
          </a:prstGeom>
        </p:spPr>
        <p:txBody>
          <a:bodyPr wrap="square">
            <a:spAutoFit/>
          </a:bodyPr>
          <a:lstStyle/>
          <a:p>
            <a:pPr marL="285750" indent="-285750">
              <a:buFont typeface="Arial" panose="020B0604020202020204" pitchFamily="34" charset="0"/>
              <a:buChar char="•"/>
            </a:pPr>
            <a:r>
              <a:rPr lang="en-US" dirty="0" smtClean="0"/>
              <a:t>Action Scope:</a:t>
            </a:r>
          </a:p>
          <a:p>
            <a:pPr marL="742950" lvl="1" indent="-285750">
              <a:buFont typeface="Arial" panose="020B0604020202020204" pitchFamily="34" charset="0"/>
              <a:buChar char="•"/>
            </a:pPr>
            <a:r>
              <a:rPr lang="en-US" dirty="0" smtClean="0"/>
              <a:t>add </a:t>
            </a:r>
            <a:r>
              <a:rPr lang="en-US" dirty="0"/>
              <a:t>a particular filter to a particular action as an </a:t>
            </a:r>
            <a:r>
              <a:rPr lang="en-US" dirty="0" smtClean="0"/>
              <a:t>attribute</a:t>
            </a:r>
          </a:p>
          <a:p>
            <a:pPr marL="285750" indent="-285750">
              <a:buFont typeface="Arial" panose="020B0604020202020204" pitchFamily="34" charset="0"/>
              <a:buChar char="•"/>
            </a:pPr>
            <a:r>
              <a:rPr lang="en-US" dirty="0" smtClean="0"/>
              <a:t>Controller Scope:</a:t>
            </a:r>
          </a:p>
          <a:p>
            <a:pPr marL="742950" lvl="1" indent="-285750">
              <a:buFont typeface="Arial" panose="020B0604020202020204" pitchFamily="34" charset="0"/>
              <a:buChar char="•"/>
            </a:pPr>
            <a:r>
              <a:rPr lang="en-US" dirty="0" smtClean="0"/>
              <a:t>add </a:t>
            </a:r>
            <a:r>
              <a:rPr lang="en-US" dirty="0"/>
              <a:t>a filter to all actions within a controller by applying an attribute at the controller </a:t>
            </a:r>
            <a:r>
              <a:rPr lang="en-US" dirty="0" smtClean="0"/>
              <a:t>level </a:t>
            </a:r>
          </a:p>
          <a:p>
            <a:pPr marL="285750" indent="-285750">
              <a:buFont typeface="Arial" panose="020B0604020202020204" pitchFamily="34" charset="0"/>
              <a:buChar char="•"/>
            </a:pPr>
            <a:r>
              <a:rPr lang="en-US" dirty="0" smtClean="0"/>
              <a:t>Global Scope:</a:t>
            </a:r>
          </a:p>
          <a:p>
            <a:pPr marL="742950" lvl="1" indent="-285750">
              <a:buFont typeface="Arial" panose="020B0604020202020204" pitchFamily="34" charset="0"/>
              <a:buChar char="•"/>
            </a:pPr>
            <a:r>
              <a:rPr lang="en-US" dirty="0" smtClean="0"/>
              <a:t>register </a:t>
            </a:r>
            <a:r>
              <a:rPr lang="en-US" dirty="0"/>
              <a:t>a filter globally, to be run with every MVC </a:t>
            </a:r>
            <a:r>
              <a:rPr lang="en-US" dirty="0" smtClean="0"/>
              <a:t>action</a:t>
            </a:r>
            <a:endParaRPr lang="en-US" dirty="0"/>
          </a:p>
        </p:txBody>
      </p:sp>
    </p:spTree>
    <p:extLst>
      <p:ext uri="{BB962C8B-B14F-4D97-AF65-F5344CB8AC3E}">
        <p14:creationId xmlns:p14="http://schemas.microsoft.com/office/powerpoint/2010/main" val="1722892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Filters</a:t>
            </a:r>
            <a:endParaRPr lang="nl-NL" dirty="0"/>
          </a:p>
        </p:txBody>
      </p:sp>
      <p:sp>
        <p:nvSpPr>
          <p:cNvPr id="3" name="Rectangle 2"/>
          <p:cNvSpPr/>
          <p:nvPr/>
        </p:nvSpPr>
        <p:spPr>
          <a:xfrm>
            <a:off x="228600" y="914400"/>
            <a:ext cx="8683625" cy="2585323"/>
          </a:xfrm>
          <a:prstGeom prst="rect">
            <a:avLst/>
          </a:prstGeom>
        </p:spPr>
        <p:txBody>
          <a:bodyPr wrap="square">
            <a:spAutoFit/>
          </a:bodyPr>
          <a:lstStyle/>
          <a:p>
            <a:r>
              <a:rPr lang="en-US" dirty="0" smtClean="0"/>
              <a:t>//Controller Scope</a:t>
            </a:r>
          </a:p>
          <a:p>
            <a:r>
              <a:rPr lang="en-US" dirty="0" smtClean="0"/>
              <a:t>[</a:t>
            </a:r>
            <a:r>
              <a:rPr lang="en-US" dirty="0" err="1"/>
              <a:t>AddHeader</a:t>
            </a:r>
            <a:r>
              <a:rPr lang="en-US" dirty="0"/>
              <a:t>("Author", "Steve Smith @</a:t>
            </a:r>
            <a:r>
              <a:rPr lang="en-US" dirty="0" err="1"/>
              <a:t>ardalis</a:t>
            </a:r>
            <a:r>
              <a:rPr lang="en-US" dirty="0"/>
              <a:t>")]</a:t>
            </a:r>
          </a:p>
          <a:p>
            <a:r>
              <a:rPr lang="en-US" dirty="0"/>
              <a:t>public class </a:t>
            </a:r>
            <a:r>
              <a:rPr lang="en-US" dirty="0" err="1"/>
              <a:t>SampleController</a:t>
            </a:r>
            <a:r>
              <a:rPr lang="en-US" dirty="0"/>
              <a:t> : </a:t>
            </a:r>
            <a:r>
              <a:rPr lang="en-US" dirty="0" smtClean="0"/>
              <a:t>Controller {</a:t>
            </a:r>
          </a:p>
          <a:p>
            <a:r>
              <a:rPr lang="en-US" dirty="0" smtClean="0"/>
              <a:t>    // or Action Scope</a:t>
            </a:r>
          </a:p>
          <a:p>
            <a:r>
              <a:rPr lang="en-US" dirty="0" smtClean="0"/>
              <a:t>    // [</a:t>
            </a:r>
            <a:r>
              <a:rPr lang="en-US" dirty="0" err="1" smtClean="0"/>
              <a:t>AddHeader</a:t>
            </a:r>
            <a:r>
              <a:rPr lang="en-US" dirty="0"/>
              <a:t>("Author", "Steve Smith @</a:t>
            </a:r>
            <a:r>
              <a:rPr lang="en-US" dirty="0" err="1"/>
              <a:t>ardalis</a:t>
            </a:r>
            <a:r>
              <a:rPr lang="en-US" dirty="0" smtClean="0"/>
              <a:t>")]</a:t>
            </a:r>
            <a:endParaRPr lang="en-US" dirty="0"/>
          </a:p>
          <a:p>
            <a:r>
              <a:rPr lang="en-US" dirty="0"/>
              <a:t>    public </a:t>
            </a:r>
            <a:r>
              <a:rPr lang="en-US" dirty="0" err="1"/>
              <a:t>IActionResult</a:t>
            </a:r>
            <a:r>
              <a:rPr lang="en-US" dirty="0"/>
              <a:t> Index</a:t>
            </a:r>
            <a:r>
              <a:rPr lang="en-US" dirty="0" smtClean="0"/>
              <a:t>() {</a:t>
            </a:r>
            <a:endParaRPr lang="en-US" dirty="0"/>
          </a:p>
          <a:p>
            <a:r>
              <a:rPr lang="en-US" dirty="0"/>
              <a:t>        return Content("Examine the headers using developer tools.");</a:t>
            </a:r>
          </a:p>
          <a:p>
            <a:r>
              <a:rPr lang="en-US" dirty="0"/>
              <a:t>    }</a:t>
            </a:r>
          </a:p>
          <a:p>
            <a:r>
              <a:rPr lang="en-US" dirty="0"/>
              <a:t>}</a:t>
            </a:r>
            <a:endParaRPr lang="nl-NL" dirty="0"/>
          </a:p>
        </p:txBody>
      </p:sp>
      <p:sp>
        <p:nvSpPr>
          <p:cNvPr id="4" name="Rectangle 3"/>
          <p:cNvSpPr/>
          <p:nvPr/>
        </p:nvSpPr>
        <p:spPr>
          <a:xfrm>
            <a:off x="197427" y="3733800"/>
            <a:ext cx="8714798" cy="2585323"/>
          </a:xfrm>
          <a:prstGeom prst="rect">
            <a:avLst/>
          </a:prstGeom>
        </p:spPr>
        <p:txBody>
          <a:bodyPr wrap="square">
            <a:spAutoFit/>
          </a:bodyPr>
          <a:lstStyle/>
          <a:p>
            <a:r>
              <a:rPr lang="en-US" dirty="0" smtClean="0"/>
              <a:t>//Global Scope</a:t>
            </a:r>
            <a:endParaRPr lang="nl-NL" dirty="0" smtClean="0"/>
          </a:p>
          <a:p>
            <a:r>
              <a:rPr lang="nl-NL" dirty="0" smtClean="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a:t>    </a:t>
            </a:r>
            <a:r>
              <a:rPr lang="nl-NL" dirty="0" err="1"/>
              <a:t>services.AddMvc</a:t>
            </a:r>
            <a:r>
              <a:rPr lang="nl-NL" dirty="0"/>
              <a:t>(options </a:t>
            </a:r>
            <a:r>
              <a:rPr lang="nl-NL" dirty="0" smtClean="0"/>
              <a:t>=&gt; {</a:t>
            </a:r>
            <a:endParaRPr lang="nl-NL" dirty="0"/>
          </a:p>
          <a:p>
            <a:r>
              <a:rPr lang="nl-NL" dirty="0"/>
              <a:t>        </a:t>
            </a:r>
            <a:r>
              <a:rPr lang="nl-NL" dirty="0" err="1"/>
              <a:t>options.Filters.Add</a:t>
            </a:r>
            <a:r>
              <a:rPr lang="nl-NL" dirty="0"/>
              <a:t>(</a:t>
            </a:r>
            <a:r>
              <a:rPr lang="nl-NL" dirty="0" err="1"/>
              <a:t>typeof</a:t>
            </a:r>
            <a:r>
              <a:rPr lang="nl-NL" dirty="0"/>
              <a:t>(</a:t>
            </a:r>
            <a:r>
              <a:rPr lang="nl-NL" dirty="0" err="1"/>
              <a:t>SampleActionFilter</a:t>
            </a:r>
            <a:r>
              <a:rPr lang="nl-NL" dirty="0"/>
              <a:t>)); // </a:t>
            </a:r>
            <a:r>
              <a:rPr lang="nl-NL" dirty="0" err="1"/>
              <a:t>by</a:t>
            </a:r>
            <a:r>
              <a:rPr lang="nl-NL" dirty="0"/>
              <a:t> type</a:t>
            </a:r>
          </a:p>
          <a:p>
            <a:r>
              <a:rPr lang="nl-NL" dirty="0"/>
              <a:t>        </a:t>
            </a:r>
            <a:r>
              <a:rPr lang="nl-NL" dirty="0" err="1"/>
              <a:t>options.Filters.Add</a:t>
            </a:r>
            <a:r>
              <a:rPr lang="nl-NL" dirty="0"/>
              <a:t>(new </a:t>
            </a:r>
            <a:r>
              <a:rPr lang="nl-NL" dirty="0" err="1"/>
              <a:t>SampleGlobalActionFilter</a:t>
            </a:r>
            <a:r>
              <a:rPr lang="nl-NL" dirty="0"/>
              <a:t>()); // </a:t>
            </a:r>
            <a:r>
              <a:rPr lang="nl-NL" dirty="0" err="1"/>
              <a:t>an</a:t>
            </a:r>
            <a:r>
              <a:rPr lang="nl-NL" dirty="0"/>
              <a:t> </a:t>
            </a:r>
            <a:r>
              <a:rPr lang="nl-NL" dirty="0" err="1"/>
              <a:t>instance</a:t>
            </a:r>
            <a:endParaRPr lang="nl-NL" dirty="0"/>
          </a:p>
          <a:p>
            <a:r>
              <a:rPr lang="nl-NL" dirty="0"/>
              <a:t>    });</a:t>
            </a:r>
          </a:p>
          <a:p>
            <a:endParaRPr lang="nl-NL" dirty="0"/>
          </a:p>
          <a:p>
            <a:r>
              <a:rPr lang="nl-NL" dirty="0"/>
              <a:t>    </a:t>
            </a:r>
            <a:r>
              <a:rPr lang="nl-NL" dirty="0" err="1"/>
              <a:t>services.AddScoped</a:t>
            </a:r>
            <a:r>
              <a:rPr lang="nl-NL" dirty="0"/>
              <a:t>&lt;</a:t>
            </a:r>
            <a:r>
              <a:rPr lang="nl-NL" dirty="0" err="1"/>
              <a:t>AddHeaderFilterWithDi</a:t>
            </a:r>
            <a:r>
              <a:rPr lang="nl-NL" dirty="0"/>
              <a:t>&gt;();</a:t>
            </a:r>
          </a:p>
          <a:p>
            <a:r>
              <a:rPr lang="nl-NL" dirty="0"/>
              <a:t>}</a:t>
            </a:r>
          </a:p>
        </p:txBody>
      </p:sp>
    </p:spTree>
    <p:extLst>
      <p:ext uri="{BB962C8B-B14F-4D97-AF65-F5344CB8AC3E}">
        <p14:creationId xmlns:p14="http://schemas.microsoft.com/office/powerpoint/2010/main" val="3302094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Action Filter Scenarios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Discuss the following scenarios:</a:t>
            </a:r>
          </a:p>
          <a:p>
            <a:pPr lvl="1"/>
            <a:r>
              <a:rPr lang="en-US" dirty="0" smtClean="0"/>
              <a:t>A </a:t>
            </a:r>
            <a:r>
              <a:rPr lang="en-US" dirty="0"/>
              <a:t>photo sharing application </a:t>
            </a:r>
            <a:r>
              <a:rPr lang="en-US" dirty="0" smtClean="0"/>
              <a:t>with discussion amongst friends</a:t>
            </a:r>
            <a:endParaRPr lang="en-GB" dirty="0"/>
          </a:p>
          <a:p>
            <a:pPr lvl="1"/>
            <a:r>
              <a:rPr lang="en-GB" dirty="0" smtClean="0"/>
              <a:t>Passing correct parameters to the </a:t>
            </a:r>
            <a:r>
              <a:rPr lang="en-GB" b="1" dirty="0" err="1" smtClean="0"/>
              <a:t>GetImage</a:t>
            </a:r>
            <a:r>
              <a:rPr lang="en-GB" dirty="0" smtClean="0"/>
              <a:t> method</a:t>
            </a:r>
            <a:endParaRPr lang="en-GB" dirty="0"/>
          </a:p>
          <a:p>
            <a:pPr lvl="1"/>
            <a:r>
              <a:rPr lang="en-US" dirty="0" smtClean="0"/>
              <a:t>Preventing </a:t>
            </a:r>
            <a:r>
              <a:rPr lang="en-US" dirty="0"/>
              <a:t>unauthenticated users from adding comments to a </a:t>
            </a:r>
            <a:r>
              <a:rPr lang="en-US" dirty="0" smtClean="0"/>
              <a:t>photo</a:t>
            </a:r>
            <a:endParaRPr lang="en-GB" dirty="0"/>
          </a:p>
          <a:p>
            <a:pPr lvl="1"/>
            <a:r>
              <a:rPr lang="en-US" dirty="0" smtClean="0"/>
              <a:t>Preventing </a:t>
            </a:r>
            <a:r>
              <a:rPr lang="en-US" dirty="0"/>
              <a:t>malicious users from intercepting </a:t>
            </a:r>
            <a:r>
              <a:rPr lang="en-US" dirty="0" smtClean="0"/>
              <a:t>credentials</a:t>
            </a:r>
            <a:endParaRPr lang="en-GB"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Developing ASP.NET MVC </a:t>
            </a:r>
            <a:r>
              <a:rPr lang="en-US" dirty="0" smtClean="0"/>
              <a:t>Core </a:t>
            </a:r>
            <a:r>
              <a:rPr lang="en-US" dirty="0" smtClean="0"/>
              <a:t>Controllers</a:t>
            </a:r>
            <a:endParaRPr lang="en-US" dirty="0"/>
          </a:p>
        </p:txBody>
      </p:sp>
      <p:sp>
        <p:nvSpPr>
          <p:cNvPr id="3" name="Text Placeholder 2"/>
          <p:cNvSpPr>
            <a:spLocks noGrp="1"/>
          </p:cNvSpPr>
          <p:nvPr>
            <p:ph type="body" idx="1"/>
          </p:nvPr>
        </p:nvSpPr>
        <p:spPr/>
        <p:txBody>
          <a:bodyPr/>
          <a:lstStyle/>
          <a:p>
            <a:r>
              <a:rPr lang="en-US" sz="2600" dirty="0" smtClean="0"/>
              <a:t>Exercise 1: Adding an MVC Controller and Writing the Actions
Exercise 2: Optional—Writing the Action Filters in a Controller
Exercise 3: Using the Photo Controller</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dirty="0" smtClean="0">
                <a:latin typeface="Segoe UI"/>
              </a:rPr>
              <a:t>Estimated Time: 60 minutes</a:t>
            </a:r>
            <a:endParaRPr lang="en-US" sz="2800" dirty="0">
              <a:latin typeface="Segoe U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127045"/>
          </a:xfrm>
          <a:prstGeom prst="rect">
            <a:avLst/>
          </a:prstGeom>
          <a:noFill/>
        </p:spPr>
        <p:txBody>
          <a:bodyPr vert="horz" wrap="square" rtlCol="0">
            <a:spAutoFit/>
          </a:bodyPr>
          <a:lstStyle/>
          <a:p>
            <a:pPr>
              <a:lnSpc>
                <a:spcPct val="115000"/>
              </a:lnSpc>
              <a:spcAft>
                <a:spcPts val="1000"/>
              </a:spcAft>
            </a:pPr>
            <a:r>
              <a:rPr lang="en-US" dirty="0" smtClean="0">
                <a:latin typeface="Segoe UI"/>
                <a:ea typeface="Arial Unicode MS"/>
                <a:cs typeface="Times New Roman"/>
              </a:rPr>
              <a:t>You have been asked to add a controller to the photo sharing application that corresponds to the Photo model class that you have created in an earlier module. The controller should include actions that respond when users upload photos, list all photos, display a single photo, and delete photos from the application. You should also add an action that returns the photo as a .jpg file to show on a webpage.</a:t>
            </a:r>
            <a:endParaRPr lang="en-US" dirty="0" smtClean="0">
              <a:latin typeface="Segoe UI"/>
              <a:ea typeface="Times New Roman"/>
              <a:cs typeface="Times New Roman"/>
            </a:endParaRPr>
          </a:p>
          <a:p>
            <a:pPr>
              <a:lnSpc>
                <a:spcPct val="115000"/>
              </a:lnSpc>
              <a:spcAft>
                <a:spcPts val="1000"/>
              </a:spcAft>
            </a:pPr>
            <a:r>
              <a:rPr lang="en-US" dirty="0" smtClean="0">
                <a:latin typeface="Segoe UI"/>
                <a:ea typeface="Times New Roman"/>
                <a:cs typeface="Times New Roman"/>
              </a:rPr>
              <a:t>The members of your development team are new to ASP.NET MVC and they find the use of controller actions confusing. Therefore, you need to help them by adding a component that displays action parameters in the Visual Studio Output window whenever an action runs. You will add an action filter to achieve this.</a:t>
            </a:r>
          </a:p>
          <a:p>
            <a:pPr>
              <a:lnSpc>
                <a:spcPct val="115000"/>
              </a:lnSpc>
              <a:spcAft>
                <a:spcPts val="1000"/>
              </a:spcAft>
            </a:pPr>
            <a:r>
              <a:rPr lang="en-US" b="1" dirty="0" smtClean="0">
                <a:latin typeface="Segoe UI"/>
                <a:ea typeface="Times New Roman"/>
                <a:cs typeface="Times New Roman"/>
              </a:rPr>
              <a:t>Note: </a:t>
            </a:r>
            <a:r>
              <a:rPr lang="en-US" dirty="0" smtClean="0">
                <a:latin typeface="Segoe UI"/>
                <a:ea typeface="Times New Roman"/>
                <a:cs typeface="Times New Roman"/>
              </a:rPr>
              <a:t>The controllers and views that you have added in Lab 2 were to test your new model classes. They have been removed from the project to create the actual controllers. You will create temporary views to test these controllers at the end of this lab.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Writing Controllers and Actions</a:t>
            </a:r>
            <a:endParaRPr lang="en-US"/>
          </a:p>
        </p:txBody>
      </p:sp>
      <p:sp>
        <p:nvSpPr>
          <p:cNvPr id="3" name="Text Placeholder 2"/>
          <p:cNvSpPr>
            <a:spLocks noGrp="1"/>
          </p:cNvSpPr>
          <p:nvPr>
            <p:ph type="body" idx="1"/>
          </p:nvPr>
        </p:nvSpPr>
        <p:spPr/>
        <p:txBody>
          <a:bodyPr/>
          <a:lstStyle/>
          <a:p>
            <a:r>
              <a:rPr lang="en-US" dirty="0" smtClean="0"/>
              <a:t>Responding to User Requests
Writing Controller Actions
Using Parameters
Passing Information to Views
Demonstration: How to Create a </a:t>
            </a:r>
            <a:r>
              <a:rPr lang="en-US" dirty="0" smtClean="0"/>
              <a:t>Controller</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What will happen if you click the Edit or Delete links in the Index view in the Lab?
Why did you use the ActionName annotation for the DeleteConfirmed action in the PhotoController class?
In the lab, you added two actions with the name, Create. Why is it possible to add these actions without using the ActionName annotation?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nl-NL" dirty="0"/>
          </a:p>
        </p:txBody>
      </p:sp>
      <p:sp>
        <p:nvSpPr>
          <p:cNvPr id="3" name="Text Placeholder 2"/>
          <p:cNvSpPr>
            <a:spLocks noGrp="1"/>
          </p:cNvSpPr>
          <p:nvPr>
            <p:ph type="body" idx="1"/>
          </p:nvPr>
        </p:nvSpPr>
        <p:spPr/>
        <p:txBody>
          <a:bodyPr/>
          <a:lstStyle/>
          <a:p>
            <a:r>
              <a:rPr lang="nl-NL" dirty="0"/>
              <a:t>https://docs.asp.net/en/latest/mvc/controllers/actions.html</a:t>
            </a:r>
          </a:p>
        </p:txBody>
      </p:sp>
    </p:spTree>
    <p:extLst>
      <p:ext uri="{BB962C8B-B14F-4D97-AF65-F5344CB8AC3E}">
        <p14:creationId xmlns:p14="http://schemas.microsoft.com/office/powerpoint/2010/main" val="55478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Writing Controller Actions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Writing a Controller action includes:</a:t>
            </a:r>
          </a:p>
          <a:p>
            <a:pPr lvl="1"/>
            <a:r>
              <a:rPr lang="en-US" sz="2000" dirty="0" smtClean="0"/>
              <a:t>Creating a Simple Details Action</a:t>
            </a:r>
          </a:p>
          <a:p>
            <a:pPr lvl="1"/>
            <a:r>
              <a:rPr lang="en-US" sz="2000" dirty="0" smtClean="0"/>
              <a:t>Using GET and POST HTTP Verbs in Actions</a:t>
            </a:r>
          </a:p>
          <a:p>
            <a:pPr lvl="1"/>
            <a:r>
              <a:rPr lang="en-US" sz="2000" dirty="0" smtClean="0"/>
              <a:t>Creating Action Result Classes</a:t>
            </a:r>
          </a:p>
          <a:p>
            <a:pPr lvl="1"/>
            <a:r>
              <a:rPr lang="en-US" sz="2000" dirty="0" smtClean="0"/>
              <a:t>Creating Child Actions</a:t>
            </a:r>
          </a:p>
          <a:p>
            <a:r>
              <a:rPr lang="en-US" sz="2400" dirty="0" smtClean="0"/>
              <a:t> Sample controller action</a:t>
            </a:r>
          </a:p>
          <a:p>
            <a:endParaRPr lang="en-US" sz="2400" dirty="0"/>
          </a:p>
        </p:txBody>
      </p:sp>
      <p:sp>
        <p:nvSpPr>
          <p:cNvPr id="5" name="Rectangle 4"/>
          <p:cNvSpPr/>
          <p:nvPr/>
        </p:nvSpPr>
        <p:spPr>
          <a:xfrm>
            <a:off x="913809" y="3344845"/>
            <a:ext cx="7352777" cy="321831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public </a:t>
            </a:r>
            <a:r>
              <a:rPr lang="en-US" sz="1600" b="0" dirty="0" err="1" smtClean="0">
                <a:latin typeface="Lucida Sans Unicode" pitchFamily="34" charset="0"/>
                <a:ea typeface="Times New Roman" panose="02020603050405020304" pitchFamily="18" charset="0"/>
                <a:cs typeface="Lucida Sans Unicode" pitchFamily="34" charset="0"/>
              </a:rPr>
              <a:t>IActionResult</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First </a:t>
            </a:r>
            <a:r>
              <a:rPr lang="en-US" sz="1600" b="0" dirty="0" smtClean="0">
                <a:latin typeface="Lucida Sans Unicode" pitchFamily="34" charset="0"/>
                <a:ea typeface="Times New Roman" panose="02020603050405020304" pitchFamily="18" charset="0"/>
                <a:cs typeface="Lucida Sans Unicode" pitchFamily="34" charset="0"/>
              </a:rPr>
              <a:t>()</a:t>
            </a: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Photo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context.Photos.ToList</a:t>
            </a:r>
            <a:r>
              <a:rPr lang="en-US" sz="1600" b="0" dirty="0">
                <a:latin typeface="Lucida Sans Unicode" pitchFamily="34" charset="0"/>
                <a:ea typeface="Times New Roman" panose="02020603050405020304" pitchFamily="18" charset="0"/>
                <a:cs typeface="Lucida Sans Unicode" pitchFamily="34" charset="0"/>
              </a:rPr>
              <a:t>()[0];</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if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 != null</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View("Details", </a:t>
            </a:r>
            <a:r>
              <a:rPr lang="en-US" sz="1600" b="0" dirty="0" err="1">
                <a:latin typeface="Lucida Sans Unicode" pitchFamily="34" charset="0"/>
                <a:ea typeface="Times New Roman" panose="02020603050405020304" pitchFamily="18" charset="0"/>
                <a:cs typeface="Lucida Sans Unicode" pitchFamily="34" charset="0"/>
              </a:rPr>
              <a:t>firstPhoto</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else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return </a:t>
            </a:r>
            <a:r>
              <a:rPr lang="en-US" sz="1600" b="0" dirty="0" err="1">
                <a:latin typeface="Lucida Sans Unicode" pitchFamily="34" charset="0"/>
                <a:ea typeface="Times New Roman" panose="02020603050405020304" pitchFamily="18" charset="0"/>
                <a:cs typeface="Lucida Sans Unicode" pitchFamily="34" charset="0"/>
              </a:rPr>
              <a:t>HttpNotFound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Parameters</a:t>
            </a:r>
            <a:endParaRPr lang="en-US"/>
          </a:p>
        </p:txBody>
      </p:sp>
      <p:sp>
        <p:nvSpPr>
          <p:cNvPr id="4" name="Rectangle 3"/>
          <p:cNvSpPr/>
          <p:nvPr/>
        </p:nvSpPr>
        <p:spPr>
          <a:xfrm>
            <a:off x="2058787" y="3324981"/>
            <a:ext cx="7066551"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GetPhotoByTitle</a:t>
            </a:r>
            <a:r>
              <a:rPr lang="en-US" b="0" dirty="0">
                <a:latin typeface="Lucida Sans Unicode" pitchFamily="34" charset="0"/>
                <a:ea typeface="Times New Roman" panose="02020603050405020304" pitchFamily="18" charset="0"/>
                <a:cs typeface="Lucida Sans Unicode" pitchFamily="34" charset="0"/>
              </a:rPr>
              <a:t> (string title</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query = from p in </a:t>
            </a:r>
            <a:r>
              <a:rPr lang="en-US" b="0" dirty="0" err="1">
                <a:latin typeface="Lucida Sans Unicode" pitchFamily="34" charset="0"/>
                <a:ea typeface="Times New Roman" panose="02020603050405020304" pitchFamily="18" charset="0"/>
                <a:cs typeface="Lucida Sans Unicode" pitchFamily="34" charset="0"/>
              </a:rPr>
              <a:t>context.Photos</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where </a:t>
            </a:r>
            <a:r>
              <a:rPr lang="en-US" b="0" dirty="0" err="1">
                <a:latin typeface="Lucida Sans Unicode" pitchFamily="34" charset="0"/>
                <a:ea typeface="Times New Roman" panose="02020603050405020304" pitchFamily="18" charset="0"/>
                <a:cs typeface="Lucida Sans Unicode" pitchFamily="34" charset="0"/>
              </a:rPr>
              <a:t>p.Title</a:t>
            </a:r>
            <a:r>
              <a:rPr lang="en-US" b="0" dirty="0">
                <a:latin typeface="Lucida Sans Unicode" pitchFamily="34" charset="0"/>
                <a:ea typeface="Times New Roman" panose="02020603050405020304" pitchFamily="18" charset="0"/>
                <a:cs typeface="Lucida Sans Unicode" pitchFamily="34" charset="0"/>
              </a:rPr>
              <a:t> == title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select </a:t>
            </a:r>
            <a:r>
              <a:rPr lang="en-US" b="0" dirty="0" smtClean="0">
                <a:latin typeface="Lucida Sans Unicode" pitchFamily="34" charset="0"/>
                <a:ea typeface="Times New Roman" panose="02020603050405020304" pitchFamily="18" charset="0"/>
                <a:cs typeface="Lucida Sans Unicode" pitchFamily="34" charset="0"/>
              </a:rPr>
              <a:t>p;</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 = (Photo)</a:t>
            </a:r>
            <a:r>
              <a:rPr lang="en-US" b="0" dirty="0" err="1">
                <a:latin typeface="Lucida Sans Unicode" pitchFamily="34" charset="0"/>
                <a:ea typeface="Times New Roman" panose="02020603050405020304" pitchFamily="18" charset="0"/>
                <a:cs typeface="Lucida Sans Unicode" pitchFamily="34" charset="0"/>
              </a:rPr>
              <a:t>query.FirstOrDefault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a:latin typeface="Lucida Sans Unicode" pitchFamily="34" charset="0"/>
                <a:ea typeface="Times New Roman" panose="02020603050405020304" pitchFamily="18" charset="0"/>
                <a:cs typeface="Lucida Sans Unicode" pitchFamily="34" charset="0"/>
              </a:rPr>
              <a:t>View("Details",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TextBox 4"/>
          <p:cNvSpPr txBox="1"/>
          <p:nvPr/>
        </p:nvSpPr>
        <p:spPr>
          <a:xfrm>
            <a:off x="873535" y="1772844"/>
            <a:ext cx="896472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solidFill>
                  <a:srgbClr val="0070C0"/>
                </a:solidFill>
                <a:latin typeface="Segoe UI" pitchFamily="34" charset="0"/>
                <a:ea typeface="Segoe UI" pitchFamily="34" charset="0"/>
                <a:cs typeface="Segoe UI" pitchFamily="34" charset="0"/>
              </a:rPr>
              <a:t>http://www.adventureworks.com/photo/getphotobytitle?title=myfirstphoto</a:t>
            </a:r>
            <a:endParaRPr lang="en-GB" b="0" dirty="0">
              <a:solidFill>
                <a:srgbClr val="0070C0"/>
              </a:solidFill>
              <a:latin typeface="Segoe UI" pitchFamily="34" charset="0"/>
              <a:ea typeface="Segoe UI" pitchFamily="34" charset="0"/>
              <a:cs typeface="Segoe UI" pitchFamily="34" charset="0"/>
            </a:endParaRPr>
          </a:p>
        </p:txBody>
      </p:sp>
      <p:sp>
        <p:nvSpPr>
          <p:cNvPr id="6" name="Rounded Rectangle 5"/>
          <p:cNvSpPr/>
          <p:nvPr/>
        </p:nvSpPr>
        <p:spPr bwMode="auto">
          <a:xfrm>
            <a:off x="5807075" y="2291621"/>
            <a:ext cx="3035300" cy="774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Verdana" pitchFamily="34" charset="0"/>
              </a:rPr>
              <a:t>DefaultModelBinder</a:t>
            </a: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Right Brace 6"/>
          <p:cNvSpPr/>
          <p:nvPr/>
        </p:nvSpPr>
        <p:spPr bwMode="auto">
          <a:xfrm rot="5400000">
            <a:off x="7496012" y="1253233"/>
            <a:ext cx="242685" cy="18340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8" name="Rectangle 7"/>
          <p:cNvSpPr/>
          <p:nvPr/>
        </p:nvSpPr>
        <p:spPr>
          <a:xfrm>
            <a:off x="157400" y="902664"/>
            <a:ext cx="8986599"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The </a:t>
            </a:r>
            <a:r>
              <a:rPr lang="en-US" dirty="0" err="1" smtClean="0">
                <a:latin typeface="Segoe UI" pitchFamily="34" charset="0"/>
                <a:ea typeface="Segoe UI" pitchFamily="34" charset="0"/>
                <a:cs typeface="Segoe UI" pitchFamily="34" charset="0"/>
              </a:rPr>
              <a:t>DefaultModelBinder</a:t>
            </a:r>
            <a:r>
              <a:rPr lang="en-US" b="0" dirty="0" smtClean="0">
                <a:latin typeface="Segoe UI" pitchFamily="34" charset="0"/>
                <a:ea typeface="Segoe UI" pitchFamily="34" charset="0"/>
                <a:cs typeface="Segoe UI" pitchFamily="34" charset="0"/>
              </a:rPr>
              <a:t> obtains the </a:t>
            </a:r>
            <a:r>
              <a:rPr lang="en-US" dirty="0" smtClean="0">
                <a:latin typeface="Segoe UI" pitchFamily="34" charset="0"/>
                <a:ea typeface="Segoe UI" pitchFamily="34" charset="0"/>
                <a:cs typeface="Segoe UI" pitchFamily="34" charset="0"/>
              </a:rPr>
              <a:t>Title</a:t>
            </a:r>
            <a:r>
              <a:rPr lang="en-US" b="0" dirty="0" smtClean="0">
                <a:latin typeface="Segoe UI" pitchFamily="34" charset="0"/>
                <a:ea typeface="Segoe UI" pitchFamily="34" charset="0"/>
                <a:cs typeface="Segoe UI" pitchFamily="34" charset="0"/>
              </a:rPr>
              <a:t> parameter from the query string and passes it to the title parameter of the </a:t>
            </a:r>
            <a:r>
              <a:rPr lang="en-US" dirty="0" err="1" smtClean="0">
                <a:latin typeface="Segoe UI" pitchFamily="34" charset="0"/>
                <a:ea typeface="Segoe UI" pitchFamily="34" charset="0"/>
                <a:cs typeface="Segoe UI" pitchFamily="34" charset="0"/>
              </a:rPr>
              <a:t>GetPhotoByTitle</a:t>
            </a:r>
            <a:r>
              <a:rPr lang="en-US" b="0" dirty="0" smtClean="0">
                <a:latin typeface="Segoe UI" pitchFamily="34" charset="0"/>
                <a:ea typeface="Segoe UI" pitchFamily="34" charset="0"/>
                <a:cs typeface="Segoe UI" pitchFamily="34" charset="0"/>
              </a:rPr>
              <a:t> method, because the names match.</a:t>
            </a:r>
            <a:endParaRPr lang="en-US" b="0" dirty="0">
              <a:latin typeface="Segoe UI" pitchFamily="34" charset="0"/>
              <a:ea typeface="Segoe UI" pitchFamily="34" charset="0"/>
              <a:cs typeface="Segoe UI" pitchFamily="34" charset="0"/>
            </a:endParaRPr>
          </a:p>
        </p:txBody>
      </p:sp>
      <p:cxnSp>
        <p:nvCxnSpPr>
          <p:cNvPr id="9" name="Straight Arrow Connector 8"/>
          <p:cNvCxnSpPr/>
          <p:nvPr/>
        </p:nvCxnSpPr>
        <p:spPr bwMode="auto">
          <a:xfrm>
            <a:off x="7324725" y="3066321"/>
            <a:ext cx="0" cy="25866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10e1ef8-6256-4166-86ef-d01f29ab60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Passing Information to Views</a:t>
            </a:r>
            <a:endParaRPr lang="en-US"/>
          </a:p>
        </p:txBody>
      </p:sp>
      <p:sp>
        <p:nvSpPr>
          <p:cNvPr id="4" name="Content Placeholder 2"/>
          <p:cNvSpPr>
            <a:spLocks noGrp="1"/>
          </p:cNvSpPr>
          <p:nvPr/>
        </p:nvSpPr>
        <p:spPr bwMode="auto">
          <a:xfrm>
            <a:off x="393895" y="1209900"/>
            <a:ext cx="8412480" cy="53737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pass information to views that have model classes, you can use the:</a:t>
            </a:r>
          </a:p>
          <a:p>
            <a:pPr lvl="1"/>
            <a:r>
              <a:rPr lang="en-US" dirty="0" smtClean="0"/>
              <a:t> </a:t>
            </a:r>
            <a:r>
              <a:rPr lang="en-US" b="1" dirty="0" smtClean="0"/>
              <a:t>View() helper </a:t>
            </a:r>
            <a:r>
              <a:rPr lang="en-US" dirty="0" smtClean="0"/>
              <a:t>method: To pass information from a controller action to a view</a:t>
            </a:r>
          </a:p>
          <a:p>
            <a:r>
              <a:rPr lang="en-US" dirty="0" smtClean="0"/>
              <a:t>To pass information to views that do not have model classes, you can use the:</a:t>
            </a:r>
          </a:p>
          <a:p>
            <a:pPr lvl="1"/>
            <a:r>
              <a:rPr lang="en-US" b="1" dirty="0" err="1" smtClean="0"/>
              <a:t>ViewBag</a:t>
            </a:r>
            <a:r>
              <a:rPr lang="en-US" dirty="0" smtClean="0"/>
              <a:t> property : To dynamically add objects of any </a:t>
            </a:r>
            <a:r>
              <a:rPr lang="en-US" dirty="0" smtClean="0"/>
              <a:t>type</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6c8b07b-4eed-4750-b737-8584a4bcc9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the ViewBag Object</a:t>
            </a:r>
            <a:endParaRPr lang="en-US"/>
          </a:p>
        </p:txBody>
      </p:sp>
      <p:sp>
        <p:nvSpPr>
          <p:cNvPr id="4" name="Rectangle 3"/>
          <p:cNvSpPr/>
          <p:nvPr/>
        </p:nvSpPr>
        <p:spPr>
          <a:xfrm>
            <a:off x="1219199" y="1524000"/>
            <a:ext cx="7486651" cy="8161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err="1">
                <a:latin typeface="Lucida Sans Unicode" pitchFamily="34" charset="0"/>
                <a:ea typeface="Times New Roman" panose="02020603050405020304" pitchFamily="18" charset="0"/>
                <a:cs typeface="Lucida Sans Unicode" pitchFamily="34" charset="0"/>
              </a:rPr>
              <a:t>ViewBag.Message</a:t>
            </a:r>
            <a:r>
              <a:rPr lang="en-US" b="0" dirty="0">
                <a:latin typeface="Lucida Sans Unicode" pitchFamily="34" charset="0"/>
                <a:ea typeface="Times New Roman" panose="02020603050405020304" pitchFamily="18" charset="0"/>
                <a:cs typeface="Lucida Sans Unicode" pitchFamily="34" charset="0"/>
              </a:rPr>
              <a:t> = "This text is not in the model object";</a:t>
            </a:r>
            <a:endParaRPr lang="en-GB" b="0" dirty="0">
              <a:latin typeface="Lucida Sans Unicode" pitchFamily="34" charset="0"/>
              <a:ea typeface="Times New Roman" panose="02020603050405020304" pitchFamily="18" charset="0"/>
              <a:cs typeface="Lucida Sans Unicode" pitchFamily="34" charset="0"/>
            </a:endParaRPr>
          </a:p>
          <a:p>
            <a:r>
              <a:rPr lang="en-US" b="0" dirty="0" err="1">
                <a:latin typeface="Lucida Sans Unicode" pitchFamily="34" charset="0"/>
                <a:ea typeface="Times New Roman" panose="02020603050405020304" pitchFamily="18" charset="0"/>
                <a:cs typeface="Lucida Sans Unicode" pitchFamily="34" charset="0"/>
              </a:rPr>
              <a:t>ViewBag.ServerTime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DateTime.Now</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Rectangle 4"/>
          <p:cNvSpPr/>
          <p:nvPr/>
        </p:nvSpPr>
        <p:spPr>
          <a:xfrm>
            <a:off x="1238249" y="3581400"/>
            <a:ext cx="7753351" cy="262456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message of the day is: @</a:t>
            </a:r>
            <a:r>
              <a:rPr lang="en-US" b="0" dirty="0" err="1">
                <a:latin typeface="Lucida Sans Unicode" pitchFamily="34" charset="0"/>
                <a:ea typeface="Times New Roman" panose="02020603050405020304" pitchFamily="18" charset="0"/>
                <a:cs typeface="Lucida Sans Unicode" pitchFamily="34" charset="0"/>
              </a:rPr>
              <a:t>ViewBag.Message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The time on the server is: @</a:t>
            </a:r>
            <a:r>
              <a:rPr lang="en-US" b="0" dirty="0" err="1">
                <a:latin typeface="Lucida Sans Unicode" pitchFamily="34" charset="0"/>
                <a:ea typeface="Times New Roman" panose="02020603050405020304" pitchFamily="18" charset="0"/>
                <a:cs typeface="Lucida Sans Unicode" pitchFamily="34" charset="0"/>
              </a:rPr>
              <a:t>ViewBag.ServerTime.ToString</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&lt;/p&gt;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TextBox 9"/>
          <p:cNvSpPr txBox="1"/>
          <p:nvPr/>
        </p:nvSpPr>
        <p:spPr>
          <a:xfrm>
            <a:off x="460375" y="991969"/>
            <a:ext cx="283443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smtClean="0"/>
              <a:t>Adding Information:</a:t>
            </a:r>
            <a:endParaRPr lang="en-GB" b="1" dirty="0"/>
          </a:p>
        </p:txBody>
      </p:sp>
      <p:sp>
        <p:nvSpPr>
          <p:cNvPr id="7" name="TextBox 10"/>
          <p:cNvSpPr txBox="1"/>
          <p:nvPr/>
        </p:nvSpPr>
        <p:spPr>
          <a:xfrm>
            <a:off x="460375" y="2938793"/>
            <a:ext cx="327044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1" dirty="0" smtClean="0"/>
              <a:t>Retrieving Information:</a:t>
            </a:r>
            <a:endParaRPr lang="en-GB"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189047d-35a0-4cf9-a0ee-315dc5cad5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Create a Controller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controller to an </a:t>
            </a:r>
            <a:r>
              <a:rPr lang="en-US" dirty="0" err="1" smtClean="0"/>
              <a:t>MVC</a:t>
            </a:r>
            <a:r>
              <a:rPr lang="en-US" dirty="0" smtClean="0"/>
              <a:t> application.</a:t>
            </a:r>
          </a:p>
          <a:p>
            <a:pPr marL="746125" lvl="1" indent="-457200">
              <a:buFont typeface="+mj-lt"/>
              <a:buAutoNum type="arabicPeriod"/>
            </a:pPr>
            <a:r>
              <a:rPr lang="en-US" dirty="0" smtClean="0"/>
              <a:t>Write an action that displays a list of model objects.</a:t>
            </a:r>
          </a:p>
          <a:p>
            <a:pPr marL="746125" lvl="1" indent="-457200">
              <a:buFont typeface="+mj-lt"/>
              <a:buAutoNum type="arabicPeriod"/>
            </a:pPr>
            <a:r>
              <a:rPr lang="en-US" dirty="0" smtClean="0"/>
              <a:t>Write an action that displays the details of a model object.</a:t>
            </a:r>
          </a:p>
          <a:p>
            <a:pPr marL="746125" lvl="1" indent="-457200">
              <a:buFont typeface="+mj-lt"/>
              <a:buAutoNum type="arabicPeriod"/>
            </a:pPr>
            <a:r>
              <a:rPr lang="en-US" dirty="0" smtClean="0"/>
              <a:t>Write HTTP GET and POST actions that create and save a new model object.</a:t>
            </a:r>
          </a:p>
          <a:p>
            <a:pPr>
              <a:buNone/>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133</TotalTime>
  <Words>4126</Words>
  <Application>Microsoft Office PowerPoint</Application>
  <PresentationFormat>On-screen Show (4:3)</PresentationFormat>
  <Paragraphs>426</Paragraphs>
  <Slides>31</Slides>
  <Notes>23</Notes>
  <HiddenSlides>7</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Arial</vt:lpstr>
      <vt:lpstr>Symbol</vt:lpstr>
      <vt:lpstr>Times New Roman</vt:lpstr>
      <vt:lpstr>Lucida Sans Unicode</vt:lpstr>
      <vt:lpstr>Segoe UI</vt:lpstr>
      <vt:lpstr>Calibri</vt:lpstr>
      <vt:lpstr>Arial Unicode MS</vt:lpstr>
      <vt:lpstr>Segoe Light</vt:lpstr>
      <vt:lpstr>Verdana</vt:lpstr>
      <vt:lpstr>Segoe UI Light</vt:lpstr>
      <vt:lpstr>Courier New</vt:lpstr>
      <vt:lpstr>Wingdings</vt:lpstr>
      <vt:lpstr>Presentation1</vt:lpstr>
      <vt:lpstr>Module04</vt:lpstr>
      <vt:lpstr>Module Overview</vt:lpstr>
      <vt:lpstr>Lesson 1: Writing Controllers and Actions</vt:lpstr>
      <vt:lpstr>Resources</vt:lpstr>
      <vt:lpstr>Writing Controller Actions</vt:lpstr>
      <vt:lpstr>Using Parameters</vt:lpstr>
      <vt:lpstr>Passing Information to Views</vt:lpstr>
      <vt:lpstr>Using the ViewBag Object</vt:lpstr>
      <vt:lpstr>Demonstration: How to Create a Controller</vt:lpstr>
      <vt:lpstr>PowerPoint Presentation</vt:lpstr>
      <vt:lpstr>PowerPoint Presentation</vt:lpstr>
      <vt:lpstr>PowerPoint Presentation</vt:lpstr>
      <vt:lpstr>PowerPoint Presentation</vt:lpstr>
      <vt:lpstr>What Are Controller Factories?</vt:lpstr>
      <vt:lpstr>A Custom Controller Factory</vt:lpstr>
      <vt:lpstr>Lesson 2: Writing Action Filters</vt:lpstr>
      <vt:lpstr>Resources</vt:lpstr>
      <vt:lpstr>What Are Filters?</vt:lpstr>
      <vt:lpstr>Filter Types</vt:lpstr>
      <vt:lpstr>Creating and Using Action Filters</vt:lpstr>
      <vt:lpstr>Creating and Using Action Filters</vt:lpstr>
      <vt:lpstr>Filter Attributes</vt:lpstr>
      <vt:lpstr>Filter Attributes</vt:lpstr>
      <vt:lpstr>Filter Scopes</vt:lpstr>
      <vt:lpstr>Applying Filters</vt:lpstr>
      <vt:lpstr>Discussion: Action Filter Scenarios</vt:lpstr>
      <vt:lpstr>Lab: Developing ASP.NET MVC Core Controllers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Module04</dc:title>
  <dc:creator>karthi</dc:creator>
  <cp:lastModifiedBy>Simona Colapicchioni</cp:lastModifiedBy>
  <cp:revision>12</cp:revision>
  <dcterms:created xsi:type="dcterms:W3CDTF">2013-05-20T09:50:50Z</dcterms:created>
  <dcterms:modified xsi:type="dcterms:W3CDTF">2016-11-08T12:48:58Z</dcterms:modified>
</cp:coreProperties>
</file>