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9"/>
  </p:notesMasterIdLst>
  <p:sldIdLst>
    <p:sldId id="256" r:id="rId2"/>
    <p:sldId id="257" r:id="rId3"/>
    <p:sldId id="258" r:id="rId4"/>
    <p:sldId id="259" r:id="rId5"/>
    <p:sldId id="277" r:id="rId6"/>
    <p:sldId id="278" r:id="rId7"/>
    <p:sldId id="279" r:id="rId8"/>
    <p:sldId id="280" r:id="rId9"/>
    <p:sldId id="281" r:id="rId10"/>
    <p:sldId id="260" r:id="rId11"/>
    <p:sldId id="261" r:id="rId12"/>
    <p:sldId id="262" r:id="rId13"/>
    <p:sldId id="263" r:id="rId14"/>
    <p:sldId id="264" r:id="rId15"/>
    <p:sldId id="282" r:id="rId16"/>
    <p:sldId id="283" r:id="rId17"/>
    <p:sldId id="284" r:id="rId18"/>
    <p:sldId id="285" r:id="rId19"/>
    <p:sldId id="268" r:id="rId20"/>
    <p:sldId id="273" r:id="rId21"/>
    <p:sldId id="274" r:id="rId22"/>
    <p:sldId id="275" r:id="rId23"/>
    <p:sldId id="276" r:id="rId24"/>
    <p:sldId id="269" r:id="rId25"/>
    <p:sldId id="270" r:id="rId26"/>
    <p:sldId id="271" r:id="rId27"/>
    <p:sldId id="272" r:id="rId28"/>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Arial Unicode MS" panose="020B0604020202020204" charset="-128"/>
      <p:regular r:id="rId34"/>
    </p:embeddedFont>
    <p:embeddedFont>
      <p:font typeface="Verdana" panose="020B0604030504040204" pitchFamily="34" charset="0"/>
      <p:regular r:id="rId35"/>
      <p:bold r:id="rId36"/>
      <p:italic r:id="rId37"/>
      <p:boldItalic r:id="rId38"/>
    </p:embeddedFont>
    <p:embeddedFont>
      <p:font typeface="Segoe UI Light" panose="020B0502040204020203" pitchFamily="34" charset="0"/>
      <p:regular r:id="rId39"/>
      <p:italic r:id="rId40"/>
    </p:embeddedFont>
    <p:embeddedFont>
      <p:font typeface="Segoe Light" panose="020B0604020202020204" charset="0"/>
      <p:regular r:id="rId41"/>
      <p:italic r:id="rId42"/>
    </p:embeddedFont>
    <p:embeddedFont>
      <p:font typeface="Segoe UI" panose="020B0502040204020203" pitchFamily="34" charset="0"/>
      <p:regular r:id="rId43"/>
      <p:bold r:id="rId44"/>
      <p:italic r:id="rId45"/>
      <p:boldItalic r:id="rId46"/>
    </p:embeddedFont>
  </p:embeddedFontLst>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968" autoAdjust="0"/>
  </p:normalViewPr>
  <p:slideViewPr>
    <p:cSldViewPr>
      <p:cViewPr varScale="1">
        <p:scale>
          <a:sx n="50" d="100"/>
          <a:sy n="50" d="100"/>
        </p:scale>
        <p:origin x="2347" y="43"/>
      </p:cViewPr>
      <p:guideLst>
        <p:guide orient="horz" pos="2160"/>
        <p:guide pos="2880"/>
      </p:guideLst>
    </p:cSldViewPr>
  </p:slideViewPr>
  <p:notesTextViewPr>
    <p:cViewPr>
      <p:scale>
        <a:sx n="75" d="100"/>
        <a:sy n="75" d="100"/>
      </p:scale>
      <p:origin x="0" y="0"/>
    </p:cViewPr>
  </p:notesTextViewPr>
  <p:notesViewPr>
    <p:cSldViewPr>
      <p:cViewPr varScale="1">
        <p:scale>
          <a:sx n="66" d="100"/>
          <a:sy n="66" d="100"/>
        </p:scale>
        <p:origin x="313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B20FB6-FD27-45A8-A6BC-A1E9517D7014}" type="datetimeFigureOut">
              <a:rPr lang="en-US" smtClean="0"/>
              <a:pPr/>
              <a:t>12/12/2016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CE851C-8CE8-46F2-B87A-116D17D350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4CE851C-8CE8-46F2-B87A-116D17D3502C}" type="slidenum">
              <a:rPr lang="en-US" smtClean="0"/>
              <a:pPr/>
              <a:t>15</a:t>
            </a:fld>
            <a:endParaRPr lang="en-US"/>
          </a:p>
        </p:txBody>
      </p:sp>
    </p:spTree>
    <p:extLst>
      <p:ext uri="{BB962C8B-B14F-4D97-AF65-F5344CB8AC3E}">
        <p14:creationId xmlns:p14="http://schemas.microsoft.com/office/powerpoint/2010/main" val="4096573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Although this demonstration illustrates saving preferences in session state,</a:t>
            </a:r>
            <a:r>
              <a:rPr lang="en-US" sz="1000" b="1" dirty="0">
                <a:latin typeface="Arial"/>
                <a:ea typeface="Calibri"/>
                <a:cs typeface="Times New Roman"/>
              </a:rPr>
              <a:t> </a:t>
            </a:r>
            <a:r>
              <a:rPr lang="en-US" sz="1000" dirty="0">
                <a:latin typeface="Arial"/>
                <a:ea typeface="Calibri"/>
                <a:cs typeface="Times New Roman"/>
              </a:rPr>
              <a:t>the demonstration does not adhere to coding best practices because colors are hard-coded into the controller file. In a more complete solution, the code would set the </a:t>
            </a:r>
            <a:r>
              <a:rPr lang="en-US" sz="1000" b="1" dirty="0">
                <a:latin typeface="Arial"/>
                <a:ea typeface="Calibri"/>
                <a:cs typeface="Times New Roman"/>
              </a:rPr>
              <a:t>class</a:t>
            </a:r>
            <a:r>
              <a:rPr lang="en-US" sz="1000" dirty="0">
                <a:latin typeface="Arial"/>
                <a:ea typeface="Calibri"/>
                <a:cs typeface="Times New Roman"/>
              </a:rPr>
              <a:t> attribute of the </a:t>
            </a:r>
            <a:r>
              <a:rPr lang="en-US" sz="1000" b="1" dirty="0">
                <a:latin typeface="Arial"/>
                <a:ea typeface="Calibri"/>
                <a:cs typeface="Times New Roman"/>
              </a:rPr>
              <a:t>BODY</a:t>
            </a:r>
            <a:r>
              <a:rPr lang="en-US" sz="1000" dirty="0">
                <a:latin typeface="Arial"/>
                <a:ea typeface="Calibri"/>
                <a:cs typeface="Times New Roman"/>
              </a:rPr>
              <a:t> element. This would enable you to create classes in the site style sheet with the correct colors. In this way, you can resolve concerns accurately. If time permits, you can discuss these issues with the students. You can enable users to set a preferred background color for the Operas web application by using the controller actions.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a:t>
            </a:r>
            <a:r>
              <a:rPr lang="en-US" sz="1000" b="1" dirty="0" smtClean="0">
                <a:latin typeface="Arial"/>
                <a:ea typeface="Times New Roman"/>
                <a:cs typeface="Times New Roman"/>
              </a:rPr>
              <a:t>File Explorer</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\Mod12\</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Double-click </a:t>
            </a:r>
            <a:r>
              <a:rPr lang="en-US" sz="1000" b="1" dirty="0" smtClean="0">
                <a:latin typeface="Arial"/>
                <a:ea typeface="Times New Roman"/>
                <a:cs typeface="Times New Roman"/>
              </a:rPr>
              <a:t>OperasWebSite.sln</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marL="342900" marR="0" lvl="0" indent="-342900">
              <a:lnSpc>
                <a:spcPct val="115000"/>
              </a:lnSpc>
              <a:spcBef>
                <a:spcPts val="0"/>
              </a:spcBef>
              <a:spcAft>
                <a:spcPts val="995"/>
              </a:spcAft>
              <a:buFont typeface="+mj-lt"/>
              <a:buAutoNum type="arabicPeriod"/>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1905000"/>
            <a:ext cx="6153911" cy="6792976"/>
          </a:xfrm>
        </p:spPr>
        <p:txBody>
          <a:bodyPr>
            <a:noAutofit/>
          </a:bodyPr>
          <a:lstStyle/>
          <a:p>
            <a:pPr marL="342900" marR="0" lvl="0" indent="-342900" algn="l" defTabSz="914400" rtl="0" eaLnBrk="1" fontAlgn="auto" latinLnBrk="0" hangingPunct="1">
              <a:lnSpc>
                <a:spcPct val="115000"/>
              </a:lnSpc>
              <a:spcBef>
                <a:spcPts val="0"/>
              </a:spcBef>
              <a:spcAft>
                <a:spcPts val="995"/>
              </a:spcAft>
              <a:buClrTx/>
              <a:buSzTx/>
              <a:buFont typeface="+mj-lt"/>
              <a:buNone/>
              <a:tabLst/>
              <a:defRPr/>
            </a:pPr>
            <a:r>
              <a:rPr lang="en-US" sz="1000" dirty="0" smtClean="0">
                <a:latin typeface="Arial"/>
                <a:ea typeface="Calibri"/>
                <a:cs typeface="Times New Roman"/>
              </a:rPr>
              <a:t>Demonstration Steps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 In </a:t>
            </a:r>
            <a:r>
              <a:rPr lang="en-US" sz="1000" dirty="0">
                <a:solidFill>
                  <a:prstClr val="black"/>
                </a:solidFill>
                <a:latin typeface="Arial"/>
                <a:ea typeface="Times New Roman"/>
                <a:cs typeface="Times New Roman"/>
              </a:rPr>
              <a:t>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under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HomeController.cs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HomeController.cs</a:t>
            </a:r>
            <a:r>
              <a:rPr lang="en-US" sz="1000" dirty="0">
                <a:solidFill>
                  <a:prstClr val="black"/>
                </a:solidFill>
                <a:latin typeface="Arial"/>
                <a:ea typeface="Times New Roman"/>
                <a:cs typeface="Times New Roman"/>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About()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View();</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 Place </a:t>
            </a:r>
            <a:r>
              <a:rPr lang="en-US" sz="1000" dirty="0">
                <a:solidFill>
                  <a:prstClr val="black"/>
                </a:solidFill>
                <a:latin typeface="Arial"/>
                <a:ea typeface="Times New Roman"/>
                <a:cs typeface="Times New Roman"/>
              </a:rPr>
              <a:t>the mouse cursor at the end of the located code,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ContentResult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GetBackground</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 Place </a:t>
            </a:r>
            <a:r>
              <a:rPr lang="en-US" sz="1000" dirty="0">
                <a:solidFill>
                  <a:prstClr val="black"/>
                </a:solidFill>
                <a:latin typeface="Arial"/>
                <a:ea typeface="Times New Roman"/>
                <a:cs typeface="Times New Roman"/>
              </a:rPr>
              <a:t>the mouse cursor within the </a:t>
            </a:r>
            <a:r>
              <a:rPr lang="en-US" sz="1000" b="1" dirty="0" err="1">
                <a:solidFill>
                  <a:prstClr val="black"/>
                </a:solidFill>
                <a:latin typeface="Arial"/>
                <a:ea typeface="Times New Roman"/>
                <a:cs typeface="Times New Roman"/>
              </a:rPr>
              <a:t>GetBackground</a:t>
            </a:r>
            <a:r>
              <a:rPr lang="en-US" sz="1000" dirty="0">
                <a:solidFill>
                  <a:prstClr val="black"/>
                </a:solidFill>
                <a:latin typeface="Arial"/>
                <a:ea typeface="Times New Roman"/>
                <a:cs typeface="Times New Roman"/>
              </a:rPr>
              <a:t> action code block, and then type the following code.</a:t>
            </a:r>
          </a:p>
          <a:p>
            <a:pPr lvl="0">
              <a:lnSpc>
                <a:spcPct val="115000"/>
              </a:lnSpc>
              <a:spcBef>
                <a:spcPts val="600"/>
              </a:spcBef>
              <a:spcAft>
                <a:spcPts val="995"/>
              </a:spcAft>
            </a:pPr>
            <a:r>
              <a:rPr lang="en-US" sz="1000" dirty="0">
                <a:solidFill>
                  <a:prstClr val="black"/>
                </a:solidFill>
                <a:latin typeface="Arial"/>
                <a:ea typeface="Times New Roman"/>
                <a:cs typeface="Times New Roman"/>
              </a:rPr>
              <a:t>string style;</a:t>
            </a:r>
          </a:p>
          <a:p>
            <a:pPr lvl="1">
              <a:lnSpc>
                <a:spcPct val="115000"/>
              </a:lnSpc>
              <a:spcBef>
                <a:spcPts val="600"/>
              </a:spcBef>
              <a:spcAft>
                <a:spcPts val="995"/>
              </a:spcAft>
            </a:pPr>
            <a:r>
              <a:rPr lang="en-US" sz="1000" dirty="0">
                <a:solidFill>
                  <a:prstClr val="black"/>
                </a:solidFill>
                <a:latin typeface="Arial"/>
                <a:ea typeface="Times New Roman"/>
                <a:cs typeface="Times New Roman"/>
              </a:rPr>
              <a:t>if (Session["</a:t>
            </a:r>
            <a:r>
              <a:rPr lang="en-US" sz="1000" dirty="0" err="1">
                <a:solidFill>
                  <a:prstClr val="black"/>
                </a:solidFill>
                <a:latin typeface="Arial"/>
                <a:ea typeface="Times New Roman"/>
                <a:cs typeface="Times New Roman"/>
              </a:rPr>
              <a:t>BackgroundColor</a:t>
            </a:r>
            <a:r>
              <a:rPr lang="en-US" sz="1000" dirty="0">
                <a:solidFill>
                  <a:prstClr val="black"/>
                </a:solidFill>
                <a:latin typeface="Arial"/>
                <a:ea typeface="Times New Roman"/>
                <a:cs typeface="Times New Roman"/>
              </a:rPr>
              <a:t>"] != null)</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else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E4CE851C-8CE8-46F2-B87A-116D17D3502C}" type="slidenum">
              <a:rPr lang="en-US" smtClean="0"/>
              <a:pPr/>
              <a:t>20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Place </a:t>
            </a:r>
            <a:r>
              <a:rPr lang="en-US" sz="1000" dirty="0">
                <a:solidFill>
                  <a:prstClr val="black"/>
                </a:solidFill>
                <a:latin typeface="Arial"/>
                <a:ea typeface="Times New Roman"/>
                <a:cs typeface="Times New Roman"/>
              </a:rPr>
              <a:t>the mouse cursor within the </a:t>
            </a:r>
            <a:r>
              <a:rPr lang="en-US" sz="1000" b="1" dirty="0">
                <a:solidFill>
                  <a:prstClr val="black"/>
                </a:solidFill>
                <a:latin typeface="Arial"/>
                <a:ea typeface="Times New Roman"/>
                <a:cs typeface="Times New Roman"/>
              </a:rPr>
              <a:t>if</a:t>
            </a:r>
            <a:r>
              <a:rPr lang="en-US" sz="1000" dirty="0">
                <a:solidFill>
                  <a:prstClr val="black"/>
                </a:solidFill>
                <a:latin typeface="Arial"/>
                <a:ea typeface="Times New Roman"/>
                <a:cs typeface="Times New Roman"/>
              </a:rPr>
              <a:t> statement code block you just added,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style = </a:t>
            </a:r>
            <a:r>
              <a:rPr lang="en-US" sz="1000" dirty="0" err="1">
                <a:solidFill>
                  <a:prstClr val="black"/>
                </a:solidFill>
                <a:latin typeface="Arial"/>
                <a:ea typeface="Times New Roman"/>
                <a:cs typeface="Times New Roman"/>
              </a:rPr>
              <a:t>String.Format</a:t>
            </a:r>
            <a:r>
              <a:rPr lang="en-US" sz="1000" dirty="0">
                <a:solidFill>
                  <a:prstClr val="black"/>
                </a:solidFill>
                <a:latin typeface="Arial"/>
                <a:ea typeface="Times New Roman"/>
                <a:cs typeface="Times New Roman"/>
              </a:rPr>
              <a:t>("background-color: {0};", Session["</a:t>
            </a:r>
            <a:r>
              <a:rPr lang="en-US" sz="1000" dirty="0" err="1">
                <a:solidFill>
                  <a:prstClr val="black"/>
                </a:solidFill>
                <a:latin typeface="Arial"/>
                <a:ea typeface="Times New Roman"/>
                <a:cs typeface="Times New Roman"/>
              </a:rPr>
              <a:t>BackgroundColor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Place </a:t>
            </a:r>
            <a:r>
              <a:rPr lang="en-US" sz="1000" dirty="0">
                <a:solidFill>
                  <a:prstClr val="black"/>
                </a:solidFill>
                <a:latin typeface="Arial"/>
                <a:ea typeface="Times New Roman"/>
                <a:cs typeface="Times New Roman"/>
              </a:rPr>
              <a:t>the mouse cursor within the </a:t>
            </a:r>
            <a:r>
              <a:rPr lang="en-US" sz="1000" b="1" dirty="0">
                <a:solidFill>
                  <a:prstClr val="black"/>
                </a:solidFill>
                <a:latin typeface="Arial"/>
                <a:ea typeface="Times New Roman"/>
                <a:cs typeface="Times New Roman"/>
              </a:rPr>
              <a:t>else</a:t>
            </a:r>
            <a:r>
              <a:rPr lang="en-US" sz="1000" dirty="0">
                <a:solidFill>
                  <a:prstClr val="black"/>
                </a:solidFill>
                <a:latin typeface="Arial"/>
                <a:ea typeface="Times New Roman"/>
                <a:cs typeface="Times New Roman"/>
              </a:rPr>
              <a:t> statement code block you just added,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style = "background-color: #dc9797;";</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Place </a:t>
            </a:r>
            <a:r>
              <a:rPr lang="en-US" sz="1000" dirty="0">
                <a:solidFill>
                  <a:prstClr val="black"/>
                </a:solidFill>
                <a:latin typeface="Arial"/>
                <a:ea typeface="Times New Roman"/>
                <a:cs typeface="Times New Roman"/>
              </a:rPr>
              <a:t>the mouse cursor at the end of the </a:t>
            </a:r>
            <a:r>
              <a:rPr lang="en-US" sz="1000" b="1" dirty="0" err="1">
                <a:solidFill>
                  <a:prstClr val="black"/>
                </a:solidFill>
                <a:latin typeface="Arial"/>
                <a:ea typeface="Times New Roman"/>
                <a:cs typeface="Times New Roman"/>
              </a:rPr>
              <a:t>GetBackground</a:t>
            </a:r>
            <a:r>
              <a:rPr lang="en-US" sz="1000" dirty="0">
                <a:solidFill>
                  <a:prstClr val="black"/>
                </a:solidFill>
                <a:latin typeface="Arial"/>
                <a:ea typeface="Times New Roman"/>
                <a:cs typeface="Times New Roman"/>
              </a:rPr>
              <a:t> action code block and outside the </a:t>
            </a:r>
            <a:r>
              <a:rPr lang="en-US" sz="1000" b="1" dirty="0">
                <a:solidFill>
                  <a:prstClr val="black"/>
                </a:solidFill>
                <a:latin typeface="Arial"/>
                <a:ea typeface="Times New Roman"/>
                <a:cs typeface="Times New Roman"/>
              </a:rPr>
              <a:t>if…else</a:t>
            </a:r>
            <a:r>
              <a:rPr lang="en-US" sz="1000" dirty="0">
                <a:solidFill>
                  <a:prstClr val="black"/>
                </a:solidFill>
                <a:latin typeface="Arial"/>
                <a:ea typeface="Times New Roman"/>
                <a:cs typeface="Times New Roman"/>
              </a:rPr>
              <a:t> statements,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return Content(style);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Place </a:t>
            </a:r>
            <a:r>
              <a:rPr lang="en-US" sz="1000" dirty="0">
                <a:solidFill>
                  <a:prstClr val="black"/>
                </a:solidFill>
                <a:latin typeface="Arial"/>
                <a:ea typeface="Times New Roman"/>
                <a:cs typeface="Times New Roman"/>
              </a:rPr>
              <a:t>the mouse cursor outside any action code block but inside the </a:t>
            </a:r>
            <a:r>
              <a:rPr lang="en-US" sz="1000" b="1" dirty="0" err="1">
                <a:solidFill>
                  <a:prstClr val="black"/>
                </a:solidFill>
                <a:latin typeface="Arial"/>
                <a:ea typeface="Times New Roman"/>
                <a:cs typeface="Times New Roman"/>
              </a:rPr>
              <a:t>HomeController</a:t>
            </a:r>
            <a:r>
              <a:rPr lang="en-US" sz="1000" dirty="0">
                <a:solidFill>
                  <a:prstClr val="black"/>
                </a:solidFill>
                <a:latin typeface="Arial"/>
                <a:ea typeface="Times New Roman"/>
                <a:cs typeface="Times New Roman"/>
              </a:rPr>
              <a:t> class,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SetBackground</a:t>
            </a:r>
            <a:r>
              <a:rPr lang="en-US" sz="1000" dirty="0">
                <a:solidFill>
                  <a:prstClr val="black"/>
                </a:solidFill>
                <a:latin typeface="Arial"/>
                <a:ea typeface="Times New Roman"/>
                <a:cs typeface="Times New Roman"/>
              </a:rPr>
              <a:t>(string color)</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Place </a:t>
            </a:r>
            <a:r>
              <a:rPr lang="en-US" sz="1000" dirty="0">
                <a:solidFill>
                  <a:prstClr val="black"/>
                </a:solidFill>
                <a:latin typeface="Arial"/>
                <a:ea typeface="Times New Roman"/>
                <a:cs typeface="Times New Roman"/>
              </a:rPr>
              <a:t>the cursor within the </a:t>
            </a:r>
            <a:r>
              <a:rPr lang="en-US" sz="1000" b="1" dirty="0" err="1">
                <a:solidFill>
                  <a:prstClr val="black"/>
                </a:solidFill>
                <a:latin typeface="Arial"/>
                <a:ea typeface="Times New Roman"/>
                <a:cs typeface="Times New Roman"/>
              </a:rPr>
              <a:t>SetBackground</a:t>
            </a:r>
            <a:r>
              <a:rPr lang="en-US" sz="1000" dirty="0">
                <a:solidFill>
                  <a:prstClr val="black"/>
                </a:solidFill>
                <a:latin typeface="Arial"/>
                <a:ea typeface="Times New Roman"/>
                <a:cs typeface="Times New Roman"/>
              </a:rPr>
              <a:t> action code block,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Session["</a:t>
            </a:r>
            <a:r>
              <a:rPr lang="en-US" sz="1000" dirty="0" err="1">
                <a:solidFill>
                  <a:prstClr val="black"/>
                </a:solidFill>
                <a:latin typeface="Arial"/>
                <a:ea typeface="Times New Roman"/>
                <a:cs typeface="Times New Roman"/>
              </a:rPr>
              <a:t>BackgroundColor</a:t>
            </a:r>
            <a:r>
              <a:rPr lang="en-US" sz="1000" dirty="0">
                <a:solidFill>
                  <a:prstClr val="black"/>
                </a:solidFill>
                <a:latin typeface="Arial"/>
                <a:ea typeface="Times New Roman"/>
                <a:cs typeface="Times New Roman"/>
              </a:rPr>
              <a:t>"] = color;</a:t>
            </a:r>
          </a:p>
          <a:p>
            <a:pPr lvl="1">
              <a:lnSpc>
                <a:spcPct val="115000"/>
              </a:lnSpc>
              <a:spcBef>
                <a:spcPts val="600"/>
              </a:spcBef>
              <a:spcAft>
                <a:spcPts val="995"/>
              </a:spcAft>
            </a:pPr>
            <a:r>
              <a:rPr lang="en-US" sz="1000" dirty="0">
                <a:solidFill>
                  <a:prstClr val="black"/>
                </a:solidFill>
                <a:latin typeface="Arial"/>
                <a:ea typeface="Times New Roman"/>
                <a:cs typeface="Times New Roman"/>
              </a:rPr>
              <a:t>return View("Index");</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Index.cshtml</a:t>
            </a:r>
            <a:r>
              <a:rPr lang="en-US" sz="1000" dirty="0" smtClean="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21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marR="0" lvl="0" indent="-342900" algn="l" defTabSz="914400" rtl="0" eaLnBrk="1" fontAlgn="auto" latinLnBrk="0" hangingPunct="1">
              <a:lnSpc>
                <a:spcPct val="115000"/>
              </a:lnSpc>
              <a:spcBef>
                <a:spcPts val="0"/>
              </a:spcBef>
              <a:spcAft>
                <a:spcPts val="995"/>
              </a:spcAft>
              <a:buClrTx/>
              <a:buSzTx/>
              <a:buFontTx/>
              <a:buNone/>
              <a:tabLst/>
              <a:defRPr/>
            </a:pPr>
            <a:r>
              <a:rPr lang="en-US" sz="1000" dirty="0" smtClean="0">
                <a:solidFill>
                  <a:prstClr val="black"/>
                </a:solidFill>
                <a:latin typeface="Arial"/>
                <a:ea typeface="Times New Roman"/>
                <a:cs typeface="Times New Roman"/>
              </a:rPr>
              <a:t>11. In the </a:t>
            </a:r>
            <a:r>
              <a:rPr lang="en-US" sz="1000" dirty="0" err="1" smtClean="0">
                <a:solidFill>
                  <a:prstClr val="black"/>
                </a:solidFill>
                <a:latin typeface="Arial"/>
                <a:ea typeface="Times New Roman"/>
                <a:cs typeface="Times New Roman"/>
              </a:rPr>
              <a:t>Index.cshtml</a:t>
            </a:r>
            <a:r>
              <a:rPr lang="en-US" sz="1000" dirty="0" smtClean="0">
                <a:solidFill>
                  <a:prstClr val="black"/>
                </a:solidFill>
                <a:latin typeface="Arial"/>
                <a:ea typeface="Times New Roman"/>
                <a:cs typeface="Times New Roman"/>
              </a:rPr>
              <a:t> code window, place the mouse cursor at the end of the </a:t>
            </a:r>
            <a:r>
              <a:rPr lang="en-US" sz="1000" b="1" dirty="0" smtClean="0">
                <a:solidFill>
                  <a:prstClr val="black"/>
                </a:solidFill>
                <a:latin typeface="Arial"/>
                <a:ea typeface="Times New Roman"/>
                <a:cs typeface="Times New Roman"/>
              </a:rPr>
              <a:t>P</a:t>
            </a:r>
            <a:r>
              <a:rPr lang="en-US" sz="1000" dirty="0" smtClean="0">
                <a:solidFill>
                  <a:prstClr val="black"/>
                </a:solidFill>
                <a:latin typeface="Arial"/>
                <a:ea typeface="Times New Roman"/>
                <a:cs typeface="Times New Roman"/>
              </a:rPr>
              <a:t> element, press Enter twice</a:t>
            </a:r>
            <a:r>
              <a:rPr lang="en-US" sz="1000" dirty="0">
                <a:solidFill>
                  <a:prstClr val="black"/>
                </a:solidFill>
                <a:latin typeface="Arial"/>
                <a:ea typeface="Times New Roman"/>
                <a:cs typeface="Times New Roman"/>
              </a:rPr>
              <a:t>, and then type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&lt;p&gt;</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Choose a background color:</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&lt;/p&gt;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Place </a:t>
            </a:r>
            <a:r>
              <a:rPr lang="en-US" sz="1000" dirty="0">
                <a:solidFill>
                  <a:prstClr val="black"/>
                </a:solidFill>
                <a:latin typeface="Arial"/>
                <a:ea typeface="Times New Roman"/>
                <a:cs typeface="Times New Roman"/>
              </a:rPr>
              <a:t>the mouse cursor at the end of the text in the </a:t>
            </a:r>
            <a:r>
              <a:rPr lang="en-US" sz="1000" b="1" dirty="0">
                <a:solidFill>
                  <a:prstClr val="black"/>
                </a:solidFill>
                <a:latin typeface="Arial"/>
                <a:ea typeface="Times New Roman"/>
                <a:cs typeface="Times New Roman"/>
              </a:rPr>
              <a:t>P</a:t>
            </a:r>
            <a:r>
              <a:rPr lang="en-US" sz="1000" dirty="0">
                <a:solidFill>
                  <a:prstClr val="black"/>
                </a:solidFill>
                <a:latin typeface="Arial"/>
                <a:ea typeface="Times New Roman"/>
                <a:cs typeface="Times New Roman"/>
              </a:rPr>
              <a:t> element, press Enter, and then type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("Pink", "</a:t>
            </a:r>
            <a:r>
              <a:rPr lang="en-US" sz="1000" dirty="0" err="1">
                <a:solidFill>
                  <a:prstClr val="black"/>
                </a:solidFill>
                <a:latin typeface="Arial"/>
                <a:ea typeface="Times New Roman"/>
                <a:cs typeface="Times New Roman"/>
              </a:rPr>
              <a:t>SetBackground</a:t>
            </a:r>
            <a:r>
              <a:rPr lang="en-US" sz="1000" dirty="0">
                <a:solidFill>
                  <a:prstClr val="black"/>
                </a:solidFill>
                <a:latin typeface="Arial"/>
                <a:ea typeface="Times New Roman"/>
                <a:cs typeface="Times New Roman"/>
              </a:rPr>
              <a:t>", new { color = "#dc9797"})</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link you just created, press Enter, and then t</a:t>
            </a:r>
            <a:r>
              <a:rPr lang="en-US" sz="1000" dirty="0">
                <a:solidFill>
                  <a:srgbClr val="000000"/>
                </a:solidFill>
                <a:latin typeface="Arial"/>
                <a:ea typeface="Times New Roman"/>
                <a:cs typeface="Times New Roman"/>
              </a:rPr>
              <a:t>ype the following code.</a:t>
            </a:r>
            <a:endParaRPr lang="en-US" sz="1000" dirty="0">
              <a:solidFill>
                <a:prstClr val="black"/>
              </a:solidFill>
              <a:latin typeface="Arial"/>
              <a:ea typeface="Times New Roman"/>
              <a:cs typeface="Times New Roman"/>
            </a:endParaRP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("Blue", "</a:t>
            </a:r>
            <a:r>
              <a:rPr lang="en-US" sz="1000" dirty="0" err="1">
                <a:solidFill>
                  <a:prstClr val="black"/>
                </a:solidFill>
                <a:latin typeface="Arial"/>
                <a:ea typeface="Times New Roman"/>
                <a:cs typeface="Times New Roman"/>
              </a:rPr>
              <a:t>SetBackground</a:t>
            </a:r>
            <a:r>
              <a:rPr lang="en-US" sz="1000" dirty="0">
                <a:solidFill>
                  <a:prstClr val="black"/>
                </a:solidFill>
                <a:latin typeface="Arial"/>
                <a:ea typeface="Times New Roman"/>
                <a:cs typeface="Times New Roman"/>
              </a:rPr>
              <a:t>", new { color = "#82bbf2"})</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Shared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&lt;</a:t>
            </a:r>
            <a:r>
              <a:rPr lang="en-US" sz="1000" dirty="0">
                <a:solidFill>
                  <a:prstClr val="black"/>
                </a:solidFill>
                <a:latin typeface="Arial"/>
                <a:ea typeface="Times New Roman"/>
                <a:cs typeface="Times New Roman"/>
              </a:rPr>
              <a:t>body&gt;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Replace </a:t>
            </a:r>
            <a:r>
              <a:rPr lang="en-US" sz="1000" dirty="0">
                <a:solidFill>
                  <a:prstClr val="black"/>
                </a:solidFill>
                <a:latin typeface="Arial"/>
                <a:ea typeface="Times New Roman"/>
                <a:cs typeface="Times New Roman"/>
              </a:rPr>
              <a:t>the located code with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&lt;</a:t>
            </a:r>
            <a:r>
              <a:rPr lang="en-US" sz="1000" dirty="0">
                <a:solidFill>
                  <a:prstClr val="black"/>
                </a:solidFill>
                <a:latin typeface="Arial"/>
                <a:ea typeface="Times New Roman"/>
                <a:cs typeface="Times New Roman"/>
              </a:rPr>
              <a:t>body style="@</a:t>
            </a:r>
            <a:r>
              <a:rPr lang="en-US" sz="1000" dirty="0" err="1">
                <a:solidFill>
                  <a:prstClr val="black"/>
                </a:solidFill>
                <a:latin typeface="Arial"/>
                <a:ea typeface="Times New Roman"/>
                <a:cs typeface="Times New Roman"/>
              </a:rPr>
              <a:t>Html.Action</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GetBackground</a:t>
            </a:r>
            <a:r>
              <a:rPr lang="en-US" sz="1000" dirty="0">
                <a:solidFill>
                  <a:prstClr val="black"/>
                </a:solidFill>
                <a:latin typeface="Arial"/>
                <a:ea typeface="Times New Roman"/>
                <a:cs typeface="Times New Roman"/>
              </a:rPr>
              <a:t>", "Home")"&gt;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18. On </a:t>
            </a:r>
            <a:r>
              <a:rPr lang="en-US" sz="1000" dirty="0">
                <a:solidFill>
                  <a:srgbClr val="000000"/>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Blue </a:t>
            </a:r>
            <a:r>
              <a:rPr lang="en-US" sz="1000" dirty="0">
                <a:solidFill>
                  <a:srgbClr val="000000"/>
                </a:solidFill>
                <a:latin typeface="Arial"/>
                <a:ea typeface="Times New Roman"/>
                <a:cs typeface="Times New Roman"/>
              </a:rPr>
              <a:t>link, and then note that the blue background color has been applied to the home page.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19. On </a:t>
            </a:r>
            <a:r>
              <a:rPr lang="en-US" sz="1000" dirty="0">
                <a:solidFill>
                  <a:srgbClr val="000000"/>
                </a:solidFill>
                <a:latin typeface="Arial"/>
                <a:ea typeface="Times New Roman"/>
                <a:cs typeface="Times New Roman"/>
              </a:rPr>
              <a:t>the Operas I Have Seen page, click the</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a:t>
            </a:r>
          </a:p>
        </p:txBody>
      </p:sp>
      <p:sp>
        <p:nvSpPr>
          <p:cNvPr id="4" name="Slide Number Placeholder 3"/>
          <p:cNvSpPr>
            <a:spLocks noGrp="1"/>
          </p:cNvSpPr>
          <p:nvPr>
            <p:ph type="sldNum" sz="quarter" idx="10"/>
          </p:nvPr>
        </p:nvSpPr>
        <p:spPr/>
        <p:txBody>
          <a:bodyPr/>
          <a:lstStyle/>
          <a:p>
            <a:fld id="{E4CE851C-8CE8-46F2-B87A-116D17D3502C}" type="slidenum">
              <a:rPr lang="en-US" smtClean="0"/>
              <a:pPr/>
              <a:t>22</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background color of the page is blue, click the </a:t>
            </a:r>
            <a:r>
              <a:rPr lang="en-US" sz="1000" b="1" dirty="0">
                <a:solidFill>
                  <a:prstClr val="black"/>
                </a:solidFill>
                <a:latin typeface="Arial"/>
                <a:ea typeface="Calibri"/>
                <a:cs typeface="Times New Roman"/>
              </a:rPr>
              <a:t>Refresh</a:t>
            </a:r>
            <a:r>
              <a:rPr lang="en-US" sz="1000" dirty="0">
                <a:solidFill>
                  <a:prstClr val="black"/>
                </a:solidFill>
                <a:latin typeface="Arial"/>
                <a:ea typeface="Calibri"/>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the title, </a:t>
            </a:r>
            <a:r>
              <a:rPr lang="en-US" sz="1000" b="1" dirty="0" err="1">
                <a:solidFill>
                  <a:prstClr val="black"/>
                </a:solidFill>
                <a:latin typeface="Arial"/>
                <a:ea typeface="Times New Roman"/>
                <a:cs typeface="Times New Roman"/>
              </a:rPr>
              <a:t>Cosi</a:t>
            </a:r>
            <a:r>
              <a:rPr lang="en-US" sz="1000" b="1" dirty="0">
                <a:solidFill>
                  <a:prstClr val="black"/>
                </a:solidFill>
                <a:latin typeface="Arial"/>
                <a:ea typeface="Times New Roman"/>
                <a:cs typeface="Times New Roman"/>
              </a:rPr>
              <a:t> Fan </a:t>
            </a:r>
            <a:r>
              <a:rPr lang="en-US" sz="1000" b="1"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On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 note that the </a:t>
            </a:r>
            <a:r>
              <a:rPr lang="en-US" sz="1000" dirty="0">
                <a:solidFill>
                  <a:srgbClr val="000000"/>
                </a:solidFill>
                <a:latin typeface="Arial"/>
                <a:ea typeface="Times New Roman"/>
                <a:cs typeface="Times New Roman"/>
              </a:rPr>
              <a:t>blue background color has been applied to the page.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blue background preference is applied to all pages of the application.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a:t>
            </a:r>
            <a:r>
              <a:rPr lang="en-US" sz="1000" dirty="0">
                <a:solidFill>
                  <a:srgbClr val="000000"/>
                </a:solidFill>
                <a:latin typeface="Arial"/>
                <a:ea typeface="Times New Roman"/>
                <a:cs typeface="Times New Roman"/>
              </a:rPr>
              <a:t>Opera: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a:t>
            </a:r>
            <a:r>
              <a:rPr lang="en-US" sz="1000" dirty="0">
                <a:solidFill>
                  <a:srgbClr val="000000"/>
                </a:solidFill>
                <a:latin typeface="Arial"/>
                <a:ea typeface="Times New Roman"/>
                <a:cs typeface="Times New Roman"/>
              </a:rPr>
              <a:t>, click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23.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Pink</a:t>
            </a:r>
            <a:r>
              <a:rPr lang="en-US" sz="1000" dirty="0">
                <a:solidFill>
                  <a:prstClr val="black"/>
                </a:solidFill>
                <a:latin typeface="Arial"/>
                <a:ea typeface="Times New Roman"/>
                <a:cs typeface="Times New Roman"/>
              </a:rPr>
              <a:t> link, </a:t>
            </a:r>
            <a:r>
              <a:rPr lang="en-US" sz="1000" dirty="0">
                <a:solidFill>
                  <a:srgbClr val="000000"/>
                </a:solidFill>
                <a:latin typeface="Arial"/>
                <a:ea typeface="Times New Roman"/>
                <a:cs typeface="Times New Roman"/>
              </a:rPr>
              <a:t>and then note that the pink background color has been applied to the home page.</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background color of the page is blue, click the </a:t>
            </a:r>
            <a:r>
              <a:rPr lang="en-US" sz="1000" b="1" dirty="0">
                <a:solidFill>
                  <a:prstClr val="black"/>
                </a:solidFill>
                <a:latin typeface="Arial"/>
                <a:ea typeface="Calibri"/>
                <a:cs typeface="Times New Roman"/>
              </a:rPr>
              <a:t>Refresh</a:t>
            </a:r>
            <a:r>
              <a:rPr lang="en-US" sz="1000" dirty="0">
                <a:solidFill>
                  <a:prstClr val="black"/>
                </a:solidFill>
                <a:latin typeface="Arial"/>
                <a:ea typeface="Calibri"/>
                <a:cs typeface="Times New Roman"/>
              </a:rPr>
              <a:t> button.</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24. On </a:t>
            </a:r>
            <a:r>
              <a:rPr lang="en-US" sz="1000" dirty="0">
                <a:solidFill>
                  <a:srgbClr val="000000"/>
                </a:solidFill>
                <a:latin typeface="Arial"/>
                <a:ea typeface="Times New Roman"/>
                <a:cs typeface="Times New Roman"/>
              </a:rPr>
              <a:t>the Operas I Have Seen page, </a:t>
            </a: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All Operas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the title, </a:t>
            </a:r>
            <a:r>
              <a:rPr lang="en-US" sz="1000" b="1" dirty="0" err="1">
                <a:solidFill>
                  <a:prstClr val="black"/>
                </a:solidFill>
                <a:latin typeface="Arial"/>
                <a:ea typeface="Times New Roman"/>
                <a:cs typeface="Times New Roman"/>
              </a:rPr>
              <a:t>Cosi</a:t>
            </a:r>
            <a:r>
              <a:rPr lang="en-US" sz="1000" b="1" dirty="0">
                <a:solidFill>
                  <a:prstClr val="black"/>
                </a:solidFill>
                <a:latin typeface="Arial"/>
                <a:ea typeface="Times New Roman"/>
                <a:cs typeface="Times New Roman"/>
              </a:rPr>
              <a:t> Fan </a:t>
            </a:r>
            <a:r>
              <a:rPr lang="en-US" sz="1000" b="1"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On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 note that the </a:t>
            </a:r>
            <a:r>
              <a:rPr lang="en-US" sz="1000" dirty="0">
                <a:solidFill>
                  <a:srgbClr val="000000"/>
                </a:solidFill>
                <a:latin typeface="Arial"/>
                <a:ea typeface="Times New Roman"/>
                <a:cs typeface="Times New Roman"/>
              </a:rPr>
              <a:t>pink background color has been applied to the page.</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pink background preference is applied to all pages of the application.</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27. In</a:t>
            </a: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28.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 If </a:t>
            </a:r>
            <a:r>
              <a:rPr lang="en-US" sz="1000" dirty="0">
                <a:solidFill>
                  <a:prstClr val="black"/>
                </a:solidFill>
                <a:latin typeface="Arial"/>
                <a:ea typeface="Times New Roman"/>
                <a:cs typeface="Times New Roman"/>
              </a:rPr>
              <a:t>the message </a:t>
            </a:r>
            <a:r>
              <a:rPr lang="en-US" sz="1000" b="1" dirty="0">
                <a:solidFill>
                  <a:prstClr val="black"/>
                </a:solidFill>
                <a:latin typeface="Arial"/>
                <a:ea typeface="Times New Roman"/>
                <a:cs typeface="Times New Roman"/>
              </a:rPr>
              <a:t>Do you want to stop debugging?</a:t>
            </a:r>
            <a:r>
              <a:rPr lang="en-US" sz="1000" dirty="0">
                <a:solidFill>
                  <a:prstClr val="black"/>
                </a:solidFill>
                <a:latin typeface="Arial"/>
                <a:ea typeface="Times New Roman"/>
                <a:cs typeface="Times New Roman"/>
              </a:rPr>
              <a:t> is displayed,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 </a:t>
            </a:r>
            <a:endParaRPr lang="en-US" dirty="0"/>
          </a:p>
        </p:txBody>
      </p:sp>
      <p:sp>
        <p:nvSpPr>
          <p:cNvPr id="4" name="Slide Number Placeholder 3"/>
          <p:cNvSpPr>
            <a:spLocks noGrp="1"/>
          </p:cNvSpPr>
          <p:nvPr>
            <p:ph type="sldNum" sz="quarter" idx="10"/>
          </p:nvPr>
        </p:nvSpPr>
        <p:spPr/>
        <p:txBody>
          <a:bodyPr/>
          <a:lstStyle/>
          <a:p>
            <a:fld id="{E4CE851C-8CE8-46F2-B87A-116D17D3502C}" type="slidenum">
              <a:rPr lang="en-US" smtClean="0"/>
              <a:pPr/>
              <a:t>23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 Exercise 1: Creating Favorites Controller Actions</a:t>
            </a:r>
          </a:p>
          <a:p>
            <a:pPr>
              <a:lnSpc>
                <a:spcPct val="115000"/>
              </a:lnSpc>
              <a:spcAft>
                <a:spcPts val="1000"/>
              </a:spcAft>
            </a:pPr>
            <a:r>
              <a:rPr lang="en-US" sz="1000" dirty="0">
                <a:latin typeface="Arial"/>
                <a:ea typeface="Calibri"/>
                <a:cs typeface="Times New Roman"/>
              </a:rPr>
              <a:t>You have been asked to build functionality that stores the favorite photos of the visitors in the session state of the web application. After users add photos to their favorites, they will be able to view a slideshow of all the photos they selected as favorites.</a:t>
            </a: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a:latin typeface="Arial"/>
                <a:ea typeface="Calibri"/>
                <a:cs typeface="Times New Roman"/>
              </a:rPr>
              <a:t>Create the Favorites Slideshow action.</a:t>
            </a:r>
          </a:p>
          <a:p>
            <a:pPr marL="742950" marR="0" lvl="1" indent="-285750">
              <a:lnSpc>
                <a:spcPct val="115000"/>
              </a:lnSpc>
              <a:spcBef>
                <a:spcPts val="0"/>
              </a:spcBef>
              <a:spcAft>
                <a:spcPts val="995"/>
              </a:spcAft>
              <a:buFont typeface="Courier New"/>
              <a:buChar char="o"/>
            </a:pPr>
            <a:r>
              <a:rPr lang="en-US" sz="1000" dirty="0">
                <a:latin typeface="Arial"/>
                <a:ea typeface="Calibri"/>
                <a:cs typeface="Times New Roman"/>
              </a:rPr>
              <a:t>Create the Add Favorite action.</a:t>
            </a:r>
          </a:p>
          <a:p>
            <a:pPr>
              <a:lnSpc>
                <a:spcPct val="115000"/>
              </a:lnSpc>
              <a:spcAft>
                <a:spcPts val="1000"/>
              </a:spcAft>
            </a:pPr>
            <a:r>
              <a:rPr lang="en-US" sz="1000" dirty="0">
                <a:latin typeface="Arial"/>
                <a:ea typeface="Calibri"/>
                <a:cs typeface="Times New Roman"/>
              </a:rPr>
              <a:t>Exercise 2: Implementing Favorites in Views</a:t>
            </a:r>
          </a:p>
          <a:p>
            <a:pPr>
              <a:lnSpc>
                <a:spcPct val="115000"/>
              </a:lnSpc>
              <a:spcAft>
                <a:spcPts val="1000"/>
              </a:spcAft>
            </a:pPr>
            <a:r>
              <a:rPr lang="en-US" sz="1000" dirty="0">
                <a:latin typeface="Arial"/>
                <a:ea typeface="Calibri"/>
                <a:cs typeface="Times New Roman"/>
              </a:rPr>
              <a:t>You have created the necessary controller actions to implement favorite photos. Now, you should implement the user interface components to display a control for adding a favorite. If a user has favorites, you should display a link to the </a:t>
            </a:r>
            <a:r>
              <a:rPr lang="en-US" sz="1000" b="1" dirty="0" err="1">
                <a:latin typeface="Arial"/>
                <a:ea typeface="Calibri"/>
                <a:cs typeface="Times New Roman"/>
              </a:rPr>
              <a:t>FavoritesSlideShow</a:t>
            </a:r>
            <a:r>
              <a:rPr lang="en-US" sz="1000" dirty="0">
                <a:latin typeface="Arial"/>
                <a:ea typeface="Calibri"/>
                <a:cs typeface="Times New Roman"/>
              </a:rPr>
              <a:t> action. </a:t>
            </a: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an AJAX action link in the Photo Display view.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a link and update the site map.</a:t>
            </a:r>
          </a:p>
          <a:p>
            <a:pPr>
              <a:lnSpc>
                <a:spcPct val="115000"/>
              </a:lnSpc>
              <a:spcAft>
                <a:spcPts val="1000"/>
              </a:spcAft>
            </a:pPr>
            <a:r>
              <a:rPr lang="en-US" sz="1000" dirty="0">
                <a:latin typeface="Arial"/>
                <a:ea typeface="Calibri"/>
                <a:cs typeface="Times New Roman"/>
              </a:rPr>
              <a:t>Instructor Note: The starter and solution lab files for this module do not include connection strings for the students' ASP.NET services database in Windows Azure SQL database. This does not affect the functionality implemented and tested in this lab. However, if students try to log on to the Photo Sharing application when testing the site, ASP.NET will throw an exception. To resolve this error, students can copy the </a:t>
            </a:r>
            <a:r>
              <a:rPr lang="en-US" sz="1000" dirty="0" err="1">
                <a:latin typeface="Arial"/>
                <a:ea typeface="Calibri"/>
                <a:cs typeface="Times New Roman"/>
              </a:rPr>
              <a:t>Web.config</a:t>
            </a:r>
            <a:r>
              <a:rPr lang="en-US" sz="1000" dirty="0">
                <a:latin typeface="Arial"/>
                <a:ea typeface="Calibri"/>
                <a:cs typeface="Times New Roman"/>
              </a:rPr>
              <a:t> file from their completed Lab 11 starter project to their Lab 12 starter project. Alternatively, they can obtain the connection string from the database properties in the Windows Azure portal, as they did in Lab 11.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4CE851C-8CE8-46F2-B87A-116D17D3502C}"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lab, you stored the list of favorite photos in the session state. While testing, your manager notices that authenticated users lose their favorite photos list whenever they close their browser. Where would you store a list of favorites for each authenticated user so that the list is preserved whenever a user logs on to the web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you store the list in user profiles, it is persisted over many user sessions and users do not lose the list when they log off from the application.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would you create a view of favorite photos with the card-style presentation users see on the </a:t>
            </a:r>
            <a:r>
              <a:rPr lang="en-US" sz="1000" b="1" dirty="0">
                <a:latin typeface="Arial"/>
                <a:ea typeface="Calibri"/>
                <a:cs typeface="Times New Roman"/>
              </a:rPr>
              <a:t>All Photos</a:t>
            </a:r>
            <a:r>
              <a:rPr lang="en-US" sz="1000" dirty="0">
                <a:latin typeface="Arial"/>
                <a:ea typeface="Calibri"/>
                <a:cs typeface="Times New Roman"/>
              </a:rPr>
              <a:t> page?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must create a new action in the </a:t>
            </a:r>
            <a:r>
              <a:rPr lang="en-US" sz="1000" b="1" dirty="0">
                <a:latin typeface="Arial"/>
                <a:ea typeface="Calibri"/>
                <a:cs typeface="Times New Roman"/>
              </a:rPr>
              <a:t>Photo</a:t>
            </a:r>
            <a:r>
              <a:rPr lang="en-US" sz="1000" dirty="0">
                <a:latin typeface="Arial"/>
                <a:ea typeface="Calibri"/>
                <a:cs typeface="Times New Roman"/>
              </a:rPr>
              <a:t> controller. This action can create a list of the user's favorite</a:t>
            </a:r>
            <a:r>
              <a:rPr lang="en-US" sz="1000" b="1" dirty="0">
                <a:latin typeface="Arial"/>
                <a:ea typeface="Calibri"/>
                <a:cs typeface="Times New Roman"/>
              </a:rPr>
              <a:t> Photo</a:t>
            </a:r>
            <a:r>
              <a:rPr lang="en-US" sz="1000" dirty="0">
                <a:latin typeface="Arial"/>
                <a:ea typeface="Calibri"/>
                <a:cs typeface="Times New Roman"/>
              </a:rPr>
              <a:t> objects as the </a:t>
            </a:r>
            <a:r>
              <a:rPr lang="en-US" sz="1000" b="1" dirty="0" err="1">
                <a:latin typeface="Arial"/>
                <a:ea typeface="Calibri"/>
                <a:cs typeface="Times New Roman"/>
              </a:rPr>
              <a:t>FavoritesSlideShow</a:t>
            </a:r>
            <a:r>
              <a:rPr lang="en-US" sz="1000" dirty="0">
                <a:latin typeface="Arial"/>
                <a:ea typeface="Calibri"/>
                <a:cs typeface="Times New Roman"/>
              </a:rPr>
              <a:t> action does. Pass this list to the </a:t>
            </a:r>
            <a:r>
              <a:rPr lang="en-US" sz="1000" b="1" dirty="0">
                <a:latin typeface="Arial"/>
                <a:ea typeface="Calibri"/>
                <a:cs typeface="Times New Roman"/>
              </a:rPr>
              <a:t>_</a:t>
            </a:r>
            <a:r>
              <a:rPr lang="en-US" sz="1000" b="1" dirty="0" err="1">
                <a:latin typeface="Arial"/>
                <a:ea typeface="Calibri"/>
                <a:cs typeface="Times New Roman"/>
              </a:rPr>
              <a:t>PhotoGallery</a:t>
            </a:r>
            <a:r>
              <a:rPr lang="en-US" sz="1000" dirty="0">
                <a:latin typeface="Arial"/>
                <a:ea typeface="Calibri"/>
                <a:cs typeface="Times New Roman"/>
              </a:rPr>
              <a:t> partial view so that it displays only favorite photos.</a:t>
            </a:r>
          </a:p>
        </p:txBody>
      </p:sp>
      <p:sp>
        <p:nvSpPr>
          <p:cNvPr id="4" name="Slide Number Placeholder 3"/>
          <p:cNvSpPr>
            <a:spLocks noGrp="1"/>
          </p:cNvSpPr>
          <p:nvPr>
            <p:ph type="sldNum" sz="quarter" idx="10"/>
          </p:nvPr>
        </p:nvSpPr>
        <p:spPr/>
        <p:txBody>
          <a:bodyPr/>
          <a:lstStyle/>
          <a:p>
            <a:fld id="{E4CE851C-8CE8-46F2-B87A-116D17D3502C}"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000" b="1" dirty="0" smtClean="0">
                <a:latin typeface="Arial"/>
                <a:ea typeface="Calibri"/>
                <a:cs typeface="Times New Roman"/>
              </a:rPr>
              <a:t>Review Question(s)</a:t>
            </a:r>
            <a:endParaRPr lang="en-US" sz="1000" dirty="0" smtClean="0">
              <a:latin typeface="Arial"/>
              <a:ea typeface="Calibri"/>
              <a:cs typeface="Times New Roman"/>
            </a:endParaRPr>
          </a:p>
          <a:p>
            <a:pPr marL="0" marR="0" indent="0" algn="l" defTabSz="914400" rtl="0" eaLnBrk="1" fontAlgn="auto" latinLnBrk="0" hangingPunct="1">
              <a:lnSpc>
                <a:spcPct val="115000"/>
              </a:lnSpc>
              <a:spcBef>
                <a:spcPts val="0"/>
              </a:spcBef>
              <a:spcAft>
                <a:spcPts val="1000"/>
              </a:spcAft>
              <a:buClrTx/>
              <a:buSzTx/>
              <a:buFontTx/>
              <a:buNone/>
              <a:tabLst/>
              <a:defRPr/>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200" kern="1200" dirty="0" smtClean="0">
                <a:solidFill>
                  <a:schemeClr val="tx1"/>
                </a:solidFill>
                <a:latin typeface="+mn-lt"/>
                <a:ea typeface="+mn-ea"/>
                <a:cs typeface="+mn-cs"/>
              </a:rPr>
              <a:t>Recently, an error occurred in one of applications that you had developed for your company. After performing few tests, you realize that the issue was due to an HTML code that was passed from the user to the server. You want to prevent such issues in the future. What would you consider to do?</a:t>
            </a:r>
          </a:p>
          <a:p>
            <a:pPr marL="0" marR="0" indent="0" algn="l" defTabSz="914400" rtl="0" eaLnBrk="1" fontAlgn="auto" latinLnBrk="0" hangingPunct="1">
              <a:lnSpc>
                <a:spcPct val="115000"/>
              </a:lnSpc>
              <a:spcBef>
                <a:spcPts val="0"/>
              </a:spcBef>
              <a:spcAft>
                <a:spcPts val="1000"/>
              </a:spcAft>
              <a:buClrTx/>
              <a:buSzTx/>
              <a:buFontTx/>
              <a:buNone/>
              <a:tabLst/>
              <a:defRPr/>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200" kern="1200" dirty="0" smtClean="0">
                <a:solidFill>
                  <a:schemeClr val="tx1"/>
                </a:solidFill>
                <a:latin typeface="+mn-lt"/>
                <a:ea typeface="+mn-ea"/>
                <a:cs typeface="+mn-cs"/>
              </a:rPr>
              <a:t>You can enable the request validation to ensure that only valid content are  accepted by the ASP pages.</a:t>
            </a:r>
            <a:endParaRPr lang="en-US" sz="1000" b="1"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Real-world Issues and Scenarios</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While implementing web applications, you may want to use a rich format input editor, to enable users to format the input within text boxes. Therefore, you may need to disable request validation, to enable ASP.NET to capture and process user input. </a:t>
            </a:r>
          </a:p>
          <a:p>
            <a:pPr>
              <a:lnSpc>
                <a:spcPct val="115000"/>
              </a:lnSpc>
              <a:spcAft>
                <a:spcPts val="1000"/>
              </a:spcAft>
            </a:pPr>
            <a:r>
              <a:rPr lang="en-US" sz="1000" dirty="0" smtClean="0">
                <a:latin typeface="Arial"/>
                <a:ea typeface="Times New Roman"/>
                <a:cs typeface="Times New Roman"/>
              </a:rPr>
              <a:t>Complex business functions usually involve multiple views. Such functions can pose problems because information must be shared across multiple views. Session state management helps resolve these problems, because it enables retaining information pertinent to multiple views.</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27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causes cross-site scripting attacks?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When you directly insert inputs from users in HTML, without encoding those inputs, cross-site scripting attacks can occur. </a:t>
            </a:r>
          </a:p>
          <a:p>
            <a:pPr>
              <a:lnSpc>
                <a:spcPct val="115000"/>
              </a:lnSpc>
              <a:spcAft>
                <a:spcPts val="1000"/>
              </a:spcAft>
            </a:pPr>
            <a:r>
              <a:rPr lang="en-US" sz="1000" dirty="0">
                <a:latin typeface="Arial"/>
                <a:ea typeface="Calibri"/>
                <a:cs typeface="Times New Roman"/>
              </a:rPr>
              <a:t>You can suggest that students </a:t>
            </a:r>
            <a:r>
              <a:rPr lang="en-US" sz="1000" dirty="0" smtClean="0">
                <a:latin typeface="Arial"/>
                <a:ea typeface="Calibri"/>
                <a:cs typeface="Times New Roman"/>
              </a:rPr>
              <a:t>use </a:t>
            </a:r>
            <a:r>
              <a:rPr lang="en-US" sz="1000" dirty="0" err="1">
                <a:latin typeface="Arial"/>
                <a:ea typeface="Calibri"/>
                <a:cs typeface="Times New Roman"/>
              </a:rPr>
              <a:t>AntiXSS</a:t>
            </a:r>
            <a:r>
              <a:rPr lang="en-US" sz="1000" dirty="0">
                <a:latin typeface="Arial"/>
                <a:ea typeface="Calibri"/>
                <a:cs typeface="Times New Roman"/>
              </a:rPr>
              <a:t> for checking content, instead of using the </a:t>
            </a:r>
            <a:r>
              <a:rPr lang="en-US" sz="1000" b="1" dirty="0">
                <a:latin typeface="Arial"/>
                <a:ea typeface="Calibri"/>
                <a:cs typeface="Times New Roman"/>
              </a:rPr>
              <a:t>@</a:t>
            </a:r>
            <a:r>
              <a:rPr lang="en-US" sz="1000" b="1" dirty="0" err="1">
                <a:latin typeface="Arial"/>
                <a:ea typeface="Calibri"/>
                <a:cs typeface="Times New Roman"/>
              </a:rPr>
              <a:t>Ajax.JavaScriptStringEncode</a:t>
            </a:r>
            <a:r>
              <a:rPr lang="en-US" sz="1000" dirty="0">
                <a:latin typeface="Arial"/>
                <a:ea typeface="Calibri"/>
                <a:cs typeface="Times New Roman"/>
              </a:rPr>
              <a:t> function</a:t>
            </a:r>
            <a:r>
              <a:rPr lang="en-US" sz="1000" dirty="0" smtClean="0">
                <a:latin typeface="Arial"/>
                <a:ea typeface="Calibri"/>
                <a:cs typeface="Times New Roman"/>
              </a:rPr>
              <a:t>.</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https://docs.microsoft.com/en-us/aspnet/core/security/cross-site-scripting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best way to prevent SQL injection attacks if you cannot avoid dynamic SQL?</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parameters, instead of string concatenations, for constructing the SQL, to prevent SQL injection attacks.</a:t>
            </a:r>
          </a:p>
          <a:p>
            <a:pPr>
              <a:lnSpc>
                <a:spcPct val="115000"/>
              </a:lnSpc>
              <a:spcAft>
                <a:spcPts val="1000"/>
              </a:spcAft>
            </a:pPr>
            <a:r>
              <a:rPr lang="en-US" sz="1000">
                <a:latin typeface="Arial"/>
                <a:ea typeface="Calibri"/>
                <a:cs typeface="Times New Roman"/>
              </a:rPr>
              <a:t>You can suggest that students use the </a:t>
            </a:r>
            <a:r>
              <a:rPr lang="en-US" sz="1000" b="1">
                <a:latin typeface="Arial"/>
                <a:ea typeface="Calibri"/>
                <a:cs typeface="Times New Roman"/>
              </a:rPr>
              <a:t>@Html.AntiForgeryToken()</a:t>
            </a:r>
            <a:r>
              <a:rPr lang="en-US" sz="1000">
                <a:latin typeface="Arial"/>
                <a:ea typeface="Calibri"/>
                <a:cs typeface="Times New Roman"/>
              </a:rPr>
              <a:t> function to prevent CSRF attacks.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Describe a scenario when you would want to disable request validation?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disable request validation when your application involves user input that contains HTML elements.</a:t>
            </a:r>
          </a:p>
          <a:p>
            <a:pPr>
              <a:lnSpc>
                <a:spcPct val="115000"/>
              </a:lnSpc>
              <a:spcAft>
                <a:spcPts val="1000"/>
              </a:spcAft>
            </a:pPr>
            <a:r>
              <a:rPr lang="en-US" sz="1000">
                <a:latin typeface="Arial"/>
                <a:ea typeface="Calibri"/>
                <a:cs typeface="Times New Roman"/>
              </a:rPr>
              <a:t>Three different methods are available to disable request validation. Before choosing a method, you should analyze if your setting should apply to the entire application, a property, or a specific controller. You should choose a method that has the least possible impact on the security of the web application. Only choose to disable request validation for the entire application when no other method will work because this action will expose your entire application to potential script attacks.</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action is required to be performed on the web server, before implementing SSL?</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should acquire and install the SSL certificate on the web server to enable the web server to use SSL.</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smtClean="0">
                <a:latin typeface="Arial"/>
                <a:ea typeface="Calibri"/>
                <a:cs typeface="Times New Roman"/>
              </a:rPr>
              <a:t>https://docs.microsoft.com/en-us/aspnet/core/fundamentals/app-state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smtClean="0">
                <a:latin typeface="Arial"/>
                <a:ea typeface="Calibri"/>
                <a:cs typeface="Times New Roman"/>
              </a:rPr>
              <a:t>Application state refers to any data that is used to represent the current representation of the application. This includes both global and user-specific data. Previous versions of ASP.NET (and even ASP) have had built-in support for global Application and Session state stores, as well as a variety of other options.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Note</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The Application store had the same characteristics as the ASP.NET Cache, with fewer capabilities. In ASP.NET Core, Application no longer exists; applications written for previous versions of ASP.NET that are migrating to ASP.NET Core replace Application with a Caching implementation.</a:t>
            </a:r>
          </a:p>
          <a:p>
            <a:pPr>
              <a:lnSpc>
                <a:spcPct val="115000"/>
              </a:lnSpc>
              <a:spcAft>
                <a:spcPts val="1000"/>
              </a:spcAft>
            </a:pPr>
            <a:r>
              <a:rPr lang="en-US" sz="1000" dirty="0" smtClean="0">
                <a:latin typeface="Arial"/>
                <a:ea typeface="Calibri"/>
                <a:cs typeface="Times New Roman"/>
              </a:rPr>
              <a:t>Application developers are free to use different state storage providers depending on a variety of factors: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How long does the data need to persist?</a:t>
            </a:r>
          </a:p>
          <a:p>
            <a:pPr>
              <a:lnSpc>
                <a:spcPct val="115000"/>
              </a:lnSpc>
              <a:spcAft>
                <a:spcPts val="1000"/>
              </a:spcAft>
            </a:pPr>
            <a:r>
              <a:rPr lang="en-US" sz="1000" dirty="0" smtClean="0">
                <a:latin typeface="Arial"/>
                <a:ea typeface="Calibri"/>
                <a:cs typeface="Times New Roman"/>
              </a:rPr>
              <a:t>How large is the data?</a:t>
            </a:r>
          </a:p>
          <a:p>
            <a:pPr>
              <a:lnSpc>
                <a:spcPct val="115000"/>
              </a:lnSpc>
              <a:spcAft>
                <a:spcPts val="1000"/>
              </a:spcAft>
            </a:pPr>
            <a:r>
              <a:rPr lang="en-US" sz="1000" dirty="0" smtClean="0">
                <a:latin typeface="Arial"/>
                <a:ea typeface="Calibri"/>
                <a:cs typeface="Times New Roman"/>
              </a:rPr>
              <a:t>What format is the data?</a:t>
            </a:r>
          </a:p>
          <a:p>
            <a:pPr>
              <a:lnSpc>
                <a:spcPct val="115000"/>
              </a:lnSpc>
              <a:spcAft>
                <a:spcPts val="1000"/>
              </a:spcAft>
            </a:pPr>
            <a:r>
              <a:rPr lang="en-US" sz="1000" dirty="0" smtClean="0">
                <a:latin typeface="Arial"/>
                <a:ea typeface="Calibri"/>
                <a:cs typeface="Times New Roman"/>
              </a:rPr>
              <a:t>Can it be serialized?</a:t>
            </a:r>
          </a:p>
          <a:p>
            <a:pPr>
              <a:lnSpc>
                <a:spcPct val="115000"/>
              </a:lnSpc>
              <a:spcAft>
                <a:spcPts val="1000"/>
              </a:spcAft>
            </a:pPr>
            <a:r>
              <a:rPr lang="en-US" sz="1000" dirty="0" smtClean="0">
                <a:latin typeface="Arial"/>
                <a:ea typeface="Calibri"/>
                <a:cs typeface="Times New Roman"/>
              </a:rPr>
              <a:t>How sensitive was the data? Could it be stored on the client?</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Based on answers to these questions, application state in ASP.NET Core apps can be stored or managed in a variety of ways.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err="1" smtClean="0">
                <a:latin typeface="Arial"/>
                <a:ea typeface="Calibri"/>
                <a:cs typeface="Times New Roman"/>
              </a:rPr>
              <a:t>HttpContext.Items</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The Items collection is the best location to store data that is only needed while processing a given request. Its contents are discarded after each request. It is best used as a means of communicating between components or middleware that operate at different points in time during a request, and have no direct relationship with one another through which to pass parameters or return values. See Working with </a:t>
            </a:r>
            <a:r>
              <a:rPr lang="en-US" sz="1000" dirty="0" err="1" smtClean="0">
                <a:latin typeface="Arial"/>
                <a:ea typeface="Calibri"/>
                <a:cs typeface="Times New Roman"/>
              </a:rPr>
              <a:t>HttpContext.Items</a:t>
            </a:r>
            <a:r>
              <a:rPr lang="en-US" sz="1000" dirty="0" smtClean="0">
                <a:latin typeface="Arial"/>
                <a:ea typeface="Calibri"/>
                <a:cs typeface="Times New Roman"/>
              </a:rPr>
              <a:t>, below.</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err="1" smtClean="0">
                <a:latin typeface="Arial"/>
                <a:ea typeface="Calibri"/>
                <a:cs typeface="Times New Roman"/>
              </a:rPr>
              <a:t>QueryString</a:t>
            </a:r>
            <a:r>
              <a:rPr lang="en-US" sz="1000" dirty="0" smtClean="0">
                <a:latin typeface="Arial"/>
                <a:ea typeface="Calibri"/>
                <a:cs typeface="Times New Roman"/>
              </a:rPr>
              <a:t> and Post</a:t>
            </a:r>
          </a:p>
          <a:p>
            <a:pPr>
              <a:lnSpc>
                <a:spcPct val="115000"/>
              </a:lnSpc>
              <a:spcAft>
                <a:spcPts val="1000"/>
              </a:spcAft>
            </a:pPr>
            <a:r>
              <a:rPr lang="en-US" sz="1000" dirty="0" smtClean="0">
                <a:latin typeface="Arial"/>
                <a:ea typeface="Calibri"/>
                <a:cs typeface="Times New Roman"/>
              </a:rPr>
              <a:t>State from one request can be provided to another request by adding values to the new request's query string or by </a:t>
            </a:r>
            <a:r>
              <a:rPr lang="en-US" sz="1000" dirty="0" err="1" smtClean="0">
                <a:latin typeface="Arial"/>
                <a:ea typeface="Calibri"/>
                <a:cs typeface="Times New Roman"/>
              </a:rPr>
              <a:t>POSTing</a:t>
            </a:r>
            <a:r>
              <a:rPr lang="en-US" sz="1000" dirty="0" smtClean="0">
                <a:latin typeface="Arial"/>
                <a:ea typeface="Calibri"/>
                <a:cs typeface="Times New Roman"/>
              </a:rPr>
              <a:t> the data. These techniques should not be used with sensitive data, because these techniques require that the data be sent to the client and then sent back to the server. It is also best used with small amounts of data. Query strings are especially useful for capturing state in a persistent manner, allowing links with embedded state to be created and sent via email or social networks, for use potentially far into the future. However, no assumption can be made about the user making the request, since URLs with query strings can easily be shared, and care must also be taken to avoid Cross-Site Request Forgery (CSRF) attacks (for instance, even assuming only authenticated users are able to perform actions using query string based URLs, an attacker could trick a user into visiting such a URL while already authenticated).</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Cookies</a:t>
            </a:r>
          </a:p>
          <a:p>
            <a:pPr>
              <a:lnSpc>
                <a:spcPct val="115000"/>
              </a:lnSpc>
              <a:spcAft>
                <a:spcPts val="1000"/>
              </a:spcAft>
            </a:pPr>
            <a:r>
              <a:rPr lang="en-US" sz="1000" dirty="0" smtClean="0">
                <a:latin typeface="Arial"/>
                <a:ea typeface="Calibri"/>
                <a:cs typeface="Times New Roman"/>
              </a:rPr>
              <a:t>Very small pieces of state-related data can be stored in Cookies. These are sent with every request, and so the size should be kept to a minimum. Ideally, only an identifier should be used, with the actual data stored somewhere on the server, keyed to the identifier.</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Session</a:t>
            </a:r>
          </a:p>
          <a:p>
            <a:pPr>
              <a:lnSpc>
                <a:spcPct val="115000"/>
              </a:lnSpc>
              <a:spcAft>
                <a:spcPts val="1000"/>
              </a:spcAft>
            </a:pPr>
            <a:r>
              <a:rPr lang="en-US" sz="1000" dirty="0" smtClean="0">
                <a:latin typeface="Arial"/>
                <a:ea typeface="Calibri"/>
                <a:cs typeface="Times New Roman"/>
              </a:rPr>
              <a:t>Session storage relies on a cookie-based identifier to access data related to a given browser session (a series of requests from a particular browser and machine). You can't necessarily assume that a session is restricted to a single user, so be careful what kind of information you store in Session. It is a good place to store application state that is specific to a particular session but which doesn't need to be persisted permanently (or which can be reproduced as needed from a persistent store). </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Cache</a:t>
            </a:r>
          </a:p>
          <a:p>
            <a:pPr>
              <a:lnSpc>
                <a:spcPct val="115000"/>
              </a:lnSpc>
              <a:spcAft>
                <a:spcPts val="1000"/>
              </a:spcAft>
            </a:pPr>
            <a:r>
              <a:rPr lang="en-US" sz="1000" dirty="0" smtClean="0">
                <a:latin typeface="Arial"/>
                <a:ea typeface="Calibri"/>
                <a:cs typeface="Times New Roman"/>
              </a:rPr>
              <a:t>Caching provides a means of storing and efficiently retrieving arbitrary application data based on developer-defined keys. It provides rules for expiring cached items based on time and other considerations..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Configuration</a:t>
            </a:r>
          </a:p>
          <a:p>
            <a:pPr>
              <a:lnSpc>
                <a:spcPct val="115000"/>
              </a:lnSpc>
              <a:spcAft>
                <a:spcPts val="1000"/>
              </a:spcAft>
            </a:pPr>
            <a:r>
              <a:rPr lang="en-US" sz="1000" dirty="0" smtClean="0">
                <a:latin typeface="Arial"/>
                <a:ea typeface="Calibri"/>
                <a:cs typeface="Times New Roman"/>
              </a:rPr>
              <a:t>Configuration can be thought of as another form of application state storage, though typically it is read-only while the application is running. </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Other Persistence</a:t>
            </a:r>
          </a:p>
          <a:p>
            <a:pPr>
              <a:lnSpc>
                <a:spcPct val="115000"/>
              </a:lnSpc>
              <a:spcAft>
                <a:spcPts val="1000"/>
              </a:spcAft>
            </a:pPr>
            <a:r>
              <a:rPr lang="en-US" sz="1000" dirty="0" smtClean="0">
                <a:latin typeface="Arial"/>
                <a:ea typeface="Calibri"/>
                <a:cs typeface="Times New Roman"/>
              </a:rPr>
              <a:t>Any other form of persistent storage, whether using Entity Framework and a database or something like Azure Table Storage, can also be used to store application state, but these fall outside of what ASP.NET supports directly.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Module12</a:t>
            </a:r>
            <a:endParaRPr lang="en-US" sz="2600"/>
          </a:p>
        </p:txBody>
      </p:sp>
      <p:sp>
        <p:nvSpPr>
          <p:cNvPr id="3" name="Subtitle 2"/>
          <p:cNvSpPr>
            <a:spLocks noGrp="1"/>
          </p:cNvSpPr>
          <p:nvPr>
            <p:ph type="subTitle" sz="quarter" idx="1"/>
          </p:nvPr>
        </p:nvSpPr>
        <p:spPr/>
        <p:txBody>
          <a:bodyPr/>
          <a:lstStyle/>
          <a:p>
            <a:r>
              <a:rPr lang="en-US" smtClean="0"/>
              <a:t>Building a Resilient ASP.NET MVC 4 Web Application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Attack Techniques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smtClean="0"/>
              <a:t>Cross-Site Request Forgery</a:t>
            </a:r>
            <a:endParaRPr lang="en-US" dirty="0" smtClean="0"/>
          </a:p>
          <a:p>
            <a:pPr lvl="1">
              <a:buNone/>
            </a:pPr>
            <a:r>
              <a:rPr lang="en-US" dirty="0" smtClean="0"/>
              <a:t>To prevent this attack, you can:</a:t>
            </a:r>
          </a:p>
          <a:p>
            <a:pPr lvl="2"/>
            <a:r>
              <a:rPr lang="en-US" dirty="0" smtClean="0"/>
              <a:t>Use the </a:t>
            </a:r>
            <a:r>
              <a:rPr lang="en-US" b="1" dirty="0" smtClean="0"/>
              <a:t>@</a:t>
            </a:r>
            <a:r>
              <a:rPr lang="en-US" b="1" dirty="0" err="1" smtClean="0"/>
              <a:t>Html.AntiForgeryToken</a:t>
            </a:r>
            <a:r>
              <a:rPr lang="en-US" b="1" dirty="0" smtClean="0"/>
              <a:t>()</a:t>
            </a:r>
            <a:r>
              <a:rPr lang="en-US" dirty="0" smtClean="0"/>
              <a:t> function </a:t>
            </a:r>
          </a:p>
          <a:p>
            <a:pPr>
              <a:buNone/>
            </a:pPr>
            <a:endParaRPr lang="en-US" b="1" dirty="0" smtClean="0"/>
          </a:p>
          <a:p>
            <a:pPr>
              <a:buNone/>
            </a:pPr>
            <a:r>
              <a:rPr lang="en-US" b="1" dirty="0" smtClean="0"/>
              <a:t>SQL Injection Attack</a:t>
            </a:r>
          </a:p>
          <a:p>
            <a:pPr lvl="1">
              <a:buNone/>
            </a:pPr>
            <a:r>
              <a:rPr lang="en-US" dirty="0" smtClean="0"/>
              <a:t>To prevent this attack, you can:</a:t>
            </a:r>
          </a:p>
          <a:p>
            <a:pPr lvl="2"/>
            <a:r>
              <a:rPr lang="en-US" dirty="0" smtClean="0"/>
              <a:t>Validate user input</a:t>
            </a:r>
          </a:p>
          <a:p>
            <a:pPr lvl="2"/>
            <a:r>
              <a:rPr lang="en-US" dirty="0" smtClean="0"/>
              <a:t>Avoid using string concatenations to create dynamic SQL</a:t>
            </a:r>
          </a:p>
          <a:p>
            <a:pPr lvl="2"/>
            <a:r>
              <a:rPr lang="en-US" dirty="0" smtClean="0"/>
              <a:t>Use parameterized commands with dynamic SQL</a:t>
            </a:r>
          </a:p>
          <a:p>
            <a:pPr lvl="2"/>
            <a:r>
              <a:rPr lang="en-US" dirty="0" smtClean="0"/>
              <a:t>Store all sensitive and confidential information in encrypted formats</a:t>
            </a:r>
          </a:p>
          <a:p>
            <a:pPr lvl="2"/>
            <a:r>
              <a:rPr lang="en-US" dirty="0" smtClean="0"/>
              <a:t>Ensure that the application does not use or access the database with administrator privileges</a:t>
            </a:r>
          </a:p>
          <a:p>
            <a:pPr>
              <a:buNone/>
            </a:pP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Disabling Attack Protection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1" indent="9525">
              <a:buNone/>
            </a:pPr>
            <a:r>
              <a:rPr lang="en-US" sz="2800" dirty="0" smtClean="0"/>
              <a:t>To protect your content from attacks, you can consider the following:</a:t>
            </a:r>
          </a:p>
          <a:p>
            <a:pPr lvl="1"/>
            <a:r>
              <a:rPr lang="en-US" sz="2800" dirty="0" smtClean="0"/>
              <a:t>Request validation helps determine potentially dangerous content</a:t>
            </a:r>
          </a:p>
          <a:p>
            <a:pPr lvl="1"/>
            <a:r>
              <a:rPr lang="en-US" sz="2800" dirty="0" smtClean="0"/>
              <a:t>Request validation can impede the performance of an application</a:t>
            </a:r>
          </a:p>
          <a:p>
            <a:pPr lvl="1"/>
            <a:r>
              <a:rPr lang="en-US" sz="2800" dirty="0" smtClean="0"/>
              <a:t>You can choose to disable request validation at different levels such as, in the </a:t>
            </a:r>
            <a:r>
              <a:rPr lang="en-US" sz="2800" dirty="0" err="1" smtClean="0"/>
              <a:t>Web.config</a:t>
            </a:r>
            <a:r>
              <a:rPr lang="en-US" sz="2800" dirty="0" smtClean="0"/>
              <a:t> file, on a webpage, or in a specific HTML element</a:t>
            </a:r>
          </a:p>
          <a:p>
            <a:pPr lvl="1">
              <a:buNone/>
            </a:pPr>
            <a:endParaRPr lang="en-US" sz="2800" dirty="0" smtClean="0"/>
          </a:p>
          <a:p>
            <a:pPr lvl="1">
              <a:buNone/>
            </a:pPr>
            <a:endParaRPr lang="en-US" sz="2800"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name="9418b9e3-f601-4e52-b8dd-8dfc76f09a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Secure Sockets Layer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SSL:</a:t>
            </a:r>
          </a:p>
          <a:p>
            <a:pPr marL="288925" lvl="0"/>
            <a:r>
              <a:rPr lang="en-US" dirty="0" smtClean="0"/>
              <a:t>Encrypts content by using the public key infrastructure (PKI) keys</a:t>
            </a:r>
          </a:p>
          <a:p>
            <a:pPr marL="288925" lvl="0"/>
            <a:r>
              <a:rPr lang="en-US" dirty="0" smtClean="0"/>
              <a:t>Protects the content that is transmitted between the server and client</a:t>
            </a:r>
          </a:p>
          <a:p>
            <a:pPr marL="288925" lvl="0"/>
            <a:r>
              <a:rPr lang="en-US" dirty="0" smtClean="0"/>
              <a:t>Prevents unauthorized access of content during transmission</a:t>
            </a:r>
          </a:p>
          <a:p>
            <a:pPr marL="288925" lvl="0"/>
            <a:r>
              <a:rPr lang="en-US" dirty="0" smtClean="0"/>
              <a:t>Involves using the </a:t>
            </a:r>
            <a:r>
              <a:rPr lang="en-US" b="1" dirty="0" err="1" smtClean="0"/>
              <a:t>RequireHttps</a:t>
            </a:r>
            <a:r>
              <a:rPr lang="en-US" dirty="0" smtClean="0"/>
              <a:t> attribute to redirect users to the SSL link</a:t>
            </a:r>
          </a:p>
          <a:p>
            <a:pPr>
              <a:buNone/>
            </a:pP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State Management</a:t>
            </a:r>
            <a:endParaRPr lang="en-US"/>
          </a:p>
        </p:txBody>
      </p:sp>
      <p:sp>
        <p:nvSpPr>
          <p:cNvPr id="3" name="Text Placeholder 2"/>
          <p:cNvSpPr>
            <a:spLocks noGrp="1"/>
          </p:cNvSpPr>
          <p:nvPr>
            <p:ph type="body" idx="1"/>
          </p:nvPr>
        </p:nvSpPr>
        <p:spPr/>
        <p:txBody>
          <a:bodyPr/>
          <a:lstStyle/>
          <a:p>
            <a:r>
              <a:rPr lang="en-US" dirty="0"/>
              <a:t>Application State Options</a:t>
            </a:r>
          </a:p>
          <a:p>
            <a:r>
              <a:rPr lang="en-US" dirty="0"/>
              <a:t>Working with </a:t>
            </a:r>
            <a:r>
              <a:rPr lang="en-US" dirty="0" err="1"/>
              <a:t>HttpContext.Items</a:t>
            </a:r>
            <a:endParaRPr lang="en-US" dirty="0"/>
          </a:p>
          <a:p>
            <a:r>
              <a:rPr lang="en-US" dirty="0"/>
              <a:t>Installing and Configuring Session</a:t>
            </a:r>
          </a:p>
          <a:p>
            <a:r>
              <a:rPr lang="en-US" dirty="0"/>
              <a:t>A Working Sample Using </a:t>
            </a:r>
            <a:r>
              <a:rPr lang="en-US" dirty="0" smtClean="0"/>
              <a:t>Session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State Options</a:t>
            </a:r>
            <a:endParaRPr lang="en-US" dirty="0"/>
          </a:p>
        </p:txBody>
      </p:sp>
      <p:sp>
        <p:nvSpPr>
          <p:cNvPr id="5" name="Content Placeholder 4"/>
          <p:cNvSpPr>
            <a:spLocks noGrp="1"/>
          </p:cNvSpPr>
          <p:nvPr>
            <p:ph idx="1"/>
          </p:nvPr>
        </p:nvSpPr>
        <p:spPr/>
        <p:txBody>
          <a:bodyPr/>
          <a:lstStyle/>
          <a:p>
            <a:r>
              <a:rPr lang="nl-NL" dirty="0" err="1" smtClean="0"/>
              <a:t>HttpContext.Items</a:t>
            </a:r>
            <a:endParaRPr lang="nl-NL" dirty="0" smtClean="0"/>
          </a:p>
          <a:p>
            <a:r>
              <a:rPr lang="nl-NL" dirty="0" err="1"/>
              <a:t>QueryString</a:t>
            </a:r>
            <a:r>
              <a:rPr lang="nl-NL" dirty="0"/>
              <a:t> </a:t>
            </a:r>
            <a:r>
              <a:rPr lang="nl-NL" dirty="0" err="1"/>
              <a:t>and</a:t>
            </a:r>
            <a:r>
              <a:rPr lang="nl-NL" dirty="0"/>
              <a:t> </a:t>
            </a:r>
            <a:r>
              <a:rPr lang="nl-NL" dirty="0" smtClean="0"/>
              <a:t>Post</a:t>
            </a:r>
          </a:p>
          <a:p>
            <a:r>
              <a:rPr lang="nl-NL" dirty="0" smtClean="0"/>
              <a:t>Cookies</a:t>
            </a:r>
          </a:p>
          <a:p>
            <a:r>
              <a:rPr lang="en-US" dirty="0" smtClean="0"/>
              <a:t>Session</a:t>
            </a:r>
          </a:p>
          <a:p>
            <a:r>
              <a:rPr lang="en-US" dirty="0" smtClean="0"/>
              <a:t>Cache</a:t>
            </a:r>
          </a:p>
          <a:p>
            <a:r>
              <a:rPr lang="en-US" dirty="0" smtClean="0"/>
              <a:t>Configuration</a:t>
            </a:r>
          </a:p>
          <a:p>
            <a:r>
              <a:rPr lang="nl-NL" dirty="0" err="1"/>
              <a:t>Other</a:t>
            </a:r>
            <a:r>
              <a:rPr lang="nl-NL" dirty="0"/>
              <a:t> </a:t>
            </a:r>
            <a:r>
              <a:rPr lang="nl-NL" dirty="0" err="1"/>
              <a:t>Persistence</a:t>
            </a:r>
            <a:endParaRPr lang="nl-NL" dirty="0"/>
          </a:p>
          <a:p>
            <a:endParaRPr lang="nl-NL" dirty="0"/>
          </a:p>
        </p:txBody>
      </p:sp>
      <p:sp>
        <p:nvSpPr>
          <p:cNvPr id="4" name="Content Placeholder 2"/>
          <p:cNvSpPr>
            <a:spLocks noGrp="1"/>
          </p:cNvSpPr>
          <p:nvPr/>
        </p:nvSpPr>
        <p:spPr bwMode="auto">
          <a:xfrm>
            <a:off x="458788" y="84612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Working</a:t>
            </a:r>
            <a:r>
              <a:rPr lang="nl-NL" dirty="0"/>
              <a:t> </a:t>
            </a:r>
            <a:r>
              <a:rPr lang="nl-NL" dirty="0" err="1"/>
              <a:t>with</a:t>
            </a:r>
            <a:r>
              <a:rPr lang="nl-NL" dirty="0"/>
              <a:t> </a:t>
            </a:r>
            <a:r>
              <a:rPr lang="nl-NL" dirty="0" err="1"/>
              <a:t>HttpContext.Items</a:t>
            </a:r>
            <a:endParaRPr lang="nl-NL" dirty="0"/>
          </a:p>
        </p:txBody>
      </p:sp>
      <p:sp>
        <p:nvSpPr>
          <p:cNvPr id="3" name="Content Placeholder 2"/>
          <p:cNvSpPr>
            <a:spLocks noGrp="1"/>
          </p:cNvSpPr>
          <p:nvPr>
            <p:ph idx="1"/>
          </p:nvPr>
        </p:nvSpPr>
        <p:spPr/>
        <p:txBody>
          <a:bodyPr/>
          <a:lstStyle/>
          <a:p>
            <a:r>
              <a:rPr lang="en-US" dirty="0" smtClean="0"/>
              <a:t>Dictionary of </a:t>
            </a:r>
            <a:r>
              <a:rPr lang="en-US" dirty="0"/>
              <a:t>type </a:t>
            </a:r>
            <a:r>
              <a:rPr lang="en-US" dirty="0" err="1"/>
              <a:t>IDictionary</a:t>
            </a:r>
            <a:r>
              <a:rPr lang="en-US" dirty="0"/>
              <a:t>&lt;object, object</a:t>
            </a:r>
            <a:r>
              <a:rPr lang="en-US" dirty="0" smtClean="0"/>
              <a:t>&gt;</a:t>
            </a:r>
          </a:p>
          <a:p>
            <a:r>
              <a:rPr lang="en-US" dirty="0" smtClean="0"/>
              <a:t>Available </a:t>
            </a:r>
            <a:r>
              <a:rPr lang="en-US" dirty="0"/>
              <a:t>from the start of an </a:t>
            </a:r>
            <a:r>
              <a:rPr lang="en-US" dirty="0" err="1" smtClean="0"/>
              <a:t>HttpRequest</a:t>
            </a:r>
            <a:r>
              <a:rPr lang="en-US" dirty="0" smtClean="0"/>
              <a:t> </a:t>
            </a:r>
          </a:p>
          <a:p>
            <a:r>
              <a:rPr lang="en-US" dirty="0" smtClean="0"/>
              <a:t>Discarded </a:t>
            </a:r>
            <a:r>
              <a:rPr lang="en-US" dirty="0"/>
              <a:t>at the end of each </a:t>
            </a:r>
            <a:r>
              <a:rPr lang="en-US" dirty="0" smtClean="0"/>
              <a:t>request </a:t>
            </a:r>
          </a:p>
          <a:p>
            <a:r>
              <a:rPr lang="en-US" dirty="0" smtClean="0"/>
              <a:t>Best </a:t>
            </a:r>
            <a:r>
              <a:rPr lang="en-US" dirty="0"/>
              <a:t>used as a means of communicating between components or middleware that operate at different points in time during a </a:t>
            </a:r>
            <a:r>
              <a:rPr lang="en-US" dirty="0" smtClean="0"/>
              <a:t>request </a:t>
            </a:r>
            <a:r>
              <a:rPr lang="en-US" dirty="0"/>
              <a:t>and have no direct relationship with one another</a:t>
            </a:r>
            <a:endParaRPr lang="en-US" dirty="0" smtClean="0"/>
          </a:p>
          <a:p>
            <a:r>
              <a:rPr lang="en-US" dirty="0" smtClean="0"/>
              <a:t>Access </a:t>
            </a:r>
            <a:r>
              <a:rPr lang="en-US" dirty="0"/>
              <a:t>it by </a:t>
            </a:r>
            <a:endParaRPr lang="en-US" dirty="0" smtClean="0"/>
          </a:p>
          <a:p>
            <a:pPr lvl="1"/>
            <a:r>
              <a:rPr lang="en-US" dirty="0" smtClean="0"/>
              <a:t>assigning </a:t>
            </a:r>
            <a:r>
              <a:rPr lang="en-US" dirty="0"/>
              <a:t>a value to a keyed </a:t>
            </a:r>
            <a:r>
              <a:rPr lang="en-US" dirty="0" smtClean="0"/>
              <a:t>entry </a:t>
            </a:r>
          </a:p>
          <a:p>
            <a:pPr lvl="1"/>
            <a:r>
              <a:rPr lang="en-US" dirty="0" smtClean="0"/>
              <a:t>requesting </a:t>
            </a:r>
            <a:r>
              <a:rPr lang="en-US" dirty="0"/>
              <a:t>the value for a given </a:t>
            </a:r>
            <a:r>
              <a:rPr lang="en-US" dirty="0" smtClean="0"/>
              <a:t>key</a:t>
            </a:r>
            <a:endParaRPr lang="nl-NL" dirty="0"/>
          </a:p>
        </p:txBody>
      </p:sp>
      <p:sp>
        <p:nvSpPr>
          <p:cNvPr id="4" name="Rectangle 3"/>
          <p:cNvSpPr/>
          <p:nvPr/>
        </p:nvSpPr>
        <p:spPr>
          <a:xfrm>
            <a:off x="22566" y="5642431"/>
            <a:ext cx="4495800" cy="1200329"/>
          </a:xfrm>
          <a:prstGeom prst="rect">
            <a:avLst/>
          </a:prstGeom>
          <a:ln>
            <a:solidFill>
              <a:schemeClr val="accent4"/>
            </a:solidFill>
          </a:ln>
        </p:spPr>
        <p:txBody>
          <a:bodyPr wrap="square">
            <a:spAutoFit/>
          </a:bodyPr>
          <a:lstStyle/>
          <a:p>
            <a:r>
              <a:rPr lang="nl-NL" dirty="0" err="1"/>
              <a:t>app.Use</a:t>
            </a:r>
            <a:r>
              <a:rPr lang="nl-NL" dirty="0"/>
              <a:t>(</a:t>
            </a:r>
            <a:r>
              <a:rPr lang="nl-NL" dirty="0" err="1"/>
              <a:t>async</a:t>
            </a:r>
            <a:r>
              <a:rPr lang="nl-NL" dirty="0"/>
              <a:t> (context, next) </a:t>
            </a:r>
            <a:r>
              <a:rPr lang="nl-NL" dirty="0" smtClean="0"/>
              <a:t>=&gt; {</a:t>
            </a:r>
            <a:endParaRPr lang="nl-NL" dirty="0"/>
          </a:p>
          <a:p>
            <a:r>
              <a:rPr lang="nl-NL" dirty="0" smtClean="0"/>
              <a:t>  </a:t>
            </a:r>
            <a:r>
              <a:rPr lang="nl-NL" dirty="0" err="1" smtClean="0"/>
              <a:t>context.Items</a:t>
            </a:r>
            <a:r>
              <a:rPr lang="nl-NL" dirty="0"/>
              <a:t>["</a:t>
            </a:r>
            <a:r>
              <a:rPr lang="nl-NL" dirty="0" err="1"/>
              <a:t>isVerified</a:t>
            </a:r>
            <a:r>
              <a:rPr lang="nl-NL" dirty="0"/>
              <a:t>"] = </a:t>
            </a:r>
            <a:r>
              <a:rPr lang="nl-NL" dirty="0" err="1"/>
              <a:t>true</a:t>
            </a:r>
            <a:r>
              <a:rPr lang="nl-NL" dirty="0"/>
              <a:t>;</a:t>
            </a:r>
          </a:p>
          <a:p>
            <a:r>
              <a:rPr lang="nl-NL" dirty="0"/>
              <a:t>  </a:t>
            </a:r>
            <a:r>
              <a:rPr lang="nl-NL" dirty="0" err="1" smtClean="0"/>
              <a:t>await</a:t>
            </a:r>
            <a:r>
              <a:rPr lang="nl-NL" dirty="0" smtClean="0"/>
              <a:t> </a:t>
            </a:r>
            <a:r>
              <a:rPr lang="nl-NL" dirty="0" err="1"/>
              <a:t>next.Invoke</a:t>
            </a:r>
            <a:r>
              <a:rPr lang="nl-NL" dirty="0" smtClean="0"/>
              <a:t>(); </a:t>
            </a:r>
          </a:p>
          <a:p>
            <a:r>
              <a:rPr lang="nl-NL" dirty="0" smtClean="0"/>
              <a:t>});</a:t>
            </a:r>
            <a:endParaRPr lang="nl-NL" dirty="0"/>
          </a:p>
        </p:txBody>
      </p:sp>
      <p:sp>
        <p:nvSpPr>
          <p:cNvPr id="5" name="Rectangle 4"/>
          <p:cNvSpPr/>
          <p:nvPr/>
        </p:nvSpPr>
        <p:spPr>
          <a:xfrm>
            <a:off x="4800600" y="5858470"/>
            <a:ext cx="4267200" cy="923330"/>
          </a:xfrm>
          <a:prstGeom prst="rect">
            <a:avLst/>
          </a:prstGeom>
          <a:ln>
            <a:solidFill>
              <a:schemeClr val="accent4"/>
            </a:solidFill>
          </a:ln>
        </p:spPr>
        <p:txBody>
          <a:bodyPr wrap="square">
            <a:spAutoFit/>
          </a:bodyPr>
          <a:lstStyle/>
          <a:p>
            <a:r>
              <a:rPr lang="nl-NL" dirty="0" err="1"/>
              <a:t>app.Run</a:t>
            </a:r>
            <a:r>
              <a:rPr lang="nl-NL" dirty="0"/>
              <a:t>(</a:t>
            </a:r>
            <a:r>
              <a:rPr lang="nl-NL" dirty="0" err="1"/>
              <a:t>async</a:t>
            </a:r>
            <a:r>
              <a:rPr lang="nl-NL" dirty="0"/>
              <a:t> (context) </a:t>
            </a:r>
            <a:r>
              <a:rPr lang="nl-NL" dirty="0" smtClean="0"/>
              <a:t>=&gt; </a:t>
            </a:r>
            <a:r>
              <a:rPr lang="nl-NL" dirty="0" err="1" smtClean="0"/>
              <a:t>await</a:t>
            </a:r>
            <a:r>
              <a:rPr lang="nl-NL" dirty="0" smtClean="0"/>
              <a:t> </a:t>
            </a:r>
          </a:p>
          <a:p>
            <a:r>
              <a:rPr lang="nl-NL" dirty="0"/>
              <a:t> </a:t>
            </a:r>
            <a:r>
              <a:rPr lang="nl-NL" dirty="0" smtClean="0"/>
              <a:t> </a:t>
            </a:r>
            <a:r>
              <a:rPr lang="nl-NL" dirty="0" err="1" smtClean="0"/>
              <a:t>context.Response.WriteAsync</a:t>
            </a:r>
            <a:r>
              <a:rPr lang="nl-NL" dirty="0" smtClean="0"/>
              <a:t>(</a:t>
            </a:r>
          </a:p>
          <a:p>
            <a:r>
              <a:rPr lang="nl-NL" dirty="0"/>
              <a:t> </a:t>
            </a:r>
            <a:r>
              <a:rPr lang="nl-NL" dirty="0" smtClean="0"/>
              <a:t>    </a:t>
            </a:r>
            <a:r>
              <a:rPr lang="nl-NL" dirty="0" err="1" smtClean="0"/>
              <a:t>context.Items</a:t>
            </a:r>
            <a:r>
              <a:rPr lang="nl-NL" dirty="0"/>
              <a:t>["</a:t>
            </a:r>
            <a:r>
              <a:rPr lang="nl-NL" dirty="0" err="1"/>
              <a:t>isVerified</a:t>
            </a:r>
            <a:r>
              <a:rPr lang="nl-NL" dirty="0" smtClean="0"/>
              <a:t>"]));</a:t>
            </a:r>
            <a:endParaRPr lang="nl-NL" dirty="0"/>
          </a:p>
        </p:txBody>
      </p:sp>
    </p:spTree>
    <p:extLst>
      <p:ext uri="{BB962C8B-B14F-4D97-AF65-F5344CB8AC3E}">
        <p14:creationId xmlns:p14="http://schemas.microsoft.com/office/powerpoint/2010/main" val="21109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And Configuring Session</a:t>
            </a:r>
            <a:endParaRPr lang="nl-NL" dirty="0"/>
          </a:p>
        </p:txBody>
      </p:sp>
      <p:sp>
        <p:nvSpPr>
          <p:cNvPr id="3" name="Content Placeholder 2"/>
          <p:cNvSpPr>
            <a:spLocks noGrp="1"/>
          </p:cNvSpPr>
          <p:nvPr>
            <p:ph idx="1"/>
          </p:nvPr>
        </p:nvSpPr>
        <p:spPr/>
        <p:txBody>
          <a:bodyPr/>
          <a:lstStyle/>
          <a:p>
            <a:r>
              <a:rPr lang="en-US" dirty="0" smtClean="0"/>
              <a:t>Include </a:t>
            </a:r>
            <a:r>
              <a:rPr lang="en-US" dirty="0"/>
              <a:t>a dependency to </a:t>
            </a:r>
            <a:r>
              <a:rPr lang="en-US" b="1" dirty="0" err="1" smtClean="0"/>
              <a:t>Microsoft.AspNetCore.Session</a:t>
            </a:r>
            <a:endParaRPr lang="en-US" b="1" dirty="0" smtClean="0"/>
          </a:p>
          <a:p>
            <a:r>
              <a:rPr lang="en-US" dirty="0" smtClean="0"/>
              <a:t>Configure Session in </a:t>
            </a:r>
            <a:r>
              <a:rPr lang="en-US" b="1" dirty="0" smtClean="0"/>
              <a:t>Startup </a:t>
            </a:r>
            <a:r>
              <a:rPr lang="en-US" dirty="0" smtClean="0"/>
              <a:t>Class</a:t>
            </a:r>
          </a:p>
          <a:p>
            <a:pPr lvl="1"/>
            <a:r>
              <a:rPr lang="en-US" dirty="0" smtClean="0"/>
              <a:t>Configure </a:t>
            </a:r>
            <a:r>
              <a:rPr lang="en-US" b="1" dirty="0" err="1" smtClean="0"/>
              <a:t>IDistributedCache</a:t>
            </a:r>
            <a:r>
              <a:rPr lang="en-US" dirty="0" smtClean="0"/>
              <a:t> as well</a:t>
            </a:r>
          </a:p>
          <a:p>
            <a:r>
              <a:rPr lang="en-US" b="1" dirty="0" err="1" smtClean="0"/>
              <a:t>ConfigureServices</a:t>
            </a:r>
            <a:r>
              <a:rPr lang="en-US" b="1" dirty="0" smtClean="0"/>
              <a:t> </a:t>
            </a:r>
            <a:r>
              <a:rPr lang="en-US" dirty="0" smtClean="0"/>
              <a:t>method</a:t>
            </a:r>
          </a:p>
          <a:p>
            <a:endParaRPr lang="en-US" dirty="0"/>
          </a:p>
          <a:p>
            <a:endParaRPr lang="en-US" sz="2000" dirty="0" smtClean="0"/>
          </a:p>
          <a:p>
            <a:r>
              <a:rPr lang="en-US" dirty="0" smtClean="0"/>
              <a:t>Eventually configure cookies</a:t>
            </a:r>
          </a:p>
          <a:p>
            <a:endParaRPr lang="en-US" b="1" dirty="0"/>
          </a:p>
          <a:p>
            <a:endParaRPr lang="en-US" sz="3600" b="1" dirty="0" smtClean="0"/>
          </a:p>
          <a:p>
            <a:r>
              <a:rPr lang="en-US" b="1" dirty="0" smtClean="0"/>
              <a:t>Configure</a:t>
            </a:r>
            <a:r>
              <a:rPr lang="en-US" dirty="0" smtClean="0"/>
              <a:t> method (</a:t>
            </a:r>
            <a:r>
              <a:rPr lang="en-US" b="1" dirty="0" smtClean="0"/>
              <a:t>before </a:t>
            </a:r>
            <a:r>
              <a:rPr lang="en-US" b="1" dirty="0" err="1" smtClean="0"/>
              <a:t>UseMvc</a:t>
            </a:r>
            <a:r>
              <a:rPr lang="en-US" dirty="0" smtClean="0"/>
              <a:t>)</a:t>
            </a:r>
            <a:endParaRPr lang="nl-NL" dirty="0"/>
          </a:p>
        </p:txBody>
      </p:sp>
      <p:sp>
        <p:nvSpPr>
          <p:cNvPr id="4" name="Rectangle 3"/>
          <p:cNvSpPr/>
          <p:nvPr/>
        </p:nvSpPr>
        <p:spPr>
          <a:xfrm>
            <a:off x="443548" y="3429000"/>
            <a:ext cx="6400800" cy="646331"/>
          </a:xfrm>
          <a:prstGeom prst="rect">
            <a:avLst/>
          </a:prstGeom>
        </p:spPr>
        <p:txBody>
          <a:bodyPr wrap="square">
            <a:spAutoFit/>
          </a:bodyPr>
          <a:lstStyle/>
          <a:p>
            <a:r>
              <a:rPr lang="nl-NL" dirty="0" err="1"/>
              <a:t>services.AddDistributedMemoryCache</a:t>
            </a:r>
            <a:r>
              <a:rPr lang="nl-NL" dirty="0"/>
              <a:t>();</a:t>
            </a:r>
          </a:p>
          <a:p>
            <a:r>
              <a:rPr lang="nl-NL" dirty="0" err="1"/>
              <a:t>services.AddSession</a:t>
            </a:r>
            <a:r>
              <a:rPr lang="nl-NL" dirty="0"/>
              <a:t>();</a:t>
            </a:r>
          </a:p>
        </p:txBody>
      </p:sp>
      <p:sp>
        <p:nvSpPr>
          <p:cNvPr id="5" name="Rectangle 4"/>
          <p:cNvSpPr/>
          <p:nvPr/>
        </p:nvSpPr>
        <p:spPr>
          <a:xfrm>
            <a:off x="228600" y="6394337"/>
            <a:ext cx="2316019" cy="369332"/>
          </a:xfrm>
          <a:prstGeom prst="rect">
            <a:avLst/>
          </a:prstGeom>
        </p:spPr>
        <p:txBody>
          <a:bodyPr wrap="none">
            <a:spAutoFit/>
          </a:bodyPr>
          <a:lstStyle/>
          <a:p>
            <a:r>
              <a:rPr lang="nl-NL" dirty="0" err="1"/>
              <a:t>app.UseSession</a:t>
            </a:r>
            <a:r>
              <a:rPr lang="nl-NL" dirty="0"/>
              <a:t>();</a:t>
            </a:r>
          </a:p>
        </p:txBody>
      </p:sp>
      <p:sp>
        <p:nvSpPr>
          <p:cNvPr id="6" name="Rectangle 5"/>
          <p:cNvSpPr/>
          <p:nvPr/>
        </p:nvSpPr>
        <p:spPr>
          <a:xfrm>
            <a:off x="365466" y="4721723"/>
            <a:ext cx="8305800" cy="1200329"/>
          </a:xfrm>
          <a:prstGeom prst="rect">
            <a:avLst/>
          </a:prstGeom>
        </p:spPr>
        <p:txBody>
          <a:bodyPr wrap="square">
            <a:spAutoFit/>
          </a:bodyPr>
          <a:lstStyle/>
          <a:p>
            <a:r>
              <a:rPr lang="nl-NL" dirty="0" err="1"/>
              <a:t>services.AddSession</a:t>
            </a:r>
            <a:r>
              <a:rPr lang="nl-NL" dirty="0"/>
              <a:t>(options </a:t>
            </a:r>
            <a:r>
              <a:rPr lang="nl-NL" dirty="0" smtClean="0"/>
              <a:t>=&gt; {</a:t>
            </a:r>
            <a:endParaRPr lang="nl-NL" dirty="0"/>
          </a:p>
          <a:p>
            <a:r>
              <a:rPr lang="nl-NL" dirty="0"/>
              <a:t>  </a:t>
            </a:r>
            <a:r>
              <a:rPr lang="nl-NL" dirty="0" err="1"/>
              <a:t>options.CookieName</a:t>
            </a:r>
            <a:r>
              <a:rPr lang="nl-NL" dirty="0"/>
              <a:t> = ".</a:t>
            </a:r>
            <a:r>
              <a:rPr lang="nl-NL" dirty="0" err="1"/>
              <a:t>AdventureWorks.Session</a:t>
            </a:r>
            <a:r>
              <a:rPr lang="nl-NL" dirty="0"/>
              <a:t>";</a:t>
            </a:r>
          </a:p>
          <a:p>
            <a:r>
              <a:rPr lang="nl-NL" dirty="0"/>
              <a:t>  </a:t>
            </a:r>
            <a:r>
              <a:rPr lang="nl-NL" dirty="0" err="1"/>
              <a:t>options.IdleTimeout</a:t>
            </a:r>
            <a:r>
              <a:rPr lang="nl-NL" dirty="0"/>
              <a:t> = </a:t>
            </a:r>
            <a:r>
              <a:rPr lang="nl-NL" dirty="0" err="1"/>
              <a:t>TimeSpan.FromSeconds</a:t>
            </a:r>
            <a:r>
              <a:rPr lang="nl-NL" dirty="0"/>
              <a:t>(10);</a:t>
            </a:r>
          </a:p>
          <a:p>
            <a:r>
              <a:rPr lang="nl-NL" dirty="0"/>
              <a:t>});</a:t>
            </a:r>
          </a:p>
        </p:txBody>
      </p:sp>
    </p:spTree>
    <p:extLst>
      <p:ext uri="{BB962C8B-B14F-4D97-AF65-F5344CB8AC3E}">
        <p14:creationId xmlns:p14="http://schemas.microsoft.com/office/powerpoint/2010/main" val="185423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Session</a:t>
            </a:r>
            <a:endParaRPr lang="nl-NL" dirty="0"/>
          </a:p>
        </p:txBody>
      </p:sp>
      <p:sp>
        <p:nvSpPr>
          <p:cNvPr id="3" name="Content Placeholder 2"/>
          <p:cNvSpPr>
            <a:spLocks noGrp="1"/>
          </p:cNvSpPr>
          <p:nvPr>
            <p:ph idx="1"/>
          </p:nvPr>
        </p:nvSpPr>
        <p:spPr/>
        <p:txBody>
          <a:bodyPr/>
          <a:lstStyle/>
          <a:p>
            <a:r>
              <a:rPr lang="en-US" dirty="0" smtClean="0"/>
              <a:t>Access the Session property of the </a:t>
            </a:r>
            <a:r>
              <a:rPr lang="en-US" dirty="0" err="1" smtClean="0"/>
              <a:t>HttpContext</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4" name="Rectangle 3"/>
          <p:cNvSpPr/>
          <p:nvPr/>
        </p:nvSpPr>
        <p:spPr>
          <a:xfrm>
            <a:off x="443548" y="1447800"/>
            <a:ext cx="6477000" cy="3139321"/>
          </a:xfrm>
          <a:prstGeom prst="rect">
            <a:avLst/>
          </a:prstGeom>
        </p:spPr>
        <p:txBody>
          <a:bodyPr wrap="square">
            <a:spAutoFit/>
          </a:bodyPr>
          <a:lstStyle/>
          <a:p>
            <a:r>
              <a:rPr lang="nl-NL" dirty="0"/>
              <a:t>public interface </a:t>
            </a:r>
            <a:r>
              <a:rPr lang="nl-NL" dirty="0" err="1" smtClean="0"/>
              <a:t>ISession</a:t>
            </a:r>
            <a:r>
              <a:rPr lang="nl-NL" dirty="0" smtClean="0"/>
              <a:t> {</a:t>
            </a:r>
            <a:endParaRPr lang="nl-NL" dirty="0"/>
          </a:p>
          <a:p>
            <a:r>
              <a:rPr lang="nl-NL" dirty="0"/>
              <a:t>    </a:t>
            </a:r>
            <a:r>
              <a:rPr lang="nl-NL" dirty="0" err="1"/>
              <a:t>bool</a:t>
            </a:r>
            <a:r>
              <a:rPr lang="nl-NL" dirty="0"/>
              <a:t> </a:t>
            </a:r>
            <a:r>
              <a:rPr lang="nl-NL" dirty="0" err="1"/>
              <a:t>IsAvailable</a:t>
            </a:r>
            <a:r>
              <a:rPr lang="nl-NL" dirty="0"/>
              <a:t> { get; }</a:t>
            </a:r>
          </a:p>
          <a:p>
            <a:r>
              <a:rPr lang="nl-NL" dirty="0"/>
              <a:t>    string </a:t>
            </a:r>
            <a:r>
              <a:rPr lang="nl-NL" dirty="0" err="1"/>
              <a:t>Id</a:t>
            </a:r>
            <a:r>
              <a:rPr lang="nl-NL" dirty="0"/>
              <a:t> { get; }</a:t>
            </a:r>
          </a:p>
          <a:p>
            <a:r>
              <a:rPr lang="nl-NL" dirty="0"/>
              <a:t>    </a:t>
            </a:r>
            <a:r>
              <a:rPr lang="nl-NL" dirty="0" err="1"/>
              <a:t>IEnumerable</a:t>
            </a:r>
            <a:r>
              <a:rPr lang="nl-NL" dirty="0"/>
              <a:t>&lt;string&gt; Keys { get; }</a:t>
            </a:r>
          </a:p>
          <a:p>
            <a:r>
              <a:rPr lang="nl-NL" dirty="0"/>
              <a:t>    </a:t>
            </a:r>
            <a:r>
              <a:rPr lang="nl-NL" dirty="0" err="1"/>
              <a:t>Task</a:t>
            </a:r>
            <a:r>
              <a:rPr lang="nl-NL" dirty="0"/>
              <a:t> </a:t>
            </a:r>
            <a:r>
              <a:rPr lang="nl-NL" dirty="0" err="1"/>
              <a:t>LoadAsync</a:t>
            </a:r>
            <a:r>
              <a:rPr lang="nl-NL" dirty="0"/>
              <a:t>();</a:t>
            </a:r>
          </a:p>
          <a:p>
            <a:r>
              <a:rPr lang="nl-NL" dirty="0"/>
              <a:t>    </a:t>
            </a:r>
            <a:r>
              <a:rPr lang="nl-NL" dirty="0" err="1"/>
              <a:t>Task</a:t>
            </a:r>
            <a:r>
              <a:rPr lang="nl-NL" dirty="0"/>
              <a:t> </a:t>
            </a:r>
            <a:r>
              <a:rPr lang="nl-NL" dirty="0" err="1"/>
              <a:t>CommitAsync</a:t>
            </a:r>
            <a:r>
              <a:rPr lang="nl-NL" dirty="0"/>
              <a:t>();</a:t>
            </a:r>
          </a:p>
          <a:p>
            <a:r>
              <a:rPr lang="nl-NL" dirty="0"/>
              <a:t>    </a:t>
            </a:r>
            <a:r>
              <a:rPr lang="nl-NL" dirty="0" err="1"/>
              <a:t>bool</a:t>
            </a:r>
            <a:r>
              <a:rPr lang="nl-NL" dirty="0"/>
              <a:t> </a:t>
            </a:r>
            <a:r>
              <a:rPr lang="nl-NL" dirty="0" err="1"/>
              <a:t>TryGetValue</a:t>
            </a:r>
            <a:r>
              <a:rPr lang="nl-NL" dirty="0"/>
              <a:t>(string </a:t>
            </a:r>
            <a:r>
              <a:rPr lang="nl-NL" dirty="0" err="1"/>
              <a:t>key</a:t>
            </a:r>
            <a:r>
              <a:rPr lang="nl-NL" dirty="0"/>
              <a:t>, out byte[] </a:t>
            </a:r>
            <a:r>
              <a:rPr lang="nl-NL" dirty="0" err="1"/>
              <a:t>value</a:t>
            </a:r>
            <a:r>
              <a:rPr lang="nl-NL" dirty="0"/>
              <a:t>);</a:t>
            </a:r>
          </a:p>
          <a:p>
            <a:r>
              <a:rPr lang="nl-NL" dirty="0"/>
              <a:t>    </a:t>
            </a:r>
            <a:r>
              <a:rPr lang="nl-NL" dirty="0" err="1"/>
              <a:t>void</a:t>
            </a:r>
            <a:r>
              <a:rPr lang="nl-NL" dirty="0"/>
              <a:t> Set(string </a:t>
            </a:r>
            <a:r>
              <a:rPr lang="nl-NL" dirty="0" err="1"/>
              <a:t>key</a:t>
            </a:r>
            <a:r>
              <a:rPr lang="nl-NL" dirty="0"/>
              <a:t>, byte[] </a:t>
            </a:r>
            <a:r>
              <a:rPr lang="nl-NL" dirty="0" err="1"/>
              <a:t>value</a:t>
            </a:r>
            <a:r>
              <a:rPr lang="nl-NL" dirty="0"/>
              <a:t>);</a:t>
            </a:r>
          </a:p>
          <a:p>
            <a:r>
              <a:rPr lang="nl-NL" dirty="0"/>
              <a:t>    </a:t>
            </a:r>
            <a:r>
              <a:rPr lang="nl-NL" dirty="0" err="1"/>
              <a:t>void</a:t>
            </a:r>
            <a:r>
              <a:rPr lang="nl-NL" dirty="0"/>
              <a:t> </a:t>
            </a:r>
            <a:r>
              <a:rPr lang="nl-NL" dirty="0" err="1"/>
              <a:t>Remove</a:t>
            </a:r>
            <a:r>
              <a:rPr lang="nl-NL" dirty="0"/>
              <a:t>(string </a:t>
            </a:r>
            <a:r>
              <a:rPr lang="nl-NL" dirty="0" err="1"/>
              <a:t>key</a:t>
            </a:r>
            <a:r>
              <a:rPr lang="nl-NL" dirty="0"/>
              <a:t>);</a:t>
            </a:r>
          </a:p>
          <a:p>
            <a:r>
              <a:rPr lang="nl-NL" dirty="0"/>
              <a:t>    </a:t>
            </a:r>
            <a:r>
              <a:rPr lang="nl-NL" dirty="0" err="1"/>
              <a:t>void</a:t>
            </a:r>
            <a:r>
              <a:rPr lang="nl-NL" dirty="0"/>
              <a:t> </a:t>
            </a:r>
            <a:r>
              <a:rPr lang="nl-NL" dirty="0" err="1"/>
              <a:t>Clear</a:t>
            </a:r>
            <a:r>
              <a:rPr lang="nl-NL" dirty="0"/>
              <a:t>();</a:t>
            </a:r>
          </a:p>
          <a:p>
            <a:r>
              <a:rPr lang="nl-NL" dirty="0"/>
              <a:t>}</a:t>
            </a:r>
          </a:p>
        </p:txBody>
      </p:sp>
    </p:spTree>
    <p:extLst>
      <p:ext uri="{BB962C8B-B14F-4D97-AF65-F5344CB8AC3E}">
        <p14:creationId xmlns:p14="http://schemas.microsoft.com/office/powerpoint/2010/main" val="3125944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Session</a:t>
            </a:r>
            <a:endParaRPr lang="nl-NL" dirty="0"/>
          </a:p>
        </p:txBody>
      </p:sp>
      <p:sp>
        <p:nvSpPr>
          <p:cNvPr id="3" name="Content Placeholder 2"/>
          <p:cNvSpPr>
            <a:spLocks noGrp="1"/>
          </p:cNvSpPr>
          <p:nvPr>
            <p:ph idx="1"/>
          </p:nvPr>
        </p:nvSpPr>
        <p:spPr>
          <a:xfrm>
            <a:off x="458788" y="1021215"/>
            <a:ext cx="8304212" cy="5147356"/>
          </a:xfrm>
        </p:spPr>
        <p:txBody>
          <a:bodyPr/>
          <a:lstStyle/>
          <a:p>
            <a:r>
              <a:rPr lang="en-US" dirty="0"/>
              <a:t>Extension methods available to access simple types</a:t>
            </a:r>
            <a:endParaRPr lang="nl-NL" dirty="0"/>
          </a:p>
          <a:p>
            <a:endParaRPr lang="en-US" dirty="0" smtClean="0"/>
          </a:p>
          <a:p>
            <a:endParaRPr lang="en-US" dirty="0"/>
          </a:p>
          <a:p>
            <a:endParaRPr lang="en-US" dirty="0" smtClean="0"/>
          </a:p>
          <a:p>
            <a:r>
              <a:rPr lang="en-US" dirty="0" smtClean="0"/>
              <a:t>Serialize objects </a:t>
            </a:r>
            <a:r>
              <a:rPr lang="en-US" dirty="0"/>
              <a:t>to a byte[] </a:t>
            </a:r>
            <a:r>
              <a:rPr lang="en-US" dirty="0" smtClean="0"/>
              <a:t>to </a:t>
            </a:r>
            <a:r>
              <a:rPr lang="en-US" dirty="0"/>
              <a:t>store </a:t>
            </a:r>
            <a:r>
              <a:rPr lang="en-US" dirty="0" smtClean="0"/>
              <a:t>them</a:t>
            </a:r>
          </a:p>
          <a:p>
            <a:endParaRPr lang="en-US" dirty="0"/>
          </a:p>
          <a:p>
            <a:endParaRPr lang="en-US" dirty="0" smtClean="0"/>
          </a:p>
          <a:p>
            <a:r>
              <a:rPr lang="en-US" dirty="0" err="1" smtClean="0"/>
              <a:t>Deserialize</a:t>
            </a:r>
            <a:r>
              <a:rPr lang="en-US" dirty="0" smtClean="0"/>
              <a:t> objects from </a:t>
            </a:r>
            <a:r>
              <a:rPr lang="en-US" dirty="0"/>
              <a:t>byte[] when </a:t>
            </a:r>
            <a:r>
              <a:rPr lang="en-US" dirty="0" smtClean="0"/>
              <a:t>retrieving</a:t>
            </a:r>
            <a:endParaRPr lang="nl-NL" dirty="0"/>
          </a:p>
        </p:txBody>
      </p:sp>
      <p:sp>
        <p:nvSpPr>
          <p:cNvPr id="4" name="Rectangle 3"/>
          <p:cNvSpPr/>
          <p:nvPr/>
        </p:nvSpPr>
        <p:spPr>
          <a:xfrm>
            <a:off x="458788" y="1524000"/>
            <a:ext cx="9601200" cy="1200329"/>
          </a:xfrm>
          <a:prstGeom prst="rect">
            <a:avLst/>
          </a:prstGeom>
        </p:spPr>
        <p:txBody>
          <a:bodyPr wrap="square">
            <a:spAutoFit/>
          </a:bodyPr>
          <a:lstStyle/>
          <a:p>
            <a:r>
              <a:rPr lang="nl-NL" dirty="0" smtClean="0"/>
              <a:t>context.Session.SetInt32</a:t>
            </a:r>
            <a:r>
              <a:rPr lang="nl-NL" dirty="0"/>
              <a:t>("key1", 123);</a:t>
            </a:r>
          </a:p>
          <a:p>
            <a:r>
              <a:rPr lang="nl-NL" dirty="0"/>
              <a:t>int? val = context.Session.GetInt32("key1");</a:t>
            </a:r>
          </a:p>
          <a:p>
            <a:r>
              <a:rPr lang="nl-NL" dirty="0" err="1"/>
              <a:t>context.Session.SetString</a:t>
            </a:r>
            <a:r>
              <a:rPr lang="nl-NL" dirty="0"/>
              <a:t>("key2", "</a:t>
            </a:r>
            <a:r>
              <a:rPr lang="nl-NL" dirty="0" err="1"/>
              <a:t>value</a:t>
            </a:r>
            <a:r>
              <a:rPr lang="nl-NL" dirty="0"/>
              <a:t>");</a:t>
            </a:r>
          </a:p>
          <a:p>
            <a:r>
              <a:rPr lang="nl-NL" dirty="0"/>
              <a:t>string </a:t>
            </a:r>
            <a:r>
              <a:rPr lang="nl-NL" dirty="0" err="1"/>
              <a:t>stringVal</a:t>
            </a:r>
            <a:r>
              <a:rPr lang="nl-NL" dirty="0"/>
              <a:t> = </a:t>
            </a:r>
            <a:r>
              <a:rPr lang="nl-NL" dirty="0" err="1"/>
              <a:t>context.Session.GetString</a:t>
            </a:r>
            <a:r>
              <a:rPr lang="nl-NL" dirty="0"/>
              <a:t>("key2</a:t>
            </a:r>
            <a:r>
              <a:rPr lang="nl-NL" dirty="0" smtClean="0"/>
              <a:t>");</a:t>
            </a:r>
            <a:endParaRPr lang="nl-NL" dirty="0"/>
          </a:p>
        </p:txBody>
      </p:sp>
      <p:sp>
        <p:nvSpPr>
          <p:cNvPr id="5" name="Rectangle 4"/>
          <p:cNvSpPr/>
          <p:nvPr/>
        </p:nvSpPr>
        <p:spPr>
          <a:xfrm>
            <a:off x="458788" y="5181600"/>
            <a:ext cx="7772400" cy="1477328"/>
          </a:xfrm>
          <a:prstGeom prst="rect">
            <a:avLst/>
          </a:prstGeom>
        </p:spPr>
        <p:txBody>
          <a:bodyPr wrap="square">
            <a:spAutoFit/>
          </a:bodyPr>
          <a:lstStyle/>
          <a:p>
            <a:r>
              <a:rPr lang="nl-NL" dirty="0"/>
              <a:t>byte[] </a:t>
            </a:r>
            <a:r>
              <a:rPr lang="nl-NL" dirty="0" err="1" smtClean="0"/>
              <a:t>objBytes</a:t>
            </a:r>
            <a:r>
              <a:rPr lang="nl-NL" dirty="0" smtClean="0"/>
              <a:t> </a:t>
            </a:r>
            <a:r>
              <a:rPr lang="nl-NL" dirty="0"/>
              <a:t>= </a:t>
            </a:r>
            <a:r>
              <a:rPr lang="nl-NL" dirty="0" err="1"/>
              <a:t>context.Session.Get</a:t>
            </a:r>
            <a:r>
              <a:rPr lang="nl-NL" dirty="0" smtClean="0"/>
              <a:t>("</a:t>
            </a:r>
            <a:r>
              <a:rPr lang="nl-NL" dirty="0" err="1" smtClean="0"/>
              <a:t>articles</a:t>
            </a:r>
            <a:r>
              <a:rPr lang="nl-NL" dirty="0" smtClean="0"/>
              <a:t>");</a:t>
            </a:r>
            <a:endParaRPr lang="nl-NL" dirty="0"/>
          </a:p>
          <a:p>
            <a:r>
              <a:rPr lang="nl-NL" dirty="0" err="1" smtClean="0"/>
              <a:t>if</a:t>
            </a:r>
            <a:r>
              <a:rPr lang="nl-NL" dirty="0" smtClean="0"/>
              <a:t> (</a:t>
            </a:r>
            <a:r>
              <a:rPr lang="nl-NL" dirty="0" err="1"/>
              <a:t>objBytes</a:t>
            </a:r>
            <a:r>
              <a:rPr lang="nl-NL" dirty="0" smtClean="0"/>
              <a:t> </a:t>
            </a:r>
            <a:r>
              <a:rPr lang="nl-NL" dirty="0"/>
              <a:t>!= </a:t>
            </a:r>
            <a:r>
              <a:rPr lang="nl-NL" dirty="0" err="1"/>
              <a:t>null</a:t>
            </a:r>
            <a:r>
              <a:rPr lang="nl-NL" dirty="0"/>
              <a:t> &amp;&amp; </a:t>
            </a:r>
            <a:r>
              <a:rPr lang="nl-NL" dirty="0" err="1"/>
              <a:t>objBytes</a:t>
            </a:r>
            <a:r>
              <a:rPr lang="nl-NL" dirty="0" err="1" smtClean="0"/>
              <a:t>.Length</a:t>
            </a:r>
            <a:r>
              <a:rPr lang="nl-NL" dirty="0" smtClean="0"/>
              <a:t> </a:t>
            </a:r>
            <a:r>
              <a:rPr lang="nl-NL" dirty="0"/>
              <a:t>&gt; 0</a:t>
            </a:r>
            <a:r>
              <a:rPr lang="nl-NL" dirty="0" smtClean="0"/>
              <a:t>) {</a:t>
            </a:r>
            <a:endParaRPr lang="nl-NL" dirty="0"/>
          </a:p>
          <a:p>
            <a:r>
              <a:rPr lang="nl-NL" dirty="0" smtClean="0"/>
              <a:t>  string </a:t>
            </a:r>
            <a:r>
              <a:rPr lang="nl-NL" dirty="0" err="1"/>
              <a:t>json</a:t>
            </a:r>
            <a:r>
              <a:rPr lang="nl-NL" dirty="0"/>
              <a:t> = </a:t>
            </a:r>
            <a:r>
              <a:rPr lang="nl-NL" dirty="0" smtClean="0"/>
              <a:t>System.Text.Encoding.UTF8.GetString(</a:t>
            </a:r>
            <a:r>
              <a:rPr lang="nl-NL" dirty="0" err="1"/>
              <a:t>objBytes</a:t>
            </a:r>
            <a:r>
              <a:rPr lang="nl-NL" dirty="0" smtClean="0"/>
              <a:t>);</a:t>
            </a:r>
            <a:endParaRPr lang="nl-NL" dirty="0"/>
          </a:p>
          <a:p>
            <a:r>
              <a:rPr lang="nl-NL" dirty="0" smtClean="0"/>
              <a:t>  return </a:t>
            </a:r>
            <a:r>
              <a:rPr lang="nl-NL" dirty="0" err="1" smtClean="0"/>
              <a:t>JsonConvert.DeserializeObject</a:t>
            </a:r>
            <a:r>
              <a:rPr lang="nl-NL" dirty="0" smtClean="0"/>
              <a:t>&lt;</a:t>
            </a:r>
            <a:r>
              <a:rPr lang="nl-NL" dirty="0" err="1" smtClean="0"/>
              <a:t>ArticleCollection</a:t>
            </a:r>
            <a:r>
              <a:rPr lang="nl-NL" dirty="0" smtClean="0"/>
              <a:t>&gt;(</a:t>
            </a:r>
            <a:r>
              <a:rPr lang="nl-NL" dirty="0" err="1"/>
              <a:t>json</a:t>
            </a:r>
            <a:r>
              <a:rPr lang="nl-NL" dirty="0"/>
              <a:t>);</a:t>
            </a:r>
          </a:p>
          <a:p>
            <a:r>
              <a:rPr lang="nl-NL" dirty="0" smtClean="0"/>
              <a:t>}</a:t>
            </a:r>
            <a:endParaRPr lang="nl-NL" dirty="0"/>
          </a:p>
        </p:txBody>
      </p:sp>
      <p:sp>
        <p:nvSpPr>
          <p:cNvPr id="6" name="Rectangle 5"/>
          <p:cNvSpPr/>
          <p:nvPr/>
        </p:nvSpPr>
        <p:spPr>
          <a:xfrm>
            <a:off x="458788" y="3505200"/>
            <a:ext cx="11811000" cy="923330"/>
          </a:xfrm>
          <a:prstGeom prst="rect">
            <a:avLst/>
          </a:prstGeom>
        </p:spPr>
        <p:txBody>
          <a:bodyPr wrap="square">
            <a:spAutoFit/>
          </a:bodyPr>
          <a:lstStyle/>
          <a:p>
            <a:r>
              <a:rPr lang="nl-NL" dirty="0"/>
              <a:t>string </a:t>
            </a:r>
            <a:r>
              <a:rPr lang="nl-NL" dirty="0" err="1"/>
              <a:t>json</a:t>
            </a:r>
            <a:r>
              <a:rPr lang="nl-NL" dirty="0"/>
              <a:t> = </a:t>
            </a:r>
            <a:r>
              <a:rPr lang="nl-NL" dirty="0" err="1"/>
              <a:t>JsonConvert.SerializeObject</a:t>
            </a:r>
            <a:r>
              <a:rPr lang="nl-NL" dirty="0"/>
              <a:t>(</a:t>
            </a:r>
            <a:r>
              <a:rPr lang="nl-NL" dirty="0" err="1"/>
              <a:t>collection</a:t>
            </a:r>
            <a:r>
              <a:rPr lang="nl-NL" dirty="0"/>
              <a:t>);</a:t>
            </a:r>
          </a:p>
          <a:p>
            <a:r>
              <a:rPr lang="nl-NL" dirty="0" smtClean="0"/>
              <a:t>byte</a:t>
            </a:r>
            <a:r>
              <a:rPr lang="nl-NL" dirty="0"/>
              <a:t>[] </a:t>
            </a:r>
            <a:r>
              <a:rPr lang="nl-NL" dirty="0" err="1"/>
              <a:t>serializedResult</a:t>
            </a:r>
            <a:r>
              <a:rPr lang="nl-NL" dirty="0"/>
              <a:t> = System.Text.Encoding.UTF8.GetBytes(</a:t>
            </a:r>
            <a:r>
              <a:rPr lang="nl-NL" dirty="0" err="1"/>
              <a:t>json</a:t>
            </a:r>
            <a:r>
              <a:rPr lang="nl-NL" dirty="0"/>
              <a:t>);</a:t>
            </a:r>
          </a:p>
          <a:p>
            <a:r>
              <a:rPr lang="nl-NL" dirty="0" err="1" smtClean="0"/>
              <a:t>context.Session.Set</a:t>
            </a:r>
            <a:r>
              <a:rPr lang="nl-NL" dirty="0" smtClean="0"/>
              <a:t>(“</a:t>
            </a:r>
            <a:r>
              <a:rPr lang="nl-NL" dirty="0" err="1" smtClean="0"/>
              <a:t>articles</a:t>
            </a:r>
            <a:r>
              <a:rPr lang="nl-NL" dirty="0" smtClean="0"/>
              <a:t>", </a:t>
            </a:r>
            <a:r>
              <a:rPr lang="nl-NL" dirty="0" err="1"/>
              <a:t>serializedResult</a:t>
            </a:r>
            <a:r>
              <a:rPr lang="nl-NL" dirty="0"/>
              <a:t>);</a:t>
            </a:r>
          </a:p>
        </p:txBody>
      </p:sp>
    </p:spTree>
    <p:extLst>
      <p:ext uri="{BB962C8B-B14F-4D97-AF65-F5344CB8AC3E}">
        <p14:creationId xmlns:p14="http://schemas.microsoft.com/office/powerpoint/2010/main" val="1566263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12a0ec9b-dd26-4d3a-b93b-bb1bc29d63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Store and Retrieve State Information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Store and retrieve values in a session state</a:t>
            </a:r>
          </a:p>
          <a:p>
            <a:pPr marL="746125" lvl="1" indent="-457200">
              <a:buFont typeface="+mj-lt"/>
              <a:buAutoNum type="arabicPeriod"/>
            </a:pPr>
            <a:r>
              <a:rPr lang="en-US" dirty="0" smtClean="0"/>
              <a:t>Store a user preference for the background color by using the session state</a:t>
            </a:r>
          </a:p>
          <a:p>
            <a:pPr marL="746125" lvl="1" indent="-457200">
              <a:buFont typeface="+mj-lt"/>
              <a:buAutoNum type="arabicPeriod"/>
            </a:pPr>
            <a:r>
              <a:rPr lang="en-US" dirty="0" smtClean="0"/>
              <a:t>Apply the background color preference to all pages in the web application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Developing Secure Sites
State Management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Building a Resilient ASP.NET MVC 4 Web Application</a:t>
            </a:r>
            <a:endParaRPr lang="en-US"/>
          </a:p>
        </p:txBody>
      </p:sp>
      <p:sp>
        <p:nvSpPr>
          <p:cNvPr id="3" name="Text Placeholder 2"/>
          <p:cNvSpPr>
            <a:spLocks noGrp="1"/>
          </p:cNvSpPr>
          <p:nvPr>
            <p:ph type="body" idx="1"/>
          </p:nvPr>
        </p:nvSpPr>
        <p:spPr/>
        <p:txBody>
          <a:bodyPr/>
          <a:lstStyle/>
          <a:p>
            <a:r>
              <a:rPr lang="en-US" smtClean="0"/>
              <a:t>Exercise 1: Creating Favorites Controller Actions
Exercise 2: Implementing Favorites in Views</a:t>
            </a:r>
            <a:endParaRPr lang="en-US"/>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45 minutes</a:t>
            </a:r>
            <a:endParaRPr lang="en-US" sz="2800">
              <a:latin typeface="Segoe U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389681"/>
          </a:xfrm>
          <a:prstGeom prst="rect">
            <a:avLst/>
          </a:prstGeom>
          <a:noFill/>
        </p:spPr>
        <p:txBody>
          <a:bodyPr vert="horz" wrap="square" rtlCol="0">
            <a:spAutoFit/>
          </a:bodyPr>
          <a:lstStyle/>
          <a:p>
            <a:pPr>
              <a:lnSpc>
                <a:spcPct val="115000"/>
              </a:lnSpc>
              <a:spcAft>
                <a:spcPts val="1000"/>
              </a:spcAft>
            </a:pPr>
            <a:r>
              <a:rPr lang="en-US" sz="2800" smtClean="0">
                <a:latin typeface="Segoe UI"/>
                <a:ea typeface="Arial Unicode MS"/>
                <a:cs typeface="Times New Roman"/>
              </a:rPr>
              <a:t>The senior developer has asked you to implement the following functionality in your Photo Sharing web application. </a:t>
            </a:r>
            <a:endParaRPr lang="en-US" sz="2800" smtClean="0">
              <a:latin typeface="Segoe UI"/>
              <a:ea typeface="Times New Roman"/>
              <a:cs typeface="Times New Roman"/>
            </a:endParaRPr>
          </a:p>
          <a:p>
            <a:pPr marL="742950" marR="0" lvl="1" indent="-285750">
              <a:lnSpc>
                <a:spcPct val="115000"/>
              </a:lnSpc>
              <a:spcBef>
                <a:spcPts val="0"/>
              </a:spcBef>
              <a:spcAft>
                <a:spcPts val="1000"/>
              </a:spcAft>
              <a:buFont typeface="Courier New"/>
              <a:buChar char="o"/>
            </a:pPr>
            <a:r>
              <a:rPr lang="en-US" sz="2800" smtClean="0">
                <a:latin typeface="Segoe UI"/>
                <a:ea typeface="Arial Unicode MS"/>
                <a:cs typeface="Times New Roman"/>
              </a:rPr>
              <a:t>Any visitor of the application, including anonymous users, should be able to mark a photograph as a favorite. </a:t>
            </a:r>
            <a:endParaRPr lang="en-US" sz="2800" smtClean="0">
              <a:latin typeface="Segoe UI"/>
              <a:ea typeface="Times New Roman"/>
              <a:cs typeface="Times New Roman"/>
            </a:endParaRPr>
          </a:p>
          <a:p>
            <a:pPr marL="742950" marR="0" lvl="1" indent="-285750">
              <a:lnSpc>
                <a:spcPct val="115000"/>
              </a:lnSpc>
              <a:spcBef>
                <a:spcPts val="0"/>
              </a:spcBef>
              <a:spcAft>
                <a:spcPts val="1000"/>
              </a:spcAft>
              <a:buFont typeface="Courier New"/>
              <a:buChar char="o"/>
            </a:pPr>
            <a:r>
              <a:rPr lang="en-US" sz="2800" smtClean="0">
                <a:latin typeface="Segoe UI"/>
                <a:ea typeface="Arial Unicode MS"/>
                <a:cs typeface="Times New Roman"/>
              </a:rPr>
              <a:t>If a user has marked a favorite, a link should be available to display the favorite photo.</a:t>
            </a:r>
            <a:endParaRPr lang="en-US" sz="2800" smtClean="0">
              <a:latin typeface="Segoe UI"/>
              <a:ea typeface="Times New Roman"/>
              <a:cs typeface="Times New Roman"/>
            </a:endParaRPr>
          </a:p>
          <a:p>
            <a:pPr marL="742950" marR="0" lvl="1" indent="-285750">
              <a:lnSpc>
                <a:spcPct val="115000"/>
              </a:lnSpc>
              <a:spcBef>
                <a:spcPts val="0"/>
              </a:spcBef>
              <a:spcAft>
                <a:spcPts val="1000"/>
              </a:spcAft>
              <a:buFont typeface="Courier New"/>
              <a:buChar char="o"/>
            </a:pPr>
            <a:r>
              <a:rPr lang="en-US" sz="2800" smtClean="0">
                <a:latin typeface="Segoe UI"/>
                <a:ea typeface="Arial Unicode MS"/>
                <a:cs typeface="Times New Roman"/>
              </a:rPr>
              <a:t>Favorite photos should be displayed in the slideshow view.</a:t>
            </a:r>
            <a:endParaRPr lang="en-US" sz="2800">
              <a:latin typeface="Segoe UI"/>
              <a:ea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dirty="0" smtClean="0"/>
              <a:t>In this lab, you stored the list of favorite photos in the session state. While testing, your manager notices that authenticated users lose their favorite photos list whenever they close their browser. Where would you store a list of favorites for each authenticated user so that the list is preserved whenever a user logs on to the web application?
How would you create a view of favorite photos with the card-style presentation users see on the All Photos page?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a:t>
            </a:r>
          </a:p>
          <a:p>
            <a:r>
              <a:rPr lang="en-US" dirty="0" smtClean="0"/>
              <a:t>Real-world Issues and Scenarios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Developing Secure Sites</a:t>
            </a:r>
            <a:endParaRPr lang="en-US"/>
          </a:p>
        </p:txBody>
      </p:sp>
      <p:sp>
        <p:nvSpPr>
          <p:cNvPr id="3" name="Text Placeholder 2"/>
          <p:cNvSpPr>
            <a:spLocks noGrp="1"/>
          </p:cNvSpPr>
          <p:nvPr>
            <p:ph type="body" idx="1"/>
          </p:nvPr>
        </p:nvSpPr>
        <p:spPr/>
        <p:txBody>
          <a:bodyPr/>
          <a:lstStyle/>
          <a:p>
            <a:r>
              <a:rPr lang="en-US" smtClean="0"/>
              <a:t>Cross-Site Scripting
Other Attack Techniques
Disabling Attack Protection
Secure Sockets Layer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Scripting (XSS)</a:t>
            </a:r>
            <a:endParaRPr lang="en-US" dirty="0"/>
          </a:p>
        </p:txBody>
      </p:sp>
      <p:sp>
        <p:nvSpPr>
          <p:cNvPr id="7" name="Content Placeholder 6"/>
          <p:cNvSpPr>
            <a:spLocks noGrp="1"/>
          </p:cNvSpPr>
          <p:nvPr>
            <p:ph idx="1"/>
          </p:nvPr>
        </p:nvSpPr>
        <p:spPr>
          <a:xfrm>
            <a:off x="458788" y="914400"/>
            <a:ext cx="8119156" cy="5147356"/>
          </a:xfrm>
        </p:spPr>
        <p:txBody>
          <a:bodyPr/>
          <a:lstStyle/>
          <a:p>
            <a:r>
              <a:rPr lang="en-US" dirty="0" smtClean="0"/>
              <a:t>Security </a:t>
            </a:r>
            <a:r>
              <a:rPr lang="en-US" dirty="0"/>
              <a:t>vulnerability </a:t>
            </a:r>
            <a:r>
              <a:rPr lang="en-US" dirty="0" smtClean="0"/>
              <a:t>which enables </a:t>
            </a:r>
            <a:r>
              <a:rPr lang="en-US" dirty="0"/>
              <a:t>an attacker to place client side scripts (usually JavaScript) into web </a:t>
            </a:r>
            <a:r>
              <a:rPr lang="en-US" dirty="0" smtClean="0"/>
              <a:t>pages </a:t>
            </a:r>
          </a:p>
          <a:p>
            <a:pPr lvl="1"/>
            <a:r>
              <a:rPr lang="en-US" dirty="0" smtClean="0"/>
              <a:t>when </a:t>
            </a:r>
            <a:r>
              <a:rPr lang="en-US" dirty="0"/>
              <a:t>other users load affected pages the attackers scripts </a:t>
            </a:r>
            <a:r>
              <a:rPr lang="en-US" dirty="0" smtClean="0"/>
              <a:t>runs, </a:t>
            </a:r>
            <a:r>
              <a:rPr lang="en-US" dirty="0"/>
              <a:t>enabling the </a:t>
            </a:r>
            <a:r>
              <a:rPr lang="en-US" dirty="0" smtClean="0"/>
              <a:t>attacker </a:t>
            </a:r>
            <a:r>
              <a:rPr lang="en-US" dirty="0"/>
              <a:t>to steal cookies and session tokens, change the contents of the web page through DOM manipulation or redirect the browser to another </a:t>
            </a:r>
            <a:r>
              <a:rPr lang="en-US" dirty="0" smtClean="0"/>
              <a:t>page </a:t>
            </a:r>
          </a:p>
          <a:p>
            <a:r>
              <a:rPr lang="en-US" dirty="0" smtClean="0"/>
              <a:t>Generally occurs </a:t>
            </a:r>
            <a:r>
              <a:rPr lang="en-US" dirty="0"/>
              <a:t>when an application takes user input and outputs it in a page without validating, encoding or escaping </a:t>
            </a:r>
            <a:r>
              <a:rPr lang="en-US" dirty="0" smtClean="0"/>
              <a:t>it</a:t>
            </a:r>
            <a:endParaRPr lang="en-US" dirty="0"/>
          </a:p>
          <a:p>
            <a:r>
              <a:rPr lang="en-US" dirty="0" smtClean="0"/>
              <a:t>Works </a:t>
            </a:r>
            <a:r>
              <a:rPr lang="en-US" dirty="0"/>
              <a:t>by tricking </a:t>
            </a:r>
            <a:r>
              <a:rPr lang="en-US" dirty="0" smtClean="0"/>
              <a:t>application </a:t>
            </a:r>
            <a:r>
              <a:rPr lang="en-US" dirty="0"/>
              <a:t>into inserting a &lt;script&gt; tag into </a:t>
            </a:r>
            <a:r>
              <a:rPr lang="en-US" dirty="0" smtClean="0"/>
              <a:t>rendered </a:t>
            </a:r>
            <a:r>
              <a:rPr lang="en-US" dirty="0"/>
              <a:t>page, or by inserting an On* event into an </a:t>
            </a:r>
            <a:r>
              <a:rPr lang="en-US" dirty="0" smtClean="0"/>
              <a:t>element</a:t>
            </a:r>
            <a:endParaRPr lang="nl-NL"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600" b="0" dirty="0">
              <a:latin typeface="Segoe UI" pitchFamily="34" charset="0"/>
              <a:ea typeface="Segoe UI" pitchFamily="34" charset="0"/>
              <a:cs typeface="Segoe U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Cross Site Scripting (XSS)</a:t>
            </a:r>
            <a:endParaRPr lang="nl-NL" dirty="0"/>
          </a:p>
        </p:txBody>
      </p:sp>
      <p:sp>
        <p:nvSpPr>
          <p:cNvPr id="4" name="Content Placeholder 3"/>
          <p:cNvSpPr>
            <a:spLocks noGrp="1"/>
          </p:cNvSpPr>
          <p:nvPr>
            <p:ph idx="1"/>
          </p:nvPr>
        </p:nvSpPr>
        <p:spPr/>
        <p:txBody>
          <a:bodyPr/>
          <a:lstStyle/>
          <a:p>
            <a:r>
              <a:rPr lang="en-US" dirty="0"/>
              <a:t>Never put untrusted data into your HTML </a:t>
            </a:r>
            <a:r>
              <a:rPr lang="en-US" dirty="0" smtClean="0"/>
              <a:t>input</a:t>
            </a:r>
          </a:p>
          <a:p>
            <a:r>
              <a:rPr lang="en-US" dirty="0" smtClean="0"/>
              <a:t>Before </a:t>
            </a:r>
            <a:r>
              <a:rPr lang="en-US" dirty="0"/>
              <a:t>putting untrusted data inside an HTML element ensure it is HTML </a:t>
            </a:r>
            <a:r>
              <a:rPr lang="en-US" dirty="0" smtClean="0"/>
              <a:t>encoded</a:t>
            </a:r>
            <a:endParaRPr lang="en-US" dirty="0"/>
          </a:p>
          <a:p>
            <a:r>
              <a:rPr lang="en-US" dirty="0"/>
              <a:t>Before putting untrusted data into an HTML attribute ensure it is HTML attribute </a:t>
            </a:r>
            <a:r>
              <a:rPr lang="en-US" dirty="0" smtClean="0"/>
              <a:t>encoded Before </a:t>
            </a:r>
            <a:r>
              <a:rPr lang="en-US" dirty="0"/>
              <a:t>putting untrusted data into JavaScript place the data in an HTML element whose contents you retrieve at </a:t>
            </a:r>
            <a:r>
              <a:rPr lang="en-US" dirty="0" smtClean="0"/>
              <a:t>runtime </a:t>
            </a:r>
          </a:p>
          <a:p>
            <a:pPr lvl="1"/>
            <a:r>
              <a:rPr lang="en-US" dirty="0" smtClean="0"/>
              <a:t>If </a:t>
            </a:r>
            <a:r>
              <a:rPr lang="en-US" dirty="0"/>
              <a:t>this is not possible then ensure the data is JavaScript </a:t>
            </a:r>
            <a:r>
              <a:rPr lang="en-US" dirty="0" smtClean="0"/>
              <a:t>encoded</a:t>
            </a:r>
            <a:endParaRPr lang="en-US" dirty="0"/>
          </a:p>
          <a:p>
            <a:r>
              <a:rPr lang="en-US" dirty="0"/>
              <a:t>Before putting untrusted data into a URL query string ensure it is URL </a:t>
            </a:r>
            <a:r>
              <a:rPr lang="en-US" dirty="0" smtClean="0"/>
              <a:t>encoded</a:t>
            </a:r>
            <a:endParaRPr lang="nl-NL" dirty="0"/>
          </a:p>
        </p:txBody>
      </p:sp>
    </p:spTree>
    <p:extLst>
      <p:ext uri="{BB962C8B-B14F-4D97-AF65-F5344CB8AC3E}">
        <p14:creationId xmlns:p14="http://schemas.microsoft.com/office/powerpoint/2010/main" val="168624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HTML </a:t>
            </a:r>
            <a:r>
              <a:rPr lang="nl-NL" dirty="0" err="1"/>
              <a:t>Encoding</a:t>
            </a:r>
            <a:r>
              <a:rPr lang="nl-NL" dirty="0"/>
              <a:t> </a:t>
            </a:r>
            <a:r>
              <a:rPr lang="nl-NL" dirty="0" err="1"/>
              <a:t>using</a:t>
            </a:r>
            <a:r>
              <a:rPr lang="nl-NL" dirty="0"/>
              <a:t> </a:t>
            </a:r>
            <a:r>
              <a:rPr lang="nl-NL" dirty="0" err="1"/>
              <a:t>Razor</a:t>
            </a:r>
            <a:endParaRPr lang="nl-NL" dirty="0"/>
          </a:p>
        </p:txBody>
      </p:sp>
      <p:sp>
        <p:nvSpPr>
          <p:cNvPr id="3" name="Content Placeholder 2"/>
          <p:cNvSpPr>
            <a:spLocks noGrp="1"/>
          </p:cNvSpPr>
          <p:nvPr>
            <p:ph idx="1"/>
          </p:nvPr>
        </p:nvSpPr>
        <p:spPr/>
        <p:txBody>
          <a:bodyPr/>
          <a:lstStyle/>
          <a:p>
            <a:r>
              <a:rPr lang="en-US" dirty="0" smtClean="0"/>
              <a:t>Razor </a:t>
            </a:r>
            <a:r>
              <a:rPr lang="en-US" dirty="0"/>
              <a:t>engine </a:t>
            </a:r>
            <a:r>
              <a:rPr lang="en-US" dirty="0" smtClean="0"/>
              <a:t>automatically </a:t>
            </a:r>
            <a:r>
              <a:rPr lang="en-US" dirty="0"/>
              <a:t>encodes all output sourced from </a:t>
            </a:r>
            <a:r>
              <a:rPr lang="en-US" dirty="0" smtClean="0"/>
              <a:t>variables</a:t>
            </a:r>
          </a:p>
          <a:p>
            <a:r>
              <a:rPr lang="en-US" dirty="0" smtClean="0"/>
              <a:t>It </a:t>
            </a:r>
            <a:r>
              <a:rPr lang="en-US" dirty="0"/>
              <a:t>uses HTML Attribute encoding rules whenever </a:t>
            </a:r>
            <a:r>
              <a:rPr lang="en-US" dirty="0" smtClean="0"/>
              <a:t>@ directive is used </a:t>
            </a:r>
          </a:p>
          <a:p>
            <a:r>
              <a:rPr lang="en-US" dirty="0" smtClean="0"/>
              <a:t>Only </a:t>
            </a:r>
            <a:r>
              <a:rPr lang="en-US" dirty="0"/>
              <a:t>use @ in an HTML context, not </a:t>
            </a:r>
            <a:r>
              <a:rPr lang="en-US" dirty="0" smtClean="0"/>
              <a:t>JavaScript </a:t>
            </a:r>
          </a:p>
          <a:p>
            <a:r>
              <a:rPr lang="en-US" dirty="0" smtClean="0"/>
              <a:t>Tag </a:t>
            </a:r>
            <a:r>
              <a:rPr lang="en-US" dirty="0"/>
              <a:t>helpers </a:t>
            </a:r>
            <a:r>
              <a:rPr lang="en-US" dirty="0" smtClean="0"/>
              <a:t>also </a:t>
            </a:r>
            <a:r>
              <a:rPr lang="en-US" dirty="0"/>
              <a:t>encode input </a:t>
            </a:r>
            <a:r>
              <a:rPr lang="en-US" dirty="0" smtClean="0"/>
              <a:t>used </a:t>
            </a:r>
            <a:r>
              <a:rPr lang="en-US" dirty="0"/>
              <a:t>in tag </a:t>
            </a:r>
            <a:r>
              <a:rPr lang="en-US" dirty="0" smtClean="0"/>
              <a:t>parameters</a:t>
            </a:r>
          </a:p>
          <a:p>
            <a:endParaRPr lang="en-US" dirty="0"/>
          </a:p>
          <a:p>
            <a:endParaRPr lang="en-US" dirty="0" smtClean="0"/>
          </a:p>
          <a:p>
            <a:endParaRPr lang="en-US" sz="1800" dirty="0"/>
          </a:p>
          <a:p>
            <a:r>
              <a:rPr lang="en-US" dirty="0" smtClean="0"/>
              <a:t>Renders</a:t>
            </a:r>
            <a:endParaRPr lang="nl-NL" dirty="0"/>
          </a:p>
        </p:txBody>
      </p:sp>
      <p:sp>
        <p:nvSpPr>
          <p:cNvPr id="4" name="Rectangle 3"/>
          <p:cNvSpPr/>
          <p:nvPr/>
        </p:nvSpPr>
        <p:spPr>
          <a:xfrm>
            <a:off x="270669" y="4495800"/>
            <a:ext cx="8153400" cy="923330"/>
          </a:xfrm>
          <a:prstGeom prst="rect">
            <a:avLst/>
          </a:prstGeom>
        </p:spPr>
        <p:txBody>
          <a:bodyPr wrap="square">
            <a:spAutoFit/>
          </a:bodyPr>
          <a:lstStyle/>
          <a:p>
            <a:r>
              <a:rPr lang="nl-NL" dirty="0" smtClean="0"/>
              <a:t>@{var </a:t>
            </a:r>
            <a:r>
              <a:rPr lang="nl-NL" dirty="0" err="1"/>
              <a:t>untrustedInput</a:t>
            </a:r>
            <a:r>
              <a:rPr lang="nl-NL" dirty="0"/>
              <a:t> = "&lt;\"123</a:t>
            </a:r>
            <a:r>
              <a:rPr lang="nl-NL" dirty="0" smtClean="0"/>
              <a:t>\"&gt;"; }</a:t>
            </a:r>
            <a:endParaRPr lang="nl-NL" dirty="0"/>
          </a:p>
          <a:p>
            <a:endParaRPr lang="nl-NL" dirty="0" smtClean="0"/>
          </a:p>
          <a:p>
            <a:r>
              <a:rPr lang="nl-NL" b="1" dirty="0" smtClean="0"/>
              <a:t>@</a:t>
            </a:r>
            <a:r>
              <a:rPr lang="nl-NL" dirty="0" err="1"/>
              <a:t>untrustedInput</a:t>
            </a:r>
            <a:endParaRPr lang="nl-NL" dirty="0"/>
          </a:p>
        </p:txBody>
      </p:sp>
      <p:sp>
        <p:nvSpPr>
          <p:cNvPr id="5" name="Rectangle 4"/>
          <p:cNvSpPr/>
          <p:nvPr/>
        </p:nvSpPr>
        <p:spPr>
          <a:xfrm>
            <a:off x="270669" y="6324516"/>
            <a:ext cx="3150221" cy="369332"/>
          </a:xfrm>
          <a:prstGeom prst="rect">
            <a:avLst/>
          </a:prstGeom>
        </p:spPr>
        <p:txBody>
          <a:bodyPr wrap="none">
            <a:spAutoFit/>
          </a:bodyPr>
          <a:lstStyle/>
          <a:p>
            <a:r>
              <a:rPr lang="nl-NL" dirty="0" smtClean="0"/>
              <a:t>&amp;</a:t>
            </a:r>
            <a:r>
              <a:rPr lang="nl-NL" dirty="0" err="1" smtClean="0"/>
              <a:t>lt</a:t>
            </a:r>
            <a:r>
              <a:rPr lang="nl-NL" dirty="0"/>
              <a:t>;&amp;quot;123&amp;quot;&amp;</a:t>
            </a:r>
            <a:r>
              <a:rPr lang="nl-NL" dirty="0" err="1"/>
              <a:t>gt</a:t>
            </a:r>
            <a:r>
              <a:rPr lang="nl-NL" dirty="0"/>
              <a:t>;</a:t>
            </a:r>
          </a:p>
        </p:txBody>
      </p:sp>
    </p:spTree>
    <p:extLst>
      <p:ext uri="{BB962C8B-B14F-4D97-AF65-F5344CB8AC3E}">
        <p14:creationId xmlns:p14="http://schemas.microsoft.com/office/powerpoint/2010/main" val="290165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Javascript </a:t>
            </a:r>
            <a:r>
              <a:rPr lang="nl-NL" dirty="0" err="1"/>
              <a:t>Encoding</a:t>
            </a:r>
            <a:r>
              <a:rPr lang="nl-NL" dirty="0"/>
              <a:t> </a:t>
            </a:r>
            <a:r>
              <a:rPr lang="nl-NL" dirty="0" err="1"/>
              <a:t>using</a:t>
            </a:r>
            <a:r>
              <a:rPr lang="nl-NL" dirty="0"/>
              <a:t> </a:t>
            </a:r>
            <a:r>
              <a:rPr lang="nl-NL" dirty="0" err="1" smtClean="0"/>
              <a:t>Razor</a:t>
            </a:r>
            <a:r>
              <a:rPr lang="nl-NL" dirty="0" smtClean="0"/>
              <a:t> (1/2)</a:t>
            </a:r>
            <a:endParaRPr lang="nl-NL" dirty="0"/>
          </a:p>
        </p:txBody>
      </p:sp>
      <p:sp>
        <p:nvSpPr>
          <p:cNvPr id="3" name="Content Placeholder 2"/>
          <p:cNvSpPr>
            <a:spLocks noGrp="1"/>
          </p:cNvSpPr>
          <p:nvPr>
            <p:ph idx="1"/>
          </p:nvPr>
        </p:nvSpPr>
        <p:spPr/>
        <p:txBody>
          <a:bodyPr/>
          <a:lstStyle/>
          <a:p>
            <a:r>
              <a:rPr lang="en-US" dirty="0"/>
              <a:t>Safest method: place </a:t>
            </a:r>
            <a:r>
              <a:rPr lang="en-US" dirty="0" smtClean="0"/>
              <a:t>value </a:t>
            </a:r>
            <a:r>
              <a:rPr lang="en-US" dirty="0"/>
              <a:t>in a data attribute of a tag and retrieve it in </a:t>
            </a:r>
            <a:r>
              <a:rPr lang="en-US" dirty="0" smtClean="0"/>
              <a:t>JavaScript</a:t>
            </a:r>
          </a:p>
          <a:p>
            <a:endParaRPr lang="en-US" dirty="0"/>
          </a:p>
          <a:p>
            <a:endParaRPr lang="en-US" dirty="0" smtClean="0"/>
          </a:p>
          <a:p>
            <a:endParaRPr lang="en-US" dirty="0"/>
          </a:p>
          <a:p>
            <a:endParaRPr lang="en-US" dirty="0" smtClean="0"/>
          </a:p>
          <a:p>
            <a:endParaRPr lang="en-US" dirty="0"/>
          </a:p>
          <a:p>
            <a:r>
              <a:rPr lang="en-US" dirty="0" smtClean="0"/>
              <a:t>The div is rendered as</a:t>
            </a:r>
          </a:p>
          <a:p>
            <a:endParaRPr lang="en-US" dirty="0"/>
          </a:p>
          <a:p>
            <a:endParaRPr lang="en-US" dirty="0" smtClean="0"/>
          </a:p>
          <a:p>
            <a:r>
              <a:rPr lang="en-US" dirty="0" smtClean="0"/>
              <a:t>When script is run it renders</a:t>
            </a:r>
            <a:endParaRPr lang="nl-NL" dirty="0"/>
          </a:p>
        </p:txBody>
      </p:sp>
      <p:sp>
        <p:nvSpPr>
          <p:cNvPr id="4" name="Rectangle 3"/>
          <p:cNvSpPr/>
          <p:nvPr/>
        </p:nvSpPr>
        <p:spPr>
          <a:xfrm>
            <a:off x="228600" y="1905000"/>
            <a:ext cx="8610600" cy="2585323"/>
          </a:xfrm>
          <a:prstGeom prst="rect">
            <a:avLst/>
          </a:prstGeom>
        </p:spPr>
        <p:txBody>
          <a:bodyPr wrap="square">
            <a:spAutoFit/>
          </a:bodyPr>
          <a:lstStyle/>
          <a:p>
            <a:r>
              <a:rPr lang="nl-NL" dirty="0" smtClean="0"/>
              <a:t>@{ var </a:t>
            </a:r>
            <a:r>
              <a:rPr lang="nl-NL" dirty="0" err="1"/>
              <a:t>untrustedInput</a:t>
            </a:r>
            <a:r>
              <a:rPr lang="nl-NL" dirty="0"/>
              <a:t> = "&lt;\"123</a:t>
            </a:r>
            <a:r>
              <a:rPr lang="nl-NL" dirty="0" smtClean="0"/>
              <a:t>\"&gt;"; }</a:t>
            </a:r>
            <a:endParaRPr lang="nl-NL" dirty="0"/>
          </a:p>
          <a:p>
            <a:endParaRPr lang="nl-NL" dirty="0" smtClean="0"/>
          </a:p>
          <a:p>
            <a:r>
              <a:rPr lang="nl-NL" dirty="0" smtClean="0"/>
              <a:t>&lt;div </a:t>
            </a:r>
            <a:r>
              <a:rPr lang="nl-NL" dirty="0" err="1" smtClean="0"/>
              <a:t>id</a:t>
            </a:r>
            <a:r>
              <a:rPr lang="nl-NL" dirty="0"/>
              <a:t>="</a:t>
            </a:r>
            <a:r>
              <a:rPr lang="nl-NL" dirty="0" err="1" smtClean="0"/>
              <a:t>injectedData</a:t>
            </a:r>
            <a:r>
              <a:rPr lang="nl-NL" dirty="0" smtClean="0"/>
              <a:t>" data-</a:t>
            </a:r>
            <a:r>
              <a:rPr lang="nl-NL" dirty="0" err="1" smtClean="0"/>
              <a:t>untrustedinput</a:t>
            </a:r>
            <a:r>
              <a:rPr lang="nl-NL" dirty="0"/>
              <a:t>="</a:t>
            </a:r>
            <a:r>
              <a:rPr lang="nl-NL" b="1" dirty="0"/>
              <a:t>@</a:t>
            </a:r>
            <a:r>
              <a:rPr lang="nl-NL" b="1" dirty="0" err="1"/>
              <a:t>untrustedInput</a:t>
            </a:r>
            <a:r>
              <a:rPr lang="nl-NL" dirty="0"/>
              <a:t>" /&gt;</a:t>
            </a:r>
          </a:p>
          <a:p>
            <a:r>
              <a:rPr lang="nl-NL" dirty="0" smtClean="0"/>
              <a:t>&lt;</a:t>
            </a:r>
            <a:r>
              <a:rPr lang="nl-NL" dirty="0"/>
              <a:t>script&gt;</a:t>
            </a:r>
          </a:p>
          <a:p>
            <a:r>
              <a:rPr lang="nl-NL" dirty="0" smtClean="0"/>
              <a:t>  var </a:t>
            </a:r>
            <a:r>
              <a:rPr lang="nl-NL" dirty="0" err="1"/>
              <a:t>injectedData</a:t>
            </a:r>
            <a:r>
              <a:rPr lang="nl-NL" dirty="0"/>
              <a:t> = </a:t>
            </a:r>
            <a:r>
              <a:rPr lang="nl-NL" dirty="0" err="1"/>
              <a:t>document.getElementById</a:t>
            </a:r>
            <a:r>
              <a:rPr lang="nl-NL" dirty="0"/>
              <a:t>("</a:t>
            </a:r>
            <a:r>
              <a:rPr lang="nl-NL" dirty="0" err="1"/>
              <a:t>injectedData</a:t>
            </a:r>
            <a:r>
              <a:rPr lang="nl-NL" dirty="0" smtClean="0"/>
              <a:t>");</a:t>
            </a:r>
            <a:endParaRPr lang="nl-NL" dirty="0"/>
          </a:p>
          <a:p>
            <a:r>
              <a:rPr lang="nl-NL" dirty="0" smtClean="0"/>
              <a:t>  var </a:t>
            </a:r>
            <a:r>
              <a:rPr lang="nl-NL" dirty="0" err="1" smtClean="0"/>
              <a:t>clientSideUntrustedInput</a:t>
            </a:r>
            <a:r>
              <a:rPr lang="nl-NL" dirty="0" smtClean="0"/>
              <a:t> = </a:t>
            </a:r>
          </a:p>
          <a:p>
            <a:r>
              <a:rPr lang="nl-NL" dirty="0"/>
              <a:t> </a:t>
            </a:r>
            <a:r>
              <a:rPr lang="nl-NL" dirty="0" smtClean="0"/>
              <a:t>   </a:t>
            </a:r>
            <a:r>
              <a:rPr lang="nl-NL" dirty="0" err="1" smtClean="0"/>
              <a:t>injectedData.getAttribute</a:t>
            </a:r>
            <a:r>
              <a:rPr lang="nl-NL" dirty="0"/>
              <a:t>("data-</a:t>
            </a:r>
            <a:r>
              <a:rPr lang="nl-NL" dirty="0" err="1"/>
              <a:t>untrustedinput</a:t>
            </a:r>
            <a:r>
              <a:rPr lang="nl-NL" dirty="0"/>
              <a:t>");</a:t>
            </a:r>
          </a:p>
          <a:p>
            <a:r>
              <a:rPr lang="nl-NL" dirty="0" smtClean="0"/>
              <a:t>  </a:t>
            </a:r>
            <a:r>
              <a:rPr lang="nl-NL" dirty="0" err="1" smtClean="0"/>
              <a:t>document.write</a:t>
            </a:r>
            <a:r>
              <a:rPr lang="nl-NL" dirty="0" smtClean="0"/>
              <a:t>(</a:t>
            </a:r>
            <a:r>
              <a:rPr lang="nl-NL" dirty="0" err="1" smtClean="0"/>
              <a:t>clientSideUntrustedInput</a:t>
            </a:r>
            <a:r>
              <a:rPr lang="nl-NL" dirty="0" smtClean="0"/>
              <a:t>);</a:t>
            </a:r>
            <a:endParaRPr lang="nl-NL" dirty="0"/>
          </a:p>
          <a:p>
            <a:r>
              <a:rPr lang="nl-NL" dirty="0" smtClean="0"/>
              <a:t>&lt;/</a:t>
            </a:r>
            <a:r>
              <a:rPr lang="nl-NL" dirty="0"/>
              <a:t>script&gt;</a:t>
            </a:r>
          </a:p>
        </p:txBody>
      </p:sp>
      <p:sp>
        <p:nvSpPr>
          <p:cNvPr id="5" name="Rectangle 4"/>
          <p:cNvSpPr/>
          <p:nvPr/>
        </p:nvSpPr>
        <p:spPr>
          <a:xfrm>
            <a:off x="381000" y="5068669"/>
            <a:ext cx="8532812" cy="646331"/>
          </a:xfrm>
          <a:prstGeom prst="rect">
            <a:avLst/>
          </a:prstGeom>
        </p:spPr>
        <p:txBody>
          <a:bodyPr wrap="square">
            <a:spAutoFit/>
          </a:bodyPr>
          <a:lstStyle/>
          <a:p>
            <a:r>
              <a:rPr lang="nl-NL" dirty="0"/>
              <a:t>&lt;</a:t>
            </a:r>
            <a:r>
              <a:rPr lang="nl-NL" dirty="0" smtClean="0"/>
              <a:t>div </a:t>
            </a:r>
            <a:r>
              <a:rPr lang="nl-NL" dirty="0" err="1" smtClean="0"/>
              <a:t>id</a:t>
            </a:r>
            <a:r>
              <a:rPr lang="nl-NL" dirty="0"/>
              <a:t>="</a:t>
            </a:r>
            <a:r>
              <a:rPr lang="nl-NL" dirty="0" err="1"/>
              <a:t>injectedData</a:t>
            </a:r>
            <a:r>
              <a:rPr lang="nl-NL" dirty="0"/>
              <a:t>"</a:t>
            </a:r>
          </a:p>
          <a:p>
            <a:r>
              <a:rPr lang="nl-NL" dirty="0"/>
              <a:t>     </a:t>
            </a:r>
            <a:r>
              <a:rPr lang="nl-NL" dirty="0" smtClean="0"/>
              <a:t>  data-</a:t>
            </a:r>
            <a:r>
              <a:rPr lang="nl-NL" dirty="0" err="1" smtClean="0"/>
              <a:t>untrustedinput</a:t>
            </a:r>
            <a:r>
              <a:rPr lang="nl-NL" dirty="0"/>
              <a:t>=</a:t>
            </a:r>
            <a:r>
              <a:rPr lang="nl-NL" b="1" dirty="0"/>
              <a:t>"&amp;</a:t>
            </a:r>
            <a:r>
              <a:rPr lang="nl-NL" b="1" dirty="0" err="1"/>
              <a:t>lt</a:t>
            </a:r>
            <a:r>
              <a:rPr lang="nl-NL" b="1" dirty="0"/>
              <a:t>;&amp;quot;123&amp;quot;&amp;</a:t>
            </a:r>
            <a:r>
              <a:rPr lang="nl-NL" b="1" dirty="0" err="1"/>
              <a:t>gt</a:t>
            </a:r>
            <a:r>
              <a:rPr lang="nl-NL" b="1" dirty="0"/>
              <a:t>;"</a:t>
            </a:r>
            <a:r>
              <a:rPr lang="nl-NL" dirty="0"/>
              <a:t> /&gt;</a:t>
            </a:r>
          </a:p>
        </p:txBody>
      </p:sp>
      <p:sp>
        <p:nvSpPr>
          <p:cNvPr id="6" name="Rectangle 5"/>
          <p:cNvSpPr/>
          <p:nvPr/>
        </p:nvSpPr>
        <p:spPr>
          <a:xfrm>
            <a:off x="458788" y="6501912"/>
            <a:ext cx="1217000" cy="369332"/>
          </a:xfrm>
          <a:prstGeom prst="rect">
            <a:avLst/>
          </a:prstGeom>
        </p:spPr>
        <p:txBody>
          <a:bodyPr wrap="none">
            <a:spAutoFit/>
          </a:bodyPr>
          <a:lstStyle/>
          <a:p>
            <a:r>
              <a:rPr lang="nl-NL" dirty="0"/>
              <a:t>&lt;"123"&gt;</a:t>
            </a:r>
          </a:p>
        </p:txBody>
      </p:sp>
    </p:spTree>
    <p:extLst>
      <p:ext uri="{BB962C8B-B14F-4D97-AF65-F5344CB8AC3E}">
        <p14:creationId xmlns:p14="http://schemas.microsoft.com/office/powerpoint/2010/main" val="52755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Javascript </a:t>
            </a:r>
            <a:r>
              <a:rPr lang="nl-NL" dirty="0" err="1"/>
              <a:t>Encoding</a:t>
            </a:r>
            <a:r>
              <a:rPr lang="nl-NL" dirty="0"/>
              <a:t> </a:t>
            </a:r>
            <a:r>
              <a:rPr lang="nl-NL" dirty="0" err="1"/>
              <a:t>using</a:t>
            </a:r>
            <a:r>
              <a:rPr lang="nl-NL" dirty="0"/>
              <a:t> </a:t>
            </a:r>
            <a:r>
              <a:rPr lang="nl-NL" dirty="0" err="1"/>
              <a:t>Razor</a:t>
            </a:r>
            <a:r>
              <a:rPr lang="nl-NL" dirty="0"/>
              <a:t> </a:t>
            </a:r>
            <a:r>
              <a:rPr lang="nl-NL" dirty="0" smtClean="0"/>
              <a:t>(2/2</a:t>
            </a:r>
            <a:r>
              <a:rPr lang="nl-NL" dirty="0"/>
              <a:t>)</a:t>
            </a:r>
          </a:p>
        </p:txBody>
      </p:sp>
      <p:sp>
        <p:nvSpPr>
          <p:cNvPr id="3" name="Content Placeholder 2"/>
          <p:cNvSpPr>
            <a:spLocks noGrp="1"/>
          </p:cNvSpPr>
          <p:nvPr>
            <p:ph idx="1"/>
          </p:nvPr>
        </p:nvSpPr>
        <p:spPr/>
        <p:txBody>
          <a:bodyPr/>
          <a:lstStyle/>
          <a:p>
            <a:r>
              <a:rPr lang="en-US" dirty="0" smtClean="0"/>
              <a:t>You can also call the JavaScript encoder directly</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Renders</a:t>
            </a:r>
            <a:endParaRPr lang="nl-NL" dirty="0"/>
          </a:p>
        </p:txBody>
      </p:sp>
      <p:sp>
        <p:nvSpPr>
          <p:cNvPr id="4" name="Rectangle 3"/>
          <p:cNvSpPr/>
          <p:nvPr/>
        </p:nvSpPr>
        <p:spPr>
          <a:xfrm>
            <a:off x="637904" y="2163732"/>
            <a:ext cx="7924800" cy="2308324"/>
          </a:xfrm>
          <a:prstGeom prst="rect">
            <a:avLst/>
          </a:prstGeom>
        </p:spPr>
        <p:txBody>
          <a:bodyPr wrap="square">
            <a:spAutoFit/>
          </a:bodyPr>
          <a:lstStyle/>
          <a:p>
            <a:r>
              <a:rPr lang="nl-NL" dirty="0"/>
              <a:t>@</a:t>
            </a:r>
            <a:r>
              <a:rPr lang="nl-NL" dirty="0" err="1"/>
              <a:t>using</a:t>
            </a:r>
            <a:r>
              <a:rPr lang="nl-NL" dirty="0"/>
              <a:t> </a:t>
            </a:r>
            <a:r>
              <a:rPr lang="nl-NL" dirty="0" err="1"/>
              <a:t>System.Text.Encodings.Web</a:t>
            </a:r>
            <a:r>
              <a:rPr lang="nl-NL" dirty="0"/>
              <a:t>;</a:t>
            </a:r>
          </a:p>
          <a:p>
            <a:r>
              <a:rPr lang="nl-NL" b="1" dirty="0" smtClean="0"/>
              <a:t>@</a:t>
            </a:r>
            <a:r>
              <a:rPr lang="nl-NL" b="1" dirty="0" err="1"/>
              <a:t>inject</a:t>
            </a:r>
            <a:r>
              <a:rPr lang="nl-NL" b="1" dirty="0"/>
              <a:t> </a:t>
            </a:r>
            <a:r>
              <a:rPr lang="nl-NL" b="1" dirty="0" err="1"/>
              <a:t>JavaScriptEncoder</a:t>
            </a:r>
            <a:r>
              <a:rPr lang="nl-NL" b="1" dirty="0"/>
              <a:t> encoder;</a:t>
            </a:r>
          </a:p>
          <a:p>
            <a:endParaRPr lang="nl-NL" dirty="0"/>
          </a:p>
          <a:p>
            <a:r>
              <a:rPr lang="nl-NL" dirty="0" smtClean="0"/>
              <a:t>@{ var </a:t>
            </a:r>
            <a:r>
              <a:rPr lang="nl-NL" dirty="0" err="1"/>
              <a:t>untrustedInput</a:t>
            </a:r>
            <a:r>
              <a:rPr lang="nl-NL" dirty="0"/>
              <a:t> = "&lt;\"123</a:t>
            </a:r>
            <a:r>
              <a:rPr lang="nl-NL" dirty="0" smtClean="0"/>
              <a:t>\"&gt;"; }</a:t>
            </a:r>
            <a:endParaRPr lang="nl-NL" dirty="0"/>
          </a:p>
          <a:p>
            <a:endParaRPr lang="nl-NL" dirty="0"/>
          </a:p>
          <a:p>
            <a:r>
              <a:rPr lang="nl-NL" dirty="0" smtClean="0"/>
              <a:t>&lt;</a:t>
            </a:r>
            <a:r>
              <a:rPr lang="nl-NL" dirty="0"/>
              <a:t>script&gt;</a:t>
            </a:r>
          </a:p>
          <a:p>
            <a:r>
              <a:rPr lang="nl-NL" dirty="0" smtClean="0"/>
              <a:t>   </a:t>
            </a:r>
            <a:r>
              <a:rPr lang="nl-NL" dirty="0" err="1"/>
              <a:t>document.write</a:t>
            </a:r>
            <a:r>
              <a:rPr lang="nl-NL" dirty="0"/>
              <a:t>("</a:t>
            </a:r>
            <a:r>
              <a:rPr lang="nl-NL" b="1" dirty="0"/>
              <a:t>@</a:t>
            </a:r>
            <a:r>
              <a:rPr lang="nl-NL" b="1" dirty="0" err="1"/>
              <a:t>encoder.Encode</a:t>
            </a:r>
            <a:r>
              <a:rPr lang="nl-NL" b="1" dirty="0"/>
              <a:t>(</a:t>
            </a:r>
            <a:r>
              <a:rPr lang="nl-NL" b="1" dirty="0" err="1"/>
              <a:t>untrustedInput</a:t>
            </a:r>
            <a:r>
              <a:rPr lang="nl-NL" b="1" dirty="0"/>
              <a:t>)</a:t>
            </a:r>
            <a:r>
              <a:rPr lang="nl-NL" dirty="0"/>
              <a:t>");</a:t>
            </a:r>
          </a:p>
          <a:p>
            <a:r>
              <a:rPr lang="nl-NL" dirty="0" smtClean="0"/>
              <a:t>&lt;/</a:t>
            </a:r>
            <a:r>
              <a:rPr lang="nl-NL" dirty="0"/>
              <a:t>script&gt;</a:t>
            </a:r>
          </a:p>
        </p:txBody>
      </p:sp>
      <p:sp>
        <p:nvSpPr>
          <p:cNvPr id="5" name="Rectangle 4"/>
          <p:cNvSpPr/>
          <p:nvPr/>
        </p:nvSpPr>
        <p:spPr>
          <a:xfrm>
            <a:off x="327366" y="5706906"/>
            <a:ext cx="8382000" cy="923330"/>
          </a:xfrm>
          <a:prstGeom prst="rect">
            <a:avLst/>
          </a:prstGeom>
        </p:spPr>
        <p:txBody>
          <a:bodyPr wrap="square">
            <a:spAutoFit/>
          </a:bodyPr>
          <a:lstStyle/>
          <a:p>
            <a:r>
              <a:rPr lang="nl-NL" dirty="0"/>
              <a:t>&lt;script&gt;</a:t>
            </a:r>
          </a:p>
          <a:p>
            <a:r>
              <a:rPr lang="nl-NL" dirty="0"/>
              <a:t> </a:t>
            </a:r>
            <a:r>
              <a:rPr lang="nl-NL" dirty="0" smtClean="0"/>
              <a:t>    </a:t>
            </a:r>
            <a:r>
              <a:rPr lang="nl-NL" dirty="0" err="1"/>
              <a:t>document.write</a:t>
            </a:r>
            <a:r>
              <a:rPr lang="nl-NL" dirty="0"/>
              <a:t>("\u003C\u0022123\u0022\u003E");</a:t>
            </a:r>
          </a:p>
          <a:p>
            <a:r>
              <a:rPr lang="nl-NL" dirty="0"/>
              <a:t> </a:t>
            </a:r>
            <a:r>
              <a:rPr lang="nl-NL" dirty="0" smtClean="0"/>
              <a:t>&lt;/</a:t>
            </a:r>
            <a:r>
              <a:rPr lang="nl-NL" dirty="0"/>
              <a:t>script&gt;</a:t>
            </a:r>
          </a:p>
        </p:txBody>
      </p:sp>
    </p:spTree>
    <p:extLst>
      <p:ext uri="{BB962C8B-B14F-4D97-AF65-F5344CB8AC3E}">
        <p14:creationId xmlns:p14="http://schemas.microsoft.com/office/powerpoint/2010/main" val="191773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Accessing</a:t>
            </a:r>
            <a:r>
              <a:rPr lang="nl-NL" dirty="0"/>
              <a:t> encoders in code</a:t>
            </a:r>
          </a:p>
        </p:txBody>
      </p:sp>
      <p:sp>
        <p:nvSpPr>
          <p:cNvPr id="3" name="Content Placeholder 2"/>
          <p:cNvSpPr>
            <a:spLocks noGrp="1"/>
          </p:cNvSpPr>
          <p:nvPr>
            <p:ph idx="1"/>
          </p:nvPr>
        </p:nvSpPr>
        <p:spPr/>
        <p:txBody>
          <a:bodyPr/>
          <a:lstStyle/>
          <a:p>
            <a:r>
              <a:rPr lang="en-US" dirty="0" smtClean="0"/>
              <a:t>Inject </a:t>
            </a:r>
            <a:r>
              <a:rPr lang="en-US" dirty="0"/>
              <a:t>them via </a:t>
            </a:r>
            <a:r>
              <a:rPr lang="en-US" b="1" dirty="0" smtClean="0"/>
              <a:t>Dependency Injection </a:t>
            </a:r>
            <a:r>
              <a:rPr lang="en-US" dirty="0"/>
              <a:t>or </a:t>
            </a:r>
            <a:endParaRPr lang="en-US" dirty="0" smtClean="0"/>
          </a:p>
          <a:p>
            <a:r>
              <a:rPr lang="en-US" dirty="0" smtClean="0"/>
              <a:t>Use </a:t>
            </a:r>
            <a:r>
              <a:rPr lang="en-US" dirty="0"/>
              <a:t>the default encoders contained in the </a:t>
            </a:r>
            <a:r>
              <a:rPr lang="en-US" b="1" dirty="0" err="1"/>
              <a:t>System.Text.Encodings.Web</a:t>
            </a:r>
            <a:r>
              <a:rPr lang="en-US" b="1" dirty="0"/>
              <a:t> </a:t>
            </a:r>
            <a:r>
              <a:rPr lang="en-US" dirty="0"/>
              <a:t>namespace</a:t>
            </a:r>
            <a:endParaRPr lang="nl-NL" dirty="0"/>
          </a:p>
        </p:txBody>
      </p:sp>
      <p:sp>
        <p:nvSpPr>
          <p:cNvPr id="4" name="Rectangle 3"/>
          <p:cNvSpPr/>
          <p:nvPr/>
        </p:nvSpPr>
        <p:spPr>
          <a:xfrm>
            <a:off x="443548" y="2595443"/>
            <a:ext cx="8395652" cy="3693319"/>
          </a:xfrm>
          <a:prstGeom prst="rect">
            <a:avLst/>
          </a:prstGeom>
        </p:spPr>
        <p:txBody>
          <a:bodyPr wrap="square">
            <a:spAutoFit/>
          </a:bodyPr>
          <a:lstStyle/>
          <a:p>
            <a:r>
              <a:rPr lang="nl-NL" dirty="0"/>
              <a:t>public class </a:t>
            </a:r>
            <a:r>
              <a:rPr lang="nl-NL" dirty="0" err="1"/>
              <a:t>HomeController</a:t>
            </a:r>
            <a:r>
              <a:rPr lang="nl-NL" dirty="0"/>
              <a:t> : </a:t>
            </a:r>
            <a:r>
              <a:rPr lang="nl-NL" dirty="0" smtClean="0"/>
              <a:t>Controller {</a:t>
            </a:r>
            <a:endParaRPr lang="nl-NL" dirty="0"/>
          </a:p>
          <a:p>
            <a:r>
              <a:rPr lang="nl-NL" dirty="0" smtClean="0"/>
              <a:t>  </a:t>
            </a:r>
            <a:r>
              <a:rPr lang="nl-NL" dirty="0" err="1" smtClean="0"/>
              <a:t>HtmlEncoder</a:t>
            </a:r>
            <a:r>
              <a:rPr lang="nl-NL" dirty="0" smtClean="0"/>
              <a:t> </a:t>
            </a:r>
            <a:r>
              <a:rPr lang="nl-NL" dirty="0"/>
              <a:t>_</a:t>
            </a:r>
            <a:r>
              <a:rPr lang="nl-NL" dirty="0" err="1"/>
              <a:t>htmlEncoder</a:t>
            </a:r>
            <a:r>
              <a:rPr lang="nl-NL" dirty="0"/>
              <a:t>;</a:t>
            </a:r>
          </a:p>
          <a:p>
            <a:r>
              <a:rPr lang="nl-NL" dirty="0" smtClean="0"/>
              <a:t>  </a:t>
            </a:r>
            <a:r>
              <a:rPr lang="nl-NL" dirty="0" err="1" smtClean="0"/>
              <a:t>JavaScriptEncoder</a:t>
            </a:r>
            <a:r>
              <a:rPr lang="nl-NL" dirty="0" smtClean="0"/>
              <a:t> </a:t>
            </a:r>
            <a:r>
              <a:rPr lang="nl-NL" dirty="0"/>
              <a:t>_</a:t>
            </a:r>
            <a:r>
              <a:rPr lang="nl-NL" dirty="0" err="1"/>
              <a:t>javaScriptEncoder</a:t>
            </a:r>
            <a:r>
              <a:rPr lang="nl-NL" dirty="0"/>
              <a:t>;</a:t>
            </a:r>
          </a:p>
          <a:p>
            <a:r>
              <a:rPr lang="nl-NL" dirty="0" smtClean="0"/>
              <a:t>  </a:t>
            </a:r>
            <a:r>
              <a:rPr lang="nl-NL" dirty="0" err="1" smtClean="0"/>
              <a:t>UrlEncoder</a:t>
            </a:r>
            <a:r>
              <a:rPr lang="nl-NL" dirty="0" smtClean="0"/>
              <a:t> </a:t>
            </a:r>
            <a:r>
              <a:rPr lang="nl-NL" dirty="0"/>
              <a:t>_</a:t>
            </a:r>
            <a:r>
              <a:rPr lang="nl-NL" dirty="0" err="1"/>
              <a:t>urlEncoder</a:t>
            </a:r>
            <a:r>
              <a:rPr lang="nl-NL" dirty="0"/>
              <a:t>;</a:t>
            </a:r>
          </a:p>
          <a:p>
            <a:endParaRPr lang="nl-NL" dirty="0"/>
          </a:p>
          <a:p>
            <a:r>
              <a:rPr lang="nl-NL" dirty="0" smtClean="0"/>
              <a:t>  public </a:t>
            </a:r>
            <a:r>
              <a:rPr lang="nl-NL" dirty="0" err="1"/>
              <a:t>HomeController</a:t>
            </a:r>
            <a:r>
              <a:rPr lang="nl-NL" b="1" dirty="0"/>
              <a:t>(</a:t>
            </a:r>
            <a:r>
              <a:rPr lang="nl-NL" b="1" dirty="0" err="1"/>
              <a:t>HtmlEncoder</a:t>
            </a:r>
            <a:r>
              <a:rPr lang="nl-NL" b="1" dirty="0"/>
              <a:t> </a:t>
            </a:r>
            <a:r>
              <a:rPr lang="nl-NL" b="1" dirty="0" err="1"/>
              <a:t>htmlEncoder</a:t>
            </a:r>
            <a:r>
              <a:rPr lang="nl-NL" b="1" dirty="0"/>
              <a:t>,</a:t>
            </a:r>
          </a:p>
          <a:p>
            <a:r>
              <a:rPr lang="nl-NL" b="1" dirty="0"/>
              <a:t>                             </a:t>
            </a:r>
            <a:r>
              <a:rPr lang="nl-NL" b="1" dirty="0" err="1"/>
              <a:t>JavaScriptEncoder</a:t>
            </a:r>
            <a:r>
              <a:rPr lang="nl-NL" b="1" dirty="0"/>
              <a:t> </a:t>
            </a:r>
            <a:r>
              <a:rPr lang="nl-NL" b="1" dirty="0" err="1"/>
              <a:t>javascriptEncoder</a:t>
            </a:r>
            <a:r>
              <a:rPr lang="nl-NL" b="1" dirty="0"/>
              <a:t>,</a:t>
            </a:r>
          </a:p>
          <a:p>
            <a:r>
              <a:rPr lang="nl-NL" b="1" dirty="0"/>
              <a:t>                             </a:t>
            </a:r>
            <a:r>
              <a:rPr lang="nl-NL" b="1" dirty="0" err="1"/>
              <a:t>UrlEncoder</a:t>
            </a:r>
            <a:r>
              <a:rPr lang="nl-NL" b="1" dirty="0"/>
              <a:t> </a:t>
            </a:r>
            <a:r>
              <a:rPr lang="nl-NL" b="1" dirty="0" err="1"/>
              <a:t>urlEncoder</a:t>
            </a:r>
            <a:r>
              <a:rPr lang="nl-NL" dirty="0" smtClean="0"/>
              <a:t>) {</a:t>
            </a:r>
            <a:endParaRPr lang="nl-NL" dirty="0"/>
          </a:p>
          <a:p>
            <a:r>
              <a:rPr lang="nl-NL" dirty="0" smtClean="0"/>
              <a:t>    _</a:t>
            </a:r>
            <a:r>
              <a:rPr lang="nl-NL" dirty="0" err="1"/>
              <a:t>htmlEncoder</a:t>
            </a:r>
            <a:r>
              <a:rPr lang="nl-NL" dirty="0"/>
              <a:t> = </a:t>
            </a:r>
            <a:r>
              <a:rPr lang="nl-NL" dirty="0" err="1"/>
              <a:t>htmlEncoder</a:t>
            </a:r>
            <a:r>
              <a:rPr lang="nl-NL" dirty="0"/>
              <a:t>;</a:t>
            </a:r>
          </a:p>
          <a:p>
            <a:r>
              <a:rPr lang="nl-NL" dirty="0" smtClean="0"/>
              <a:t>    _</a:t>
            </a:r>
            <a:r>
              <a:rPr lang="nl-NL" dirty="0" err="1"/>
              <a:t>javaScriptEncoder</a:t>
            </a:r>
            <a:r>
              <a:rPr lang="nl-NL" dirty="0"/>
              <a:t> = </a:t>
            </a:r>
            <a:r>
              <a:rPr lang="nl-NL" dirty="0" err="1"/>
              <a:t>javascriptEncoder</a:t>
            </a:r>
            <a:r>
              <a:rPr lang="nl-NL" dirty="0"/>
              <a:t>;</a:t>
            </a:r>
          </a:p>
          <a:p>
            <a:r>
              <a:rPr lang="nl-NL" dirty="0" smtClean="0"/>
              <a:t>    _</a:t>
            </a:r>
            <a:r>
              <a:rPr lang="nl-NL" dirty="0" err="1"/>
              <a:t>urlEncoder</a:t>
            </a:r>
            <a:r>
              <a:rPr lang="nl-NL" dirty="0"/>
              <a:t> = </a:t>
            </a:r>
            <a:r>
              <a:rPr lang="nl-NL" dirty="0" err="1"/>
              <a:t>urlEncoder</a:t>
            </a:r>
            <a:r>
              <a:rPr lang="nl-NL" dirty="0"/>
              <a:t>;</a:t>
            </a:r>
          </a:p>
          <a:p>
            <a:r>
              <a:rPr lang="nl-NL" dirty="0" smtClean="0"/>
              <a:t>  }</a:t>
            </a:r>
            <a:endParaRPr lang="nl-NL" dirty="0"/>
          </a:p>
          <a:p>
            <a:r>
              <a:rPr lang="nl-NL" dirty="0" smtClean="0"/>
              <a:t>}</a:t>
            </a:r>
            <a:endParaRPr lang="nl-NL" dirty="0"/>
          </a:p>
        </p:txBody>
      </p:sp>
    </p:spTree>
    <p:extLst>
      <p:ext uri="{BB962C8B-B14F-4D97-AF65-F5344CB8AC3E}">
        <p14:creationId xmlns:p14="http://schemas.microsoft.com/office/powerpoint/2010/main" val="17383602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707</TotalTime>
  <Words>3960</Words>
  <Application>Microsoft Office PowerPoint</Application>
  <PresentationFormat>On-screen Show (4:3)</PresentationFormat>
  <Paragraphs>429</Paragraphs>
  <Slides>27</Slides>
  <Notes>19</Notes>
  <HiddenSlides>7</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Arial Unicode MS</vt:lpstr>
      <vt:lpstr>Wingdings</vt:lpstr>
      <vt:lpstr>Verdana</vt:lpstr>
      <vt:lpstr>Times New Roman</vt:lpstr>
      <vt:lpstr>Segoe UI Light</vt:lpstr>
      <vt:lpstr>Segoe Light</vt:lpstr>
      <vt:lpstr>Courier New</vt:lpstr>
      <vt:lpstr>Segoe UI</vt:lpstr>
      <vt:lpstr>Presentation1</vt:lpstr>
      <vt:lpstr>Module12</vt:lpstr>
      <vt:lpstr>Module Overview</vt:lpstr>
      <vt:lpstr>Lesson 1: Developing Secure Sites</vt:lpstr>
      <vt:lpstr>Cross-Site Scripting (XSS)</vt:lpstr>
      <vt:lpstr>Cross Site Scripting (XSS)</vt:lpstr>
      <vt:lpstr>HTML Encoding using Razor</vt:lpstr>
      <vt:lpstr>Javascript Encoding using Razor (1/2)</vt:lpstr>
      <vt:lpstr>Javascript Encoding using Razor (2/2)</vt:lpstr>
      <vt:lpstr>Accessing encoders in code</vt:lpstr>
      <vt:lpstr>Other Attack Techniques</vt:lpstr>
      <vt:lpstr>Disabling Attack Protection</vt:lpstr>
      <vt:lpstr>Secure Sockets Layer</vt:lpstr>
      <vt:lpstr>Lesson 2: State Management</vt:lpstr>
      <vt:lpstr>Application State Options</vt:lpstr>
      <vt:lpstr>Working with HttpContext.Items</vt:lpstr>
      <vt:lpstr>Installing And Configuring Session</vt:lpstr>
      <vt:lpstr>Using Session</vt:lpstr>
      <vt:lpstr>Use Session</vt:lpstr>
      <vt:lpstr>Demonstration: How to Store and Retrieve State Information</vt:lpstr>
      <vt:lpstr>PowerPoint Presentation</vt:lpstr>
      <vt:lpstr>PowerPoint Presentation</vt:lpstr>
      <vt:lpstr>PowerPoint Presentation</vt:lpstr>
      <vt:lpstr>PowerPoint Presentation</vt:lpstr>
      <vt:lpstr>Lab: Building a Resilient ASP.NET MVC 4 Web Application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Module12</dc:title>
  <dc:creator>karthi</dc:creator>
  <cp:lastModifiedBy>Simona Colapicchioni</cp:lastModifiedBy>
  <cp:revision>18</cp:revision>
  <dcterms:created xsi:type="dcterms:W3CDTF">2013-05-28T06:09:40Z</dcterms:created>
  <dcterms:modified xsi:type="dcterms:W3CDTF">2016-12-12T21:09:07Z</dcterms:modified>
</cp:coreProperties>
</file>