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Arial Unicode MS" panose="020B0604020202020204" charset="-128"/>
      <p:regular r:id="rId25"/>
    </p:embeddedFont>
    <p:embeddedFont>
      <p:font typeface="Verdana" panose="020B0604030504040204" pitchFamily="34" charset="0"/>
      <p:regular r:id="rId26"/>
      <p:bold r:id="rId27"/>
      <p:italic r:id="rId28"/>
      <p:boldItalic r:id="rId29"/>
    </p:embeddedFont>
    <p:embeddedFont>
      <p:font typeface="Segoe UI Light" panose="020B0502040204020203" pitchFamily="34" charset="0"/>
      <p:regular r:id="rId30"/>
      <p:italic r:id="rId31"/>
    </p:embeddedFont>
    <p:embeddedFont>
      <p:font typeface="Segoe" panose="020B0604020202020204" charset="0"/>
      <p:regular r:id="rId32"/>
      <p:bold r:id="rId33"/>
      <p:italic r:id="rId34"/>
      <p:boldItalic r:id="rId35"/>
    </p:embeddedFont>
    <p:embeddedFont>
      <p:font typeface="Segoe Light" panose="020B0604020202020204" charset="0"/>
      <p:regular r:id="rId36"/>
      <p:italic r:id="rId37"/>
    </p:embeddedFont>
    <p:embeddedFont>
      <p:font typeface="Segoe UI" panose="020B0502040204020203" pitchFamily="34" charset="0"/>
      <p:regular r:id="rId38"/>
      <p:bold r:id="rId39"/>
      <p:italic r:id="rId40"/>
      <p:boldItalic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600" autoAdjust="0"/>
  </p:normalViewPr>
  <p:slideViewPr>
    <p:cSldViewPr>
      <p:cViewPr varScale="1">
        <p:scale>
          <a:sx n="51" d="100"/>
          <a:sy n="51" d="100"/>
        </p:scale>
        <p:origin x="2362" y="62"/>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B7679-6464-4F7C-906F-D933339F25E3}"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9BE6F-91AB-46B9-A2D0-61E2989CFC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Tell the students that they will use Entity Framework in the code-first mode in the lab.</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Because the students have little experience of coding controllers and actions for themselves, they may find this topic difficult. Reassure them that this task becomes easier when they perform some hands-on exercises, which they will do in Module 4. They will architect a few controllers in Module 4.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graphic on the slide is a simple wireframe diagram that resembles the photo details view in the photo sharing application that the students will build in the labs.</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Students do not write any code in this lab</a:t>
            </a:r>
            <a:r>
              <a:rPr lang="en-US" sz="1000" dirty="0" smtClean="0">
                <a:latin typeface="Arial"/>
                <a:ea typeface="Arial Unicode MS"/>
                <a:cs typeface="Times New Roman"/>
              </a:rPr>
              <a:t>. </a:t>
            </a:r>
            <a:endParaRPr lang="en-US" sz="1000" dirty="0">
              <a:latin typeface="Arial"/>
              <a:ea typeface="Calibri"/>
              <a:cs typeface="Times New Roman"/>
            </a:endParaRP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a:t>
            </a:r>
            <a:r>
              <a:rPr lang="en-US" sz="1000" dirty="0" err="1">
                <a:latin typeface="Arial"/>
                <a:ea typeface="Calibri"/>
                <a:cs typeface="Times New Roman"/>
              </a:rPr>
              <a:t>MVC</a:t>
            </a:r>
            <a:r>
              <a:rPr lang="en-US" sz="1000" dirty="0">
                <a:latin typeface="Arial"/>
                <a:ea typeface="Calibri"/>
                <a:cs typeface="Times New Roman"/>
              </a:rPr>
              <a:t> model that is required to implement a photo sharing application. You will propose model classes based on the results of an initial investigation into the requirements.</a:t>
            </a:r>
          </a:p>
          <a:p>
            <a:pPr>
              <a:lnSpc>
                <a:spcPct val="115000"/>
              </a:lnSpc>
              <a:spcAft>
                <a:spcPts val="1000"/>
              </a:spcAft>
            </a:pPr>
            <a:r>
              <a:rPr lang="en-US" sz="1000"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a:t>
            </a:r>
            <a:r>
              <a:rPr lang="en-US" sz="1000" dirty="0" err="1">
                <a:latin typeface="Arial"/>
                <a:ea typeface="Calibri"/>
                <a:cs typeface="Times New Roman"/>
              </a:rPr>
              <a:t>MVC</a:t>
            </a:r>
            <a:r>
              <a:rPr lang="en-US" sz="1000" dirty="0">
                <a:latin typeface="Arial"/>
                <a:ea typeface="Calibri"/>
                <a:cs typeface="Times New Roman"/>
              </a:rPr>
              <a:t> controllers that are required to implement a photo sharing application. You will propose controllers based on the results of an initial investigation into the requirements.</a:t>
            </a:r>
          </a:p>
          <a:p>
            <a:pPr>
              <a:lnSpc>
                <a:spcPct val="115000"/>
              </a:lnSpc>
              <a:spcAft>
                <a:spcPts val="1000"/>
              </a:spcAft>
            </a:pPr>
            <a:r>
              <a:rPr lang="en-US" sz="1000"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a:t>
            </a:r>
            <a:r>
              <a:rPr lang="en-US" sz="1000" dirty="0" err="1">
                <a:latin typeface="Arial"/>
                <a:ea typeface="Calibri"/>
                <a:cs typeface="Times New Roman"/>
              </a:rPr>
              <a:t>MVC</a:t>
            </a:r>
            <a:r>
              <a:rPr lang="en-US" sz="1000" dirty="0">
                <a:latin typeface="Arial"/>
                <a:ea typeface="Calibri"/>
                <a:cs typeface="Times New Roman"/>
              </a:rPr>
              <a:t> views that are required to implement a photo sharing application. You will propose views based on the results of an initial investigation into the requirement.</a:t>
            </a:r>
          </a:p>
          <a:p>
            <a:pPr>
              <a:lnSpc>
                <a:spcPct val="115000"/>
              </a:lnSpc>
              <a:spcAft>
                <a:spcPts val="1000"/>
              </a:spcAft>
            </a:pPr>
            <a:r>
              <a:rPr lang="en-US" sz="1000" dirty="0">
                <a:latin typeface="Arial"/>
                <a:ea typeface="Calibri"/>
                <a:cs typeface="Segoe UI"/>
              </a:rPr>
              <a:t>Exercise 4: Architecting an </a:t>
            </a:r>
            <a:r>
              <a:rPr lang="en-US" sz="1000" dirty="0" err="1">
                <a:latin typeface="Arial"/>
                <a:ea typeface="Calibri"/>
                <a:cs typeface="Segoe UI"/>
              </a:rPr>
              <a:t>MVC</a:t>
            </a:r>
            <a:r>
              <a:rPr lang="en-US" sz="1000" dirty="0">
                <a:latin typeface="Arial"/>
                <a:ea typeface="Calibri"/>
                <a:cs typeface="Segoe UI"/>
              </a:rPr>
              <a:t> Web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C99BE6F-91AB-46B9-A2D0-61E2989CFCB3}"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Answers may vary. The initial investigation implies that the following model classes, or a similar set, should be created:</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Photo</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Comment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User</a:t>
            </a:r>
          </a:p>
          <a:p>
            <a:pPr>
              <a:lnSpc>
                <a:spcPct val="115000"/>
              </a:lnSpc>
              <a:spcAft>
                <a:spcPts val="995"/>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995"/>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995"/>
              </a:spcAft>
            </a:pPr>
            <a:r>
              <a:rPr lang="en-US" sz="1000" dirty="0" smtClean="0">
                <a:latin typeface="Arial"/>
                <a:ea typeface="Times New Roman"/>
                <a:cs typeface="Times New Roman"/>
              </a:rPr>
              <a:t>Answers may vary. Students may design different controllers for the application. However, there is usually one controller for each model class. Bearing in mind that the controller name is conventionally the model class name with “Controller” appended, the following controllers may be appropriate.</a:t>
            </a:r>
          </a:p>
          <a:p>
            <a:pPr>
              <a:lnSpc>
                <a:spcPct val="115000"/>
              </a:lnSpc>
              <a:spcAft>
                <a:spcPts val="995"/>
              </a:spcAft>
            </a:pPr>
            <a:r>
              <a:rPr lang="en-US" sz="1000" dirty="0" smtClean="0">
                <a:latin typeface="Arial"/>
                <a:ea typeface="Times New Roman"/>
                <a:cs typeface="Times New Roman"/>
              </a:rPr>
              <a:t>The initial investigation implies that the following controllers, or a similar set, should be created:</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PhotoController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CommentController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UserController</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Answers may vary.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Multiple view files.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when development takes place. Project creep results in projects that are over-budget and late.</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Microsoft Office Visio: You can use Visio to create all types of </a:t>
            </a:r>
            <a:r>
              <a:rPr lang="en-US" sz="1000" dirty="0" err="1">
                <a:latin typeface="Arial"/>
                <a:ea typeface="Calibri"/>
                <a:cs typeface="Times New Roman"/>
              </a:rPr>
              <a:t>UML</a:t>
            </a:r>
            <a:r>
              <a:rPr lang="en-US" sz="1000" dirty="0">
                <a:latin typeface="Arial"/>
                <a:ea typeface="Calibri"/>
                <a:cs typeface="Times New Roman"/>
              </a:rPr>
              <a:t> software design diagrams, including Domain Model diagrams and </a:t>
            </a:r>
            <a:r>
              <a:rPr lang="en-US" sz="1000" dirty="0" err="1">
                <a:latin typeface="Arial"/>
                <a:ea typeface="Calibri"/>
                <a:cs typeface="Times New Roman"/>
              </a:rPr>
              <a:t>LDMs</a:t>
            </a:r>
            <a:r>
              <a:rPr lang="en-US" sz="1000" dirty="0">
                <a:latin typeface="Arial"/>
                <a:ea typeface="Calibri"/>
                <a:cs typeface="Times New Roman"/>
              </a:rPr>
              <a:t>. You can also use it to create wireframes.</a:t>
            </a:r>
          </a:p>
          <a:p>
            <a:pPr>
              <a:lnSpc>
                <a:spcPct val="115000"/>
              </a:lnSpc>
              <a:spcAft>
                <a:spcPts val="1000"/>
              </a:spcAft>
            </a:pPr>
            <a:r>
              <a:rPr lang="en-US" sz="1000" dirty="0">
                <a:latin typeface="Arial"/>
                <a:ea typeface="Calibri"/>
                <a:cs typeface="Times New Roman"/>
              </a:rPr>
              <a:t>Visual Studio 2012: You can create class diagrams such as </a:t>
            </a:r>
            <a:r>
              <a:rPr lang="en-US" sz="1000" dirty="0" err="1">
                <a:latin typeface="Arial"/>
                <a:ea typeface="Calibri"/>
                <a:cs typeface="Times New Roman"/>
              </a:rPr>
              <a:t>LDMs</a:t>
            </a:r>
            <a:r>
              <a:rPr lang="en-US" sz="1000" dirty="0">
                <a:latin typeface="Arial"/>
                <a:ea typeface="Calibri"/>
                <a:cs typeface="Times New Roman"/>
              </a:rPr>
              <a:t> in Visual Studio 2012.</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a:p>
            <a:pPr>
              <a:lnSpc>
                <a:spcPct val="115000"/>
              </a:lnSpc>
              <a:spcAft>
                <a:spcPts val="1000"/>
              </a:spcAft>
            </a:pPr>
            <a:r>
              <a:rPr lang="en-US" sz="1000" b="1" dirty="0" smtClean="0">
                <a:latin typeface="Arial"/>
                <a:ea typeface="Times New Roman"/>
                <a:cs typeface="Times New Roman"/>
              </a:rPr>
              <a:t>Best Practice: </a:t>
            </a:r>
            <a:r>
              <a:rPr lang="en-US" sz="1000" dirty="0" smtClean="0">
                <a:latin typeface="Arial"/>
                <a:ea typeface="Times New Roman"/>
                <a:cs typeface="Times New Roman"/>
              </a:rPr>
              <a:t>When you design an ASP.NET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 start with the model, and then plan controllers, actions, and views. The controllers, actions, and views that you create each depend on the  model.</a:t>
            </a: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kern="1200" noProof="0" dirty="0" smtClean="0">
                <a:solidFill>
                  <a:schemeClr val="tx1"/>
                </a:solidFill>
                <a:latin typeface="Arial"/>
                <a:ea typeface="Calibri"/>
                <a:cs typeface="Times New Roman"/>
              </a:rPr>
              <a:t>Common Issues and Troubleshooting Tips</a:t>
            </a:r>
          </a:p>
          <a:p>
            <a:r>
              <a:rPr lang="en-US" sz="1000" b="1" kern="1200" dirty="0" smtClean="0">
                <a:solidFill>
                  <a:schemeClr val="tx1"/>
                </a:solidFill>
                <a:latin typeface="Arial"/>
                <a:ea typeface="Calibri"/>
                <a:cs typeface="Times New Roman"/>
              </a:rPr>
              <a:t>Common Issue: </a:t>
            </a:r>
            <a:r>
              <a:rPr lang="en-US" sz="1000" kern="1200" dirty="0" smtClean="0">
                <a:solidFill>
                  <a:schemeClr val="tx1"/>
                </a:solidFill>
                <a:latin typeface="Arial"/>
                <a:ea typeface="Calibri"/>
                <a:cs typeface="Times New Roman"/>
              </a:rPr>
              <a:t>When you create a very detailed project plan, much of your work is wasted when requirements change late in the project.</a:t>
            </a:r>
          </a:p>
          <a:p>
            <a:r>
              <a:rPr lang="en-US" sz="1000" b="1" kern="1200" dirty="0" smtClean="0">
                <a:solidFill>
                  <a:schemeClr val="tx1"/>
                </a:solidFill>
                <a:latin typeface="Arial"/>
                <a:ea typeface="Calibri"/>
                <a:cs typeface="Times New Roman"/>
              </a:rPr>
              <a:t>Troubleshooting Tip: </a:t>
            </a:r>
            <a:r>
              <a:rPr lang="en-US" sz="1000" kern="1200" dirty="0" smtClean="0">
                <a:solidFill>
                  <a:schemeClr val="tx1"/>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p:txBody>
      </p:sp>
      <p:sp>
        <p:nvSpPr>
          <p:cNvPr id="4" name="Slide Number Placeholder 3"/>
          <p:cNvSpPr>
            <a:spLocks noGrp="1"/>
          </p:cNvSpPr>
          <p:nvPr>
            <p:ph type="sldNum" sz="quarter" idx="10"/>
          </p:nvPr>
        </p:nvSpPr>
        <p:spPr/>
        <p:txBody>
          <a:bodyPr/>
          <a:lstStyle/>
          <a:p>
            <a:fld id="{7C99BE6F-91AB-46B9-A2D0-61E2989CFCB3}"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C99BE6F-91AB-46B9-A2D0-61E2989CFCB3}"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older models and now less popular. You should devote most time to agile development, extreme programming, and test-driven development, and mention these as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a:t>
            </a:r>
            <a:r>
              <a:rPr lang="en-US" sz="1000" dirty="0" err="1">
                <a:latin typeface="Arial"/>
                <a:ea typeface="Calibri"/>
                <a:cs typeface="Times New Roman"/>
              </a:rPr>
              <a:t>TDD</a:t>
            </a:r>
            <a:r>
              <a:rPr lang="en-US" sz="1000" dirty="0">
                <a:latin typeface="Arial"/>
                <a:ea typeface="Calibri"/>
                <a:cs typeface="Times New Roman"/>
              </a:rPr>
              <a:t>, use your real-world experience to illustrate the concepts in this topic. For example, describe a real-world component that you built and the unit tests that applied to it.</a:t>
            </a:r>
          </a:p>
          <a:p>
            <a:pPr>
              <a:lnSpc>
                <a:spcPct val="115000"/>
              </a:lnSpc>
              <a:spcAft>
                <a:spcPts val="1000"/>
              </a:spcAft>
            </a:pPr>
            <a:r>
              <a:rPr lang="en-US" sz="1000" dirty="0">
                <a:latin typeface="Arial"/>
                <a:ea typeface="Calibri"/>
                <a:cs typeface="Times New Roman"/>
              </a:rPr>
              <a:t>Mention that </a:t>
            </a:r>
            <a:r>
              <a:rPr lang="en-US" sz="1000" dirty="0" err="1">
                <a:latin typeface="Arial"/>
                <a:ea typeface="Calibri"/>
                <a:cs typeface="Times New Roman"/>
              </a:rPr>
              <a:t>UML</a:t>
            </a:r>
            <a:r>
              <a:rPr lang="en-US" sz="1000" dirty="0">
                <a:latin typeface="Arial"/>
                <a:ea typeface="Calibri"/>
                <a:cs typeface="Times New Roman"/>
              </a:rPr>
              <a:t> is not a project development methodology but is introduced here because it is common to all methodologies. Mention to students that </a:t>
            </a:r>
            <a:r>
              <a:rPr lang="en-US" sz="1000" dirty="0" err="1">
                <a:latin typeface="Arial"/>
                <a:ea typeface="Calibri"/>
                <a:cs typeface="Times New Roman"/>
              </a:rPr>
              <a:t>UML</a:t>
            </a:r>
            <a:r>
              <a:rPr lang="en-US" sz="1000" dirty="0">
                <a:latin typeface="Arial"/>
                <a:ea typeface="Calibri"/>
                <a:cs typeface="Times New Roman"/>
              </a:rPr>
              <a:t> diagrams will be shown later in the module.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What aspects of agile software development and extreme programming might be of concern to customers? What aspects might reassure them?</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Customers may be concerned that a complete specification is not in place when they place a purchase order for developing the application.</a:t>
            </a:r>
          </a:p>
          <a:p>
            <a:pPr>
              <a:lnSpc>
                <a:spcPct val="115000"/>
              </a:lnSpc>
              <a:spcAft>
                <a:spcPts val="1000"/>
              </a:spcAft>
            </a:pPr>
            <a:r>
              <a:rPr lang="en-US" sz="1000" dirty="0">
                <a:latin typeface="Arial"/>
                <a:ea typeface="Calibri"/>
                <a:cs typeface="Times New Roman"/>
              </a:rPr>
              <a:t>Customers will be reassured when developers continue to communicate with them throughout project development. They will also be reassured when they see functional applications early in the project, on which they can provide feedback.</a:t>
            </a:r>
          </a:p>
        </p:txBody>
      </p:sp>
      <p:sp>
        <p:nvSpPr>
          <p:cNvPr id="4" name="Slide Number Placeholder 3"/>
          <p:cNvSpPr>
            <a:spLocks noGrp="1"/>
          </p:cNvSpPr>
          <p:nvPr>
            <p:ph type="sldNum" sz="quarter" idx="10"/>
          </p:nvPr>
        </p:nvSpPr>
        <p:spPr/>
        <p:txBody>
          <a:bodyPr/>
          <a:lstStyle/>
          <a:p>
            <a:fld id="{7C99BE6F-91AB-46B9-A2D0-61E2989CFCB3}"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graphic on the slide is a simple </a:t>
            </a:r>
            <a:r>
              <a:rPr lang="en-US" sz="1000" dirty="0" err="1">
                <a:latin typeface="Arial"/>
                <a:ea typeface="Calibri"/>
                <a:cs typeface="Times New Roman"/>
              </a:rPr>
              <a:t>UML</a:t>
            </a:r>
            <a:r>
              <a:rPr lang="en-US" sz="1000" dirty="0">
                <a:latin typeface="Arial"/>
                <a:ea typeface="Calibri"/>
                <a:cs typeface="Times New Roman"/>
              </a:rPr>
              <a:t> use case diagram.</a:t>
            </a:r>
          </a:p>
          <a:p>
            <a:pPr>
              <a:lnSpc>
                <a:spcPct val="115000"/>
              </a:lnSpc>
              <a:spcAft>
                <a:spcPts val="1000"/>
              </a:spcAft>
            </a:pPr>
            <a:r>
              <a:rPr lang="en-US" sz="1000" dirty="0">
                <a:latin typeface="Arial"/>
                <a:ea typeface="Calibri"/>
                <a:cs typeface="Times New Roman"/>
              </a:rPr>
              <a:t>Before you teach this topic, you must read more details of requirement analysis methods, particularly with regard to how they apply to development methodologies such as Agile and Extreme Programming. The following links provide a starting point: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http://go.microsoft.com/fwlink/?LinkID=288946&amp;clcid=0x409</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http://go.microsoft.com/fwlink/?LinkID=288947&amp;clcid=0x409</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http://go.microsoft.com/fwlink/?LinkID=288948&amp;clcid=0x409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a customer asks you to ensure 95% availability, is this a functional requirement or a technical requirement?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a customer asks you to ensure 95% availability, it is a technical requirement.</a:t>
            </a:r>
          </a:p>
        </p:txBody>
      </p:sp>
      <p:sp>
        <p:nvSpPr>
          <p:cNvPr id="4" name="Slide Number Placeholder 3"/>
          <p:cNvSpPr>
            <a:spLocks noGrp="1"/>
          </p:cNvSpPr>
          <p:nvPr>
            <p:ph type="sldNum" sz="quarter" idx="10"/>
          </p:nvPr>
        </p:nvSpPr>
        <p:spPr/>
        <p:txBody>
          <a:bodyPr/>
          <a:lstStyle/>
          <a:p>
            <a:fld id="{7C99BE6F-91AB-46B9-A2D0-61E2989CFCB3}"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The audience of this course has experience in creating databases for simple web </a:t>
            </a:r>
            <a:r>
              <a:rPr lang="en-US" sz="1000" dirty="0">
                <a:latin typeface="Arial"/>
                <a:ea typeface="Calibri"/>
                <a:cs typeface="Times New Roman"/>
              </a:rPr>
              <a:t>applications</a:t>
            </a:r>
            <a:r>
              <a:rPr lang="en-US" sz="1000" dirty="0">
                <a:latin typeface="Arial"/>
                <a:ea typeface="Calibri"/>
                <a:cs typeface="Segoe UI"/>
              </a:rPr>
              <a:t>. The database objects that you describe should refresh their memory or fill in gaps in their knowledge. However, a complete description of all the objects in Microsoft SQL Server 2012 or other database engines is beyond the scope of this ASP.NET course, and you cannot train the students to be </a:t>
            </a:r>
            <a:r>
              <a:rPr lang="en-US" sz="1000" dirty="0" err="1">
                <a:latin typeface="Arial"/>
                <a:ea typeface="Calibri"/>
                <a:cs typeface="Segoe UI"/>
              </a:rPr>
              <a:t>DBAs</a:t>
            </a:r>
            <a:r>
              <a:rPr lang="en-US" sz="1000" dirty="0">
                <a:latin typeface="Arial"/>
                <a:ea typeface="Calibri"/>
                <a:cs typeface="Segoe UI"/>
              </a:rPr>
              <a:t>. The intention is to provide a simple introduction to database structures.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implement a shopping cart in your web </a:t>
            </a:r>
            <a:r>
              <a:rPr lang="en-US" sz="1000" dirty="0">
                <a:latin typeface="Arial"/>
                <a:ea typeface="Calibri"/>
                <a:cs typeface="Times New Roman"/>
              </a:rPr>
              <a:t>application</a:t>
            </a:r>
            <a:r>
              <a:rPr lang="en-US" sz="1000" dirty="0">
                <a:latin typeface="Arial"/>
                <a:ea typeface="Calibri"/>
                <a:cs typeface="Segoe UI"/>
              </a:rPr>
              <a:t>. How many logical data models are required? How many database tables are required?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Answers may vary. Logical models may include a Shopping Cart, a Customer, a Product, and a Shipping Method. Students might suggest others. Database tables may include </a:t>
            </a:r>
            <a:r>
              <a:rPr lang="en-US" sz="1000" dirty="0" err="1">
                <a:latin typeface="Arial"/>
                <a:ea typeface="Calibri"/>
                <a:cs typeface="Segoe UI"/>
              </a:rPr>
              <a:t>ShoppingCarts</a:t>
            </a:r>
            <a:r>
              <a:rPr lang="en-US" sz="1000" dirty="0">
                <a:latin typeface="Arial"/>
                <a:ea typeface="Calibri"/>
                <a:cs typeface="Segoe UI"/>
              </a:rPr>
              <a:t>, </a:t>
            </a:r>
            <a:r>
              <a:rPr lang="en-US" sz="1000" dirty="0" err="1">
                <a:latin typeface="Arial"/>
                <a:ea typeface="Calibri"/>
                <a:cs typeface="Segoe UI"/>
              </a:rPr>
              <a:t>ShoppingCartEntries</a:t>
            </a:r>
            <a:r>
              <a:rPr lang="en-US" sz="1000" dirty="0">
                <a:latin typeface="Arial"/>
                <a:ea typeface="Calibri"/>
                <a:cs typeface="Segoe UI"/>
              </a:rPr>
              <a:t>, Products, </a:t>
            </a:r>
            <a:r>
              <a:rPr lang="en-US" sz="1000" dirty="0" err="1">
                <a:latin typeface="Arial"/>
                <a:ea typeface="Calibri"/>
                <a:cs typeface="Segoe UI"/>
              </a:rPr>
              <a:t>ShippingMethods</a:t>
            </a:r>
            <a:r>
              <a:rPr lang="en-US" sz="1000" dirty="0">
                <a:latin typeface="Arial"/>
                <a:ea typeface="Calibri"/>
                <a:cs typeface="Segoe UI"/>
              </a:rPr>
              <a:t>, Customers, and others.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protocols and technologies underlying them is huge and cannot be treated in full here. Your aim should be to introduce the concepts and technologies like </a:t>
            </a:r>
            <a:r>
              <a:rPr lang="en-US" sz="1000" dirty="0" err="1">
                <a:latin typeface="Arial"/>
                <a:ea typeface="Calibri"/>
                <a:cs typeface="Segoe UI"/>
              </a:rPr>
              <a:t>WCF</a:t>
            </a:r>
            <a:r>
              <a:rPr lang="en-US" sz="1000" dirty="0">
                <a:latin typeface="Arial"/>
                <a:ea typeface="Calibri"/>
                <a:cs typeface="Segoe UI"/>
              </a:rPr>
              <a:t>. If students demonstrate an interest in building distributed architectures for their web </a:t>
            </a:r>
            <a:r>
              <a:rPr lang="en-US" sz="1000" dirty="0">
                <a:latin typeface="Arial"/>
                <a:ea typeface="Calibri"/>
                <a:cs typeface="Times New Roman"/>
              </a:rPr>
              <a:t>application</a:t>
            </a:r>
            <a:r>
              <a:rPr lang="en-US" sz="1000" dirty="0">
                <a:latin typeface="Arial"/>
                <a:ea typeface="Calibri"/>
                <a:cs typeface="Segoe UI"/>
              </a:rPr>
              <a:t>, refer them to Course </a:t>
            </a:r>
            <a:r>
              <a:rPr lang="en-US" sz="1000" dirty="0" err="1">
                <a:latin typeface="Arial"/>
                <a:ea typeface="Calibri"/>
                <a:cs typeface="Times New Roman"/>
              </a:rPr>
              <a:t>20487A</a:t>
            </a:r>
            <a:r>
              <a:rPr lang="en-US" sz="1000" dirty="0">
                <a:latin typeface="Arial"/>
                <a:ea typeface="Calibri"/>
                <a:cs typeface="Times New Roman"/>
              </a:rPr>
              <a:t>: Developing Windows Azure and Web Services.</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What are the advantages of writing middle-tier components as </a:t>
            </a:r>
            <a:r>
              <a:rPr lang="en-US" sz="1000" dirty="0" err="1">
                <a:latin typeface="Arial"/>
                <a:ea typeface="Calibri"/>
                <a:cs typeface="Segoe UI"/>
              </a:rPr>
              <a:t>WCF</a:t>
            </a:r>
            <a:r>
              <a:rPr lang="en-US" sz="1000" dirty="0">
                <a:latin typeface="Arial"/>
                <a:ea typeface="Calibri"/>
                <a:cs typeface="Segoe UI"/>
              </a:rPr>
              <a:t> services and not web services?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host </a:t>
            </a:r>
            <a:r>
              <a:rPr lang="en-US" sz="1000" dirty="0" err="1">
                <a:latin typeface="Arial"/>
                <a:ea typeface="Calibri"/>
                <a:cs typeface="Segoe UI"/>
              </a:rPr>
              <a:t>WCF</a:t>
            </a:r>
            <a:r>
              <a:rPr lang="en-US" sz="1000" dirty="0">
                <a:latin typeface="Arial"/>
                <a:ea typeface="Calibri"/>
                <a:cs typeface="Segoe UI"/>
              </a:rPr>
              <a:t> services on either Internet Information Server (</a:t>
            </a:r>
            <a:r>
              <a:rPr lang="en-US" sz="1000" dirty="0" err="1">
                <a:latin typeface="Arial"/>
                <a:ea typeface="Calibri"/>
                <a:cs typeface="Segoe UI"/>
              </a:rPr>
              <a:t>IIS</a:t>
            </a:r>
            <a:r>
              <a:rPr lang="en-US" sz="1000" dirty="0">
                <a:latin typeface="Arial"/>
                <a:ea typeface="Calibri"/>
                <a:cs typeface="Segoe UI"/>
              </a:rPr>
              <a:t>) or WAS. Web services can only be hosted on </a:t>
            </a:r>
            <a:r>
              <a:rPr lang="en-US" sz="1000" dirty="0" err="1">
                <a:latin typeface="Arial"/>
                <a:ea typeface="Calibri"/>
                <a:cs typeface="Segoe UI"/>
              </a:rPr>
              <a:t>IIS</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In Module 4,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Those objects are used to store information between the controller, view, and partial views that render a single HTML page.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a:t>
            </a:r>
            <a:r>
              <a:rPr lang="en-US" sz="1000" dirty="0" err="1">
                <a:latin typeface="Arial"/>
                <a:ea typeface="Calibri"/>
                <a:cs typeface="Segoe UI"/>
              </a:rPr>
              <a:t>MVC</a:t>
            </a:r>
            <a:r>
              <a:rPr lang="en-US" sz="1000" dirty="0">
                <a:latin typeface="Arial"/>
                <a:ea typeface="Calibri"/>
                <a:cs typeface="Segoe UI"/>
              </a:rPr>
              <a:t>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Control State, and Hidden Fields are not available. You should discourage them from developing similar solutions for </a:t>
            </a:r>
            <a:r>
              <a:rPr lang="en-US" sz="1000" dirty="0" err="1">
                <a:latin typeface="Arial"/>
                <a:ea typeface="Calibri"/>
                <a:cs typeface="Segoe UI"/>
              </a:rPr>
              <a:t>MVC</a:t>
            </a:r>
            <a:r>
              <a:rPr lang="en-US" sz="1000" dirty="0">
                <a:latin typeface="Arial"/>
                <a:ea typeface="Calibri"/>
                <a:cs typeface="Segoe UI"/>
              </a:rPr>
              <a:t> pages because of the extra resources such approaches use to store data in HTML pages.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Segoe UI"/>
              </a:rPr>
              <a:t>You show the visitors of your website a choice of countries. When they pick a state, you want to redirect them to a page that shows a map of that state. You will not use the name of the chosen country that the user selected after this. Which location should you use to store the name of the chosen country?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The </a:t>
            </a:r>
            <a:r>
              <a:rPr lang="en-US" sz="1000" b="1" dirty="0" err="1">
                <a:latin typeface="Arial"/>
                <a:ea typeface="Calibri"/>
                <a:cs typeface="Times New Roman"/>
              </a:rPr>
              <a:t>TempData</a:t>
            </a:r>
            <a:r>
              <a:rPr lang="en-US" sz="1000" dirty="0">
                <a:latin typeface="Arial"/>
                <a:ea typeface="Calibri"/>
                <a:cs typeface="Segoe UI"/>
              </a:rPr>
              <a:t> store is ideal for storing the country because you only use it on the next page. Alternatively, you can use a query string value or a form field with the POST method to pass the country value.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C99BE6F-91AB-46B9-A2D0-61E2989CFCB3}"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language do you consider would be appropriate to specify in the default resource file?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language that you choose for the default resource file should be the one that is spoken by the largest proportion of your visitors. Because Internet is a global system, the language is usually English because it is the language spoken by the largest number of people, worldwide.</a:t>
            </a:r>
          </a:p>
        </p:txBody>
      </p:sp>
      <p:sp>
        <p:nvSpPr>
          <p:cNvPr id="4" name="Slide Number Placeholder 3"/>
          <p:cNvSpPr>
            <a:spLocks noGrp="1"/>
          </p:cNvSpPr>
          <p:nvPr>
            <p:ph type="sldNum" sz="quarter" idx="10"/>
          </p:nvPr>
        </p:nvSpPr>
        <p:spPr/>
        <p:txBody>
          <a:bodyPr/>
          <a:lstStyle/>
          <a:p>
            <a:fld id="{7C99BE6F-91AB-46B9-A2D0-61E2989CFCB3}"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Designing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Module02</a:t>
            </a:r>
            <a:endParaRPr lang="en-US" sz="2600" dirty="0"/>
          </a:p>
        </p:txBody>
      </p:sp>
      <p:sp>
        <p:nvSpPr>
          <p:cNvPr id="3" name="Subtitle 2"/>
          <p:cNvSpPr>
            <a:spLocks noGrp="1"/>
          </p:cNvSpPr>
          <p:nvPr>
            <p:ph idx="1"/>
          </p:nvPr>
        </p:nvSpPr>
        <p:spPr/>
        <p:txBody>
          <a:bodyPr anchor="ctr"/>
          <a:lstStyle/>
          <a:p>
            <a:pPr marL="0" indent="0" algn="ctr">
              <a:buNone/>
            </a:pPr>
            <a:r>
              <a:rPr lang="en-US" sz="4000" dirty="0" smtClean="0"/>
              <a:t>Designing </a:t>
            </a:r>
            <a:endParaRPr lang="en-US" sz="4000" dirty="0" smtClean="0"/>
          </a:p>
          <a:p>
            <a:pPr marL="0" indent="0" algn="ctr">
              <a:buNone/>
            </a:pPr>
            <a:r>
              <a:rPr lang="en-US" sz="4000" dirty="0" smtClean="0"/>
              <a:t>ASP.NET </a:t>
            </a:r>
            <a:r>
              <a:rPr lang="en-US" sz="4000" dirty="0" smtClean="0"/>
              <a:t>MVC </a:t>
            </a:r>
            <a:r>
              <a:rPr lang="en-US" sz="4000" dirty="0" smtClean="0"/>
              <a:t>Core </a:t>
            </a:r>
          </a:p>
          <a:p>
            <a:pPr marL="0" indent="0" algn="ctr">
              <a:buNone/>
            </a:pPr>
            <a:r>
              <a:rPr lang="en-US" sz="4000" dirty="0" smtClean="0"/>
              <a:t>Web Applications</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Designing Models, Controllers, and Views</a:t>
            </a:r>
            <a:endParaRPr lang="en-US"/>
          </a:p>
        </p:txBody>
      </p:sp>
      <p:sp>
        <p:nvSpPr>
          <p:cNvPr id="3" name="Text Placeholder 2"/>
          <p:cNvSpPr>
            <a:spLocks noGrp="1"/>
          </p:cNvSpPr>
          <p:nvPr>
            <p:ph type="body" idx="1"/>
          </p:nvPr>
        </p:nvSpPr>
        <p:spPr/>
        <p:txBody>
          <a:bodyPr/>
          <a:lstStyle/>
          <a:p>
            <a:r>
              <a:rPr lang="en-US" smtClean="0"/>
              <a:t>Designing Models
Designing Controllers
Designing Views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Models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Model Classes and Properties</a:t>
            </a:r>
          </a:p>
          <a:p>
            <a:r>
              <a:rPr lang="en-US" dirty="0" smtClean="0"/>
              <a:t>Domain Model and Logical Data Model Diagrams</a:t>
            </a:r>
          </a:p>
          <a:p>
            <a:r>
              <a:rPr lang="en-US" dirty="0" smtClean="0"/>
              <a:t>Relationships and Aggregates</a:t>
            </a:r>
          </a:p>
          <a:p>
            <a:r>
              <a:rPr lang="en-US" dirty="0" smtClean="0"/>
              <a:t>Entity Framework</a:t>
            </a:r>
          </a:p>
          <a:p>
            <a:r>
              <a:rPr lang="en-US" dirty="0" smtClean="0"/>
              <a:t>Design in Agile and Extreme Programming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Controllers</a:t>
            </a:r>
            <a:endParaRPr lang="en-US"/>
          </a:p>
        </p:txBody>
      </p:sp>
      <p:sp>
        <p:nvSpPr>
          <p:cNvPr id="4" name="Content Placeholder 2"/>
          <p:cNvSpPr>
            <a:spLocks noGrp="1"/>
          </p:cNvSpPr>
          <p:nvPr/>
        </p:nvSpPr>
        <p:spPr bwMode="auto">
          <a:xfrm>
            <a:off x="458788" y="4850295"/>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Identify Controllers and Actions</a:t>
            </a:r>
          </a:p>
          <a:p>
            <a:r>
              <a:rPr lang="en-US" dirty="0" smtClean="0"/>
              <a:t>Design in Agile and Extreme Programming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371348"/>
              </p:ext>
            </p:extLst>
          </p:nvPr>
        </p:nvGraphicFramePr>
        <p:xfrm>
          <a:off x="767375" y="1388666"/>
          <a:ext cx="7810569" cy="2841766"/>
        </p:xfrm>
        <a:graphic>
          <a:graphicData uri="http://schemas.openxmlformats.org/drawingml/2006/table">
            <a:tbl>
              <a:tblPr firstRow="1" firstCol="1" bandRow="1">
                <a:tableStyleId>{21E4AEA4-8DFA-4A89-87EB-49C32662AFE0}</a:tableStyleId>
              </a:tblPr>
              <a:tblGrid>
                <a:gridCol w="2292463">
                  <a:extLst>
                    <a:ext uri="{9D8B030D-6E8A-4147-A177-3AD203B41FA5}">
                      <a16:colId xmlns:a16="http://schemas.microsoft.com/office/drawing/2014/main" val="20000"/>
                    </a:ext>
                  </a:extLst>
                </a:gridCol>
                <a:gridCol w="5518106">
                  <a:extLst>
                    <a:ext uri="{9D8B030D-6E8A-4147-A177-3AD203B41FA5}">
                      <a16:colId xmlns:a16="http://schemas.microsoft.com/office/drawing/2014/main" val="20001"/>
                    </a:ext>
                  </a:extLst>
                </a:gridCol>
              </a:tblGrid>
              <a:tr h="314402">
                <a:tc>
                  <a:txBody>
                    <a:bodyPr/>
                    <a:lstStyle/>
                    <a:p>
                      <a:pPr algn="ctr">
                        <a:lnSpc>
                          <a:spcPct val="115000"/>
                        </a:lnSpc>
                        <a:spcAft>
                          <a:spcPts val="0"/>
                        </a:spcAft>
                      </a:pPr>
                      <a:r>
                        <a:rPr lang="en-US" sz="2000" dirty="0">
                          <a:effectLst/>
                        </a:rPr>
                        <a:t>Controller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gn="ctr">
                        <a:lnSpc>
                          <a:spcPct val="115000"/>
                        </a:lnSpc>
                        <a:spcAft>
                          <a:spcPts val="0"/>
                        </a:spcAft>
                      </a:pPr>
                      <a:r>
                        <a:rPr lang="en-US" sz="2000" dirty="0">
                          <a:effectLst/>
                        </a:rPr>
                        <a:t>Action</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0"/>
                  </a:ext>
                </a:extLst>
              </a:tr>
              <a:tr h="469858">
                <a:tc rowSpan="3">
                  <a:txBody>
                    <a:bodyPr/>
                    <a:lstStyle/>
                    <a:p>
                      <a:pPr>
                        <a:lnSpc>
                          <a:spcPct val="115000"/>
                        </a:lnSpc>
                        <a:spcAft>
                          <a:spcPts val="0"/>
                        </a:spcAft>
                      </a:pPr>
                      <a:r>
                        <a:rPr lang="en-US" sz="2000" dirty="0">
                          <a:effectLst/>
                        </a:rPr>
                        <a:t>Photo</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dirty="0" err="1">
                          <a:effectLst/>
                        </a:rPr>
                        <a:t>AddPhoto</a:t>
                      </a:r>
                      <a:r>
                        <a:rPr lang="en-US" sz="2000" dirty="0">
                          <a:effectLst/>
                        </a:rPr>
                        <a:t> (GET)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1"/>
                  </a:ext>
                </a:extLst>
              </a:tr>
              <a:tr h="469858">
                <a:tc vMerge="1">
                  <a:txBody>
                    <a:bodyPr/>
                    <a:lstStyle/>
                    <a:p>
                      <a:endParaRPr lang="en-GB"/>
                    </a:p>
                  </a:txBody>
                  <a:tcPr/>
                </a:tc>
                <a:tc>
                  <a:txBody>
                    <a:bodyPr/>
                    <a:lstStyle/>
                    <a:p>
                      <a:pPr>
                        <a:lnSpc>
                          <a:spcPct val="115000"/>
                        </a:lnSpc>
                        <a:spcAft>
                          <a:spcPts val="0"/>
                        </a:spcAft>
                      </a:pPr>
                      <a:r>
                        <a:rPr lang="en-US" sz="2000">
                          <a:effectLst/>
                        </a:rPr>
                        <a:t>AddPhoto (POST)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2"/>
                  </a:ext>
                </a:extLst>
              </a:tr>
              <a:tr h="443538">
                <a:tc vMerge="1">
                  <a:txBody>
                    <a:bodyPr/>
                    <a:lstStyle/>
                    <a:p>
                      <a:endParaRPr lang="en-GB"/>
                    </a:p>
                  </a:txBody>
                  <a:tcPr/>
                </a:tc>
                <a:tc>
                  <a:txBody>
                    <a:bodyPr/>
                    <a:lstStyle/>
                    <a:p>
                      <a:pPr>
                        <a:lnSpc>
                          <a:spcPct val="115000"/>
                        </a:lnSpc>
                        <a:spcAft>
                          <a:spcPts val="0"/>
                        </a:spcAft>
                      </a:pPr>
                      <a:r>
                        <a:rPr lang="en-US" sz="2000">
                          <a:effectLst/>
                        </a:rPr>
                        <a:t>DisplayGallery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3"/>
                  </a:ext>
                </a:extLst>
              </a:tr>
              <a:tr h="481515">
                <a:tc rowSpan="2">
                  <a:txBody>
                    <a:bodyPr/>
                    <a:lstStyle/>
                    <a:p>
                      <a:pPr>
                        <a:lnSpc>
                          <a:spcPct val="115000"/>
                        </a:lnSpc>
                        <a:spcAft>
                          <a:spcPts val="0"/>
                        </a:spcAft>
                      </a:pPr>
                      <a:r>
                        <a:rPr lang="en-US" sz="2000" dirty="0">
                          <a:effectLst/>
                        </a:rPr>
                        <a:t>User</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tc>
                  <a:txBody>
                    <a:bodyPr/>
                    <a:lstStyle/>
                    <a:p>
                      <a:pPr>
                        <a:lnSpc>
                          <a:spcPct val="115000"/>
                        </a:lnSpc>
                        <a:spcAft>
                          <a:spcPts val="0"/>
                        </a:spcAft>
                      </a:pPr>
                      <a:r>
                        <a:rPr lang="en-US" sz="2000">
                          <a:effectLst/>
                        </a:rPr>
                        <a:t>Logon (GET)</a:t>
                      </a:r>
                      <a:endParaRPr lang="en-GB" sz="200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4"/>
                  </a:ext>
                </a:extLst>
              </a:tr>
              <a:tr h="626477">
                <a:tc vMerge="1">
                  <a:txBody>
                    <a:bodyPr/>
                    <a:lstStyle/>
                    <a:p>
                      <a:endParaRPr lang="en-GB"/>
                    </a:p>
                  </a:txBody>
                  <a:tcPr/>
                </a:tc>
                <a:tc>
                  <a:txBody>
                    <a:bodyPr/>
                    <a:lstStyle/>
                    <a:p>
                      <a:pPr>
                        <a:lnSpc>
                          <a:spcPct val="115000"/>
                        </a:lnSpc>
                        <a:spcAft>
                          <a:spcPts val="0"/>
                        </a:spcAft>
                      </a:pPr>
                      <a:r>
                        <a:rPr lang="en-US" sz="2000" dirty="0">
                          <a:effectLst/>
                        </a:rPr>
                        <a:t>Logon (POST)</a:t>
                      </a:r>
                      <a:endParaRPr lang="en-GB" sz="200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6580" marR="66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Views</a:t>
            </a:r>
            <a:endParaRPr lang="en-US"/>
          </a:p>
        </p:txBody>
      </p:sp>
      <p:sp>
        <p:nvSpPr>
          <p:cNvPr id="4" name="Content Placeholder 2"/>
          <p:cNvSpPr>
            <a:spLocks noGrp="1"/>
          </p:cNvSpPr>
          <p:nvPr/>
        </p:nvSpPr>
        <p:spPr bwMode="auto">
          <a:xfrm>
            <a:off x="458788" y="1021215"/>
            <a:ext cx="4113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Views, Templates, </a:t>
            </a:r>
            <a:br>
              <a:rPr lang="en-US" dirty="0" smtClean="0"/>
            </a:br>
            <a:r>
              <a:rPr lang="en-US" dirty="0" smtClean="0"/>
              <a:t>and Partial Views</a:t>
            </a:r>
          </a:p>
          <a:p>
            <a:r>
              <a:rPr lang="en-US" dirty="0" smtClean="0"/>
              <a:t>Wire-Framing</a:t>
            </a:r>
          </a:p>
          <a:p>
            <a:r>
              <a:rPr lang="en-US" dirty="0" smtClean="0"/>
              <a:t>Design in Agile and </a:t>
            </a:r>
            <a:br>
              <a:rPr lang="en-US" dirty="0" smtClean="0"/>
            </a:br>
            <a:r>
              <a:rPr lang="en-US" dirty="0" smtClean="0"/>
              <a:t>Extreme-Programming</a:t>
            </a:r>
            <a:endParaRPr lang="en-US" dirty="0"/>
          </a:p>
        </p:txBody>
      </p:sp>
      <p:pic>
        <p:nvPicPr>
          <p:cNvPr id="5" name="Picture 4"/>
          <p:cNvPicPr>
            <a:picLocks noChangeAspect="1"/>
          </p:cNvPicPr>
          <p:nvPr/>
        </p:nvPicPr>
        <p:blipFill>
          <a:blip r:embed="rId3" cstate="print"/>
          <a:stretch>
            <a:fillRect/>
          </a:stretch>
        </p:blipFill>
        <p:spPr>
          <a:xfrm>
            <a:off x="4742819" y="1392486"/>
            <a:ext cx="3835125" cy="39140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Designing ASP.NET MVC </a:t>
            </a:r>
            <a:r>
              <a:rPr lang="en-US" dirty="0" smtClean="0"/>
              <a:t>Core </a:t>
            </a:r>
            <a:r>
              <a:rPr lang="en-US" dirty="0" smtClean="0"/>
              <a:t>Web Applications</a:t>
            </a:r>
            <a:endParaRPr lang="en-US" dirty="0"/>
          </a:p>
        </p:txBody>
      </p:sp>
      <p:sp>
        <p:nvSpPr>
          <p:cNvPr id="3" name="Text Placeholder 2"/>
          <p:cNvSpPr>
            <a:spLocks noGrp="1"/>
          </p:cNvSpPr>
          <p:nvPr>
            <p:ph type="body" idx="1"/>
          </p:nvPr>
        </p:nvSpPr>
        <p:spPr/>
        <p:txBody>
          <a:bodyPr/>
          <a:lstStyle/>
          <a:p>
            <a:r>
              <a:rPr lang="en-US" smtClean="0"/>
              <a:t>Exercise 1: Planning Model Classes
Exercise 2: Planning Controllers
Exercise 3: Planning Views
Exercise 4: Architecting an MVC Web Application</a:t>
            </a:r>
            <a:endParaRPr lang="en-US"/>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576398"/>
          </a:xfrm>
          <a:prstGeom prst="rect">
            <a:avLst/>
          </a:prstGeom>
          <a:noFill/>
        </p:spPr>
        <p:txBody>
          <a:bodyPr vert="horz" wrap="square" rtlCol="0">
            <a:spAutoFit/>
          </a:bodyPr>
          <a:lstStyle/>
          <a:p>
            <a:pPr>
              <a:lnSpc>
                <a:spcPct val="115000"/>
              </a:lnSpc>
              <a:spcAft>
                <a:spcPts val="1000"/>
              </a:spcAft>
            </a:pPr>
            <a:r>
              <a:rPr lang="en-US" sz="2400" dirty="0" smtClean="0">
                <a:latin typeface="Segoe UI"/>
                <a:ea typeface="Times New Roman"/>
                <a:cs typeface="Times New Roman"/>
              </a:rPr>
              <a:t>Your team has chosen ASP.NET MVC Core 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a:t>
            </a: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An MVC model that you can use to implement the desired functionality.</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One or more controllers and controller actions that respond to users actions.</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A set of views to implement the user interface.</a:t>
            </a:r>
            <a:endParaRPr lang="en-US" sz="2400" dirty="0" smtClean="0">
              <a:latin typeface="Segoe UI"/>
              <a:ea typeface="Times New Roman"/>
              <a:cs typeface="Times New Roman"/>
            </a:endParaRPr>
          </a:p>
          <a:p>
            <a:pPr marL="742950" marR="0" lvl="1" indent="-285750">
              <a:spcBef>
                <a:spcPts val="0"/>
              </a:spcBef>
              <a:spcAft>
                <a:spcPts val="0"/>
              </a:spcAft>
              <a:buFont typeface="Courier New"/>
              <a:buChar char="o"/>
            </a:pPr>
            <a:r>
              <a:rPr lang="en-US" sz="2400" dirty="0" smtClean="0">
                <a:latin typeface="Segoe UI"/>
                <a:ea typeface="Arial Unicode MS"/>
                <a:cs typeface="Times New Roman"/>
              </a:rPr>
              <a:t>The locations for hosting and data storage.</a:t>
            </a:r>
            <a:endParaRPr lang="en-US" sz="2400" dirty="0" smtClean="0">
              <a:latin typeface="Segoe UI"/>
              <a:ea typeface="Times New Roman"/>
              <a:cs typeface="Times New Roman"/>
            </a:endParaRPr>
          </a:p>
          <a:p>
            <a:pPr marL="457200" marR="0">
              <a:lnSpc>
                <a:spcPts val="1300"/>
              </a:lnSpc>
              <a:spcBef>
                <a:spcPts val="0"/>
              </a:spcBef>
              <a:spcAft>
                <a:spcPts val="600"/>
              </a:spcAft>
            </a:pPr>
            <a:r>
              <a:rPr lang="en-US" sz="2400" dirty="0" smtClean="0">
                <a:latin typeface="Segoe UI"/>
                <a:ea typeface="Times New Roman"/>
                <a:cs typeface="Times New Roman"/>
              </a:rPr>
              <a:t> </a:t>
            </a:r>
            <a:endParaRPr lang="en-US" sz="2400" dirty="0">
              <a:latin typeface="Segoe UI"/>
              <a:ea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model classes should be created for the photo sharing application based on the initial investigation?
What controllers should be created for the photo sharing application based on the initial investigation?
What views should be created for the photo sharing application?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Real-world Issues and Scenarios
Tools
Best Practice</a:t>
            </a:r>
          </a:p>
          <a:p>
            <a:r>
              <a:rPr lang="en-US" dirty="0" smtClean="0"/>
              <a:t>Common Issues and Troubleshooting Tips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Planning in the Project Design Phase
Designing Models, Controllers, and Views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Planning in the Project Design Phase</a:t>
            </a:r>
            <a:endParaRPr lang="en-US"/>
          </a:p>
        </p:txBody>
      </p:sp>
      <p:sp>
        <p:nvSpPr>
          <p:cNvPr id="3" name="Text Placeholder 2"/>
          <p:cNvSpPr>
            <a:spLocks noGrp="1"/>
          </p:cNvSpPr>
          <p:nvPr>
            <p:ph type="body" idx="1"/>
          </p:nvPr>
        </p:nvSpPr>
        <p:spPr/>
        <p:txBody>
          <a:bodyPr/>
          <a:lstStyle/>
          <a:p>
            <a:r>
              <a:rPr lang="en-US" smtClean="0"/>
              <a:t>Project Development Methodologies
Gathering Requirements
Planning the Database Design
Planning for Distributed Applications
Planning State Management
Planning Globalization and Localization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Development Methodologies</a:t>
            </a:r>
            <a:endParaRPr lang="en-US"/>
          </a:p>
        </p:txBody>
      </p:sp>
      <p:graphicFrame>
        <p:nvGraphicFramePr>
          <p:cNvPr id="4" name="Table 3"/>
          <p:cNvGraphicFramePr>
            <a:graphicFrameLocks noGrp="1"/>
          </p:cNvGraphicFramePr>
          <p:nvPr/>
        </p:nvGraphicFramePr>
        <p:xfrm>
          <a:off x="281355" y="955057"/>
          <a:ext cx="8651630" cy="5643880"/>
        </p:xfrm>
        <a:graphic>
          <a:graphicData uri="http://schemas.openxmlformats.org/drawingml/2006/table">
            <a:tbl>
              <a:tblPr firstRow="1" bandRow="1">
                <a:tableStyleId>{72833802-FEF1-4C79-8D5D-14CF1EAF98D9}</a:tableStyleId>
              </a:tblPr>
              <a:tblGrid>
                <a:gridCol w="2518116">
                  <a:extLst>
                    <a:ext uri="{9D8B030D-6E8A-4147-A177-3AD203B41FA5}">
                      <a16:colId xmlns:a16="http://schemas.microsoft.com/office/drawing/2014/main" val="20000"/>
                    </a:ext>
                  </a:extLst>
                </a:gridCol>
                <a:gridCol w="6133514">
                  <a:extLst>
                    <a:ext uri="{9D8B030D-6E8A-4147-A177-3AD203B41FA5}">
                      <a16:colId xmlns:a16="http://schemas.microsoft.com/office/drawing/2014/main" val="20001"/>
                    </a:ext>
                  </a:extLst>
                </a:gridCol>
              </a:tblGrid>
              <a:tr h="370840">
                <a:tc>
                  <a:txBody>
                    <a:bodyPr/>
                    <a:lstStyle/>
                    <a:p>
                      <a:r>
                        <a:rPr lang="en-GB" sz="1600" dirty="0" smtClean="0"/>
                        <a:t>Development Model</a:t>
                      </a:r>
                      <a:endParaRPr lang="en-GB" sz="1600" dirty="0"/>
                    </a:p>
                  </a:txBody>
                  <a:tcPr/>
                </a:tc>
                <a:tc>
                  <a:txBody>
                    <a:bodyPr/>
                    <a:lstStyle/>
                    <a:p>
                      <a:r>
                        <a:rPr lang="en-GB" sz="1600" dirty="0" smtClean="0"/>
                        <a:t>Description</a:t>
                      </a:r>
                      <a:endParaRPr lang="en-GB" sz="1600" dirty="0"/>
                    </a:p>
                  </a:txBody>
                  <a:tcPr/>
                </a:tc>
                <a:extLst>
                  <a:ext uri="{0D108BD9-81ED-4DB2-BD59-A6C34878D82A}">
                    <a16:rowId xmlns:a16="http://schemas.microsoft.com/office/drawing/2014/main" val="10000"/>
                  </a:ext>
                </a:extLst>
              </a:tr>
              <a:tr h="173502">
                <a:tc>
                  <a:txBody>
                    <a:bodyPr/>
                    <a:lstStyle/>
                    <a:p>
                      <a:r>
                        <a:rPr lang="en-US" sz="1600" dirty="0" smtClean="0"/>
                        <a:t>Waterfall Model</a:t>
                      </a:r>
                      <a:endParaRPr lang="en-GB" sz="1600" dirty="0"/>
                    </a:p>
                  </a:txBody>
                  <a:tcPr/>
                </a:tc>
                <a:tc>
                  <a:txBody>
                    <a:bodyPr/>
                    <a:lstStyle/>
                    <a:p>
                      <a:r>
                        <a:rPr lang="en-US" sz="1600" dirty="0" smtClean="0"/>
                        <a:t>Activities for building an application a</a:t>
                      </a:r>
                      <a:r>
                        <a:rPr lang="en-IN" sz="1600" dirty="0" smtClean="0"/>
                        <a:t>re performed sequentially in distinct phases with clear deliverables.</a:t>
                      </a:r>
                      <a:endParaRPr lang="en-GB" sz="1600" dirty="0"/>
                    </a:p>
                  </a:txBody>
                  <a:tcPr/>
                </a:tc>
                <a:extLst>
                  <a:ext uri="{0D108BD9-81ED-4DB2-BD59-A6C34878D82A}">
                    <a16:rowId xmlns:a16="http://schemas.microsoft.com/office/drawing/2014/main" val="10001"/>
                  </a:ext>
                </a:extLst>
              </a:tr>
              <a:tr h="370840">
                <a:tc>
                  <a:txBody>
                    <a:bodyPr/>
                    <a:lstStyle/>
                    <a:p>
                      <a:r>
                        <a:rPr lang="en-US" sz="1600" dirty="0" smtClean="0"/>
                        <a:t>Iterative Development Model</a:t>
                      </a:r>
                      <a:endParaRPr lang="en-GB" sz="1600" dirty="0"/>
                    </a:p>
                  </a:txBody>
                  <a:tcPr/>
                </a:tc>
                <a:tc>
                  <a:txBody>
                    <a:bodyPr/>
                    <a:lstStyle/>
                    <a:p>
                      <a:r>
                        <a:rPr lang="en-US" sz="1600" dirty="0" smtClean="0"/>
                        <a:t>A</a:t>
                      </a:r>
                      <a:r>
                        <a:rPr lang="en-GB" sz="1600" dirty="0" smtClean="0"/>
                        <a:t>n application is built iteratively in parts, by using working versions that are thoroughly tested, until it is finalized.</a:t>
                      </a:r>
                      <a:endParaRPr lang="en-GB" sz="1600" dirty="0"/>
                    </a:p>
                  </a:txBody>
                  <a:tcPr/>
                </a:tc>
                <a:extLst>
                  <a:ext uri="{0D108BD9-81ED-4DB2-BD59-A6C34878D82A}">
                    <a16:rowId xmlns:a16="http://schemas.microsoft.com/office/drawing/2014/main" val="10002"/>
                  </a:ext>
                </a:extLst>
              </a:tr>
              <a:tr h="370840">
                <a:tc>
                  <a:txBody>
                    <a:bodyPr/>
                    <a:lstStyle/>
                    <a:p>
                      <a:r>
                        <a:rPr lang="en-US" sz="1600" dirty="0" smtClean="0"/>
                        <a:t>Prototype Model</a:t>
                      </a:r>
                      <a:endParaRPr lang="en-GB" sz="1600" dirty="0"/>
                    </a:p>
                  </a:txBody>
                  <a:tcPr/>
                </a:tc>
                <a:tc>
                  <a:txBody>
                    <a:bodyPr/>
                    <a:lstStyle/>
                    <a:p>
                      <a:r>
                        <a:rPr lang="en-US" sz="1600" dirty="0" smtClean="0"/>
                        <a:t>Based on a few business requirements, a prototype is made. Feedback on the prototype is used as input to develop the final application.</a:t>
                      </a:r>
                      <a:endParaRPr lang="en-GB" sz="1600" dirty="0"/>
                    </a:p>
                  </a:txBody>
                  <a:tcPr/>
                </a:tc>
                <a:extLst>
                  <a:ext uri="{0D108BD9-81ED-4DB2-BD59-A6C34878D82A}">
                    <a16:rowId xmlns:a16="http://schemas.microsoft.com/office/drawing/2014/main" val="10003"/>
                  </a:ext>
                </a:extLst>
              </a:tr>
              <a:tr h="370840">
                <a:tc>
                  <a:txBody>
                    <a:bodyPr/>
                    <a:lstStyle/>
                    <a:p>
                      <a:r>
                        <a:rPr lang="en-US" sz="1600" dirty="0" smtClean="0"/>
                        <a:t>Agile Development Model</a:t>
                      </a:r>
                      <a:endParaRPr lang="en-GB" sz="1600" dirty="0"/>
                    </a:p>
                  </a:txBody>
                  <a:tcPr/>
                </a:tc>
                <a:tc>
                  <a:txBody>
                    <a:bodyPr/>
                    <a:lstStyle/>
                    <a:p>
                      <a:r>
                        <a:rPr lang="en-US" sz="1600" dirty="0" smtClean="0"/>
                        <a:t>An application is built in rapid cycles, integrating changing circumstances and requirements in the development process.</a:t>
                      </a:r>
                      <a:endParaRPr lang="en-GB" sz="1600" dirty="0"/>
                    </a:p>
                  </a:txBody>
                  <a:tcPr/>
                </a:tc>
                <a:extLst>
                  <a:ext uri="{0D108BD9-81ED-4DB2-BD59-A6C34878D82A}">
                    <a16:rowId xmlns:a16="http://schemas.microsoft.com/office/drawing/2014/main" val="10004"/>
                  </a:ext>
                </a:extLst>
              </a:tr>
              <a:tr h="370840">
                <a:tc>
                  <a:txBody>
                    <a:bodyPr/>
                    <a:lstStyle/>
                    <a:p>
                      <a:r>
                        <a:rPr lang="en-US" sz="1600" dirty="0" smtClean="0"/>
                        <a:t>Extreme Programming</a:t>
                      </a:r>
                      <a:endParaRPr lang="en-GB" sz="1600" dirty="0"/>
                    </a:p>
                  </a:txBody>
                  <a:tcPr/>
                </a:tc>
                <a:tc>
                  <a:txBody>
                    <a:bodyPr/>
                    <a:lstStyle/>
                    <a:p>
                      <a:r>
                        <a:rPr lang="en-US" sz="1600" dirty="0" smtClean="0"/>
                        <a:t>Begins with </a:t>
                      </a:r>
                      <a:r>
                        <a:rPr lang="en-IN" sz="1600" dirty="0" smtClean="0"/>
                        <a:t>solving a few critical tasks. Developers test the simplified solution and obtain feedback from stakeholders to derive the detailed requirements, which evolve over the project life cycle.</a:t>
                      </a:r>
                      <a:endParaRPr lang="en-GB" sz="1600" dirty="0"/>
                    </a:p>
                  </a:txBody>
                  <a:tcPr/>
                </a:tc>
                <a:extLst>
                  <a:ext uri="{0D108BD9-81ED-4DB2-BD59-A6C34878D82A}">
                    <a16:rowId xmlns:a16="http://schemas.microsoft.com/office/drawing/2014/main" val="10005"/>
                  </a:ext>
                </a:extLst>
              </a:tr>
              <a:tr h="370840">
                <a:tc>
                  <a:txBody>
                    <a:bodyPr/>
                    <a:lstStyle/>
                    <a:p>
                      <a:r>
                        <a:rPr lang="en-US" sz="1600" dirty="0" smtClean="0"/>
                        <a:t>Test-Driven Development</a:t>
                      </a:r>
                      <a:endParaRPr lang="en-GB" sz="1600" dirty="0"/>
                    </a:p>
                  </a:txBody>
                  <a:tcPr/>
                </a:tc>
                <a:tc>
                  <a:txBody>
                    <a:bodyPr/>
                    <a:lstStyle/>
                    <a:p>
                      <a:r>
                        <a:rPr lang="en-US" sz="1600" dirty="0" smtClean="0"/>
                        <a:t>A test project is created and you can test changes to the code singly or as a group, throughout the project.</a:t>
                      </a:r>
                    </a:p>
                  </a:txBody>
                  <a:tcPr/>
                </a:tc>
                <a:extLst>
                  <a:ext uri="{0D108BD9-81ED-4DB2-BD59-A6C34878D82A}">
                    <a16:rowId xmlns:a16="http://schemas.microsoft.com/office/drawing/2014/main" val="10006"/>
                  </a:ext>
                </a:extLst>
              </a:tr>
              <a:tr h="370840">
                <a:tc>
                  <a:txBody>
                    <a:bodyPr/>
                    <a:lstStyle/>
                    <a:p>
                      <a:r>
                        <a:rPr lang="en-GB" sz="1600" dirty="0" smtClean="0"/>
                        <a:t>Unified </a:t>
                      </a:r>
                      <a:r>
                        <a:rPr lang="en-GB" sz="1600" dirty="0" err="1" smtClean="0"/>
                        <a:t>Modeling</a:t>
                      </a:r>
                      <a:r>
                        <a:rPr lang="en-GB" sz="1600" dirty="0" smtClean="0"/>
                        <a:t> Language</a:t>
                      </a:r>
                      <a:endParaRPr lang="en-GB" sz="1600" dirty="0"/>
                    </a:p>
                  </a:txBody>
                  <a:tcPr/>
                </a:tc>
                <a:tc>
                  <a:txBody>
                    <a:bodyPr/>
                    <a:lstStyle/>
                    <a:p>
                      <a:r>
                        <a:rPr lang="en-US" sz="1600" dirty="0" smtClean="0"/>
                        <a:t>UML diagrams are used for planning and documenting purposes, across all project development models.</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Gathering Requirements</a:t>
            </a:r>
            <a:endParaRPr lang="en-US"/>
          </a:p>
        </p:txBody>
      </p:sp>
      <p:sp>
        <p:nvSpPr>
          <p:cNvPr id="4" name="Content Placeholder 2"/>
          <p:cNvSpPr>
            <a:spLocks noGrp="1"/>
          </p:cNvSpPr>
          <p:nvPr/>
        </p:nvSpPr>
        <p:spPr bwMode="auto">
          <a:xfrm>
            <a:off x="458788" y="1021215"/>
            <a:ext cx="421260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smtClean="0"/>
              <a:t>Functional requirements describe how the application responds to users </a:t>
            </a:r>
          </a:p>
          <a:p>
            <a:r>
              <a:rPr lang="en-US" sz="2000" dirty="0" smtClean="0"/>
              <a:t>Technical requirements describe the technical features of an application, such as availability, security, or performance</a:t>
            </a:r>
          </a:p>
          <a:p>
            <a:r>
              <a:rPr lang="en-US" sz="2000" dirty="0" smtClean="0"/>
              <a:t>You can build functional requirements by using:</a:t>
            </a:r>
          </a:p>
          <a:p>
            <a:pPr lvl="1"/>
            <a:r>
              <a:rPr lang="en-US" sz="2000" dirty="0" smtClean="0"/>
              <a:t>Usage scenarios</a:t>
            </a:r>
          </a:p>
          <a:p>
            <a:pPr lvl="1"/>
            <a:r>
              <a:rPr lang="en-US" sz="2000" dirty="0" smtClean="0"/>
              <a:t>Use cases</a:t>
            </a:r>
          </a:p>
          <a:p>
            <a:pPr lvl="1"/>
            <a:r>
              <a:rPr lang="en-US" sz="2000" dirty="0" smtClean="0"/>
              <a:t>Requirements modeling in agile </a:t>
            </a:r>
          </a:p>
          <a:p>
            <a:pPr lvl="1"/>
            <a:r>
              <a:rPr lang="en-US" sz="2000" dirty="0" smtClean="0"/>
              <a:t>User stories in extreme programming</a:t>
            </a:r>
            <a:endParaRPr lang="en-US" sz="2000" dirty="0"/>
          </a:p>
        </p:txBody>
      </p:sp>
      <p:pic>
        <p:nvPicPr>
          <p:cNvPr id="5" name="Picture 4"/>
          <p:cNvPicPr>
            <a:picLocks noChangeAspect="1"/>
          </p:cNvPicPr>
          <p:nvPr/>
        </p:nvPicPr>
        <p:blipFill>
          <a:blip r:embed="rId3" cstate="print"/>
          <a:stretch>
            <a:fillRect/>
          </a:stretch>
        </p:blipFill>
        <p:spPr>
          <a:xfrm>
            <a:off x="4671391" y="1431009"/>
            <a:ext cx="3856403" cy="3021722"/>
          </a:xfrm>
          <a:prstGeom prst="rect">
            <a:avLst/>
          </a:prstGeom>
        </p:spPr>
      </p:pic>
      <p:sp>
        <p:nvSpPr>
          <p:cNvPr id="6" name="Rectangle 5"/>
          <p:cNvSpPr/>
          <p:nvPr/>
        </p:nvSpPr>
        <p:spPr>
          <a:xfrm>
            <a:off x="4608528" y="4932457"/>
            <a:ext cx="4195379"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Sample UML Use Case Diagram</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the Database Design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Logical Modeling</a:t>
            </a:r>
          </a:p>
          <a:p>
            <a:r>
              <a:rPr lang="en-US" dirty="0" smtClean="0"/>
              <a:t>Physical Database Structure</a:t>
            </a:r>
          </a:p>
          <a:p>
            <a:r>
              <a:rPr lang="en-US" dirty="0" smtClean="0"/>
              <a:t>Working with </a:t>
            </a:r>
            <a:r>
              <a:rPr lang="en-US" dirty="0" err="1" smtClean="0"/>
              <a:t>DBAs</a:t>
            </a:r>
            <a:endParaRPr lang="en-US" dirty="0" smtClean="0"/>
          </a:p>
          <a:p>
            <a:r>
              <a:rPr lang="en-US" dirty="0" smtClean="0"/>
              <a:t>Database Design in Agile and Extreme Programming</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for Distributed Applications</a:t>
            </a:r>
            <a:endParaRPr lang="en-US"/>
          </a:p>
        </p:txBody>
      </p:sp>
      <p:sp>
        <p:nvSpPr>
          <p:cNvPr id="4" name="Content Placeholder 2"/>
          <p:cNvSpPr>
            <a:spLocks noGrp="1"/>
          </p:cNvSpPr>
          <p:nvPr/>
        </p:nvSpPr>
        <p:spPr bwMode="auto">
          <a:xfrm>
            <a:off x="458788" y="1021215"/>
            <a:ext cx="347710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Layers</a:t>
            </a:r>
          </a:p>
          <a:p>
            <a:pPr lvl="1"/>
            <a:r>
              <a:rPr lang="en-US" dirty="0" smtClean="0"/>
              <a:t>Presentation</a:t>
            </a:r>
          </a:p>
          <a:p>
            <a:pPr lvl="1"/>
            <a:r>
              <a:rPr lang="en-US" dirty="0" smtClean="0"/>
              <a:t>Business Logic</a:t>
            </a:r>
          </a:p>
          <a:p>
            <a:pPr lvl="1"/>
            <a:r>
              <a:rPr lang="en-US" dirty="0" smtClean="0"/>
              <a:t>Data Access</a:t>
            </a:r>
          </a:p>
          <a:p>
            <a:pPr lvl="1"/>
            <a:r>
              <a:rPr lang="en-US" dirty="0" smtClean="0"/>
              <a:t>Database</a:t>
            </a:r>
          </a:p>
          <a:p>
            <a:r>
              <a:rPr lang="en-US" dirty="0" smtClean="0"/>
              <a:t>Communication</a:t>
            </a:r>
          </a:p>
          <a:p>
            <a:r>
              <a:rPr lang="en-US" dirty="0" smtClean="0"/>
              <a:t>Security</a:t>
            </a:r>
          </a:p>
          <a:p>
            <a:pPr lvl="1"/>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7566" y="4273073"/>
            <a:ext cx="679238" cy="120456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sp>
        <p:nvSpPr>
          <p:cNvPr id="9" name="TextBox 8"/>
          <p:cNvSpPr txBox="1"/>
          <p:nvPr/>
        </p:nvSpPr>
        <p:spPr>
          <a:xfrm>
            <a:off x="4235664" y="1352812"/>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Browser</a:t>
            </a:r>
            <a:endParaRPr lang="en-GB" b="0" dirty="0"/>
          </a:p>
        </p:txBody>
      </p:sp>
      <p:sp>
        <p:nvSpPr>
          <p:cNvPr id="10" name="TextBox 9"/>
          <p:cNvSpPr txBox="1"/>
          <p:nvPr/>
        </p:nvSpPr>
        <p:spPr>
          <a:xfrm>
            <a:off x="4235663" y="2622424"/>
            <a:ext cx="94724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Web </a:t>
            </a:r>
          </a:p>
          <a:p>
            <a:r>
              <a:rPr lang="en-GB" b="0" dirty="0" smtClean="0"/>
              <a:t>Server</a:t>
            </a:r>
            <a:endParaRPr lang="en-GB" b="0" dirty="0"/>
          </a:p>
        </p:txBody>
      </p:sp>
      <p:sp>
        <p:nvSpPr>
          <p:cNvPr id="11" name="TextBox 10"/>
          <p:cNvSpPr txBox="1"/>
          <p:nvPr/>
        </p:nvSpPr>
        <p:spPr>
          <a:xfrm>
            <a:off x="4235663" y="4273073"/>
            <a:ext cx="947247"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Middle</a:t>
            </a:r>
          </a:p>
          <a:p>
            <a:r>
              <a:rPr lang="en-GB" b="0" dirty="0" smtClean="0"/>
              <a:t>Tier</a:t>
            </a:r>
          </a:p>
          <a:p>
            <a:r>
              <a:rPr lang="en-GB" b="0" dirty="0" smtClean="0"/>
              <a:t>Server</a:t>
            </a:r>
            <a:endParaRPr lang="en-GB" b="0" dirty="0"/>
          </a:p>
        </p:txBody>
      </p:sp>
      <p:sp>
        <p:nvSpPr>
          <p:cNvPr id="12" name="TextBox 11"/>
          <p:cNvSpPr txBox="1"/>
          <p:nvPr/>
        </p:nvSpPr>
        <p:spPr>
          <a:xfrm>
            <a:off x="4157381" y="5923722"/>
            <a:ext cx="126989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Database</a:t>
            </a:r>
          </a:p>
          <a:p>
            <a:r>
              <a:rPr lang="en-GB" b="0" dirty="0" smtClean="0"/>
              <a:t>Server</a:t>
            </a:r>
            <a:endParaRPr lang="en-GB" b="0" dirty="0"/>
          </a:p>
        </p:txBody>
      </p:sp>
      <p:sp>
        <p:nvSpPr>
          <p:cNvPr id="13" name="TextBox 12"/>
          <p:cNvSpPr txBox="1"/>
          <p:nvPr/>
        </p:nvSpPr>
        <p:spPr>
          <a:xfrm>
            <a:off x="6513077" y="2862470"/>
            <a:ext cx="163378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Presentation</a:t>
            </a:r>
            <a:endParaRPr lang="en-GB" b="0" dirty="0"/>
          </a:p>
        </p:txBody>
      </p:sp>
      <p:sp>
        <p:nvSpPr>
          <p:cNvPr id="14" name="TextBox 13"/>
          <p:cNvSpPr txBox="1"/>
          <p:nvPr/>
        </p:nvSpPr>
        <p:spPr>
          <a:xfrm>
            <a:off x="6513077" y="4365406"/>
            <a:ext cx="1875835"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Business Logic</a:t>
            </a:r>
          </a:p>
          <a:p>
            <a:r>
              <a:rPr lang="en-GB" b="0" dirty="0" smtClean="0"/>
              <a:t>Data Access</a:t>
            </a:r>
            <a:endParaRPr lang="en-GB" b="0" dirty="0"/>
          </a:p>
        </p:txBody>
      </p:sp>
      <p:cxnSp>
        <p:nvCxnSpPr>
          <p:cNvPr id="15" name="Straight Arrow Connector 14"/>
          <p:cNvCxnSpPr/>
          <p:nvPr/>
        </p:nvCxnSpPr>
        <p:spPr bwMode="auto">
          <a:xfrm>
            <a:off x="5937185" y="2053741"/>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5890986" y="5441335"/>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5884478" y="3817190"/>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State Management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Client-side locations to store state data:</a:t>
            </a:r>
          </a:p>
          <a:p>
            <a:pPr lvl="1"/>
            <a:r>
              <a:rPr lang="en-US" dirty="0" smtClean="0"/>
              <a:t>Cookies</a:t>
            </a:r>
          </a:p>
          <a:p>
            <a:pPr lvl="1"/>
            <a:r>
              <a:rPr lang="en-US" dirty="0" smtClean="0"/>
              <a:t>Query Strings</a:t>
            </a:r>
          </a:p>
          <a:p>
            <a:r>
              <a:rPr lang="en-US" dirty="0" smtClean="0"/>
              <a:t>Server-side locations to store state data:</a:t>
            </a:r>
          </a:p>
          <a:p>
            <a:pPr lvl="1"/>
            <a:r>
              <a:rPr lang="en-US" dirty="0" err="1" smtClean="0"/>
              <a:t>TempData</a:t>
            </a:r>
            <a:endParaRPr lang="en-US" dirty="0" smtClean="0"/>
          </a:p>
          <a:p>
            <a:pPr lvl="1"/>
            <a:r>
              <a:rPr lang="en-US" dirty="0" smtClean="0"/>
              <a:t>Application State</a:t>
            </a:r>
          </a:p>
          <a:p>
            <a:pPr lvl="1"/>
            <a:r>
              <a:rPr lang="en-US" dirty="0" smtClean="0"/>
              <a:t>Session State</a:t>
            </a:r>
          </a:p>
          <a:p>
            <a:pPr lvl="1"/>
            <a:r>
              <a:rPr lang="en-US" dirty="0" smtClean="0"/>
              <a:t>Profile Properties</a:t>
            </a:r>
          </a:p>
          <a:p>
            <a:pPr lvl="1"/>
            <a:r>
              <a:rPr lang="en-US" dirty="0" smtClean="0"/>
              <a:t>Database Tables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Globalization and Localization</a:t>
            </a:r>
            <a:endParaRPr lang="en-US"/>
          </a:p>
        </p:txBody>
      </p:sp>
      <p:sp>
        <p:nvSpPr>
          <p:cNvPr id="4" name="Content Placeholder 2"/>
          <p:cNvSpPr>
            <a:spLocks noGrp="1"/>
          </p:cNvSpPr>
          <p:nvPr/>
        </p:nvSpPr>
        <p:spPr bwMode="auto">
          <a:xfrm>
            <a:off x="458788" y="1021214"/>
            <a:ext cx="8119156" cy="55483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smtClean="0"/>
              <a:t>You can use the internationally-recognized set of language codes available in browsers to present content customized to suit a user’s language or region</a:t>
            </a:r>
          </a:p>
          <a:p>
            <a:r>
              <a:rPr lang="en-US" sz="2000" dirty="0" smtClean="0"/>
              <a:t>You can use resource files to provide a localized response suitable to a user’s culture</a:t>
            </a:r>
          </a:p>
          <a:p>
            <a:r>
              <a:rPr lang="en-US" sz="2000" dirty="0" smtClean="0"/>
              <a:t>You can use separate views to suit each language code</a:t>
            </a:r>
            <a:endParaRPr lang="en-US" sz="2000" dirty="0"/>
          </a:p>
        </p:txBody>
      </p:sp>
      <p:pic>
        <p:nvPicPr>
          <p:cNvPr id="5" name="Picture 4"/>
          <p:cNvPicPr>
            <a:picLocks noChangeAspect="1"/>
          </p:cNvPicPr>
          <p:nvPr/>
        </p:nvPicPr>
        <p:blipFill>
          <a:blip r:embed="rId3" cstate="print"/>
          <a:stretch>
            <a:fillRect/>
          </a:stretch>
        </p:blipFill>
        <p:spPr>
          <a:xfrm>
            <a:off x="738818" y="3124200"/>
            <a:ext cx="7560603" cy="367411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45</TotalTime>
  <Words>2641</Words>
  <Application>Microsoft Office PowerPoint</Application>
  <PresentationFormat>On-screen Show (4:3)</PresentationFormat>
  <Paragraphs>243</Paragraphs>
  <Slides>18</Slides>
  <Notes>18</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Arial Unicode MS</vt:lpstr>
      <vt:lpstr>Wingdings</vt:lpstr>
      <vt:lpstr>Verdana</vt:lpstr>
      <vt:lpstr>Times New Roman</vt:lpstr>
      <vt:lpstr>Segoe UI Light</vt:lpstr>
      <vt:lpstr>Segoe</vt:lpstr>
      <vt:lpstr>Segoe Light</vt:lpstr>
      <vt:lpstr>Courier New</vt:lpstr>
      <vt:lpstr>Segoe UI</vt:lpstr>
      <vt:lpstr>Presentation1</vt:lpstr>
      <vt:lpstr>Module02</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Lesson 2: Designing Models, Controllers, and Views</vt:lpstr>
      <vt:lpstr>Designing Models</vt:lpstr>
      <vt:lpstr>Designing Controllers</vt:lpstr>
      <vt:lpstr>Designing Views</vt:lpstr>
      <vt:lpstr>Lab: Designing ASP.NET MVC Core Web Applications</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dc:title>
  <dc:creator>karthi</dc:creator>
  <cp:lastModifiedBy>Simona Colapicchioni</cp:lastModifiedBy>
  <cp:revision>7</cp:revision>
  <dcterms:created xsi:type="dcterms:W3CDTF">2013-05-20T07:05:17Z</dcterms:created>
  <dcterms:modified xsi:type="dcterms:W3CDTF">2016-12-20T12:39:49Z</dcterms:modified>
</cp:coreProperties>
</file>