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311" r:id="rId16"/>
    <p:sldId id="312" r:id="rId17"/>
    <p:sldId id="313" r:id="rId18"/>
    <p:sldId id="314" r:id="rId19"/>
    <p:sldId id="315" r:id="rId20"/>
    <p:sldId id="309"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10" r:id="rId40"/>
    <p:sldId id="304" r:id="rId41"/>
    <p:sldId id="305" r:id="rId42"/>
    <p:sldId id="306" r:id="rId43"/>
    <p:sldId id="307" r:id="rId44"/>
    <p:sldId id="272" r:id="rId45"/>
    <p:sldId id="273" r:id="rId46"/>
    <p:sldId id="274" r:id="rId47"/>
    <p:sldId id="275" r:id="rId48"/>
    <p:sldId id="276" r:id="rId49"/>
    <p:sldId id="284" r:id="rId50"/>
    <p:sldId id="277" r:id="rId51"/>
    <p:sldId id="278" r:id="rId52"/>
    <p:sldId id="279" r:id="rId53"/>
    <p:sldId id="285" r:id="rId54"/>
  </p:sldIdLst>
  <p:sldSz cx="9144000" cy="6858000" type="screen4x3"/>
  <p:notesSz cx="6858000" cy="9144000"/>
  <p:embeddedFontLst>
    <p:embeddedFont>
      <p:font typeface="Consolas" panose="020B0609020204030204" pitchFamily="49" charset="0"/>
      <p:regular r:id="rId56"/>
      <p:bold r:id="rId57"/>
      <p:italic r:id="rId58"/>
      <p:boldItalic r:id="rId59"/>
    </p:embeddedFont>
    <p:embeddedFont>
      <p:font typeface="Verdana" panose="020B0604030504040204" pitchFamily="34" charset="0"/>
      <p:regular r:id="rId60"/>
      <p:bold r:id="rId61"/>
      <p:italic r:id="rId62"/>
      <p:boldItalic r:id="rId63"/>
    </p:embeddedFont>
    <p:embeddedFont>
      <p:font typeface="Segoe UI Light" panose="020B0502040204020203" pitchFamily="34" charset="0"/>
      <p:regular r:id="rId64"/>
      <p:italic r:id="rId65"/>
    </p:embeddedFont>
    <p:embeddedFont>
      <p:font typeface="Segoe Light" panose="020B0604020202020204" charset="0"/>
      <p:regular r:id="rId66"/>
      <p:italic r:id="rId67"/>
    </p:embeddedFont>
    <p:embeddedFont>
      <p:font typeface="Lucida Sans Unicode" panose="020B0602030504020204" pitchFamily="34" charset="0"/>
      <p:regular r:id="rId68"/>
    </p:embeddedFont>
    <p:embeddedFont>
      <p:font typeface="Segoe UI" panose="020B0502040204020203" pitchFamily="34" charset="0"/>
      <p:regular r:id="rId69"/>
      <p:bold r:id="rId70"/>
      <p:italic r:id="rId71"/>
      <p:boldItalic r:id="rId72"/>
    </p:embeddedFont>
    <p:embeddedFont>
      <p:font typeface="Calibri" panose="020F0502020204030204" pitchFamily="34" charset="0"/>
      <p:regular r:id="rId73"/>
      <p:bold r:id="rId74"/>
      <p:italic r:id="rId75"/>
      <p:boldItalic r:id="rId76"/>
    </p:embeddedFont>
  </p:embeddedFontLst>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708" autoAdjust="0"/>
  </p:normalViewPr>
  <p:slideViewPr>
    <p:cSldViewPr>
      <p:cViewPr varScale="1">
        <p:scale>
          <a:sx n="58" d="100"/>
          <a:sy n="58" d="100"/>
        </p:scale>
        <p:origin x="2170" y="62"/>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font" Target="fonts/font19.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55711-8B4A-42DA-9E0E-EE22F4A7C5EB}"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F3C6E-CD53-4741-A240-58A61E8B59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asp.net/projects/api/en/latest/autoapi/Microsoft/AspNet/Mvc/ViewComponent/index.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asp.net/projects/api/en/latest/autoapi/Microsoft/AspNet/Mvc/ViewResult/index.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smtClean="0">
                <a:latin typeface="Arial"/>
                <a:ea typeface="Times New Roman"/>
                <a:cs typeface="Times New Roman"/>
              </a:rPr>
              <a:t>@Html.DisplayNameFor(model =&gt; model.ModifiedDate)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ts val="1000"/>
              </a:lnSpc>
              <a:spcBef>
                <a:spcPts val="600"/>
              </a:spcBef>
              <a:spcAft>
                <a:spcPts val="600"/>
              </a:spcAft>
            </a:pPr>
            <a:r>
              <a:rPr lang="en-US" sz="1000" dirty="0" smtClean="0">
                <a:latin typeface="Arial"/>
                <a:ea typeface="Times New Roman"/>
                <a:cs typeface="Times New Roman"/>
              </a:rPr>
              <a:t>&lt;input name="</a:t>
            </a:r>
            <a:r>
              <a:rPr lang="en-US" sz="1000" dirty="0" err="1" smtClean="0">
                <a:latin typeface="Arial"/>
                <a:ea typeface="Times New Roman"/>
                <a:cs typeface="Times New Roman"/>
              </a:rPr>
              <a:t>ProductID</a:t>
            </a:r>
            <a:r>
              <a:rPr lang="en-US" sz="1000" dirty="0" smtClean="0">
                <a:latin typeface="Arial"/>
                <a:ea typeface="Times New Roman"/>
                <a:cs typeface="Times New Roman"/>
              </a:rPr>
              <a:t>" type="hidden" value="</a:t>
            </a:r>
            <a:r>
              <a:rPr lang="en-US" sz="1000" i="1" dirty="0" smtClean="0">
                <a:latin typeface="Arial"/>
                <a:ea typeface="Times New Roman"/>
                <a:cs typeface="Times New Roman"/>
              </a:rPr>
              <a:t>id</a:t>
            </a:r>
            <a:r>
              <a:rPr lang="en-US" sz="1000" dirty="0" smtClean="0">
                <a:latin typeface="Arial"/>
                <a:ea typeface="Times New Roman"/>
                <a:cs typeface="Times New Roman"/>
              </a:rPr>
              <a:t>"&gt;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Reassure the students that the website will look better when proper styles and layout templates are applied</a:t>
            </a:r>
            <a:r>
              <a:rPr lang="en-US" sz="1000" dirty="0" smtClean="0">
                <a:latin typeface="Arial"/>
                <a:ea typeface="Calibri"/>
                <a:cs typeface="Segoe UI"/>
              </a:rPr>
              <a:t>. On </a:t>
            </a:r>
            <a:r>
              <a:rPr lang="en-US" sz="1000" dirty="0">
                <a:latin typeface="Arial"/>
                <a:ea typeface="Calibri"/>
                <a:cs typeface="Segoe UI"/>
              </a:rPr>
              <a:t>your first attempt to create an Opera, you should see validation messages for all three boxes. Point out that these validation rules were created on the Model class in Module 3 by using data annotations. Remind the students that the Year field uses a custom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\Mod05\</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SzPts val="950"/>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142637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buSzPts val="950"/>
            </a:pPr>
            <a:r>
              <a:rPr lang="en-US" sz="1000" b="1" dirty="0" smtClean="0">
                <a:solidFill>
                  <a:prstClr val="black"/>
                </a:solidFill>
                <a:latin typeface="Arial"/>
                <a:ea typeface="Times New Roman"/>
                <a:cs typeface="Times New Roman"/>
              </a:rPr>
              <a:t>	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srgbClr val="000000"/>
                </a:solidFill>
                <a:latin typeface="Arial"/>
                <a:ea typeface="Times New Roman"/>
                <a:cs typeface="Segoe UI"/>
              </a:rPr>
              <a:t>2.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BUILD</a:t>
            </a:r>
            <a:r>
              <a:rPr lang="en-US" sz="1000" dirty="0">
                <a:solidFill>
                  <a:srgbClr val="000000"/>
                </a:solidFill>
                <a:latin typeface="Arial"/>
                <a:ea typeface="Times New Roman"/>
                <a:cs typeface="Segoe UI"/>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right-click the code, and then click </a:t>
            </a:r>
            <a:r>
              <a:rPr lang="en-US" sz="1000" b="1" dirty="0">
                <a:solidFill>
                  <a:prstClr val="black"/>
                </a:solidFill>
                <a:latin typeface="Arial"/>
                <a:ea typeface="Times New Roman"/>
                <a:cs typeface="Times New Roman"/>
              </a:rPr>
              <a:t>Add </a:t>
            </a:r>
            <a:r>
              <a:rPr lang="en-US" sz="1000" b="1" dirty="0" smtClean="0">
                <a:solidFill>
                  <a:prstClr val="black"/>
                </a:solidFill>
                <a:latin typeface="Arial"/>
                <a:ea typeface="Times New Roman"/>
                <a:cs typeface="Times New Roman"/>
              </a:rPr>
              <a:t>View</a:t>
            </a:r>
            <a:r>
              <a:rPr lang="en-US" sz="1000" dirty="0" smtClean="0">
                <a:solidFill>
                  <a:prstClr val="black"/>
                </a:solidFill>
                <a:latin typeface="Arial"/>
                <a:ea typeface="Times New Roman"/>
                <a:cs typeface="Times New Roman"/>
              </a:rPr>
              <a:t>.</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4.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Segoe UI"/>
              </a:rPr>
              <a:t> box of 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name displayed is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5.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6.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If not, 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click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7.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Scaffold template </a:t>
            </a:r>
            <a:r>
              <a:rPr lang="en-US" sz="1000" dirty="0">
                <a:solidFill>
                  <a:prstClr val="black"/>
                </a:solidFill>
                <a:latin typeface="Arial"/>
                <a:ea typeface="Times New Roman"/>
                <a:cs typeface="Segoe UI"/>
              </a:rPr>
              <a:t>box, ensure that the value is </a:t>
            </a:r>
            <a:r>
              <a:rPr lang="en-US" sz="1000" b="1" dirty="0">
                <a:solidFill>
                  <a:prstClr val="black"/>
                </a:solidFill>
                <a:latin typeface="Arial"/>
                <a:ea typeface="Times New Roman"/>
                <a:cs typeface="Times New Roman"/>
              </a:rPr>
              <a:t>Empty</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8.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Segoe UI"/>
              </a:rPr>
              <a:t> check box is not selected,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DIV </a:t>
            </a:r>
            <a:r>
              <a:rPr lang="en-US" sz="1000" dirty="0">
                <a:solidFill>
                  <a:prstClr val="black"/>
                </a:solidFill>
                <a:latin typeface="Arial"/>
                <a:ea typeface="Times New Roman"/>
                <a:cs typeface="Times New Roman"/>
              </a:rPr>
              <a:t>element of the </a:t>
            </a:r>
            <a:r>
              <a:rPr lang="en-US" sz="1000" b="1"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 code window,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h2&gt;Add an Opera&lt;/h2&gt;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10.</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&lt;/h2&gt; </a:t>
            </a:r>
            <a:r>
              <a:rPr lang="en-US" sz="1000" dirty="0">
                <a:solidFill>
                  <a:prstClr val="black"/>
                </a:solidFill>
                <a:latin typeface="Arial"/>
                <a:ea typeface="Times New Roman"/>
                <a:cs typeface="Times New Roman"/>
              </a:rPr>
              <a:t>tag, press Enter twice,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Html.BeginForm</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Create", "Opera",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FormMethod.Post</a:t>
            </a:r>
            <a:r>
              <a:rPr lang="en-US" sz="1000" dirty="0">
                <a:solidFill>
                  <a:prstClr val="black"/>
                </a:solidFill>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2030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rmAutofit fontScale="92500" lnSpcReduction="10000"/>
          </a:bodyPr>
          <a:lstStyle/>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using</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805990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 property, press Enter twice,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&lt;input type="submit" </a:t>
            </a:r>
          </a:p>
          <a:p>
            <a:pPr lvl="1">
              <a:lnSpc>
                <a:spcPct val="115000"/>
              </a:lnSpc>
              <a:spcBef>
                <a:spcPts val="600"/>
              </a:spcBef>
              <a:spcAft>
                <a:spcPts val="995"/>
              </a:spcAft>
            </a:pPr>
            <a:r>
              <a:rPr lang="en-US" sz="1000" dirty="0">
                <a:solidFill>
                  <a:prstClr val="black"/>
                </a:solidFill>
                <a:latin typeface="Arial"/>
                <a:ea typeface="Times New Roman"/>
                <a:cs typeface="Times New Roman"/>
              </a:rPr>
              <a:t>   value="Create" /&gt;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&lt;input&gt;</a:t>
            </a:r>
            <a:r>
              <a:rPr lang="en-US" sz="1000" dirty="0">
                <a:solidFill>
                  <a:prstClr val="black"/>
                </a:solidFill>
                <a:latin typeface="Arial"/>
                <a:ea typeface="Times New Roman"/>
                <a:cs typeface="Times New Roman"/>
              </a:rPr>
              <a:t> tag,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("Back to List", "Index")</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811078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operas I’ve seen</a:t>
            </a: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the list of Operas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Index page, click </a:t>
            </a:r>
            <a:r>
              <a:rPr lang="en-US" sz="1000" b="1" dirty="0">
                <a:solidFill>
                  <a:prstClr val="black"/>
                </a:solidFill>
                <a:latin typeface="Arial"/>
                <a:ea typeface="Times New Roman"/>
                <a:cs typeface="Times New Roman"/>
              </a:rPr>
              <a:t>Create New</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Add an Opera page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1597</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Messages corresponding to the </a:t>
            </a:r>
            <a:r>
              <a:rPr lang="en-US" sz="1000" b="1" dirty="0">
                <a:solidFill>
                  <a:prstClr val="black"/>
                </a:solidFill>
                <a:latin typeface="Arial"/>
                <a:ea typeface="Calibri"/>
                <a:cs typeface="Times New Roman"/>
              </a:rPr>
              <a:t>Title</a:t>
            </a:r>
            <a:r>
              <a:rPr lang="en-US" sz="1000" dirty="0">
                <a:solidFill>
                  <a:prstClr val="black"/>
                </a:solidFill>
                <a:latin typeface="Arial"/>
                <a:ea typeface="Calibri"/>
                <a:cs typeface="Times New Roman"/>
              </a:rPr>
              <a:t>, </a:t>
            </a:r>
            <a:r>
              <a:rPr lang="en-US" sz="1000" b="1" dirty="0">
                <a:solidFill>
                  <a:prstClr val="black"/>
                </a:solidFill>
                <a:latin typeface="Arial"/>
                <a:ea typeface="Calibri"/>
                <a:cs typeface="Times New Roman"/>
              </a:rPr>
              <a:t>Year</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Composer</a:t>
            </a:r>
            <a:r>
              <a:rPr lang="en-US" sz="1000" dirty="0">
                <a:solidFill>
                  <a:prstClr val="black"/>
                </a:solidFill>
                <a:latin typeface="Arial"/>
                <a:ea typeface="Calibri"/>
                <a:cs typeface="Times New Roman"/>
              </a:rPr>
              <a:t> boxes are displayed. The web application mandates you to enter values in all the boxes. Alerts are also displayed for any inappropriate entries, with relevant messages.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Title </a:t>
            </a:r>
            <a:r>
              <a:rPr lang="en-US" sz="1000" dirty="0">
                <a:solidFill>
                  <a:prstClr val="black"/>
                </a:solidFill>
                <a:latin typeface="Arial"/>
                <a:ea typeface="Times New Roman"/>
                <a:cs typeface="Times New Roman"/>
              </a:rPr>
              <a:t>box of the Add an Opera page, type </a:t>
            </a:r>
            <a:r>
              <a:rPr lang="en-US" sz="1000" b="1" dirty="0" err="1">
                <a:solidFill>
                  <a:prstClr val="black"/>
                </a:solidFill>
                <a:latin typeface="Arial"/>
                <a:ea typeface="Times New Roman"/>
                <a:cs typeface="Times New Roman"/>
              </a:rPr>
              <a:t>Rigoletto</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 </a:t>
            </a:r>
            <a:r>
              <a:rPr lang="en-US" sz="1000" dirty="0">
                <a:solidFill>
                  <a:prstClr val="black"/>
                </a:solidFill>
                <a:latin typeface="Arial"/>
                <a:ea typeface="Times New Roman"/>
                <a:cs typeface="Times New Roman"/>
              </a:rPr>
              <a:t>box of the Add an Opera page, type </a:t>
            </a:r>
            <a:r>
              <a:rPr lang="en-US" sz="1000" b="1" dirty="0">
                <a:solidFill>
                  <a:prstClr val="black"/>
                </a:solidFill>
                <a:latin typeface="Arial"/>
                <a:ea typeface="Times New Roman"/>
                <a:cs typeface="Times New Roman"/>
              </a:rPr>
              <a:t>1851</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Composer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Verdi</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 is created with the mentioned values.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50284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378796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dirty="0" smtClean="0"/>
              <a:t>https://docs.asp.net/en/latest/mvc/views/tag-helpers/intro.html</a:t>
            </a:r>
          </a:p>
          <a:p>
            <a:r>
              <a:rPr lang="en-US" dirty="0" smtClean="0"/>
              <a:t>https://blogs.msdn.microsoft.com/cdndevs/2015/08/06/a-complete-guide-to-the-mvc-6-tag-helpers/</a:t>
            </a:r>
            <a:endParaRPr lang="en-US" dirty="0"/>
          </a:p>
        </p:txBody>
      </p:sp>
    </p:spTree>
    <p:extLst>
      <p:ext uri="{BB962C8B-B14F-4D97-AF65-F5344CB8AC3E}">
        <p14:creationId xmlns:p14="http://schemas.microsoft.com/office/powerpoint/2010/main" val="139207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http://www.mikesdotnetting.com/article/274/introducing-taghelpers-in-asp-net-mvc-6</a:t>
            </a:r>
            <a:endParaRPr lang="nl-NL" dirty="0"/>
          </a:p>
        </p:txBody>
      </p:sp>
    </p:spTree>
    <p:extLst>
      <p:ext uri="{BB962C8B-B14F-4D97-AF65-F5344CB8AC3E}">
        <p14:creationId xmlns:p14="http://schemas.microsoft.com/office/powerpoint/2010/main" val="2895293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http://www.mikesdotnetting.com/article/274/introducing-taghelpers-in-asp-net-mvc-6</a:t>
            </a:r>
            <a:endParaRPr lang="nl-NL" dirty="0"/>
          </a:p>
        </p:txBody>
      </p:sp>
    </p:spTree>
    <p:extLst>
      <p:ext uri="{BB962C8B-B14F-4D97-AF65-F5344CB8AC3E}">
        <p14:creationId xmlns:p14="http://schemas.microsoft.com/office/powerpoint/2010/main" val="4051588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http://www.davepaquette.com/archive/2015/06/01/mvc-6-anchor-tag-helper.aspx</a:t>
            </a:r>
            <a:endParaRPr lang="nl-NL" dirty="0"/>
          </a:p>
        </p:txBody>
      </p:sp>
    </p:spTree>
    <p:extLst>
      <p:ext uri="{BB962C8B-B14F-4D97-AF65-F5344CB8AC3E}">
        <p14:creationId xmlns:p14="http://schemas.microsoft.com/office/powerpoint/2010/main" val="1901569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https://docs.microsoft.com/en-us/aspnet/core/fundamentals/environments</a:t>
            </a:r>
          </a:p>
          <a:p>
            <a:r>
              <a:rPr lang="nl-NL" dirty="0" smtClean="0"/>
              <a:t>http://www.davepaquette.com/archive/2015/05/05/web-optimization-development-and-production-in-asp-net-mvc6.aspx</a:t>
            </a:r>
            <a:endParaRPr lang="nl-NL" dirty="0"/>
          </a:p>
        </p:txBody>
      </p:sp>
    </p:spTree>
    <p:extLst>
      <p:ext uri="{BB962C8B-B14F-4D97-AF65-F5344CB8AC3E}">
        <p14:creationId xmlns:p14="http://schemas.microsoft.com/office/powerpoint/2010/main" val="416967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http://www.davepaquette.com/archive/2015/05/18/mvc-6-form-tag-helper.aspx</a:t>
            </a:r>
            <a:endParaRPr lang="nl-NL" dirty="0"/>
          </a:p>
        </p:txBody>
      </p:sp>
    </p:spTree>
    <p:extLst>
      <p:ext uri="{BB962C8B-B14F-4D97-AF65-F5344CB8AC3E}">
        <p14:creationId xmlns:p14="http://schemas.microsoft.com/office/powerpoint/2010/main" val="2455450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http://www.davepaquette.com/archive/2015/05/13/mvc6-input-tag-helper-deep-dive.aspx</a:t>
            </a:r>
            <a:endParaRPr lang="nl-NL" dirty="0"/>
          </a:p>
        </p:txBody>
      </p:sp>
    </p:spTree>
    <p:extLst>
      <p:ext uri="{BB962C8B-B14F-4D97-AF65-F5344CB8AC3E}">
        <p14:creationId xmlns:p14="http://schemas.microsoft.com/office/powerpoint/2010/main" val="1342270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http://www.davepaquette.com/archive/2015/05/18/mvc-6-form-tag-helper.aspx</a:t>
            </a:r>
          </a:p>
          <a:p>
            <a:endParaRPr lang="nl-NL" dirty="0"/>
          </a:p>
        </p:txBody>
      </p:sp>
    </p:spTree>
    <p:extLst>
      <p:ext uri="{BB962C8B-B14F-4D97-AF65-F5344CB8AC3E}">
        <p14:creationId xmlns:p14="http://schemas.microsoft.com/office/powerpoint/2010/main" val="1558108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http://www.davepaquette.com/archive/2015/05/18/mvc-6-form-tag-helper.aspx</a:t>
            </a:r>
          </a:p>
        </p:txBody>
      </p:sp>
    </p:spTree>
    <p:extLst>
      <p:ext uri="{BB962C8B-B14F-4D97-AF65-F5344CB8AC3E}">
        <p14:creationId xmlns:p14="http://schemas.microsoft.com/office/powerpoint/2010/main" val="1089042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Though this lesson mentions alternative view engines, the course concentrates on Razor and assumes that students will use Razor for most of their MVC projects.</a:t>
            </a:r>
            <a:r>
              <a:rPr lang="en-US" sz="1000">
                <a:solidFill>
                  <a:srgbClr val="B3B3B3"/>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http://www.davepaquette.com/archive/2015/05/18/mvc-6-label-tag-helper.aspx</a:t>
            </a:r>
            <a:endParaRPr lang="nl-NL" dirty="0"/>
          </a:p>
        </p:txBody>
      </p:sp>
    </p:spTree>
    <p:extLst>
      <p:ext uri="{BB962C8B-B14F-4D97-AF65-F5344CB8AC3E}">
        <p14:creationId xmlns:p14="http://schemas.microsoft.com/office/powerpoint/2010/main" val="3088913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http://www.davepaquette.com/archive/2015/05/18/mvc6-select-tag-helper.aspx</a:t>
            </a:r>
            <a:endParaRPr lang="nl-NL" dirty="0"/>
          </a:p>
        </p:txBody>
      </p:sp>
    </p:spTree>
    <p:extLst>
      <p:ext uri="{BB962C8B-B14F-4D97-AF65-F5344CB8AC3E}">
        <p14:creationId xmlns:p14="http://schemas.microsoft.com/office/powerpoint/2010/main" val="1715229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http://www.jerriepelser.com/blog/using-enum-aspnet-5-select-taghelper</a:t>
            </a:r>
            <a:endParaRPr lang="nl-NL" dirty="0"/>
          </a:p>
        </p:txBody>
      </p:sp>
    </p:spTree>
    <p:extLst>
      <p:ext uri="{BB962C8B-B14F-4D97-AF65-F5344CB8AC3E}">
        <p14:creationId xmlns:p14="http://schemas.microsoft.com/office/powerpoint/2010/main" val="4160362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http://blog.simontimms.com/2015/06/09/getting-lookup-data-into-you-view/</a:t>
            </a:r>
            <a:endParaRPr lang="nl-NL" dirty="0"/>
          </a:p>
        </p:txBody>
      </p:sp>
    </p:spTree>
    <p:extLst>
      <p:ext uri="{BB962C8B-B14F-4D97-AF65-F5344CB8AC3E}">
        <p14:creationId xmlns:p14="http://schemas.microsoft.com/office/powerpoint/2010/main" val="440052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http://www.davepaquette.com/archive/2015/05/18/mvc-6-textarea-tag-helper.aspx</a:t>
            </a:r>
            <a:endParaRPr lang="nl-NL" dirty="0"/>
          </a:p>
        </p:txBody>
      </p:sp>
    </p:spTree>
    <p:extLst>
      <p:ext uri="{BB962C8B-B14F-4D97-AF65-F5344CB8AC3E}">
        <p14:creationId xmlns:p14="http://schemas.microsoft.com/office/powerpoint/2010/main" val="2882251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http://www.davepaquette.com/archive/2015/05/14/mvc6-validation-tag-helpers-deep-dive.aspx</a:t>
            </a:r>
            <a:endParaRPr lang="nl-NL" dirty="0"/>
          </a:p>
        </p:txBody>
      </p:sp>
    </p:spTree>
    <p:extLst>
      <p:ext uri="{BB962C8B-B14F-4D97-AF65-F5344CB8AC3E}">
        <p14:creationId xmlns:p14="http://schemas.microsoft.com/office/powerpoint/2010/main" val="221031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http://www.davepaquette.com/archive/2015/05/14/mvc6-validation-tag-helpers-deep-dive.aspx</a:t>
            </a:r>
            <a:endParaRPr lang="nl-NL" dirty="0"/>
          </a:p>
        </p:txBody>
      </p:sp>
    </p:spTree>
    <p:extLst>
      <p:ext uri="{BB962C8B-B14F-4D97-AF65-F5344CB8AC3E}">
        <p14:creationId xmlns:p14="http://schemas.microsoft.com/office/powerpoint/2010/main" val="3179445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39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608430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fontScale="92500" lnSpcReduction="10000"/>
          </a:bodyPr>
          <a:lstStyle/>
          <a:p>
            <a:r>
              <a:rPr lang="nl-NL" dirty="0" smtClean="0"/>
              <a:t>http://www.mikesdotnetting.com/article/294/view-components-in-asp-net-core-mvc</a:t>
            </a:r>
          </a:p>
          <a:p>
            <a:endParaRPr lang="en-US" dirty="0" smtClean="0"/>
          </a:p>
          <a:p>
            <a:r>
              <a:rPr lang="en-US" dirty="0" smtClean="0"/>
              <a:t>Most templated web sites have content that's repeated across multiple pages. This site includes a tag cloud, a list of recent comments and an archive listing. These items or widgets appear on every page of the site. The simplest way to manage this in </a:t>
            </a:r>
            <a:r>
              <a:rPr lang="en-US" dirty="0" err="1" smtClean="0"/>
              <a:t>traditonal</a:t>
            </a:r>
            <a:r>
              <a:rPr lang="en-US" dirty="0" smtClean="0"/>
              <a:t> ASP.NET MVC without repeating code everywhere is to use Child Actions - controller action methods decorated with the [</a:t>
            </a:r>
            <a:r>
              <a:rPr lang="en-US" dirty="0" err="1" smtClean="0"/>
              <a:t>ChildActionOnly</a:t>
            </a:r>
            <a:r>
              <a:rPr lang="en-US" dirty="0" smtClean="0"/>
              <a:t>] attribute called from within a view or layout file via the </a:t>
            </a:r>
            <a:r>
              <a:rPr lang="en-US" dirty="0" err="1" smtClean="0"/>
              <a:t>Html.Action</a:t>
            </a:r>
            <a:r>
              <a:rPr lang="en-US" dirty="0" smtClean="0"/>
              <a:t> helper. Or, if the content of your widget doesn't require any interaction with the server (e.g. because you already have the data it needs), you can use a partial view invoked within the view or layout by the </a:t>
            </a:r>
            <a:r>
              <a:rPr lang="en-US" dirty="0" err="1" smtClean="0"/>
              <a:t>Html.RenderPartial</a:t>
            </a:r>
            <a:r>
              <a:rPr lang="en-US" dirty="0" smtClean="0"/>
              <a:t> helper method. View Components are an alternative to both of these approaches.</a:t>
            </a:r>
          </a:p>
          <a:p>
            <a:endParaRPr lang="en-US" dirty="0" smtClean="0"/>
          </a:p>
          <a:p>
            <a:r>
              <a:rPr lang="en-US" dirty="0" smtClean="0"/>
              <a:t>A View component is a class that inherits from </a:t>
            </a:r>
            <a:r>
              <a:rPr lang="en-US" dirty="0" err="1" smtClean="0"/>
              <a:t>ViewComponent</a:t>
            </a:r>
            <a:r>
              <a:rPr lang="en-US" dirty="0" smtClean="0"/>
              <a:t> and implements an Invoke or </a:t>
            </a:r>
            <a:r>
              <a:rPr lang="en-US" dirty="0" err="1" smtClean="0"/>
              <a:t>InvokeAsync</a:t>
            </a:r>
            <a:r>
              <a:rPr lang="en-US" dirty="0" smtClean="0"/>
              <a:t> method. The return type of the method will depend on what you want to render to the browser, but most likely, you will make use of a Razor View file to render templated content, so your Invoke or </a:t>
            </a:r>
            <a:r>
              <a:rPr lang="en-US" dirty="0" err="1" smtClean="0"/>
              <a:t>InvokeAsync</a:t>
            </a:r>
            <a:r>
              <a:rPr lang="en-US" dirty="0" smtClean="0"/>
              <a:t> method will return an </a:t>
            </a:r>
            <a:r>
              <a:rPr lang="en-US" dirty="0" err="1" smtClean="0"/>
              <a:t>IViewComponentResult</a:t>
            </a:r>
            <a:r>
              <a:rPr lang="en-US" dirty="0" smtClean="0"/>
              <a:t>. You could also return a string or an </a:t>
            </a:r>
            <a:r>
              <a:rPr lang="en-US" dirty="0" err="1" smtClean="0"/>
              <a:t>HtmlString</a:t>
            </a:r>
            <a:r>
              <a:rPr lang="en-US" dirty="0" smtClean="0"/>
              <a:t>, for example. Here is an example of a very simple View Component:</a:t>
            </a:r>
          </a:p>
          <a:p>
            <a:endParaRPr lang="en-US" dirty="0" smtClean="0"/>
          </a:p>
          <a:p>
            <a:r>
              <a:rPr lang="en-US" dirty="0" smtClean="0"/>
              <a:t>public class </a:t>
            </a:r>
            <a:r>
              <a:rPr lang="en-US" dirty="0" err="1" smtClean="0"/>
              <a:t>ContactViewComponent</a:t>
            </a:r>
            <a:r>
              <a:rPr lang="en-US" dirty="0" smtClean="0"/>
              <a:t> : </a:t>
            </a:r>
            <a:r>
              <a:rPr lang="en-US" dirty="0" err="1" smtClean="0"/>
              <a:t>ViewComponent</a:t>
            </a:r>
            <a:endParaRPr lang="en-US" dirty="0" smtClean="0"/>
          </a:p>
          <a:p>
            <a:r>
              <a:rPr lang="en-US" dirty="0" smtClean="0"/>
              <a:t>{</a:t>
            </a:r>
          </a:p>
          <a:p>
            <a:r>
              <a:rPr lang="en-US" dirty="0" smtClean="0"/>
              <a:t>    public </a:t>
            </a:r>
            <a:r>
              <a:rPr lang="en-US" dirty="0" err="1" smtClean="0"/>
              <a:t>IViewComponentResult</a:t>
            </a:r>
            <a:r>
              <a:rPr lang="en-US" dirty="0" smtClean="0"/>
              <a:t> Invoke()</a:t>
            </a:r>
          </a:p>
          <a:p>
            <a:r>
              <a:rPr lang="en-US" dirty="0" smtClean="0"/>
              <a:t>    {</a:t>
            </a:r>
          </a:p>
          <a:p>
            <a:r>
              <a:rPr lang="en-US" dirty="0" smtClean="0"/>
              <a:t>        return View();</a:t>
            </a:r>
          </a:p>
          <a:p>
            <a:r>
              <a:rPr lang="en-US" dirty="0" smtClean="0"/>
              <a:t>    }</a:t>
            </a:r>
          </a:p>
          <a:p>
            <a:r>
              <a:rPr lang="en-US" dirty="0" smtClean="0"/>
              <a:t>}</a:t>
            </a:r>
          </a:p>
          <a:p>
            <a:endParaRPr lang="en-US" dirty="0" smtClean="0"/>
          </a:p>
          <a:p>
            <a:endParaRPr lang="en-US" dirty="0" smtClean="0"/>
          </a:p>
          <a:p>
            <a:endParaRPr lang="en-US" dirty="0" smtClean="0"/>
          </a:p>
          <a:p>
            <a:r>
              <a:rPr lang="nl-NL" dirty="0" smtClean="0"/>
              <a:t>https://docs.asp.net/en/latest/mvc/views/view-components.html</a:t>
            </a:r>
          </a:p>
          <a:p>
            <a:endParaRPr lang="en-US" dirty="0" smtClean="0"/>
          </a:p>
          <a:p>
            <a:r>
              <a:rPr lang="en-US" dirty="0" smtClean="0"/>
              <a:t>Introducing view components</a:t>
            </a:r>
          </a:p>
          <a:p>
            <a:endParaRPr lang="en-US" dirty="0" smtClean="0"/>
          </a:p>
          <a:p>
            <a:r>
              <a:rPr lang="en-US" dirty="0" smtClean="0"/>
              <a:t>New to ASP.NET MVC 6, view components are similar to partial views, but they are much more powerful. View components don’t use model binding, and only depend on the data you provide when calling into it. A view component:</a:t>
            </a:r>
          </a:p>
          <a:p>
            <a:endParaRPr lang="en-US" dirty="0" smtClean="0"/>
          </a:p>
          <a:p>
            <a:r>
              <a:rPr lang="en-US" dirty="0" smtClean="0"/>
              <a:t>Renders a chunk rather than a whole response</a:t>
            </a:r>
          </a:p>
          <a:p>
            <a:r>
              <a:rPr lang="en-US" dirty="0" smtClean="0"/>
              <a:t>Includes the same separation-of-concerns and testability benefits found between a controller and view</a:t>
            </a:r>
          </a:p>
          <a:p>
            <a:r>
              <a:rPr lang="en-US" dirty="0" smtClean="0"/>
              <a:t>Can have parameters and business logic</a:t>
            </a:r>
          </a:p>
          <a:p>
            <a:r>
              <a:rPr lang="en-US" dirty="0" smtClean="0"/>
              <a:t>Is typically invoked from a layout page</a:t>
            </a:r>
          </a:p>
          <a:p>
            <a:endParaRPr lang="nl-NL" dirty="0"/>
          </a:p>
        </p:txBody>
      </p:sp>
    </p:spTree>
    <p:extLst>
      <p:ext uri="{BB962C8B-B14F-4D97-AF65-F5344CB8AC3E}">
        <p14:creationId xmlns:p14="http://schemas.microsoft.com/office/powerpoint/2010/main" val="252975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Define an </a:t>
            </a:r>
            <a:r>
              <a:rPr lang="en-US" sz="1200" b="0" i="1" kern="1200" dirty="0" err="1" smtClean="0">
                <a:solidFill>
                  <a:schemeClr val="tx1"/>
                </a:solidFill>
                <a:effectLst/>
                <a:latin typeface="+mn-lt"/>
                <a:ea typeface="+mn-ea"/>
                <a:cs typeface="+mn-cs"/>
              </a:rPr>
              <a:t>InvokeAsync</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that returns an </a:t>
            </a:r>
            <a:r>
              <a:rPr lang="en-US" sz="1200" b="0" i="0" kern="1200" dirty="0" err="1" smtClean="0">
                <a:solidFill>
                  <a:schemeClr val="tx1"/>
                </a:solidFill>
                <a:effectLst/>
                <a:latin typeface="+mn-lt"/>
                <a:ea typeface="+mn-ea"/>
                <a:cs typeface="+mn-cs"/>
              </a:rPr>
              <a:t>IViewComponentResult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Typically initializes a model and passes it to a view by calling the </a:t>
            </a:r>
            <a:r>
              <a:rPr lang="en-US" sz="1200" b="0" i="0" u="none" strike="noStrike" kern="1200" dirty="0" err="1" smtClean="0">
                <a:solidFill>
                  <a:schemeClr val="tx1"/>
                </a:solidFill>
                <a:effectLst/>
                <a:latin typeface="+mn-lt"/>
                <a:ea typeface="+mn-ea"/>
                <a:cs typeface="+mn-cs"/>
                <a:hlinkClick r:id="rId3"/>
              </a:rPr>
              <a:t>ViewComponent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View</a:t>
            </a:r>
            <a:r>
              <a:rPr lang="en-US" sz="1200" b="0" i="0" kern="1200" dirty="0" smtClean="0">
                <a:solidFill>
                  <a:schemeClr val="tx1"/>
                </a:solidFill>
                <a:effectLst/>
                <a:latin typeface="+mn-lt"/>
                <a:ea typeface="+mn-ea"/>
                <a:cs typeface="+mn-cs"/>
              </a:rPr>
              <a:t> method</a:t>
            </a:r>
          </a:p>
          <a:p>
            <a:r>
              <a:rPr lang="en-US" sz="1200" b="0" i="0" kern="1200" dirty="0" smtClean="0">
                <a:solidFill>
                  <a:schemeClr val="tx1"/>
                </a:solidFill>
                <a:effectLst/>
                <a:latin typeface="+mn-lt"/>
                <a:ea typeface="+mn-ea"/>
                <a:cs typeface="+mn-cs"/>
              </a:rPr>
              <a:t>Parameters come from the calling method, not HTTP, there is no model binding</a:t>
            </a:r>
          </a:p>
          <a:p>
            <a:r>
              <a:rPr lang="en-US" sz="1200" b="0" i="0" kern="1200" dirty="0" smtClean="0">
                <a:solidFill>
                  <a:schemeClr val="tx1"/>
                </a:solidFill>
                <a:effectLst/>
                <a:latin typeface="+mn-lt"/>
                <a:ea typeface="+mn-ea"/>
                <a:cs typeface="+mn-cs"/>
              </a:rPr>
              <a:t>Are not reachable directly as an HTTP endpoint, they are invoked from your code (usually in a view). A view component never handles a request</a:t>
            </a:r>
          </a:p>
          <a:p>
            <a:r>
              <a:rPr lang="en-US" sz="1200" b="0" i="0" kern="1200" dirty="0" smtClean="0">
                <a:solidFill>
                  <a:schemeClr val="tx1"/>
                </a:solidFill>
                <a:effectLst/>
                <a:latin typeface="+mn-lt"/>
                <a:ea typeface="+mn-ea"/>
                <a:cs typeface="+mn-cs"/>
              </a:rPr>
              <a:t>Are overloaded on the signature rather than any details from the current HTTP request</a:t>
            </a:r>
          </a:p>
          <a:p>
            <a:endParaRPr lang="en-US" dirty="0" smtClean="0"/>
          </a:p>
        </p:txBody>
      </p:sp>
    </p:spTree>
    <p:extLst>
      <p:ext uri="{BB962C8B-B14F-4D97-AF65-F5344CB8AC3E}">
        <p14:creationId xmlns:p14="http://schemas.microsoft.com/office/powerpoint/2010/main" val="327113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View search path</a:t>
            </a:r>
          </a:p>
          <a:p>
            <a:r>
              <a:rPr lang="en-US" dirty="0" smtClean="0"/>
              <a:t>The runtime searches for the view in the following paths:</a:t>
            </a:r>
          </a:p>
          <a:p>
            <a:endParaRPr lang="en-US" dirty="0" smtClean="0"/>
          </a:p>
          <a:p>
            <a:r>
              <a:rPr lang="en-US" dirty="0" smtClean="0"/>
              <a:t>Views/&lt;</a:t>
            </a:r>
            <a:r>
              <a:rPr lang="en-US" dirty="0" err="1" smtClean="0"/>
              <a:t>controller_name</a:t>
            </a:r>
            <a:r>
              <a:rPr lang="en-US" dirty="0" smtClean="0"/>
              <a:t>&gt;/Components/&lt;</a:t>
            </a:r>
            <a:r>
              <a:rPr lang="en-US" dirty="0" err="1" smtClean="0"/>
              <a:t>view_component_name</a:t>
            </a:r>
            <a:r>
              <a:rPr lang="en-US" dirty="0" smtClean="0"/>
              <a:t>&gt;/&lt;</a:t>
            </a:r>
            <a:r>
              <a:rPr lang="en-US" dirty="0" err="1" smtClean="0"/>
              <a:t>view_name</a:t>
            </a:r>
            <a:r>
              <a:rPr lang="en-US" dirty="0" smtClean="0"/>
              <a:t>&gt;</a:t>
            </a:r>
          </a:p>
          <a:p>
            <a:r>
              <a:rPr lang="en-US" dirty="0" smtClean="0"/>
              <a:t>Views/Shared/Components/&lt;</a:t>
            </a:r>
            <a:r>
              <a:rPr lang="en-US" dirty="0" err="1" smtClean="0"/>
              <a:t>view_component_name</a:t>
            </a:r>
            <a:r>
              <a:rPr lang="en-US" dirty="0" smtClean="0"/>
              <a:t>&gt;/&lt;</a:t>
            </a:r>
            <a:r>
              <a:rPr lang="en-US" dirty="0" err="1" smtClean="0"/>
              <a:t>view_name</a:t>
            </a:r>
            <a:r>
              <a:rPr lang="en-US" dirty="0" smtClean="0"/>
              <a:t>&gt;</a:t>
            </a:r>
          </a:p>
          <a:p>
            <a:r>
              <a:rPr lang="en-US" dirty="0" smtClean="0"/>
              <a:t>The default view name for a view component is Default, which means your view file will typically be named </a:t>
            </a:r>
            <a:r>
              <a:rPr lang="en-US" dirty="0" err="1" smtClean="0"/>
              <a:t>Default.cshtml</a:t>
            </a:r>
            <a:r>
              <a:rPr lang="en-US" dirty="0" smtClean="0"/>
              <a:t>. You can specify a different view name when creating the view component result or when calling the View method.</a:t>
            </a:r>
          </a:p>
          <a:p>
            <a:endParaRPr lang="en-US" dirty="0" smtClean="0"/>
          </a:p>
          <a:p>
            <a:r>
              <a:rPr lang="en-US" dirty="0" smtClean="0"/>
              <a:t>We recommend you name the view file </a:t>
            </a:r>
            <a:r>
              <a:rPr lang="en-US" dirty="0" err="1" smtClean="0"/>
              <a:t>Default.cshtml</a:t>
            </a:r>
            <a:r>
              <a:rPr lang="en-US" dirty="0" smtClean="0"/>
              <a:t> and use the Views/Shared/Components/&lt;</a:t>
            </a:r>
            <a:r>
              <a:rPr lang="en-US" dirty="0" err="1" smtClean="0"/>
              <a:t>view_component_name</a:t>
            </a:r>
            <a:r>
              <a:rPr lang="en-US" dirty="0" smtClean="0"/>
              <a:t>&gt;/&lt;</a:t>
            </a:r>
            <a:r>
              <a:rPr lang="en-US" dirty="0" err="1" smtClean="0"/>
              <a:t>view_name</a:t>
            </a:r>
            <a:r>
              <a:rPr lang="en-US" dirty="0" smtClean="0"/>
              <a:t>&gt; path. The </a:t>
            </a:r>
            <a:r>
              <a:rPr lang="en-US" dirty="0" err="1" smtClean="0"/>
              <a:t>PriorityList</a:t>
            </a:r>
            <a:r>
              <a:rPr lang="en-US" dirty="0" smtClean="0"/>
              <a:t> view component used in this sample uses Views/Shared/Components/</a:t>
            </a:r>
            <a:r>
              <a:rPr lang="en-US" dirty="0" err="1" smtClean="0"/>
              <a:t>PriorityList</a:t>
            </a:r>
            <a:r>
              <a:rPr lang="en-US" dirty="0" smtClean="0"/>
              <a:t>/</a:t>
            </a:r>
            <a:r>
              <a:rPr lang="en-US" dirty="0" err="1" smtClean="0"/>
              <a:t>Default.cshtml</a:t>
            </a:r>
            <a:r>
              <a:rPr lang="en-US" dirty="0" smtClean="0"/>
              <a:t> for the view component view.</a:t>
            </a:r>
            <a:endParaRPr lang="nl-NL" dirty="0" smtClean="0"/>
          </a:p>
          <a:p>
            <a:endParaRPr lang="nl-NL" dirty="0"/>
          </a:p>
        </p:txBody>
      </p:sp>
    </p:spTree>
    <p:extLst>
      <p:ext uri="{BB962C8B-B14F-4D97-AF65-F5344CB8AC3E}">
        <p14:creationId xmlns:p14="http://schemas.microsoft.com/office/powerpoint/2010/main" val="2140787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Invoking a view component</a:t>
            </a:r>
          </a:p>
          <a:p>
            <a:endParaRPr lang="en-US" dirty="0" smtClean="0"/>
          </a:p>
          <a:p>
            <a:r>
              <a:rPr lang="en-US" dirty="0" smtClean="0"/>
              <a:t>To use the view component, call @</a:t>
            </a:r>
            <a:r>
              <a:rPr lang="en-US" dirty="0" err="1" smtClean="0"/>
              <a:t>Component.InvokeAsync</a:t>
            </a:r>
            <a:r>
              <a:rPr lang="en-US" dirty="0" smtClean="0"/>
              <a:t>("Name of view component", &lt;parameters&gt;) from a view. The parameters will be passed to the </a:t>
            </a:r>
            <a:r>
              <a:rPr lang="en-US" dirty="0" err="1" smtClean="0"/>
              <a:t>InvokeAsync</a:t>
            </a:r>
            <a:r>
              <a:rPr lang="en-US" dirty="0" smtClean="0"/>
              <a:t> method. The </a:t>
            </a:r>
            <a:r>
              <a:rPr lang="en-US" dirty="0" err="1" smtClean="0"/>
              <a:t>PriorityList</a:t>
            </a:r>
            <a:r>
              <a:rPr lang="en-US" dirty="0" smtClean="0"/>
              <a:t> view component developed in the article is invoked from the Views/</a:t>
            </a:r>
            <a:r>
              <a:rPr lang="en-US" dirty="0" err="1" smtClean="0"/>
              <a:t>Todo</a:t>
            </a:r>
            <a:r>
              <a:rPr lang="en-US" dirty="0" smtClean="0"/>
              <a:t>/</a:t>
            </a:r>
            <a:r>
              <a:rPr lang="en-US" dirty="0" err="1" smtClean="0"/>
              <a:t>Index.cshtml</a:t>
            </a:r>
            <a:r>
              <a:rPr lang="en-US" dirty="0" smtClean="0"/>
              <a:t> view file. In the following, the </a:t>
            </a:r>
            <a:r>
              <a:rPr lang="en-US" dirty="0" err="1" smtClean="0"/>
              <a:t>InvokeAsync</a:t>
            </a:r>
            <a:r>
              <a:rPr lang="en-US" dirty="0" smtClean="0"/>
              <a:t> method is called with two parameters:</a:t>
            </a:r>
          </a:p>
          <a:p>
            <a:endParaRPr lang="en-US" dirty="0" smtClean="0"/>
          </a:p>
          <a:p>
            <a:r>
              <a:rPr lang="en-US" dirty="0" smtClean="0"/>
              <a:t>@await </a:t>
            </a:r>
            <a:r>
              <a:rPr lang="en-US" dirty="0" err="1" smtClean="0"/>
              <a:t>Component.InvokeAsync</a:t>
            </a:r>
            <a:r>
              <a:rPr lang="en-US" dirty="0" smtClean="0"/>
              <a:t>("</a:t>
            </a:r>
            <a:r>
              <a:rPr lang="en-US" dirty="0" err="1" smtClean="0"/>
              <a:t>PriorityList</a:t>
            </a:r>
            <a:r>
              <a:rPr lang="en-US" dirty="0" smtClean="0"/>
              <a:t>", 2, false)</a:t>
            </a:r>
          </a:p>
          <a:p>
            <a:endParaRPr lang="en-US" dirty="0" smtClean="0"/>
          </a:p>
          <a:p>
            <a:endParaRPr lang="en-US" dirty="0" smtClean="0"/>
          </a:p>
          <a:p>
            <a:r>
              <a:rPr lang="nl-NL" dirty="0" smtClean="0"/>
              <a:t>https://blogs.msdn.microsoft.com/webdev/2016/10/25/announcing-asp-net-core-1-1-preview-1/</a:t>
            </a:r>
            <a:endParaRPr lang="nl-NL" dirty="0"/>
          </a:p>
        </p:txBody>
      </p:sp>
    </p:spTree>
    <p:extLst>
      <p:ext uri="{BB962C8B-B14F-4D97-AF65-F5344CB8AC3E}">
        <p14:creationId xmlns:p14="http://schemas.microsoft.com/office/powerpoint/2010/main" val="3645517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44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45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Students may have their own ideas about each scenario. Come to a consensus with the entire class about the correct approach to use. You can refer to the following guidelines during the discussion:</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1. You want to display the ten latest comments in the web application. When users click the </a:t>
            </a:r>
            <a:r>
              <a:rPr lang="en-US" sz="1000" b="1" dirty="0" smtClean="0">
                <a:latin typeface="Arial"/>
                <a:ea typeface="Times New Roman"/>
                <a:cs typeface="Times New Roman"/>
              </a:rPr>
              <a:t>Latest Comments</a:t>
            </a:r>
            <a:r>
              <a:rPr lang="en-US" sz="1000" dirty="0" smtClean="0">
                <a:latin typeface="Arial"/>
                <a:ea typeface="Times New Roman"/>
                <a:cs typeface="Segoe UI"/>
              </a:rPr>
              <a:t> link on the home page, they will see a new webpage with the comments displayed.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a:t>
            </a:r>
            <a:r>
              <a:rPr lang="en-US" sz="1000" b="1" dirty="0">
                <a:latin typeface="Arial"/>
                <a:ea typeface="Calibri"/>
                <a:cs typeface="Times New Roman"/>
              </a:rPr>
              <a:t>:</a:t>
            </a:r>
            <a:r>
              <a:rPr lang="en-US" sz="1000" dirty="0">
                <a:latin typeface="Arial"/>
                <a:ea typeface="Calibri"/>
                <a:cs typeface="Segoe UI"/>
              </a:rPr>
              <a:t> This scenario does not require a partial view because the comments are displayed on a separate page and no re-use of this display is mentioned.</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2. You want to display the comments for an article on the </a:t>
            </a:r>
            <a:r>
              <a:rPr lang="en-US" sz="1000" b="1" dirty="0" smtClean="0">
                <a:latin typeface="Arial"/>
                <a:ea typeface="Times New Roman"/>
                <a:cs typeface="Times New Roman"/>
              </a:rPr>
              <a:t>Article</a:t>
            </a:r>
            <a:r>
              <a:rPr lang="en-US" sz="1000" dirty="0" smtClean="0">
                <a:latin typeface="Arial"/>
                <a:ea typeface="Times New Roman"/>
                <a:cs typeface="Segoe UI"/>
              </a:rPr>
              <a:t> view. You also want to display the comments for a product on the </a:t>
            </a:r>
            <a:r>
              <a:rPr lang="en-US" sz="1000" b="1" dirty="0" smtClean="0">
                <a:latin typeface="Arial"/>
                <a:ea typeface="Times New Roman"/>
                <a:cs typeface="Times New Roman"/>
              </a:rPr>
              <a:t>Product</a:t>
            </a:r>
            <a:r>
              <a:rPr lang="en-US" sz="1000" dirty="0" smtClean="0">
                <a:latin typeface="Arial"/>
                <a:ea typeface="Times New Roman"/>
                <a:cs typeface="Segoe UI"/>
              </a:rPr>
              <a:t> view. There are separate </a:t>
            </a:r>
            <a:r>
              <a:rPr lang="en-US" sz="1000" b="1" dirty="0" err="1" smtClean="0">
                <a:latin typeface="Arial"/>
                <a:ea typeface="Times New Roman"/>
                <a:cs typeface="Times New Roman"/>
              </a:rPr>
              <a:t>ArticleComment</a:t>
            </a:r>
            <a:r>
              <a:rPr lang="en-US" sz="1000" dirty="0" smtClean="0">
                <a:latin typeface="Arial"/>
                <a:ea typeface="Times New Roman"/>
                <a:cs typeface="Segoe UI"/>
              </a:rPr>
              <a:t> and </a:t>
            </a:r>
            <a:r>
              <a:rPr lang="en-US" sz="1000" b="1" dirty="0" err="1" smtClean="0">
                <a:latin typeface="Arial"/>
                <a:ea typeface="Times New Roman"/>
                <a:cs typeface="Times New Roman"/>
              </a:rPr>
              <a:t>ProductComment</a:t>
            </a:r>
            <a:r>
              <a:rPr lang="en-US" sz="1000" dirty="0" smtClean="0">
                <a:latin typeface="Arial"/>
                <a:ea typeface="Times New Roman"/>
                <a:cs typeface="Segoe UI"/>
              </a:rPr>
              <a:t> classes in your model, but they have similar properties. </a:t>
            </a:r>
          </a:p>
          <a:p>
            <a:pPr marL="342900" marR="0" lvl="0" indent="-342900">
              <a:lnSpc>
                <a:spcPct val="115000"/>
              </a:lnSpc>
              <a:spcBef>
                <a:spcPts val="0"/>
              </a:spcBef>
              <a:spcAft>
                <a:spcPts val="995"/>
              </a:spcAft>
              <a:buFont typeface="+mj-lt"/>
              <a:buNone/>
            </a:pPr>
            <a:r>
              <a:rPr lang="en-US" sz="1000" b="1" dirty="0" smtClean="0">
                <a:latin typeface="Arial"/>
                <a:ea typeface="Calibri"/>
                <a:cs typeface="Segoe UI"/>
              </a:rPr>
              <a:t>	</a:t>
            </a:r>
            <a:r>
              <a:rPr lang="en-US" sz="1000" b="1" dirty="0" smtClean="0">
                <a:latin typeface="Arial"/>
                <a:ea typeface="Calibri"/>
                <a:cs typeface="Times New Roman"/>
              </a:rPr>
              <a:t>Answer</a:t>
            </a:r>
            <a:r>
              <a:rPr lang="en-US" sz="1000" b="1" dirty="0">
                <a:latin typeface="Arial"/>
                <a:ea typeface="Calibri"/>
                <a:cs typeface="Times New Roman"/>
              </a:rPr>
              <a:t>: </a:t>
            </a:r>
            <a:r>
              <a:rPr lang="en-US" sz="1000" dirty="0">
                <a:latin typeface="Arial"/>
                <a:ea typeface="Calibri"/>
                <a:cs typeface="Segoe UI"/>
              </a:rPr>
              <a:t>Create a dynamic partial view that works with both the </a:t>
            </a:r>
            <a:r>
              <a:rPr lang="en-US" sz="1000" b="1" dirty="0" err="1">
                <a:latin typeface="Arial"/>
                <a:ea typeface="Calibri"/>
                <a:cs typeface="Times New Roman"/>
              </a:rPr>
              <a:t>ArticleComment</a:t>
            </a:r>
            <a:r>
              <a:rPr lang="en-US" sz="1000" dirty="0">
                <a:latin typeface="Arial"/>
                <a:ea typeface="Calibri"/>
                <a:cs typeface="Segoe UI"/>
              </a:rPr>
              <a:t> and </a:t>
            </a:r>
            <a:r>
              <a:rPr lang="en-US" sz="1000" b="1" dirty="0" err="1">
                <a:latin typeface="Arial"/>
                <a:ea typeface="Calibri"/>
                <a:cs typeface="Times New Roman"/>
              </a:rPr>
              <a:t>ProductComment</a:t>
            </a:r>
            <a:r>
              <a:rPr lang="en-US" sz="1000" dirty="0">
                <a:latin typeface="Arial"/>
                <a:ea typeface="Calibri"/>
                <a:cs typeface="Segoe UI"/>
              </a:rPr>
              <a:t> model classes.</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3. You have a photo sharing web application and you want to display a gallery of thumbnails on both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and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should show every </a:t>
            </a:r>
            <a:r>
              <a:rPr lang="en-US" sz="1000" b="1" dirty="0" smtClean="0">
                <a:latin typeface="Arial"/>
                <a:ea typeface="Times New Roman"/>
                <a:cs typeface="Times New Roman"/>
              </a:rPr>
              <a:t>Photo</a:t>
            </a:r>
            <a:r>
              <a:rPr lang="en-US" sz="1000" dirty="0" smtClean="0">
                <a:latin typeface="Arial"/>
                <a:ea typeface="Times New Roman"/>
                <a:cs typeface="Segoe UI"/>
              </a:rPr>
              <a:t> object, but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should display only the three recent photos uploaded.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 </a:t>
            </a:r>
            <a:r>
              <a:rPr lang="en-US" sz="1000" dirty="0" smtClean="0">
                <a:latin typeface="Arial"/>
                <a:ea typeface="Calibri"/>
                <a:cs typeface="Segoe UI"/>
              </a:rPr>
              <a:t>Create a strongly-type partial view because the partial view will always work with </a:t>
            </a:r>
            <a:r>
              <a:rPr lang="en-US" sz="1000" b="1" dirty="0" smtClean="0">
                <a:latin typeface="Arial"/>
                <a:ea typeface="Calibri"/>
                <a:cs typeface="Times New Roman"/>
              </a:rPr>
              <a:t>Photo</a:t>
            </a:r>
            <a:r>
              <a:rPr lang="en-US" sz="1000" dirty="0" smtClean="0">
                <a:latin typeface="Arial"/>
                <a:ea typeface="Calibri"/>
                <a:cs typeface="Segoe UI"/>
              </a:rPr>
              <a:t> objects. Use </a:t>
            </a:r>
            <a:r>
              <a:rPr lang="en-US" sz="1000" b="1" dirty="0" err="1" smtClean="0">
                <a:latin typeface="Arial"/>
                <a:ea typeface="Calibri"/>
                <a:cs typeface="Times New Roman"/>
              </a:rPr>
              <a:t>Html.Action</a:t>
            </a:r>
            <a:r>
              <a:rPr lang="en-US" sz="1000" b="1" dirty="0" smtClean="0">
                <a:latin typeface="Arial"/>
                <a:ea typeface="Calibri"/>
                <a:cs typeface="Times New Roman"/>
              </a:rPr>
              <a:t>()</a:t>
            </a:r>
            <a:r>
              <a:rPr lang="en-US" sz="1000" dirty="0" smtClean="0">
                <a:latin typeface="Arial"/>
                <a:ea typeface="Calibri"/>
                <a:cs typeface="Segoe UI"/>
              </a:rPr>
              <a:t> to call an action that returns the partial view. In this method, you can ensure that different collections of </a:t>
            </a:r>
            <a:r>
              <a:rPr lang="en-US" sz="1000" b="1" dirty="0" smtClean="0">
                <a:latin typeface="Arial"/>
                <a:ea typeface="Calibri"/>
                <a:cs typeface="Times New Roman"/>
              </a:rPr>
              <a:t>Photo</a:t>
            </a:r>
            <a:r>
              <a:rPr lang="en-US" sz="1000" dirty="0" smtClean="0">
                <a:latin typeface="Arial"/>
                <a:ea typeface="Calibri"/>
                <a:cs typeface="Segoe UI"/>
              </a:rPr>
              <a:t> objects are displayed in the </a:t>
            </a:r>
            <a:r>
              <a:rPr lang="en-US" sz="1000" b="1" dirty="0" err="1" smtClean="0">
                <a:latin typeface="Arial"/>
                <a:ea typeface="Calibri"/>
                <a:cs typeface="Times New Roman"/>
              </a:rPr>
              <a:t>AllPhotos</a:t>
            </a:r>
            <a:r>
              <a:rPr lang="en-US" sz="1000" dirty="0" smtClean="0">
                <a:latin typeface="Arial"/>
                <a:ea typeface="Calibri"/>
                <a:cs typeface="Segoe UI"/>
              </a:rPr>
              <a:t> view and the home page </a:t>
            </a:r>
            <a:r>
              <a:rPr lang="en-US" sz="1000" b="1" dirty="0" smtClean="0">
                <a:latin typeface="Arial"/>
                <a:ea typeface="Calibri"/>
                <a:cs typeface="Times New Roman"/>
              </a:rPr>
              <a:t>Index </a:t>
            </a:r>
            <a:r>
              <a:rPr lang="en-US" sz="1000" dirty="0" smtClean="0">
                <a:latin typeface="Arial"/>
                <a:ea typeface="Calibri"/>
                <a:cs typeface="Segoe UI"/>
              </a:rPr>
              <a:t>view. The students will use a similar scenario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students created temporary views in Lab 4 to test the Photo controller. Remind the students that these views were created for testing purposes only. They have been removed from the starter version of the application for this lab.</a:t>
            </a:r>
          </a:p>
          <a:p>
            <a:pPr>
              <a:lnSpc>
                <a:spcPct val="115000"/>
              </a:lnSpc>
              <a:spcAft>
                <a:spcPts val="1000"/>
              </a:spcAft>
            </a:pPr>
            <a:r>
              <a:rPr lang="en-US" sz="1000" dirty="0">
                <a:latin typeface="Arial"/>
                <a:ea typeface="Calibri"/>
                <a:cs typeface="Times New Roman"/>
              </a:rPr>
              <a:t>At the end of this lab, students will have a working Photo Sharing application to which they can add photos. The website may look unattractive with a black and white view, because the styles and layouts are yet to be applied. Reassure the students that they will add styles and layouts in Module 7 to create a website that looks professional</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Adding a View for Photo Display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view in the Photo Sharing web application to display single photos in large size.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students will add the Display view, but will not use it. They will see the use of the Display view in the last exercise of this lab.</a:t>
            </a:r>
          </a:p>
          <a:p>
            <a:pPr>
              <a:lnSpc>
                <a:spcPct val="115000"/>
              </a:lnSpc>
              <a:spcAft>
                <a:spcPts val="1000"/>
              </a:spcAft>
            </a:pPr>
            <a:r>
              <a:rPr lang="en-GB" sz="1000" dirty="0">
                <a:latin typeface="Arial"/>
                <a:ea typeface="Calibri"/>
                <a:cs typeface="Times New Roman"/>
              </a:rPr>
              <a:t>Exercise 2: Adding a View for New Photos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view to upload new photos for display in the Photo Sharing application.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the students will add the Create view, but will not use it. They will see the use of the Create view in the last exercise of this lab.</a:t>
            </a:r>
          </a:p>
          <a:p>
            <a:pPr>
              <a:lnSpc>
                <a:spcPct val="115000"/>
              </a:lnSpc>
              <a:spcAft>
                <a:spcPts val="1000"/>
              </a:spcAft>
            </a:pPr>
            <a:r>
              <a:rPr lang="en-GB" sz="1000" dirty="0">
                <a:latin typeface="Arial"/>
                <a:ea typeface="Calibri"/>
                <a:cs typeface="Times New Roman"/>
              </a:rPr>
              <a:t>Exercise 3: Creating and Using a Partial </a:t>
            </a:r>
            <a:r>
              <a:rPr lang="en-GB" sz="1000" dirty="0" smtClean="0">
                <a:latin typeface="Arial"/>
                <a:ea typeface="Calibri"/>
                <a:cs typeface="Times New Roman"/>
              </a:rPr>
              <a:t>View</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a:t>
            </a: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gallery action to the Photo 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Complete the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Use the photo gallery partial view.</a:t>
            </a:r>
            <a:endParaRPr lang="en-US" sz="1000" dirty="0" smtClean="0">
              <a:latin typeface="Arial"/>
              <a:ea typeface="Times New Roman"/>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GB" sz="1000">
                <a:solidFill>
                  <a:prstClr val="black"/>
                </a:solidFill>
                <a:latin typeface="Arial"/>
                <a:ea typeface="Calibri"/>
                <a:cs typeface="Times New Roman"/>
              </a:rPr>
              <a:t> </a:t>
            </a:r>
            <a:r>
              <a:rPr lang="en-US" sz="1000">
                <a:solidFill>
                  <a:prstClr val="black"/>
                </a:solidFill>
                <a:latin typeface="Arial"/>
                <a:ea typeface="Calibri"/>
                <a:cs typeface="Times New Roman"/>
              </a:rPr>
              <a:t>Exercise 4: </a:t>
            </a:r>
            <a:r>
              <a:rPr lang="en-GB" sz="1000">
                <a:solidFill>
                  <a:srgbClr val="000000"/>
                </a:solidFill>
                <a:latin typeface="Arial"/>
                <a:ea typeface="Calibri"/>
                <a:cs typeface="Segoe UI"/>
              </a:rPr>
              <a:t>Adding a Home View and Testing the Views</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In this exercise, you will create a home page that re-uses the photo gallery object, but displays only the three most recent photos.</a:t>
            </a:r>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49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50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improve the accessibility of the HTML that your photo views render?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all </a:t>
            </a:r>
            <a:r>
              <a:rPr lang="en-US" sz="1000" b="1" dirty="0">
                <a:latin typeface="Arial"/>
                <a:ea typeface="Calibri"/>
                <a:cs typeface="Times New Roman"/>
              </a:rPr>
              <a:t>&lt;</a:t>
            </a:r>
            <a:r>
              <a:rPr lang="en-US" sz="1000" b="1" dirty="0" err="1">
                <a:latin typeface="Arial"/>
                <a:ea typeface="Calibri"/>
                <a:cs typeface="Times New Roman"/>
              </a:rPr>
              <a:t>img</a:t>
            </a:r>
            <a:r>
              <a:rPr lang="en-US" sz="1000" b="1" dirty="0">
                <a:latin typeface="Arial"/>
                <a:ea typeface="Calibri"/>
                <a:cs typeface="Times New Roman"/>
              </a:rPr>
              <a:t>&gt;</a:t>
            </a:r>
            <a:r>
              <a:rPr lang="en-US" sz="1000" dirty="0">
                <a:latin typeface="Arial"/>
                <a:ea typeface="Calibri"/>
                <a:cs typeface="Times New Roman"/>
              </a:rPr>
              <a:t> tags include an information </a:t>
            </a:r>
            <a:r>
              <a:rPr lang="en-US" sz="1000" b="1" dirty="0">
                <a:latin typeface="Arial"/>
                <a:ea typeface="Calibri"/>
                <a:cs typeface="Times New Roman"/>
              </a:rPr>
              <a:t>alt </a:t>
            </a:r>
            <a:r>
              <a:rPr lang="en-US" sz="1000" dirty="0">
                <a:latin typeface="Arial"/>
                <a:ea typeface="Calibri"/>
                <a:cs typeface="Times New Roman"/>
              </a:rPr>
              <a:t>tag.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how did you ensure that the </a:t>
            </a:r>
            <a:r>
              <a:rPr lang="en-US" sz="1000" b="1" dirty="0">
                <a:latin typeface="Arial"/>
                <a:ea typeface="Calibri"/>
                <a:cs typeface="Times New Roman"/>
              </a:rPr>
              <a:t>Create</a:t>
            </a:r>
            <a:r>
              <a:rPr lang="en-US" sz="1000" dirty="0">
                <a:latin typeface="Arial"/>
                <a:ea typeface="Calibri"/>
                <a:cs typeface="Times New Roman"/>
              </a:rPr>
              <a:t> view for </a:t>
            </a:r>
            <a:r>
              <a:rPr lang="en-US" sz="1000" b="1" dirty="0">
                <a:latin typeface="Arial"/>
                <a:ea typeface="Calibri"/>
                <a:cs typeface="Times New Roman"/>
              </a:rPr>
              <a:t>Photo</a:t>
            </a:r>
            <a:r>
              <a:rPr lang="en-US" sz="1000" dirty="0">
                <a:latin typeface="Arial"/>
                <a:ea typeface="Calibri"/>
                <a:cs typeface="Times New Roman"/>
              </a:rPr>
              <a:t> model objects could upload photo files when the user clicked the </a:t>
            </a:r>
            <a:r>
              <a:rPr lang="en-US" sz="1000" b="1" dirty="0">
                <a:latin typeface="Arial"/>
                <a:ea typeface="Calibri"/>
                <a:cs typeface="Times New Roman"/>
              </a:rPr>
              <a:t>Create</a:t>
            </a:r>
            <a:r>
              <a:rPr lang="en-US" sz="1000" dirty="0">
                <a:latin typeface="Arial"/>
                <a:ea typeface="Calibri"/>
                <a:cs typeface="Times New Roman"/>
              </a:rPr>
              <a:t> button?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passing the </a:t>
            </a:r>
            <a:r>
              <a:rPr lang="en-US" sz="1000" b="1" dirty="0" err="1">
                <a:latin typeface="Arial"/>
                <a:ea typeface="Calibri"/>
                <a:cs typeface="Times New Roman"/>
              </a:rPr>
              <a:t>enctype</a:t>
            </a:r>
            <a:r>
              <a:rPr lang="en-US" sz="1000" b="1" dirty="0">
                <a:latin typeface="Arial"/>
                <a:ea typeface="Calibri"/>
                <a:cs typeface="Times New Roman"/>
              </a:rPr>
              <a:t> = "multipart/form-data"</a:t>
            </a:r>
            <a:r>
              <a:rPr lang="en-US" sz="1000" dirty="0">
                <a:latin typeface="Arial"/>
                <a:ea typeface="Calibri"/>
                <a:cs typeface="Times New Roman"/>
              </a:rPr>
              <a:t> parameter as an HTML attribute to the </a:t>
            </a:r>
            <a:r>
              <a:rPr lang="en-US" sz="1000" b="1" dirty="0" err="1">
                <a:latin typeface="Arial"/>
                <a:ea typeface="Calibri"/>
                <a:cs typeface="Times New Roman"/>
              </a:rPr>
              <a:t>Html.BeginForm</a:t>
            </a:r>
            <a:r>
              <a:rPr lang="en-US" sz="1000" b="1" dirty="0">
                <a:latin typeface="Arial"/>
                <a:ea typeface="Calibri"/>
                <a:cs typeface="Times New Roman"/>
              </a:rPr>
              <a:t>()</a:t>
            </a:r>
            <a:r>
              <a:rPr lang="en-US" sz="1000" dirty="0">
                <a:latin typeface="Arial"/>
                <a:ea typeface="Calibri"/>
                <a:cs typeface="Times New Roman"/>
              </a:rPr>
              <a:t> helper.</a:t>
            </a:r>
          </a:p>
        </p:txBody>
      </p:sp>
      <p:sp>
        <p:nvSpPr>
          <p:cNvPr id="4" name="Slide Number Placeholder 3"/>
          <p:cNvSpPr>
            <a:spLocks noGrp="1"/>
          </p:cNvSpPr>
          <p:nvPr>
            <p:ph type="sldNum" sz="quarter" idx="10"/>
          </p:nvPr>
        </p:nvSpPr>
        <p:spPr/>
        <p:txBody>
          <a:bodyPr/>
          <a:lstStyle/>
          <a:p>
            <a:fld id="{0A5F3C6E-CD53-4741-A240-58A61E8B591B}" type="slidenum">
              <a:rPr lang="en-US" smtClean="0"/>
              <a:pPr/>
              <a:t>51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display the name of the </a:t>
            </a:r>
            <a:r>
              <a:rPr lang="en-US" sz="1000" b="1" dirty="0" err="1">
                <a:latin typeface="Arial"/>
                <a:ea typeface="Calibri"/>
                <a:cs typeface="Times New Roman"/>
              </a:rPr>
              <a:t>Comment.Subject</a:t>
            </a:r>
            <a:r>
              <a:rPr lang="en-US" sz="1000" dirty="0">
                <a:latin typeface="Arial"/>
                <a:ea typeface="Calibri"/>
                <a:cs typeface="Times New Roman"/>
              </a:rPr>
              <a:t> property in an MVC view that renders an Edit form for comments. You want the label Edit Subject to appear to the left of a text box so that a user can edit the </a:t>
            </a:r>
            <a:r>
              <a:rPr lang="en-US" sz="1000" b="1" dirty="0">
                <a:latin typeface="Arial"/>
                <a:ea typeface="Calibri"/>
                <a:cs typeface="Times New Roman"/>
              </a:rPr>
              <a:t>Subject</a:t>
            </a:r>
            <a:r>
              <a:rPr lang="en-US" sz="1000" dirty="0">
                <a:latin typeface="Arial"/>
                <a:ea typeface="Calibri"/>
                <a:cs typeface="Times New Roman"/>
              </a:rPr>
              <a:t> value. Which HTML helper should you use to render the field 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your Razor generates errors by wrongly interpreting content as server-side code, this indicates that you have explicitly declared the content by using the </a:t>
            </a:r>
            <a:r>
              <a:rPr lang="en-US" sz="1000" b="1" dirty="0">
                <a:latin typeface="Arial"/>
                <a:ea typeface="Calibri"/>
                <a:cs typeface="Times New Roman"/>
              </a:rPr>
              <a:t>@* *@ </a:t>
            </a:r>
            <a:r>
              <a:rPr lang="en-US" sz="1000" dirty="0">
                <a:latin typeface="Arial"/>
                <a:ea typeface="Calibri"/>
                <a:cs typeface="Segoe UI"/>
              </a:rPr>
              <a:t>delimiters.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Razor comments, declared with the </a:t>
            </a:r>
            <a:r>
              <a:rPr lang="en-US" sz="1000" b="1" dirty="0">
                <a:latin typeface="Arial"/>
                <a:ea typeface="Calibri"/>
                <a:cs typeface="Times New Roman"/>
              </a:rPr>
              <a:t>@* *@ </a:t>
            </a:r>
            <a:r>
              <a:rPr lang="en-US" sz="1000" dirty="0">
                <a:latin typeface="Arial"/>
                <a:ea typeface="Calibri"/>
                <a:cs typeface="Times New Roman"/>
              </a:rPr>
              <a:t>delimiters, throughout your Razor views to help explain the view code to other developers in your team.</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Only use </a:t>
            </a:r>
            <a:r>
              <a:rPr lang="en-US" sz="1000" b="1" dirty="0">
                <a:latin typeface="Arial"/>
                <a:ea typeface="Calibri"/>
                <a:cs typeface="Times New Roman"/>
              </a:rPr>
              <a:t>@: </a:t>
            </a:r>
            <a:r>
              <a:rPr lang="en-US" sz="1000" dirty="0">
                <a:latin typeface="Arial"/>
                <a:ea typeface="Calibri"/>
                <a:cs typeface="Times New Roman"/>
              </a:rPr>
              <a:t> and </a:t>
            </a:r>
            <a:r>
              <a:rPr lang="en-US" sz="1000" b="1" dirty="0">
                <a:latin typeface="Arial"/>
                <a:ea typeface="Calibri"/>
                <a:cs typeface="Times New Roman"/>
              </a:rPr>
              <a:t>&lt;text&gt; </a:t>
            </a:r>
            <a:r>
              <a:rPr lang="en-US" sz="1000" dirty="0">
                <a:latin typeface="Arial"/>
                <a:ea typeface="Calibri"/>
                <a:cs typeface="Times New Roman"/>
              </a:rPr>
              <a:t>tags when Razor misinterprets content as code. Razor has sophisticated logic for distinguishing content from code, so this is rarely necessary.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strongly-typed views wherever possible because Visual Studio helps you to write correct code by displaying IntelliSense feedback.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52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Common Issues and Troubleshooting Tips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Common Issue: </a:t>
            </a:r>
            <a:r>
              <a:rPr lang="en-US" sz="1000" dirty="0" smtClean="0">
                <a:latin typeface="Arial"/>
                <a:ea typeface="Calibri"/>
                <a:cs typeface="Times New Roman"/>
              </a:rPr>
              <a:t>When a controller tries to access a partial view, an exception is thrown.</a:t>
            </a:r>
          </a:p>
          <a:p>
            <a:pPr>
              <a:lnSpc>
                <a:spcPct val="115000"/>
              </a:lnSpc>
              <a:spcAft>
                <a:spcPts val="1000"/>
              </a:spcAft>
            </a:pPr>
            <a:r>
              <a:rPr lang="en-US" sz="1000" b="1" dirty="0" smtClean="0">
                <a:solidFill>
                  <a:prstClr val="black"/>
                </a:solidFill>
                <a:latin typeface="Arial"/>
                <a:ea typeface="Times New Roman"/>
                <a:cs typeface="Times New Roman"/>
              </a:rPr>
              <a:t>Troubleshooting </a:t>
            </a:r>
            <a:r>
              <a:rPr lang="en-US" sz="1000" b="1" dirty="0">
                <a:solidFill>
                  <a:prstClr val="black"/>
                </a:solidFill>
                <a:latin typeface="Arial"/>
                <a:ea typeface="Times New Roman"/>
                <a:cs typeface="Times New Roman"/>
              </a:rPr>
              <a:t>Tip: </a:t>
            </a:r>
            <a:r>
              <a:rPr lang="en-US" sz="1000" dirty="0">
                <a:solidFill>
                  <a:prstClr val="black"/>
                </a:solidFill>
                <a:latin typeface="Arial"/>
                <a:ea typeface="Times New Roman"/>
                <a:cs typeface="Times New Roman"/>
              </a:rPr>
              <a:t>Place partial views in the /Views/Shared folder if they need to be used by various controllers.</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53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dirty="0">
                <a:latin typeface="Arial"/>
                <a:ea typeface="Calibri"/>
                <a:cs typeface="Times New Roman"/>
              </a:rPr>
              <a:t>&lt;</a:t>
            </a:r>
            <a:r>
              <a:rPr lang="en-US" sz="1000" i="1" dirty="0" err="1">
                <a:latin typeface="Arial"/>
                <a:ea typeface="Calibri"/>
                <a:cs typeface="Times New Roman"/>
              </a:rPr>
              <a:t>projectname</a:t>
            </a:r>
            <a:r>
              <a:rPr lang="en-US" sz="1000" i="1" dirty="0">
                <a:latin typeface="Arial"/>
                <a:ea typeface="Calibri"/>
                <a:cs typeface="Times New Roman"/>
              </a:rPr>
              <a:t>&gt;</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uppermost part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Module05</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Developing </a:t>
            </a:r>
            <a:endParaRPr lang="en-US" sz="4400" dirty="0" smtClean="0"/>
          </a:p>
          <a:p>
            <a:pPr marL="0" indent="0" algn="ctr">
              <a:buNone/>
            </a:pPr>
            <a:r>
              <a:rPr lang="en-US" sz="4400" dirty="0" smtClean="0"/>
              <a:t>ASP.NET </a:t>
            </a:r>
            <a:r>
              <a:rPr lang="en-US" sz="4400" dirty="0" smtClean="0"/>
              <a:t>MVC Core </a:t>
            </a:r>
            <a:endParaRPr lang="en-US" sz="4400" dirty="0" smtClean="0"/>
          </a:p>
          <a:p>
            <a:pPr marL="0" indent="0" algn="ctr">
              <a:buNone/>
            </a:pPr>
            <a:r>
              <a:rPr lang="en-US" sz="4400" dirty="0" smtClean="0"/>
              <a:t>Views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63a9c12-e6fc-4ca6-aed7-ba228d4b44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Html.ActionLink</a:t>
            </a:r>
            <a:r>
              <a:rPr lang="en-US" b="1" dirty="0" smtClean="0"/>
              <a:t>()</a:t>
            </a:r>
            <a:endParaRPr lang="en-US" dirty="0" smtClean="0"/>
          </a:p>
          <a:p>
            <a:endParaRPr lang="en-US" b="1" dirty="0"/>
          </a:p>
          <a:p>
            <a:endParaRPr lang="en-US" b="1" dirty="0" smtClean="0"/>
          </a:p>
          <a:p>
            <a:endParaRPr lang="en-US" b="1" dirty="0"/>
          </a:p>
          <a:p>
            <a:pPr marL="0" indent="0">
              <a:buNone/>
            </a:pPr>
            <a:r>
              <a:rPr lang="en-US" b="1" dirty="0" smtClean="0"/>
              <a:t> </a:t>
            </a:r>
          </a:p>
          <a:p>
            <a:r>
              <a:rPr lang="en-US" b="1" dirty="0" err="1" smtClean="0"/>
              <a:t>Url.Action</a:t>
            </a:r>
            <a:r>
              <a:rPr lang="en-US" b="1" dirty="0" smtClean="0"/>
              <a:t>()</a:t>
            </a:r>
            <a:endParaRPr lang="en-US" b="1" dirty="0"/>
          </a:p>
        </p:txBody>
      </p:sp>
      <p:sp>
        <p:nvSpPr>
          <p:cNvPr id="5" name="Bent Arrow 4"/>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883085" y="1615238"/>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"Display", new { id = 1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a:t>
            </a:r>
            <a:r>
              <a:rPr lang="en-US" b="0" dirty="0" smtClean="0">
                <a:latin typeface="Lucida Sans Unicode" pitchFamily="34" charset="0"/>
                <a:ea typeface="Times New Roman" panose="02020603050405020304" pitchFamily="18" charset="0"/>
                <a:cs typeface="Lucida Sans Unicode" pitchFamily="34" charset="0"/>
              </a:rPr>
              <a:t>"&gt;</a:t>
            </a:r>
          </a:p>
          <a:p>
            <a:r>
              <a:rPr lang="en-US" b="0" dirty="0" smtClean="0">
                <a:latin typeface="Lucida Sans Unicode" pitchFamily="34" charset="0"/>
                <a:ea typeface="Times New Roman" panose="02020603050405020304" pitchFamily="18" charset="0"/>
                <a:cs typeface="Lucida Sans Unicode" pitchFamily="34" charset="0"/>
              </a:rPr>
              <a:t>   Click </a:t>
            </a:r>
            <a:r>
              <a:rPr lang="en-US" b="0" dirty="0">
                <a:latin typeface="Lucida Sans Unicode" pitchFamily="34" charset="0"/>
                <a:ea typeface="Times New Roman" panose="02020603050405020304" pitchFamily="18" charset="0"/>
                <a:cs typeface="Lucida Sans Unicode" pitchFamily="34" charset="0"/>
              </a:rPr>
              <a:t>here to view photo </a:t>
            </a:r>
            <a:r>
              <a:rPr lang="en-US" b="0" dirty="0" smtClean="0">
                <a:latin typeface="Lucida Sans Unicode" pitchFamily="34" charset="0"/>
                <a:ea typeface="Times New Roman" panose="02020603050405020304" pitchFamily="18" charset="0"/>
                <a:cs typeface="Lucida Sans Unicode" pitchFamily="34" charset="0"/>
              </a:rPr>
              <a:t>1</a:t>
            </a:r>
          </a:p>
          <a:p>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a&gt;</a:t>
            </a:r>
            <a:endParaRPr lang="en-GB" b="0" dirty="0">
              <a:latin typeface="Lucida Sans Unicode" pitchFamily="34" charset="0"/>
              <a:cs typeface="Lucida Sans Unicode" pitchFamily="34" charset="0"/>
            </a:endParaRPr>
          </a:p>
        </p:txBody>
      </p:sp>
      <p:sp>
        <p:nvSpPr>
          <p:cNvPr id="9" name="Rectangle 8"/>
          <p:cNvSpPr/>
          <p:nvPr/>
        </p:nvSpPr>
        <p:spPr>
          <a:xfrm>
            <a:off x="883084" y="4175184"/>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alt</a:t>
            </a:r>
            <a:r>
              <a:rPr lang="en-US" b="0" dirty="0">
                <a:solidFill>
                  <a:schemeClr val="tx1"/>
                </a:solidFill>
                <a:latin typeface="Lucida Sans Unicode" pitchFamily="34" charset="0"/>
                <a:ea typeface="Times New Roman" panose="02020603050405020304" pitchFamily="18" charset="0"/>
                <a:cs typeface="Lucida Sans Unicode" pitchFamily="34" charset="0"/>
              </a:rPr>
              <a: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/1" </a:t>
            </a:r>
            <a:r>
              <a:rPr lang="en-US" b="0" dirty="0">
                <a:solidFill>
                  <a:schemeClr val="tx1"/>
                </a:solidFill>
                <a:latin typeface="Lucida Sans Unicode" pitchFamily="34" charset="0"/>
                <a:ea typeface="Times New Roman" panose="02020603050405020304" pitchFamily="18" charset="0"/>
                <a:cs typeface="Lucida Sans Unicode" pitchFamily="34" charset="0"/>
              </a:rPr>
              <a:t>})" </a:t>
            </a:r>
            <a:endParaRPr lang="en-US" b="0" dirty="0" smtClean="0">
              <a:solidFill>
                <a:schemeClr val="tx1"/>
              </a:solidFill>
              <a:latin typeface="Lucida Sans Unicode" pitchFamily="34" charset="0"/>
              <a:ea typeface="Times New Roman" panose="02020603050405020304" pitchFamily="18" charset="0"/>
              <a:cs typeface="Lucida Sans Unicode" pitchFamily="34" charset="0"/>
            </a:endParaRPr>
          </a:p>
          <a:p>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bcf7db-8aea-4d39-88b7-8bd9e43a3f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Html.DisplayNameFor</a:t>
            </a:r>
            <a:r>
              <a:rPr lang="en-US" b="1" dirty="0" smtClean="0"/>
              <a:t>()</a:t>
            </a:r>
          </a:p>
          <a:p>
            <a:endParaRPr lang="en-US" b="1" dirty="0"/>
          </a:p>
          <a:p>
            <a:endParaRPr lang="en-US" b="1" dirty="0" smtClean="0"/>
          </a:p>
          <a:p>
            <a:endParaRPr lang="en-US" b="1" dirty="0"/>
          </a:p>
          <a:p>
            <a:endParaRPr lang="en-US" b="1" dirty="0" smtClean="0"/>
          </a:p>
          <a:p>
            <a:endParaRPr lang="en-US" b="1" dirty="0"/>
          </a:p>
          <a:p>
            <a:r>
              <a:rPr lang="en-US" b="1" dirty="0" err="1" smtClean="0"/>
              <a:t>Html.DisplayFor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e17ad39-da1f-4c4e-838d-c6d8f6da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smtClean="0"/>
              <a:t>Html.BeginForm</a:t>
            </a:r>
            <a:r>
              <a:rPr lang="en-US" b="1" kern="0" dirty="0" smtClean="0"/>
              <a:t>()</a:t>
            </a:r>
          </a:p>
        </p:txBody>
      </p:sp>
      <p:sp>
        <p:nvSpPr>
          <p:cNvPr id="5" name="Bent Arrow 4"/>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Rectangle 5"/>
          <p:cNvSpPr/>
          <p:nvPr/>
        </p:nvSpPr>
        <p:spPr>
          <a:xfrm>
            <a:off x="458788" y="2114636"/>
            <a:ext cx="7346514" cy="175432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GB" b="0" dirty="0" err="1" smtClean="0">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new </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   @* Place input controls here *@</a:t>
            </a:r>
            <a:endParaRPr lang="en-US" b="0" dirty="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1841327" y="4582245"/>
            <a:ext cx="618721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cs typeface="Lucida Sans Unicode" pitchFamily="34" charset="0"/>
              </a:rPr>
              <a:t>&lt;form action="/Photo/Create" </a:t>
            </a:r>
            <a:r>
              <a:rPr lang="en-US" b="0" dirty="0">
                <a:solidFill>
                  <a:schemeClr val="tx1"/>
                </a:solidFill>
                <a:latin typeface="Lucida Sans Unicode" pitchFamily="34" charset="0"/>
                <a:cs typeface="Lucida Sans Unicode" pitchFamily="34" charset="0"/>
              </a:rPr>
              <a:t>method</a:t>
            </a:r>
            <a:r>
              <a:rPr lang="en-US" b="0" dirty="0" smtClean="0">
                <a:solidFill>
                  <a:schemeClr val="tx1"/>
                </a:solidFill>
                <a:latin typeface="Lucida Sans Unicode" pitchFamily="34" charset="0"/>
                <a:cs typeface="Lucida Sans Unicode" pitchFamily="34" charset="0"/>
              </a:rPr>
              <a:t>="post“</a:t>
            </a:r>
          </a:p>
          <a:p>
            <a:r>
              <a:rPr lang="en-US" b="0" dirty="0" smtClean="0">
                <a:solidFill>
                  <a:schemeClr val="tx1"/>
                </a:solidFill>
                <a:latin typeface="Lucida Sans Unicode" pitchFamily="34" charset="0"/>
                <a:cs typeface="Lucida Sans Unicode" pitchFamily="34" charset="0"/>
              </a:rPr>
              <a:t>   </a:t>
            </a:r>
            <a:r>
              <a:rPr lang="en-US" b="0" dirty="0" err="1" smtClean="0">
                <a:solidFill>
                  <a:schemeClr val="tx1"/>
                </a:solidFill>
                <a:latin typeface="Lucida Sans Unicode" pitchFamily="34" charset="0"/>
                <a:cs typeface="Lucida Sans Unicode" pitchFamily="34" charset="0"/>
              </a:rPr>
              <a:t>enctype</a:t>
            </a:r>
            <a:r>
              <a:rPr lang="en-US" b="0" dirty="0" smtClean="0">
                <a:solidFill>
                  <a:schemeClr val="tx1"/>
                </a:solidFill>
                <a:latin typeface="Lucida Sans Unicode" pitchFamily="34" charset="0"/>
                <a:cs typeface="Lucida Sans Unicode" pitchFamily="34" charset="0"/>
              </a:rPr>
              <a:t>="multipart/form-data"&gt;</a:t>
            </a:r>
            <a:endParaRPr lang="en-US" b="0" dirty="0">
              <a:solidFill>
                <a:schemeClr val="tx1"/>
              </a:solidFill>
              <a:latin typeface="Lucida Sans Unicode" pitchFamily="34" charset="0"/>
              <a:cs typeface="Lucida Sans Unicode" pitchFamily="34" charset="0"/>
            </a:endParaRPr>
          </a:p>
          <a:p>
            <a:endParaRPr lang="en-US" b="0" dirty="0" smtClean="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621e59c-2cff-4c74-afb1-3088c8f0d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Editor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Html.LabelFor</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Html.EditorFor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 </a:t>
            </a:r>
            <a:r>
              <a:rPr lang="en-US" b="0" dirty="0">
                <a:solidFill>
                  <a:schemeClr val="tx1"/>
                </a:solidFill>
                <a:latin typeface="Lucida Sans Unicode" pitchFamily="34" charset="0"/>
                <a:ea typeface="Times New Roman" panose="02020603050405020304" pitchFamily="18" charset="0"/>
                <a:cs typeface="Lucida Sans Unicode" pitchFamily="34" charset="0"/>
              </a:rPr>
              <a:t>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&lt;input </a:t>
            </a:r>
            <a:r>
              <a:rPr lang="en-US" b="0" dirty="0">
                <a:solidFill>
                  <a:schemeClr val="tx1"/>
                </a:solidFill>
                <a:latin typeface="Lucida Sans Unicode" pitchFamily="34" charset="0"/>
                <a:ea typeface="Times New Roman" panose="02020603050405020304" pitchFamily="18" charset="0"/>
                <a:cs typeface="Lucida Sans Unicode" pitchFamily="34" charset="0"/>
              </a:rPr>
              <a:t>type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="checkbox"</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name="Description"&gt;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f432277-20d6-4bd2-b2a7-0f3ce5983d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Html.ValidationSummary</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Html.ValidationMessageFor</a:t>
            </a:r>
            <a:r>
              <a:rPr lang="en-US" b="1" dirty="0" smtClean="0"/>
              <a:t> ()</a:t>
            </a:r>
            <a:endParaRPr lang="en-US" b="1" dirty="0"/>
          </a:p>
        </p:txBody>
      </p:sp>
      <p:sp>
        <p:nvSpPr>
          <p:cNvPr id="5" name="Bent Arrow 4"/>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enter a valid email address</a:t>
            </a:r>
            <a:endParaRPr lang="en-GB" b="0" dirty="0">
              <a:solidFill>
                <a:schemeClr val="tx1"/>
              </a:solidFill>
              <a:latin typeface="Lucida Sans Unicode"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HTML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Create a new view.</a:t>
            </a:r>
          </a:p>
          <a:p>
            <a:pPr lvl="1"/>
            <a:r>
              <a:rPr lang="en-US" dirty="0" smtClean="0"/>
              <a:t>Use the </a:t>
            </a:r>
            <a:r>
              <a:rPr lang="en-US" b="1" dirty="0" err="1" smtClean="0"/>
              <a:t>Html.BeginForm</a:t>
            </a:r>
            <a:r>
              <a:rPr lang="en-US" dirty="0" smtClean="0"/>
              <a:t> helper to render an HTML form.</a:t>
            </a:r>
          </a:p>
          <a:p>
            <a:pPr lvl="1"/>
            <a:r>
              <a:rPr lang="en-US" dirty="0" smtClean="0"/>
              <a:t>Use the </a:t>
            </a:r>
            <a:r>
              <a:rPr lang="en-US" b="1" dirty="0" err="1" smtClean="0"/>
              <a:t>Html.LabelFor</a:t>
            </a:r>
            <a:r>
              <a:rPr lang="en-US" dirty="0" smtClean="0"/>
              <a:t> helper to render a label for a model property.</a:t>
            </a:r>
          </a:p>
          <a:p>
            <a:pPr lvl="1"/>
            <a:r>
              <a:rPr lang="en-US" dirty="0" smtClean="0"/>
              <a:t>Use the </a:t>
            </a:r>
            <a:r>
              <a:rPr lang="en-US" b="1" dirty="0" err="1" smtClean="0"/>
              <a:t>Html.EditorFor</a:t>
            </a:r>
            <a:r>
              <a:rPr lang="en-US" dirty="0" smtClean="0"/>
              <a:t> helper to render an editor control for a model property.</a:t>
            </a:r>
          </a:p>
          <a:p>
            <a:pPr lvl="1"/>
            <a:r>
              <a:rPr lang="en-US" dirty="0" smtClean="0"/>
              <a:t>Use the </a:t>
            </a:r>
            <a:r>
              <a:rPr lang="en-US" b="1" dirty="0" err="1" smtClean="0"/>
              <a:t>Html.ValidationMessageFor</a:t>
            </a:r>
            <a:r>
              <a:rPr lang="en-US" b="1" dirty="0" smtClean="0"/>
              <a:t> </a:t>
            </a:r>
            <a:r>
              <a:rPr lang="en-US" dirty="0" smtClean="0"/>
              <a:t>helper to render validation errors.</a:t>
            </a:r>
          </a:p>
          <a:p>
            <a:pPr lvl="1"/>
            <a:r>
              <a:rPr lang="en-US" dirty="0" smtClean="0"/>
              <a:t>Use the </a:t>
            </a:r>
            <a:r>
              <a:rPr lang="en-US" b="1" dirty="0" err="1" smtClean="0"/>
              <a:t>Html.ActionLink</a:t>
            </a:r>
            <a:r>
              <a:rPr lang="en-US" dirty="0" smtClean="0"/>
              <a:t> helper to render a link to an action.</a:t>
            </a:r>
          </a:p>
          <a:p>
            <a:pPr lvl="1"/>
            <a:endParaRPr lang="en-US" dirty="0"/>
          </a:p>
        </p:txBody>
      </p:sp>
    </p:spTree>
    <p:extLst>
      <p:ext uri="{BB962C8B-B14F-4D97-AF65-F5344CB8AC3E}">
        <p14:creationId xmlns:p14="http://schemas.microsoft.com/office/powerpoint/2010/main" val="285975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5454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77152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01277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29892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Creating Views with Razor Syntax
Using HTML Helpers</a:t>
            </a:r>
          </a:p>
          <a:p>
            <a:r>
              <a:rPr lang="en-US" dirty="0" smtClean="0"/>
              <a:t>Using Tag Helpers</a:t>
            </a:r>
          </a:p>
          <a:p>
            <a:r>
              <a:rPr lang="en-US" dirty="0" smtClean="0"/>
              <a:t>Using </a:t>
            </a:r>
            <a:r>
              <a:rPr lang="en-US" smtClean="0"/>
              <a:t>View Components
Re-using Code in Views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Using Tag Helpers</a:t>
            </a:r>
            <a:endParaRPr lang="en-US" dirty="0"/>
          </a:p>
        </p:txBody>
      </p:sp>
      <p:sp>
        <p:nvSpPr>
          <p:cNvPr id="3" name="Text Placeholder 2"/>
          <p:cNvSpPr>
            <a:spLocks noGrp="1"/>
          </p:cNvSpPr>
          <p:nvPr>
            <p:ph type="body" idx="1"/>
          </p:nvPr>
        </p:nvSpPr>
        <p:spPr/>
        <p:txBody>
          <a:bodyPr numCol="2"/>
          <a:lstStyle/>
          <a:p>
            <a:r>
              <a:rPr lang="en-US" dirty="0" smtClean="0"/>
              <a:t>Using Tag Helpers</a:t>
            </a:r>
          </a:p>
          <a:p>
            <a:r>
              <a:rPr lang="en-US" dirty="0" smtClean="0"/>
              <a:t>Anchor</a:t>
            </a:r>
            <a:endParaRPr lang="en-US" dirty="0"/>
          </a:p>
          <a:p>
            <a:r>
              <a:rPr lang="en-US" dirty="0" smtClean="0"/>
              <a:t>Cache</a:t>
            </a:r>
            <a:endParaRPr lang="en-US" dirty="0"/>
          </a:p>
          <a:p>
            <a:r>
              <a:rPr lang="en-US" dirty="0" smtClean="0"/>
              <a:t>Environment</a:t>
            </a:r>
            <a:endParaRPr lang="en-US" dirty="0"/>
          </a:p>
          <a:p>
            <a:r>
              <a:rPr lang="en-US" dirty="0" smtClean="0"/>
              <a:t>Form</a:t>
            </a:r>
            <a:endParaRPr lang="en-US" dirty="0"/>
          </a:p>
          <a:p>
            <a:r>
              <a:rPr lang="en-US" dirty="0" smtClean="0"/>
              <a:t>Input</a:t>
            </a:r>
            <a:endParaRPr lang="en-US" dirty="0"/>
          </a:p>
          <a:p>
            <a:r>
              <a:rPr lang="en-US" dirty="0" smtClean="0"/>
              <a:t>Label</a:t>
            </a:r>
          </a:p>
          <a:p>
            <a:r>
              <a:rPr lang="en-US" dirty="0" smtClean="0"/>
              <a:t>Link</a:t>
            </a:r>
            <a:endParaRPr lang="en-US" dirty="0"/>
          </a:p>
          <a:p>
            <a:r>
              <a:rPr lang="en-US" dirty="0" smtClean="0"/>
              <a:t>Option</a:t>
            </a:r>
            <a:endParaRPr lang="en-US" dirty="0"/>
          </a:p>
          <a:p>
            <a:r>
              <a:rPr lang="en-US" dirty="0" smtClean="0"/>
              <a:t>Script</a:t>
            </a:r>
            <a:endParaRPr lang="en-US" dirty="0"/>
          </a:p>
          <a:p>
            <a:r>
              <a:rPr lang="en-US" dirty="0" smtClean="0"/>
              <a:t>Select</a:t>
            </a:r>
            <a:endParaRPr lang="en-US" dirty="0"/>
          </a:p>
          <a:p>
            <a:r>
              <a:rPr lang="en-US" dirty="0" err="1" smtClean="0"/>
              <a:t>TextArea</a:t>
            </a:r>
            <a:endParaRPr lang="en-US" dirty="0"/>
          </a:p>
          <a:p>
            <a:r>
              <a:rPr lang="en-US" dirty="0" err="1" smtClean="0"/>
              <a:t>ValidationMessage</a:t>
            </a:r>
            <a:endParaRPr lang="en-US" dirty="0"/>
          </a:p>
          <a:p>
            <a:r>
              <a:rPr lang="en-US" dirty="0" err="1" smtClean="0"/>
              <a:t>ValidationSummary</a:t>
            </a:r>
            <a:endParaRPr lang="en-US" dirty="0"/>
          </a:p>
          <a:p>
            <a:endParaRPr lang="en-US" dirty="0"/>
          </a:p>
        </p:txBody>
      </p:sp>
    </p:spTree>
    <p:extLst>
      <p:ext uri="{BB962C8B-B14F-4D97-AF65-F5344CB8AC3E}">
        <p14:creationId xmlns:p14="http://schemas.microsoft.com/office/powerpoint/2010/main" val="65660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a:t>
            </a:r>
            <a:endParaRPr lang="en-US" dirty="0"/>
          </a:p>
        </p:txBody>
      </p:sp>
      <p:sp>
        <p:nvSpPr>
          <p:cNvPr id="3" name="Content Placeholder 2"/>
          <p:cNvSpPr>
            <a:spLocks noGrp="1"/>
          </p:cNvSpPr>
          <p:nvPr>
            <p:ph idx="1"/>
          </p:nvPr>
        </p:nvSpPr>
        <p:spPr/>
        <p:txBody>
          <a:bodyPr/>
          <a:lstStyle/>
          <a:p>
            <a:r>
              <a:rPr lang="en-US" dirty="0" smtClean="0"/>
              <a:t>New feature for generating HTML</a:t>
            </a:r>
          </a:p>
          <a:p>
            <a:pPr lvl="1"/>
            <a:r>
              <a:rPr lang="en-US" dirty="0" smtClean="0"/>
              <a:t>HTML-like syntax processed by Razor on the server</a:t>
            </a:r>
          </a:p>
          <a:p>
            <a:pPr lvl="1"/>
            <a:endParaRPr lang="en-US" dirty="0"/>
          </a:p>
          <a:p>
            <a:pPr lvl="1"/>
            <a:r>
              <a:rPr lang="en-US" dirty="0" smtClean="0"/>
              <a:t>Generates</a:t>
            </a:r>
          </a:p>
          <a:p>
            <a:pPr lvl="1"/>
            <a:endParaRPr lang="en-US" dirty="0"/>
          </a:p>
          <a:p>
            <a:pPr lvl="1"/>
            <a:r>
              <a:rPr lang="en-US" dirty="0" smtClean="0"/>
              <a:t>Many Tag Helpers available in </a:t>
            </a:r>
            <a:r>
              <a:rPr lang="en-US" dirty="0" err="1" smtClean="0"/>
              <a:t>TagHelpers</a:t>
            </a:r>
            <a:r>
              <a:rPr lang="en-US" dirty="0" smtClean="0"/>
              <a:t> Package</a:t>
            </a:r>
          </a:p>
          <a:p>
            <a:pPr lvl="1"/>
            <a:endParaRPr lang="en-US" dirty="0"/>
          </a:p>
          <a:p>
            <a:pPr lvl="1"/>
            <a:endParaRPr lang="en-US" dirty="0" smtClean="0"/>
          </a:p>
          <a:p>
            <a:pPr lvl="1"/>
            <a:r>
              <a:rPr lang="en-US" dirty="0" smtClean="0"/>
              <a:t>To include globally insert directive in</a:t>
            </a:r>
            <a:br>
              <a:rPr lang="en-US" dirty="0" smtClean="0"/>
            </a:br>
            <a:r>
              <a:rPr lang="en-US" dirty="0" smtClean="0"/>
              <a:t>~/Views/_</a:t>
            </a:r>
            <a:r>
              <a:rPr lang="en-US" dirty="0" err="1" smtClean="0"/>
              <a:t>ViewImports.cshtml</a:t>
            </a:r>
            <a:endParaRPr lang="en-US" dirty="0" smtClean="0"/>
          </a:p>
          <a:p>
            <a:pPr lvl="1"/>
            <a:endParaRPr lang="en-US" dirty="0" smtClean="0"/>
          </a:p>
          <a:p>
            <a:pPr lvl="1"/>
            <a:endParaRPr lang="en-US"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899592" y="1981200"/>
            <a:ext cx="6030416"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="Index"&gt;</a:t>
            </a:r>
            <a:r>
              <a:rPr lang="en-US" dirty="0">
                <a:solidFill>
                  <a:srgbClr val="000000"/>
                </a:solidFill>
                <a:highlight>
                  <a:srgbClr val="FFFFFF"/>
                </a:highlight>
                <a:latin typeface="Consolas" panose="020B0609020204030204" pitchFamily="49" charset="0"/>
              </a:rPr>
              <a:t>Back to List</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7" name="Rectangle 6"/>
          <p:cNvSpPr/>
          <p:nvPr/>
        </p:nvSpPr>
        <p:spPr>
          <a:xfrm>
            <a:off x="846909" y="2819400"/>
            <a:ext cx="6318448"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People"&gt;</a:t>
            </a:r>
            <a:r>
              <a:rPr lang="en-US" dirty="0">
                <a:solidFill>
                  <a:srgbClr val="000000"/>
                </a:solidFill>
                <a:highlight>
                  <a:srgbClr val="FFFFFF"/>
                </a:highlight>
                <a:latin typeface="Consolas" panose="020B0609020204030204" pitchFamily="49" charset="0"/>
              </a:rPr>
              <a:t>Back to List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846909" y="3962400"/>
            <a:ext cx="7038528" cy="369332"/>
          </a:xfrm>
          <a:prstGeom prst="rect">
            <a:avLst/>
          </a:prstGeom>
        </p:spPr>
        <p:txBody>
          <a:bodyPr wrap="square">
            <a:spAutoFit/>
          </a:bodyPr>
          <a:lstStyle/>
          <a:p>
            <a:r>
              <a:rPr lang="nl-NL" dirty="0">
                <a:solidFill>
                  <a:srgbClr val="000000"/>
                </a:solidFill>
                <a:highlight>
                  <a:srgbClr val="FFFF00"/>
                </a:highlight>
                <a:latin typeface="Consolas" panose="020B0609020204030204" pitchFamily="49" charset="0"/>
              </a:rPr>
              <a:t>@</a:t>
            </a:r>
            <a:r>
              <a:rPr lang="nl-NL" dirty="0" err="1">
                <a:solidFill>
                  <a:srgbClr val="000000"/>
                </a:solidFill>
                <a:highlight>
                  <a:srgbClr val="FFFF00"/>
                </a:highlight>
                <a:latin typeface="Consolas" panose="020B0609020204030204" pitchFamily="49" charset="0"/>
              </a:rPr>
              <a:t>addTagHelper</a:t>
            </a:r>
            <a:r>
              <a:rPr lang="nl-NL" dirty="0">
                <a:solidFill>
                  <a:srgbClr val="000000"/>
                </a:solidFill>
                <a:highlight>
                  <a:srgbClr val="FFFF00"/>
                </a:highlight>
                <a:latin typeface="Consolas" panose="020B0609020204030204" pitchFamily="49" charset="0"/>
              </a:rPr>
              <a:t> </a:t>
            </a:r>
            <a:r>
              <a:rPr lang="nl-NL" dirty="0">
                <a:solidFill>
                  <a:srgbClr val="A31515"/>
                </a:solidFill>
                <a:highlight>
                  <a:srgbClr val="FFFFFF"/>
                </a:highlight>
                <a:latin typeface="Consolas" panose="020B0609020204030204" pitchFamily="49" charset="0"/>
              </a:rPr>
              <a:t>"*, </a:t>
            </a:r>
            <a:r>
              <a:rPr lang="nl-NL" dirty="0" err="1">
                <a:solidFill>
                  <a:srgbClr val="A31515"/>
                </a:solidFill>
                <a:highlight>
                  <a:srgbClr val="FFFFFF"/>
                </a:highlight>
                <a:latin typeface="Consolas" panose="020B0609020204030204" pitchFamily="49" charset="0"/>
              </a:rPr>
              <a:t>Microsoft.AspNet.Mvc.TagHelpers</a:t>
            </a:r>
            <a:r>
              <a:rPr lang="nl-NL" dirty="0">
                <a:solidFill>
                  <a:srgbClr val="A31515"/>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896064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 – Predefined (1/2)</a:t>
            </a:r>
            <a:endParaRPr lang="nl-NL" dirty="0"/>
          </a:p>
        </p:txBody>
      </p:sp>
      <p:sp>
        <p:nvSpPr>
          <p:cNvPr id="3" name="Content Placeholder 2"/>
          <p:cNvSpPr>
            <a:spLocks noGrp="1"/>
          </p:cNvSpPr>
          <p:nvPr>
            <p:ph idx="1"/>
          </p:nvPr>
        </p:nvSpPr>
        <p:spPr/>
        <p:txBody>
          <a:bodyPr/>
          <a:lstStyle/>
          <a:p>
            <a:r>
              <a:rPr lang="en-US" dirty="0" smtClean="0"/>
              <a:t>Anchor </a:t>
            </a:r>
            <a:r>
              <a:rPr lang="en-US" dirty="0"/>
              <a:t>(for generating hyperlinks)</a:t>
            </a:r>
          </a:p>
          <a:p>
            <a:r>
              <a:rPr lang="en-US" dirty="0"/>
              <a:t>Cache (for managing partial page caching)</a:t>
            </a:r>
          </a:p>
          <a:p>
            <a:r>
              <a:rPr lang="en-US" dirty="0"/>
              <a:t>Environment (for controlling content rendering based on the runtime environment)</a:t>
            </a:r>
          </a:p>
          <a:p>
            <a:r>
              <a:rPr lang="en-US" dirty="0"/>
              <a:t>Form (for generating form elements)</a:t>
            </a:r>
          </a:p>
          <a:p>
            <a:r>
              <a:rPr lang="en-US" dirty="0"/>
              <a:t>Input (generation of input elements)</a:t>
            </a:r>
          </a:p>
          <a:p>
            <a:r>
              <a:rPr lang="en-US" dirty="0"/>
              <a:t>Label (outputs label elements)</a:t>
            </a:r>
          </a:p>
          <a:p>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1930764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 – Predefined (2/2)</a:t>
            </a:r>
            <a:endParaRPr lang="nl-NL" dirty="0"/>
          </a:p>
        </p:txBody>
      </p:sp>
      <p:sp>
        <p:nvSpPr>
          <p:cNvPr id="3" name="Content Placeholder 2"/>
          <p:cNvSpPr>
            <a:spLocks noGrp="1"/>
          </p:cNvSpPr>
          <p:nvPr>
            <p:ph idx="1"/>
          </p:nvPr>
        </p:nvSpPr>
        <p:spPr/>
        <p:txBody>
          <a:bodyPr/>
          <a:lstStyle/>
          <a:p>
            <a:r>
              <a:rPr lang="en-US" dirty="0"/>
              <a:t>Link (processes link elements)</a:t>
            </a:r>
          </a:p>
          <a:p>
            <a:r>
              <a:rPr lang="en-US" dirty="0"/>
              <a:t>Option (targets individual options in a select list)</a:t>
            </a:r>
          </a:p>
          <a:p>
            <a:r>
              <a:rPr lang="en-US" dirty="0"/>
              <a:t>Script (processes script tags)</a:t>
            </a:r>
          </a:p>
          <a:p>
            <a:r>
              <a:rPr lang="en-US" dirty="0"/>
              <a:t>Select (generates dropdown lists)</a:t>
            </a:r>
          </a:p>
          <a:p>
            <a:r>
              <a:rPr lang="en-US" dirty="0" err="1"/>
              <a:t>TextArea</a:t>
            </a:r>
            <a:r>
              <a:rPr lang="en-US" dirty="0"/>
              <a:t> (processes </a:t>
            </a:r>
            <a:r>
              <a:rPr lang="en-US" dirty="0" err="1"/>
              <a:t>textarea</a:t>
            </a:r>
            <a:r>
              <a:rPr lang="en-US" dirty="0"/>
              <a:t> tags)</a:t>
            </a:r>
          </a:p>
          <a:p>
            <a:r>
              <a:rPr lang="en-US" dirty="0" err="1"/>
              <a:t>ValidationMessage</a:t>
            </a:r>
            <a:r>
              <a:rPr lang="en-US" dirty="0"/>
              <a:t> (generates individual validation errors)</a:t>
            </a:r>
          </a:p>
          <a:p>
            <a:r>
              <a:rPr lang="en-US" dirty="0" err="1"/>
              <a:t>ValidationSummary</a:t>
            </a:r>
            <a:r>
              <a:rPr lang="en-US" dirty="0"/>
              <a:t> (renders the validation summary message)</a:t>
            </a:r>
          </a:p>
          <a:p>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346186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 - Anchor</a:t>
            </a:r>
            <a:endParaRPr lang="nl-NL" dirty="0"/>
          </a:p>
        </p:txBody>
      </p:sp>
      <p:sp>
        <p:nvSpPr>
          <p:cNvPr id="3" name="Content Placeholder 2"/>
          <p:cNvSpPr>
            <a:spLocks noGrp="1"/>
          </p:cNvSpPr>
          <p:nvPr>
            <p:ph idx="1"/>
          </p:nvPr>
        </p:nvSpPr>
        <p:spPr/>
        <p:txBody>
          <a:bodyPr/>
          <a:lstStyle/>
          <a:p>
            <a:r>
              <a:rPr lang="en-US" sz="2800" dirty="0" smtClean="0"/>
              <a:t>Server Side</a:t>
            </a:r>
          </a:p>
          <a:p>
            <a:endParaRPr lang="en-US" sz="800" dirty="0" smtClean="0"/>
          </a:p>
          <a:p>
            <a:pPr lvl="1"/>
            <a:r>
              <a:rPr lang="en-US" sz="2400" dirty="0" smtClean="0"/>
              <a:t>Generates</a:t>
            </a:r>
            <a:endParaRPr lang="en-US" sz="2400" dirty="0"/>
          </a:p>
          <a:p>
            <a:endParaRPr lang="en-US" sz="1400" dirty="0" smtClean="0"/>
          </a:p>
          <a:p>
            <a:r>
              <a:rPr lang="en-US" sz="2800" dirty="0" smtClean="0"/>
              <a:t>Route Parameter</a:t>
            </a:r>
          </a:p>
          <a:p>
            <a:endParaRPr lang="en-US" sz="1800" dirty="0"/>
          </a:p>
          <a:p>
            <a:pPr lvl="1"/>
            <a:r>
              <a:rPr lang="en-US" sz="2400" dirty="0" smtClean="0"/>
              <a:t>Generates</a:t>
            </a:r>
          </a:p>
          <a:p>
            <a:endParaRPr lang="en-US" sz="2000" dirty="0"/>
          </a:p>
          <a:p>
            <a:r>
              <a:rPr lang="en-US" sz="2800" dirty="0" smtClean="0"/>
              <a:t>More properties available</a:t>
            </a:r>
          </a:p>
          <a:p>
            <a:endParaRPr lang="en-US" sz="2800" dirty="0"/>
          </a:p>
          <a:p>
            <a:endParaRPr lang="en-US" sz="2800" dirty="0" smtClean="0"/>
          </a:p>
          <a:p>
            <a:pPr lvl="1"/>
            <a:r>
              <a:rPr lang="en-US" sz="2400" dirty="0" smtClean="0"/>
              <a:t>Generates</a:t>
            </a:r>
            <a:endParaRPr lang="nl-NL" sz="2400"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7" name="Rectangle 6"/>
          <p:cNvSpPr/>
          <p:nvPr/>
        </p:nvSpPr>
        <p:spPr>
          <a:xfrm>
            <a:off x="972178" y="2069068"/>
            <a:ext cx="4110421" cy="369332"/>
          </a:xfrm>
          <a:prstGeom prst="rect">
            <a:avLst/>
          </a:prstGeom>
        </p:spPr>
        <p:txBody>
          <a:bodyPr wrap="non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="/Home/About"&gt;</a:t>
            </a:r>
            <a:r>
              <a:rPr lang="en-US" dirty="0">
                <a:solidFill>
                  <a:srgbClr val="000000"/>
                </a:solidFill>
                <a:highlight>
                  <a:srgbClr val="FFFFFF"/>
                </a:highlight>
                <a:latin typeface="Consolas" panose="020B0609020204030204" pitchFamily="49" charset="0"/>
              </a:rPr>
              <a:t>About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464452" y="1371600"/>
            <a:ext cx="7529086"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asp-controller</a:t>
            </a:r>
            <a:r>
              <a:rPr lang="en-US" dirty="0">
                <a:solidFill>
                  <a:srgbClr val="0000FF"/>
                </a:solidFill>
                <a:highlight>
                  <a:srgbClr val="FFFFFF"/>
                </a:highlight>
                <a:latin typeface="Consolas" panose="020B0609020204030204" pitchFamily="49" charset="0"/>
              </a:rPr>
              <a:t>="Home"</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="About"&gt;</a:t>
            </a:r>
            <a:r>
              <a:rPr lang="en-US" dirty="0">
                <a:solidFill>
                  <a:srgbClr val="000000"/>
                </a:solidFill>
                <a:highlight>
                  <a:srgbClr val="FFFFFF"/>
                </a:highlight>
                <a:latin typeface="Consolas" panose="020B0609020204030204" pitchFamily="49" charset="0"/>
              </a:rPr>
              <a:t>About</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9" name="Rectangle 8"/>
          <p:cNvSpPr/>
          <p:nvPr/>
        </p:nvSpPr>
        <p:spPr>
          <a:xfrm>
            <a:off x="457200" y="2907268"/>
            <a:ext cx="7326560"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="Edit"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asp-route-id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item.Id</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Edit</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10" name="Rectangle 9"/>
          <p:cNvSpPr/>
          <p:nvPr/>
        </p:nvSpPr>
        <p:spPr>
          <a:xfrm>
            <a:off x="1001019" y="3745468"/>
            <a:ext cx="6807100"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People/Edit/5</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Edit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11" name="Rectangle 10"/>
          <p:cNvSpPr/>
          <p:nvPr/>
        </p:nvSpPr>
        <p:spPr>
          <a:xfrm>
            <a:off x="251521" y="4639270"/>
            <a:ext cx="8568952" cy="923330"/>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a</a:t>
            </a:r>
            <a:r>
              <a:rPr lang="nl-NL" dirty="0">
                <a:solidFill>
                  <a:srgbClr val="000000"/>
                </a:solidFill>
                <a:highlight>
                  <a:srgbClr val="FFFFFF"/>
                </a:highlight>
                <a:latin typeface="Consolas" panose="020B0609020204030204" pitchFamily="49" charset="0"/>
              </a:rPr>
              <a:t> </a:t>
            </a:r>
            <a:r>
              <a:rPr lang="nl-NL" b="1" dirty="0" err="1">
                <a:solidFill>
                  <a:srgbClr val="800080"/>
                </a:solidFill>
                <a:highlight>
                  <a:srgbClr val="FFFFFF"/>
                </a:highlight>
                <a:latin typeface="Consolas" panose="020B0609020204030204" pitchFamily="49" charset="0"/>
              </a:rPr>
              <a:t>asp</a:t>
            </a:r>
            <a:r>
              <a:rPr lang="nl-NL" b="1" dirty="0">
                <a:solidFill>
                  <a:srgbClr val="800080"/>
                </a:solidFill>
                <a:highlight>
                  <a:srgbClr val="FFFFFF"/>
                </a:highlight>
                <a:latin typeface="Consolas" panose="020B0609020204030204" pitchFamily="49" charset="0"/>
              </a:rPr>
              <a:t>-controller</a:t>
            </a:r>
            <a:r>
              <a:rPr lang="nl-NL" dirty="0">
                <a:solidFill>
                  <a:srgbClr val="0000FF"/>
                </a:solidFill>
                <a:highlight>
                  <a:srgbClr val="FFFFFF"/>
                </a:highlight>
                <a:latin typeface="Consolas" panose="020B0609020204030204" pitchFamily="49" charset="0"/>
              </a:rPr>
              <a:t>="</a:t>
            </a:r>
            <a:r>
              <a:rPr lang="nl-NL" dirty="0" smtClean="0">
                <a:solidFill>
                  <a:srgbClr val="0000FF"/>
                </a:solidFill>
                <a:highlight>
                  <a:srgbClr val="FFFFFF"/>
                </a:highlight>
                <a:latin typeface="Consolas" panose="020B0609020204030204" pitchFamily="49" charset="0"/>
              </a:rPr>
              <a:t>Account" </a:t>
            </a: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-action</a:t>
            </a:r>
            <a:r>
              <a:rPr lang="nl-NL" dirty="0" smtClean="0">
                <a:solidFill>
                  <a:srgbClr val="0000FF"/>
                </a:solidFill>
                <a:highlight>
                  <a:srgbClr val="FFFFFF"/>
                </a:highlight>
                <a:latin typeface="Consolas" panose="020B0609020204030204" pitchFamily="49" charset="0"/>
              </a:rPr>
              <a:t>="Register" </a:t>
            </a:r>
            <a:br>
              <a:rPr lang="nl-NL" dirty="0" smtClean="0">
                <a:solidFill>
                  <a:srgbClr val="0000FF"/>
                </a:solidFill>
                <a:highlight>
                  <a:srgbClr val="FFFFFF"/>
                </a:highlight>
                <a:latin typeface="Consolas" panose="020B0609020204030204" pitchFamily="49" charset="0"/>
              </a:rPr>
            </a:b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-protocol</a:t>
            </a:r>
            <a:r>
              <a:rPr lang="nl-NL" dirty="0" smtClean="0">
                <a:solidFill>
                  <a:srgbClr val="0000FF"/>
                </a:solidFill>
                <a:highlight>
                  <a:srgbClr val="FFFFFF"/>
                </a:highlight>
                <a:latin typeface="Consolas" panose="020B0609020204030204" pitchFamily="49" charset="0"/>
              </a:rPr>
              <a:t>="</a:t>
            </a:r>
            <a:r>
              <a:rPr lang="nl-NL" dirty="0" err="1" smtClean="0">
                <a:solidFill>
                  <a:srgbClr val="0000FF"/>
                </a:solidFill>
                <a:highlight>
                  <a:srgbClr val="FFFFFF"/>
                </a:highlight>
                <a:latin typeface="Consolas" panose="020B0609020204030204" pitchFamily="49" charset="0"/>
              </a:rPr>
              <a:t>https</a:t>
            </a:r>
            <a:r>
              <a:rPr lang="nl-NL" dirty="0" smtClean="0">
                <a:solidFill>
                  <a:srgbClr val="0000FF"/>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a:t>
            </a: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-host</a:t>
            </a:r>
            <a:r>
              <a:rPr lang="nl-NL" dirty="0">
                <a:solidFill>
                  <a:srgbClr val="0000FF"/>
                </a:solidFill>
                <a:highlight>
                  <a:srgbClr val="FFFFFF"/>
                </a:highlight>
                <a:latin typeface="Consolas" panose="020B0609020204030204" pitchFamily="49" charset="0"/>
              </a:rPr>
              <a:t>="</a:t>
            </a:r>
            <a:r>
              <a:rPr lang="nl-NL" dirty="0" smtClean="0">
                <a:solidFill>
                  <a:srgbClr val="0000FF"/>
                </a:solidFill>
                <a:highlight>
                  <a:srgbClr val="FFFFFF"/>
                </a:highlight>
                <a:latin typeface="Consolas" panose="020B0609020204030204" pitchFamily="49" charset="0"/>
              </a:rPr>
              <a:t>aspecificdomain.com" </a:t>
            </a:r>
            <a:br>
              <a:rPr lang="nl-NL" dirty="0" smtClean="0">
                <a:solidFill>
                  <a:srgbClr val="0000FF"/>
                </a:solidFill>
                <a:highlight>
                  <a:srgbClr val="FFFFFF"/>
                </a:highlight>
                <a:latin typeface="Consolas" panose="020B0609020204030204" pitchFamily="49" charset="0"/>
              </a:rPr>
            </a:b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-fragment</a:t>
            </a:r>
            <a:r>
              <a:rPr lang="nl-NL" dirty="0">
                <a:solidFill>
                  <a:srgbClr val="0000FF"/>
                </a:solidFill>
                <a:highlight>
                  <a:srgbClr val="FFFFFF"/>
                </a:highlight>
                <a:latin typeface="Consolas" panose="020B0609020204030204" pitchFamily="49" charset="0"/>
              </a:rPr>
              <a:t>="fragment"&gt;</a:t>
            </a:r>
            <a:r>
              <a:rPr lang="nl-NL" dirty="0">
                <a:solidFill>
                  <a:srgbClr val="000000"/>
                </a:solidFill>
                <a:highlight>
                  <a:srgbClr val="FFFFFF"/>
                </a:highlight>
                <a:latin typeface="Consolas" panose="020B0609020204030204" pitchFamily="49" charset="0"/>
              </a:rPr>
              <a:t>Register</a:t>
            </a:r>
            <a:r>
              <a:rPr lang="nl-NL" dirty="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a</a:t>
            </a:r>
            <a:r>
              <a:rPr lang="nl-NL" dirty="0">
                <a:solidFill>
                  <a:srgbClr val="0000FF"/>
                </a:solidFill>
                <a:highlight>
                  <a:srgbClr val="FFFFFF"/>
                </a:highlight>
                <a:latin typeface="Consolas" panose="020B0609020204030204" pitchFamily="49" charset="0"/>
              </a:rPr>
              <a:t>&gt;</a:t>
            </a:r>
            <a:endParaRPr lang="nl-NL" dirty="0"/>
          </a:p>
        </p:txBody>
      </p:sp>
      <p:sp>
        <p:nvSpPr>
          <p:cNvPr id="12" name="Rectangle 11"/>
          <p:cNvSpPr/>
          <p:nvPr/>
        </p:nvSpPr>
        <p:spPr>
          <a:xfrm>
            <a:off x="683568" y="6135469"/>
            <a:ext cx="8280920" cy="646331"/>
          </a:xfrm>
          <a:prstGeom prst="rect">
            <a:avLst/>
          </a:prstGeom>
        </p:spPr>
        <p:txBody>
          <a:bodyPr wrap="square">
            <a:spAutoFit/>
          </a:bodyPr>
          <a:lstStyle/>
          <a:p>
            <a:r>
              <a:rPr lang="pt-BR" dirty="0">
                <a:solidFill>
                  <a:srgbClr val="0000FF"/>
                </a:solidFill>
                <a:highlight>
                  <a:srgbClr val="FFFFFF"/>
                </a:highlight>
                <a:latin typeface="Consolas" panose="020B0609020204030204" pitchFamily="49" charset="0"/>
              </a:rPr>
              <a:t>&lt;</a:t>
            </a:r>
            <a:r>
              <a:rPr lang="pt-BR" dirty="0">
                <a:solidFill>
                  <a:srgbClr val="80000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 </a:t>
            </a:r>
            <a:r>
              <a:rPr lang="pt-BR" dirty="0">
                <a:solidFill>
                  <a:srgbClr val="FF0000"/>
                </a:solidFill>
                <a:highlight>
                  <a:srgbClr val="FFFFFF"/>
                </a:highlight>
                <a:latin typeface="Consolas" panose="020B0609020204030204" pitchFamily="49" charset="0"/>
              </a:rPr>
              <a:t>href</a:t>
            </a:r>
            <a:r>
              <a:rPr lang="pt-BR" dirty="0">
                <a:solidFill>
                  <a:srgbClr val="0000FF"/>
                </a:solidFill>
                <a:highlight>
                  <a:srgbClr val="FFFFFF"/>
                </a:highlight>
                <a:latin typeface="Consolas" panose="020B0609020204030204" pitchFamily="49" charset="0"/>
              </a:rPr>
              <a:t>="https://aspecificdomain.com/Account/Register#fragment</a:t>
            </a:r>
            <a:r>
              <a:rPr lang="pt-BR" dirty="0" smtClean="0">
                <a:solidFill>
                  <a:srgbClr val="0000FF"/>
                </a:solidFill>
                <a:highlight>
                  <a:srgbClr val="FFFFFF"/>
                </a:highlight>
                <a:latin typeface="Consolas" panose="020B0609020204030204" pitchFamily="49" charset="0"/>
              </a:rPr>
              <a:t>"&gt;</a:t>
            </a:r>
          </a:p>
          <a:p>
            <a:r>
              <a:rPr lang="pt-BR" dirty="0" smtClean="0">
                <a:solidFill>
                  <a:srgbClr val="000000"/>
                </a:solidFill>
                <a:highlight>
                  <a:srgbClr val="FFFFFF"/>
                </a:highlight>
                <a:latin typeface="Consolas" panose="020B0609020204030204" pitchFamily="49" charset="0"/>
              </a:rPr>
              <a:t>Register</a:t>
            </a:r>
            <a:r>
              <a:rPr lang="pt-BR" dirty="0">
                <a:solidFill>
                  <a:srgbClr val="0000FF"/>
                </a:solidFill>
                <a:highlight>
                  <a:srgbClr val="FFFFFF"/>
                </a:highlight>
                <a:latin typeface="Consolas" panose="020B0609020204030204" pitchFamily="49" charset="0"/>
              </a:rPr>
              <a:t>&lt;/</a:t>
            </a:r>
            <a:r>
              <a:rPr lang="pt-BR" dirty="0">
                <a:solidFill>
                  <a:srgbClr val="800000"/>
                </a:solidFill>
                <a:highlight>
                  <a:srgbClr val="FFFFFF"/>
                </a:highlight>
                <a:latin typeface="Consolas" panose="020B0609020204030204" pitchFamily="49" charset="0"/>
              </a:rPr>
              <a:t>a</a:t>
            </a:r>
            <a:r>
              <a:rPr lang="pt-BR"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160071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Environment</a:t>
            </a:r>
            <a:endParaRPr lang="nl-NL" dirty="0"/>
          </a:p>
        </p:txBody>
      </p:sp>
      <p:sp>
        <p:nvSpPr>
          <p:cNvPr id="3" name="Content Placeholder 2"/>
          <p:cNvSpPr>
            <a:spLocks noGrp="1"/>
          </p:cNvSpPr>
          <p:nvPr>
            <p:ph idx="1"/>
          </p:nvPr>
        </p:nvSpPr>
        <p:spPr/>
        <p:txBody>
          <a:bodyPr/>
          <a:lstStyle/>
          <a:p>
            <a:r>
              <a:rPr lang="en-US" dirty="0" smtClean="0"/>
              <a:t>Checks the value of the </a:t>
            </a:r>
            <a:r>
              <a:rPr lang="en-US" b="1" dirty="0" smtClean="0"/>
              <a:t>ASPNETCORE_ENVIRONMENT</a:t>
            </a:r>
            <a:r>
              <a:rPr lang="en-US" dirty="0" smtClean="0"/>
              <a:t> Environment Variable to decide whether to render a section</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304800" y="3063582"/>
            <a:ext cx="8686800" cy="3385542"/>
          </a:xfrm>
          <a:prstGeom prst="rect">
            <a:avLst/>
          </a:prstGeom>
        </p:spPr>
        <p:txBody>
          <a:bodyPr wrap="square">
            <a:spAutoFit/>
          </a:bodyPr>
          <a:lstStyle/>
          <a:p>
            <a:r>
              <a:rPr lang="nl-NL" sz="1600" dirty="0"/>
              <a:t>&lt;environment </a:t>
            </a:r>
            <a:r>
              <a:rPr lang="nl-NL" sz="1600" dirty="0" err="1"/>
              <a:t>names</a:t>
            </a:r>
            <a:r>
              <a:rPr lang="nl-NL" sz="1600" dirty="0"/>
              <a:t>="</a:t>
            </a:r>
            <a:r>
              <a:rPr lang="nl-NL" sz="1600" b="1" dirty="0"/>
              <a:t>Development</a:t>
            </a:r>
            <a:r>
              <a:rPr lang="nl-NL" sz="1600" dirty="0"/>
              <a:t>"&gt;</a:t>
            </a:r>
          </a:p>
          <a:p>
            <a:r>
              <a:rPr lang="nl-NL" sz="1600" dirty="0"/>
              <a:t>    &lt;link rel="</a:t>
            </a:r>
            <a:r>
              <a:rPr lang="nl-NL" sz="1600" dirty="0" err="1"/>
              <a:t>stylesheet</a:t>
            </a:r>
            <a:r>
              <a:rPr lang="nl-NL" sz="1600" dirty="0"/>
              <a:t>" </a:t>
            </a:r>
            <a:r>
              <a:rPr lang="nl-NL" sz="1600" dirty="0" err="1"/>
              <a:t>href</a:t>
            </a:r>
            <a:r>
              <a:rPr lang="nl-NL" sz="1600" dirty="0"/>
              <a:t>="~/</a:t>
            </a:r>
            <a:r>
              <a:rPr lang="nl-NL" sz="1600" dirty="0" err="1"/>
              <a:t>lib</a:t>
            </a:r>
            <a:r>
              <a:rPr lang="nl-NL" sz="1600" dirty="0"/>
              <a:t>/bootstrap/dist/</a:t>
            </a:r>
            <a:r>
              <a:rPr lang="nl-NL" sz="1600" dirty="0" err="1"/>
              <a:t>css</a:t>
            </a:r>
            <a:r>
              <a:rPr lang="nl-NL" sz="1600" dirty="0"/>
              <a:t>/bootstrap.css" /&gt;</a:t>
            </a:r>
          </a:p>
          <a:p>
            <a:r>
              <a:rPr lang="nl-NL" sz="1600" dirty="0"/>
              <a:t>    &lt;link rel="</a:t>
            </a:r>
            <a:r>
              <a:rPr lang="nl-NL" sz="1600" dirty="0" err="1"/>
              <a:t>stylesheet</a:t>
            </a:r>
            <a:r>
              <a:rPr lang="nl-NL" sz="1600" dirty="0"/>
              <a:t>" </a:t>
            </a:r>
            <a:r>
              <a:rPr lang="nl-NL" sz="1600" dirty="0" err="1"/>
              <a:t>href</a:t>
            </a:r>
            <a:r>
              <a:rPr lang="nl-NL" sz="1600" dirty="0"/>
              <a:t>="~/</a:t>
            </a:r>
            <a:r>
              <a:rPr lang="nl-NL" sz="1600" dirty="0" err="1"/>
              <a:t>css</a:t>
            </a:r>
            <a:r>
              <a:rPr lang="nl-NL" sz="1600" dirty="0"/>
              <a:t>/site.css" /&gt;</a:t>
            </a:r>
          </a:p>
          <a:p>
            <a:r>
              <a:rPr lang="nl-NL" sz="1600" dirty="0"/>
              <a:t>&lt;/environment&gt;</a:t>
            </a:r>
          </a:p>
          <a:p>
            <a:r>
              <a:rPr lang="nl-NL" sz="1600" dirty="0"/>
              <a:t>&lt;environment </a:t>
            </a:r>
            <a:r>
              <a:rPr lang="nl-NL" sz="1600" dirty="0" err="1"/>
              <a:t>names</a:t>
            </a:r>
            <a:r>
              <a:rPr lang="nl-NL" sz="1600" dirty="0"/>
              <a:t>="</a:t>
            </a:r>
            <a:r>
              <a:rPr lang="nl-NL" sz="1600" b="1" dirty="0" err="1"/>
              <a:t>Staging,Production</a:t>
            </a:r>
            <a:r>
              <a:rPr lang="nl-NL" sz="1600" dirty="0"/>
              <a:t>"&gt;</a:t>
            </a:r>
          </a:p>
          <a:p>
            <a:r>
              <a:rPr lang="nl-NL" sz="1600" dirty="0" smtClean="0"/>
              <a:t>  &lt;</a:t>
            </a:r>
            <a:r>
              <a:rPr lang="nl-NL" sz="1600" dirty="0"/>
              <a:t>link rel="</a:t>
            </a:r>
            <a:r>
              <a:rPr lang="nl-NL" sz="1600" dirty="0" err="1"/>
              <a:t>stylesheet</a:t>
            </a:r>
            <a:r>
              <a:rPr lang="nl-NL" sz="1600" dirty="0"/>
              <a:t>" </a:t>
            </a:r>
            <a:endParaRPr lang="nl-NL" sz="1600" dirty="0" smtClean="0"/>
          </a:p>
          <a:p>
            <a:r>
              <a:rPr lang="nl-NL" sz="1600" dirty="0"/>
              <a:t> </a:t>
            </a:r>
            <a:r>
              <a:rPr lang="nl-NL" sz="1600" dirty="0" smtClean="0"/>
              <a:t>   </a:t>
            </a:r>
            <a:r>
              <a:rPr lang="nl-NL" sz="1600" dirty="0" err="1" smtClean="0"/>
              <a:t>href</a:t>
            </a:r>
            <a:r>
              <a:rPr lang="nl-NL" sz="1600" dirty="0"/>
              <a:t>="https://ajax.aspnetcdn.com/ajax/bootstrap/3.3.6/css/bootstrap.min.css"</a:t>
            </a:r>
          </a:p>
          <a:p>
            <a:r>
              <a:rPr lang="nl-NL" sz="1600" dirty="0"/>
              <a:t>  </a:t>
            </a:r>
            <a:r>
              <a:rPr lang="nl-NL" sz="1600" dirty="0" smtClean="0"/>
              <a:t>  </a:t>
            </a:r>
            <a:r>
              <a:rPr lang="nl-NL" sz="1600" dirty="0" err="1"/>
              <a:t>asp-fallback-href</a:t>
            </a:r>
            <a:r>
              <a:rPr lang="nl-NL" sz="1600" dirty="0"/>
              <a:t>="~/</a:t>
            </a:r>
            <a:r>
              <a:rPr lang="nl-NL" sz="1600" dirty="0" err="1"/>
              <a:t>lib</a:t>
            </a:r>
            <a:r>
              <a:rPr lang="nl-NL" sz="1600" dirty="0"/>
              <a:t>/bootstrap/dist/</a:t>
            </a:r>
            <a:r>
              <a:rPr lang="nl-NL" sz="1600" dirty="0" err="1"/>
              <a:t>css</a:t>
            </a:r>
            <a:r>
              <a:rPr lang="nl-NL" sz="1600" dirty="0"/>
              <a:t>/bootstrap.min.css"</a:t>
            </a:r>
          </a:p>
          <a:p>
            <a:r>
              <a:rPr lang="nl-NL" sz="1600" dirty="0"/>
              <a:t>  </a:t>
            </a:r>
            <a:r>
              <a:rPr lang="nl-NL" sz="1600" dirty="0" smtClean="0"/>
              <a:t>  </a:t>
            </a:r>
            <a:r>
              <a:rPr lang="nl-NL" sz="1600" dirty="0" err="1"/>
              <a:t>asp</a:t>
            </a:r>
            <a:r>
              <a:rPr lang="nl-NL" sz="1600" dirty="0"/>
              <a:t>-</a:t>
            </a:r>
            <a:r>
              <a:rPr lang="nl-NL" sz="1600" dirty="0" err="1"/>
              <a:t>fallback</a:t>
            </a:r>
            <a:r>
              <a:rPr lang="nl-NL" sz="1600" dirty="0"/>
              <a:t>-test-class="sr-</a:t>
            </a:r>
            <a:r>
              <a:rPr lang="nl-NL" sz="1600" dirty="0" err="1"/>
              <a:t>only</a:t>
            </a:r>
            <a:r>
              <a:rPr lang="nl-NL" sz="1600" dirty="0"/>
              <a:t>" </a:t>
            </a:r>
            <a:endParaRPr lang="nl-NL" sz="1600" dirty="0" smtClean="0"/>
          </a:p>
          <a:p>
            <a:r>
              <a:rPr lang="nl-NL" sz="1600" dirty="0"/>
              <a:t> </a:t>
            </a:r>
            <a:r>
              <a:rPr lang="nl-NL" sz="1600" dirty="0" smtClean="0"/>
              <a:t>   </a:t>
            </a:r>
            <a:r>
              <a:rPr lang="nl-NL" sz="1600" dirty="0" err="1" smtClean="0"/>
              <a:t>asp</a:t>
            </a:r>
            <a:r>
              <a:rPr lang="nl-NL" sz="1600" dirty="0" smtClean="0"/>
              <a:t>-</a:t>
            </a:r>
            <a:r>
              <a:rPr lang="nl-NL" sz="1600" dirty="0" err="1" smtClean="0"/>
              <a:t>fallback</a:t>
            </a:r>
            <a:r>
              <a:rPr lang="nl-NL" sz="1600" dirty="0" smtClean="0"/>
              <a:t>-test-property</a:t>
            </a:r>
            <a:r>
              <a:rPr lang="nl-NL" sz="1600" dirty="0"/>
              <a:t>="</a:t>
            </a:r>
            <a:r>
              <a:rPr lang="nl-NL" sz="1600" dirty="0" err="1"/>
              <a:t>position</a:t>
            </a:r>
            <a:r>
              <a:rPr lang="nl-NL" sz="1600" dirty="0"/>
              <a:t>" </a:t>
            </a:r>
            <a:endParaRPr lang="nl-NL" sz="1600" dirty="0" smtClean="0"/>
          </a:p>
          <a:p>
            <a:r>
              <a:rPr lang="nl-NL" sz="1600" dirty="0"/>
              <a:t> </a:t>
            </a:r>
            <a:r>
              <a:rPr lang="nl-NL" sz="1600" dirty="0" smtClean="0"/>
              <a:t>   </a:t>
            </a:r>
            <a:r>
              <a:rPr lang="nl-NL" sz="1600" dirty="0" err="1" smtClean="0"/>
              <a:t>asp</a:t>
            </a:r>
            <a:r>
              <a:rPr lang="nl-NL" sz="1600" dirty="0" smtClean="0"/>
              <a:t>-</a:t>
            </a:r>
            <a:r>
              <a:rPr lang="nl-NL" sz="1600" dirty="0" err="1" smtClean="0"/>
              <a:t>fallback</a:t>
            </a:r>
            <a:r>
              <a:rPr lang="nl-NL" sz="1600" dirty="0" smtClean="0"/>
              <a:t>-test-</a:t>
            </a:r>
            <a:r>
              <a:rPr lang="nl-NL" sz="1600" dirty="0" err="1" smtClean="0"/>
              <a:t>value</a:t>
            </a:r>
            <a:r>
              <a:rPr lang="nl-NL" sz="1600" dirty="0"/>
              <a:t>="absolute" /&gt;</a:t>
            </a:r>
          </a:p>
          <a:p>
            <a:r>
              <a:rPr lang="nl-NL" sz="1600" dirty="0"/>
              <a:t>  </a:t>
            </a:r>
            <a:r>
              <a:rPr lang="nl-NL" sz="1600" dirty="0" smtClean="0"/>
              <a:t>&lt;</a:t>
            </a:r>
            <a:r>
              <a:rPr lang="nl-NL" sz="1600" dirty="0"/>
              <a:t>link rel="</a:t>
            </a:r>
            <a:r>
              <a:rPr lang="nl-NL" sz="1600" dirty="0" err="1"/>
              <a:t>stylesheet</a:t>
            </a:r>
            <a:r>
              <a:rPr lang="nl-NL" sz="1600" dirty="0"/>
              <a:t>" </a:t>
            </a:r>
            <a:r>
              <a:rPr lang="nl-NL" sz="1600" dirty="0" err="1"/>
              <a:t>href</a:t>
            </a:r>
            <a:r>
              <a:rPr lang="nl-NL" sz="1600" dirty="0"/>
              <a:t>="~/</a:t>
            </a:r>
            <a:r>
              <a:rPr lang="nl-NL" sz="1600" dirty="0" err="1"/>
              <a:t>css</a:t>
            </a:r>
            <a:r>
              <a:rPr lang="nl-NL" sz="1600" dirty="0"/>
              <a:t>/site.min.css" </a:t>
            </a:r>
            <a:r>
              <a:rPr lang="nl-NL" sz="1600" dirty="0" err="1"/>
              <a:t>asp</a:t>
            </a:r>
            <a:r>
              <a:rPr lang="nl-NL" sz="1600" dirty="0"/>
              <a:t>-append-</a:t>
            </a:r>
            <a:r>
              <a:rPr lang="nl-NL" sz="1600" dirty="0" err="1"/>
              <a:t>version</a:t>
            </a:r>
            <a:r>
              <a:rPr lang="nl-NL" sz="1600" dirty="0"/>
              <a:t>="</a:t>
            </a:r>
            <a:r>
              <a:rPr lang="nl-NL" sz="1600" dirty="0" err="1"/>
              <a:t>true</a:t>
            </a:r>
            <a:r>
              <a:rPr lang="nl-NL" sz="1600" dirty="0"/>
              <a:t>" /&gt;</a:t>
            </a:r>
          </a:p>
          <a:p>
            <a:r>
              <a:rPr lang="nl-NL" sz="1600" dirty="0"/>
              <a:t>&lt;/environment&gt;</a:t>
            </a:r>
          </a:p>
        </p:txBody>
      </p:sp>
    </p:spTree>
    <p:extLst>
      <p:ext uri="{BB962C8B-B14F-4D97-AF65-F5344CB8AC3E}">
        <p14:creationId xmlns:p14="http://schemas.microsoft.com/office/powerpoint/2010/main" val="1955041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Form</a:t>
            </a:r>
            <a:endParaRPr lang="nl-NL" dirty="0"/>
          </a:p>
        </p:txBody>
      </p:sp>
      <p:sp>
        <p:nvSpPr>
          <p:cNvPr id="3" name="Content Placeholder 2"/>
          <p:cNvSpPr>
            <a:spLocks noGrp="1"/>
          </p:cNvSpPr>
          <p:nvPr>
            <p:ph idx="1"/>
          </p:nvPr>
        </p:nvSpPr>
        <p:spPr/>
        <p:txBody>
          <a:bodyPr/>
          <a:lstStyle/>
          <a:p>
            <a:r>
              <a:rPr lang="en-US" dirty="0" smtClean="0"/>
              <a:t>Binds </a:t>
            </a:r>
            <a:r>
              <a:rPr lang="en-US" dirty="0"/>
              <a:t>a Form element to a particular MVC controller action or named </a:t>
            </a:r>
            <a:r>
              <a:rPr lang="en-US" dirty="0" smtClean="0"/>
              <a:t>route</a:t>
            </a:r>
          </a:p>
          <a:p>
            <a:endParaRPr lang="en-US" dirty="0"/>
          </a:p>
          <a:p>
            <a:endParaRPr lang="en-US" dirty="0" smtClean="0"/>
          </a:p>
          <a:p>
            <a:pPr lvl="1"/>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611560" y="1905000"/>
            <a:ext cx="7920880" cy="92333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asp-controller</a:t>
            </a:r>
            <a:r>
              <a:rPr lang="en-US" dirty="0">
                <a:solidFill>
                  <a:srgbClr val="0000FF"/>
                </a:solidFill>
                <a:highlight>
                  <a:srgbClr val="FFFFFF"/>
                </a:highlight>
                <a:latin typeface="Consolas" panose="020B0609020204030204" pitchFamily="49" charset="0"/>
              </a:rPr>
              <a:t>="Account"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="Login"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b="1" dirty="0" smtClean="0">
                <a:solidFill>
                  <a:srgbClr val="800080"/>
                </a:solidFill>
                <a:highlight>
                  <a:srgbClr val="FFFFFF"/>
                </a:highlight>
                <a:latin typeface="Consolas" panose="020B0609020204030204" pitchFamily="49" charset="0"/>
              </a:rPr>
              <a:t>asp-route-</a:t>
            </a:r>
            <a:r>
              <a:rPr lang="en-US" b="1" dirty="0" err="1" smtClean="0">
                <a:solidFill>
                  <a:srgbClr val="800080"/>
                </a:solidFill>
                <a:highlight>
                  <a:srgbClr val="FFFFFF"/>
                </a:highlight>
                <a:latin typeface="Consolas" panose="020B0609020204030204" pitchFamily="49" charset="0"/>
              </a:rPr>
              <a:t>returnurl</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ViewData</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ReturnUrl</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method</a:t>
            </a:r>
            <a:r>
              <a:rPr lang="en-US" dirty="0">
                <a:solidFill>
                  <a:srgbClr val="0000FF"/>
                </a:solidFill>
                <a:highlight>
                  <a:srgbClr val="FFFFFF"/>
                </a:highlight>
                <a:latin typeface="Consolas" panose="020B0609020204030204" pitchFamily="49" charset="0"/>
              </a:rPr>
              <a:t>="post"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="form-horizontal"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role</a:t>
            </a:r>
            <a:r>
              <a:rPr lang="en-US" dirty="0">
                <a:solidFill>
                  <a:srgbClr val="0000FF"/>
                </a:solidFill>
                <a:highlight>
                  <a:srgbClr val="FFFFFF"/>
                </a:highlight>
                <a:latin typeface="Consolas" panose="020B0609020204030204" pitchFamily="49" charset="0"/>
              </a:rPr>
              <a:t>="form"&gt;</a:t>
            </a:r>
            <a:endParaRPr lang="nl-NL" dirty="0"/>
          </a:p>
        </p:txBody>
      </p:sp>
      <p:sp>
        <p:nvSpPr>
          <p:cNvPr id="7" name="Rectangle 6"/>
          <p:cNvSpPr/>
          <p:nvPr/>
        </p:nvSpPr>
        <p:spPr>
          <a:xfrm>
            <a:off x="689844" y="3505200"/>
            <a:ext cx="8478688"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method</a:t>
            </a:r>
            <a:r>
              <a:rPr lang="en-US" dirty="0">
                <a:solidFill>
                  <a:srgbClr val="0000FF"/>
                </a:solidFill>
                <a:highlight>
                  <a:srgbClr val="FFFFFF"/>
                </a:highlight>
                <a:latin typeface="Consolas" panose="020B0609020204030204" pitchFamily="49" charset="0"/>
              </a:rPr>
              <a:t>="post"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="form-horizontal"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role</a:t>
            </a:r>
            <a:r>
              <a:rPr lang="en-US" dirty="0">
                <a:solidFill>
                  <a:srgbClr val="0000FF"/>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action</a:t>
            </a:r>
            <a:r>
              <a:rPr lang="en-US" dirty="0">
                <a:solidFill>
                  <a:srgbClr val="0000FF"/>
                </a:solidFill>
                <a:highlight>
                  <a:srgbClr val="FFFFFF"/>
                </a:highlight>
                <a:latin typeface="Consolas" panose="020B0609020204030204" pitchFamily="49" charset="0"/>
              </a:rPr>
              <a:t>="/Account/Login"&gt;</a:t>
            </a:r>
            <a:endParaRPr lang="nl-NL" dirty="0"/>
          </a:p>
        </p:txBody>
      </p:sp>
      <p:sp>
        <p:nvSpPr>
          <p:cNvPr id="8" name="Rectangle 7"/>
          <p:cNvSpPr/>
          <p:nvPr/>
        </p:nvSpPr>
        <p:spPr>
          <a:xfrm>
            <a:off x="839180" y="4267200"/>
            <a:ext cx="7465640"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dirty="0">
                <a:solidFill>
                  <a:srgbClr val="800000"/>
                </a:solidFill>
                <a:highlight>
                  <a:srgbClr val="FFFFFF"/>
                </a:highlight>
                <a:latin typeface="Consolas" panose="020B0609020204030204" pitchFamily="49" charset="0"/>
              </a:rPr>
              <a:t>input</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name</a:t>
            </a:r>
            <a:r>
              <a:rPr lang="nl-NL" dirty="0">
                <a:solidFill>
                  <a:srgbClr val="0000FF"/>
                </a:solidFill>
                <a:highlight>
                  <a:srgbClr val="FFFFFF"/>
                </a:highlight>
                <a:latin typeface="Consolas" panose="020B0609020204030204" pitchFamily="49" charset="0"/>
              </a:rPr>
              <a:t>="__</a:t>
            </a:r>
            <a:r>
              <a:rPr lang="nl-NL" dirty="0" err="1">
                <a:solidFill>
                  <a:srgbClr val="0000FF"/>
                </a:solidFill>
                <a:highlight>
                  <a:srgbClr val="FFFFFF"/>
                </a:highlight>
                <a:latin typeface="Consolas" panose="020B0609020204030204" pitchFamily="49" charset="0"/>
              </a:rPr>
              <a:t>RequestVerificationToken</a:t>
            </a:r>
            <a:r>
              <a:rPr lang="nl-NL" dirty="0">
                <a:solidFill>
                  <a:srgbClr val="0000FF"/>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type</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hidden</a:t>
            </a:r>
            <a:r>
              <a:rPr lang="nl-NL" dirty="0">
                <a:solidFill>
                  <a:srgbClr val="0000FF"/>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err="1">
                <a:solidFill>
                  <a:srgbClr val="FF0000"/>
                </a:solidFill>
                <a:highlight>
                  <a:srgbClr val="FFFFFF"/>
                </a:highlight>
                <a:latin typeface="Consolas" panose="020B0609020204030204" pitchFamily="49" charset="0"/>
              </a:rPr>
              <a:t>value</a:t>
            </a:r>
            <a:r>
              <a:rPr lang="nl-NL" dirty="0">
                <a:solidFill>
                  <a:srgbClr val="0000FF"/>
                </a:solidFill>
                <a:highlight>
                  <a:srgbClr val="FFFFFF"/>
                </a:highlight>
                <a:latin typeface="Consolas" panose="020B0609020204030204" pitchFamily="49" charset="0"/>
              </a:rPr>
              <a:t>="CfDJ8GKxk6XPG-lDnrPGaVlRg4v7SFci9bUpCWVm0YHQxfxvj9WO_EwG6Y9Bvl_GbARV7j0shY4SLzz6ua65x8Z_mCCknzBEecDFa_N73jmP7MFFJewPPV-I-m8gNe7hL2IR3odlptmpNGM90YAHX23GB3M"</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/&gt;</a:t>
            </a:r>
            <a:endParaRPr lang="nl-NL" dirty="0"/>
          </a:p>
        </p:txBody>
      </p:sp>
      <p:sp>
        <p:nvSpPr>
          <p:cNvPr id="9" name="Rectangle 8"/>
          <p:cNvSpPr/>
          <p:nvPr/>
        </p:nvSpPr>
        <p:spPr>
          <a:xfrm>
            <a:off x="689844" y="5941497"/>
            <a:ext cx="1071127" cy="369332"/>
          </a:xfrm>
          <a:prstGeom prst="rect">
            <a:avLst/>
          </a:prstGeom>
        </p:spPr>
        <p:txBody>
          <a:bodyPr wrap="none">
            <a:spAutoFit/>
          </a:bodyPr>
          <a:lstStyle/>
          <a:p>
            <a:r>
              <a:rPr lang="nl-NL" dirty="0">
                <a:solidFill>
                  <a:srgbClr val="0000FF"/>
                </a:solidFill>
                <a:highlight>
                  <a:srgbClr val="FFFFFF"/>
                </a:highlight>
                <a:latin typeface="Consolas" panose="020B0609020204030204" pitchFamily="49" charset="0"/>
              </a:rPr>
              <a:t>&lt;/</a:t>
            </a:r>
            <a:r>
              <a:rPr lang="nl-NL" dirty="0">
                <a:solidFill>
                  <a:srgbClr val="800000"/>
                </a:solidFill>
                <a:highlight>
                  <a:srgbClr val="FFFFFF"/>
                </a:highlight>
                <a:latin typeface="Consolas" panose="020B0609020204030204" pitchFamily="49" charset="0"/>
              </a:rPr>
              <a:t>form</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3281515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Input (1/3)</a:t>
            </a:r>
            <a:endParaRPr lang="nl-NL" dirty="0"/>
          </a:p>
        </p:txBody>
      </p:sp>
      <p:sp>
        <p:nvSpPr>
          <p:cNvPr id="3" name="Content Placeholder 2"/>
          <p:cNvSpPr>
            <a:spLocks noGrp="1"/>
          </p:cNvSpPr>
          <p:nvPr>
            <p:ph idx="1"/>
          </p:nvPr>
        </p:nvSpPr>
        <p:spPr/>
        <p:txBody>
          <a:bodyPr/>
          <a:lstStyle/>
          <a:p>
            <a:r>
              <a:rPr lang="en-US" dirty="0" smtClean="0"/>
              <a:t>Generates Input tag</a:t>
            </a:r>
          </a:p>
          <a:p>
            <a:endParaRPr lang="en-US" sz="2400" dirty="0" smtClean="0"/>
          </a:p>
          <a:p>
            <a:pPr lvl="1"/>
            <a:r>
              <a:rPr lang="en-US" dirty="0" smtClean="0"/>
              <a:t>generates</a:t>
            </a:r>
          </a:p>
          <a:p>
            <a:pPr lvl="1"/>
            <a:endParaRPr lang="en-US" dirty="0"/>
          </a:p>
          <a:p>
            <a:pPr lvl="1"/>
            <a:endParaRPr lang="en-US" sz="3200" dirty="0" smtClean="0"/>
          </a:p>
          <a:p>
            <a:pPr lvl="1"/>
            <a:r>
              <a:rPr lang="en-US" dirty="0" smtClean="0"/>
              <a:t>Type attribute and validation attributes depend on property type and Data Annotation Attributes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20814" y="1470549"/>
            <a:ext cx="6400800"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Email</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="form-control"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nl-NL" dirty="0"/>
          </a:p>
        </p:txBody>
      </p:sp>
      <p:sp>
        <p:nvSpPr>
          <p:cNvPr id="7" name="Rectangle 6"/>
          <p:cNvSpPr/>
          <p:nvPr/>
        </p:nvSpPr>
        <p:spPr>
          <a:xfrm>
            <a:off x="683569" y="2347721"/>
            <a:ext cx="8046094"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="form-control"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a:t>
            </a:r>
            <a:r>
              <a:rPr lang="en-US" dirty="0">
                <a:solidFill>
                  <a:srgbClr val="FF0000"/>
                </a:solidFill>
                <a:highlight>
                  <a:srgbClr val="FFFFFF"/>
                </a:highlight>
                <a:latin typeface="Consolas" panose="020B0609020204030204" pitchFamily="49" charset="0"/>
              </a:rPr>
              <a:t>-email</a:t>
            </a:r>
            <a:r>
              <a:rPr lang="en-US" dirty="0">
                <a:solidFill>
                  <a:srgbClr val="0000FF"/>
                </a:solidFill>
                <a:highlight>
                  <a:srgbClr val="FFFFFF"/>
                </a:highlight>
                <a:latin typeface="Consolas" panose="020B0609020204030204" pitchFamily="49" charset="0"/>
              </a:rPr>
              <a:t>="The Email field is not a valid e-mail address."</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a:t>
            </a:r>
            <a:r>
              <a:rPr lang="en-US" dirty="0">
                <a:solidFill>
                  <a:srgbClr val="FF0000"/>
                </a:solidFill>
                <a:highlight>
                  <a:srgbClr val="FFFFFF"/>
                </a:highlight>
                <a:latin typeface="Consolas" panose="020B0609020204030204" pitchFamily="49" charset="0"/>
              </a:rPr>
              <a:t>-required</a:t>
            </a:r>
            <a:r>
              <a:rPr lang="en-US" dirty="0">
                <a:solidFill>
                  <a:srgbClr val="0000FF"/>
                </a:solidFill>
                <a:highlight>
                  <a:srgbClr val="FFFFFF"/>
                </a:highlight>
                <a:latin typeface="Consolas" panose="020B0609020204030204" pitchFamily="49" charset="0"/>
              </a:rPr>
              <a:t>="The Email field is required."</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value</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688183" y="4556456"/>
            <a:ext cx="7119936"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LoginViewModel</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2B91AF"/>
                </a:solidFill>
                <a:highlight>
                  <a:srgbClr val="FFFFFF"/>
                </a:highlight>
                <a:latin typeface="Consolas" panose="020B0609020204030204" pitchFamily="49" charset="0"/>
              </a:rPr>
              <a:t>Required</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2B91AF"/>
                </a:solidFill>
                <a:highlight>
                  <a:srgbClr val="FFFFFF"/>
                </a:highlight>
                <a:latin typeface="Consolas" panose="020B0609020204030204" pitchFamily="49" charset="0"/>
              </a:rPr>
              <a:t>EmailAddress</a:t>
            </a:r>
            <a:r>
              <a:rPr lang="nl-NL"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Email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2513119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Input (2/3)</a:t>
            </a:r>
            <a:endParaRPr lang="nl-NL"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0745853"/>
              </p:ext>
            </p:extLst>
          </p:nvPr>
        </p:nvGraphicFramePr>
        <p:xfrm>
          <a:off x="457200" y="857250"/>
          <a:ext cx="8229600" cy="3159760"/>
        </p:xfrm>
        <a:graphic>
          <a:graphicData uri="http://schemas.openxmlformats.org/drawingml/2006/table">
            <a:tbl>
              <a:tblPr firstRow="1" bandRow="1">
                <a:tableStyleId>{93296810-A885-4BE3-A3E7-6D5BEEA58F35}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ctr"/>
                      <a:r>
                        <a:rPr lang="nl-NL" dirty="0">
                          <a:effectLst/>
                        </a:rPr>
                        <a:t>.NET Type</a:t>
                      </a:r>
                      <a:endParaRPr lang="nl-NL" b="1" dirty="0">
                        <a:effectLst/>
                        <a:latin typeface="inherit"/>
                      </a:endParaRPr>
                    </a:p>
                  </a:txBody>
                  <a:tcPr anchor="ctr"/>
                </a:tc>
                <a:tc>
                  <a:txBody>
                    <a:bodyPr/>
                    <a:lstStyle/>
                    <a:p>
                      <a:pPr algn="l" fontAlgn="ctr"/>
                      <a:r>
                        <a:rPr lang="nl-NL">
                          <a:effectLst/>
                        </a:rPr>
                        <a:t>Input Type</a:t>
                      </a:r>
                      <a:endParaRPr lang="nl-NL" b="1">
                        <a:effectLst/>
                        <a:latin typeface="inherit"/>
                      </a:endParaRPr>
                    </a:p>
                  </a:txBody>
                  <a:tcPr anchor="ctr"/>
                </a:tc>
                <a:extLst>
                  <a:ext uri="{0D108BD9-81ED-4DB2-BD59-A6C34878D82A}">
                    <a16:rowId xmlns:a16="http://schemas.microsoft.com/office/drawing/2014/main" val="10000"/>
                  </a:ext>
                </a:extLst>
              </a:tr>
              <a:tr h="370840">
                <a:tc>
                  <a:txBody>
                    <a:bodyPr/>
                    <a:lstStyle/>
                    <a:p>
                      <a:pPr algn="l" fontAlgn="ctr"/>
                      <a:r>
                        <a:rPr lang="nl-NL">
                          <a:effectLst/>
                        </a:rPr>
                        <a:t>String</a:t>
                      </a:r>
                      <a:endParaRPr lang="nl-NL" b="0">
                        <a:effectLst/>
                        <a:latin typeface="inherit"/>
                      </a:endParaRPr>
                    </a:p>
                  </a:txBody>
                  <a:tcPr marT="95250" marB="95250" anchor="ctr"/>
                </a:tc>
                <a:tc>
                  <a:txBody>
                    <a:bodyPr/>
                    <a:lstStyle/>
                    <a:p>
                      <a:pPr algn="l" fontAlgn="ctr"/>
                      <a:r>
                        <a:rPr lang="nl-NL">
                          <a:effectLst/>
                        </a:rPr>
                        <a:t>type=”text”</a:t>
                      </a:r>
                      <a:endParaRPr lang="nl-NL" b="0">
                        <a:effectLst/>
                        <a:latin typeface="inherit"/>
                      </a:endParaRPr>
                    </a:p>
                  </a:txBody>
                  <a:tcPr marT="95250" marB="95250" anchor="ctr"/>
                </a:tc>
                <a:extLst>
                  <a:ext uri="{0D108BD9-81ED-4DB2-BD59-A6C34878D82A}">
                    <a16:rowId xmlns:a16="http://schemas.microsoft.com/office/drawing/2014/main" val="10001"/>
                  </a:ext>
                </a:extLst>
              </a:tr>
              <a:tr h="370840">
                <a:tc>
                  <a:txBody>
                    <a:bodyPr/>
                    <a:lstStyle/>
                    <a:p>
                      <a:pPr algn="l" fontAlgn="ctr"/>
                      <a:r>
                        <a:rPr lang="nl-NL">
                          <a:effectLst/>
                        </a:rPr>
                        <a:t>DateTime</a:t>
                      </a:r>
                      <a:endParaRPr lang="nl-NL" b="0">
                        <a:effectLst/>
                        <a:latin typeface="inherit"/>
                      </a:endParaRPr>
                    </a:p>
                  </a:txBody>
                  <a:tcPr marT="95250" marB="95250" anchor="ctr"/>
                </a:tc>
                <a:tc>
                  <a:txBody>
                    <a:bodyPr/>
                    <a:lstStyle/>
                    <a:p>
                      <a:pPr algn="l" fontAlgn="ctr"/>
                      <a:r>
                        <a:rPr lang="nl-NL">
                          <a:effectLst/>
                        </a:rPr>
                        <a:t>type=”datetime”</a:t>
                      </a:r>
                      <a:endParaRPr lang="nl-NL" b="0">
                        <a:effectLst/>
                        <a:latin typeface="inherit"/>
                      </a:endParaRPr>
                    </a:p>
                  </a:txBody>
                  <a:tcPr marT="95250" marB="95250" anchor="ctr"/>
                </a:tc>
                <a:extLst>
                  <a:ext uri="{0D108BD9-81ED-4DB2-BD59-A6C34878D82A}">
                    <a16:rowId xmlns:a16="http://schemas.microsoft.com/office/drawing/2014/main" val="10002"/>
                  </a:ext>
                </a:extLst>
              </a:tr>
              <a:tr h="370840">
                <a:tc>
                  <a:txBody>
                    <a:bodyPr/>
                    <a:lstStyle/>
                    <a:p>
                      <a:pPr algn="l" fontAlgn="ctr"/>
                      <a:r>
                        <a:rPr lang="nl-NL" dirty="0">
                          <a:effectLst/>
                        </a:rPr>
                        <a:t>Byte</a:t>
                      </a:r>
                      <a:endParaRPr lang="nl-NL" b="0" dirty="0">
                        <a:effectLst/>
                        <a:latin typeface="inherit"/>
                      </a:endParaRPr>
                    </a:p>
                  </a:txBody>
                  <a:tcPr marT="95250" marB="95250" anchor="ctr"/>
                </a:tc>
                <a:tc>
                  <a:txBody>
                    <a:bodyPr/>
                    <a:lstStyle/>
                    <a:p>
                      <a:pPr algn="l" fontAlgn="ctr"/>
                      <a:r>
                        <a:rPr lang="nl-NL">
                          <a:effectLst/>
                        </a:rPr>
                        <a:t>type=”number”</a:t>
                      </a:r>
                      <a:endParaRPr lang="nl-NL" b="0">
                        <a:effectLst/>
                        <a:latin typeface="inherit"/>
                      </a:endParaRPr>
                    </a:p>
                  </a:txBody>
                  <a:tcPr marT="95250" marB="95250" anchor="ctr"/>
                </a:tc>
                <a:extLst>
                  <a:ext uri="{0D108BD9-81ED-4DB2-BD59-A6C34878D82A}">
                    <a16:rowId xmlns:a16="http://schemas.microsoft.com/office/drawing/2014/main" val="10003"/>
                  </a:ext>
                </a:extLst>
              </a:tr>
              <a:tr h="370840">
                <a:tc>
                  <a:txBody>
                    <a:bodyPr/>
                    <a:lstStyle/>
                    <a:p>
                      <a:pPr algn="l" fontAlgn="ctr"/>
                      <a:r>
                        <a:rPr lang="nl-NL">
                          <a:effectLst/>
                        </a:rPr>
                        <a:t>Int16, Int32, Int64</a:t>
                      </a:r>
                      <a:endParaRPr lang="nl-NL" b="0">
                        <a:effectLst/>
                        <a:latin typeface="inherit"/>
                      </a:endParaRPr>
                    </a:p>
                  </a:txBody>
                  <a:tcPr marT="95250" marB="95250" anchor="ctr"/>
                </a:tc>
                <a:tc>
                  <a:txBody>
                    <a:bodyPr/>
                    <a:lstStyle/>
                    <a:p>
                      <a:pPr algn="l" fontAlgn="ctr"/>
                      <a:r>
                        <a:rPr lang="nl-NL">
                          <a:effectLst/>
                        </a:rPr>
                        <a:t>type=”number”</a:t>
                      </a:r>
                      <a:endParaRPr lang="nl-NL" b="0">
                        <a:effectLst/>
                        <a:latin typeface="inherit"/>
                      </a:endParaRPr>
                    </a:p>
                  </a:txBody>
                  <a:tcPr marT="95250" marB="95250" anchor="ctr"/>
                </a:tc>
                <a:extLst>
                  <a:ext uri="{0D108BD9-81ED-4DB2-BD59-A6C34878D82A}">
                    <a16:rowId xmlns:a16="http://schemas.microsoft.com/office/drawing/2014/main" val="10004"/>
                  </a:ext>
                </a:extLst>
              </a:tr>
              <a:tr h="370840">
                <a:tc>
                  <a:txBody>
                    <a:bodyPr/>
                    <a:lstStyle/>
                    <a:p>
                      <a:pPr algn="l" fontAlgn="ctr"/>
                      <a:r>
                        <a:rPr lang="nl-NL">
                          <a:effectLst/>
                        </a:rPr>
                        <a:t>Single, Double</a:t>
                      </a:r>
                      <a:endParaRPr lang="nl-NL" b="0">
                        <a:effectLst/>
                        <a:latin typeface="inherit"/>
                      </a:endParaRPr>
                    </a:p>
                  </a:txBody>
                  <a:tcPr marT="95250" marB="95250" anchor="ctr"/>
                </a:tc>
                <a:tc>
                  <a:txBody>
                    <a:bodyPr/>
                    <a:lstStyle/>
                    <a:p>
                      <a:pPr algn="l" fontAlgn="ctr"/>
                      <a:r>
                        <a:rPr lang="nl-NL">
                          <a:effectLst/>
                        </a:rPr>
                        <a:t>type=”number”</a:t>
                      </a:r>
                      <a:endParaRPr lang="nl-NL" b="0">
                        <a:effectLst/>
                        <a:latin typeface="inherit"/>
                      </a:endParaRPr>
                    </a:p>
                  </a:txBody>
                  <a:tcPr marT="95250" marB="95250" anchor="ctr"/>
                </a:tc>
                <a:extLst>
                  <a:ext uri="{0D108BD9-81ED-4DB2-BD59-A6C34878D82A}">
                    <a16:rowId xmlns:a16="http://schemas.microsoft.com/office/drawing/2014/main" val="10005"/>
                  </a:ext>
                </a:extLst>
              </a:tr>
              <a:tr h="370840">
                <a:tc>
                  <a:txBody>
                    <a:bodyPr/>
                    <a:lstStyle/>
                    <a:p>
                      <a:pPr algn="l" fontAlgn="ctr"/>
                      <a:r>
                        <a:rPr lang="nl-NL">
                          <a:effectLst/>
                        </a:rPr>
                        <a:t>Boolean</a:t>
                      </a:r>
                      <a:endParaRPr lang="nl-NL" b="0">
                        <a:effectLst/>
                        <a:latin typeface="inherit"/>
                      </a:endParaRPr>
                    </a:p>
                  </a:txBody>
                  <a:tcPr marT="95250" marB="95250" anchor="ctr"/>
                </a:tc>
                <a:tc>
                  <a:txBody>
                    <a:bodyPr/>
                    <a:lstStyle/>
                    <a:p>
                      <a:pPr algn="l" fontAlgn="ctr"/>
                      <a:r>
                        <a:rPr lang="nl-NL" dirty="0">
                          <a:effectLst/>
                        </a:rPr>
                        <a:t>type=”</a:t>
                      </a:r>
                      <a:r>
                        <a:rPr lang="nl-NL" dirty="0" err="1">
                          <a:effectLst/>
                        </a:rPr>
                        <a:t>checkbox</a:t>
                      </a:r>
                      <a:r>
                        <a:rPr lang="nl-NL" dirty="0">
                          <a:effectLst/>
                        </a:rPr>
                        <a:t>”</a:t>
                      </a:r>
                      <a:endParaRPr lang="nl-NL" b="0" dirty="0">
                        <a:effectLst/>
                        <a:latin typeface="inherit"/>
                      </a:endParaRPr>
                    </a:p>
                  </a:txBody>
                  <a:tcPr marT="95250" marB="95250"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2597928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Input (3/3)</a:t>
            </a:r>
            <a:endParaRPr lang="nl-NL"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0199231"/>
              </p:ext>
            </p:extLst>
          </p:nvPr>
        </p:nvGraphicFramePr>
        <p:xfrm>
          <a:off x="457200" y="857250"/>
          <a:ext cx="8229600" cy="3624580"/>
        </p:xfrm>
        <a:graphic>
          <a:graphicData uri="http://schemas.openxmlformats.org/drawingml/2006/table">
            <a:tbl>
              <a:tblPr firstRow="1" bandRow="1">
                <a:tableStyleId>{93296810-A885-4BE3-A3E7-6D5BEEA58F35}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ctr"/>
                      <a:r>
                        <a:rPr lang="nl-NL" dirty="0" err="1">
                          <a:effectLst/>
                        </a:rPr>
                        <a:t>Attribute</a:t>
                      </a:r>
                      <a:endParaRPr lang="nl-NL" b="1" dirty="0">
                        <a:effectLst/>
                        <a:latin typeface="inherit"/>
                      </a:endParaRPr>
                    </a:p>
                  </a:txBody>
                  <a:tcPr anchor="ctr"/>
                </a:tc>
                <a:tc>
                  <a:txBody>
                    <a:bodyPr/>
                    <a:lstStyle/>
                    <a:p>
                      <a:pPr algn="l" fontAlgn="ctr"/>
                      <a:r>
                        <a:rPr lang="nl-NL">
                          <a:effectLst/>
                        </a:rPr>
                        <a:t>Input Type</a:t>
                      </a:r>
                      <a:endParaRPr lang="nl-NL" b="1">
                        <a:effectLst/>
                        <a:latin typeface="inherit"/>
                      </a:endParaRPr>
                    </a:p>
                  </a:txBody>
                  <a:tcPr anchor="ctr"/>
                </a:tc>
                <a:extLst>
                  <a:ext uri="{0D108BD9-81ED-4DB2-BD59-A6C34878D82A}">
                    <a16:rowId xmlns:a16="http://schemas.microsoft.com/office/drawing/2014/main" val="10000"/>
                  </a:ext>
                </a:extLst>
              </a:tr>
              <a:tr h="370840">
                <a:tc>
                  <a:txBody>
                    <a:bodyPr/>
                    <a:lstStyle/>
                    <a:p>
                      <a:pPr algn="l" fontAlgn="ctr"/>
                      <a:r>
                        <a:rPr lang="nl-NL">
                          <a:effectLst/>
                        </a:rPr>
                        <a:t>[EmailAddress]</a:t>
                      </a:r>
                      <a:endParaRPr lang="nl-NL" b="0">
                        <a:effectLst/>
                        <a:latin typeface="inherit"/>
                      </a:endParaRPr>
                    </a:p>
                  </a:txBody>
                  <a:tcPr marT="95250" marB="95250" anchor="ctr"/>
                </a:tc>
                <a:tc>
                  <a:txBody>
                    <a:bodyPr/>
                    <a:lstStyle/>
                    <a:p>
                      <a:pPr algn="l" fontAlgn="ctr"/>
                      <a:r>
                        <a:rPr lang="nl-NL">
                          <a:effectLst/>
                        </a:rPr>
                        <a:t>type=”email”</a:t>
                      </a:r>
                      <a:endParaRPr lang="nl-NL" b="0">
                        <a:effectLst/>
                        <a:latin typeface="inherit"/>
                      </a:endParaRPr>
                    </a:p>
                  </a:txBody>
                  <a:tcPr marT="95250" marB="95250" anchor="ctr"/>
                </a:tc>
                <a:extLst>
                  <a:ext uri="{0D108BD9-81ED-4DB2-BD59-A6C34878D82A}">
                    <a16:rowId xmlns:a16="http://schemas.microsoft.com/office/drawing/2014/main" val="10001"/>
                  </a:ext>
                </a:extLst>
              </a:tr>
              <a:tr h="370840">
                <a:tc>
                  <a:txBody>
                    <a:bodyPr/>
                    <a:lstStyle/>
                    <a:p>
                      <a:pPr algn="l" fontAlgn="ctr"/>
                      <a:r>
                        <a:rPr lang="nl-NL">
                          <a:effectLst/>
                        </a:rPr>
                        <a:t>[Url]</a:t>
                      </a:r>
                      <a:endParaRPr lang="nl-NL" b="0">
                        <a:effectLst/>
                        <a:latin typeface="inherit"/>
                      </a:endParaRPr>
                    </a:p>
                  </a:txBody>
                  <a:tcPr marT="95250" marB="95250" anchor="ctr"/>
                </a:tc>
                <a:tc>
                  <a:txBody>
                    <a:bodyPr/>
                    <a:lstStyle/>
                    <a:p>
                      <a:pPr algn="l" fontAlgn="ctr"/>
                      <a:r>
                        <a:rPr lang="nl-NL">
                          <a:effectLst/>
                        </a:rPr>
                        <a:t>type=”url”</a:t>
                      </a:r>
                      <a:endParaRPr lang="nl-NL" b="0">
                        <a:effectLst/>
                        <a:latin typeface="inherit"/>
                      </a:endParaRPr>
                    </a:p>
                  </a:txBody>
                  <a:tcPr marT="95250" marB="95250" anchor="ctr"/>
                </a:tc>
                <a:extLst>
                  <a:ext uri="{0D108BD9-81ED-4DB2-BD59-A6C34878D82A}">
                    <a16:rowId xmlns:a16="http://schemas.microsoft.com/office/drawing/2014/main" val="10002"/>
                  </a:ext>
                </a:extLst>
              </a:tr>
              <a:tr h="370840">
                <a:tc>
                  <a:txBody>
                    <a:bodyPr/>
                    <a:lstStyle/>
                    <a:p>
                      <a:pPr algn="l" fontAlgn="ctr"/>
                      <a:r>
                        <a:rPr lang="nl-NL">
                          <a:effectLst/>
                        </a:rPr>
                        <a:t>[HiddenInput]</a:t>
                      </a:r>
                      <a:endParaRPr lang="nl-NL" b="0">
                        <a:effectLst/>
                        <a:latin typeface="inherit"/>
                      </a:endParaRPr>
                    </a:p>
                  </a:txBody>
                  <a:tcPr marT="95250" marB="95250" anchor="ctr"/>
                </a:tc>
                <a:tc>
                  <a:txBody>
                    <a:bodyPr/>
                    <a:lstStyle/>
                    <a:p>
                      <a:pPr algn="l" fontAlgn="ctr"/>
                      <a:r>
                        <a:rPr lang="nl-NL">
                          <a:effectLst/>
                        </a:rPr>
                        <a:t>type=”hidden”</a:t>
                      </a:r>
                      <a:endParaRPr lang="nl-NL" b="0">
                        <a:effectLst/>
                        <a:latin typeface="inherit"/>
                      </a:endParaRPr>
                    </a:p>
                  </a:txBody>
                  <a:tcPr marT="95250" marB="95250" anchor="ctr"/>
                </a:tc>
                <a:extLst>
                  <a:ext uri="{0D108BD9-81ED-4DB2-BD59-A6C34878D82A}">
                    <a16:rowId xmlns:a16="http://schemas.microsoft.com/office/drawing/2014/main" val="10003"/>
                  </a:ext>
                </a:extLst>
              </a:tr>
              <a:tr h="370840">
                <a:tc>
                  <a:txBody>
                    <a:bodyPr/>
                    <a:lstStyle/>
                    <a:p>
                      <a:pPr algn="l" fontAlgn="ctr"/>
                      <a:r>
                        <a:rPr lang="nl-NL">
                          <a:effectLst/>
                        </a:rPr>
                        <a:t>[Phone]</a:t>
                      </a:r>
                      <a:endParaRPr lang="nl-NL" b="0">
                        <a:effectLst/>
                        <a:latin typeface="inherit"/>
                      </a:endParaRPr>
                    </a:p>
                  </a:txBody>
                  <a:tcPr marT="95250" marB="95250" anchor="ctr"/>
                </a:tc>
                <a:tc>
                  <a:txBody>
                    <a:bodyPr/>
                    <a:lstStyle/>
                    <a:p>
                      <a:pPr algn="l" fontAlgn="ctr"/>
                      <a:r>
                        <a:rPr lang="nl-NL">
                          <a:effectLst/>
                        </a:rPr>
                        <a:t>type=”tel”</a:t>
                      </a:r>
                      <a:endParaRPr lang="nl-NL" b="0">
                        <a:effectLst/>
                        <a:latin typeface="inherit"/>
                      </a:endParaRPr>
                    </a:p>
                  </a:txBody>
                  <a:tcPr marT="95250" marB="95250" anchor="ctr"/>
                </a:tc>
                <a:extLst>
                  <a:ext uri="{0D108BD9-81ED-4DB2-BD59-A6C34878D82A}">
                    <a16:rowId xmlns:a16="http://schemas.microsoft.com/office/drawing/2014/main" val="10004"/>
                  </a:ext>
                </a:extLst>
              </a:tr>
              <a:tr h="370840">
                <a:tc>
                  <a:txBody>
                    <a:bodyPr/>
                    <a:lstStyle/>
                    <a:p>
                      <a:pPr algn="l" fontAlgn="ctr"/>
                      <a:r>
                        <a:rPr lang="nl-NL">
                          <a:effectLst/>
                        </a:rPr>
                        <a:t>[DataType(DataType.Password)]</a:t>
                      </a:r>
                      <a:endParaRPr lang="nl-NL" b="0">
                        <a:effectLst/>
                        <a:latin typeface="inherit"/>
                      </a:endParaRPr>
                    </a:p>
                  </a:txBody>
                  <a:tcPr marT="95250" marB="95250" anchor="ctr"/>
                </a:tc>
                <a:tc>
                  <a:txBody>
                    <a:bodyPr/>
                    <a:lstStyle/>
                    <a:p>
                      <a:pPr algn="l" fontAlgn="ctr"/>
                      <a:r>
                        <a:rPr lang="nl-NL">
                          <a:effectLst/>
                        </a:rPr>
                        <a:t>type=”password”</a:t>
                      </a:r>
                      <a:endParaRPr lang="nl-NL" b="0">
                        <a:effectLst/>
                        <a:latin typeface="inherit"/>
                      </a:endParaRPr>
                    </a:p>
                  </a:txBody>
                  <a:tcPr marT="95250" marB="95250" anchor="ctr"/>
                </a:tc>
                <a:extLst>
                  <a:ext uri="{0D108BD9-81ED-4DB2-BD59-A6C34878D82A}">
                    <a16:rowId xmlns:a16="http://schemas.microsoft.com/office/drawing/2014/main" val="10005"/>
                  </a:ext>
                </a:extLst>
              </a:tr>
              <a:tr h="370840">
                <a:tc>
                  <a:txBody>
                    <a:bodyPr/>
                    <a:lstStyle/>
                    <a:p>
                      <a:pPr algn="l" fontAlgn="ctr"/>
                      <a:r>
                        <a:rPr lang="nl-NL">
                          <a:effectLst/>
                        </a:rPr>
                        <a:t>[DataType(DataType.Date)]</a:t>
                      </a:r>
                      <a:endParaRPr lang="nl-NL" b="0">
                        <a:effectLst/>
                        <a:latin typeface="inherit"/>
                      </a:endParaRPr>
                    </a:p>
                  </a:txBody>
                  <a:tcPr marT="95250" marB="95250" anchor="ctr"/>
                </a:tc>
                <a:tc>
                  <a:txBody>
                    <a:bodyPr/>
                    <a:lstStyle/>
                    <a:p>
                      <a:pPr algn="l" fontAlgn="ctr"/>
                      <a:r>
                        <a:rPr lang="nl-NL">
                          <a:effectLst/>
                        </a:rPr>
                        <a:t>type=”date”</a:t>
                      </a:r>
                      <a:endParaRPr lang="nl-NL" b="0">
                        <a:effectLst/>
                        <a:latin typeface="inherit"/>
                      </a:endParaRPr>
                    </a:p>
                  </a:txBody>
                  <a:tcPr marT="95250" marB="95250" anchor="ctr"/>
                </a:tc>
                <a:extLst>
                  <a:ext uri="{0D108BD9-81ED-4DB2-BD59-A6C34878D82A}">
                    <a16:rowId xmlns:a16="http://schemas.microsoft.com/office/drawing/2014/main" val="10006"/>
                  </a:ext>
                </a:extLst>
              </a:tr>
              <a:tr h="370840">
                <a:tc>
                  <a:txBody>
                    <a:bodyPr/>
                    <a:lstStyle/>
                    <a:p>
                      <a:pPr algn="l" fontAlgn="ctr"/>
                      <a:r>
                        <a:rPr lang="nl-NL">
                          <a:effectLst/>
                        </a:rPr>
                        <a:t>[DataType(DataType.Time)]</a:t>
                      </a:r>
                      <a:endParaRPr lang="nl-NL" b="0">
                        <a:effectLst/>
                        <a:latin typeface="inherit"/>
                      </a:endParaRPr>
                    </a:p>
                  </a:txBody>
                  <a:tcPr marT="95250" marB="95250" anchor="ctr"/>
                </a:tc>
                <a:tc>
                  <a:txBody>
                    <a:bodyPr/>
                    <a:lstStyle/>
                    <a:p>
                      <a:pPr algn="l" fontAlgn="ctr"/>
                      <a:r>
                        <a:rPr lang="nl-NL" dirty="0">
                          <a:effectLst/>
                        </a:rPr>
                        <a:t>type=”time”</a:t>
                      </a:r>
                      <a:endParaRPr lang="nl-NL" b="0" dirty="0">
                        <a:effectLst/>
                        <a:latin typeface="inherit"/>
                      </a:endParaRPr>
                    </a:p>
                  </a:txBody>
                  <a:tcPr marT="95250" marB="95250" anchor="ct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108598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2f10f5e-037a-45ea-8146-84be26573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Views with Razor Syntax</a:t>
            </a:r>
            <a:endParaRPr lang="en-US"/>
          </a:p>
        </p:txBody>
      </p:sp>
      <p:sp>
        <p:nvSpPr>
          <p:cNvPr id="3" name="Text Placeholder 2"/>
          <p:cNvSpPr>
            <a:spLocks noGrp="1"/>
          </p:cNvSpPr>
          <p:nvPr>
            <p:ph type="body" idx="1"/>
          </p:nvPr>
        </p:nvSpPr>
        <p:spPr/>
        <p:txBody>
          <a:bodyPr/>
          <a:lstStyle/>
          <a:p>
            <a:r>
              <a:rPr lang="en-US" smtClean="0"/>
              <a:t>Adding Views
Differentiating Server Side Code from HTML
Features of Razor Syntax
Binding Views to Model Classes and Displaying Properties
Rendering Accessible HTML
Alternative View Engines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Label</a:t>
            </a:r>
            <a:endParaRPr lang="nl-NL" dirty="0"/>
          </a:p>
        </p:txBody>
      </p:sp>
      <p:sp>
        <p:nvSpPr>
          <p:cNvPr id="3" name="Content Placeholder 2"/>
          <p:cNvSpPr>
            <a:spLocks noGrp="1"/>
          </p:cNvSpPr>
          <p:nvPr>
            <p:ph idx="1"/>
          </p:nvPr>
        </p:nvSpPr>
        <p:spPr/>
        <p:txBody>
          <a:bodyPr/>
          <a:lstStyle/>
          <a:p>
            <a:r>
              <a:rPr lang="en-US" dirty="0" smtClean="0"/>
              <a:t>Generates </a:t>
            </a:r>
            <a:r>
              <a:rPr lang="en-US" dirty="0"/>
              <a:t>a label element for a </a:t>
            </a:r>
            <a:r>
              <a:rPr lang="en-US" dirty="0" smtClean="0"/>
              <a:t>model property</a:t>
            </a:r>
          </a:p>
          <a:p>
            <a:endParaRPr lang="en-US" dirty="0"/>
          </a:p>
          <a:p>
            <a:endParaRPr lang="en-US" dirty="0" smtClean="0"/>
          </a:p>
          <a:p>
            <a:endParaRPr lang="en-US" dirty="0"/>
          </a:p>
          <a:p>
            <a:r>
              <a:rPr lang="en-US" dirty="0" smtClean="0"/>
              <a:t>Server Side Tag</a:t>
            </a:r>
          </a:p>
          <a:p>
            <a:endParaRPr lang="en-US" dirty="0"/>
          </a:p>
          <a:p>
            <a:pPr lvl="1"/>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827584" y="1524000"/>
            <a:ext cx="5829300"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Person</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Display</a:t>
            </a:r>
            <a:r>
              <a:rPr lang="nl-NL" dirty="0">
                <a:solidFill>
                  <a:srgbClr val="000000"/>
                </a:solidFill>
                <a:highlight>
                  <a:srgbClr val="FFFFFF"/>
                </a:highlight>
                <a:latin typeface="Consolas" panose="020B0609020204030204" pitchFamily="49" charset="0"/>
              </a:rPr>
              <a:t>(Name = </a:t>
            </a:r>
            <a:r>
              <a:rPr lang="nl-NL" dirty="0">
                <a:solidFill>
                  <a:srgbClr val="A31515"/>
                </a:solidFill>
                <a:highlight>
                  <a:srgbClr val="FFFFFF"/>
                </a:highlight>
                <a:latin typeface="Consolas" panose="020B0609020204030204" pitchFamily="49" charset="0"/>
              </a:rPr>
              <a:t>"Last Name"</a:t>
            </a:r>
            <a:r>
              <a:rPr lang="nl-NL"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Surname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381000" y="3669268"/>
            <a:ext cx="8550696"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Surname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="col-md-2 control-label"&gt;&lt;/</a:t>
            </a:r>
            <a:r>
              <a:rPr lang="en-US" b="1" dirty="0">
                <a:solidFill>
                  <a:srgbClr val="80008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161256" y="4648200"/>
            <a:ext cx="8982744"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="col-md-2 control-label"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for</a:t>
            </a:r>
            <a:r>
              <a:rPr lang="en-US" dirty="0">
                <a:solidFill>
                  <a:srgbClr val="0000FF"/>
                </a:solidFill>
                <a:highlight>
                  <a:srgbClr val="FFFFFF"/>
                </a:highlight>
                <a:latin typeface="Consolas" panose="020B0609020204030204" pitchFamily="49" charset="0"/>
              </a:rPr>
              <a:t>="Surname"&gt;</a:t>
            </a:r>
            <a:r>
              <a:rPr lang="en-US" dirty="0">
                <a:solidFill>
                  <a:srgbClr val="000000"/>
                </a:solidFill>
                <a:highlight>
                  <a:srgbClr val="FFFFFF"/>
                </a:highlight>
                <a:latin typeface="Consolas" panose="020B0609020204030204" pitchFamily="49" charset="0"/>
              </a:rPr>
              <a:t>Last 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162127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a:t>
            </a:r>
            <a:endParaRPr lang="nl-NL" dirty="0"/>
          </a:p>
        </p:txBody>
      </p:sp>
      <p:sp>
        <p:nvSpPr>
          <p:cNvPr id="3" name="Content Placeholder 2"/>
          <p:cNvSpPr>
            <a:spLocks noGrp="1"/>
          </p:cNvSpPr>
          <p:nvPr>
            <p:ph idx="1"/>
          </p:nvPr>
        </p:nvSpPr>
        <p:spPr/>
        <p:txBody>
          <a:bodyPr/>
          <a:lstStyle/>
          <a:p>
            <a:r>
              <a:rPr lang="en-US" dirty="0" smtClean="0"/>
              <a:t>Generates </a:t>
            </a:r>
            <a:r>
              <a:rPr lang="en-US" dirty="0"/>
              <a:t>select and associated option elements for </a:t>
            </a:r>
            <a:r>
              <a:rPr lang="en-US" dirty="0" smtClean="0"/>
              <a:t>model properties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611560" y="1988840"/>
            <a:ext cx="5454352" cy="1200329"/>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smtClean="0">
                <a:solidFill>
                  <a:srgbClr val="2B91AF"/>
                </a:solidFill>
                <a:highlight>
                  <a:srgbClr val="FFFFFF"/>
                </a:highlight>
                <a:latin typeface="Consolas" panose="020B0609020204030204" pitchFamily="49" charset="0"/>
              </a:rPr>
              <a:t>Person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Country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500063" y="3359571"/>
            <a:ext cx="7677484" cy="2308324"/>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IActionResult</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SelectExample</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ViewBag.Countries</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new</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&gt;()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SelectListItem</a:t>
            </a:r>
            <a:r>
              <a:rPr lang="en-US" dirty="0">
                <a:solidFill>
                  <a:srgbClr val="000000"/>
                </a:solidFill>
                <a:highlight>
                  <a:srgbClr val="FFFFFF"/>
                </a:highlight>
                <a:latin typeface="Consolas" panose="020B0609020204030204" pitchFamily="49" charset="0"/>
              </a:rPr>
              <a:t>() {Value=</a:t>
            </a:r>
            <a:r>
              <a:rPr lang="en-US" dirty="0">
                <a:solidFill>
                  <a:srgbClr val="A31515"/>
                </a:solidFill>
                <a:highlight>
                  <a:srgbClr val="FFFFFF"/>
                </a:highlight>
                <a:latin typeface="Consolas" panose="020B0609020204030204" pitchFamily="49" charset="0"/>
              </a:rPr>
              <a:t>"IT"</a:t>
            </a:r>
            <a:r>
              <a:rPr lang="en-US" dirty="0">
                <a:solidFill>
                  <a:srgbClr val="000000"/>
                </a:solidFill>
                <a:highlight>
                  <a:srgbClr val="FFFFFF"/>
                </a:highlight>
                <a:latin typeface="Consolas" panose="020B0609020204030204" pitchFamily="49" charset="0"/>
              </a:rPr>
              <a:t>, Text=</a:t>
            </a:r>
            <a:r>
              <a:rPr lang="en-US" dirty="0">
                <a:solidFill>
                  <a:srgbClr val="A31515"/>
                </a:solidFill>
                <a:highlight>
                  <a:srgbClr val="FFFFFF"/>
                </a:highlight>
                <a:latin typeface="Consolas" panose="020B0609020204030204" pitchFamily="49" charset="0"/>
              </a:rPr>
              <a:t>"Italy"</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SelectListItem</a:t>
            </a:r>
            <a:r>
              <a:rPr lang="en-US" dirty="0">
                <a:solidFill>
                  <a:srgbClr val="000000"/>
                </a:solidFill>
                <a:highlight>
                  <a:srgbClr val="FFFFFF"/>
                </a:highlight>
                <a:latin typeface="Consolas" panose="020B0609020204030204" pitchFamily="49" charset="0"/>
              </a:rPr>
              <a:t>() {Value=</a:t>
            </a:r>
            <a:r>
              <a:rPr lang="en-US" dirty="0">
                <a:solidFill>
                  <a:srgbClr val="A31515"/>
                </a:solidFill>
                <a:highlight>
                  <a:srgbClr val="FFFFFF"/>
                </a:highlight>
                <a:latin typeface="Consolas" panose="020B0609020204030204" pitchFamily="49" charset="0"/>
              </a:rPr>
              <a:t>"NL"</a:t>
            </a:r>
            <a:r>
              <a:rPr lang="en-US" dirty="0">
                <a:solidFill>
                  <a:srgbClr val="000000"/>
                </a:solidFill>
                <a:highlight>
                  <a:srgbClr val="FFFFFF"/>
                </a:highlight>
                <a:latin typeface="Consolas" panose="020B0609020204030204" pitchFamily="49" charset="0"/>
              </a:rPr>
              <a:t>, Text=</a:t>
            </a:r>
            <a:r>
              <a:rPr lang="en-US" dirty="0">
                <a:solidFill>
                  <a:srgbClr val="A31515"/>
                </a:solidFill>
                <a:highlight>
                  <a:srgbClr val="FFFFFF"/>
                </a:highlight>
                <a:latin typeface="Consolas" panose="020B0609020204030204" pitchFamily="49" charset="0"/>
              </a:rPr>
              <a:t>"Netherland"</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SelectListItem</a:t>
            </a:r>
            <a:r>
              <a:rPr lang="en-US" dirty="0">
                <a:solidFill>
                  <a:srgbClr val="000000"/>
                </a:solidFill>
                <a:highlight>
                  <a:srgbClr val="FFFFFF"/>
                </a:highlight>
                <a:latin typeface="Consolas" panose="020B0609020204030204" pitchFamily="49" charset="0"/>
              </a:rPr>
              <a:t>() {Value=</a:t>
            </a:r>
            <a:r>
              <a:rPr lang="en-US" dirty="0">
                <a:solidFill>
                  <a:srgbClr val="A31515"/>
                </a:solidFill>
                <a:highlight>
                  <a:srgbClr val="FFFFFF"/>
                </a:highlight>
                <a:latin typeface="Consolas" panose="020B0609020204030204" pitchFamily="49" charset="0"/>
              </a:rPr>
              <a:t>"US"</a:t>
            </a:r>
            <a:r>
              <a:rPr lang="en-US" dirty="0">
                <a:solidFill>
                  <a:srgbClr val="000000"/>
                </a:solidFill>
                <a:highlight>
                  <a:srgbClr val="FFFFFF"/>
                </a:highlight>
                <a:latin typeface="Consolas" panose="020B0609020204030204" pitchFamily="49" charset="0"/>
              </a:rPr>
              <a:t>, Text=</a:t>
            </a:r>
            <a:r>
              <a:rPr lang="en-US" dirty="0">
                <a:solidFill>
                  <a:srgbClr val="A31515"/>
                </a:solidFill>
                <a:highlight>
                  <a:srgbClr val="FFFFFF"/>
                </a:highlight>
                <a:latin typeface="Consolas" panose="020B0609020204030204" pitchFamily="49" charset="0"/>
              </a:rPr>
              <a:t>"USA"</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View(</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Person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Country = </a:t>
            </a:r>
            <a:r>
              <a:rPr lang="en-US" dirty="0">
                <a:solidFill>
                  <a:srgbClr val="A31515"/>
                </a:solidFill>
                <a:highlight>
                  <a:srgbClr val="FFFFFF"/>
                </a:highlight>
                <a:latin typeface="Consolas" panose="020B0609020204030204" pitchFamily="49" charset="0"/>
              </a:rPr>
              <a:t>"NL"</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8" name="Rectangle 7"/>
          <p:cNvSpPr/>
          <p:nvPr/>
        </p:nvSpPr>
        <p:spPr>
          <a:xfrm>
            <a:off x="457200" y="5802997"/>
            <a:ext cx="8712968"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Country</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="form-control"</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b="1" dirty="0" smtClean="0">
                <a:solidFill>
                  <a:srgbClr val="800080"/>
                </a:solidFill>
                <a:highlight>
                  <a:srgbClr val="FFFFFF"/>
                </a:highlight>
                <a:latin typeface="Consolas" panose="020B0609020204030204" pitchFamily="49" charset="0"/>
              </a:rPr>
              <a:t>asp-items</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ViewBag.Countries</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&gt;&lt;/</a:t>
            </a:r>
            <a:r>
              <a:rPr lang="en-US" b="1" dirty="0">
                <a:solidFill>
                  <a:srgbClr val="800080"/>
                </a:solidFill>
                <a:highlight>
                  <a:srgbClr val="FFFFFF"/>
                </a:highlight>
                <a:latin typeface="Consolas" panose="020B0609020204030204" pitchFamily="49" charset="0"/>
              </a:rPr>
              <a:t>select</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74236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with </a:t>
            </a:r>
            <a:r>
              <a:rPr lang="en-US" dirty="0" err="1" smtClean="0"/>
              <a:t>Enum</a:t>
            </a:r>
            <a:endParaRPr lang="nl-NL" dirty="0"/>
          </a:p>
        </p:txBody>
      </p:sp>
      <p:sp>
        <p:nvSpPr>
          <p:cNvPr id="3" name="Content Placeholder 2"/>
          <p:cNvSpPr>
            <a:spLocks noGrp="1"/>
          </p:cNvSpPr>
          <p:nvPr>
            <p:ph idx="1"/>
          </p:nvPr>
        </p:nvSpPr>
        <p:spPr/>
        <p:txBody>
          <a:bodyPr/>
          <a:lstStyle/>
          <a:p>
            <a:endParaRPr lang="nl-NL"/>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41868" y="1058882"/>
            <a:ext cx="8118648" cy="397031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smtClean="0">
                <a:solidFill>
                  <a:srgbClr val="2B91AF"/>
                </a:solidFill>
                <a:highlight>
                  <a:srgbClr val="FFFFFF"/>
                </a:highlight>
                <a:latin typeface="Consolas" panose="020B0609020204030204" pitchFamily="49" charset="0"/>
              </a:rPr>
              <a:t>Person</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RelationshipStatus</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RelationshipStatus</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public</a:t>
            </a:r>
            <a:r>
              <a:rPr lang="nl-NL" dirty="0" smtClean="0">
                <a:solidFill>
                  <a:srgbClr val="000000"/>
                </a:solidFill>
                <a:highlight>
                  <a:srgbClr val="FFFFFF"/>
                </a:highlight>
                <a:latin typeface="Consolas" panose="020B0609020204030204" pitchFamily="49" charset="0"/>
              </a:rPr>
              <a:t> </a:t>
            </a:r>
            <a:r>
              <a:rPr lang="nl-NL" dirty="0" err="1">
                <a:solidFill>
                  <a:srgbClr val="0000FF"/>
                </a:solidFill>
                <a:highlight>
                  <a:srgbClr val="FFFFFF"/>
                </a:highlight>
                <a:latin typeface="Consolas" panose="020B0609020204030204" pitchFamily="49" charset="0"/>
              </a:rPr>
              <a:t>enum</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RelationshipStatus</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Single, </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Display</a:t>
            </a:r>
            <a:r>
              <a:rPr lang="nl-NL" dirty="0">
                <a:solidFill>
                  <a:srgbClr val="000000"/>
                </a:solidFill>
                <a:highlight>
                  <a:srgbClr val="FFFFFF"/>
                </a:highlight>
                <a:latin typeface="Consolas" panose="020B0609020204030204" pitchFamily="49" charset="0"/>
              </a:rPr>
              <a:t>(Name = </a:t>
            </a:r>
            <a:r>
              <a:rPr lang="nl-NL" dirty="0">
                <a:solidFill>
                  <a:srgbClr val="A31515"/>
                </a:solidFill>
                <a:highlight>
                  <a:srgbClr val="FFFFFF"/>
                </a:highlight>
                <a:latin typeface="Consolas" panose="020B0609020204030204" pitchFamily="49" charset="0"/>
              </a:rPr>
              <a:t>"It is </a:t>
            </a:r>
            <a:r>
              <a:rPr lang="nl-NL" dirty="0" err="1">
                <a:solidFill>
                  <a:srgbClr val="A31515"/>
                </a:solidFill>
                <a:highlight>
                  <a:srgbClr val="FFFFFF"/>
                </a:highlight>
                <a:latin typeface="Consolas" panose="020B0609020204030204" pitchFamily="49" charset="0"/>
              </a:rPr>
              <a:t>complicated</a:t>
            </a:r>
            <a:r>
              <a:rPr lang="nl-NL" dirty="0" smtClean="0">
                <a:solidFill>
                  <a:srgbClr val="A31515"/>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Complicated</a:t>
            </a:r>
            <a:r>
              <a:rPr lang="nl-NL"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Display</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"In an open relationship</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Open</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Display</a:t>
            </a:r>
            <a:r>
              <a:rPr lang="nl-NL" dirty="0">
                <a:solidFill>
                  <a:srgbClr val="000000"/>
                </a:solidFill>
                <a:highlight>
                  <a:srgbClr val="FFFFFF"/>
                </a:highlight>
                <a:latin typeface="Consolas" panose="020B0609020204030204" pitchFamily="49" charset="0"/>
              </a:rPr>
              <a:t>(Name = </a:t>
            </a:r>
            <a:r>
              <a:rPr lang="nl-NL" dirty="0">
                <a:solidFill>
                  <a:srgbClr val="A31515"/>
                </a:solidFill>
                <a:highlight>
                  <a:srgbClr val="FFFFFF"/>
                </a:highlight>
                <a:latin typeface="Consolas" panose="020B0609020204030204" pitchFamily="49" charset="0"/>
              </a:rPr>
              <a:t>"In a </a:t>
            </a:r>
            <a:r>
              <a:rPr lang="nl-NL" dirty="0" err="1">
                <a:solidFill>
                  <a:srgbClr val="A31515"/>
                </a:solidFill>
                <a:highlight>
                  <a:srgbClr val="FFFFFF"/>
                </a:highlight>
                <a:latin typeface="Consolas" panose="020B0609020204030204" pitchFamily="49" charset="0"/>
              </a:rPr>
              <a:t>relationship</a:t>
            </a:r>
            <a:r>
              <a:rPr lang="nl-NL" dirty="0" smtClean="0">
                <a:solidFill>
                  <a:srgbClr val="A31515"/>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Relationship</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Engaged</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Married</a:t>
            </a:r>
            <a:r>
              <a:rPr lang="nl-NL"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Display</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"In a Civil Union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CivilUnion</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Separated</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Divorced</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Widowed</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288397" y="5129034"/>
            <a:ext cx="8372119"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RelationshipStatus</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b="1" dirty="0" smtClean="0">
                <a:solidFill>
                  <a:srgbClr val="800080"/>
                </a:solidFill>
                <a:highlight>
                  <a:srgbClr val="FFFFFF"/>
                </a:highlight>
                <a:latin typeface="Consolas" panose="020B0609020204030204" pitchFamily="49" charset="0"/>
              </a:rPr>
              <a:t>asp-items</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Html.GetEnumSelectList</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RelationshipStatus</a:t>
            </a:r>
            <a:r>
              <a:rPr lang="en-US" dirty="0">
                <a:solidFill>
                  <a:srgbClr val="000000"/>
                </a:solidFill>
                <a:highlight>
                  <a:srgbClr val="FFFFFF"/>
                </a:highlight>
                <a:latin typeface="Consolas" panose="020B0609020204030204" pitchFamily="49" charset="0"/>
              </a:rPr>
              <a:t>&gt;()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&lt;</a:t>
            </a:r>
            <a:r>
              <a:rPr lang="en-US" b="1" dirty="0">
                <a:solidFill>
                  <a:srgbClr val="800080"/>
                </a:solidFill>
                <a:highlight>
                  <a:srgbClr val="FFFFFF"/>
                </a:highlight>
                <a:latin typeface="Consolas" panose="020B0609020204030204" pitchFamily="49" charset="0"/>
              </a:rPr>
              <a:t>option</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value</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Not specified --</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select</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4055991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 DI (1/3)</a:t>
            </a:r>
            <a:endParaRPr lang="nl-NL" dirty="0"/>
          </a:p>
        </p:txBody>
      </p:sp>
      <p:sp>
        <p:nvSpPr>
          <p:cNvPr id="3" name="Content Placeholder 2"/>
          <p:cNvSpPr>
            <a:spLocks noGrp="1"/>
          </p:cNvSpPr>
          <p:nvPr>
            <p:ph idx="1"/>
          </p:nvPr>
        </p:nvSpPr>
        <p:spPr/>
        <p:txBody>
          <a:bodyPr/>
          <a:lstStyle/>
          <a:p>
            <a:endParaRPr lang="nl-NL"/>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15406" y="1371600"/>
            <a:ext cx="6443663"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smtClean="0">
                <a:solidFill>
                  <a:srgbClr val="2B91AF"/>
                </a:solidFill>
                <a:highlight>
                  <a:srgbClr val="FFFFFF"/>
                </a:highlight>
                <a:latin typeface="Consolas" panose="020B0609020204030204" pitchFamily="49" charset="0"/>
              </a:rPr>
              <a:t>Person</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ProfessionId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FF"/>
                </a:solidFill>
                <a:highlight>
                  <a:srgbClr val="FFFFFF"/>
                </a:highlight>
                <a:latin typeface="Consolas" panose="020B0609020204030204" pitchFamily="49" charset="0"/>
              </a:rPr>
              <a:t>  public</a:t>
            </a:r>
            <a:r>
              <a:rPr lang="nl-NL" dirty="0" smtClean="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Profession</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Profession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get</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set</a:t>
            </a:r>
            <a:r>
              <a:rPr lang="nl-NL"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515406" y="3352800"/>
            <a:ext cx="6534472"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Profession</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Person</a:t>
            </a:r>
            <a:r>
              <a:rPr lang="en-US" dirty="0">
                <a:solidFill>
                  <a:srgbClr val="000000"/>
                </a:solidFill>
                <a:highlight>
                  <a:srgbClr val="FFFFFF"/>
                </a:highlight>
                <a:latin typeface="Consolas" panose="020B0609020204030204" pitchFamily="49" charset="0"/>
              </a:rPr>
              <a:t>&gt; People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49283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 DI (2/3)</a:t>
            </a:r>
            <a:endParaRPr lang="nl-NL" dirty="0"/>
          </a:p>
        </p:txBody>
      </p:sp>
      <p:sp>
        <p:nvSpPr>
          <p:cNvPr id="3" name="Content Placeholder 2"/>
          <p:cNvSpPr>
            <a:spLocks noGrp="1"/>
          </p:cNvSpPr>
          <p:nvPr>
            <p:ph idx="1"/>
          </p:nvPr>
        </p:nvSpPr>
        <p:spPr/>
        <p:txBody>
          <a:bodyPr/>
          <a:lstStyle/>
          <a:p>
            <a:endParaRPr lang="nl-NL"/>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7200" y="1048517"/>
            <a:ext cx="8686800" cy="5355312"/>
          </a:xfrm>
          <a:prstGeom prst="rect">
            <a:avLst/>
          </a:prstGeom>
        </p:spPr>
        <p:txBody>
          <a:bodyPr wrap="square">
            <a:spAutoFit/>
          </a:bodyPr>
          <a:lstStyle/>
          <a:p>
            <a:r>
              <a:rPr lang="nl-NL" dirty="0" err="1">
                <a:solidFill>
                  <a:srgbClr val="0000FF"/>
                </a:solidFill>
                <a:highlight>
                  <a:srgbClr val="FFFFFF"/>
                </a:highlight>
                <a:latin typeface="Consolas" panose="020B0609020204030204" pitchFamily="49" charset="0"/>
              </a:rPr>
              <a:t>namespace</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WebApplicationMVAMVCFull.Services</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public</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interface</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IProfessionService</a:t>
            </a:r>
            <a:r>
              <a:rPr lang="nl-NL" dirty="0" smtClean="0">
                <a:solidFill>
                  <a:srgbClr val="2B91AF"/>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&gt; </a:t>
            </a:r>
            <a:r>
              <a:rPr lang="nl-NL" dirty="0" err="1" smtClean="0">
                <a:solidFill>
                  <a:srgbClr val="000000"/>
                </a:solidFill>
                <a:highlight>
                  <a:srgbClr val="FFFFFF"/>
                </a:highlight>
                <a:latin typeface="Consolas" panose="020B0609020204030204" pitchFamily="49" charset="0"/>
              </a:rPr>
              <a:t>Professions</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public</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ProfessionService</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IProfessionService</a:t>
            </a:r>
            <a:r>
              <a:rPr lang="nl-NL" dirty="0" smtClean="0">
                <a:solidFill>
                  <a:srgbClr val="2B91AF"/>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private</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ApplicationDbContext</a:t>
            </a:r>
            <a:r>
              <a:rPr lang="nl-NL" dirty="0">
                <a:solidFill>
                  <a:srgbClr val="000000"/>
                </a:solidFill>
                <a:highlight>
                  <a:srgbClr val="FFFFFF"/>
                </a:highlight>
                <a:latin typeface="Consolas" panose="020B0609020204030204" pitchFamily="49" charset="0"/>
              </a:rPr>
              <a:t> _context;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ProfessionService</a:t>
            </a:r>
            <a:r>
              <a:rPr lang="nl-NL" dirty="0" smtClean="0">
                <a:solidFill>
                  <a:srgbClr val="000000"/>
                </a:solidFill>
                <a:highlight>
                  <a:srgbClr val="FFFFFF"/>
                </a:highlight>
                <a:latin typeface="Consolas" panose="020B0609020204030204" pitchFamily="49" charset="0"/>
              </a:rPr>
              <a:t>(</a:t>
            </a:r>
            <a:r>
              <a:rPr lang="nl-NL" dirty="0" err="1" smtClean="0">
                <a:solidFill>
                  <a:srgbClr val="2B91AF"/>
                </a:solidFill>
                <a:highlight>
                  <a:srgbClr val="FFFFFF"/>
                </a:highlight>
                <a:latin typeface="Consolas" panose="020B0609020204030204" pitchFamily="49" charset="0"/>
              </a:rPr>
              <a:t>ApplicationDbContext</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context</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_context = context;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&gt; </a:t>
            </a:r>
            <a:r>
              <a:rPr lang="nl-NL" dirty="0" err="1" smtClean="0">
                <a:solidFill>
                  <a:srgbClr val="000000"/>
                </a:solidFill>
                <a:highlight>
                  <a:srgbClr val="FFFFFF"/>
                </a:highlight>
                <a:latin typeface="Consolas" panose="020B0609020204030204" pitchFamily="49" charset="0"/>
              </a:rPr>
              <a:t>Professions</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a:solidFill>
                  <a:srgbClr val="000000"/>
                </a:solidFill>
                <a:highlight>
                  <a:srgbClr val="FFFFFF"/>
                </a:highlight>
                <a:latin typeface="Consolas" panose="020B0609020204030204" pitchFamily="49" charset="0"/>
              </a:rPr>
              <a:t> _</a:t>
            </a:r>
            <a:r>
              <a:rPr lang="nl-NL" dirty="0" err="1" smtClean="0">
                <a:solidFill>
                  <a:srgbClr val="000000"/>
                </a:solidFill>
                <a:highlight>
                  <a:srgbClr val="FFFFFF"/>
                </a:highlight>
                <a:latin typeface="Consolas" panose="020B0609020204030204" pitchFamily="49" charset="0"/>
              </a:rPr>
              <a:t>context.Profession</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.Select(g =&gt; </a:t>
            </a:r>
            <a:r>
              <a:rPr lang="nl-NL" dirty="0">
                <a:solidFill>
                  <a:srgbClr val="0000FF"/>
                </a:solidFill>
                <a:highlight>
                  <a:srgbClr val="FFFFFF"/>
                </a:highlight>
                <a:latin typeface="Consolas" panose="020B0609020204030204" pitchFamily="49" charset="0"/>
              </a:rPr>
              <a:t>new</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 {</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Value = </a:t>
            </a:r>
            <a:r>
              <a:rPr lang="nl-NL" dirty="0" err="1">
                <a:solidFill>
                  <a:srgbClr val="000000"/>
                </a:solidFill>
                <a:highlight>
                  <a:srgbClr val="FFFFFF"/>
                </a:highlight>
                <a:latin typeface="Consolas" panose="020B0609020204030204" pitchFamily="49" charset="0"/>
              </a:rPr>
              <a:t>g.Id.ToString</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Text</a:t>
            </a:r>
            <a:r>
              <a:rPr lang="nl-NL" dirty="0">
                <a:solidFill>
                  <a:srgbClr val="000000"/>
                </a:solidFill>
                <a:highlight>
                  <a:srgbClr val="FFFFFF"/>
                </a:highlight>
                <a:latin typeface="Consolas" panose="020B0609020204030204" pitchFamily="49" charset="0"/>
              </a:rPr>
              <a:t> = </a:t>
            </a:r>
            <a:r>
              <a:rPr lang="nl-NL" dirty="0" err="1" smtClean="0">
                <a:solidFill>
                  <a:srgbClr val="000000"/>
                </a:solidFill>
                <a:highlight>
                  <a:srgbClr val="FFFFFF"/>
                </a:highlight>
                <a:latin typeface="Consolas" panose="020B0609020204030204" pitchFamily="49" charset="0"/>
              </a:rPr>
              <a:t>g.Name</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000000"/>
                </a:solidFill>
                <a:highlight>
                  <a:srgbClr val="FFFFFF"/>
                </a:highlight>
                <a:latin typeface="Consolas" panose="020B0609020204030204" pitchFamily="49" charset="0"/>
              </a:rPr>
              <a:t>ToList</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379225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 DI (3/3)</a:t>
            </a:r>
            <a:endParaRPr lang="nl-NL" dirty="0"/>
          </a:p>
        </p:txBody>
      </p:sp>
      <p:sp>
        <p:nvSpPr>
          <p:cNvPr id="3" name="Content Placeholder 2"/>
          <p:cNvSpPr>
            <a:spLocks noGrp="1"/>
          </p:cNvSpPr>
          <p:nvPr>
            <p:ph idx="1"/>
          </p:nvPr>
        </p:nvSpPr>
        <p:spPr/>
        <p:txBody>
          <a:bodyPr/>
          <a:lstStyle/>
          <a:p>
            <a:r>
              <a:rPr lang="en-US" dirty="0" err="1" smtClean="0"/>
              <a:t>Startup.cs</a:t>
            </a:r>
            <a:endParaRPr lang="en-US" dirty="0" smtClean="0"/>
          </a:p>
          <a:p>
            <a:pPr lvl="1"/>
            <a:r>
              <a:rPr lang="en-US" dirty="0" err="1" smtClean="0"/>
              <a:t>ConfigureServices</a:t>
            </a:r>
            <a:endParaRPr lang="en-US" dirty="0" smtClean="0"/>
          </a:p>
          <a:p>
            <a:pPr lvl="1"/>
            <a:endParaRPr lang="en-US" dirty="0"/>
          </a:p>
          <a:p>
            <a:pPr lvl="1"/>
            <a:endParaRPr lang="en-US" dirty="0" smtClean="0"/>
          </a:p>
          <a:p>
            <a:r>
              <a:rPr lang="en-US" dirty="0" smtClean="0"/>
              <a:t>View</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46810" y="2204864"/>
            <a:ext cx="8622704" cy="369332"/>
          </a:xfrm>
          <a:prstGeom prst="rect">
            <a:avLst/>
          </a:prstGeom>
        </p:spPr>
        <p:txBody>
          <a:bodyPr wrap="square">
            <a:spAutoFit/>
          </a:bodyPr>
          <a:lstStyle/>
          <a:p>
            <a:r>
              <a:rPr lang="nl-NL" dirty="0" err="1" smtClean="0">
                <a:solidFill>
                  <a:srgbClr val="000000"/>
                </a:solidFill>
                <a:highlight>
                  <a:srgbClr val="FFFFFF"/>
                </a:highlight>
                <a:latin typeface="Consolas" panose="020B0609020204030204" pitchFamily="49" charset="0"/>
              </a:rPr>
              <a:t>services.AddTransient</a:t>
            </a:r>
            <a:r>
              <a:rPr lang="nl-NL" dirty="0" smtClean="0">
                <a:solidFill>
                  <a:srgbClr val="000000"/>
                </a:solidFill>
                <a:highlight>
                  <a:srgbClr val="FFFFFF"/>
                </a:highlight>
                <a:latin typeface="Consolas" panose="020B0609020204030204" pitchFamily="49" charset="0"/>
              </a:rPr>
              <a:t>&lt;</a:t>
            </a:r>
            <a:r>
              <a:rPr lang="nl-NL" dirty="0" err="1" smtClean="0">
                <a:solidFill>
                  <a:srgbClr val="2B91AF"/>
                </a:solidFill>
                <a:highlight>
                  <a:srgbClr val="FFFFFF"/>
                </a:highlight>
                <a:latin typeface="Consolas" panose="020B0609020204030204" pitchFamily="49" charset="0"/>
              </a:rPr>
              <a:t>IProfessionService</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ProfessionService</a:t>
            </a:r>
            <a:r>
              <a:rPr lang="nl-NL" dirty="0">
                <a:solidFill>
                  <a:srgbClr val="000000"/>
                </a:solidFill>
                <a:highlight>
                  <a:srgbClr val="FFFFFF"/>
                </a:highlight>
                <a:latin typeface="Consolas" panose="020B0609020204030204" pitchFamily="49" charset="0"/>
              </a:rPr>
              <a:t>&gt;();</a:t>
            </a:r>
            <a:endParaRPr lang="nl-NL" dirty="0"/>
          </a:p>
        </p:txBody>
      </p:sp>
      <p:sp>
        <p:nvSpPr>
          <p:cNvPr id="7" name="Rectangle 6"/>
          <p:cNvSpPr/>
          <p:nvPr/>
        </p:nvSpPr>
        <p:spPr>
          <a:xfrm>
            <a:off x="179512" y="3811009"/>
            <a:ext cx="8507288" cy="923330"/>
          </a:xfrm>
          <a:prstGeom prst="rect">
            <a:avLst/>
          </a:prstGeom>
        </p:spPr>
        <p:txBody>
          <a:bodyPr wrap="square">
            <a:spAutoFit/>
          </a:bodyPr>
          <a:lstStyle/>
          <a:p>
            <a:r>
              <a:rPr lang="nl-NL" dirty="0">
                <a:solidFill>
                  <a:srgbClr val="000000"/>
                </a:solidFill>
                <a:highlight>
                  <a:srgbClr val="FFFF00"/>
                </a:highlight>
                <a:latin typeface="Consolas" panose="020B0609020204030204" pitchFamily="49" charset="0"/>
              </a:rPr>
              <a:t>@</a:t>
            </a:r>
            <a:r>
              <a:rPr lang="nl-NL" dirty="0" err="1">
                <a:solidFill>
                  <a:srgbClr val="000000"/>
                </a:solidFill>
                <a:highlight>
                  <a:srgbClr val="FFFF00"/>
                </a:highlight>
                <a:latin typeface="Consolas" panose="020B0609020204030204" pitchFamily="49" charset="0"/>
              </a:rPr>
              <a:t>inject</a:t>
            </a:r>
            <a:r>
              <a:rPr lang="nl-NL" dirty="0">
                <a:solidFill>
                  <a:srgbClr val="000000"/>
                </a:solidFill>
                <a:highlight>
                  <a:srgbClr val="FFFF00"/>
                </a:highlight>
                <a:latin typeface="Consolas" panose="020B0609020204030204" pitchFamily="49" charset="0"/>
              </a:rPr>
              <a:t> </a:t>
            </a:r>
            <a:endParaRPr lang="nl-NL" dirty="0" smtClean="0">
              <a:solidFill>
                <a:srgbClr val="000000"/>
              </a:solidFill>
              <a:highlight>
                <a:srgbClr val="FFFF00"/>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WebApplicationMVAMVCFull.Services.</a:t>
            </a:r>
            <a:r>
              <a:rPr lang="nl-NL" dirty="0" err="1" smtClean="0">
                <a:solidFill>
                  <a:srgbClr val="2B91AF"/>
                </a:solidFill>
                <a:highlight>
                  <a:srgbClr val="FFFFFF"/>
                </a:highlight>
                <a:latin typeface="Consolas" panose="020B0609020204030204" pitchFamily="49" charset="0"/>
              </a:rPr>
              <a:t>IProfessionService</a:t>
            </a:r>
            <a:r>
              <a:rPr lang="nl-NL" dirty="0" smtClean="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ProfessionService</a:t>
            </a:r>
            <a:endParaRPr lang="nl-NL" dirty="0"/>
          </a:p>
        </p:txBody>
      </p:sp>
      <p:sp>
        <p:nvSpPr>
          <p:cNvPr id="8" name="Rectangle 7"/>
          <p:cNvSpPr/>
          <p:nvPr/>
        </p:nvSpPr>
        <p:spPr>
          <a:xfrm>
            <a:off x="333105" y="5147089"/>
            <a:ext cx="8388530"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smtClean="0">
                <a:solidFill>
                  <a:srgbClr val="0000FF"/>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ProfessionId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b="1" dirty="0" smtClean="0">
                <a:solidFill>
                  <a:srgbClr val="800080"/>
                </a:solidFill>
                <a:highlight>
                  <a:srgbClr val="FFFFFF"/>
                </a:highlight>
                <a:latin typeface="Consolas" panose="020B0609020204030204" pitchFamily="49" charset="0"/>
              </a:rPr>
              <a:t>asp-items</a:t>
            </a:r>
            <a:r>
              <a:rPr lang="en-US" dirty="0" smtClean="0">
                <a:solidFill>
                  <a:srgbClr val="0000FF"/>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ProfessionService.Professions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"&gt;&lt;/</a:t>
            </a:r>
            <a:r>
              <a:rPr lang="en-US" b="1" dirty="0">
                <a:solidFill>
                  <a:srgbClr val="800080"/>
                </a:solidFill>
                <a:highlight>
                  <a:srgbClr val="FFFFFF"/>
                </a:highlight>
                <a:latin typeface="Consolas" panose="020B0609020204030204" pitchFamily="49" charset="0"/>
              </a:rPr>
              <a:t>select</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616409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a:t>
            </a:r>
            <a:r>
              <a:rPr lang="en-US" dirty="0" err="1" smtClean="0"/>
              <a:t>TextArea</a:t>
            </a:r>
            <a:endParaRPr lang="nl-NL" dirty="0"/>
          </a:p>
        </p:txBody>
      </p:sp>
      <p:sp>
        <p:nvSpPr>
          <p:cNvPr id="3" name="Content Placeholder 2"/>
          <p:cNvSpPr>
            <a:spLocks noGrp="1"/>
          </p:cNvSpPr>
          <p:nvPr>
            <p:ph idx="1"/>
          </p:nvPr>
        </p:nvSpPr>
        <p:spPr/>
        <p:txBody>
          <a:bodyPr/>
          <a:lstStyle/>
          <a:p>
            <a:r>
              <a:rPr lang="en-US" dirty="0" smtClean="0"/>
              <a:t>Model</a:t>
            </a:r>
          </a:p>
          <a:p>
            <a:endParaRPr lang="en-US" dirty="0"/>
          </a:p>
          <a:p>
            <a:endParaRPr lang="en-US" sz="4400" dirty="0" smtClean="0"/>
          </a:p>
          <a:p>
            <a:r>
              <a:rPr lang="en-US" dirty="0" smtClean="0"/>
              <a:t>View</a:t>
            </a:r>
          </a:p>
          <a:p>
            <a:endParaRPr lang="en-US" dirty="0"/>
          </a:p>
          <a:p>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00063" y="1380734"/>
            <a:ext cx="5454352"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SimpleViewModel</a:t>
            </a:r>
            <a:r>
              <a:rPr lang="nl-NL" dirty="0" smtClean="0">
                <a:solidFill>
                  <a:srgbClr val="2B91AF"/>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Required</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MaxLength</a:t>
            </a:r>
            <a:r>
              <a:rPr lang="nl-NL" dirty="0">
                <a:solidFill>
                  <a:srgbClr val="000000"/>
                </a:solidFill>
                <a:highlight>
                  <a:srgbClr val="FFFFFF"/>
                </a:highlight>
                <a:latin typeface="Consolas" panose="020B0609020204030204" pitchFamily="49" charset="0"/>
              </a:rPr>
              <a:t>(5000)]</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Description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495231" y="3410227"/>
            <a:ext cx="6030416" cy="369332"/>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b="1" dirty="0" err="1">
                <a:solidFill>
                  <a:srgbClr val="800080"/>
                </a:solidFill>
                <a:highlight>
                  <a:srgbClr val="FFFFFF"/>
                </a:highlight>
                <a:latin typeface="Consolas" panose="020B0609020204030204" pitchFamily="49" charset="0"/>
              </a:rPr>
              <a:t>textarea</a:t>
            </a:r>
            <a:r>
              <a:rPr lang="nl-NL" dirty="0">
                <a:solidFill>
                  <a:srgbClr val="000000"/>
                </a:solidFill>
                <a:highlight>
                  <a:srgbClr val="FFFFFF"/>
                </a:highlight>
                <a:latin typeface="Consolas" panose="020B0609020204030204" pitchFamily="49" charset="0"/>
              </a:rPr>
              <a:t> </a:t>
            </a:r>
            <a:r>
              <a:rPr lang="nl-NL" b="1" dirty="0" err="1">
                <a:solidFill>
                  <a:srgbClr val="800080"/>
                </a:solidFill>
                <a:highlight>
                  <a:srgbClr val="FFFFFF"/>
                </a:highlight>
                <a:latin typeface="Consolas" panose="020B0609020204030204" pitchFamily="49" charset="0"/>
              </a:rPr>
              <a:t>asp-for</a:t>
            </a:r>
            <a:r>
              <a:rPr lang="nl-NL" dirty="0">
                <a:solidFill>
                  <a:srgbClr val="0000FF"/>
                </a:solidFill>
                <a:highlight>
                  <a:srgbClr val="FFFFFF"/>
                </a:highlight>
                <a:latin typeface="Consolas" panose="020B0609020204030204" pitchFamily="49" charset="0"/>
              </a:rPr>
              <a:t>="</a:t>
            </a:r>
            <a:r>
              <a:rPr lang="nl-NL" dirty="0" err="1">
                <a:solidFill>
                  <a:srgbClr val="000000"/>
                </a:solidFill>
                <a:highlight>
                  <a:srgbClr val="FFFFFF"/>
                </a:highlight>
                <a:latin typeface="Consolas" panose="020B0609020204030204" pitchFamily="49" charset="0"/>
              </a:rPr>
              <a:t>Description</a:t>
            </a:r>
            <a:r>
              <a:rPr lang="nl-NL" dirty="0">
                <a:solidFill>
                  <a:srgbClr val="0000FF"/>
                </a:solidFill>
                <a:highlight>
                  <a:srgbClr val="FFFFFF"/>
                </a:highlight>
                <a:latin typeface="Consolas" panose="020B0609020204030204" pitchFamily="49" charset="0"/>
              </a:rPr>
              <a:t>"&gt;&lt;/</a:t>
            </a:r>
            <a:r>
              <a:rPr lang="nl-NL" b="1" dirty="0" err="1">
                <a:solidFill>
                  <a:srgbClr val="800080"/>
                </a:solidFill>
                <a:highlight>
                  <a:srgbClr val="FFFFFF"/>
                </a:highlight>
                <a:latin typeface="Consolas" panose="020B0609020204030204" pitchFamily="49" charset="0"/>
              </a:rPr>
              <a:t>textarea</a:t>
            </a:r>
            <a:r>
              <a:rPr lang="nl-NL"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411796" y="4578212"/>
            <a:ext cx="8406134"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textarea</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name</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Description</a:t>
            </a:r>
            <a:r>
              <a:rPr lang="nl-NL" dirty="0">
                <a:solidFill>
                  <a:srgbClr val="0000FF"/>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err="1">
                <a:solidFill>
                  <a:srgbClr val="FF0000"/>
                </a:solidFill>
                <a:highlight>
                  <a:srgbClr val="FFFFFF"/>
                </a:highlight>
                <a:latin typeface="Consolas" panose="020B0609020204030204" pitchFamily="49" charset="0"/>
              </a:rPr>
              <a:t>id</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Description</a:t>
            </a:r>
            <a:r>
              <a:rPr lang="nl-NL" dirty="0">
                <a:solidFill>
                  <a:srgbClr val="0000FF"/>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a:t>
            </a:r>
            <a:r>
              <a:rPr lang="en-US" dirty="0" smtClean="0">
                <a:solidFill>
                  <a:srgbClr val="FF0000"/>
                </a:solidFill>
                <a:highlight>
                  <a:srgbClr val="FFFFFF"/>
                </a:highlight>
                <a:latin typeface="Consolas" panose="020B0609020204030204" pitchFamily="49" charset="0"/>
              </a:rPr>
              <a:t>-required</a:t>
            </a:r>
            <a:r>
              <a:rPr lang="en-US" dirty="0">
                <a:solidFill>
                  <a:srgbClr val="0000FF"/>
                </a:solidFill>
                <a:highlight>
                  <a:srgbClr val="FFFFFF"/>
                </a:highlight>
                <a:latin typeface="Consolas" panose="020B0609020204030204" pitchFamily="49" charset="0"/>
              </a:rPr>
              <a:t>="The Description field is required."</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FF0000"/>
                </a:solidFill>
                <a:highlight>
                  <a:srgbClr val="FFFFFF"/>
                </a:highlight>
                <a:latin typeface="Consolas" panose="020B0609020204030204" pitchFamily="49" charset="0"/>
              </a:rPr>
              <a:t>data-val-</a:t>
            </a:r>
            <a:r>
              <a:rPr lang="nl-NL" dirty="0" err="1" smtClean="0">
                <a:solidFill>
                  <a:srgbClr val="FF0000"/>
                </a:solidFill>
                <a:highlight>
                  <a:srgbClr val="FFFFFF"/>
                </a:highlight>
                <a:latin typeface="Consolas" panose="020B0609020204030204" pitchFamily="49" charset="0"/>
              </a:rPr>
              <a:t>maxlength</a:t>
            </a:r>
            <a:r>
              <a:rPr lang="nl-NL" dirty="0" smtClean="0">
                <a:solidFill>
                  <a:srgbClr val="FF0000"/>
                </a:solidFill>
                <a:highlight>
                  <a:srgbClr val="FFFFFF"/>
                </a:highlight>
                <a:latin typeface="Consolas" panose="020B0609020204030204" pitchFamily="49" charset="0"/>
              </a:rPr>
              <a:t>-max</a:t>
            </a:r>
            <a:r>
              <a:rPr lang="nl-NL" dirty="0">
                <a:solidFill>
                  <a:srgbClr val="0000FF"/>
                </a:solidFill>
                <a:highlight>
                  <a:srgbClr val="FFFFFF"/>
                </a:highlight>
                <a:latin typeface="Consolas" panose="020B0609020204030204" pitchFamily="49" charset="0"/>
              </a:rPr>
              <a:t>="5000"</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a:t>
            </a:r>
            <a:r>
              <a:rPr lang="en-US" dirty="0" smtClean="0">
                <a:solidFill>
                  <a:srgbClr val="FF0000"/>
                </a:solidFill>
                <a:highlight>
                  <a:srgbClr val="FFFFFF"/>
                </a:highlight>
                <a:latin typeface="Consolas" panose="020B0609020204030204" pitchFamily="49" charset="0"/>
              </a:rPr>
              <a:t>-</a:t>
            </a:r>
            <a:r>
              <a:rPr lang="en-US" dirty="0" err="1" smtClean="0">
                <a:solidFill>
                  <a:srgbClr val="FF0000"/>
                </a:solidFill>
                <a:highlight>
                  <a:srgbClr val="FFFFFF"/>
                </a:highlight>
                <a:latin typeface="Consolas" panose="020B0609020204030204" pitchFamily="49" charset="0"/>
              </a:rPr>
              <a:t>maxlength</a:t>
            </a:r>
            <a:r>
              <a:rPr lang="en-US" dirty="0">
                <a:solidFill>
                  <a:srgbClr val="0000FF"/>
                </a:solidFill>
                <a:highlight>
                  <a:srgbClr val="FFFFFF"/>
                </a:highlight>
                <a:latin typeface="Consolas" panose="020B0609020204030204" pitchFamily="49" charset="0"/>
              </a:rPr>
              <a:t>="The field Description must be a string or array type with a maximum length of '5000'."</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FF0000"/>
                </a:solidFill>
                <a:highlight>
                  <a:srgbClr val="FFFFFF"/>
                </a:highlight>
                <a:latin typeface="Consolas" panose="020B0609020204030204" pitchFamily="49" charset="0"/>
              </a:rPr>
              <a:t>data-val</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true</a:t>
            </a:r>
            <a:r>
              <a:rPr lang="nl-NL" dirty="0">
                <a:solidFill>
                  <a:srgbClr val="0000FF"/>
                </a:solidFill>
                <a:highlight>
                  <a:srgbClr val="FFFFFF"/>
                </a:highlight>
                <a:latin typeface="Consolas" panose="020B0609020204030204" pitchFamily="49" charset="0"/>
              </a:rPr>
              <a:t>"&gt;&lt;/</a:t>
            </a:r>
            <a:r>
              <a:rPr lang="nl-NL" dirty="0" err="1">
                <a:solidFill>
                  <a:srgbClr val="800000"/>
                </a:solidFill>
                <a:highlight>
                  <a:srgbClr val="FFFFFF"/>
                </a:highlight>
                <a:latin typeface="Consolas" panose="020B0609020204030204" pitchFamily="49" charset="0"/>
              </a:rPr>
              <a:t>textarea</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152736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Validation Message</a:t>
            </a:r>
            <a:endParaRPr lang="nl-NL" dirty="0"/>
          </a:p>
        </p:txBody>
      </p:sp>
      <p:sp>
        <p:nvSpPr>
          <p:cNvPr id="3" name="Content Placeholder 2"/>
          <p:cNvSpPr>
            <a:spLocks noGrp="1"/>
          </p:cNvSpPr>
          <p:nvPr>
            <p:ph idx="1"/>
          </p:nvPr>
        </p:nvSpPr>
        <p:spPr/>
        <p:txBody>
          <a:bodyPr/>
          <a:lstStyle/>
          <a:p>
            <a:r>
              <a:rPr lang="en-US" dirty="0" smtClean="0"/>
              <a:t>Renders Validation Message for model property</a:t>
            </a:r>
          </a:p>
          <a:p>
            <a:endParaRPr lang="en-US" dirty="0"/>
          </a:p>
          <a:p>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8788" y="1442108"/>
            <a:ext cx="7456313"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span</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asp-validation-for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Age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="text-danger"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nl-NL" dirty="0"/>
          </a:p>
        </p:txBody>
      </p:sp>
      <p:sp>
        <p:nvSpPr>
          <p:cNvPr id="7" name="Rectangle 6"/>
          <p:cNvSpPr/>
          <p:nvPr/>
        </p:nvSpPr>
        <p:spPr>
          <a:xfrm>
            <a:off x="530945" y="2743200"/>
            <a:ext cx="7632848"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="text-danger field-validation-valid"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valmsg</a:t>
            </a:r>
            <a:r>
              <a:rPr lang="en-US" dirty="0" smtClean="0">
                <a:solidFill>
                  <a:srgbClr val="FF0000"/>
                </a:solidFill>
                <a:highlight>
                  <a:srgbClr val="FFFFFF"/>
                </a:highlight>
                <a:latin typeface="Consolas" panose="020B0609020204030204" pitchFamily="49" charset="0"/>
              </a:rPr>
              <a:t>-for</a:t>
            </a:r>
            <a:r>
              <a:rPr lang="en-US" dirty="0">
                <a:solidFill>
                  <a:srgbClr val="0000FF"/>
                </a:solidFill>
                <a:highlight>
                  <a:srgbClr val="FFFFFF"/>
                </a:highlight>
                <a:latin typeface="Consolas" panose="020B0609020204030204" pitchFamily="49" charset="0"/>
              </a:rPr>
              <a:t>="Age"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valmsg</a:t>
            </a:r>
            <a:r>
              <a:rPr lang="en-US" dirty="0">
                <a:solidFill>
                  <a:srgbClr val="FF0000"/>
                </a:solidFill>
                <a:highlight>
                  <a:srgbClr val="FFFFFF"/>
                </a:highlight>
                <a:latin typeface="Consolas" panose="020B0609020204030204" pitchFamily="49" charset="0"/>
              </a:rPr>
              <a:t>-replace</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4119857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Validation Summary</a:t>
            </a:r>
            <a:endParaRPr lang="nl-NL" dirty="0"/>
          </a:p>
        </p:txBody>
      </p:sp>
      <p:sp>
        <p:nvSpPr>
          <p:cNvPr id="3" name="Content Placeholder 2"/>
          <p:cNvSpPr>
            <a:spLocks noGrp="1"/>
          </p:cNvSpPr>
          <p:nvPr>
            <p:ph idx="1"/>
          </p:nvPr>
        </p:nvSpPr>
        <p:spPr/>
        <p:txBody>
          <a:bodyPr/>
          <a:lstStyle/>
          <a:p>
            <a:r>
              <a:rPr lang="en-US" dirty="0" smtClean="0"/>
              <a:t>Renders all model validation errors in one place</a:t>
            </a:r>
          </a:p>
          <a:p>
            <a:endParaRPr lang="en-US" dirty="0"/>
          </a:p>
          <a:p>
            <a:endParaRPr lang="en-US" dirty="0" smtClean="0"/>
          </a:p>
          <a:p>
            <a:pPr lvl="1"/>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7" name="Rectangle 6"/>
          <p:cNvSpPr/>
          <p:nvPr/>
        </p:nvSpPr>
        <p:spPr>
          <a:xfrm>
            <a:off x="570061" y="1752600"/>
            <a:ext cx="8003232" cy="369332"/>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div</a:t>
            </a:r>
            <a:r>
              <a:rPr lang="nl-NL" dirty="0">
                <a:solidFill>
                  <a:srgbClr val="000000"/>
                </a:solidFill>
                <a:highlight>
                  <a:srgbClr val="FFFFFF"/>
                </a:highlight>
                <a:latin typeface="Consolas" panose="020B0609020204030204" pitchFamily="49" charset="0"/>
              </a:rPr>
              <a:t> </a:t>
            </a:r>
            <a:r>
              <a:rPr lang="nl-NL" b="1" dirty="0" err="1">
                <a:solidFill>
                  <a:srgbClr val="800080"/>
                </a:solidFill>
                <a:highlight>
                  <a:srgbClr val="FFFFFF"/>
                </a:highlight>
                <a:latin typeface="Consolas" panose="020B0609020204030204" pitchFamily="49" charset="0"/>
              </a:rPr>
              <a:t>asp</a:t>
            </a:r>
            <a:r>
              <a:rPr lang="nl-NL" b="1" dirty="0">
                <a:solidFill>
                  <a:srgbClr val="800080"/>
                </a:solidFill>
                <a:highlight>
                  <a:srgbClr val="FFFFFF"/>
                </a:highlight>
                <a:latin typeface="Consolas" panose="020B0609020204030204" pitchFamily="49" charset="0"/>
              </a:rPr>
              <a:t>-</a:t>
            </a:r>
            <a:r>
              <a:rPr lang="nl-NL" b="1" dirty="0" err="1">
                <a:solidFill>
                  <a:srgbClr val="800080"/>
                </a:solidFill>
                <a:highlight>
                  <a:srgbClr val="FFFFFF"/>
                </a:highlight>
                <a:latin typeface="Consolas" panose="020B0609020204030204" pitchFamily="49" charset="0"/>
              </a:rPr>
              <a:t>validation</a:t>
            </a:r>
            <a:r>
              <a:rPr lang="nl-NL" b="1" dirty="0">
                <a:solidFill>
                  <a:srgbClr val="800080"/>
                </a:solidFill>
                <a:highlight>
                  <a:srgbClr val="FFFFFF"/>
                </a:highlight>
                <a:latin typeface="Consolas" panose="020B0609020204030204" pitchFamily="49" charset="0"/>
              </a:rPr>
              <a:t>-summary</a:t>
            </a:r>
            <a:r>
              <a:rPr lang="nl-NL" dirty="0">
                <a:solidFill>
                  <a:srgbClr val="0000FF"/>
                </a:solidFill>
                <a:highlight>
                  <a:srgbClr val="FFFFFF"/>
                </a:highlight>
                <a:latin typeface="Consolas" panose="020B0609020204030204" pitchFamily="49" charset="0"/>
              </a:rPr>
              <a:t>="</a:t>
            </a:r>
            <a:r>
              <a:rPr lang="nl-NL" dirty="0" err="1">
                <a:solidFill>
                  <a:srgbClr val="2B91AF"/>
                </a:solidFill>
                <a:highlight>
                  <a:srgbClr val="FFFFFF"/>
                </a:highlight>
                <a:latin typeface="Consolas" panose="020B0609020204030204" pitchFamily="49" charset="0"/>
              </a:rPr>
              <a:t>ValidationSummary</a:t>
            </a:r>
            <a:r>
              <a:rPr lang="nl-NL" dirty="0" err="1">
                <a:solidFill>
                  <a:srgbClr val="000000"/>
                </a:solidFill>
                <a:highlight>
                  <a:srgbClr val="FFFFFF"/>
                </a:highlight>
                <a:latin typeface="Consolas" panose="020B0609020204030204" pitchFamily="49" charset="0"/>
              </a:rPr>
              <a:t>.All</a:t>
            </a:r>
            <a:r>
              <a:rPr lang="nl-NL" dirty="0">
                <a:solidFill>
                  <a:srgbClr val="0000FF"/>
                </a:solidFill>
                <a:highlight>
                  <a:srgbClr val="FFFFFF"/>
                </a:highlight>
                <a:latin typeface="Consolas" panose="020B0609020204030204" pitchFamily="49" charset="0"/>
              </a:rPr>
              <a:t>"&gt;&lt;/</a:t>
            </a:r>
            <a:r>
              <a:rPr lang="nl-NL" b="1" dirty="0">
                <a:solidFill>
                  <a:srgbClr val="800080"/>
                </a:solidFill>
                <a:highlight>
                  <a:srgbClr val="FFFFFF"/>
                </a:highlight>
                <a:latin typeface="Consolas" panose="020B0609020204030204" pitchFamily="49" charset="0"/>
              </a:rPr>
              <a:t>div</a:t>
            </a:r>
            <a:r>
              <a:rPr lang="nl-NL"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476755" y="3861048"/>
            <a:ext cx="8116416" cy="203132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="validation-summary-errors"</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valmsg</a:t>
            </a:r>
            <a:r>
              <a:rPr lang="en-US" dirty="0" smtClean="0">
                <a:solidFill>
                  <a:srgbClr val="FF0000"/>
                </a:solidFill>
                <a:highlight>
                  <a:srgbClr val="FFFFFF"/>
                </a:highlight>
                <a:latin typeface="Consolas" panose="020B0609020204030204" pitchFamily="49" charset="0"/>
              </a:rPr>
              <a:t>-summary</a:t>
            </a:r>
            <a:r>
              <a:rPr lang="en-US" dirty="0">
                <a:solidFill>
                  <a:srgbClr val="0000FF"/>
                </a:solidFill>
                <a:highlight>
                  <a:srgbClr val="FFFFFF"/>
                </a:highlight>
                <a:latin typeface="Consolas" panose="020B0609020204030204" pitchFamily="49" charset="0"/>
              </a:rPr>
              <a:t>="true"&gt;</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FF"/>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The Email field is required.</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The Password field is required.</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FF"/>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&lt;/</a:t>
            </a:r>
            <a:r>
              <a:rPr lang="nl-NL" dirty="0">
                <a:solidFill>
                  <a:srgbClr val="800000"/>
                </a:solidFill>
                <a:highlight>
                  <a:srgbClr val="FFFFFF"/>
                </a:highlight>
                <a:latin typeface="Consolas" panose="020B0609020204030204" pitchFamily="49" charset="0"/>
              </a:rPr>
              <a:t>div</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3465631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a:t>
            </a:r>
            <a:r>
              <a:rPr lang="en-US" dirty="0"/>
              <a:t>4</a:t>
            </a:r>
            <a:r>
              <a:rPr lang="en-US" dirty="0" smtClean="0"/>
              <a:t>: View Components</a:t>
            </a:r>
            <a:endParaRPr lang="en-US" dirty="0"/>
          </a:p>
        </p:txBody>
      </p:sp>
      <p:sp>
        <p:nvSpPr>
          <p:cNvPr id="3" name="Text Placeholder 2"/>
          <p:cNvSpPr>
            <a:spLocks noGrp="1"/>
          </p:cNvSpPr>
          <p:nvPr>
            <p:ph type="body" idx="1"/>
          </p:nvPr>
        </p:nvSpPr>
        <p:spPr/>
        <p:txBody>
          <a:bodyPr numCol="1"/>
          <a:lstStyle/>
          <a:p>
            <a:r>
              <a:rPr lang="en-US" dirty="0" smtClean="0"/>
              <a:t>View Components</a:t>
            </a:r>
          </a:p>
          <a:p>
            <a:r>
              <a:rPr lang="en-US" dirty="0" smtClean="0"/>
              <a:t>Creating View Components</a:t>
            </a:r>
            <a:endParaRPr lang="en-US" dirty="0"/>
          </a:p>
          <a:p>
            <a:r>
              <a:rPr lang="en-US" dirty="0" smtClean="0"/>
              <a:t>Using View Components</a:t>
            </a:r>
            <a:endParaRPr lang="en-US" dirty="0"/>
          </a:p>
          <a:p>
            <a:endParaRPr lang="en-US" dirty="0"/>
          </a:p>
        </p:txBody>
      </p:sp>
    </p:spTree>
    <p:extLst>
      <p:ext uri="{BB962C8B-B14F-4D97-AF65-F5344CB8AC3E}">
        <p14:creationId xmlns:p14="http://schemas.microsoft.com/office/powerpoint/2010/main" val="36796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2502fbb3-0106-47c0-a90e-71c50129c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Views</a:t>
            </a:r>
            <a:endParaRPr lang="en-US"/>
          </a:p>
        </p:txBody>
      </p:sp>
      <p:pic>
        <p:nvPicPr>
          <p:cNvPr id="3" name="Picture 2"/>
          <p:cNvPicPr>
            <a:picLocks noChangeAspect="1"/>
          </p:cNvPicPr>
          <p:nvPr/>
        </p:nvPicPr>
        <p:blipFill>
          <a:blip r:embed="rId3"/>
          <a:stretch>
            <a:fillRect/>
          </a:stretch>
        </p:blipFill>
        <p:spPr>
          <a:xfrm>
            <a:off x="1066800" y="914400"/>
            <a:ext cx="7062787" cy="574027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Components</a:t>
            </a:r>
            <a:endParaRPr lang="nl-NL" dirty="0"/>
          </a:p>
        </p:txBody>
      </p:sp>
      <p:sp>
        <p:nvSpPr>
          <p:cNvPr id="3" name="Content Placeholder 2"/>
          <p:cNvSpPr>
            <a:spLocks noGrp="1"/>
          </p:cNvSpPr>
          <p:nvPr>
            <p:ph idx="1"/>
          </p:nvPr>
        </p:nvSpPr>
        <p:spPr/>
        <p:txBody>
          <a:bodyPr/>
          <a:lstStyle/>
          <a:p>
            <a:r>
              <a:rPr lang="en-US" dirty="0" smtClean="0"/>
              <a:t>Class </a:t>
            </a:r>
            <a:r>
              <a:rPr lang="en-US" dirty="0"/>
              <a:t>that inherits from </a:t>
            </a:r>
            <a:r>
              <a:rPr lang="en-US" dirty="0" err="1"/>
              <a:t>ViewComponent</a:t>
            </a:r>
            <a:r>
              <a:rPr lang="en-US" dirty="0"/>
              <a:t> </a:t>
            </a:r>
            <a:endParaRPr lang="en-US" dirty="0" smtClean="0"/>
          </a:p>
          <a:p>
            <a:r>
              <a:rPr lang="en-US" dirty="0" smtClean="0"/>
              <a:t>Implements </a:t>
            </a:r>
            <a:r>
              <a:rPr lang="en-US" dirty="0"/>
              <a:t>an </a:t>
            </a:r>
            <a:r>
              <a:rPr lang="en-US" dirty="0" err="1" smtClean="0"/>
              <a:t>InvokeAsync</a:t>
            </a:r>
            <a:r>
              <a:rPr lang="en-US" dirty="0" smtClean="0"/>
              <a:t> method</a:t>
            </a:r>
          </a:p>
          <a:p>
            <a:pPr lvl="1"/>
            <a:r>
              <a:rPr lang="en-US" dirty="0" smtClean="0"/>
              <a:t>returns </a:t>
            </a:r>
            <a:r>
              <a:rPr lang="en-US" dirty="0"/>
              <a:t>an </a:t>
            </a:r>
            <a:r>
              <a:rPr lang="en-US" dirty="0" err="1" smtClean="0"/>
              <a:t>IViewComponentResult</a:t>
            </a:r>
            <a:endParaRPr lang="en-US" dirty="0" smtClean="0"/>
          </a:p>
          <a:p>
            <a:r>
              <a:rPr lang="en-US" dirty="0"/>
              <a:t>Renders a chunk rather than a whole response</a:t>
            </a:r>
          </a:p>
          <a:p>
            <a:r>
              <a:rPr lang="en-US" dirty="0"/>
              <a:t>Includes the same separation-of-concerns and testability benefits found between a controller and view</a:t>
            </a:r>
          </a:p>
          <a:p>
            <a:r>
              <a:rPr lang="en-US" dirty="0"/>
              <a:t>Can have parameters and business logic</a:t>
            </a:r>
          </a:p>
          <a:p>
            <a:r>
              <a:rPr lang="en-US" dirty="0"/>
              <a:t>Is typically invoked from a layout page</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1113069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 Components</a:t>
            </a:r>
            <a:endParaRPr lang="nl-NL" dirty="0"/>
          </a:p>
        </p:txBody>
      </p:sp>
      <p:sp>
        <p:nvSpPr>
          <p:cNvPr id="3" name="Content Placeholder 2"/>
          <p:cNvSpPr>
            <a:spLocks noGrp="1"/>
          </p:cNvSpPr>
          <p:nvPr>
            <p:ph idx="1"/>
          </p:nvPr>
        </p:nvSpPr>
        <p:spPr/>
        <p:txBody>
          <a:bodyPr/>
          <a:lstStyle/>
          <a:p>
            <a:r>
              <a:rPr lang="en-US" dirty="0" smtClean="0"/>
              <a:t>Not </a:t>
            </a:r>
            <a:r>
              <a:rPr lang="en-US" dirty="0"/>
              <a:t>reachable directly as an HTTP </a:t>
            </a:r>
            <a:r>
              <a:rPr lang="en-US" dirty="0" smtClean="0"/>
              <a:t>endpoint</a:t>
            </a:r>
          </a:p>
          <a:p>
            <a:r>
              <a:rPr lang="en-US" dirty="0" smtClean="0"/>
              <a:t>Invoked </a:t>
            </a:r>
            <a:r>
              <a:rPr lang="en-US" dirty="0"/>
              <a:t>from </a:t>
            </a:r>
            <a:r>
              <a:rPr lang="en-US" dirty="0" smtClean="0"/>
              <a:t>code </a:t>
            </a:r>
            <a:r>
              <a:rPr lang="en-US" dirty="0"/>
              <a:t>(usually in a view</a:t>
            </a:r>
            <a:r>
              <a:rPr lang="en-US" dirty="0" smtClean="0"/>
              <a:t>)</a:t>
            </a:r>
          </a:p>
          <a:p>
            <a:r>
              <a:rPr lang="en-US" dirty="0" smtClean="0"/>
              <a:t>Never handle </a:t>
            </a:r>
            <a:r>
              <a:rPr lang="en-US" dirty="0"/>
              <a:t>a request</a:t>
            </a:r>
          </a:p>
          <a:p>
            <a:r>
              <a:rPr lang="en-US" dirty="0" smtClean="0"/>
              <a:t>Parameters </a:t>
            </a:r>
            <a:r>
              <a:rPr lang="en-US" dirty="0"/>
              <a:t>come from the calling method, not </a:t>
            </a:r>
            <a:r>
              <a:rPr lang="en-US" dirty="0" smtClean="0"/>
              <a:t>HTTP</a:t>
            </a:r>
          </a:p>
          <a:p>
            <a:r>
              <a:rPr lang="en-US" dirty="0" smtClean="0"/>
              <a:t>There </a:t>
            </a:r>
            <a:r>
              <a:rPr lang="en-US" dirty="0"/>
              <a:t>is no model binding</a:t>
            </a:r>
          </a:p>
          <a:p>
            <a:endParaRPr lang="en-US" dirty="0"/>
          </a:p>
          <a:p>
            <a:endParaRPr lang="en-US" dirty="0" smtClean="0"/>
          </a:p>
          <a:p>
            <a:endParaRPr lang="en-US" dirty="0"/>
          </a:p>
          <a:p>
            <a:pPr marL="0" indent="0">
              <a:buNone/>
            </a:pP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200191" y="4572000"/>
            <a:ext cx="8636350"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ExampleViewComponent</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ViewComponent</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public</a:t>
            </a:r>
            <a:r>
              <a:rPr lang="nl-NL" dirty="0" smtClean="0">
                <a:solidFill>
                  <a:srgbClr val="000000"/>
                </a:solidFill>
                <a:highlight>
                  <a:srgbClr val="FFFFFF"/>
                </a:highlight>
                <a:latin typeface="Consolas" panose="020B0609020204030204" pitchFamily="49" charset="0"/>
              </a:rPr>
              <a:t> </a:t>
            </a:r>
            <a:r>
              <a:rPr lang="nl-NL" dirty="0" err="1">
                <a:solidFill>
                  <a:srgbClr val="0000FF"/>
                </a:solidFill>
                <a:highlight>
                  <a:srgbClr val="FFFFFF"/>
                </a:highlight>
                <a:latin typeface="Consolas" panose="020B0609020204030204" pitchFamily="49" charset="0"/>
              </a:rPr>
              <a:t>async</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Task</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IViewComponentResult</a:t>
            </a:r>
            <a:r>
              <a:rPr lang="nl-NL" dirty="0">
                <a:solidFill>
                  <a:srgbClr val="000000"/>
                </a:solidFill>
                <a:highlight>
                  <a:srgbClr val="FFFFFF"/>
                </a:highlight>
                <a:latin typeface="Consolas" panose="020B0609020204030204" pitchFamily="49" charset="0"/>
              </a:rPr>
              <a:t>&gt; </a:t>
            </a:r>
            <a:r>
              <a:rPr lang="nl-NL" dirty="0" err="1">
                <a:solidFill>
                  <a:srgbClr val="000000"/>
                </a:solidFill>
                <a:highlight>
                  <a:srgbClr val="FFFFFF"/>
                </a:highlight>
                <a:latin typeface="Consolas" panose="020B0609020204030204" pitchFamily="49" charset="0"/>
              </a:rPr>
              <a:t>InvokeAsync</a:t>
            </a:r>
            <a:r>
              <a:rPr lang="nl-NL" dirty="0">
                <a:solidFill>
                  <a:srgbClr val="000000"/>
                </a:solidFill>
                <a:highlight>
                  <a:srgbClr val="FFFFFF"/>
                </a:highlight>
                <a:latin typeface="Consolas" panose="020B0609020204030204" pitchFamily="49" charset="0"/>
              </a:rPr>
              <a:t>(</a:t>
            </a:r>
            <a:r>
              <a:rPr lang="nl-NL" dirty="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howMany</a:t>
            </a:r>
            <a:r>
              <a:rPr lang="nl-NL" dirty="0">
                <a:solidFill>
                  <a:srgbClr val="000000"/>
                </a:solidFill>
                <a:highlight>
                  <a:srgbClr val="FFFFFF"/>
                </a:highlight>
                <a:latin typeface="Consolas" panose="020B0609020204030204" pitchFamily="49" charset="0"/>
              </a:rPr>
              <a:t>) {</a:t>
            </a:r>
          </a:p>
          <a:p>
            <a:r>
              <a:rPr lang="nl-NL" dirty="0" smtClean="0">
                <a:solidFill>
                  <a:srgbClr val="0000FF"/>
                </a:solidFill>
                <a:highlight>
                  <a:srgbClr val="FFFFFF"/>
                </a:highlight>
                <a:latin typeface="Consolas" panose="020B0609020204030204" pitchFamily="49" charset="0"/>
              </a:rPr>
              <a:t>  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View(</a:t>
            </a:r>
            <a:r>
              <a:rPr lang="nl-NL" dirty="0" err="1">
                <a:solidFill>
                  <a:srgbClr val="0000FF"/>
                </a:solidFill>
                <a:highlight>
                  <a:srgbClr val="FFFFFF"/>
                </a:highlight>
                <a:latin typeface="Consolas" panose="020B0609020204030204" pitchFamily="49" charset="0"/>
              </a:rPr>
              <a:t>await</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someContext.SomeData</a:t>
            </a:r>
            <a:r>
              <a:rPr lang="nl-NL" dirty="0" smtClean="0">
                <a:solidFill>
                  <a:srgbClr val="000000"/>
                </a:solidFill>
                <a:highlight>
                  <a:srgbClr val="FFFFFF"/>
                </a:highlight>
                <a:latin typeface="Consolas" panose="020B0609020204030204" pitchFamily="49" charset="0"/>
              </a:rPr>
              <a:t>(</a:t>
            </a:r>
            <a:r>
              <a:rPr lang="nl-NL" dirty="0" err="1" smtClean="0">
                <a:solidFill>
                  <a:srgbClr val="000000"/>
                </a:solidFill>
                <a:highlight>
                  <a:srgbClr val="FFFFFF"/>
                </a:highlight>
                <a:latin typeface="Consolas" panose="020B0609020204030204" pitchFamily="49" charset="0"/>
              </a:rPr>
              <a:t>howMany</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31131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 Components</a:t>
            </a:r>
            <a:endParaRPr lang="nl-NL" dirty="0"/>
          </a:p>
        </p:txBody>
      </p:sp>
      <p:sp>
        <p:nvSpPr>
          <p:cNvPr id="3" name="Content Placeholder 2"/>
          <p:cNvSpPr>
            <a:spLocks noGrp="1"/>
          </p:cNvSpPr>
          <p:nvPr>
            <p:ph idx="1"/>
          </p:nvPr>
        </p:nvSpPr>
        <p:spPr/>
        <p:txBody>
          <a:bodyPr/>
          <a:lstStyle/>
          <a:p>
            <a:r>
              <a:rPr lang="en-US" dirty="0"/>
              <a:t>The view must be </a:t>
            </a:r>
            <a:r>
              <a:rPr lang="en-US" dirty="0" smtClean="0"/>
              <a:t>one </a:t>
            </a:r>
            <a:r>
              <a:rPr lang="en-US" dirty="0"/>
              <a:t>of these </a:t>
            </a:r>
            <a:r>
              <a:rPr lang="en-US" dirty="0" smtClean="0"/>
              <a:t>two paths</a:t>
            </a:r>
            <a:endParaRPr lang="en-US" dirty="0"/>
          </a:p>
          <a:p>
            <a:pPr lvl="1"/>
            <a:r>
              <a:rPr lang="en-US" dirty="0"/>
              <a:t>Views/&lt;</a:t>
            </a:r>
            <a:r>
              <a:rPr lang="en-US" dirty="0" err="1"/>
              <a:t>controller_name</a:t>
            </a:r>
            <a:r>
              <a:rPr lang="en-US" dirty="0"/>
              <a:t>&gt;/Components/&lt;</a:t>
            </a:r>
            <a:r>
              <a:rPr lang="en-US" dirty="0" err="1"/>
              <a:t>view_component_name</a:t>
            </a:r>
            <a:r>
              <a:rPr lang="en-US" dirty="0"/>
              <a:t>&gt;/&lt;</a:t>
            </a:r>
            <a:r>
              <a:rPr lang="en-US" dirty="0" err="1"/>
              <a:t>view_name</a:t>
            </a:r>
            <a:r>
              <a:rPr lang="en-US" dirty="0"/>
              <a:t>&gt;</a:t>
            </a:r>
          </a:p>
          <a:p>
            <a:pPr lvl="1"/>
            <a:r>
              <a:rPr lang="en-US" dirty="0"/>
              <a:t>Views/Shared/Components/&lt;</a:t>
            </a:r>
            <a:r>
              <a:rPr lang="en-US" dirty="0" err="1"/>
              <a:t>view_component_name</a:t>
            </a:r>
            <a:r>
              <a:rPr lang="en-US" dirty="0"/>
              <a:t>&gt;/&lt;</a:t>
            </a:r>
            <a:r>
              <a:rPr lang="en-US" dirty="0" err="1"/>
              <a:t>view_name</a:t>
            </a:r>
            <a:r>
              <a:rPr lang="en-US" dirty="0"/>
              <a:t>&gt;</a:t>
            </a:r>
          </a:p>
          <a:p>
            <a:r>
              <a:rPr lang="en-US" dirty="0"/>
              <a:t>Default view name is Default</a:t>
            </a:r>
          </a:p>
          <a:p>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7200" y="3995725"/>
            <a:ext cx="7816353" cy="2308324"/>
          </a:xfrm>
          <a:prstGeom prst="rect">
            <a:avLst/>
          </a:prstGeom>
        </p:spPr>
        <p:txBody>
          <a:bodyPr wrap="square">
            <a:spAutoFit/>
          </a:bodyPr>
          <a:lstStyle/>
          <a:p>
            <a:r>
              <a:rPr lang="nl-NL" dirty="0">
                <a:solidFill>
                  <a:srgbClr val="000000"/>
                </a:solidFill>
                <a:highlight>
                  <a:srgbClr val="FFFF00"/>
                </a:highlight>
                <a:latin typeface="Consolas" panose="020B0609020204030204" pitchFamily="49" charset="0"/>
              </a:rPr>
              <a:t>@model </a:t>
            </a:r>
            <a:r>
              <a:rPr lang="nl-NL" dirty="0" smtClean="0">
                <a:solidFill>
                  <a:srgbClr val="2B91AF"/>
                </a:solidFill>
                <a:highlight>
                  <a:srgbClr val="FFFFFF"/>
                </a:highlight>
                <a:latin typeface="Consolas" panose="020B0609020204030204" pitchFamily="49" charset="0"/>
              </a:rPr>
              <a:t>List</a:t>
            </a:r>
            <a:r>
              <a:rPr lang="nl-NL" dirty="0" smtClean="0">
                <a:solidFill>
                  <a:srgbClr val="000000"/>
                </a:solidFill>
                <a:highlight>
                  <a:srgbClr val="FFFFFF"/>
                </a:highlight>
                <a:latin typeface="Consolas" panose="020B0609020204030204" pitchFamily="49" charset="0"/>
              </a:rPr>
              <a:t>&lt;</a:t>
            </a:r>
            <a:r>
              <a:rPr lang="nl-NL" dirty="0" err="1" smtClean="0">
                <a:solidFill>
                  <a:srgbClr val="2B91AF"/>
                </a:solidFill>
                <a:highlight>
                  <a:srgbClr val="FFFFFF"/>
                </a:highlight>
                <a:latin typeface="Consolas" panose="020B0609020204030204" pitchFamily="49" charset="0"/>
              </a:rPr>
              <a:t>MyModel</a:t>
            </a:r>
            <a:r>
              <a:rPr lang="nl-NL" dirty="0" smtClean="0">
                <a:solidFill>
                  <a:srgbClr val="000000"/>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class</a:t>
            </a:r>
            <a:r>
              <a:rPr lang="nl-NL" dirty="0">
                <a:solidFill>
                  <a:srgbClr val="0000FF"/>
                </a:solidFill>
                <a:highlight>
                  <a:srgbClr val="FFFFFF"/>
                </a:highlight>
                <a:latin typeface="Consolas" panose="020B0609020204030204" pitchFamily="49" charset="0"/>
              </a:rPr>
              <a:t>="list-</a:t>
            </a:r>
            <a:r>
              <a:rPr lang="nl-NL" dirty="0" err="1">
                <a:solidFill>
                  <a:srgbClr val="0000FF"/>
                </a:solidFill>
                <a:highlight>
                  <a:srgbClr val="FFFFFF"/>
                </a:highlight>
                <a:latin typeface="Consolas" panose="020B0609020204030204" pitchFamily="49" charset="0"/>
              </a:rPr>
              <a:t>group</a:t>
            </a:r>
            <a:r>
              <a:rPr lang="nl-NL" dirty="0">
                <a:solidFill>
                  <a:srgbClr val="0000FF"/>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a:t>
            </a:r>
            <a:r>
              <a:rPr lang="sv-SE" dirty="0">
                <a:solidFill>
                  <a:srgbClr val="000000"/>
                </a:solidFill>
                <a:highlight>
                  <a:srgbClr val="FFFF00"/>
                </a:highlight>
                <a:latin typeface="Consolas" panose="020B0609020204030204" pitchFamily="49" charset="0"/>
              </a:rPr>
              <a:t>@</a:t>
            </a:r>
            <a:r>
              <a:rPr lang="sv-SE" dirty="0">
                <a:solidFill>
                  <a:srgbClr val="0000FF"/>
                </a:solidFill>
                <a:highlight>
                  <a:srgbClr val="FFFFFF"/>
                </a:highlight>
                <a:latin typeface="Consolas" panose="020B0609020204030204" pitchFamily="49" charset="0"/>
              </a:rPr>
              <a:t>foreach</a:t>
            </a:r>
            <a:r>
              <a:rPr lang="sv-SE" dirty="0">
                <a:solidFill>
                  <a:srgbClr val="000000"/>
                </a:solidFill>
                <a:highlight>
                  <a:srgbClr val="FFFFFF"/>
                </a:highlight>
                <a:latin typeface="Consolas" panose="020B0609020204030204" pitchFamily="49" charset="0"/>
              </a:rPr>
              <a:t> (</a:t>
            </a:r>
            <a:r>
              <a:rPr lang="sv-SE" dirty="0">
                <a:solidFill>
                  <a:srgbClr val="0000FF"/>
                </a:solidFill>
                <a:highlight>
                  <a:srgbClr val="FFFFFF"/>
                </a:highlight>
                <a:latin typeface="Consolas" panose="020B0609020204030204" pitchFamily="49" charset="0"/>
              </a:rPr>
              <a:t>var</a:t>
            </a:r>
            <a:r>
              <a:rPr lang="sv-SE" dirty="0">
                <a:solidFill>
                  <a:srgbClr val="000000"/>
                </a:solidFill>
                <a:highlight>
                  <a:srgbClr val="FFFFFF"/>
                </a:highlight>
                <a:latin typeface="Consolas" panose="020B0609020204030204" pitchFamily="49" charset="0"/>
              </a:rPr>
              <a:t> item </a:t>
            </a:r>
            <a:r>
              <a:rPr lang="sv-SE" dirty="0">
                <a:solidFill>
                  <a:srgbClr val="0000FF"/>
                </a:solidFill>
                <a:highlight>
                  <a:srgbClr val="FFFFFF"/>
                </a:highlight>
                <a:latin typeface="Consolas" panose="020B0609020204030204" pitchFamily="49" charset="0"/>
              </a:rPr>
              <a:t>in</a:t>
            </a:r>
            <a:r>
              <a:rPr lang="sv-SE" dirty="0">
                <a:solidFill>
                  <a:srgbClr val="000000"/>
                </a:solidFill>
                <a:highlight>
                  <a:srgbClr val="FFFFFF"/>
                </a:highlight>
                <a:latin typeface="Consolas" panose="020B0609020204030204" pitchFamily="49" charset="0"/>
              </a:rPr>
              <a:t> Model)</a:t>
            </a:r>
          </a:p>
          <a:p>
            <a:r>
              <a:rPr lang="nl-NL" dirty="0">
                <a:solidFill>
                  <a:srgbClr val="000000"/>
                </a:solidFill>
                <a:highlight>
                  <a:srgbClr val="FFFFFF"/>
                </a:highlight>
                <a:latin typeface="Consolas" panose="020B0609020204030204" pitchFamily="49" charset="0"/>
              </a:rPr>
              <a:t>    {</a:t>
            </a:r>
          </a:p>
          <a:p>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li</a:t>
            </a:r>
            <a:r>
              <a:rPr lang="it-IT" dirty="0">
                <a:solidFill>
                  <a:srgbClr val="000000"/>
                </a:solidFill>
                <a:highlight>
                  <a:srgbClr val="FFFFFF"/>
                </a:highlight>
                <a:latin typeface="Consolas" panose="020B0609020204030204" pitchFamily="49" charset="0"/>
              </a:rPr>
              <a:t> </a:t>
            </a:r>
            <a:r>
              <a:rPr lang="it-IT" dirty="0">
                <a:solidFill>
                  <a:srgbClr val="FF0000"/>
                </a:solidFill>
                <a:highlight>
                  <a:srgbClr val="FFFFFF"/>
                </a:highlight>
                <a:latin typeface="Consolas" panose="020B0609020204030204" pitchFamily="49" charset="0"/>
              </a:rPr>
              <a:t>class</a:t>
            </a:r>
            <a:r>
              <a:rPr lang="it-IT" dirty="0">
                <a:solidFill>
                  <a:srgbClr val="0000FF"/>
                </a:solidFill>
                <a:highlight>
                  <a:srgbClr val="FFFFFF"/>
                </a:highlight>
                <a:latin typeface="Consolas" panose="020B0609020204030204" pitchFamily="49" charset="0"/>
              </a:rPr>
              <a:t>="list-group-item"&gt;</a:t>
            </a:r>
            <a:r>
              <a:rPr lang="it-IT" dirty="0">
                <a:solidFill>
                  <a:srgbClr val="000000"/>
                </a:solidFill>
                <a:highlight>
                  <a:srgbClr val="FFFF00"/>
                </a:highlight>
                <a:latin typeface="Consolas" panose="020B0609020204030204" pitchFamily="49" charset="0"/>
              </a:rPr>
              <a:t>@</a:t>
            </a:r>
            <a:r>
              <a:rPr lang="it-IT" dirty="0">
                <a:solidFill>
                  <a:srgbClr val="000000"/>
                </a:solidFill>
                <a:highlight>
                  <a:srgbClr val="FFFFFF"/>
                </a:highlight>
                <a:latin typeface="Consolas" panose="020B0609020204030204" pitchFamily="49" charset="0"/>
              </a:rPr>
              <a:t>item.Name</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li</a:t>
            </a:r>
            <a:r>
              <a:rPr lang="it-IT" dirty="0">
                <a:solidFill>
                  <a:srgbClr val="0000FF"/>
                </a:solidFill>
                <a:highlight>
                  <a:srgbClr val="FFFFFF"/>
                </a:highlight>
                <a:latin typeface="Consolas" panose="020B0609020204030204" pitchFamily="49" charset="0"/>
              </a:rPr>
              <a:t>&gt;</a:t>
            </a:r>
            <a:endParaRPr lang="it-IT"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p>
          <a:p>
            <a:r>
              <a:rPr lang="nl-NL" dirty="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859215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View Components</a:t>
            </a:r>
            <a:endParaRPr lang="nl-NL" dirty="0"/>
          </a:p>
        </p:txBody>
      </p:sp>
      <p:sp>
        <p:nvSpPr>
          <p:cNvPr id="3" name="Content Placeholder 2"/>
          <p:cNvSpPr>
            <a:spLocks noGrp="1"/>
          </p:cNvSpPr>
          <p:nvPr>
            <p:ph idx="1"/>
          </p:nvPr>
        </p:nvSpPr>
        <p:spPr/>
        <p:txBody>
          <a:bodyPr/>
          <a:lstStyle/>
          <a:p>
            <a:r>
              <a:rPr lang="en-US" dirty="0" smtClean="0"/>
              <a:t>ASPNET Core 1.0</a:t>
            </a:r>
          </a:p>
          <a:p>
            <a:pPr lvl="1"/>
            <a:r>
              <a:rPr lang="en-US" dirty="0" smtClean="0"/>
              <a:t>To </a:t>
            </a:r>
            <a:r>
              <a:rPr lang="en-US" dirty="0"/>
              <a:t>use the view component, call @</a:t>
            </a:r>
            <a:r>
              <a:rPr lang="en-US" dirty="0" err="1"/>
              <a:t>Component.InvokeAsync</a:t>
            </a:r>
            <a:r>
              <a:rPr lang="en-US" dirty="0"/>
              <a:t>("Name of view component", &lt;parameters&gt;) from a </a:t>
            </a:r>
            <a:r>
              <a:rPr lang="en-US" dirty="0" smtClean="0"/>
              <a:t>view or controller </a:t>
            </a:r>
          </a:p>
          <a:p>
            <a:pPr lvl="1"/>
            <a:r>
              <a:rPr lang="en-US" dirty="0" smtClean="0"/>
              <a:t>The </a:t>
            </a:r>
            <a:r>
              <a:rPr lang="en-US" dirty="0"/>
              <a:t>parameters will be passed to the </a:t>
            </a:r>
            <a:r>
              <a:rPr lang="en-US" dirty="0" err="1"/>
              <a:t>InvokeAsync</a:t>
            </a:r>
            <a:r>
              <a:rPr lang="en-US" dirty="0"/>
              <a:t> method. </a:t>
            </a:r>
          </a:p>
          <a:p>
            <a:r>
              <a:rPr lang="en-US" dirty="0" smtClean="0"/>
              <a:t>ASPNET Core 1.1</a:t>
            </a:r>
          </a:p>
          <a:p>
            <a:pPr lvl="1"/>
            <a:r>
              <a:rPr lang="en-US" dirty="0" err="1" smtClean="0"/>
              <a:t>ViewComponents</a:t>
            </a:r>
            <a:r>
              <a:rPr lang="en-US" dirty="0" smtClean="0"/>
              <a:t> are available as tag helpers</a:t>
            </a:r>
            <a:endParaRPr lang="en-US"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8788" y="4844296"/>
            <a:ext cx="7922461" cy="1538883"/>
          </a:xfrm>
          <a:prstGeom prst="rect">
            <a:avLst/>
          </a:prstGeom>
        </p:spPr>
        <p:txBody>
          <a:bodyPr wrap="square">
            <a:spAutoFit/>
          </a:bodyPr>
          <a:lstStyle/>
          <a:p>
            <a:r>
              <a:rPr lang="en-US" sz="2000" dirty="0" smtClean="0">
                <a:latin typeface="Courier New" panose="02070309020205020404" pitchFamily="49" charset="0"/>
                <a:ea typeface="Segoe UI" pitchFamily="34" charset="0"/>
                <a:cs typeface="Courier New" panose="02070309020205020404" pitchFamily="49" charset="0"/>
              </a:rPr>
              <a:t>//ASP.NET </a:t>
            </a:r>
            <a:r>
              <a:rPr lang="en-US" sz="2000" dirty="0">
                <a:latin typeface="Courier New" panose="02070309020205020404" pitchFamily="49" charset="0"/>
                <a:ea typeface="Segoe UI" pitchFamily="34" charset="0"/>
                <a:cs typeface="Courier New" panose="02070309020205020404" pitchFamily="49" charset="0"/>
              </a:rPr>
              <a:t>Core 1.0</a:t>
            </a:r>
          </a:p>
          <a:p>
            <a:r>
              <a:rPr lang="nl-NL" dirty="0">
                <a:solidFill>
                  <a:srgbClr val="000000"/>
                </a:solidFill>
                <a:highlight>
                  <a:srgbClr val="FFFF00"/>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await</a:t>
            </a:r>
            <a:r>
              <a:rPr lang="nl-NL" dirty="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Component.InvokeAsync</a:t>
            </a:r>
            <a:r>
              <a:rPr lang="nl-NL" dirty="0">
                <a:solidFill>
                  <a:srgbClr val="000000"/>
                </a:solidFill>
                <a:highlight>
                  <a:srgbClr val="FFFFFF"/>
                </a:highlight>
                <a:latin typeface="Consolas" panose="020B0609020204030204" pitchFamily="49" charset="0"/>
              </a:rPr>
              <a:t>(</a:t>
            </a:r>
            <a:r>
              <a:rPr lang="nl-NL" dirty="0">
                <a:solidFill>
                  <a:srgbClr val="A31515"/>
                </a:solidFill>
                <a:highlight>
                  <a:srgbClr val="FFFFFF"/>
                </a:highlight>
                <a:latin typeface="Consolas" panose="020B0609020204030204" pitchFamily="49" charset="0"/>
              </a:rPr>
              <a:t>"</a:t>
            </a:r>
            <a:r>
              <a:rPr lang="nl-NL" dirty="0" err="1">
                <a:solidFill>
                  <a:srgbClr val="A31515"/>
                </a:solidFill>
                <a:highlight>
                  <a:srgbClr val="FFFFFF"/>
                </a:highlight>
                <a:latin typeface="Consolas" panose="020B0609020204030204" pitchFamily="49" charset="0"/>
              </a:rPr>
              <a:t>Example</a:t>
            </a:r>
            <a:r>
              <a:rPr lang="nl-NL" dirty="0">
                <a:solidFill>
                  <a:srgbClr val="A31515"/>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new {</a:t>
            </a:r>
            <a:r>
              <a:rPr lang="nl-NL" dirty="0" err="1" smtClean="0">
                <a:solidFill>
                  <a:srgbClr val="000000"/>
                </a:solidFill>
                <a:highlight>
                  <a:srgbClr val="FFFFFF"/>
                </a:highlight>
                <a:latin typeface="Consolas" panose="020B0609020204030204" pitchFamily="49" charset="0"/>
              </a:rPr>
              <a:t>howMany</a:t>
            </a:r>
            <a:r>
              <a:rPr lang="nl-NL" dirty="0" smtClean="0">
                <a:solidFill>
                  <a:srgbClr val="000000"/>
                </a:solidFill>
                <a:highlight>
                  <a:srgbClr val="FFFFFF"/>
                </a:highlight>
                <a:latin typeface="Consolas" panose="020B0609020204030204" pitchFamily="49" charset="0"/>
              </a:rPr>
              <a:t> : 3})</a:t>
            </a:r>
            <a:endParaRPr lang="nl-NL" dirty="0"/>
          </a:p>
          <a:p>
            <a:endParaRPr lang="en-US" dirty="0" smtClean="0"/>
          </a:p>
          <a:p>
            <a:r>
              <a:rPr lang="en-US" sz="2000" dirty="0" smtClean="0">
                <a:latin typeface="Courier New" panose="02070309020205020404" pitchFamily="49" charset="0"/>
                <a:ea typeface="Segoe UI" pitchFamily="34" charset="0"/>
                <a:cs typeface="Courier New" panose="02070309020205020404" pitchFamily="49" charset="0"/>
              </a:rPr>
              <a:t>//ASP.NET </a:t>
            </a:r>
            <a:r>
              <a:rPr lang="en-US" sz="2000" dirty="0">
                <a:latin typeface="Courier New" panose="02070309020205020404" pitchFamily="49" charset="0"/>
                <a:ea typeface="Segoe UI" pitchFamily="34" charset="0"/>
                <a:cs typeface="Courier New" panose="02070309020205020404" pitchFamily="49" charset="0"/>
              </a:rPr>
              <a:t>Core 1.1</a:t>
            </a:r>
          </a:p>
          <a:p>
            <a:r>
              <a:rPr lang="en-US" dirty="0" smtClean="0"/>
              <a:t>&lt;</a:t>
            </a:r>
            <a:r>
              <a:rPr lang="en-US" dirty="0" err="1" smtClean="0"/>
              <a:t>vc:example</a:t>
            </a:r>
            <a:r>
              <a:rPr lang="en-US" dirty="0" smtClean="0"/>
              <a:t> </a:t>
            </a:r>
            <a:r>
              <a:rPr lang="en-US" dirty="0" err="1" smtClean="0"/>
              <a:t>howmany</a:t>
            </a:r>
            <a:r>
              <a:rPr lang="en-US" dirty="0" smtClean="0"/>
              <a:t>=“3”&gt;&lt;/</a:t>
            </a:r>
            <a:r>
              <a:rPr lang="en-US" dirty="0" err="1" smtClean="0"/>
              <a:t>vc:example</a:t>
            </a:r>
            <a:r>
              <a:rPr lang="en-US" dirty="0" smtClean="0"/>
              <a:t>&gt;</a:t>
            </a:r>
            <a:endParaRPr lang="nl-NL" dirty="0"/>
          </a:p>
        </p:txBody>
      </p:sp>
    </p:spTree>
    <p:extLst>
      <p:ext uri="{BB962C8B-B14F-4D97-AF65-F5344CB8AC3E}">
        <p14:creationId xmlns:p14="http://schemas.microsoft.com/office/powerpoint/2010/main" val="1019035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376568b2-fe40-4219-b3aa-b72e4411a9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 Re-using Code in Views</a:t>
            </a:r>
            <a:endParaRPr lang="en-US" dirty="0"/>
          </a:p>
        </p:txBody>
      </p:sp>
      <p:sp>
        <p:nvSpPr>
          <p:cNvPr id="3" name="Text Placeholder 2"/>
          <p:cNvSpPr>
            <a:spLocks noGrp="1"/>
          </p:cNvSpPr>
          <p:nvPr>
            <p:ph type="body" idx="1"/>
          </p:nvPr>
        </p:nvSpPr>
        <p:spPr/>
        <p:txBody>
          <a:bodyPr/>
          <a:lstStyle/>
          <a:p>
            <a:r>
              <a:rPr lang="en-US" dirty="0" smtClean="0"/>
              <a:t>Creating Partial Views
Using Partial Views
Discussion: Partial View Scenarios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1c1faed2-b528-4071-b37f-3064f3871b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Partial Views</a:t>
            </a:r>
            <a:endParaRPr lang="en-US"/>
          </a:p>
        </p:txBody>
      </p:sp>
      <p:sp>
        <p:nvSpPr>
          <p:cNvPr id="4" name="Content Placeholder 2"/>
          <p:cNvSpPr>
            <a:spLocks noGrp="1"/>
          </p:cNvSpPr>
          <p:nvPr/>
        </p:nvSpPr>
        <p:spPr bwMode="auto">
          <a:xfrm>
            <a:off x="458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use partial views to render the same HTML content in different locations in your web application</a:t>
            </a:r>
          </a:p>
          <a:p>
            <a:r>
              <a:rPr lang="en-US" dirty="0" smtClean="0"/>
              <a:t>Creating and Naming Partial Views:</a:t>
            </a:r>
            <a:endParaRPr lang="en-IN" dirty="0" smtClean="0"/>
          </a:p>
          <a:p>
            <a:pPr lvl="1"/>
            <a:r>
              <a:rPr lang="en-US" dirty="0" smtClean="0"/>
              <a:t>Create a partial view by using the </a:t>
            </a:r>
            <a:r>
              <a:rPr lang="en-US" b="1" dirty="0" smtClean="0"/>
              <a:t>Add View</a:t>
            </a:r>
            <a:r>
              <a:rPr lang="en-US" dirty="0" smtClean="0"/>
              <a:t> dialog</a:t>
            </a:r>
          </a:p>
          <a:p>
            <a:pPr lvl="1"/>
            <a:r>
              <a:rPr lang="en-US" dirty="0" smtClean="0"/>
              <a:t>Name partial views with an underscore prefix to keep to convention</a:t>
            </a:r>
          </a:p>
          <a:p>
            <a:r>
              <a:rPr lang="en-US" dirty="0" smtClean="0"/>
              <a:t>Strongly-typed and dynamic partial views:</a:t>
            </a:r>
            <a:endParaRPr lang="en-IN" dirty="0" smtClean="0"/>
          </a:p>
          <a:p>
            <a:pPr lvl="1"/>
            <a:r>
              <a:rPr lang="en-US" dirty="0" smtClean="0"/>
              <a:t>Create strongly-typed partial views if you are certain that  the partial view will always display the same model class </a:t>
            </a:r>
          </a:p>
          <a:p>
            <a:pPr lvl="1"/>
            <a:r>
              <a:rPr lang="en-US" dirty="0" smtClean="0"/>
              <a:t>Create dynamic partial views if you are not sure if the partial view will always display the same model class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259ef451-e899-433d-89c1-07b8b680a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Partial Views</a:t>
            </a:r>
            <a:endParaRPr lang="en-US"/>
          </a:p>
        </p:txBody>
      </p:sp>
      <p:sp>
        <p:nvSpPr>
          <p:cNvPr id="4" name="Content Placeholder 2"/>
          <p:cNvSpPr>
            <a:spLocks noGrp="1"/>
          </p:cNvSpPr>
          <p:nvPr/>
        </p:nvSpPr>
        <p:spPr bwMode="auto">
          <a:xfrm>
            <a:off x="458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20650" indent="-120650"/>
            <a:r>
              <a:rPr lang="en-US" dirty="0" smtClean="0"/>
              <a:t>Using HTML helpers, you can use partial views within other views in a web application:</a:t>
            </a:r>
          </a:p>
          <a:p>
            <a:pPr lvl="1"/>
            <a:r>
              <a:rPr lang="en-IN" sz="2800" dirty="0" smtClean="0"/>
              <a:t>To pass the same model object to a partial view from the parent view, use </a:t>
            </a:r>
            <a:r>
              <a:rPr lang="en-IN" sz="2800" b="1" dirty="0" err="1" smtClean="0"/>
              <a:t>Html.Partial</a:t>
            </a:r>
            <a:r>
              <a:rPr lang="en-IN" sz="2800" b="1" dirty="0" smtClean="0"/>
              <a:t>()</a:t>
            </a:r>
            <a:r>
              <a:rPr lang="en-IN" sz="2800" dirty="0" smtClean="0"/>
              <a:t> </a:t>
            </a:r>
          </a:p>
          <a:p>
            <a:pPr lvl="1"/>
            <a:r>
              <a:rPr lang="en-IN" sz="2800" dirty="0" smtClean="0"/>
              <a:t>To pass a model object to a partial view, which is different from the parent view or of a different model class, use </a:t>
            </a:r>
            <a:r>
              <a:rPr lang="en-IN" sz="2800" b="1" dirty="0" err="1" smtClean="0"/>
              <a:t>Html.Action</a:t>
            </a:r>
            <a:r>
              <a:rPr lang="en-IN" sz="2800" b="1" dirty="0" smtClean="0"/>
              <a:t>()</a:t>
            </a:r>
            <a:endParaRPr lang="en-IN" sz="2800" dirty="0" smtClean="0"/>
          </a:p>
          <a:p>
            <a:endParaRPr lang="en-US" dirty="0" smtClean="0"/>
          </a:p>
          <a:p>
            <a:pPr marL="120650" indent="-120650"/>
            <a:r>
              <a:rPr lang="en-US" dirty="0" smtClean="0"/>
              <a:t>Use the </a:t>
            </a:r>
            <a:r>
              <a:rPr lang="en-US" b="1" dirty="0" err="1" smtClean="0"/>
              <a:t>ViewBag</a:t>
            </a:r>
            <a:r>
              <a:rPr lang="en-US" dirty="0" smtClean="0"/>
              <a:t> collection to share data between the controller action, parent view, and partial view</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8db35597-8cc2-468d-8bc0-1db4a9e7a2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Partial View Scenarios</a:t>
            </a:r>
            <a:endParaRPr lang="en-US"/>
          </a:p>
        </p:txBody>
      </p:sp>
      <p:sp>
        <p:nvSpPr>
          <p:cNvPr id="4" name="Content Placeholder 2"/>
          <p:cNvSpPr>
            <a:spLocks noGrp="1"/>
          </p:cNvSpPr>
          <p:nvPr/>
        </p:nvSpPr>
        <p:spPr bwMode="auto">
          <a:xfrm>
            <a:off x="458788" y="1021214"/>
            <a:ext cx="8119156" cy="54499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smtClean="0"/>
              <a:t>Determine the appropriate use of HTML helpers in these scenarios:</a:t>
            </a:r>
          </a:p>
          <a:p>
            <a:r>
              <a:rPr lang="en-US" sz="2000" dirty="0" smtClean="0"/>
              <a:t>In a product web application:</a:t>
            </a:r>
          </a:p>
          <a:p>
            <a:pPr lvl="1"/>
            <a:r>
              <a:rPr lang="en-US" sz="1800" dirty="0" smtClean="0"/>
              <a:t>You want to display the ten latest comments in a new webpage when users click the </a:t>
            </a:r>
            <a:r>
              <a:rPr lang="en-US" sz="1800" b="1" dirty="0" smtClean="0"/>
              <a:t>Latest Comments</a:t>
            </a:r>
            <a:r>
              <a:rPr lang="en-US" sz="1800" dirty="0" smtClean="0"/>
              <a:t> link on the home page </a:t>
            </a:r>
          </a:p>
          <a:p>
            <a:r>
              <a:rPr lang="en-US" sz="2000" dirty="0" smtClean="0"/>
              <a:t>In a product web application:</a:t>
            </a:r>
          </a:p>
          <a:p>
            <a:pPr lvl="1"/>
            <a:r>
              <a:rPr lang="en-US" sz="1800" dirty="0" smtClean="0"/>
              <a:t>You want to display the comments for an article in the </a:t>
            </a:r>
            <a:r>
              <a:rPr lang="en-US" sz="1800" b="1" dirty="0" smtClean="0"/>
              <a:t>Article</a:t>
            </a:r>
            <a:r>
              <a:rPr lang="en-US" sz="1800" dirty="0" smtClean="0"/>
              <a:t> view</a:t>
            </a:r>
          </a:p>
          <a:p>
            <a:pPr lvl="1"/>
            <a:r>
              <a:rPr lang="en-US" sz="1800" dirty="0" smtClean="0"/>
              <a:t>You also want to display the comments for a product in the </a:t>
            </a:r>
            <a:r>
              <a:rPr lang="en-US" sz="1800" b="1" dirty="0" smtClean="0"/>
              <a:t>Product</a:t>
            </a:r>
            <a:r>
              <a:rPr lang="en-US" sz="1800" dirty="0" smtClean="0"/>
              <a:t> view</a:t>
            </a:r>
          </a:p>
          <a:p>
            <a:pPr lvl="1"/>
            <a:r>
              <a:rPr lang="en-US" sz="1800" dirty="0" smtClean="0"/>
              <a:t>There are separate </a:t>
            </a:r>
            <a:r>
              <a:rPr lang="en-US" sz="1800" b="1" dirty="0" err="1" smtClean="0"/>
              <a:t>ArticleComment</a:t>
            </a:r>
            <a:r>
              <a:rPr lang="en-US" sz="1800" dirty="0" smtClean="0"/>
              <a:t> and </a:t>
            </a:r>
            <a:r>
              <a:rPr lang="en-US" sz="1800" b="1" dirty="0" err="1" smtClean="0"/>
              <a:t>ProductComment</a:t>
            </a:r>
            <a:r>
              <a:rPr lang="en-US" sz="1800" dirty="0" smtClean="0"/>
              <a:t> classes in your model, but they have similar properties </a:t>
            </a:r>
            <a:endParaRPr lang="en-IN" sz="1800" dirty="0" smtClean="0"/>
          </a:p>
          <a:p>
            <a:r>
              <a:rPr lang="en-US" sz="2000" dirty="0" smtClean="0"/>
              <a:t>In a photo sharing web application:</a:t>
            </a:r>
          </a:p>
          <a:p>
            <a:pPr lvl="1"/>
            <a:r>
              <a:rPr lang="en-US" sz="1800" dirty="0" smtClean="0"/>
              <a:t>You want to display a gallery of thumbnail images on both the </a:t>
            </a:r>
            <a:r>
              <a:rPr lang="en-US" sz="1800" b="1" dirty="0" err="1" smtClean="0"/>
              <a:t>AllPhotos</a:t>
            </a:r>
            <a:r>
              <a:rPr lang="en-US" sz="1800" dirty="0" smtClean="0"/>
              <a:t> view and the home page </a:t>
            </a:r>
            <a:r>
              <a:rPr lang="en-US" sz="1800" b="1" dirty="0" smtClean="0"/>
              <a:t>Index</a:t>
            </a:r>
            <a:r>
              <a:rPr lang="en-US" sz="1800" dirty="0" smtClean="0"/>
              <a:t> view. </a:t>
            </a:r>
          </a:p>
          <a:p>
            <a:pPr lvl="1"/>
            <a:r>
              <a:rPr lang="en-US" sz="1800" dirty="0" smtClean="0"/>
              <a:t>You want the </a:t>
            </a:r>
            <a:r>
              <a:rPr lang="en-US" sz="1800" b="1" dirty="0" err="1" smtClean="0"/>
              <a:t>AllPhotos</a:t>
            </a:r>
            <a:r>
              <a:rPr lang="en-US" sz="1800" dirty="0" smtClean="0"/>
              <a:t> view to display every </a:t>
            </a:r>
            <a:r>
              <a:rPr lang="en-US" sz="1800" b="1" dirty="0" smtClean="0"/>
              <a:t>Photo</a:t>
            </a:r>
            <a:r>
              <a:rPr lang="en-US" sz="1800" dirty="0" smtClean="0"/>
              <a:t> object, but you want the home page </a:t>
            </a:r>
            <a:r>
              <a:rPr lang="en-US" sz="1800" b="1" dirty="0" smtClean="0"/>
              <a:t>Index</a:t>
            </a:r>
            <a:r>
              <a:rPr lang="en-US" sz="1800" dirty="0" smtClean="0"/>
              <a:t> view to display only the three most recent photos uploaded</a:t>
            </a:r>
            <a:endParaRPr lang="en-IN" sz="18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Developing ASP.NET MVC Core Views</a:t>
            </a:r>
            <a:endParaRPr lang="en-US" dirty="0"/>
          </a:p>
        </p:txBody>
      </p:sp>
      <p:sp>
        <p:nvSpPr>
          <p:cNvPr id="3" name="Text Placeholder 2"/>
          <p:cNvSpPr>
            <a:spLocks noGrp="1"/>
          </p:cNvSpPr>
          <p:nvPr>
            <p:ph type="body" idx="1"/>
          </p:nvPr>
        </p:nvSpPr>
        <p:spPr/>
        <p:txBody>
          <a:bodyPr/>
          <a:lstStyle/>
          <a:p>
            <a:r>
              <a:rPr lang="en-US" sz="2600" dirty="0" smtClean="0"/>
              <a:t>Exercise 1: Adding a View for Photo Display
Exercise 2: Adding a View for New Photos
Exercise 3: Creating and Using a Partial View
Exercise 4: Adding a Home View and Testing the Views</a:t>
            </a:r>
            <a:endParaRPr lang="en-US" sz="2600" dirty="0"/>
          </a:p>
        </p:txBody>
      </p:sp>
      <p:sp>
        <p:nvSpPr>
          <p:cNvPr id="6" name="TextBox 5"/>
          <p:cNvSpPr txBox="1"/>
          <p:nvPr/>
        </p:nvSpPr>
        <p:spPr>
          <a:xfrm>
            <a:off x="458787" y="6096000"/>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219e0535-9d16-4b38-80f9-b3a459939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Differentiating Server Side Code from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Razor identifies server-side code by looking for the </a:t>
            </a:r>
            <a:r>
              <a:rPr lang="en-US" b="1" dirty="0" smtClean="0"/>
              <a:t>@</a:t>
            </a:r>
            <a:r>
              <a:rPr lang="en-US" dirty="0" smtClean="0"/>
              <a:t> symbol.</a:t>
            </a:r>
          </a:p>
          <a:p>
            <a:r>
              <a:rPr lang="en-US" dirty="0" smtClean="0"/>
              <a:t>In Razor syntax, the </a:t>
            </a:r>
            <a:r>
              <a:rPr lang="en-US" b="1" dirty="0" smtClean="0"/>
              <a:t>@</a:t>
            </a:r>
            <a:r>
              <a:rPr lang="en-US" dirty="0" smtClean="0"/>
              <a:t> symbol has various uses. You can:</a:t>
            </a:r>
          </a:p>
          <a:p>
            <a:pPr lvl="1"/>
            <a:r>
              <a:rPr lang="en-US" sz="2600" dirty="0" smtClean="0"/>
              <a:t>Use </a:t>
            </a:r>
            <a:r>
              <a:rPr lang="en-US" sz="2600" b="1" dirty="0" smtClean="0"/>
              <a:t>@</a:t>
            </a:r>
            <a:r>
              <a:rPr lang="en-US" sz="2600" dirty="0" smtClean="0"/>
              <a:t> to identify server-side C# code.</a:t>
            </a:r>
          </a:p>
          <a:p>
            <a:pPr lvl="1"/>
            <a:r>
              <a:rPr lang="en-US" sz="2600" dirty="0" smtClean="0"/>
              <a:t>Use </a:t>
            </a:r>
            <a:r>
              <a:rPr lang="en-US" sz="2600" b="1" dirty="0" smtClean="0"/>
              <a:t>@@</a:t>
            </a:r>
            <a:r>
              <a:rPr lang="en-US" sz="2600" dirty="0" smtClean="0"/>
              <a:t> to render an @ symbol in an HTML page.</a:t>
            </a:r>
          </a:p>
          <a:p>
            <a:pPr lvl="1"/>
            <a:r>
              <a:rPr lang="en-US" sz="2600" dirty="0" smtClean="0"/>
              <a:t>Use </a:t>
            </a:r>
            <a:r>
              <a:rPr lang="en-US" sz="2600" b="1" dirty="0" smtClean="0"/>
              <a:t>@:</a:t>
            </a:r>
            <a:r>
              <a:rPr lang="en-US" sz="2600" dirty="0" smtClean="0"/>
              <a:t> to explicitly declare a line of text as content and not code.</a:t>
            </a:r>
          </a:p>
          <a:p>
            <a:pPr lvl="1"/>
            <a:r>
              <a:rPr lang="en-US" sz="2600" dirty="0" smtClean="0"/>
              <a:t>Use </a:t>
            </a:r>
            <a:r>
              <a:rPr lang="en-US" sz="2600" b="1" dirty="0" smtClean="0"/>
              <a:t>&lt;text&gt;</a:t>
            </a:r>
            <a:r>
              <a:rPr lang="en-US" sz="2600" dirty="0" smtClean="0"/>
              <a:t>to explicitly declare several lines of text as content and not code.</a:t>
            </a:r>
          </a:p>
          <a:p>
            <a:r>
              <a:rPr lang="en-US" dirty="0" smtClean="0"/>
              <a:t>To render text without HTML encoding, you can use the </a:t>
            </a:r>
            <a:r>
              <a:rPr lang="en-US" b="1" dirty="0" smtClean="0"/>
              <a:t>Html.Raw()</a:t>
            </a:r>
            <a:r>
              <a:rPr lang="en-US" dirty="0" smtClean="0"/>
              <a:t> helper.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37331"/>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the following views to the photo sharing application:</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Display view for the Photo model objects</a:t>
            </a:r>
            <a:r>
              <a:rPr lang="en-US" sz="2000" dirty="0" smtClean="0">
                <a:latin typeface="Segoe UI"/>
                <a:ea typeface="Times New Roman"/>
                <a:cs typeface="Times New Roman"/>
              </a:rPr>
              <a:t>. This view will display a single photo in a large size, with the title, description, owner, and created date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Create view for the Photo model objects</a:t>
            </a:r>
            <a:r>
              <a:rPr lang="en-US" sz="2000" dirty="0" smtClean="0">
                <a:latin typeface="Segoe UI"/>
                <a:ea typeface="Times New Roman"/>
                <a:cs typeface="Times New Roman"/>
              </a:rPr>
              <a:t>. This view will enable users to upload a new photo to the gallery and set the title and description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Photo Gallery partial view</a:t>
            </a:r>
            <a:r>
              <a:rPr lang="en-US" sz="2000" dirty="0" smtClean="0">
                <a:latin typeface="Segoe UI"/>
                <a:ea typeface="Times New Roman"/>
                <a:cs typeface="Times New Roman"/>
              </a:rPr>
              <a:t>. This view will display many photos in thumbnail sizes, with the title, owner, and created date properties. This view will be used on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webpage to display all the photos in the application. In addition, this view will also be used on the home page to display the three most recent photos.</a:t>
            </a:r>
          </a:p>
          <a:p>
            <a:pPr>
              <a:spcAft>
                <a:spcPts val="1000"/>
              </a:spcAft>
            </a:pPr>
            <a:r>
              <a:rPr lang="en-US" sz="2000" dirty="0" smtClean="0">
                <a:latin typeface="Segoe UI"/>
                <a:ea typeface="Times New Roman"/>
                <a:cs typeface="Times New Roman"/>
              </a:rPr>
              <a:t> After adding these three views to the photo sharing application, you will also test the working of the web application. </a:t>
            </a:r>
            <a:endParaRPr lang="en-US" sz="2000" dirty="0">
              <a:latin typeface="Segoe UI"/>
              <a:ea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can you improve the accessibility of the HTML that your photo views render?
In the lab, how did you ensure that the Create view for Photo model objects could upload photo files when the user clicked the Create button?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name="b274c8e1-b313-400c-a6b6-1e4911041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of Razor Syntax</a:t>
            </a:r>
            <a:endParaRPr lang="en-US"/>
          </a:p>
        </p:txBody>
      </p:sp>
      <p:sp>
        <p:nvSpPr>
          <p:cNvPr id="4"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smtClean="0"/>
              <a:t>A sample code block displaying the features of Razor. </a:t>
            </a:r>
            <a:endParaRPr lang="en-US" sz="2200" dirty="0"/>
          </a:p>
        </p:txBody>
      </p:sp>
      <p:sp>
        <p:nvSpPr>
          <p:cNvPr id="5" name="Rectangle 4"/>
          <p:cNvSpPr/>
          <p:nvPr/>
        </p:nvSpPr>
        <p:spPr>
          <a:xfrm>
            <a:off x="914400" y="1524000"/>
            <a:ext cx="7894469"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Some more Razor examples *@</a:t>
            </a:r>
          </a:p>
          <a:p>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&lt;span&gt;</a:t>
            </a:r>
          </a:p>
          <a:p>
            <a:r>
              <a:rPr lang="en-US" b="0" dirty="0" smtClean="0">
                <a:latin typeface="Lucida Sans Unicode" pitchFamily="34" charset="0"/>
                <a:cs typeface="Lucida Sans Unicode" pitchFamily="34" charset="0"/>
              </a:rPr>
              <a:t>Price including Sale Tax: @</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 1.2 </a:t>
            </a:r>
          </a:p>
          <a:p>
            <a:r>
              <a:rPr lang="en-US" b="0" dirty="0" smtClean="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&lt;span</a:t>
            </a:r>
            <a:r>
              <a:rPr lang="en-US" b="0" dirty="0" smtClean="0">
                <a:latin typeface="Lucida Sans Unicode" pitchFamily="34" charset="0"/>
                <a:cs typeface="Lucida Sans Unicode" pitchFamily="34" charset="0"/>
              </a:rPr>
              <a:t>&gt;</a:t>
            </a:r>
          </a:p>
          <a:p>
            <a:r>
              <a:rPr lang="en-US" b="0" dirty="0" smtClean="0">
                <a:latin typeface="Lucida Sans Unicode" pitchFamily="34" charset="0"/>
                <a:cs typeface="Lucida Sans Unicode" pitchFamily="34" charset="0"/>
              </a:rPr>
              <a:t>Price </a:t>
            </a:r>
            <a:r>
              <a:rPr lang="en-US" b="0" dirty="0">
                <a:latin typeface="Lucida Sans Unicode" pitchFamily="34" charset="0"/>
                <a:cs typeface="Lucida Sans Unicode" pitchFamily="34" charset="0"/>
              </a:rPr>
              <a:t>including Sale Tax: </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1.2) </a:t>
            </a: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span</a:t>
            </a:r>
            <a:r>
              <a:rPr lang="en-US" b="0" dirty="0" smtClean="0">
                <a:latin typeface="Lucida Sans Unicode" pitchFamily="34" charset="0"/>
                <a:cs typeface="Lucida Sans Unicode" pitchFamily="34" charset="0"/>
              </a:rPr>
              <a:t>&gt;</a:t>
            </a:r>
          </a:p>
          <a:p>
            <a:endParaRPr lang="en-US"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 (</a:t>
            </a:r>
            <a:r>
              <a:rPr lang="en-US" b="0" dirty="0" err="1" smtClean="0">
                <a:latin typeface="Lucida Sans Unicode" pitchFamily="34" charset="0"/>
                <a:cs typeface="Lucida Sans Unicode" pitchFamily="34" charset="0"/>
              </a:rPr>
              <a:t>Model.Count</a:t>
            </a:r>
            <a:r>
              <a:rPr lang="en-US" b="0" dirty="0" smtClean="0">
                <a:latin typeface="Lucida Sans Unicode" pitchFamily="34" charset="0"/>
                <a:cs typeface="Lucida Sans Unicode" pitchFamily="34" charset="0"/>
              </a:rPr>
              <a:t> &gt; 5)</a:t>
            </a:r>
          </a:p>
          <a:p>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err="1" smtClean="0">
                <a:latin typeface="Lucida Sans Unicode" pitchFamily="34" charset="0"/>
                <a:cs typeface="Lucida Sans Unicode" pitchFamily="34" charset="0"/>
              </a:rPr>
              <a:t>foreach</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var</a:t>
            </a:r>
            <a:r>
              <a:rPr lang="en-US" b="0" dirty="0" smtClean="0">
                <a:latin typeface="Lucida Sans Unicode" pitchFamily="34" charset="0"/>
                <a:cs typeface="Lucida Sans Unicode" pitchFamily="34" charset="0"/>
              </a:rPr>
              <a:t> item in Model)</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      &lt;li&gt;@</a:t>
            </a:r>
            <a:r>
              <a:rPr lang="en-US" b="0" dirty="0" err="1" smtClean="0">
                <a:latin typeface="Lucida Sans Unicode" pitchFamily="34" charset="0"/>
                <a:cs typeface="Lucida Sans Unicode" pitchFamily="34" charset="0"/>
              </a:rPr>
              <a:t>item.Name</a:t>
            </a:r>
            <a:r>
              <a:rPr lang="en-US" b="0" dirty="0" smtClean="0">
                <a:latin typeface="Lucida Sans Unicode" pitchFamily="34" charset="0"/>
                <a:cs typeface="Lucida Sans Unicode" pitchFamily="34" charset="0"/>
              </a:rPr>
              <a:t>&lt;/li&gt;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&lt;/</a:t>
            </a:r>
            <a:r>
              <a:rPr lang="en-US" b="0" dirty="0" err="1" smtClean="0">
                <a:latin typeface="Lucida Sans Unicode" pitchFamily="34" charset="0"/>
                <a:cs typeface="Lucida Sans Unicode" pitchFamily="34" charset="0"/>
              </a:rPr>
              <a:t>ol</a:t>
            </a:r>
            <a:r>
              <a:rPr lang="en-US" b="0" dirty="0" smtClean="0">
                <a:latin typeface="Lucida Sans Unicode" pitchFamily="34" charset="0"/>
                <a:cs typeface="Lucida Sans Unicode" pitchFamily="34" charset="0"/>
              </a:rPr>
              <a:t>&gt;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a93678a-a25e-4b05-b70f-6a45eadd49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Binding Views to Model Classes and Displaying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93688" indent="-122238"/>
            <a:r>
              <a:rPr lang="en-IN" sz="2200" dirty="0" smtClean="0"/>
              <a:t>You can use strongly-typed views and include a declaration of the model class. Visual Studio helps you with additional IntelliSense feedback and error-checking as you write the code.</a:t>
            </a:r>
          </a:p>
          <a:p>
            <a:pPr marL="293688" indent="-122238"/>
            <a:r>
              <a:rPr lang="en-US" sz="2200" dirty="0" smtClean="0"/>
              <a:t>Binding to Enumerable Lists:</a:t>
            </a:r>
          </a:p>
          <a:p>
            <a:endParaRPr lang="en-US" sz="2200" dirty="0" smtClean="0"/>
          </a:p>
          <a:p>
            <a:endParaRPr lang="en-US" sz="2200" dirty="0" smtClean="0"/>
          </a:p>
          <a:p>
            <a:endParaRPr lang="en-US" dirty="0"/>
          </a:p>
          <a:p>
            <a:endParaRPr lang="en-US" dirty="0" smtClean="0"/>
          </a:p>
          <a:p>
            <a:endParaRPr lang="en-US" dirty="0"/>
          </a:p>
          <a:p>
            <a:pPr marL="293688" indent="-122238"/>
            <a:r>
              <a:rPr lang="en-US" sz="2200" dirty="0" smtClean="0"/>
              <a:t>You can use dynamic views to create a view that can display more than one model class.</a:t>
            </a:r>
            <a:endParaRPr lang="en-US" sz="2200" dirty="0"/>
          </a:p>
        </p:txBody>
      </p:sp>
      <p:sp>
        <p:nvSpPr>
          <p:cNvPr id="5" name="Rectangle 4"/>
          <p:cNvSpPr/>
          <p:nvPr/>
        </p:nvSpPr>
        <p:spPr>
          <a:xfrm>
            <a:off x="1052423" y="2518913"/>
            <a:ext cx="7404472" cy="23955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model IEnumerable&lt;MyWebSite.Models.Product</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&lt;h1&gt;Product Catalog&lt;/h1</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foreach</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var</a:t>
            </a:r>
            <a:r>
              <a:rPr lang="en-US" sz="1600" b="0" dirty="0">
                <a:latin typeface="Lucida Sans Unicode" pitchFamily="34" charset="0"/>
                <a:ea typeface="Times New Roman" panose="02020603050405020304" pitchFamily="18" charset="0"/>
                <a:cs typeface="Lucida Sans Unicode" pitchFamily="34" charset="0"/>
              </a:rPr>
              <a:t> Product in Model)</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&lt;div&gt;Name: @</a:t>
            </a:r>
            <a:r>
              <a:rPr lang="en-US" sz="1600" b="0" dirty="0" err="1">
                <a:latin typeface="Lucida Sans Unicode" pitchFamily="34" charset="0"/>
                <a:ea typeface="Times New Roman" panose="02020603050405020304" pitchFamily="18" charset="0"/>
                <a:cs typeface="Lucida Sans Unicode" pitchFamily="34" charset="0"/>
              </a:rPr>
              <a:t>Product.Name</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b4b29e8-3fa6-46aa-83b9-590a3007d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Rendering Accessible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ensure that your content is accessible to the broadest range of users by adhering to the following guidelines:</a:t>
            </a:r>
          </a:p>
          <a:p>
            <a:pPr lvl="1"/>
            <a:r>
              <a:rPr lang="en-US" dirty="0" smtClean="0"/>
              <a:t>Provide </a:t>
            </a:r>
            <a:r>
              <a:rPr lang="en-US" b="1" dirty="0" smtClean="0"/>
              <a:t>alt</a:t>
            </a:r>
            <a:r>
              <a:rPr lang="en-US" dirty="0" smtClean="0"/>
              <a:t> attributes for visual and auditory content</a:t>
            </a:r>
          </a:p>
          <a:p>
            <a:pPr lvl="1"/>
            <a:r>
              <a:rPr lang="en-US" dirty="0" smtClean="0"/>
              <a:t>Do not rely on color to highlight content</a:t>
            </a:r>
          </a:p>
          <a:p>
            <a:pPr lvl="1"/>
            <a:r>
              <a:rPr lang="en-US" dirty="0" smtClean="0"/>
              <a:t>Separate content from structure and presentation code:</a:t>
            </a:r>
          </a:p>
          <a:p>
            <a:pPr lvl="2"/>
            <a:r>
              <a:rPr lang="en-US" sz="2200" dirty="0" smtClean="0"/>
              <a:t>Only use tables to present tabular content</a:t>
            </a:r>
          </a:p>
          <a:p>
            <a:pPr lvl="2"/>
            <a:r>
              <a:rPr lang="en-US" sz="2200" dirty="0" smtClean="0"/>
              <a:t>Avoid nested tables</a:t>
            </a:r>
          </a:p>
          <a:p>
            <a:pPr lvl="2"/>
            <a:r>
              <a:rPr lang="en-US" sz="2200" dirty="0" smtClean="0"/>
              <a:t>Use </a:t>
            </a:r>
            <a:r>
              <a:rPr lang="en-US" sz="2200" b="1" dirty="0" smtClean="0"/>
              <a:t>&lt;div&gt; </a:t>
            </a:r>
            <a:r>
              <a:rPr lang="en-US" sz="2200" dirty="0" smtClean="0"/>
              <a:t>elements and positional style sheets to lay out elements on the page</a:t>
            </a:r>
          </a:p>
          <a:p>
            <a:pPr lvl="2"/>
            <a:r>
              <a:rPr lang="en-US" sz="2200" dirty="0" smtClean="0"/>
              <a:t>Avoid using images that include important text</a:t>
            </a:r>
          </a:p>
          <a:p>
            <a:pPr lvl="2"/>
            <a:r>
              <a:rPr lang="en-US" sz="2200" dirty="0" smtClean="0"/>
              <a:t>Put all important text in HTML elements </a:t>
            </a:r>
            <a:r>
              <a:rPr lang="en-US" sz="2200" smtClean="0"/>
              <a:t>or </a:t>
            </a:r>
            <a:r>
              <a:rPr lang="en-US" sz="2200" b="1" smtClean="0"/>
              <a:t>alt</a:t>
            </a:r>
            <a:r>
              <a:rPr lang="en-US" sz="2200" smtClean="0"/>
              <a:t> attributes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2820ae1-44ca-4b9d-931a-30c5cc853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HTML Helpers</a:t>
            </a:r>
            <a:endParaRPr lang="en-US"/>
          </a:p>
        </p:txBody>
      </p:sp>
      <p:sp>
        <p:nvSpPr>
          <p:cNvPr id="3" name="Text Placeholder 2"/>
          <p:cNvSpPr>
            <a:spLocks noGrp="1"/>
          </p:cNvSpPr>
          <p:nvPr>
            <p:ph type="body" idx="1"/>
          </p:nvPr>
        </p:nvSpPr>
        <p:spPr/>
        <p:txBody>
          <a:bodyPr/>
          <a:lstStyle/>
          <a:p>
            <a:r>
              <a:rPr lang="en-US" smtClean="0"/>
              <a:t>Using Action Helpers
Using Display Helpers
The Begin Form Helper
Using Editor Helpers
Using Validation Helpers
Demonstration: How to Use HTML Helpers</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90</TotalTime>
  <Words>6516</Words>
  <Application>Microsoft Office PowerPoint</Application>
  <PresentationFormat>On-screen Show (4:3)</PresentationFormat>
  <Paragraphs>817</Paragraphs>
  <Slides>53</Slides>
  <Notes>51</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Consolas</vt:lpstr>
      <vt:lpstr>Verdana</vt:lpstr>
      <vt:lpstr>Segoe UI Light</vt:lpstr>
      <vt:lpstr>inherit</vt:lpstr>
      <vt:lpstr>Courier New</vt:lpstr>
      <vt:lpstr>Segoe Light</vt:lpstr>
      <vt:lpstr>Wingdings</vt:lpstr>
      <vt:lpstr>Arial</vt:lpstr>
      <vt:lpstr>Symbol</vt:lpstr>
      <vt:lpstr>Times New Roman</vt:lpstr>
      <vt:lpstr>Lucida Sans Unicode</vt:lpstr>
      <vt:lpstr>Segoe UI</vt:lpstr>
      <vt:lpstr>Calibri</vt:lpstr>
      <vt:lpstr>Presentation1</vt:lpstr>
      <vt:lpstr>Module05</vt:lpstr>
      <vt:lpstr>Module Overview</vt:lpstr>
      <vt:lpstr>Lesson 1: Creating Views with Razor Syntax</vt:lpstr>
      <vt:lpstr>Adding Views</vt:lpstr>
      <vt:lpstr>Differentiating Server Side Code from HTML</vt:lpstr>
      <vt:lpstr>Features of Razor Syntax</vt:lpstr>
      <vt:lpstr>Binding Views to Model Classes and Displaying Properties</vt:lpstr>
      <vt:lpstr>Rendering Accessible HTML</vt:lpstr>
      <vt:lpstr>Lesson 2: Using HTML Helpers</vt:lpstr>
      <vt:lpstr>Using Action Helpers</vt:lpstr>
      <vt:lpstr>Using Display Helpers</vt:lpstr>
      <vt:lpstr>The Begin Form Helper</vt:lpstr>
      <vt:lpstr>Using Editor Helpers</vt:lpstr>
      <vt:lpstr>Using Validation Helpers</vt:lpstr>
      <vt:lpstr>Demonstration: How to Use HTML Helpers</vt:lpstr>
      <vt:lpstr>PowerPoint Presentation</vt:lpstr>
      <vt:lpstr>PowerPoint Presentation</vt:lpstr>
      <vt:lpstr>PowerPoint Presentation</vt:lpstr>
      <vt:lpstr>PowerPoint Presentation</vt:lpstr>
      <vt:lpstr>Lesson 3: Using Tag Helpers</vt:lpstr>
      <vt:lpstr>Tag Helpers</vt:lpstr>
      <vt:lpstr>Tag Helpers – Predefined (1/2)</vt:lpstr>
      <vt:lpstr>Tag Helpers – Predefined (2/2)</vt:lpstr>
      <vt:lpstr>Tag Helpers - Anchor</vt:lpstr>
      <vt:lpstr>Tag Helper - Environment</vt:lpstr>
      <vt:lpstr>Tag Helper - Form</vt:lpstr>
      <vt:lpstr>Tag Helper – Input (1/3)</vt:lpstr>
      <vt:lpstr>Tag Helper – Input (2/3)</vt:lpstr>
      <vt:lpstr>Tag Helper – Input (3/3)</vt:lpstr>
      <vt:lpstr>Tag Helper - Label</vt:lpstr>
      <vt:lpstr>Tag Helper - Select</vt:lpstr>
      <vt:lpstr>Tag Helper – Select with Enum</vt:lpstr>
      <vt:lpstr>Tag Helper – Select – DI (1/3)</vt:lpstr>
      <vt:lpstr>Tag Helper – Select – DI (2/3)</vt:lpstr>
      <vt:lpstr>Tag Helper – Select – DI (3/3)</vt:lpstr>
      <vt:lpstr>Tag Helper - TextArea</vt:lpstr>
      <vt:lpstr>Tag Helper – Validation Message</vt:lpstr>
      <vt:lpstr>Tag Helper – Validation Summary</vt:lpstr>
      <vt:lpstr>Lesson 4: View Components</vt:lpstr>
      <vt:lpstr>View Components</vt:lpstr>
      <vt:lpstr>Creating View Components</vt:lpstr>
      <vt:lpstr>Creating View Components</vt:lpstr>
      <vt:lpstr>Using View Components</vt:lpstr>
      <vt:lpstr>Lesson 5: Re-using Code in Views</vt:lpstr>
      <vt:lpstr>Creating Partial Views</vt:lpstr>
      <vt:lpstr>Using Partial Views</vt:lpstr>
      <vt:lpstr>Discussion: Partial View Scenarios</vt:lpstr>
      <vt:lpstr>Lab: Developing ASP.NET MVC Core Views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Module05</dc:title>
  <dc:creator>karthi</dc:creator>
  <cp:lastModifiedBy>Simona Colapicchioni</cp:lastModifiedBy>
  <cp:revision>14</cp:revision>
  <dcterms:created xsi:type="dcterms:W3CDTF">2013-05-20T11:31:49Z</dcterms:created>
  <dcterms:modified xsi:type="dcterms:W3CDTF">2016-12-20T12:44:53Z</dcterms:modified>
</cp:coreProperties>
</file>