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84" r:id="rId5"/>
    <p:sldId id="285" r:id="rId6"/>
    <p:sldId id="286" r:id="rId7"/>
    <p:sldId id="287" r:id="rId8"/>
    <p:sldId id="288" r:id="rId9"/>
    <p:sldId id="289" r:id="rId10"/>
    <p:sldId id="290" r:id="rId11"/>
    <p:sldId id="283" r:id="rId12"/>
    <p:sldId id="261" r:id="rId13"/>
    <p:sldId id="262" r:id="rId14"/>
    <p:sldId id="293" r:id="rId15"/>
    <p:sldId id="294" r:id="rId16"/>
    <p:sldId id="292" r:id="rId17"/>
    <p:sldId id="263" r:id="rId18"/>
    <p:sldId id="291" r:id="rId19"/>
    <p:sldId id="264" r:id="rId20"/>
    <p:sldId id="266" r:id="rId21"/>
    <p:sldId id="278" r:id="rId22"/>
    <p:sldId id="279" r:id="rId23"/>
    <p:sldId id="280" r:id="rId24"/>
    <p:sldId id="268" r:id="rId25"/>
    <p:sldId id="295" r:id="rId26"/>
    <p:sldId id="296" r:id="rId27"/>
    <p:sldId id="297" r:id="rId28"/>
    <p:sldId id="298" r:id="rId29"/>
    <p:sldId id="299" r:id="rId30"/>
    <p:sldId id="300" r:id="rId31"/>
    <p:sldId id="272" r:id="rId32"/>
    <p:sldId id="274" r:id="rId33"/>
    <p:sldId id="281" r:id="rId34"/>
    <p:sldId id="275" r:id="rId35"/>
    <p:sldId id="276" r:id="rId36"/>
    <p:sldId id="277" r:id="rId37"/>
    <p:sldId id="282" r:id="rId38"/>
  </p:sldIdLst>
  <p:sldSz cx="9144000" cy="6858000" type="screen4x3"/>
  <p:notesSz cx="6858000" cy="9144000"/>
  <p:embeddedFontLst>
    <p:embeddedFont>
      <p:font typeface="Consolas" panose="020B0609020204030204" pitchFamily="49"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Lucida Sans Unicode" panose="020B0602030504020204" pitchFamily="34" charset="0"/>
      <p:regular r:id="rId52"/>
    </p:embeddedFont>
    <p:embeddedFont>
      <p:font typeface="Segoe UI Light" panose="020B0502040204020203" pitchFamily="34" charset="0"/>
      <p:regular r:id="rId53"/>
      <p:italic r:id="rId54"/>
    </p:embeddedFont>
    <p:embeddedFont>
      <p:font typeface="Segoe UI" panose="020B0502040204020203" pitchFamily="34" charset="0"/>
      <p:regular r:id="rId55"/>
      <p:bold r:id="rId56"/>
      <p:italic r:id="rId57"/>
      <p:boldItalic r:id="rId58"/>
    </p:embeddedFont>
  </p:embeddedFontLst>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18" autoAdjust="0"/>
  </p:normalViewPr>
  <p:slideViewPr>
    <p:cSldViewPr>
      <p:cViewPr varScale="1">
        <p:scale>
          <a:sx n="79" d="100"/>
          <a:sy n="79" d="100"/>
        </p:scale>
        <p:origin x="1570" y="10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AFFE3-1BDF-46CF-BF58-24443CCA3965}"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7E0DF-9DD2-4155-94FA-223B9514D6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https://docs.efproject.net/en/latest/platforms/aspnetcore/new-db.html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Tree>
    <p:extLst>
      <p:ext uri="{BB962C8B-B14F-4D97-AF65-F5344CB8AC3E}">
        <p14:creationId xmlns:p14="http://schemas.microsoft.com/office/powerpoint/2010/main" val="167518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is the difference between an </a:t>
            </a:r>
            <a:r>
              <a:rPr lang="en-US" sz="1000" dirty="0" err="1">
                <a:latin typeface="Arial"/>
                <a:ea typeface="Calibri"/>
                <a:cs typeface="Segoe UI"/>
              </a:rPr>
              <a:t>IoC</a:t>
            </a:r>
            <a:r>
              <a:rPr lang="en-US" sz="1000" dirty="0">
                <a:latin typeface="Arial"/>
                <a:ea typeface="Calibri"/>
                <a:cs typeface="Segoe UI"/>
              </a:rPr>
              <a:t> container and a mocking framework?</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An </a:t>
            </a:r>
            <a:r>
              <a:rPr lang="en-US" sz="1000" dirty="0" err="1">
                <a:latin typeface="Arial"/>
                <a:ea typeface="Calibri"/>
                <a:cs typeface="Segoe UI"/>
              </a:rPr>
              <a:t>IoC</a:t>
            </a:r>
            <a:r>
              <a:rPr lang="en-US" sz="1000" dirty="0">
                <a:latin typeface="Arial"/>
                <a:ea typeface="Calibri"/>
                <a:cs typeface="Segoe UI"/>
              </a:rPr>
              <a:t> container ensures that the correct classes are created and injected for each dependency when the web application runs. By contrast, a mocking framework ensures that test doubles or mock objects are created and used during tests.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48331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https://github.com/aspnet/MusicStore/blob/dev/test/MusicStore.Test/StoreControllerTest.cs</a:t>
            </a:r>
          </a:p>
          <a:p>
            <a:r>
              <a:rPr lang="nl-NL" dirty="0" smtClean="0"/>
              <a:t>http://www.jerriepelser.com/blog/unit-testing-aspnet5-entityframework7-inmemory-database</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18</a:t>
            </a:fld>
            <a:endParaRPr lang="en-US"/>
          </a:p>
        </p:txBody>
      </p:sp>
    </p:spTree>
    <p:extLst>
      <p:ext uri="{BB962C8B-B14F-4D97-AF65-F5344CB8AC3E}">
        <p14:creationId xmlns:p14="http://schemas.microsoft.com/office/powerpoint/2010/main" val="282464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Which approach is more loosely-coupled: using constructors to specify the context, or using </a:t>
            </a:r>
            <a:r>
              <a:rPr lang="en-US" sz="1000" dirty="0" err="1">
                <a:latin typeface="Arial"/>
                <a:ea typeface="Calibri"/>
                <a:cs typeface="Segoe UI"/>
              </a:rPr>
              <a:t>IoC</a:t>
            </a:r>
            <a:r>
              <a:rPr lang="en-US" sz="1000" dirty="0">
                <a:latin typeface="Arial"/>
                <a:ea typeface="Calibri"/>
                <a:cs typeface="Segoe UI"/>
              </a:rPr>
              <a:t> containers to specify the context?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more loosely-coupled approach is to use an </a:t>
            </a:r>
            <a:r>
              <a:rPr lang="en-US" sz="1000" dirty="0" err="1">
                <a:latin typeface="Arial"/>
                <a:ea typeface="Calibri"/>
                <a:cs typeface="Segoe UI"/>
              </a:rPr>
              <a:t>IoC</a:t>
            </a:r>
            <a:r>
              <a:rPr lang="en-US" sz="1000" dirty="0">
                <a:latin typeface="Arial"/>
                <a:ea typeface="Calibri"/>
                <a:cs typeface="Segoe UI"/>
              </a:rPr>
              <a:t> container. If you wanted to change the implementation of the repository, you could do so simply by changing the configuration of the </a:t>
            </a:r>
            <a:r>
              <a:rPr lang="en-US" sz="1000" dirty="0" err="1">
                <a:latin typeface="Arial"/>
                <a:ea typeface="Calibri"/>
                <a:cs typeface="Segoe UI"/>
              </a:rPr>
              <a:t>IoC</a:t>
            </a:r>
            <a:r>
              <a:rPr lang="en-US" sz="1000" dirty="0">
                <a:latin typeface="Arial"/>
                <a:ea typeface="Calibri"/>
                <a:cs typeface="Segoe UI"/>
              </a:rPr>
              <a:t> container. You need not alter any code in the controller.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\Mod06\</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Segoe UI"/>
              </a:rPr>
              <a:t>window</a:t>
            </a:r>
            <a:r>
              <a:rPr lang="en-US" sz="1000" dirty="0" smtClean="0">
                <a:latin typeface="Arial"/>
                <a:ea typeface="Times New Roman"/>
                <a:cs typeface="Times New Roman"/>
              </a:rPr>
              <a:t>, right-click </a:t>
            </a:r>
            <a:r>
              <a:rPr lang="en-US" sz="1000" b="1" dirty="0" smtClean="0">
                <a:latin typeface="Arial"/>
                <a:ea typeface="Times New Roman"/>
                <a:cs typeface="Times New Roman"/>
              </a:rPr>
              <a:t>Solution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(1 project)</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New Project</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navigation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under Installed,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Test</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result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Unit Test Project</a:t>
            </a:r>
            <a:r>
              <a:rPr lang="en-US" sz="1000" dirty="0" smtClean="0">
                <a:latin typeface="Arial"/>
                <a:ea typeface="Times New Roman"/>
                <a:cs typeface="Times New Roman"/>
              </a:rPr>
              <a:t>,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Times New Roman"/>
              </a:rPr>
              <a:t>	type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Solution</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select the check box corresponding to </a:t>
            </a:r>
            <a:r>
              <a:rPr lang="en-US" sz="1000" dirty="0" err="1">
                <a:solidFill>
                  <a:prstClr val="black"/>
                </a:solidFill>
                <a:latin typeface="Arial"/>
                <a:ea typeface="Times New Roman"/>
                <a:cs typeface="Segoe UI"/>
              </a:rPr>
              <a:t>OperasWebSite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Assemblies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Segoe UI"/>
              </a:rPr>
              <a:t> with version number </a:t>
            </a:r>
            <a:r>
              <a:rPr lang="en-US" sz="1000" b="1" dirty="0">
                <a:solidFill>
                  <a:prstClr val="black"/>
                </a:solidFill>
                <a:latin typeface="Arial"/>
                <a:ea typeface="Times New Roman"/>
                <a:cs typeface="Times New Roman"/>
              </a:rPr>
              <a:t>4.0.0.0</a:t>
            </a:r>
            <a:r>
              <a:rPr lang="en-US" sz="1000" dirty="0">
                <a:solidFill>
                  <a:prstClr val="black"/>
                </a:solidFill>
                <a:latin typeface="Arial"/>
                <a:ea typeface="Times New Roman"/>
                <a:cs typeface="Segoe UI"/>
              </a:rPr>
              <a:t>, select the corresponding check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UnitTest1.cs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Rename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replace </a:t>
            </a:r>
            <a:r>
              <a:rPr lang="en-US" sz="1000" b="1" dirty="0">
                <a:solidFill>
                  <a:prstClr val="black"/>
                </a:solidFill>
                <a:latin typeface="Arial"/>
                <a:ea typeface="Times New Roman"/>
                <a:cs typeface="Times New Roman"/>
              </a:rPr>
              <a:t>UnitTest1</a:t>
            </a:r>
            <a:r>
              <a:rPr lang="en-US" sz="1000" dirty="0">
                <a:solidFill>
                  <a:prstClr val="black"/>
                </a:solidFill>
                <a:latin typeface="Arial"/>
                <a:ea typeface="Times New Roman"/>
                <a:cs typeface="Segoe UI"/>
              </a:rPr>
              <a:t> with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public </a:t>
            </a:r>
            <a:r>
              <a:rPr lang="en-US" sz="1000" dirty="0">
                <a:solidFill>
                  <a:prstClr val="black"/>
                </a:solidFill>
                <a:latin typeface="Arial"/>
                <a:ea typeface="Times New Roman"/>
                <a:cs typeface="Times New Roman"/>
              </a:rPr>
              <a:t>void TestMethod1()</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a:solidFill>
                  <a:prstClr val="black"/>
                </a:solidFill>
                <a:latin typeface="Arial"/>
                <a:ea typeface="Times New Roman"/>
                <a:cs typeface="Times New Roman"/>
              </a:rPr>
              <a:t>void </a:t>
            </a:r>
            <a:r>
              <a:rPr lang="en-US" sz="1000"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dirty="0" err="1">
                <a:solidFill>
                  <a:prstClr val="black"/>
                </a:solidFill>
                <a:latin typeface="Arial"/>
                <a:ea typeface="Times New Roman"/>
                <a:cs typeface="Times New Roman"/>
              </a:rPr>
              <a:t>Microsoft.VisualStudio.TestTools.UnitTesting</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OperasWebSite.Controllers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code block,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controller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result = </a:t>
            </a:r>
            <a:r>
              <a:rPr lang="en-US" sz="1000" dirty="0" err="1">
                <a:solidFill>
                  <a:prstClr val="black"/>
                </a:solidFill>
                <a:latin typeface="Arial"/>
                <a:ea typeface="Times New Roman"/>
                <a:cs typeface="Times New Roman"/>
              </a:rPr>
              <a:t>controller.Index</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as </a:t>
            </a:r>
            <a:r>
              <a:rPr lang="en-US" sz="1000" dirty="0" err="1">
                <a:solidFill>
                  <a:prstClr val="black"/>
                </a:solidFill>
                <a:latin typeface="Arial"/>
                <a:ea typeface="Times New Roman"/>
                <a:cs typeface="Times New Roman"/>
              </a:rPr>
              <a:t>ViewResult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test is created to show the students a failing test.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Failed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19. In </a:t>
            </a:r>
            <a:r>
              <a:rPr lang="en-US" sz="1000" dirty="0">
                <a:solidFill>
                  <a:srgbClr val="000000"/>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At </a:t>
            </a:r>
            <a:r>
              <a:rPr lang="en-US" sz="1000" dirty="0">
                <a:solidFill>
                  <a:prstClr val="black"/>
                </a:solidFill>
                <a:latin typeface="Arial"/>
                <a:ea typeface="Times New Roman"/>
                <a:cs typeface="Times New Roman"/>
              </a:rPr>
              <a:t>the lower part of the Test Explorer pane, drag the separator upward, and then view the test results.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23. In </a:t>
            </a:r>
            <a:r>
              <a:rPr lang="en-US" sz="1000" dirty="0">
                <a:solidFill>
                  <a:srgbClr val="000000"/>
                </a:solidFill>
                <a:latin typeface="Arial"/>
                <a:ea typeface="Times New Roman"/>
                <a:cs typeface="Segoe UI"/>
              </a:rPr>
              <a:t>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a:t>
            </a:r>
            <a:r>
              <a:rPr lang="en-US" sz="1000" dirty="0">
                <a:solidFill>
                  <a:srgbClr val="000000"/>
                </a:solidFill>
                <a:latin typeface="Arial"/>
                <a:ea typeface="Times New Roman"/>
                <a:cs typeface="Segoe UI"/>
              </a:rPr>
              <a:t>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Passed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27. In </a:t>
            </a:r>
            <a:r>
              <a:rPr lang="en-US" sz="1000" dirty="0">
                <a:solidFill>
                  <a:prstClr val="black"/>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and then, in the lower part of the Test Explorer pane, view the test results.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28. In </a:t>
            </a:r>
            <a:r>
              <a:rPr lang="en-US" sz="1000" dirty="0">
                <a:solidFill>
                  <a:prstClr val="black"/>
                </a:solidFill>
                <a:latin typeface="Arial"/>
                <a:ea typeface="Times New Roman"/>
                <a:cs typeface="Segoe UI"/>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https://docs.asp.net/en/latest/fundamentals/error-handling.html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http://stackoverflow.com/questions/30385246/can-asp-net-5-app-useerrorhandler-access-error-details</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26</a:t>
            </a:fld>
            <a:endParaRPr lang="en-US"/>
          </a:p>
        </p:txBody>
      </p:sp>
    </p:spTree>
    <p:extLst>
      <p:ext uri="{BB962C8B-B14F-4D97-AF65-F5344CB8AC3E}">
        <p14:creationId xmlns:p14="http://schemas.microsoft.com/office/powerpoint/2010/main" val="3881278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https://docs.asp.net/en/latest/fundamentals/error-handling.html#configuring-status-code-pages</a:t>
            </a:r>
            <a:endParaRPr lang="nl-NL"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27</a:t>
            </a:fld>
            <a:endParaRPr lang="en-US"/>
          </a:p>
        </p:txBody>
      </p:sp>
    </p:spTree>
    <p:extLst>
      <p:ext uri="{BB962C8B-B14F-4D97-AF65-F5344CB8AC3E}">
        <p14:creationId xmlns:p14="http://schemas.microsoft.com/office/powerpoint/2010/main" val="2416769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developers can review exception details that arise during debugging. How should you approach error logging code?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Developers can already review exception details during debugging by using </a:t>
            </a:r>
            <a:r>
              <a:rPr lang="en-US" sz="1000" dirty="0" err="1">
                <a:latin typeface="Arial"/>
                <a:ea typeface="Calibri"/>
                <a:cs typeface="Segoe UI"/>
              </a:rPr>
              <a:t>IntelliTrace</a:t>
            </a:r>
            <a:r>
              <a:rPr lang="en-US" sz="1000" dirty="0">
                <a:latin typeface="Arial"/>
                <a:ea typeface="Calibri"/>
                <a:cs typeface="Segoe UI"/>
              </a:rPr>
              <a:t> and the other debugging tools in Visual Studio. You do not need to add your own error logging code to enable this. Custom error logging code is usually added for recording exceptions that arise in a production web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Exercise 1: Performing Unit Tests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test project and write the following tests.</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Test_Index_Return_View</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Index action returns a view named Index.</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Test_PhotoGallery_Model_Type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passes an enumerable list of </a:t>
            </a:r>
            <a:r>
              <a:rPr lang="en-US" sz="1000" b="1" dirty="0" smtClean="0">
                <a:latin typeface="Arial"/>
                <a:ea typeface="Times New Roman"/>
                <a:cs typeface="Times New Roman"/>
              </a:rPr>
              <a:t>Photo</a:t>
            </a:r>
            <a:r>
              <a:rPr lang="en-US" sz="1000" dirty="0" smtClean="0">
                <a:latin typeface="Arial"/>
                <a:ea typeface="Times New Roman"/>
                <a:cs typeface="Times New Roman"/>
              </a:rPr>
              <a:t> objects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Test_GetImage_Return_Type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returns a file and not a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Test_PhotoGallery_No_Parameter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a:t>
            </a:r>
            <a:r>
              <a:rPr lang="en-US" sz="1000" b="1" dirty="0" smtClean="0">
                <a:latin typeface="Arial"/>
                <a:ea typeface="Times New Roman"/>
                <a:cs typeface="Times New Roman"/>
              </a:rPr>
              <a:t>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without any parameters, the action passes all the photos in the context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Test_PhotoGallery_Int_Parameter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 an </a:t>
            </a:r>
            <a:r>
              <a:rPr lang="en-US" sz="1000" b="1" dirty="0" smtClean="0">
                <a:latin typeface="Arial"/>
                <a:ea typeface="Times New Roman"/>
                <a:cs typeface="Times New Roman"/>
              </a:rPr>
              <a:t>integer</a:t>
            </a:r>
            <a:r>
              <a:rPr lang="en-US" sz="1000" dirty="0" smtClean="0">
                <a:latin typeface="Arial"/>
                <a:ea typeface="Times New Roman"/>
                <a:cs typeface="Times New Roman"/>
              </a:rPr>
              <a:t> parameter, the action passes the corresponding number of photos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to use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tests to use a mock repository.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tests you add to the solution in this exercise will improve the quality of code and prevent bugs as development proceeds. However, this exercise does not conform to the principles of TDD because the </a:t>
            </a:r>
            <a:r>
              <a:rPr lang="en-US" sz="1000" dirty="0" err="1">
                <a:latin typeface="Arial"/>
                <a:ea typeface="Calibri"/>
                <a:cs typeface="Times New Roman"/>
              </a:rPr>
              <a:t>PhotoController</a:t>
            </a:r>
            <a:r>
              <a:rPr lang="en-US" sz="1000" dirty="0">
                <a:latin typeface="Arial"/>
                <a:ea typeface="Calibri"/>
                <a:cs typeface="Times New Roman"/>
              </a:rPr>
              <a:t> class already exists. In TDD, you would create these and other tests first, and then create a </a:t>
            </a:r>
            <a:r>
              <a:rPr lang="en-US" sz="1000" dirty="0" err="1">
                <a:latin typeface="Arial"/>
                <a:ea typeface="Calibri"/>
                <a:cs typeface="Times New Roman"/>
              </a:rPr>
              <a:t>PhotoController</a:t>
            </a:r>
            <a:r>
              <a:rPr lang="en-US" sz="1000" dirty="0">
                <a:latin typeface="Arial"/>
                <a:ea typeface="Calibri"/>
                <a:cs typeface="Times New Roman"/>
              </a:rPr>
              <a:t> class that passes the tests.</a:t>
            </a:r>
          </a:p>
          <a:p>
            <a:pPr>
              <a:lnSpc>
                <a:spcPct val="115000"/>
              </a:lnSpc>
              <a:spcAft>
                <a:spcPts val="1000"/>
              </a:spcAft>
            </a:pPr>
            <a:r>
              <a:rPr lang="en-US" sz="1000" dirty="0" smtClean="0">
                <a:latin typeface="Arial"/>
                <a:ea typeface="Times New Roman"/>
                <a:cs typeface="Times New Roman"/>
              </a:rPr>
              <a:t>Instructor Note: There are many other tests that can be created for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This exercise includes a range of tests that are helpful when programming MVC applications. You can also encourage the students who finish the exercise faster to add their own custom tests to the </a:t>
            </a:r>
            <a:r>
              <a:rPr lang="en-US" sz="1000" dirty="0" err="1" smtClean="0">
                <a:latin typeface="Arial"/>
                <a:ea typeface="Times New Roman"/>
                <a:cs typeface="Times New Roman"/>
              </a:rPr>
              <a:t>PhotoControllerTests</a:t>
            </a:r>
            <a:r>
              <a:rPr lang="en-US" sz="1000" dirty="0" smtClean="0">
                <a:latin typeface="Arial"/>
                <a:ea typeface="Times New Roman"/>
                <a:cs typeface="Times New Roman"/>
              </a:rPr>
              <a:t> class.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solidFill>
                  <a:srgbClr val="000000"/>
                </a:solidFill>
                <a:latin typeface="Arial"/>
                <a:ea typeface="Times New Roman"/>
                <a:cs typeface="Times New Roman"/>
              </a:rPr>
              <a:t>Exercise 2: Optional—Configuring</a:t>
            </a:r>
            <a:r>
              <a:rPr lang="en-GB" sz="1000" dirty="0" smtClean="0">
                <a:latin typeface="Arial"/>
                <a:ea typeface="Times New Roman"/>
                <a:cs typeface="Times New Roman"/>
              </a:rPr>
              <a:t> Exception Handling</a:t>
            </a:r>
            <a:endParaRPr lang="en-US" sz="1000" dirty="0" smtClean="0">
              <a:latin typeface="Arial"/>
              <a:ea typeface="Times New Roman"/>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Now </a:t>
            </a:r>
            <a:r>
              <a:rPr lang="en-US" sz="1000" dirty="0">
                <a:solidFill>
                  <a:prstClr val="black"/>
                </a:solidFill>
                <a:latin typeface="Arial"/>
                <a:ea typeface="Calibri"/>
                <a:cs typeface="Times New Roman"/>
              </a:rPr>
              <a:t>that you have developed unit tests for the Photo Sharing application, you need to configure an exception handling strategy for the MVC web application. This would ensure that when exceptions occur in the development phase of the </a:t>
            </a:r>
            <a:r>
              <a:rPr lang="en-US" sz="1000" dirty="0" err="1">
                <a:solidFill>
                  <a:prstClr val="black"/>
                </a:solidFill>
                <a:latin typeface="Arial"/>
                <a:ea typeface="Calibri"/>
                <a:cs typeface="Times New Roman"/>
              </a:rPr>
              <a:t>PhotoSharingApplication</a:t>
            </a:r>
            <a:r>
              <a:rPr lang="en-US" sz="1000" dirty="0">
                <a:solidFill>
                  <a:prstClr val="black"/>
                </a:solidFill>
                <a:latin typeface="Arial"/>
                <a:ea typeface="Calibri"/>
                <a:cs typeface="Times New Roman"/>
              </a:rPr>
              <a:t> project, the controller, action, and exception messages are displayed in a custom MVC error view. You also need to implement a placeholder action for the </a:t>
            </a:r>
            <a:r>
              <a:rPr lang="en-US" sz="1000" dirty="0" err="1">
                <a:solidFill>
                  <a:prstClr val="black"/>
                </a:solidFill>
                <a:latin typeface="Arial"/>
                <a:ea typeface="Calibri"/>
                <a:cs typeface="Times New Roman"/>
              </a:rPr>
              <a:t>SlideShow</a:t>
            </a:r>
            <a:r>
              <a:rPr lang="en-US" sz="1000" dirty="0">
                <a:solidFill>
                  <a:prstClr val="black"/>
                </a:solidFill>
                <a:latin typeface="Arial"/>
                <a:ea typeface="Calibri"/>
                <a:cs typeface="Times New Roman"/>
              </a:rPr>
              <a:t> action in the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view. This action will be completed during a later iteration of the project.</a:t>
            </a:r>
            <a:r>
              <a:rPr lang="en-US" sz="1000" dirty="0">
                <a:solidFill>
                  <a:srgbClr val="000000"/>
                </a:solidFill>
                <a:latin typeface="Arial"/>
                <a:ea typeface="Calibri"/>
                <a:cs typeface="Times New Roman"/>
              </a:rPr>
              <a:t>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ran the tests for the first time in Exercise 1, why did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pass, while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failed?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the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tests failed because the test project was not connected to the database. The </a:t>
            </a:r>
            <a:r>
              <a:rPr lang="en-US" sz="1000" b="1" dirty="0" smtClean="0">
                <a:latin typeface="Arial"/>
                <a:ea typeface="Times New Roman"/>
                <a:cs typeface="Times New Roman"/>
              </a:rPr>
              <a:t>Index</a:t>
            </a:r>
            <a:r>
              <a:rPr lang="en-US" sz="1000" dirty="0" smtClean="0">
                <a:latin typeface="Arial"/>
                <a:ea typeface="Times New Roman"/>
                <a:cs typeface="Times New Roman"/>
              </a:rPr>
              <a:t> action does not call the database, so the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test passed.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In Exercise 1, why did all the tests pass during the second run?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All three tests used a mock repository to test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actions. The mock repository does not connect to any database, but uses in-memory data. It can test the controller without making a database connection.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81200"/>
            <a:ext cx="6153911" cy="6821425"/>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dirty="0" err="1">
                <a:latin typeface="Arial"/>
                <a:ea typeface="Calibri"/>
                <a:cs typeface="Times New Roman"/>
              </a:rPr>
              <a:t>PhotoController</a:t>
            </a:r>
            <a:r>
              <a:rPr lang="en-US" sz="1000" dirty="0">
                <a:latin typeface="Arial"/>
                <a:ea typeface="Calibri"/>
                <a:cs typeface="Times New Roman"/>
              </a:rPr>
              <a:t> object passes a single Photo object to the Display view, when a user calls the </a:t>
            </a:r>
            <a:r>
              <a:rPr lang="en-US" sz="1000" b="1" dirty="0">
                <a:latin typeface="Arial"/>
                <a:ea typeface="Calibri"/>
                <a:cs typeface="Times New Roman"/>
              </a:rPr>
              <a:t>Search</a:t>
            </a:r>
            <a:r>
              <a:rPr lang="en-US" sz="1000" dirty="0">
                <a:latin typeface="Arial"/>
                <a:ea typeface="Calibri"/>
                <a:cs typeface="Times New Roman"/>
              </a:rPr>
              <a:t> action for an existing photo title. What unit tests should you create to check this functionality?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unit test should assert only a single fact. Therefore, you should create a unit test that calls the </a:t>
            </a:r>
            <a:r>
              <a:rPr lang="en-US" sz="1000" b="1" dirty="0">
                <a:latin typeface="Arial"/>
                <a:ea typeface="Calibri"/>
                <a:cs typeface="Times New Roman"/>
              </a:rPr>
              <a:t>Search</a:t>
            </a:r>
            <a:r>
              <a:rPr lang="en-US" sz="1000" dirty="0">
                <a:latin typeface="Arial"/>
                <a:ea typeface="Calibri"/>
                <a:cs typeface="Times New Roman"/>
              </a:rPr>
              <a:t> action and asserts that the </a:t>
            </a:r>
            <a:r>
              <a:rPr lang="en-US" sz="1000" b="1" dirty="0" err="1">
                <a:latin typeface="Arial"/>
                <a:ea typeface="Calibri"/>
                <a:cs typeface="Times New Roman"/>
              </a:rPr>
              <a:t>ActionResult</a:t>
            </a:r>
            <a:r>
              <a:rPr lang="en-US" sz="1000" dirty="0">
                <a:latin typeface="Arial"/>
                <a:ea typeface="Calibri"/>
                <a:cs typeface="Times New Roman"/>
              </a:rPr>
              <a:t> has a </a:t>
            </a:r>
            <a:r>
              <a:rPr lang="en-US" sz="1000" b="1" dirty="0" err="1">
                <a:latin typeface="Arial"/>
                <a:ea typeface="Calibri"/>
                <a:cs typeface="Times New Roman"/>
              </a:rPr>
              <a:t>ViewName</a:t>
            </a:r>
            <a:r>
              <a:rPr lang="en-US" sz="1000" dirty="0">
                <a:latin typeface="Arial"/>
                <a:ea typeface="Calibri"/>
                <a:cs typeface="Times New Roman"/>
              </a:rPr>
              <a:t> of Display. Create a second unit test. In the Arrange phase, add multiple </a:t>
            </a:r>
            <a:r>
              <a:rPr lang="en-US" sz="1000" b="1" dirty="0">
                <a:latin typeface="Arial"/>
                <a:ea typeface="Calibri"/>
                <a:cs typeface="Times New Roman"/>
              </a:rPr>
              <a:t>Photo</a:t>
            </a:r>
            <a:r>
              <a:rPr lang="en-US" sz="1000" dirty="0">
                <a:latin typeface="Arial"/>
                <a:ea typeface="Calibri"/>
                <a:cs typeface="Times New Roman"/>
              </a:rPr>
              <a:t> objects to test double context, with different titles. Call the </a:t>
            </a:r>
            <a:r>
              <a:rPr lang="en-US" sz="1000" b="1" dirty="0">
                <a:latin typeface="Arial"/>
                <a:ea typeface="Calibri"/>
                <a:cs typeface="Times New Roman"/>
              </a:rPr>
              <a:t>Search</a:t>
            </a:r>
            <a:r>
              <a:rPr lang="en-US" sz="1000" dirty="0">
                <a:latin typeface="Arial"/>
                <a:ea typeface="Calibri"/>
                <a:cs typeface="Times New Roman"/>
              </a:rPr>
              <a:t> action, passing a title that exists, and assert that the right </a:t>
            </a:r>
            <a:r>
              <a:rPr lang="en-US" sz="1000" b="1" dirty="0">
                <a:latin typeface="Arial"/>
                <a:ea typeface="Calibri"/>
                <a:cs typeface="Times New Roman"/>
              </a:rPr>
              <a:t>Photo</a:t>
            </a:r>
            <a:r>
              <a:rPr lang="en-US" sz="1000" dirty="0">
                <a:latin typeface="Arial"/>
                <a:ea typeface="Calibri"/>
                <a:cs typeface="Times New Roman"/>
              </a:rPr>
              <a:t> is returned. Create a third unit test, but this time, call the </a:t>
            </a:r>
            <a:r>
              <a:rPr lang="en-US" sz="1000" b="1" dirty="0">
                <a:latin typeface="Arial"/>
                <a:ea typeface="Calibri"/>
                <a:cs typeface="Times New Roman"/>
              </a:rPr>
              <a:t>Search </a:t>
            </a:r>
            <a:r>
              <a:rPr lang="en-US" sz="1000" dirty="0">
                <a:latin typeface="Arial"/>
                <a:ea typeface="Calibri"/>
                <a:cs typeface="Times New Roman"/>
              </a:rPr>
              <a:t>action with a non-existent title. Assert that </a:t>
            </a:r>
            <a:r>
              <a:rPr lang="en-US" sz="1000" b="1" dirty="0">
                <a:latin typeface="Arial"/>
                <a:ea typeface="Calibri"/>
                <a:cs typeface="Times New Roman"/>
              </a:rPr>
              <a:t>null</a:t>
            </a:r>
            <a:r>
              <a:rPr lang="en-US" sz="1000" dirty="0">
                <a:latin typeface="Arial"/>
                <a:ea typeface="Calibri"/>
                <a:cs typeface="Times New Roman"/>
              </a:rPr>
              <a:t> is returned. </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i="1" dirty="0" err="1">
                <a:latin typeface="Arial"/>
                <a:ea typeface="Calibri"/>
                <a:cs typeface="Times New Roman"/>
              </a:rPr>
              <a:t>NinJect</a:t>
            </a:r>
            <a:r>
              <a:rPr lang="en-US" sz="1000" i="1" dirty="0">
                <a:latin typeface="Arial"/>
                <a:ea typeface="Calibri"/>
                <a:cs typeface="Times New Roman"/>
              </a:rPr>
              <a:t>, </a:t>
            </a:r>
            <a:r>
              <a:rPr lang="en-US" sz="1000" i="1" dirty="0" err="1">
                <a:latin typeface="Arial"/>
                <a:ea typeface="Calibri"/>
                <a:cs typeface="Times New Roman"/>
              </a:rPr>
              <a:t>StructureMap</a:t>
            </a:r>
            <a:r>
              <a:rPr lang="en-US" sz="1000" dirty="0">
                <a:latin typeface="Arial"/>
                <a:ea typeface="Calibri"/>
                <a:cs typeface="Times New Roman"/>
              </a:rPr>
              <a:t>. These are Inversion of Control (</a:t>
            </a:r>
            <a:r>
              <a:rPr lang="en-US" sz="1000" dirty="0" err="1">
                <a:latin typeface="Arial"/>
                <a:ea typeface="Calibri"/>
                <a:cs typeface="Times New Roman"/>
              </a:rPr>
              <a:t>IoC</a:t>
            </a:r>
            <a:r>
              <a:rPr lang="en-US" sz="1000" dirty="0">
                <a:latin typeface="Arial"/>
                <a:ea typeface="Calibri"/>
                <a:cs typeface="Times New Roman"/>
              </a:rPr>
              <a:t>) containers, also known as Dependency Injection (DI) frameworks. They create non-test implementations of interfaces in your web application.</a:t>
            </a:r>
          </a:p>
          <a:p>
            <a:pPr>
              <a:lnSpc>
                <a:spcPct val="115000"/>
              </a:lnSpc>
              <a:spcAft>
                <a:spcPts val="1000"/>
              </a:spcAft>
            </a:pPr>
            <a:r>
              <a:rPr lang="en-US" sz="1000" i="1" dirty="0" err="1">
                <a:latin typeface="Arial"/>
                <a:ea typeface="Calibri"/>
                <a:cs typeface="Times New Roman"/>
              </a:rPr>
              <a:t>Moq</a:t>
            </a:r>
            <a:r>
              <a:rPr lang="en-US" sz="1000" i="1" dirty="0">
                <a:latin typeface="Arial"/>
                <a:ea typeface="Calibri"/>
                <a:cs typeface="Times New Roman"/>
              </a:rPr>
              <a:t>, </a:t>
            </a:r>
            <a:r>
              <a:rPr lang="en-US" sz="1000" i="1" dirty="0" err="1">
                <a:latin typeface="Arial"/>
                <a:ea typeface="Calibri"/>
                <a:cs typeface="Times New Roman"/>
              </a:rPr>
              <a:t>RhinoMocks</a:t>
            </a:r>
            <a:r>
              <a:rPr lang="en-US" sz="1000" i="1" dirty="0">
                <a:latin typeface="Arial"/>
                <a:ea typeface="Calibri"/>
                <a:cs typeface="Times New Roman"/>
              </a:rPr>
              <a:t>, </a:t>
            </a:r>
            <a:r>
              <a:rPr lang="en-US" sz="1000" i="1" dirty="0" err="1">
                <a:latin typeface="Arial"/>
                <a:ea typeface="Calibri"/>
                <a:cs typeface="Times New Roman"/>
              </a:rPr>
              <a:t>NSubstitute</a:t>
            </a:r>
            <a:r>
              <a:rPr lang="en-US" sz="1000" dirty="0">
                <a:latin typeface="Arial"/>
                <a:ea typeface="Calibri"/>
                <a:cs typeface="Times New Roman"/>
              </a:rPr>
              <a:t>. These are mocking frameworks. They automate the creation of test doubles for unit tests.</a:t>
            </a:r>
          </a:p>
          <a:p>
            <a:pPr>
              <a:lnSpc>
                <a:spcPct val="115000"/>
              </a:lnSpc>
              <a:spcAft>
                <a:spcPts val="1000"/>
              </a:spcAft>
            </a:pPr>
            <a:r>
              <a:rPr lang="en-US" sz="1000" i="1" dirty="0" err="1">
                <a:latin typeface="Arial"/>
                <a:ea typeface="Calibri"/>
                <a:cs typeface="Times New Roman"/>
              </a:rPr>
              <a:t>IntelliTrace</a:t>
            </a:r>
            <a:r>
              <a:rPr lang="en-US" sz="1000" dirty="0">
                <a:latin typeface="Arial"/>
                <a:ea typeface="Calibri"/>
                <a:cs typeface="Times New Roman"/>
              </a:rPr>
              <a:t>. This is a part of Visual Studio that displays application state at the point of an exception or break, and at earlier times.</a:t>
            </a:r>
          </a:p>
          <a:p>
            <a:pPr>
              <a:lnSpc>
                <a:spcPct val="115000"/>
              </a:lnSpc>
              <a:spcAft>
                <a:spcPts val="1000"/>
              </a:spcAft>
            </a:pPr>
            <a:r>
              <a:rPr lang="en-US" sz="1000" i="1" dirty="0">
                <a:latin typeface="Arial"/>
                <a:ea typeface="Calibri"/>
                <a:cs typeface="Times New Roman"/>
              </a:rPr>
              <a:t>Health Monitoring</a:t>
            </a:r>
            <a:r>
              <a:rPr lang="en-US" sz="1000" dirty="0">
                <a:latin typeface="Arial"/>
                <a:ea typeface="Calibri"/>
                <a:cs typeface="Times New Roman"/>
              </a:rPr>
              <a:t>. This part of ASP.NET can store health events in a database, log, or other locations for later analysis.</a:t>
            </a:r>
          </a:p>
          <a:p>
            <a:pPr>
              <a:lnSpc>
                <a:spcPct val="115000"/>
              </a:lnSpc>
              <a:spcAft>
                <a:spcPts val="1000"/>
              </a:spcAft>
            </a:pPr>
            <a:r>
              <a:rPr lang="en-US" sz="1000" i="1" dirty="0">
                <a:latin typeface="Arial"/>
                <a:ea typeface="Calibri"/>
                <a:cs typeface="Times New Roman"/>
              </a:rPr>
              <a:t>ELMAH</a:t>
            </a:r>
            <a:r>
              <a:rPr lang="en-US" sz="1000" dirty="0">
                <a:latin typeface="Arial"/>
                <a:ea typeface="Calibri"/>
                <a:cs typeface="Times New Roman"/>
              </a:rPr>
              <a:t>.</a:t>
            </a:r>
            <a:r>
              <a:rPr lang="en-US" sz="1000" i="1" dirty="0">
                <a:latin typeface="Arial"/>
                <a:ea typeface="Calibri"/>
                <a:cs typeface="Times New Roman"/>
              </a:rPr>
              <a:t> </a:t>
            </a:r>
            <a:r>
              <a:rPr lang="en-US" sz="1000" dirty="0">
                <a:latin typeface="Arial"/>
                <a:ea typeface="Calibri"/>
                <a:cs typeface="Times New Roman"/>
              </a:rPr>
              <a:t>This exception logging tool can store exceptions in database tables, XML files, and elsewhere, and enable administrators to view exception details on a webpage.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are using TDD or Extreme Programming, define each test before you write the code that implements a requirement. Use the test as a full specification that your code must satisfy. This requires a full understanding of the design.</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Best Practice: </a:t>
            </a:r>
            <a:r>
              <a:rPr lang="en-US" sz="1000" dirty="0">
                <a:latin typeface="Arial"/>
                <a:ea typeface="Calibri"/>
                <a:cs typeface="Times New Roman"/>
              </a:rPr>
              <a:t>Investigate and choose a mocking framework to help you create test double objects for </a:t>
            </a:r>
            <a:r>
              <a:rPr lang="en-US" sz="1000" dirty="0" smtClean="0">
                <a:latin typeface="Arial"/>
                <a:ea typeface="Calibri"/>
                <a:cs typeface="Times New Roman"/>
              </a:rPr>
              <a:t>use </a:t>
            </a:r>
            <a:r>
              <a:rPr lang="en-US" sz="1000" dirty="0" smtClean="0">
                <a:solidFill>
                  <a:prstClr val="black"/>
                </a:solidFill>
                <a:latin typeface="Arial"/>
                <a:ea typeface="Calibri"/>
                <a:cs typeface="Times New Roman"/>
              </a:rPr>
              <a:t>in unit tests. Though it may take time to select the best framework and to learn how to code mock objects, your time investment will be worth it over the life of the project.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smtClean="0">
                <a:solidFill>
                  <a:prstClr val="black"/>
                </a:solidFill>
                <a:latin typeface="Arial"/>
                <a:ea typeface="Calibri"/>
                <a:cs typeface="Times New Roman"/>
              </a:rPr>
              <a:t>Best </a:t>
            </a:r>
            <a:r>
              <a:rPr lang="en-US" sz="1000" b="1" dirty="0">
                <a:solidFill>
                  <a:prstClr val="black"/>
                </a:solidFill>
                <a:latin typeface="Arial"/>
                <a:ea typeface="Calibri"/>
                <a:cs typeface="Times New Roman"/>
              </a:rPr>
              <a:t>Practice: </a:t>
            </a:r>
            <a:r>
              <a:rPr lang="en-US" sz="1000" dirty="0">
                <a:solidFill>
                  <a:prstClr val="black"/>
                </a:solidFill>
                <a:latin typeface="Arial"/>
                <a:ea typeface="Calibri"/>
                <a:cs typeface="Times New Roman"/>
              </a:rPr>
              <a:t>Do not be tempted to skip unit tests when under time pressure. Doing so can introduce bugs and errors into your system and result in more time being spent debugging.</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No information appears in the </a:t>
            </a:r>
            <a:r>
              <a:rPr lang="en-US" sz="1000" dirty="0" err="1">
                <a:solidFill>
                  <a:prstClr val="black"/>
                </a:solidFill>
                <a:latin typeface="Arial"/>
                <a:ea typeface="Times New Roman"/>
                <a:cs typeface="Times New Roman"/>
              </a:rPr>
              <a:t>IntelliTrace</a:t>
            </a:r>
            <a:r>
              <a:rPr lang="en-US" sz="1000" dirty="0">
                <a:solidFill>
                  <a:prstClr val="black"/>
                </a:solidFill>
                <a:latin typeface="Arial"/>
                <a:ea typeface="Times New Roman"/>
                <a:cs typeface="Times New Roman"/>
              </a:rPr>
              <a:t> window.</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files store data during a debugging session and are destroyed when Visual Studio exits. If there is no information in 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window, it is often because you have not entered the debugging mode in the current Visual Studio session. If this is not the problem, check that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is enabled.</a:t>
            </a: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A unit test takes a long time to run or returns an error connecting to a database.</a:t>
            </a:r>
          </a:p>
          <a:p>
            <a:pPr lvl="0">
              <a:lnSpc>
                <a:spcPct val="115000"/>
              </a:lnSpc>
              <a:spcAft>
                <a:spcPts val="1000"/>
              </a:spcAft>
            </a:pPr>
            <a:r>
              <a:rPr lang="en-US" sz="1000" b="1" dirty="0" smtClean="0">
                <a:solidFill>
                  <a:prstClr val="black"/>
                </a:solidFill>
                <a:latin typeface="Arial"/>
                <a:ea typeface="Calibri"/>
                <a:cs typeface="Times New Roman"/>
              </a:rPr>
              <a:t>Troubleshooting </a:t>
            </a:r>
            <a:r>
              <a:rPr lang="en-US" sz="1000" b="1" dirty="0">
                <a:solidFill>
                  <a:prstClr val="black"/>
                </a:solidFill>
                <a:latin typeface="Arial"/>
                <a:ea typeface="Calibri"/>
                <a:cs typeface="Times New Roman"/>
              </a:rPr>
              <a:t>Tip: </a:t>
            </a:r>
            <a:r>
              <a:rPr lang="en-US" sz="1000" dirty="0">
                <a:solidFill>
                  <a:prstClr val="black"/>
                </a:solidFill>
                <a:latin typeface="Arial"/>
                <a:ea typeface="Calibri"/>
                <a:cs typeface="Times New Roman"/>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37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In this example, the code that calculates sales tax is most likely to be a method in the </a:t>
            </a:r>
            <a:r>
              <a:rPr lang="en-US" sz="1000" b="1" dirty="0">
                <a:latin typeface="Arial"/>
                <a:ea typeface="Calibri"/>
                <a:cs typeface="Times New Roman"/>
              </a:rPr>
              <a:t>Product </a:t>
            </a:r>
            <a:r>
              <a:rPr lang="en-US" sz="1000" dirty="0">
                <a:latin typeface="Arial"/>
                <a:ea typeface="Calibri"/>
                <a:cs typeface="Times New Roman"/>
              </a:rPr>
              <a:t>class. You can test this code in isolation by instantiating a </a:t>
            </a:r>
            <a:r>
              <a:rPr lang="en-US" sz="1000" b="1" dirty="0">
                <a:latin typeface="Arial"/>
                <a:ea typeface="Calibri"/>
                <a:cs typeface="Times New Roman"/>
              </a:rPr>
              <a:t>Product </a:t>
            </a:r>
            <a:r>
              <a:rPr lang="en-US" sz="1000" dirty="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98D7E0DF-9DD2-4155-94FA-223B9514D6C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4906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a:t>
            </a:r>
            <a:r>
              <a:rPr lang="en-US" sz="1000" dirty="0" err="1">
                <a:latin typeface="Arial"/>
                <a:ea typeface="Calibri"/>
                <a:cs typeface="Times New Roman"/>
              </a:rPr>
              <a:t>TDD</a:t>
            </a:r>
            <a:r>
              <a:rPr lang="en-US" sz="1000" dirty="0">
                <a:latin typeface="Arial"/>
                <a:ea typeface="Calibri"/>
                <a:cs typeface="Times New Roman"/>
              </a:rPr>
              <a:t> principles?</a:t>
            </a:r>
          </a:p>
          <a:p>
            <a:pPr>
              <a:lnSpc>
                <a:spcPct val="115000"/>
              </a:lnSpc>
              <a:spcAft>
                <a:spcPts val="1000"/>
              </a:spcAft>
            </a:pPr>
            <a:r>
              <a:rPr lang="en-US" sz="1000" b="1" dirty="0" smtClean="0">
                <a:latin typeface="Arial"/>
                <a:ea typeface="Times New Roman"/>
                <a:cs typeface="Times New Roman"/>
              </a:rPr>
              <a:t>Answer:</a:t>
            </a:r>
            <a:r>
              <a:rPr lang="en-US" sz="1000" dirty="0" smtClean="0">
                <a:latin typeface="Arial"/>
                <a:ea typeface="Times New Roman"/>
                <a:cs typeface="Times New Roman"/>
              </a:rPr>
              <a:t> This is not an example of </a:t>
            </a:r>
            <a:r>
              <a:rPr lang="en-US" sz="1000" dirty="0" err="1" smtClean="0">
                <a:latin typeface="Arial"/>
                <a:ea typeface="Times New Roman"/>
                <a:cs typeface="Times New Roman"/>
              </a:rPr>
              <a:t>TDD</a:t>
            </a:r>
            <a:r>
              <a:rPr lang="en-US" sz="1000" dirty="0" smtClean="0">
                <a:latin typeface="Arial"/>
                <a:ea typeface="Times New Roman"/>
                <a:cs typeface="Times New Roman"/>
              </a:rPr>
              <a:t> because the </a:t>
            </a:r>
            <a:r>
              <a:rPr lang="en-US" sz="1000" b="1" dirty="0" err="1" smtClean="0">
                <a:latin typeface="Arial"/>
                <a:ea typeface="Times New Roman"/>
                <a:cs typeface="Times New Roman"/>
              </a:rPr>
              <a:t>CommentController</a:t>
            </a:r>
            <a:r>
              <a:rPr lang="en-US" sz="1000" dirty="0" smtClean="0">
                <a:latin typeface="Arial"/>
                <a:ea typeface="Times New Roman"/>
                <a:cs typeface="Times New Roman"/>
              </a:rPr>
              <a:t> was created before the unit test. In </a:t>
            </a:r>
            <a:r>
              <a:rPr lang="en-US" sz="1000" dirty="0" err="1" smtClean="0">
                <a:latin typeface="Arial"/>
                <a:ea typeface="Times New Roman"/>
                <a:cs typeface="Times New Roman"/>
              </a:rPr>
              <a:t>TDD</a:t>
            </a:r>
            <a:r>
              <a:rPr lang="en-US" sz="1000" dirty="0" smtClean="0">
                <a:latin typeface="Arial"/>
                <a:ea typeface="Times New Roman"/>
                <a:cs typeface="Times New Roman"/>
              </a:rPr>
              <a:t>, the first step in each iteration is the creation of a test.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9475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5155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t>
            </a:r>
            <a:r>
              <a:rPr lang="en-US" sz="1000" dirty="0">
                <a:solidFill>
                  <a:srgbClr val="000000"/>
                </a:solidFill>
                <a:latin typeface="Arial"/>
                <a:ea typeface="Calibri"/>
                <a:cs typeface="Segoe UI"/>
              </a:rPr>
              <a:t>For what purpose would you use a fake repository when you write unit tests against an </a:t>
            </a:r>
            <a:r>
              <a:rPr lang="en-US" sz="1000" dirty="0" err="1">
                <a:solidFill>
                  <a:srgbClr val="000000"/>
                </a:solidFill>
                <a:latin typeface="Arial"/>
                <a:ea typeface="Calibri"/>
                <a:cs typeface="Segoe UI"/>
              </a:rPr>
              <a:t>MVC</a:t>
            </a:r>
            <a:r>
              <a:rPr lang="en-US" sz="1000" dirty="0">
                <a:solidFill>
                  <a:srgbClr val="000000"/>
                </a:solidFill>
                <a:latin typeface="Arial"/>
                <a:ea typeface="Calibri"/>
                <a:cs typeface="Segoe UI"/>
              </a:rPr>
              <a:t> controller?</a:t>
            </a:r>
            <a:endParaRPr lang="en-US" sz="1000" dirty="0">
              <a:latin typeface="Arial"/>
              <a:ea typeface="Calibri"/>
              <a:cs typeface="Times New Roman"/>
            </a:endParaRPr>
          </a:p>
          <a:p>
            <a:pPr>
              <a:lnSpc>
                <a:spcPct val="115000"/>
              </a:lnSpc>
              <a:spcAft>
                <a:spcPts val="1000"/>
              </a:spcAft>
            </a:pPr>
            <a:r>
              <a:rPr lang="en-US" sz="1000" b="1" dirty="0" smtClean="0">
                <a:latin typeface="Arial"/>
                <a:ea typeface="Times New Roman"/>
                <a:cs typeface="Segoe UI"/>
              </a:rPr>
              <a:t>Answer: </a:t>
            </a:r>
            <a:r>
              <a:rPr lang="en-US" sz="1000" dirty="0" smtClean="0">
                <a:latin typeface="Arial"/>
                <a:ea typeface="Times New Roman"/>
                <a:cs typeface="Segoe UI"/>
              </a:rPr>
              <a:t>You can use a fake repository to create an object that behaves like an Entity Framework context, but works with in-memory data, instead of a database.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GB" sz="1000" dirty="0">
                <a:latin typeface="Arial"/>
                <a:ea typeface="Calibri"/>
                <a:cs typeface="Times New Roman"/>
              </a:rPr>
              <a:t>This extra slide shows how to use two constructors: one without a parameter for the web application project and one with a context parameter for the unit test project.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704511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rticles/core/testing/unit-testing-with-dotnet-test" TargetMode="External"/><Relationship Id="rId2" Type="http://schemas.openxmlformats.org/officeDocument/2006/relationships/hyperlink" Target="https://xunit.github.io/"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Module06</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Testing and Debugging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Web </a:t>
            </a:r>
            <a:r>
              <a:rPr lang="en-US" sz="4400" dirty="0" smtClean="0"/>
              <a:t>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xunit</a:t>
            </a:r>
            <a:r>
              <a:rPr lang="en-US" dirty="0" smtClean="0"/>
              <a:t> Tests</a:t>
            </a:r>
            <a:endParaRPr lang="nl-NL" dirty="0"/>
          </a:p>
        </p:txBody>
      </p:sp>
      <p:sp>
        <p:nvSpPr>
          <p:cNvPr id="3" name="Content Placeholder 2"/>
          <p:cNvSpPr>
            <a:spLocks noGrp="1"/>
          </p:cNvSpPr>
          <p:nvPr>
            <p:ph idx="1"/>
          </p:nvPr>
        </p:nvSpPr>
        <p:spPr/>
        <p:txBody>
          <a:bodyPr/>
          <a:lstStyle/>
          <a:p>
            <a:r>
              <a:rPr lang="en-US" dirty="0" smtClean="0"/>
              <a:t>CLI</a:t>
            </a:r>
            <a:br>
              <a:rPr lang="en-US" dirty="0" smtClean="0"/>
            </a:br>
            <a:r>
              <a:rPr lang="en-US" dirty="0" smtClean="0"/>
              <a:t/>
            </a:r>
            <a:br>
              <a:rPr lang="en-US" dirty="0" smtClean="0"/>
            </a:br>
            <a:r>
              <a:rPr lang="en-US" b="1" dirty="0" err="1" smtClean="0">
                <a:latin typeface="Courier New" panose="02070309020205020404" pitchFamily="49" charset="0"/>
                <a:cs typeface="Courier New" panose="02070309020205020404" pitchFamily="49" charset="0"/>
              </a:rPr>
              <a:t>dotnet</a:t>
            </a:r>
            <a:r>
              <a:rPr lang="en-US" b="1" dirty="0" smtClean="0">
                <a:latin typeface="Courier New" panose="02070309020205020404" pitchFamily="49" charset="0"/>
                <a:cs typeface="Courier New" panose="02070309020205020404" pitchFamily="49" charset="0"/>
              </a:rPr>
              <a:t> test</a:t>
            </a:r>
            <a:br>
              <a:rPr lang="en-US" b="1" dirty="0" smtClean="0">
                <a:latin typeface="Courier New" panose="02070309020205020404" pitchFamily="49" charset="0"/>
                <a:cs typeface="Courier New" panose="02070309020205020404" pitchFamily="49" charset="0"/>
              </a:rPr>
            </a:br>
            <a:endParaRPr lang="en-US" b="1" dirty="0" smtClean="0">
              <a:latin typeface="Courier New" panose="02070309020205020404" pitchFamily="49" charset="0"/>
              <a:cs typeface="Courier New" panose="02070309020205020404" pitchFamily="49" charset="0"/>
            </a:endParaRPr>
          </a:p>
          <a:p>
            <a:r>
              <a:rPr lang="en-US" dirty="0" smtClean="0"/>
              <a:t>Visual Studio</a:t>
            </a:r>
            <a:br>
              <a:rPr lang="en-US" dirty="0" smtClean="0"/>
            </a:br>
            <a:r>
              <a:rPr lang="en-US" dirty="0" smtClean="0"/>
              <a:t>Use the integrated Visual Studio Test Explorer</a:t>
            </a:r>
            <a:endParaRPr lang="nl-NL" dirty="0"/>
          </a:p>
        </p:txBody>
      </p:sp>
    </p:spTree>
    <p:extLst>
      <p:ext uri="{BB962C8B-B14F-4D97-AF65-F5344CB8AC3E}">
        <p14:creationId xmlns:p14="http://schemas.microsoft.com/office/powerpoint/2010/main" val="200240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Unit Testing MVC Components</a:t>
            </a:r>
            <a:endParaRPr lang="en-US" dirty="0"/>
          </a:p>
        </p:txBody>
      </p:sp>
      <p:sp>
        <p:nvSpPr>
          <p:cNvPr id="3" name="Text Placeholder 2"/>
          <p:cNvSpPr>
            <a:spLocks noGrp="1"/>
          </p:cNvSpPr>
          <p:nvPr>
            <p:ph type="body" idx="1"/>
          </p:nvPr>
        </p:nvSpPr>
        <p:spPr/>
        <p:txBody>
          <a:bodyPr/>
          <a:lstStyle/>
          <a:p>
            <a:r>
              <a:rPr lang="en-US" dirty="0" smtClean="0"/>
              <a:t>Writing Loosely Coupled MVC Components
Writing Unit Tests for MVC Components
Specifying the Correct Context
Demonstration: How to Run Unit Tests
Using Mocking Frameworks</a:t>
            </a:r>
            <a:endParaRPr lang="en-US" dirty="0"/>
          </a:p>
        </p:txBody>
      </p:sp>
    </p:spTree>
    <p:extLst>
      <p:ext uri="{BB962C8B-B14F-4D97-AF65-F5344CB8AC3E}">
        <p14:creationId xmlns:p14="http://schemas.microsoft.com/office/powerpoint/2010/main" val="312125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Loosely Coupled MVC Components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Loose coupling means that each component in a system requires few or no internal details of the other components in the system</a:t>
            </a:r>
          </a:p>
          <a:p>
            <a:endParaRPr lang="en-US" sz="2300" dirty="0" smtClean="0"/>
          </a:p>
          <a:p>
            <a:r>
              <a:rPr lang="en-US" sz="2300" dirty="0" smtClean="0"/>
              <a:t>A loosely-coupled application is easy to test because it is easier to replace a fully functional instance of a class with a simplified instance that is specifically designed for the test</a:t>
            </a:r>
          </a:p>
          <a:p>
            <a:endParaRPr lang="en-US" sz="2300" dirty="0" smtClean="0"/>
          </a:p>
          <a:p>
            <a:r>
              <a:rPr lang="en-US" sz="2300" dirty="0" smtClean="0"/>
              <a:t>Loose coupling makes it easier to replace simple components with more sophisticated components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Unit Tests for MVC Components</a:t>
            </a:r>
            <a:endParaRPr lang="en-US"/>
          </a:p>
        </p:txBody>
      </p:sp>
      <p:sp>
        <p:nvSpPr>
          <p:cNvPr id="4" name="Content Placeholder 2"/>
          <p:cNvSpPr>
            <a:spLocks noGrp="1"/>
          </p:cNvSpPr>
          <p:nvPr/>
        </p:nvSpPr>
        <p:spPr bwMode="auto">
          <a:xfrm>
            <a:off x="458788" y="1021215"/>
            <a:ext cx="8119156" cy="5303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test an MVC web application project by adding a new test project to the solution</a:t>
            </a:r>
          </a:p>
          <a:p>
            <a:r>
              <a:rPr lang="en-US" sz="2600" dirty="0" smtClean="0"/>
              <a:t> </a:t>
            </a:r>
            <a:r>
              <a:rPr lang="en-IN" sz="2600" dirty="0" smtClean="0"/>
              <a:t>Model classes can be tested by instantiating them in-memory, arranging their property values, acting on them by calling a method, and asserting that the result was as expected</a:t>
            </a:r>
          </a:p>
          <a:p>
            <a:r>
              <a:rPr lang="en-US" sz="2600" dirty="0" smtClean="0"/>
              <a:t>You can test a controller by:</a:t>
            </a:r>
          </a:p>
          <a:p>
            <a:pPr lvl="1"/>
            <a:r>
              <a:rPr lang="en-US" dirty="0" smtClean="0"/>
              <a:t>Creating a repository interface</a:t>
            </a:r>
          </a:p>
          <a:p>
            <a:pPr lvl="1"/>
            <a:r>
              <a:rPr lang="en-US" dirty="0" smtClean="0"/>
              <a:t>Implementing and using a repository in the application</a:t>
            </a:r>
          </a:p>
          <a:p>
            <a:pPr lvl="1"/>
            <a:r>
              <a:rPr lang="en-US" dirty="0" smtClean="0"/>
              <a:t>Implementing a test double repository</a:t>
            </a:r>
          </a:p>
          <a:p>
            <a:pPr lvl="1"/>
            <a:r>
              <a:rPr lang="en-US" dirty="0" smtClean="0"/>
              <a:t>Using a test double to test a controller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 to Specify Repositories</a:t>
            </a:r>
            <a:endParaRPr lang="en-US" dirty="0"/>
          </a:p>
        </p:txBody>
      </p:sp>
      <p:sp>
        <p:nvSpPr>
          <p:cNvPr id="4" name="Rectangle 3"/>
          <p:cNvSpPr/>
          <p:nvPr/>
        </p:nvSpPr>
        <p:spPr>
          <a:xfrm>
            <a:off x="304800" y="990600"/>
            <a:ext cx="7086600"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 : </a:t>
            </a:r>
            <a:r>
              <a:rPr lang="en-US" b="0" dirty="0" smtClean="0">
                <a:latin typeface="Lucida Sans Unicode" pitchFamily="34" charset="0"/>
                <a:ea typeface="Times New Roman" panose="02020603050405020304" pitchFamily="18" charset="0"/>
                <a:cs typeface="Lucida Sans Unicode" pitchFamily="34" charset="0"/>
              </a:rPr>
              <a:t>Controller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//Add action methods here</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304800" y="4601845"/>
            <a:ext cx="8153400" cy="1754326"/>
          </a:xfrm>
          <a:prstGeom prst="rect">
            <a:avLst/>
          </a:prstGeom>
        </p:spPr>
        <p:txBody>
          <a:bodyPr wrap="square">
            <a:spAutoFit/>
          </a:bodyPr>
          <a:lstStyle/>
          <a:p>
            <a:r>
              <a:rPr lang="nl-NL" dirty="0" smtClean="0"/>
              <a:t>// Startup class</a:t>
            </a:r>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a:t>    // </a:t>
            </a:r>
            <a:r>
              <a:rPr lang="nl-NL" dirty="0" err="1"/>
              <a:t>Add</a:t>
            </a:r>
            <a:r>
              <a:rPr lang="nl-NL" dirty="0"/>
              <a:t> </a:t>
            </a:r>
            <a:r>
              <a:rPr lang="nl-NL" dirty="0" err="1"/>
              <a:t>application</a:t>
            </a:r>
            <a:r>
              <a:rPr lang="nl-NL" dirty="0"/>
              <a:t> services.</a:t>
            </a:r>
          </a:p>
          <a:p>
            <a:r>
              <a:rPr lang="nl-NL" dirty="0"/>
              <a:t>    </a:t>
            </a:r>
            <a:r>
              <a:rPr lang="nl-NL" dirty="0" err="1" smtClean="0"/>
              <a:t>services.AddTransient</a:t>
            </a:r>
            <a:r>
              <a:rPr lang="nl-NL" dirty="0" smtClean="0"/>
              <a:t>&lt;</a:t>
            </a:r>
            <a:r>
              <a:rPr lang="en-US" dirty="0" err="1">
                <a:latin typeface="Lucida Sans Unicode" pitchFamily="34" charset="0"/>
                <a:ea typeface="Times New Roman" panose="02020603050405020304" pitchFamily="18" charset="0"/>
                <a:cs typeface="Lucida Sans Unicode" pitchFamily="34" charset="0"/>
              </a:rPr>
              <a:t>IWebStoreContext</a:t>
            </a:r>
            <a:r>
              <a:rPr lang="nl-NL" dirty="0" smtClean="0"/>
              <a:t>, </a:t>
            </a:r>
            <a:r>
              <a:rPr lang="nl-NL" dirty="0" err="1" smtClean="0"/>
              <a:t>AppDbContext</a:t>
            </a:r>
            <a:r>
              <a:rPr lang="nl-NL" dirty="0" smtClean="0"/>
              <a:t>&gt;();</a:t>
            </a:r>
            <a:endParaRPr lang="nl-NL" dirty="0"/>
          </a:p>
          <a:p>
            <a:r>
              <a:rPr lang="nl-NL" dirty="0"/>
              <a:t>}</a:t>
            </a:r>
          </a:p>
        </p:txBody>
      </p:sp>
    </p:spTree>
    <p:extLst>
      <p:ext uri="{BB962C8B-B14F-4D97-AF65-F5344CB8AC3E}">
        <p14:creationId xmlns:p14="http://schemas.microsoft.com/office/powerpoint/2010/main" val="253964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Entity Framework Context in Controllers with Dependency Injection</a:t>
            </a:r>
            <a:endParaRPr lang="nl-NL" dirty="0"/>
          </a:p>
        </p:txBody>
      </p:sp>
      <p:sp>
        <p:nvSpPr>
          <p:cNvPr id="3" name="Rectangle 2"/>
          <p:cNvSpPr/>
          <p:nvPr/>
        </p:nvSpPr>
        <p:spPr>
          <a:xfrm>
            <a:off x="184355" y="990591"/>
            <a:ext cx="8610600" cy="1754326"/>
          </a:xfrm>
          <a:prstGeom prst="rect">
            <a:avLst/>
          </a:prstGeom>
        </p:spPr>
        <p:txBody>
          <a:bodyPr wrap="square">
            <a:spAutoFit/>
          </a:bodyPr>
          <a:lstStyle/>
          <a:p>
            <a:r>
              <a:rPr lang="en-US" dirty="0" smtClean="0"/>
              <a:t>public class Startup{</a:t>
            </a:r>
            <a:endParaRPr lang="nl-NL" dirty="0" smtClean="0"/>
          </a:p>
          <a:p>
            <a:r>
              <a:rPr lang="nl-NL" dirty="0" smtClean="0"/>
              <a:t>  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pPr marL="741363" lvl="1" indent="-457200">
              <a:buNone/>
            </a:pPr>
            <a:r>
              <a:rPr lang="nl-NL" dirty="0" smtClean="0"/>
              <a:t>      var </a:t>
            </a:r>
            <a:r>
              <a:rPr lang="nl-NL" dirty="0" err="1"/>
              <a:t>connection</a:t>
            </a:r>
            <a:r>
              <a:rPr lang="nl-NL" dirty="0"/>
              <a:t> = </a:t>
            </a:r>
            <a:r>
              <a:rPr lang="nl-NL" dirty="0" smtClean="0"/>
              <a:t>@"</a:t>
            </a:r>
            <a:r>
              <a:rPr lang="en-US" dirty="0" smtClean="0">
                <a:latin typeface="Lucida Sans Unicode" pitchFamily="34" charset="0"/>
                <a:cs typeface="Lucida Sans Unicode" pitchFamily="34" charset="0"/>
              </a:rPr>
              <a:t>Server</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localdb</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mssqllocaldb</a:t>
            </a:r>
            <a:r>
              <a:rPr lang="en-US" dirty="0" smtClean="0">
                <a:latin typeface="Lucida Sans Unicode" pitchFamily="34" charset="0"/>
                <a:cs typeface="Lucida Sans Unicode" pitchFamily="34" charset="0"/>
              </a:rPr>
              <a:t>;</a:t>
            </a:r>
          </a:p>
          <a:p>
            <a:pPr marL="741363" lvl="1" indent="-457200">
              <a:buNone/>
            </a:pPr>
            <a:r>
              <a:rPr lang="en-US" dirty="0">
                <a:latin typeface="Lucida Sans Unicode" pitchFamily="34" charset="0"/>
                <a:cs typeface="Lucida Sans Unicode" pitchFamily="34" charset="0"/>
              </a:rPr>
              <a:t> </a:t>
            </a:r>
            <a:r>
              <a:rPr lang="en-US" dirty="0" smtClean="0">
                <a:latin typeface="Lucida Sans Unicode" pitchFamily="34" charset="0"/>
                <a:cs typeface="Lucida Sans Unicode" pitchFamily="34" charset="0"/>
              </a:rPr>
              <a:t>      Database=</a:t>
            </a:r>
            <a:r>
              <a:rPr lang="en-US" dirty="0" err="1" smtClean="0">
                <a:latin typeface="Lucida Sans Unicode" pitchFamily="34" charset="0"/>
                <a:cs typeface="Lucida Sans Unicode" pitchFamily="34" charset="0"/>
              </a:rPr>
              <a:t>MyDatabase;Trusted_Connection</a:t>
            </a:r>
            <a:r>
              <a:rPr lang="en-US" dirty="0" smtClean="0">
                <a:latin typeface="Lucida Sans Unicode" pitchFamily="34" charset="0"/>
                <a:cs typeface="Lucida Sans Unicode" pitchFamily="34" charset="0"/>
              </a:rPr>
              <a:t>=True</a:t>
            </a:r>
            <a:r>
              <a:rPr lang="nl-NL" dirty="0" smtClean="0"/>
              <a:t>;";</a:t>
            </a:r>
            <a:endParaRPr lang="nl-NL" dirty="0"/>
          </a:p>
          <a:p>
            <a:r>
              <a:rPr lang="nl-NL" dirty="0"/>
              <a:t>      </a:t>
            </a:r>
            <a:r>
              <a:rPr lang="nl-NL" dirty="0" err="1" smtClean="0"/>
              <a:t>services.AddDbContext</a:t>
            </a:r>
            <a:r>
              <a:rPr lang="nl-NL" dirty="0" smtClean="0"/>
              <a:t>&lt;</a:t>
            </a:r>
            <a:r>
              <a:rPr lang="en-US" dirty="0" err="1" smtClean="0">
                <a:latin typeface="Lucida Sans Unicode" pitchFamily="34" charset="0"/>
                <a:cs typeface="Lucida Sans Unicode" pitchFamily="34" charset="0"/>
              </a:rPr>
              <a:t>PhotoSharingDB</a:t>
            </a:r>
            <a:r>
              <a:rPr lang="nl-NL" dirty="0" smtClean="0"/>
              <a:t>&gt;(</a:t>
            </a:r>
          </a:p>
          <a:p>
            <a:r>
              <a:rPr lang="nl-NL" dirty="0"/>
              <a:t>	</a:t>
            </a:r>
            <a:r>
              <a:rPr lang="nl-NL" dirty="0" smtClean="0"/>
              <a:t>options </a:t>
            </a:r>
            <a:r>
              <a:rPr lang="nl-NL" dirty="0"/>
              <a:t>=&gt; </a:t>
            </a:r>
            <a:r>
              <a:rPr lang="nl-NL" dirty="0" err="1"/>
              <a:t>options.UseSqlServer</a:t>
            </a:r>
            <a:r>
              <a:rPr lang="nl-NL" dirty="0"/>
              <a:t>(</a:t>
            </a:r>
            <a:r>
              <a:rPr lang="nl-NL" dirty="0" err="1"/>
              <a:t>connection</a:t>
            </a:r>
            <a:r>
              <a:rPr lang="nl-NL" dirty="0"/>
              <a:t>));</a:t>
            </a:r>
          </a:p>
        </p:txBody>
      </p:sp>
      <p:sp>
        <p:nvSpPr>
          <p:cNvPr id="4" name="Rectangle 3"/>
          <p:cNvSpPr/>
          <p:nvPr/>
        </p:nvSpPr>
        <p:spPr>
          <a:xfrm>
            <a:off x="184355" y="3286894"/>
            <a:ext cx="7239000" cy="1200329"/>
          </a:xfrm>
          <a:prstGeom prst="rect">
            <a:avLst/>
          </a:prstGeom>
        </p:spPr>
        <p:txBody>
          <a:bodyPr wrap="square">
            <a:spAutoFit/>
          </a:bodyPr>
          <a:lstStyle/>
          <a:p>
            <a:r>
              <a:rPr lang="nl-NL" dirty="0"/>
              <a:t>public class </a:t>
            </a:r>
            <a:r>
              <a:rPr lang="nl-NL" dirty="0" err="1"/>
              <a:t>PhotoSharingDB</a:t>
            </a:r>
            <a:r>
              <a:rPr lang="nl-NL" dirty="0"/>
              <a:t> : </a:t>
            </a:r>
            <a:r>
              <a:rPr lang="nl-NL" dirty="0" err="1"/>
              <a:t>DbContext</a:t>
            </a:r>
            <a:r>
              <a:rPr lang="nl-NL" dirty="0"/>
              <a:t> {</a:t>
            </a:r>
          </a:p>
          <a:p>
            <a:r>
              <a:rPr lang="nl-NL" dirty="0"/>
              <a:t>   public </a:t>
            </a:r>
            <a:r>
              <a:rPr lang="nl-NL" dirty="0" err="1"/>
              <a:t>DbSet</a:t>
            </a:r>
            <a:r>
              <a:rPr lang="nl-NL" dirty="0"/>
              <a:t>&lt;Photo&gt; </a:t>
            </a:r>
            <a:r>
              <a:rPr lang="nl-NL" dirty="0" err="1"/>
              <a:t>Photos</a:t>
            </a:r>
            <a:r>
              <a:rPr lang="nl-NL" dirty="0"/>
              <a:t> { get; set; }</a:t>
            </a:r>
          </a:p>
          <a:p>
            <a:r>
              <a:rPr lang="nl-NL" dirty="0"/>
              <a:t>   public </a:t>
            </a:r>
            <a:r>
              <a:rPr lang="nl-NL" dirty="0" err="1"/>
              <a:t>DbSet</a:t>
            </a:r>
            <a:r>
              <a:rPr lang="nl-NL" dirty="0"/>
              <a:t>&lt;</a:t>
            </a:r>
            <a:r>
              <a:rPr lang="nl-NL" dirty="0" err="1"/>
              <a:t>Comment</a:t>
            </a:r>
            <a:r>
              <a:rPr lang="nl-NL" dirty="0"/>
              <a:t>&gt; </a:t>
            </a:r>
            <a:r>
              <a:rPr lang="nl-NL" dirty="0" err="1"/>
              <a:t>Comments</a:t>
            </a:r>
            <a:r>
              <a:rPr lang="nl-NL" dirty="0"/>
              <a:t> { get; set; </a:t>
            </a:r>
            <a:r>
              <a:rPr lang="nl-NL" dirty="0" smtClean="0"/>
              <a:t>}</a:t>
            </a:r>
            <a:endParaRPr lang="nl-NL" dirty="0"/>
          </a:p>
          <a:p>
            <a:r>
              <a:rPr lang="nl-NL" dirty="0"/>
              <a:t>}</a:t>
            </a:r>
          </a:p>
        </p:txBody>
      </p:sp>
      <p:sp>
        <p:nvSpPr>
          <p:cNvPr id="5" name="Rectangle 4"/>
          <p:cNvSpPr/>
          <p:nvPr/>
        </p:nvSpPr>
        <p:spPr>
          <a:xfrm>
            <a:off x="184355" y="4826675"/>
            <a:ext cx="9635613" cy="2031325"/>
          </a:xfrm>
          <a:prstGeom prst="rect">
            <a:avLst/>
          </a:prstGeom>
        </p:spPr>
        <p:txBody>
          <a:bodyPr wrap="square">
            <a:spAutoFit/>
          </a:bodyPr>
          <a:lstStyle/>
          <a:p>
            <a:r>
              <a:rPr lang="nl-NL" dirty="0"/>
              <a:t>public class </a:t>
            </a:r>
            <a:r>
              <a:rPr lang="nl-NL" dirty="0" err="1" smtClean="0"/>
              <a:t>PhotosController</a:t>
            </a:r>
            <a:r>
              <a:rPr lang="nl-NL" dirty="0" smtClean="0"/>
              <a:t> </a:t>
            </a:r>
            <a:r>
              <a:rPr lang="nl-NL" dirty="0"/>
              <a:t>: </a:t>
            </a:r>
            <a:r>
              <a:rPr lang="nl-NL" dirty="0" smtClean="0"/>
              <a:t>Controller {</a:t>
            </a:r>
            <a:endParaRPr lang="nl-NL" dirty="0"/>
          </a:p>
          <a:p>
            <a:r>
              <a:rPr lang="nl-NL" dirty="0"/>
              <a:t>        private </a:t>
            </a:r>
            <a:r>
              <a:rPr lang="nl-NL" dirty="0" err="1" smtClean="0"/>
              <a:t>PhotoSharingDB</a:t>
            </a:r>
            <a:r>
              <a:rPr lang="nl-NL" dirty="0" smtClean="0"/>
              <a:t> </a:t>
            </a:r>
            <a:r>
              <a:rPr lang="nl-NL" dirty="0"/>
              <a:t>_context;</a:t>
            </a:r>
          </a:p>
          <a:p>
            <a:endParaRPr lang="nl-NL" dirty="0"/>
          </a:p>
          <a:p>
            <a:r>
              <a:rPr lang="nl-NL" dirty="0"/>
              <a:t>        public </a:t>
            </a:r>
            <a:r>
              <a:rPr lang="nl-NL" dirty="0" err="1" smtClean="0"/>
              <a:t>PhotosController</a:t>
            </a:r>
            <a:r>
              <a:rPr lang="nl-NL" dirty="0" smtClean="0"/>
              <a:t>(</a:t>
            </a:r>
            <a:r>
              <a:rPr lang="nl-NL" dirty="0" err="1"/>
              <a:t>PhotoSharingDB</a:t>
            </a:r>
            <a:r>
              <a:rPr lang="nl-NL" dirty="0" smtClean="0"/>
              <a:t> </a:t>
            </a:r>
            <a:r>
              <a:rPr lang="nl-NL" dirty="0"/>
              <a:t>context</a:t>
            </a:r>
            <a:r>
              <a:rPr lang="nl-NL" dirty="0" smtClean="0"/>
              <a:t>) {</a:t>
            </a:r>
            <a:endParaRPr lang="nl-NL" dirty="0"/>
          </a:p>
          <a:p>
            <a:r>
              <a:rPr lang="nl-NL" dirty="0"/>
              <a:t>            _context = context;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214567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Mocking Frameworks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mocking framework automates the creation of mock objects during tests</a:t>
            </a:r>
          </a:p>
          <a:p>
            <a:pPr lvl="1"/>
            <a:r>
              <a:rPr lang="en-US" dirty="0" smtClean="0"/>
              <a:t>You can automate the creation of a single object</a:t>
            </a:r>
          </a:p>
          <a:p>
            <a:pPr lvl="1"/>
            <a:r>
              <a:rPr lang="en-US" dirty="0" smtClean="0"/>
              <a:t>You can automate the creation of multiple objects of the same type</a:t>
            </a:r>
          </a:p>
          <a:p>
            <a:pPr lvl="1"/>
            <a:r>
              <a:rPr lang="en-US" dirty="0" smtClean="0"/>
              <a:t>You can automate the creation of multiple objects that implement different interfaces</a:t>
            </a:r>
          </a:p>
          <a:p>
            <a:pPr lvl="1">
              <a:buNone/>
            </a:pPr>
            <a:endParaRPr lang="en-US" dirty="0" smtClean="0"/>
          </a:p>
          <a:p>
            <a:r>
              <a:rPr lang="en-US" dirty="0" smtClean="0"/>
              <a:t>The mocking framework saves time when writing unit tests</a:t>
            </a:r>
            <a:endParaRPr lang="en-US" dirty="0"/>
          </a:p>
        </p:txBody>
      </p:sp>
    </p:spTree>
    <p:extLst>
      <p:ext uri="{BB962C8B-B14F-4D97-AF65-F5344CB8AC3E}">
        <p14:creationId xmlns:p14="http://schemas.microsoft.com/office/powerpoint/2010/main" val="199016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Test Double in a Unit Test with </a:t>
            </a:r>
            <a:r>
              <a:rPr lang="en-US" dirty="0" err="1" smtClean="0"/>
              <a:t>Moq</a:t>
            </a:r>
            <a:endParaRPr lang="en-US" dirty="0"/>
          </a:p>
        </p:txBody>
      </p:sp>
      <p:sp>
        <p:nvSpPr>
          <p:cNvPr id="3" name="Rectangle 2"/>
          <p:cNvSpPr/>
          <p:nvPr/>
        </p:nvSpPr>
        <p:spPr>
          <a:xfrm>
            <a:off x="0" y="740662"/>
            <a:ext cx="9067800" cy="4278094"/>
          </a:xfrm>
          <a:prstGeom prst="rect">
            <a:avLst/>
          </a:prstGeom>
        </p:spPr>
        <p:txBody>
          <a:bodyPr wrap="square">
            <a:spAutoFit/>
          </a:bodyPr>
          <a:lstStyle/>
          <a:p>
            <a:r>
              <a:rPr lang="nl-NL" sz="1600" dirty="0"/>
              <a:t>[</a:t>
            </a:r>
            <a:r>
              <a:rPr lang="nl-NL" sz="1600" dirty="0" err="1"/>
              <a:t>Fact</a:t>
            </a:r>
            <a:r>
              <a:rPr lang="nl-NL" sz="1600" dirty="0"/>
              <a:t>]</a:t>
            </a:r>
          </a:p>
          <a:p>
            <a:r>
              <a:rPr lang="nl-NL" sz="1600" dirty="0" smtClean="0"/>
              <a:t>public </a:t>
            </a:r>
            <a:r>
              <a:rPr lang="nl-NL" sz="1600" dirty="0" err="1"/>
              <a:t>async</a:t>
            </a:r>
            <a:r>
              <a:rPr lang="nl-NL" sz="1600" dirty="0"/>
              <a:t> </a:t>
            </a:r>
            <a:r>
              <a:rPr lang="nl-NL" sz="1600" dirty="0" err="1"/>
              <a:t>Task</a:t>
            </a:r>
            <a:r>
              <a:rPr lang="nl-NL" sz="1600" dirty="0"/>
              <a:t> </a:t>
            </a:r>
            <a:r>
              <a:rPr lang="nl-NL" sz="1600" dirty="0" err="1"/>
              <a:t>Index_ReturnsAViewResult_WithAListOfBrainstormSessions</a:t>
            </a:r>
            <a:r>
              <a:rPr lang="nl-NL" sz="1600" dirty="0" smtClean="0"/>
              <a:t>() {</a:t>
            </a:r>
            <a:endParaRPr lang="nl-NL" sz="1600" dirty="0"/>
          </a:p>
          <a:p>
            <a:r>
              <a:rPr lang="nl-NL" sz="1600" dirty="0" smtClean="0"/>
              <a:t>  // </a:t>
            </a:r>
            <a:r>
              <a:rPr lang="nl-NL" sz="1600" dirty="0" err="1"/>
              <a:t>Arrange</a:t>
            </a:r>
            <a:endParaRPr lang="nl-NL" sz="1600" dirty="0"/>
          </a:p>
          <a:p>
            <a:r>
              <a:rPr lang="nl-NL" sz="1600" dirty="0" smtClean="0"/>
              <a:t>  var </a:t>
            </a:r>
            <a:r>
              <a:rPr lang="nl-NL" sz="1600" dirty="0" err="1"/>
              <a:t>mockRepo</a:t>
            </a:r>
            <a:r>
              <a:rPr lang="nl-NL" sz="1600" dirty="0"/>
              <a:t> = new </a:t>
            </a:r>
            <a:r>
              <a:rPr lang="nl-NL" sz="1600" b="1" dirty="0"/>
              <a:t>Mock</a:t>
            </a:r>
            <a:r>
              <a:rPr lang="nl-NL" sz="1600" dirty="0"/>
              <a:t>&lt;</a:t>
            </a:r>
            <a:r>
              <a:rPr lang="nl-NL" sz="1600" dirty="0" err="1"/>
              <a:t>IBrainstormSessionRepository</a:t>
            </a:r>
            <a:r>
              <a:rPr lang="nl-NL" sz="1600" dirty="0"/>
              <a:t>&gt;();</a:t>
            </a:r>
          </a:p>
          <a:p>
            <a:r>
              <a:rPr lang="nl-NL" sz="1600" dirty="0"/>
              <a:t>  </a:t>
            </a:r>
            <a:r>
              <a:rPr lang="nl-NL" sz="1600" dirty="0" err="1" smtClean="0"/>
              <a:t>mockRepo.</a:t>
            </a:r>
            <a:r>
              <a:rPr lang="nl-NL" sz="1600" b="1" dirty="0" err="1" smtClean="0"/>
              <a:t>Setup</a:t>
            </a:r>
            <a:r>
              <a:rPr lang="nl-NL" sz="1600" dirty="0" smtClean="0"/>
              <a:t>(</a:t>
            </a:r>
            <a:r>
              <a:rPr lang="nl-NL" sz="1600" dirty="0" err="1" smtClean="0"/>
              <a:t>repo</a:t>
            </a:r>
            <a:r>
              <a:rPr lang="nl-NL" sz="1600" dirty="0" smtClean="0"/>
              <a:t> </a:t>
            </a:r>
            <a:r>
              <a:rPr lang="nl-NL" sz="1600" dirty="0"/>
              <a:t>=&gt; </a:t>
            </a:r>
            <a:r>
              <a:rPr lang="nl-NL" sz="1600" dirty="0" err="1"/>
              <a:t>repo.ListAsync</a:t>
            </a:r>
            <a:r>
              <a:rPr lang="nl-NL" sz="1600" dirty="0"/>
              <a:t>()).Returns(</a:t>
            </a:r>
            <a:r>
              <a:rPr lang="nl-NL" sz="1600" dirty="0" err="1"/>
              <a:t>Task.FromResult</a:t>
            </a:r>
            <a:r>
              <a:rPr lang="nl-NL" sz="1600" dirty="0"/>
              <a:t>(</a:t>
            </a:r>
            <a:r>
              <a:rPr lang="nl-NL" sz="1600" dirty="0" err="1"/>
              <a:t>GetTestSessions</a:t>
            </a:r>
            <a:r>
              <a:rPr lang="nl-NL" sz="1600" dirty="0"/>
              <a:t>()));</a:t>
            </a:r>
          </a:p>
          <a:p>
            <a:r>
              <a:rPr lang="nl-NL" sz="1600" dirty="0" smtClean="0"/>
              <a:t>  var </a:t>
            </a:r>
            <a:r>
              <a:rPr lang="nl-NL" sz="1600" dirty="0"/>
              <a:t>controller = new </a:t>
            </a:r>
            <a:r>
              <a:rPr lang="nl-NL" sz="1600" dirty="0" err="1"/>
              <a:t>HomeController</a:t>
            </a:r>
            <a:r>
              <a:rPr lang="nl-NL" sz="1600" dirty="0"/>
              <a:t>(</a:t>
            </a:r>
            <a:r>
              <a:rPr lang="nl-NL" sz="1600" dirty="0" err="1"/>
              <a:t>mockRepo.Object</a:t>
            </a:r>
            <a:r>
              <a:rPr lang="nl-NL" sz="1600" dirty="0"/>
              <a:t>);</a:t>
            </a:r>
          </a:p>
          <a:p>
            <a:endParaRPr lang="nl-NL" sz="1600" dirty="0"/>
          </a:p>
          <a:p>
            <a:r>
              <a:rPr lang="nl-NL" sz="1600" dirty="0" smtClean="0"/>
              <a:t>  // </a:t>
            </a:r>
            <a:r>
              <a:rPr lang="nl-NL" sz="1600" dirty="0"/>
              <a:t>Act</a:t>
            </a:r>
          </a:p>
          <a:p>
            <a:r>
              <a:rPr lang="nl-NL" sz="1600" dirty="0" smtClean="0"/>
              <a:t>  var </a:t>
            </a:r>
            <a:r>
              <a:rPr lang="nl-NL" sz="1600" dirty="0" err="1"/>
              <a:t>result</a:t>
            </a:r>
            <a:r>
              <a:rPr lang="nl-NL" sz="1600" dirty="0"/>
              <a:t> = </a:t>
            </a:r>
            <a:r>
              <a:rPr lang="nl-NL" sz="1600" dirty="0" err="1"/>
              <a:t>await</a:t>
            </a:r>
            <a:r>
              <a:rPr lang="nl-NL" sz="1600" dirty="0"/>
              <a:t> </a:t>
            </a:r>
            <a:r>
              <a:rPr lang="nl-NL" sz="1600" dirty="0" err="1"/>
              <a:t>controller.Index</a:t>
            </a:r>
            <a:r>
              <a:rPr lang="nl-NL" sz="1600" dirty="0"/>
              <a:t>();</a:t>
            </a:r>
          </a:p>
          <a:p>
            <a:endParaRPr lang="nl-NL" sz="1600" dirty="0"/>
          </a:p>
          <a:p>
            <a:r>
              <a:rPr lang="nl-NL" sz="1600" dirty="0" smtClean="0"/>
              <a:t>  // </a:t>
            </a:r>
            <a:r>
              <a:rPr lang="nl-NL" sz="1600" dirty="0" err="1"/>
              <a:t>Assert</a:t>
            </a:r>
            <a:endParaRPr lang="nl-NL" sz="1600" dirty="0"/>
          </a:p>
          <a:p>
            <a:r>
              <a:rPr lang="nl-NL" sz="1600" dirty="0" smtClean="0"/>
              <a:t>  var </a:t>
            </a:r>
            <a:r>
              <a:rPr lang="nl-NL" sz="1600" dirty="0" err="1"/>
              <a:t>viewResult</a:t>
            </a:r>
            <a:r>
              <a:rPr lang="nl-NL" sz="1600" dirty="0"/>
              <a:t> = </a:t>
            </a:r>
            <a:r>
              <a:rPr lang="nl-NL" sz="1600" dirty="0" err="1"/>
              <a:t>Assert.IsType</a:t>
            </a:r>
            <a:r>
              <a:rPr lang="nl-NL" sz="1600" dirty="0"/>
              <a:t>&lt;</a:t>
            </a:r>
            <a:r>
              <a:rPr lang="nl-NL" sz="1600" dirty="0" err="1"/>
              <a:t>ViewResult</a:t>
            </a:r>
            <a:r>
              <a:rPr lang="nl-NL" sz="1600" dirty="0"/>
              <a:t>&gt;(</a:t>
            </a:r>
            <a:r>
              <a:rPr lang="nl-NL" sz="1600" dirty="0" err="1"/>
              <a:t>result</a:t>
            </a:r>
            <a:r>
              <a:rPr lang="nl-NL" sz="1600" dirty="0"/>
              <a:t>);</a:t>
            </a:r>
          </a:p>
          <a:p>
            <a:r>
              <a:rPr lang="nl-NL" sz="1600" dirty="0" smtClean="0"/>
              <a:t>  var </a:t>
            </a:r>
            <a:r>
              <a:rPr lang="nl-NL" sz="1600" dirty="0"/>
              <a:t>model = </a:t>
            </a:r>
            <a:r>
              <a:rPr lang="nl-NL" sz="1600" dirty="0" err="1"/>
              <a:t>Assert.IsAssignableFrom</a:t>
            </a:r>
            <a:r>
              <a:rPr lang="nl-NL" sz="1600" dirty="0"/>
              <a:t>&lt;</a:t>
            </a:r>
            <a:r>
              <a:rPr lang="nl-NL" sz="1600" dirty="0" err="1"/>
              <a:t>IEnumerable</a:t>
            </a:r>
            <a:r>
              <a:rPr lang="nl-NL" sz="1600" dirty="0"/>
              <a:t>&lt;</a:t>
            </a:r>
            <a:r>
              <a:rPr lang="nl-NL" sz="1600" dirty="0" err="1"/>
              <a:t>StormSessionViewModel</a:t>
            </a:r>
            <a:r>
              <a:rPr lang="nl-NL" sz="1600" dirty="0"/>
              <a:t>&gt;&gt;(</a:t>
            </a:r>
          </a:p>
          <a:p>
            <a:r>
              <a:rPr lang="nl-NL" sz="1600" dirty="0"/>
              <a:t>                </a:t>
            </a:r>
            <a:r>
              <a:rPr lang="nl-NL" sz="1600" dirty="0" err="1"/>
              <a:t>viewResult.ViewData.Model</a:t>
            </a:r>
            <a:r>
              <a:rPr lang="nl-NL" sz="1600" dirty="0"/>
              <a:t>);</a:t>
            </a:r>
          </a:p>
          <a:p>
            <a:r>
              <a:rPr lang="nl-NL" sz="1600" dirty="0" smtClean="0"/>
              <a:t>  </a:t>
            </a:r>
            <a:r>
              <a:rPr lang="nl-NL" sz="1600" dirty="0" err="1" smtClean="0"/>
              <a:t>Assert.Equal</a:t>
            </a:r>
            <a:r>
              <a:rPr lang="nl-NL" sz="1600" dirty="0" smtClean="0"/>
              <a:t>(2</a:t>
            </a:r>
            <a:r>
              <a:rPr lang="nl-NL" sz="1600" dirty="0"/>
              <a:t>, </a:t>
            </a:r>
            <a:r>
              <a:rPr lang="nl-NL" sz="1600" dirty="0" err="1"/>
              <a:t>model.Count</a:t>
            </a:r>
            <a:r>
              <a:rPr lang="nl-NL" sz="1600" dirty="0"/>
              <a:t>());</a:t>
            </a:r>
          </a:p>
          <a:p>
            <a:r>
              <a:rPr lang="nl-NL" sz="1600" dirty="0" smtClean="0"/>
              <a:t>}</a:t>
            </a:r>
            <a:endParaRPr lang="nl-NL" sz="1600" dirty="0"/>
          </a:p>
        </p:txBody>
      </p:sp>
      <p:sp>
        <p:nvSpPr>
          <p:cNvPr id="5" name="Rectangle 4"/>
          <p:cNvSpPr/>
          <p:nvPr/>
        </p:nvSpPr>
        <p:spPr>
          <a:xfrm>
            <a:off x="304800" y="5390088"/>
            <a:ext cx="3845283" cy="369332"/>
          </a:xfrm>
          <a:prstGeom prst="rect">
            <a:avLst/>
          </a:prstGeom>
        </p:spPr>
        <p:txBody>
          <a:bodyPr wrap="none">
            <a:spAutoFit/>
          </a:bodyPr>
          <a:lstStyle/>
          <a:p>
            <a:r>
              <a:rPr lang="nl-NL" dirty="0">
                <a:hlinkClick r:id="rId3"/>
              </a:rPr>
              <a:t>https://</a:t>
            </a:r>
            <a:r>
              <a:rPr lang="nl-NL" dirty="0" smtClean="0">
                <a:hlinkClick r:id="rId3"/>
              </a:rPr>
              <a:t>github.com/moq/moq4</a:t>
            </a:r>
            <a:r>
              <a:rPr lang="nl-NL" dirty="0" smtClean="0"/>
              <a:t> </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EF In Memory </a:t>
            </a:r>
            <a:r>
              <a:rPr lang="en-US" dirty="0" err="1" smtClean="0"/>
              <a:t>DataBase</a:t>
            </a:r>
            <a:endParaRPr lang="nl-NL" dirty="0"/>
          </a:p>
        </p:txBody>
      </p:sp>
      <p:sp>
        <p:nvSpPr>
          <p:cNvPr id="4" name="Rectangle 3"/>
          <p:cNvSpPr/>
          <p:nvPr/>
        </p:nvSpPr>
        <p:spPr>
          <a:xfrm>
            <a:off x="0" y="740662"/>
            <a:ext cx="9372600" cy="6494085"/>
          </a:xfrm>
          <a:prstGeom prst="rect">
            <a:avLst/>
          </a:prstGeom>
        </p:spPr>
        <p:txBody>
          <a:bodyPr wrap="square">
            <a:spAutoFit/>
          </a:bodyPr>
          <a:lstStyle/>
          <a:p>
            <a:r>
              <a:rPr lang="nl-NL" sz="1600" dirty="0"/>
              <a:t>public class </a:t>
            </a:r>
            <a:r>
              <a:rPr lang="nl-NL" sz="1600" dirty="0" err="1" smtClean="0"/>
              <a:t>StoreControllerTest</a:t>
            </a:r>
            <a:r>
              <a:rPr lang="nl-NL" sz="1600" dirty="0" smtClean="0"/>
              <a:t> {</a:t>
            </a:r>
            <a:endParaRPr lang="nl-NL" sz="1600" dirty="0"/>
          </a:p>
          <a:p>
            <a:r>
              <a:rPr lang="nl-NL" sz="1600" dirty="0" smtClean="0"/>
              <a:t>  private </a:t>
            </a:r>
            <a:r>
              <a:rPr lang="nl-NL" sz="1600" dirty="0" err="1"/>
              <a:t>readonly</a:t>
            </a:r>
            <a:r>
              <a:rPr lang="nl-NL" sz="1600" dirty="0"/>
              <a:t> </a:t>
            </a:r>
            <a:r>
              <a:rPr lang="nl-NL" sz="1600" dirty="0" err="1"/>
              <a:t>IServiceProvider</a:t>
            </a:r>
            <a:r>
              <a:rPr lang="nl-NL" sz="1600" dirty="0"/>
              <a:t> _</a:t>
            </a:r>
            <a:r>
              <a:rPr lang="nl-NL" sz="1600" dirty="0" err="1"/>
              <a:t>serviceProvider</a:t>
            </a:r>
            <a:r>
              <a:rPr lang="nl-NL" sz="1600" dirty="0" smtClean="0"/>
              <a:t>;</a:t>
            </a:r>
            <a:endParaRPr lang="nl-NL" sz="1600" dirty="0"/>
          </a:p>
          <a:p>
            <a:r>
              <a:rPr lang="nl-NL" sz="1600" dirty="0" smtClean="0"/>
              <a:t>  public </a:t>
            </a:r>
            <a:r>
              <a:rPr lang="nl-NL" sz="1600" dirty="0" err="1"/>
              <a:t>StoreControllerTest</a:t>
            </a:r>
            <a:r>
              <a:rPr lang="nl-NL" sz="1600" dirty="0" smtClean="0"/>
              <a:t>(){</a:t>
            </a:r>
            <a:endParaRPr lang="nl-NL" sz="1600" dirty="0"/>
          </a:p>
          <a:p>
            <a:r>
              <a:rPr lang="nl-NL" sz="1600" dirty="0" smtClean="0"/>
              <a:t>    var </a:t>
            </a:r>
            <a:r>
              <a:rPr lang="nl-NL" sz="1600" dirty="0" err="1"/>
              <a:t>efServiceProvider</a:t>
            </a:r>
            <a:r>
              <a:rPr lang="nl-NL" sz="1600" dirty="0"/>
              <a:t> = new </a:t>
            </a:r>
            <a:r>
              <a:rPr lang="nl-NL" sz="1600" dirty="0" err="1"/>
              <a:t>ServiceCollection</a:t>
            </a:r>
            <a:r>
              <a:rPr lang="nl-NL" sz="1600" dirty="0"/>
              <a:t>().</a:t>
            </a:r>
            <a:r>
              <a:rPr lang="nl-NL" sz="1600" dirty="0" err="1"/>
              <a:t>AddEntityFrameworkInMemoryDatabase</a:t>
            </a:r>
            <a:r>
              <a:rPr lang="nl-NL" sz="1600" dirty="0"/>
              <a:t>().</a:t>
            </a:r>
            <a:r>
              <a:rPr lang="nl-NL" sz="1600" dirty="0" err="1"/>
              <a:t>BuildServiceProvider</a:t>
            </a:r>
            <a:r>
              <a:rPr lang="nl-NL" sz="1600" dirty="0" smtClean="0"/>
              <a:t>();</a:t>
            </a:r>
            <a:endParaRPr lang="nl-NL" sz="1600" dirty="0"/>
          </a:p>
          <a:p>
            <a:r>
              <a:rPr lang="nl-NL" sz="1600" dirty="0" smtClean="0"/>
              <a:t>  var </a:t>
            </a:r>
            <a:r>
              <a:rPr lang="nl-NL" sz="1600" dirty="0"/>
              <a:t>services = new </a:t>
            </a:r>
            <a:r>
              <a:rPr lang="nl-NL" sz="1600" dirty="0" err="1"/>
              <a:t>ServiceCollection</a:t>
            </a:r>
            <a:r>
              <a:rPr lang="nl-NL" sz="1600" dirty="0"/>
              <a:t>();</a:t>
            </a:r>
          </a:p>
          <a:p>
            <a:r>
              <a:rPr lang="nl-NL" sz="1600" dirty="0" smtClean="0"/>
              <a:t>  </a:t>
            </a:r>
            <a:r>
              <a:rPr lang="nl-NL" sz="1600" dirty="0" err="1" smtClean="0"/>
              <a:t>services.AddDbContext</a:t>
            </a:r>
            <a:r>
              <a:rPr lang="nl-NL" sz="1600" dirty="0" smtClean="0"/>
              <a:t>&lt;</a:t>
            </a:r>
            <a:r>
              <a:rPr lang="nl-NL" sz="1600" dirty="0" err="1" smtClean="0"/>
              <a:t>MusicStoreContext</a:t>
            </a:r>
            <a:r>
              <a:rPr lang="nl-NL" sz="1600" dirty="0"/>
              <a:t>&gt;(b =&gt; </a:t>
            </a:r>
            <a:r>
              <a:rPr lang="nl-NL" sz="1600" dirty="0" err="1"/>
              <a:t>b.UseInMemoryDatabase</a:t>
            </a:r>
            <a:r>
              <a:rPr lang="nl-NL" sz="1600" dirty="0"/>
              <a:t>().</a:t>
            </a:r>
            <a:r>
              <a:rPr lang="nl-NL" sz="1600" dirty="0" err="1"/>
              <a:t>UseInternalServiceProvider</a:t>
            </a:r>
            <a:r>
              <a:rPr lang="nl-NL" sz="1600" dirty="0"/>
              <a:t>(</a:t>
            </a:r>
            <a:r>
              <a:rPr lang="nl-NL" sz="1600" dirty="0" err="1"/>
              <a:t>efServiceProvider</a:t>
            </a:r>
            <a:r>
              <a:rPr lang="nl-NL" sz="1600" dirty="0"/>
              <a:t>));</a:t>
            </a:r>
          </a:p>
          <a:p>
            <a:r>
              <a:rPr lang="en-US" sz="1600" dirty="0" smtClean="0"/>
              <a:t>  </a:t>
            </a:r>
            <a:r>
              <a:rPr lang="nl-NL" sz="1600" dirty="0" smtClean="0"/>
              <a:t>_</a:t>
            </a:r>
            <a:r>
              <a:rPr lang="nl-NL" sz="1600" dirty="0" err="1"/>
              <a:t>serviceProvider</a:t>
            </a:r>
            <a:r>
              <a:rPr lang="nl-NL" sz="1600" dirty="0"/>
              <a:t> = </a:t>
            </a:r>
            <a:r>
              <a:rPr lang="nl-NL" sz="1600" dirty="0" err="1"/>
              <a:t>services.BuildServiceProvider</a:t>
            </a:r>
            <a:r>
              <a:rPr lang="nl-NL" sz="1600" dirty="0"/>
              <a:t>();</a:t>
            </a:r>
          </a:p>
          <a:p>
            <a:r>
              <a:rPr lang="nl-NL" sz="1600" dirty="0" smtClean="0"/>
              <a:t> }</a:t>
            </a:r>
            <a:endParaRPr lang="nl-NL" sz="1600" dirty="0"/>
          </a:p>
          <a:p>
            <a:r>
              <a:rPr lang="nl-NL" sz="1600" dirty="0" smtClean="0"/>
              <a:t>  [</a:t>
            </a:r>
            <a:r>
              <a:rPr lang="nl-NL" sz="1600" dirty="0" err="1"/>
              <a:t>Fact</a:t>
            </a:r>
            <a:r>
              <a:rPr lang="nl-NL" sz="1600" dirty="0"/>
              <a:t>]</a:t>
            </a:r>
          </a:p>
          <a:p>
            <a:r>
              <a:rPr lang="nl-NL" sz="1600" dirty="0" smtClean="0"/>
              <a:t>  public </a:t>
            </a:r>
            <a:r>
              <a:rPr lang="nl-NL" sz="1600" dirty="0" err="1"/>
              <a:t>async</a:t>
            </a:r>
            <a:r>
              <a:rPr lang="nl-NL" sz="1600" dirty="0"/>
              <a:t> </a:t>
            </a:r>
            <a:r>
              <a:rPr lang="nl-NL" sz="1600" dirty="0" err="1"/>
              <a:t>Task</a:t>
            </a:r>
            <a:r>
              <a:rPr lang="nl-NL" sz="1600" dirty="0"/>
              <a:t> </a:t>
            </a:r>
            <a:r>
              <a:rPr lang="nl-NL" sz="1600" dirty="0" err="1"/>
              <a:t>Index_CreatesViewWithGenres</a:t>
            </a:r>
            <a:r>
              <a:rPr lang="nl-NL" sz="1600" dirty="0" smtClean="0"/>
              <a:t>() {</a:t>
            </a:r>
            <a:endParaRPr lang="nl-NL" sz="1600" dirty="0"/>
          </a:p>
          <a:p>
            <a:r>
              <a:rPr lang="nl-NL" sz="1600" dirty="0" smtClean="0"/>
              <a:t>    // </a:t>
            </a:r>
            <a:r>
              <a:rPr lang="nl-NL" sz="1600" dirty="0" err="1"/>
              <a:t>Arrange</a:t>
            </a:r>
            <a:endParaRPr lang="nl-NL" sz="1600" dirty="0"/>
          </a:p>
          <a:p>
            <a:r>
              <a:rPr lang="nl-NL" sz="1600" dirty="0"/>
              <a:t>    </a:t>
            </a:r>
            <a:r>
              <a:rPr lang="nl-NL" sz="1600" dirty="0" smtClean="0"/>
              <a:t>var </a:t>
            </a:r>
            <a:r>
              <a:rPr lang="nl-NL" sz="1600" dirty="0" err="1"/>
              <a:t>dbContext</a:t>
            </a:r>
            <a:r>
              <a:rPr lang="nl-NL" sz="1600" dirty="0"/>
              <a:t> = _</a:t>
            </a:r>
            <a:r>
              <a:rPr lang="nl-NL" sz="1600" dirty="0" err="1"/>
              <a:t>serviceProvider.GetRequiredService</a:t>
            </a:r>
            <a:r>
              <a:rPr lang="nl-NL" sz="1600" dirty="0"/>
              <a:t>&lt;</a:t>
            </a:r>
            <a:r>
              <a:rPr lang="nl-NL" sz="1600" dirty="0" err="1"/>
              <a:t>MusicStoreContext</a:t>
            </a:r>
            <a:r>
              <a:rPr lang="nl-NL" sz="1600" dirty="0"/>
              <a:t>&gt;();</a:t>
            </a:r>
          </a:p>
          <a:p>
            <a:r>
              <a:rPr lang="nl-NL" sz="1600" dirty="0" smtClean="0"/>
              <a:t>    </a:t>
            </a:r>
            <a:r>
              <a:rPr lang="nl-NL" sz="1600" dirty="0" err="1" smtClean="0"/>
              <a:t>CreateTestGenres</a:t>
            </a:r>
            <a:r>
              <a:rPr lang="nl-NL" sz="1600" dirty="0" smtClean="0"/>
              <a:t>(</a:t>
            </a:r>
            <a:r>
              <a:rPr lang="nl-NL" sz="1600" dirty="0" err="1" smtClean="0"/>
              <a:t>numberOfGenres</a:t>
            </a:r>
            <a:r>
              <a:rPr lang="nl-NL" sz="1600" dirty="0"/>
              <a:t>: 10, </a:t>
            </a:r>
            <a:r>
              <a:rPr lang="nl-NL" sz="1600" dirty="0" err="1"/>
              <a:t>numberOfAlbums</a:t>
            </a:r>
            <a:r>
              <a:rPr lang="nl-NL" sz="1600" dirty="0"/>
              <a:t>: 1, </a:t>
            </a:r>
            <a:r>
              <a:rPr lang="nl-NL" sz="1600" dirty="0" err="1"/>
              <a:t>dbContext</a:t>
            </a:r>
            <a:r>
              <a:rPr lang="nl-NL" sz="1600" dirty="0"/>
              <a:t>: </a:t>
            </a:r>
            <a:r>
              <a:rPr lang="nl-NL" sz="1600" dirty="0" err="1"/>
              <a:t>dbContext</a:t>
            </a:r>
            <a:r>
              <a:rPr lang="nl-NL" sz="1600" dirty="0" smtClean="0"/>
              <a:t>);</a:t>
            </a:r>
            <a:endParaRPr lang="nl-NL" sz="1600" dirty="0"/>
          </a:p>
          <a:p>
            <a:r>
              <a:rPr lang="nl-NL" sz="1600" dirty="0" smtClean="0"/>
              <a:t>    var </a:t>
            </a:r>
            <a:r>
              <a:rPr lang="nl-NL" sz="1600" dirty="0"/>
              <a:t>controller = new </a:t>
            </a:r>
            <a:r>
              <a:rPr lang="nl-NL" sz="1600" dirty="0" err="1"/>
              <a:t>StoreController</a:t>
            </a:r>
            <a:r>
              <a:rPr lang="nl-NL" sz="1600" dirty="0"/>
              <a:t>(</a:t>
            </a:r>
            <a:r>
              <a:rPr lang="nl-NL" sz="1600" dirty="0" err="1"/>
              <a:t>dbContext</a:t>
            </a:r>
            <a:r>
              <a:rPr lang="nl-NL" sz="1600" dirty="0"/>
              <a:t>, new </a:t>
            </a:r>
            <a:r>
              <a:rPr lang="nl-NL" sz="1600" dirty="0" err="1"/>
              <a:t>TestAppSettings</a:t>
            </a:r>
            <a:r>
              <a:rPr lang="nl-NL" sz="1600" dirty="0" smtClean="0"/>
              <a:t>());</a:t>
            </a:r>
            <a:endParaRPr lang="nl-NL" sz="1600" dirty="0"/>
          </a:p>
          <a:p>
            <a:r>
              <a:rPr lang="nl-NL" sz="1600" dirty="0"/>
              <a:t>    </a:t>
            </a:r>
            <a:r>
              <a:rPr lang="nl-NL" sz="1600" dirty="0" smtClean="0"/>
              <a:t>// </a:t>
            </a:r>
            <a:r>
              <a:rPr lang="nl-NL" sz="1600" dirty="0"/>
              <a:t>Act</a:t>
            </a:r>
          </a:p>
          <a:p>
            <a:r>
              <a:rPr lang="nl-NL" sz="1600" dirty="0" smtClean="0"/>
              <a:t>    var </a:t>
            </a:r>
            <a:r>
              <a:rPr lang="nl-NL" sz="1600" dirty="0" err="1"/>
              <a:t>result</a:t>
            </a:r>
            <a:r>
              <a:rPr lang="nl-NL" sz="1600" dirty="0"/>
              <a:t> = </a:t>
            </a:r>
            <a:r>
              <a:rPr lang="nl-NL" sz="1600" dirty="0" err="1"/>
              <a:t>await</a:t>
            </a:r>
            <a:r>
              <a:rPr lang="nl-NL" sz="1600" dirty="0"/>
              <a:t> </a:t>
            </a:r>
            <a:r>
              <a:rPr lang="nl-NL" sz="1600" dirty="0" err="1"/>
              <a:t>controller.Index</a:t>
            </a:r>
            <a:r>
              <a:rPr lang="nl-NL" sz="1600" dirty="0"/>
              <a:t>();</a:t>
            </a:r>
          </a:p>
          <a:p>
            <a:r>
              <a:rPr lang="nl-NL" sz="1600" dirty="0" smtClean="0"/>
              <a:t>    // </a:t>
            </a:r>
            <a:r>
              <a:rPr lang="nl-NL" sz="1600" dirty="0" err="1"/>
              <a:t>Assert</a:t>
            </a:r>
            <a:endParaRPr lang="nl-NL" sz="1600" dirty="0"/>
          </a:p>
          <a:p>
            <a:r>
              <a:rPr lang="nl-NL" sz="1600" dirty="0" smtClean="0"/>
              <a:t>    var </a:t>
            </a:r>
            <a:r>
              <a:rPr lang="nl-NL" sz="1600" dirty="0" err="1"/>
              <a:t>viewResult</a:t>
            </a:r>
            <a:r>
              <a:rPr lang="nl-NL" sz="1600" dirty="0"/>
              <a:t> = </a:t>
            </a:r>
            <a:r>
              <a:rPr lang="nl-NL" sz="1600" dirty="0" err="1"/>
              <a:t>Assert.IsType</a:t>
            </a:r>
            <a:r>
              <a:rPr lang="nl-NL" sz="1600" dirty="0"/>
              <a:t>&lt;</a:t>
            </a:r>
            <a:r>
              <a:rPr lang="nl-NL" sz="1600" dirty="0" err="1"/>
              <a:t>ViewResult</a:t>
            </a:r>
            <a:r>
              <a:rPr lang="nl-NL" sz="1600" dirty="0"/>
              <a:t>&gt;(</a:t>
            </a:r>
            <a:r>
              <a:rPr lang="nl-NL" sz="1600" dirty="0" err="1"/>
              <a:t>result</a:t>
            </a:r>
            <a:r>
              <a:rPr lang="nl-NL" sz="1600" dirty="0"/>
              <a:t>);</a:t>
            </a:r>
          </a:p>
          <a:p>
            <a:r>
              <a:rPr lang="nl-NL" sz="1600" dirty="0" smtClean="0"/>
              <a:t>    </a:t>
            </a:r>
            <a:r>
              <a:rPr lang="nl-NL" sz="1600" dirty="0" err="1" smtClean="0"/>
              <a:t>Assert.Null</a:t>
            </a:r>
            <a:r>
              <a:rPr lang="nl-NL" sz="1600" dirty="0" smtClean="0"/>
              <a:t>(</a:t>
            </a:r>
            <a:r>
              <a:rPr lang="nl-NL" sz="1600" dirty="0" err="1" smtClean="0"/>
              <a:t>viewResult.ViewName</a:t>
            </a:r>
            <a:r>
              <a:rPr lang="nl-NL" sz="1600" dirty="0" smtClean="0"/>
              <a:t>);</a:t>
            </a:r>
            <a:endParaRPr lang="nl-NL" sz="1600" dirty="0"/>
          </a:p>
          <a:p>
            <a:r>
              <a:rPr lang="nl-NL" sz="1600" dirty="0" smtClean="0"/>
              <a:t>    </a:t>
            </a:r>
            <a:r>
              <a:rPr lang="nl-NL" sz="1600" dirty="0" err="1" smtClean="0"/>
              <a:t>Assert.NotNull</a:t>
            </a:r>
            <a:r>
              <a:rPr lang="nl-NL" sz="1600" dirty="0" smtClean="0"/>
              <a:t>(</a:t>
            </a:r>
            <a:r>
              <a:rPr lang="nl-NL" sz="1600" dirty="0" err="1" smtClean="0"/>
              <a:t>viewResult.ViewData</a:t>
            </a:r>
            <a:r>
              <a:rPr lang="nl-NL" sz="1600" dirty="0"/>
              <a:t>);</a:t>
            </a:r>
          </a:p>
          <a:p>
            <a:r>
              <a:rPr lang="nl-NL" sz="1600" dirty="0" smtClean="0"/>
              <a:t>    var </a:t>
            </a:r>
            <a:r>
              <a:rPr lang="nl-NL" sz="1600" dirty="0" err="1"/>
              <a:t>viewModel</a:t>
            </a:r>
            <a:r>
              <a:rPr lang="nl-NL" sz="1600" dirty="0"/>
              <a:t> = </a:t>
            </a:r>
            <a:r>
              <a:rPr lang="nl-NL" sz="1600" dirty="0" err="1"/>
              <a:t>Assert.IsType</a:t>
            </a:r>
            <a:r>
              <a:rPr lang="nl-NL" sz="1600" dirty="0"/>
              <a:t>&lt;List&lt;Genre&gt;&gt;(</a:t>
            </a:r>
            <a:r>
              <a:rPr lang="nl-NL" sz="1600" dirty="0" err="1"/>
              <a:t>viewResult.ViewData.Model</a:t>
            </a:r>
            <a:r>
              <a:rPr lang="nl-NL" sz="1600" dirty="0"/>
              <a:t>);</a:t>
            </a:r>
          </a:p>
          <a:p>
            <a:r>
              <a:rPr lang="nl-NL" sz="1600" dirty="0" smtClean="0"/>
              <a:t>    </a:t>
            </a:r>
            <a:r>
              <a:rPr lang="nl-NL" sz="1600" dirty="0" err="1" smtClean="0"/>
              <a:t>Assert.Equal</a:t>
            </a:r>
            <a:r>
              <a:rPr lang="nl-NL" sz="1600" dirty="0" smtClean="0"/>
              <a:t>(10</a:t>
            </a:r>
            <a:r>
              <a:rPr lang="nl-NL" sz="1600" dirty="0"/>
              <a:t>, </a:t>
            </a:r>
            <a:r>
              <a:rPr lang="nl-NL" sz="1600" dirty="0" err="1"/>
              <a:t>viewModel.Count</a:t>
            </a:r>
            <a:r>
              <a:rPr lang="nl-NL" sz="1600" dirty="0"/>
              <a:t>);</a:t>
            </a:r>
          </a:p>
          <a:p>
            <a:r>
              <a:rPr lang="nl-NL" sz="1600" dirty="0" smtClean="0"/>
              <a:t>  }</a:t>
            </a:r>
          </a:p>
          <a:p>
            <a:r>
              <a:rPr lang="en-US" sz="1600" dirty="0"/>
              <a:t>}</a:t>
            </a:r>
            <a:endParaRPr lang="nl-NL" sz="1600" dirty="0"/>
          </a:p>
        </p:txBody>
      </p:sp>
    </p:spTree>
    <p:extLst>
      <p:ext uri="{BB962C8B-B14F-4D97-AF65-F5344CB8AC3E}">
        <p14:creationId xmlns:p14="http://schemas.microsoft.com/office/powerpoint/2010/main" val="206880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the Correct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set the correct context while testing:</a:t>
            </a:r>
          </a:p>
          <a:p>
            <a:pPr>
              <a:buNone/>
            </a:pPr>
            <a:endParaRPr lang="en-US" dirty="0" smtClean="0"/>
          </a:p>
          <a:p>
            <a:r>
              <a:rPr lang="en-US" sz="2500" dirty="0" smtClean="0"/>
              <a:t>Use a test double context in unit tests</a:t>
            </a:r>
          </a:p>
          <a:p>
            <a:r>
              <a:rPr lang="en-US" sz="2500" dirty="0" smtClean="0"/>
              <a:t>Use an Entity Framework context at other times</a:t>
            </a:r>
          </a:p>
          <a:p>
            <a:r>
              <a:rPr lang="en-US" sz="2500" dirty="0" smtClean="0"/>
              <a:t>Use constructors to specify the context</a:t>
            </a:r>
          </a:p>
          <a:p>
            <a:r>
              <a:rPr lang="en-US" sz="2500" dirty="0" smtClean="0"/>
              <a:t>Use IoC containers to specify the context</a:t>
            </a: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Unit Testing in .NET Core</a:t>
            </a:r>
          </a:p>
          <a:p>
            <a:r>
              <a:rPr lang="en-US" dirty="0" smtClean="0"/>
              <a:t>Unit Testing MVC Components</a:t>
            </a:r>
          </a:p>
          <a:p>
            <a:r>
              <a:rPr lang="en-US" dirty="0" smtClean="0"/>
              <a:t>Integration Testing
Implementing an Exception Handling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Run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new test project,</a:t>
            </a:r>
            <a:r>
              <a:rPr lang="en-US" b="1" dirty="0" smtClean="0"/>
              <a:t> </a:t>
            </a:r>
            <a:r>
              <a:rPr lang="en-US" dirty="0" err="1" smtClean="0"/>
              <a:t>OperasWebSiteTests</a:t>
            </a:r>
            <a:r>
              <a:rPr lang="en-US" dirty="0" smtClean="0"/>
              <a:t>, to an existing MVC web application solution</a:t>
            </a:r>
          </a:p>
          <a:p>
            <a:pPr marL="746125" lvl="1" indent="-457200">
              <a:buFont typeface="+mj-lt"/>
              <a:buAutoNum type="arabicPeriod"/>
            </a:pPr>
            <a:r>
              <a:rPr lang="en-US" dirty="0" smtClean="0"/>
              <a:t>Create code for a simple unit test</a:t>
            </a:r>
          </a:p>
          <a:p>
            <a:pPr marL="746125" lvl="1" indent="-457200">
              <a:buFont typeface="+mj-lt"/>
              <a:buAutoNum type="arabicPeriod"/>
            </a:pPr>
            <a:r>
              <a:rPr lang="en-US" dirty="0" smtClean="0"/>
              <a:t>Observe the results of a failed test</a:t>
            </a:r>
          </a:p>
          <a:p>
            <a:pPr marL="746125" lvl="1" indent="-457200">
              <a:buFont typeface="+mj-lt"/>
              <a:buAutoNum type="arabicPeriod"/>
            </a:pPr>
            <a:r>
              <a:rPr lang="en-US" dirty="0" smtClean="0"/>
              <a:t>Observe the results of a passed test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an Exception Handling Strategy</a:t>
            </a:r>
            <a:endParaRPr lang="en-US"/>
          </a:p>
        </p:txBody>
      </p:sp>
      <p:sp>
        <p:nvSpPr>
          <p:cNvPr id="3" name="Text Placeholder 2"/>
          <p:cNvSpPr>
            <a:spLocks noGrp="1"/>
          </p:cNvSpPr>
          <p:nvPr>
            <p:ph type="body" idx="1"/>
          </p:nvPr>
        </p:nvSpPr>
        <p:spPr/>
        <p:txBody>
          <a:bodyPr/>
          <a:lstStyle/>
          <a:p>
            <a:r>
              <a:rPr lang="en-US" dirty="0"/>
              <a:t>Configuring an Exception Handling Page</a:t>
            </a:r>
          </a:p>
          <a:p>
            <a:r>
              <a:rPr lang="en-US" dirty="0" smtClean="0"/>
              <a:t>Configuring </a:t>
            </a:r>
            <a:r>
              <a:rPr lang="en-US" dirty="0"/>
              <a:t>Status Code </a:t>
            </a:r>
            <a:r>
              <a:rPr lang="en-US" dirty="0" smtClean="0"/>
              <a:t>Pages</a:t>
            </a:r>
            <a:endParaRPr lang="en-US" dirty="0"/>
          </a:p>
          <a:p>
            <a:r>
              <a:rPr lang="en-US" dirty="0"/>
              <a:t>ASP.NET MVC Error Handling</a:t>
            </a:r>
          </a:p>
          <a:p>
            <a:r>
              <a:rPr lang="en-US" dirty="0" err="1" smtClean="0"/>
              <a:t>ExceptionFilters</a:t>
            </a:r>
            <a:r>
              <a:rPr lang="en-US" dirty="0" smtClean="0"/>
              <a:t>
Logging Exceptions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62400" y="3780127"/>
            <a:ext cx="5105400" cy="2957428"/>
          </a:xfrm>
          <a:prstGeom prst="rect">
            <a:avLst/>
          </a:prstGeom>
        </p:spPr>
      </p:pic>
      <p:sp>
        <p:nvSpPr>
          <p:cNvPr id="2" name="Title 1"/>
          <p:cNvSpPr>
            <a:spLocks noGrp="1"/>
          </p:cNvSpPr>
          <p:nvPr>
            <p:ph type="title"/>
          </p:nvPr>
        </p:nvSpPr>
        <p:spPr/>
        <p:txBody>
          <a:bodyPr/>
          <a:lstStyle/>
          <a:p>
            <a:r>
              <a:rPr lang="en-US" dirty="0" smtClean="0"/>
              <a:t>Configure an Exception Handling Page</a:t>
            </a:r>
            <a:endParaRPr lang="nl-NL" dirty="0"/>
          </a:p>
        </p:txBody>
      </p:sp>
      <p:sp>
        <p:nvSpPr>
          <p:cNvPr id="3" name="Content Placeholder 2"/>
          <p:cNvSpPr>
            <a:spLocks noGrp="1"/>
          </p:cNvSpPr>
          <p:nvPr>
            <p:ph idx="1"/>
          </p:nvPr>
        </p:nvSpPr>
        <p:spPr>
          <a:xfrm>
            <a:off x="460375" y="838200"/>
            <a:ext cx="8119156" cy="5147356"/>
          </a:xfrm>
        </p:spPr>
        <p:txBody>
          <a:bodyPr/>
          <a:lstStyle/>
          <a:p>
            <a:r>
              <a:rPr lang="en-US" dirty="0" smtClean="0"/>
              <a:t>Add a dependency on</a:t>
            </a:r>
            <a:br>
              <a:rPr lang="en-US" dirty="0" smtClean="0"/>
            </a:br>
            <a:r>
              <a:rPr lang="nl-NL" dirty="0" err="1" smtClean="0"/>
              <a:t>Microsoft.AspNetCore.Diagnostics</a:t>
            </a:r>
            <a:endParaRPr lang="nl-NL" dirty="0"/>
          </a:p>
          <a:p>
            <a:r>
              <a:rPr lang="en-US" dirty="0" smtClean="0"/>
              <a:t>Configure the Startup class</a:t>
            </a:r>
          </a:p>
          <a:p>
            <a:endParaRPr lang="nl-NL" dirty="0"/>
          </a:p>
        </p:txBody>
      </p:sp>
      <p:sp>
        <p:nvSpPr>
          <p:cNvPr id="4" name="Rectangle 3"/>
          <p:cNvSpPr/>
          <p:nvPr/>
        </p:nvSpPr>
        <p:spPr>
          <a:xfrm>
            <a:off x="226979" y="2209800"/>
            <a:ext cx="8839200" cy="2031325"/>
          </a:xfrm>
          <a:prstGeom prst="rect">
            <a:avLst/>
          </a:prstGeom>
        </p:spPr>
        <p:txBody>
          <a:bodyPr wrap="square">
            <a:spAutoFit/>
          </a:bodyPr>
          <a:lstStyle/>
          <a:p>
            <a:r>
              <a:rPr lang="nl-NL" dirty="0"/>
              <a:t>public </a:t>
            </a:r>
            <a:r>
              <a:rPr lang="nl-NL" dirty="0" err="1"/>
              <a:t>void</a:t>
            </a:r>
            <a:r>
              <a:rPr lang="nl-NL" dirty="0"/>
              <a:t> </a:t>
            </a:r>
            <a:r>
              <a:rPr lang="nl-NL" dirty="0" err="1"/>
              <a:t>Configure</a:t>
            </a:r>
            <a:r>
              <a:rPr lang="nl-NL" dirty="0"/>
              <a:t>(</a:t>
            </a:r>
            <a:r>
              <a:rPr lang="nl-NL" dirty="0" err="1"/>
              <a:t>IApplicationBuilder</a:t>
            </a:r>
            <a:r>
              <a:rPr lang="nl-NL" dirty="0"/>
              <a:t> app, </a:t>
            </a:r>
            <a:r>
              <a:rPr lang="nl-NL" dirty="0" err="1" smtClean="0"/>
              <a:t>IHostingEnvironment</a:t>
            </a:r>
            <a:r>
              <a:rPr lang="nl-NL" dirty="0" smtClean="0"/>
              <a:t> </a:t>
            </a:r>
            <a:r>
              <a:rPr lang="nl-NL" dirty="0" err="1"/>
              <a:t>env</a:t>
            </a:r>
            <a:r>
              <a:rPr lang="nl-NL" dirty="0" smtClean="0"/>
              <a:t>) {</a:t>
            </a:r>
            <a:endParaRPr lang="nl-NL" dirty="0"/>
          </a:p>
          <a:p>
            <a:r>
              <a:rPr lang="nl-NL" dirty="0"/>
              <a:t>    </a:t>
            </a:r>
            <a:r>
              <a:rPr lang="nl-NL" dirty="0" err="1"/>
              <a:t>app.UseIISPlatformHandler</a:t>
            </a:r>
            <a:r>
              <a:rPr lang="nl-NL" dirty="0"/>
              <a:t>();</a:t>
            </a:r>
          </a:p>
          <a:p>
            <a:endParaRPr lang="nl-NL" dirty="0"/>
          </a:p>
          <a:p>
            <a:r>
              <a:rPr lang="nl-NL" dirty="0"/>
              <a:t>    </a:t>
            </a:r>
            <a:r>
              <a:rPr lang="nl-NL" dirty="0" err="1"/>
              <a:t>if</a:t>
            </a:r>
            <a:r>
              <a:rPr lang="nl-NL" dirty="0"/>
              <a:t> (</a:t>
            </a:r>
            <a:r>
              <a:rPr lang="nl-NL" dirty="0" err="1"/>
              <a:t>env.IsDevelopment</a:t>
            </a:r>
            <a:r>
              <a:rPr lang="nl-NL" dirty="0" smtClean="0"/>
              <a:t>()) {</a:t>
            </a:r>
            <a:endParaRPr lang="nl-NL" dirty="0"/>
          </a:p>
          <a:p>
            <a:r>
              <a:rPr lang="nl-NL" dirty="0"/>
              <a:t>        </a:t>
            </a:r>
            <a:r>
              <a:rPr lang="nl-NL" b="1" dirty="0" err="1"/>
              <a:t>app.UseDeveloperExceptionPage</a:t>
            </a:r>
            <a:r>
              <a:rPr lang="nl-NL" b="1" dirty="0"/>
              <a: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11684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an Exception Handler </a:t>
            </a:r>
            <a:endParaRPr lang="nl-NL" dirty="0"/>
          </a:p>
        </p:txBody>
      </p:sp>
      <p:sp>
        <p:nvSpPr>
          <p:cNvPr id="3" name="Content Placeholder 2"/>
          <p:cNvSpPr>
            <a:spLocks noGrp="1"/>
          </p:cNvSpPr>
          <p:nvPr>
            <p:ph idx="1"/>
          </p:nvPr>
        </p:nvSpPr>
        <p:spPr>
          <a:xfrm>
            <a:off x="360022" y="990600"/>
            <a:ext cx="8119156" cy="5147356"/>
          </a:xfrm>
        </p:spPr>
        <p:txBody>
          <a:bodyPr/>
          <a:lstStyle/>
          <a:p>
            <a:r>
              <a:rPr lang="en-US" dirty="0" smtClean="0"/>
              <a:t>When not in development mode, configure a Route for and Exception Handler</a:t>
            </a:r>
            <a:endParaRPr lang="nl-NL" dirty="0"/>
          </a:p>
        </p:txBody>
      </p:sp>
      <p:sp>
        <p:nvSpPr>
          <p:cNvPr id="4" name="Rectangle 3"/>
          <p:cNvSpPr/>
          <p:nvPr/>
        </p:nvSpPr>
        <p:spPr>
          <a:xfrm>
            <a:off x="228600" y="2133600"/>
            <a:ext cx="8534400" cy="1477328"/>
          </a:xfrm>
          <a:prstGeom prst="rect">
            <a:avLst/>
          </a:prstGeom>
        </p:spPr>
        <p:txBody>
          <a:bodyPr wrap="square">
            <a:spAutoFit/>
          </a:bodyPr>
          <a:lstStyle/>
          <a:p>
            <a:r>
              <a:rPr lang="nl-NL" dirty="0"/>
              <a:t>public virtual </a:t>
            </a:r>
            <a:r>
              <a:rPr lang="nl-NL" dirty="0" err="1"/>
              <a:t>void</a:t>
            </a:r>
            <a:r>
              <a:rPr lang="nl-NL" dirty="0"/>
              <a:t> </a:t>
            </a:r>
            <a:r>
              <a:rPr lang="nl-NL" dirty="0" err="1"/>
              <a:t>Configure</a:t>
            </a:r>
            <a:r>
              <a:rPr lang="nl-NL" dirty="0"/>
              <a:t>(</a:t>
            </a:r>
            <a:r>
              <a:rPr lang="nl-NL" dirty="0" err="1"/>
              <a:t>IApplicationBuilder</a:t>
            </a:r>
            <a:r>
              <a:rPr lang="nl-NL" dirty="0"/>
              <a:t> app</a:t>
            </a:r>
            <a:r>
              <a:rPr lang="nl-NL" dirty="0" smtClean="0"/>
              <a:t>) {</a:t>
            </a:r>
            <a:endParaRPr lang="nl-NL" dirty="0"/>
          </a:p>
          <a:p>
            <a:r>
              <a:rPr lang="nl-NL" dirty="0" smtClean="0"/>
              <a:t>  ...</a:t>
            </a:r>
            <a:endParaRPr lang="nl-NL" dirty="0"/>
          </a:p>
          <a:p>
            <a:r>
              <a:rPr lang="nl-NL" dirty="0" smtClean="0"/>
              <a:t>  </a:t>
            </a:r>
            <a:r>
              <a:rPr lang="nl-NL" dirty="0" err="1" smtClean="0"/>
              <a:t>app.UseExceptionHandler</a:t>
            </a:r>
            <a:r>
              <a:rPr lang="nl-NL" dirty="0"/>
              <a:t>("/Home/Error");</a:t>
            </a:r>
          </a:p>
          <a:p>
            <a:r>
              <a:rPr lang="nl-NL" dirty="0" smtClean="0"/>
              <a:t>  ...</a:t>
            </a:r>
            <a:endParaRPr lang="nl-NL" dirty="0"/>
          </a:p>
          <a:p>
            <a:r>
              <a:rPr lang="nl-NL" dirty="0" smtClean="0"/>
              <a:t>}</a:t>
            </a:r>
            <a:endParaRPr lang="nl-NL" dirty="0"/>
          </a:p>
        </p:txBody>
      </p:sp>
      <p:sp>
        <p:nvSpPr>
          <p:cNvPr id="5" name="Rectangle 4"/>
          <p:cNvSpPr/>
          <p:nvPr/>
        </p:nvSpPr>
        <p:spPr>
          <a:xfrm>
            <a:off x="152400" y="4038600"/>
            <a:ext cx="8763000" cy="1754326"/>
          </a:xfrm>
          <a:prstGeom prst="rect">
            <a:avLst/>
          </a:prstGeom>
        </p:spPr>
        <p:txBody>
          <a:bodyPr wrap="square">
            <a:spAutoFit/>
          </a:bodyPr>
          <a:lstStyle/>
          <a:p>
            <a:r>
              <a:rPr lang="en-US" dirty="0" smtClean="0"/>
              <a:t>//</a:t>
            </a:r>
            <a:r>
              <a:rPr lang="en-US" dirty="0" err="1" smtClean="0"/>
              <a:t>HomeController</a:t>
            </a:r>
            <a:endParaRPr lang="nl-NL" dirty="0" smtClean="0"/>
          </a:p>
          <a:p>
            <a:r>
              <a:rPr lang="nl-NL" dirty="0" smtClean="0"/>
              <a:t>public </a:t>
            </a:r>
            <a:r>
              <a:rPr lang="nl-NL" dirty="0" err="1"/>
              <a:t>IActionResult</a:t>
            </a:r>
            <a:r>
              <a:rPr lang="nl-NL" dirty="0"/>
              <a:t> Error</a:t>
            </a:r>
            <a:r>
              <a:rPr lang="nl-NL" dirty="0" smtClean="0"/>
              <a:t>() {</a:t>
            </a:r>
            <a:endParaRPr lang="nl-NL" dirty="0"/>
          </a:p>
          <a:p>
            <a:r>
              <a:rPr lang="nl-NL" dirty="0" smtClean="0"/>
              <a:t>  var </a:t>
            </a:r>
            <a:r>
              <a:rPr lang="nl-NL" dirty="0"/>
              <a:t>feature = </a:t>
            </a:r>
            <a:r>
              <a:rPr lang="nl-NL" dirty="0" err="1"/>
              <a:t>HttpContext.Features.Get</a:t>
            </a:r>
            <a:r>
              <a:rPr lang="nl-NL" dirty="0"/>
              <a:t>&lt;</a:t>
            </a:r>
            <a:r>
              <a:rPr lang="nl-NL" dirty="0" err="1"/>
              <a:t>IExceptionHandlerFeature</a:t>
            </a:r>
            <a:r>
              <a:rPr lang="nl-NL" dirty="0"/>
              <a:t>&gt;();</a:t>
            </a:r>
          </a:p>
          <a:p>
            <a:r>
              <a:rPr lang="nl-NL" dirty="0" smtClean="0"/>
              <a:t>  var </a:t>
            </a:r>
            <a:r>
              <a:rPr lang="nl-NL" dirty="0"/>
              <a:t>error = </a:t>
            </a:r>
            <a:r>
              <a:rPr lang="nl-NL" dirty="0" err="1"/>
              <a:t>feature?.Error</a:t>
            </a:r>
            <a:r>
              <a:rPr lang="nl-NL" dirty="0"/>
              <a:t>;</a:t>
            </a:r>
          </a:p>
          <a:p>
            <a:r>
              <a:rPr lang="nl-NL" dirty="0" smtClean="0"/>
              <a:t>  return View(error</a:t>
            </a:r>
            <a:r>
              <a:rPr lang="nl-NL" dirty="0"/>
              <a:t>);</a:t>
            </a:r>
          </a:p>
          <a:p>
            <a:r>
              <a:rPr lang="nl-NL" dirty="0" smtClean="0"/>
              <a:t>}</a:t>
            </a:r>
            <a:endParaRPr lang="nl-NL" dirty="0"/>
          </a:p>
        </p:txBody>
      </p:sp>
    </p:spTree>
    <p:extLst>
      <p:ext uri="{BB962C8B-B14F-4D97-AF65-F5344CB8AC3E}">
        <p14:creationId xmlns:p14="http://schemas.microsoft.com/office/powerpoint/2010/main" val="404730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Configuring</a:t>
            </a:r>
            <a:r>
              <a:rPr lang="nl-NL" dirty="0"/>
              <a:t> Status Code Pages</a:t>
            </a:r>
          </a:p>
        </p:txBody>
      </p:sp>
      <p:sp>
        <p:nvSpPr>
          <p:cNvPr id="3" name="Content Placeholder 2"/>
          <p:cNvSpPr>
            <a:spLocks noGrp="1"/>
          </p:cNvSpPr>
          <p:nvPr>
            <p:ph idx="1"/>
          </p:nvPr>
        </p:nvSpPr>
        <p:spPr/>
        <p:txBody>
          <a:bodyPr/>
          <a:lstStyle/>
          <a:p>
            <a:r>
              <a:rPr lang="en-US" dirty="0" smtClean="0"/>
              <a:t>Configure </a:t>
            </a:r>
            <a:r>
              <a:rPr lang="en-US" dirty="0"/>
              <a:t>the </a:t>
            </a:r>
            <a:r>
              <a:rPr lang="en-US" dirty="0" err="1"/>
              <a:t>StatusCodePagesMiddleware</a:t>
            </a:r>
            <a:r>
              <a:rPr lang="en-US" dirty="0"/>
              <a:t> </a:t>
            </a:r>
            <a:r>
              <a:rPr lang="en-US" dirty="0" smtClean="0"/>
              <a:t>for </a:t>
            </a:r>
            <a:r>
              <a:rPr lang="en-US" dirty="0"/>
              <a:t>HTTP status codes such as </a:t>
            </a:r>
            <a:endParaRPr lang="en-US" dirty="0" smtClean="0"/>
          </a:p>
          <a:p>
            <a:pPr lvl="1"/>
            <a:r>
              <a:rPr lang="en-US" dirty="0" smtClean="0"/>
              <a:t>500 </a:t>
            </a:r>
            <a:r>
              <a:rPr lang="en-US" dirty="0"/>
              <a:t>(Internal Server Error</a:t>
            </a:r>
            <a:r>
              <a:rPr lang="en-US" dirty="0" smtClean="0"/>
              <a:t>) </a:t>
            </a:r>
          </a:p>
          <a:p>
            <a:pPr lvl="1"/>
            <a:r>
              <a:rPr lang="en-US" dirty="0" smtClean="0"/>
              <a:t>404 </a:t>
            </a:r>
            <a:r>
              <a:rPr lang="en-US" dirty="0"/>
              <a:t>(Not Found</a:t>
            </a:r>
            <a:r>
              <a:rPr lang="en-US" dirty="0" smtClean="0"/>
              <a:t>)</a:t>
            </a:r>
          </a:p>
          <a:p>
            <a:pPr lvl="1"/>
            <a:endParaRPr lang="en-US" dirty="0"/>
          </a:p>
          <a:p>
            <a:pPr lvl="1"/>
            <a:endParaRPr lang="en-US" dirty="0" smtClean="0"/>
          </a:p>
          <a:p>
            <a:pPr lvl="1"/>
            <a:endParaRPr lang="en-US" dirty="0"/>
          </a:p>
          <a:p>
            <a:r>
              <a:rPr lang="en-US" dirty="0" smtClean="0"/>
              <a:t>Handle </a:t>
            </a:r>
            <a:r>
              <a:rPr lang="en-US" dirty="0"/>
              <a:t>redirects (with either relative or absolute URL paths</a:t>
            </a:r>
            <a:r>
              <a:rPr lang="en-US" dirty="0" smtClean="0"/>
              <a:t>) </a:t>
            </a:r>
            <a:r>
              <a:rPr lang="en-US" dirty="0"/>
              <a:t>passing the status code as part of the </a:t>
            </a:r>
            <a:r>
              <a:rPr lang="en-US" dirty="0" smtClean="0"/>
              <a:t>URL</a:t>
            </a:r>
            <a:endParaRPr lang="nl-NL" dirty="0"/>
          </a:p>
        </p:txBody>
      </p:sp>
      <p:sp>
        <p:nvSpPr>
          <p:cNvPr id="4" name="Rectangle 3"/>
          <p:cNvSpPr/>
          <p:nvPr/>
        </p:nvSpPr>
        <p:spPr>
          <a:xfrm>
            <a:off x="458788" y="3262850"/>
            <a:ext cx="4152099" cy="646331"/>
          </a:xfrm>
          <a:prstGeom prst="rect">
            <a:avLst/>
          </a:prstGeom>
        </p:spPr>
        <p:txBody>
          <a:bodyPr wrap="none">
            <a:spAutoFit/>
          </a:bodyPr>
          <a:lstStyle/>
          <a:p>
            <a:r>
              <a:rPr lang="en-US" dirty="0" smtClean="0"/>
              <a:t>//Startup class, Configure method</a:t>
            </a:r>
            <a:endParaRPr lang="nl-NL" dirty="0" smtClean="0"/>
          </a:p>
          <a:p>
            <a:r>
              <a:rPr lang="nl-NL" dirty="0" err="1" smtClean="0"/>
              <a:t>app.UseStatusCodePages</a:t>
            </a:r>
            <a:r>
              <a:rPr lang="nl-NL" dirty="0"/>
              <a:t>();</a:t>
            </a:r>
          </a:p>
        </p:txBody>
      </p:sp>
      <p:sp>
        <p:nvSpPr>
          <p:cNvPr id="5" name="Rectangle 4"/>
          <p:cNvSpPr/>
          <p:nvPr/>
        </p:nvSpPr>
        <p:spPr>
          <a:xfrm>
            <a:off x="458788" y="5845405"/>
            <a:ext cx="7694612" cy="369332"/>
          </a:xfrm>
          <a:prstGeom prst="rect">
            <a:avLst/>
          </a:prstGeom>
        </p:spPr>
        <p:txBody>
          <a:bodyPr wrap="square">
            <a:spAutoFit/>
          </a:bodyPr>
          <a:lstStyle/>
          <a:p>
            <a:r>
              <a:rPr lang="nl-NL" dirty="0" err="1"/>
              <a:t>app.UseStatusCodePagesWithRedirects</a:t>
            </a:r>
            <a:r>
              <a:rPr lang="nl-NL" dirty="0"/>
              <a:t>("~/</a:t>
            </a:r>
            <a:r>
              <a:rPr lang="nl-NL" dirty="0" err="1"/>
              <a:t>errors</a:t>
            </a:r>
            <a:r>
              <a:rPr lang="nl-NL" dirty="0"/>
              <a:t>/{0}");</a:t>
            </a:r>
          </a:p>
        </p:txBody>
      </p:sp>
    </p:spTree>
    <p:extLst>
      <p:ext uri="{BB962C8B-B14F-4D97-AF65-F5344CB8AC3E}">
        <p14:creationId xmlns:p14="http://schemas.microsoft.com/office/powerpoint/2010/main" val="254450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Error Handling</a:t>
            </a:r>
            <a:endParaRPr lang="nl-NL" dirty="0"/>
          </a:p>
        </p:txBody>
      </p:sp>
      <p:sp>
        <p:nvSpPr>
          <p:cNvPr id="3" name="Content Placeholder 2"/>
          <p:cNvSpPr>
            <a:spLocks noGrp="1"/>
          </p:cNvSpPr>
          <p:nvPr>
            <p:ph idx="1"/>
          </p:nvPr>
        </p:nvSpPr>
        <p:spPr/>
        <p:txBody>
          <a:bodyPr/>
          <a:lstStyle/>
          <a:p>
            <a:r>
              <a:rPr lang="en-US" dirty="0" smtClean="0"/>
              <a:t>Exception </a:t>
            </a:r>
            <a:r>
              <a:rPr lang="en-US" dirty="0"/>
              <a:t>filters </a:t>
            </a:r>
            <a:endParaRPr lang="en-US" dirty="0" smtClean="0"/>
          </a:p>
          <a:p>
            <a:pPr lvl="1"/>
            <a:r>
              <a:rPr lang="en-US" dirty="0" smtClean="0"/>
              <a:t>can </a:t>
            </a:r>
            <a:r>
              <a:rPr lang="en-US" dirty="0"/>
              <a:t>be configured globally </a:t>
            </a:r>
            <a:endParaRPr lang="en-US" dirty="0" smtClean="0"/>
          </a:p>
          <a:p>
            <a:pPr lvl="1"/>
            <a:r>
              <a:rPr lang="en-US" dirty="0" smtClean="0"/>
              <a:t>per-controller basis</a:t>
            </a:r>
          </a:p>
          <a:p>
            <a:pPr lvl="1"/>
            <a:r>
              <a:rPr lang="en-US" dirty="0" smtClean="0"/>
              <a:t>per-action </a:t>
            </a:r>
            <a:r>
              <a:rPr lang="en-US" dirty="0"/>
              <a:t>basis </a:t>
            </a:r>
            <a:endParaRPr lang="en-US" dirty="0" smtClean="0"/>
          </a:p>
          <a:p>
            <a:r>
              <a:rPr lang="en-US" dirty="0" smtClean="0"/>
              <a:t>handle unhandled exceptions in controller actions </a:t>
            </a:r>
          </a:p>
          <a:p>
            <a:r>
              <a:rPr lang="en-US" dirty="0" smtClean="0"/>
              <a:t>not </a:t>
            </a:r>
            <a:r>
              <a:rPr lang="en-US" dirty="0"/>
              <a:t>called </a:t>
            </a:r>
            <a:r>
              <a:rPr lang="en-US" dirty="0" smtClean="0"/>
              <a:t>otherwise</a:t>
            </a:r>
          </a:p>
          <a:p>
            <a:r>
              <a:rPr lang="en-US" dirty="0" smtClean="0"/>
              <a:t>good </a:t>
            </a:r>
            <a:r>
              <a:rPr lang="en-US" dirty="0"/>
              <a:t>for trapping exceptions </a:t>
            </a:r>
            <a:r>
              <a:rPr lang="en-US" dirty="0" smtClean="0"/>
              <a:t>of </a:t>
            </a:r>
            <a:r>
              <a:rPr lang="en-US" dirty="0"/>
              <a:t>MVC </a:t>
            </a:r>
            <a:r>
              <a:rPr lang="en-US" dirty="0" smtClean="0"/>
              <a:t>actions</a:t>
            </a:r>
          </a:p>
          <a:p>
            <a:r>
              <a:rPr lang="en-US" dirty="0" smtClean="0"/>
              <a:t>not </a:t>
            </a:r>
            <a:r>
              <a:rPr lang="en-US" dirty="0"/>
              <a:t>as flexible as error handling </a:t>
            </a:r>
            <a:r>
              <a:rPr lang="en-US" dirty="0" smtClean="0"/>
              <a:t>middleware </a:t>
            </a:r>
          </a:p>
          <a:p>
            <a:r>
              <a:rPr lang="en-US" dirty="0" smtClean="0"/>
              <a:t>prefer </a:t>
            </a:r>
            <a:r>
              <a:rPr lang="en-US" dirty="0"/>
              <a:t>middleware for the general </a:t>
            </a:r>
            <a:r>
              <a:rPr lang="en-US" dirty="0" smtClean="0"/>
              <a:t>case</a:t>
            </a:r>
          </a:p>
          <a:p>
            <a:r>
              <a:rPr lang="en-US" dirty="0" smtClean="0"/>
              <a:t>use </a:t>
            </a:r>
            <a:r>
              <a:rPr lang="en-US" dirty="0"/>
              <a:t>filters only where </a:t>
            </a:r>
            <a:r>
              <a:rPr lang="en-US" dirty="0" smtClean="0"/>
              <a:t>error </a:t>
            </a:r>
            <a:r>
              <a:rPr lang="en-US" dirty="0"/>
              <a:t>handling </a:t>
            </a:r>
            <a:r>
              <a:rPr lang="en-US" dirty="0" smtClean="0"/>
              <a:t>differs on specific MVC actions</a:t>
            </a:r>
            <a:endParaRPr lang="nl-NL" dirty="0"/>
          </a:p>
        </p:txBody>
      </p:sp>
    </p:spTree>
    <p:extLst>
      <p:ext uri="{BB962C8B-B14F-4D97-AF65-F5344CB8AC3E}">
        <p14:creationId xmlns:p14="http://schemas.microsoft.com/office/powerpoint/2010/main" val="226804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Filters</a:t>
            </a:r>
            <a:endParaRPr lang="nl-NL" dirty="0"/>
          </a:p>
        </p:txBody>
      </p:sp>
      <p:sp>
        <p:nvSpPr>
          <p:cNvPr id="3" name="Rectangle 2"/>
          <p:cNvSpPr/>
          <p:nvPr/>
        </p:nvSpPr>
        <p:spPr>
          <a:xfrm>
            <a:off x="152400" y="756875"/>
            <a:ext cx="8915400" cy="6186309"/>
          </a:xfrm>
          <a:prstGeom prst="rect">
            <a:avLst/>
          </a:prstGeom>
        </p:spPr>
        <p:txBody>
          <a:bodyPr wrap="square">
            <a:spAutoFit/>
          </a:bodyPr>
          <a:lstStyle/>
          <a:p>
            <a:r>
              <a:rPr lang="nl-NL" dirty="0"/>
              <a:t>public class </a:t>
            </a:r>
            <a:r>
              <a:rPr lang="nl-NL" dirty="0" err="1"/>
              <a:t>CustomExceptionFilterAttribute</a:t>
            </a:r>
            <a:r>
              <a:rPr lang="nl-NL" dirty="0"/>
              <a:t> : </a:t>
            </a:r>
            <a:r>
              <a:rPr lang="nl-NL" b="1" dirty="0" err="1" smtClean="0"/>
              <a:t>ExceptionFilterAttribute</a:t>
            </a:r>
            <a:r>
              <a:rPr lang="nl-NL" dirty="0" smtClean="0"/>
              <a:t> {</a:t>
            </a:r>
            <a:endParaRPr lang="nl-NL" dirty="0"/>
          </a:p>
          <a:p>
            <a:r>
              <a:rPr lang="nl-NL" dirty="0" smtClean="0"/>
              <a:t>  private </a:t>
            </a:r>
            <a:r>
              <a:rPr lang="nl-NL" dirty="0" err="1"/>
              <a:t>readonly</a:t>
            </a:r>
            <a:r>
              <a:rPr lang="nl-NL" dirty="0"/>
              <a:t> </a:t>
            </a:r>
            <a:r>
              <a:rPr lang="nl-NL" dirty="0" err="1"/>
              <a:t>IHostingEnvironment</a:t>
            </a:r>
            <a:r>
              <a:rPr lang="nl-NL" dirty="0"/>
              <a:t> _</a:t>
            </a:r>
            <a:r>
              <a:rPr lang="nl-NL" dirty="0" err="1"/>
              <a:t>hostingEnvironment</a:t>
            </a:r>
            <a:r>
              <a:rPr lang="nl-NL" dirty="0"/>
              <a:t>;</a:t>
            </a:r>
          </a:p>
          <a:p>
            <a:r>
              <a:rPr lang="nl-NL" dirty="0" smtClean="0"/>
              <a:t>  private </a:t>
            </a:r>
            <a:r>
              <a:rPr lang="nl-NL" dirty="0" err="1"/>
              <a:t>readonly</a:t>
            </a:r>
            <a:r>
              <a:rPr lang="nl-NL" dirty="0"/>
              <a:t> </a:t>
            </a:r>
            <a:r>
              <a:rPr lang="nl-NL" dirty="0" err="1"/>
              <a:t>IModelMetadataProvider</a:t>
            </a:r>
            <a:r>
              <a:rPr lang="nl-NL" dirty="0"/>
              <a:t> _</a:t>
            </a:r>
            <a:r>
              <a:rPr lang="nl-NL" dirty="0" err="1"/>
              <a:t>modelMetadataProvider</a:t>
            </a:r>
            <a:r>
              <a:rPr lang="nl-NL" dirty="0" smtClean="0"/>
              <a:t>;</a:t>
            </a:r>
            <a:endParaRPr lang="nl-NL" dirty="0"/>
          </a:p>
          <a:p>
            <a:r>
              <a:rPr lang="nl-NL" dirty="0"/>
              <a:t> </a:t>
            </a:r>
            <a:r>
              <a:rPr lang="nl-NL" dirty="0" smtClean="0"/>
              <a:t>  public </a:t>
            </a:r>
            <a:r>
              <a:rPr lang="nl-NL" dirty="0" err="1"/>
              <a:t>CustomExceptionFilterAttribute</a:t>
            </a:r>
            <a:r>
              <a:rPr lang="nl-NL" dirty="0"/>
              <a:t>(</a:t>
            </a:r>
          </a:p>
          <a:p>
            <a:r>
              <a:rPr lang="nl-NL" dirty="0" smtClean="0"/>
              <a:t>      </a:t>
            </a:r>
            <a:r>
              <a:rPr lang="nl-NL" dirty="0" err="1" smtClean="0"/>
              <a:t>IHostingEnvironment</a:t>
            </a:r>
            <a:r>
              <a:rPr lang="nl-NL" dirty="0" smtClean="0"/>
              <a:t> </a:t>
            </a:r>
            <a:r>
              <a:rPr lang="nl-NL" dirty="0" err="1"/>
              <a:t>hostingEnvironment</a:t>
            </a:r>
            <a:r>
              <a:rPr lang="nl-NL" dirty="0"/>
              <a:t>,</a:t>
            </a:r>
          </a:p>
          <a:p>
            <a:r>
              <a:rPr lang="nl-NL" dirty="0" smtClean="0"/>
              <a:t>      </a:t>
            </a:r>
            <a:r>
              <a:rPr lang="nl-NL" dirty="0" err="1" smtClean="0"/>
              <a:t>IModelMetadataProvider</a:t>
            </a:r>
            <a:r>
              <a:rPr lang="nl-NL" dirty="0" smtClean="0"/>
              <a:t> </a:t>
            </a:r>
            <a:r>
              <a:rPr lang="nl-NL" dirty="0" err="1"/>
              <a:t>modelMetadataProvider</a:t>
            </a:r>
            <a:r>
              <a:rPr lang="nl-NL" dirty="0" smtClean="0"/>
              <a:t>) {</a:t>
            </a:r>
            <a:endParaRPr lang="nl-NL" dirty="0"/>
          </a:p>
          <a:p>
            <a:r>
              <a:rPr lang="nl-NL" dirty="0" smtClean="0"/>
              <a:t>        _</a:t>
            </a:r>
            <a:r>
              <a:rPr lang="nl-NL" dirty="0" err="1"/>
              <a:t>hostingEnvironment</a:t>
            </a:r>
            <a:r>
              <a:rPr lang="nl-NL" dirty="0"/>
              <a:t> = </a:t>
            </a:r>
            <a:r>
              <a:rPr lang="nl-NL" dirty="0" err="1"/>
              <a:t>hostingEnvironment</a:t>
            </a:r>
            <a:r>
              <a:rPr lang="nl-NL" dirty="0"/>
              <a:t>;</a:t>
            </a:r>
          </a:p>
          <a:p>
            <a:r>
              <a:rPr lang="nl-NL" dirty="0" smtClean="0"/>
              <a:t>        _</a:t>
            </a:r>
            <a:r>
              <a:rPr lang="nl-NL" dirty="0" err="1"/>
              <a:t>modelMetadataProvider</a:t>
            </a:r>
            <a:r>
              <a:rPr lang="nl-NL" dirty="0"/>
              <a:t> = </a:t>
            </a:r>
            <a:r>
              <a:rPr lang="nl-NL" dirty="0" err="1"/>
              <a:t>modelMetadataProvider</a:t>
            </a:r>
            <a:r>
              <a:rPr lang="nl-NL" dirty="0"/>
              <a:t>;</a:t>
            </a:r>
          </a:p>
          <a:p>
            <a:r>
              <a:rPr lang="nl-NL" dirty="0" smtClean="0"/>
              <a:t>  }</a:t>
            </a:r>
            <a:endParaRPr lang="nl-NL" dirty="0"/>
          </a:p>
          <a:p>
            <a:r>
              <a:rPr lang="nl-NL" dirty="0" smtClean="0"/>
              <a:t>  public </a:t>
            </a:r>
            <a:r>
              <a:rPr lang="nl-NL" dirty="0" err="1"/>
              <a:t>override</a:t>
            </a:r>
            <a:r>
              <a:rPr lang="nl-NL" dirty="0"/>
              <a:t> </a:t>
            </a:r>
            <a:r>
              <a:rPr lang="nl-NL" dirty="0" err="1"/>
              <a:t>void</a:t>
            </a:r>
            <a:r>
              <a:rPr lang="nl-NL" dirty="0"/>
              <a:t> </a:t>
            </a:r>
            <a:r>
              <a:rPr lang="nl-NL" b="1" dirty="0" err="1"/>
              <a:t>OnException</a:t>
            </a:r>
            <a:r>
              <a:rPr lang="nl-NL" dirty="0"/>
              <a:t>(</a:t>
            </a:r>
            <a:r>
              <a:rPr lang="nl-NL" dirty="0" err="1"/>
              <a:t>ExceptionContext</a:t>
            </a:r>
            <a:r>
              <a:rPr lang="nl-NL" dirty="0"/>
              <a:t> context</a:t>
            </a:r>
            <a:r>
              <a:rPr lang="nl-NL" dirty="0" smtClean="0"/>
              <a:t>) {</a:t>
            </a:r>
            <a:endParaRPr lang="nl-NL" dirty="0"/>
          </a:p>
          <a:p>
            <a:r>
              <a:rPr lang="nl-NL" dirty="0" smtClean="0"/>
              <a:t>    </a:t>
            </a:r>
            <a:r>
              <a:rPr lang="nl-NL" dirty="0" err="1" smtClean="0"/>
              <a:t>if</a:t>
            </a:r>
            <a:r>
              <a:rPr lang="nl-NL" dirty="0" smtClean="0"/>
              <a:t> </a:t>
            </a:r>
            <a:r>
              <a:rPr lang="nl-NL" dirty="0"/>
              <a:t>(!_</a:t>
            </a:r>
            <a:r>
              <a:rPr lang="nl-NL" dirty="0" err="1"/>
              <a:t>hostingEnvironment.IsDevelopment</a:t>
            </a:r>
            <a:r>
              <a:rPr lang="nl-NL" dirty="0" smtClean="0"/>
              <a:t>()) {</a:t>
            </a:r>
            <a:endParaRPr lang="nl-NL" dirty="0"/>
          </a:p>
          <a:p>
            <a:r>
              <a:rPr lang="nl-NL" dirty="0" smtClean="0"/>
              <a:t>      // </a:t>
            </a:r>
            <a:r>
              <a:rPr lang="nl-NL" dirty="0"/>
              <a:t>do </a:t>
            </a:r>
            <a:r>
              <a:rPr lang="nl-NL" dirty="0" err="1"/>
              <a:t>nothing</a:t>
            </a:r>
            <a:endParaRPr lang="nl-NL" dirty="0"/>
          </a:p>
          <a:p>
            <a:r>
              <a:rPr lang="nl-NL" dirty="0"/>
              <a:t>      </a:t>
            </a:r>
            <a:r>
              <a:rPr lang="nl-NL" dirty="0" smtClean="0"/>
              <a:t>return</a:t>
            </a:r>
            <a:r>
              <a:rPr lang="nl-NL" dirty="0"/>
              <a:t>;</a:t>
            </a:r>
          </a:p>
          <a:p>
            <a:r>
              <a:rPr lang="nl-NL" dirty="0" smtClean="0"/>
              <a:t>    }</a:t>
            </a:r>
            <a:endParaRPr lang="nl-NL" dirty="0"/>
          </a:p>
          <a:p>
            <a:r>
              <a:rPr lang="nl-NL" dirty="0" smtClean="0"/>
              <a:t>    var </a:t>
            </a:r>
            <a:r>
              <a:rPr lang="nl-NL" dirty="0" err="1"/>
              <a:t>result</a:t>
            </a:r>
            <a:r>
              <a:rPr lang="nl-NL" dirty="0"/>
              <a:t> = new </a:t>
            </a:r>
            <a:r>
              <a:rPr lang="nl-NL" dirty="0" err="1"/>
              <a:t>ViewResult</a:t>
            </a:r>
            <a:r>
              <a:rPr lang="nl-NL" dirty="0"/>
              <a:t> {</a:t>
            </a:r>
            <a:r>
              <a:rPr lang="nl-NL" dirty="0" err="1"/>
              <a:t>ViewName</a:t>
            </a:r>
            <a:r>
              <a:rPr lang="nl-NL" dirty="0"/>
              <a:t> = "</a:t>
            </a:r>
            <a:r>
              <a:rPr lang="nl-NL" dirty="0" err="1"/>
              <a:t>CustomError</a:t>
            </a:r>
            <a:r>
              <a:rPr lang="nl-NL" dirty="0"/>
              <a:t>"};</a:t>
            </a:r>
          </a:p>
          <a:p>
            <a:r>
              <a:rPr lang="nl-NL" dirty="0" smtClean="0"/>
              <a:t>    </a:t>
            </a:r>
            <a:r>
              <a:rPr lang="nl-NL" dirty="0" err="1" smtClean="0"/>
              <a:t>result.ViewData</a:t>
            </a:r>
            <a:r>
              <a:rPr lang="nl-NL" dirty="0" smtClean="0"/>
              <a:t> </a:t>
            </a:r>
            <a:r>
              <a:rPr lang="nl-NL" dirty="0"/>
              <a:t>= new </a:t>
            </a:r>
            <a:r>
              <a:rPr lang="nl-NL" dirty="0" err="1"/>
              <a:t>ViewDataDictionary</a:t>
            </a:r>
            <a:r>
              <a:rPr lang="nl-NL" dirty="0"/>
              <a:t>(_</a:t>
            </a:r>
            <a:r>
              <a:rPr lang="nl-NL" dirty="0" err="1"/>
              <a:t>modelMetadataProvider,context.ModelState</a:t>
            </a:r>
            <a:r>
              <a:rPr lang="nl-NL" dirty="0"/>
              <a:t>);</a:t>
            </a:r>
          </a:p>
          <a:p>
            <a:r>
              <a:rPr lang="nl-NL" dirty="0" smtClean="0"/>
              <a:t>    </a:t>
            </a:r>
            <a:r>
              <a:rPr lang="nl-NL" dirty="0" err="1" smtClean="0"/>
              <a:t>result.ViewData.Add</a:t>
            </a:r>
            <a:r>
              <a:rPr lang="nl-NL" dirty="0"/>
              <a:t>("</a:t>
            </a:r>
            <a:r>
              <a:rPr lang="nl-NL" dirty="0" err="1"/>
              <a:t>Exception</a:t>
            </a:r>
            <a:r>
              <a:rPr lang="nl-NL" dirty="0"/>
              <a:t>", </a:t>
            </a:r>
            <a:r>
              <a:rPr lang="nl-NL" dirty="0" err="1"/>
              <a:t>context.Exception</a:t>
            </a:r>
            <a:r>
              <a:rPr lang="nl-NL" dirty="0"/>
              <a:t>);</a:t>
            </a:r>
          </a:p>
          <a:p>
            <a:r>
              <a:rPr lang="nl-NL" dirty="0" smtClean="0"/>
              <a:t>    // </a:t>
            </a:r>
            <a:r>
              <a:rPr lang="nl-NL" dirty="0"/>
              <a:t>TODO: Pass </a:t>
            </a:r>
            <a:r>
              <a:rPr lang="nl-NL" dirty="0" err="1"/>
              <a:t>additional</a:t>
            </a:r>
            <a:r>
              <a:rPr lang="nl-NL" dirty="0"/>
              <a:t> </a:t>
            </a:r>
            <a:r>
              <a:rPr lang="nl-NL" dirty="0" err="1"/>
              <a:t>detailed</a:t>
            </a:r>
            <a:r>
              <a:rPr lang="nl-NL" dirty="0"/>
              <a:t> data via </a:t>
            </a:r>
            <a:r>
              <a:rPr lang="nl-NL" dirty="0" err="1"/>
              <a:t>ViewData</a:t>
            </a:r>
            <a:endParaRPr lang="nl-NL" dirty="0"/>
          </a:p>
          <a:p>
            <a:r>
              <a:rPr lang="nl-NL" dirty="0" smtClean="0"/>
              <a:t>    </a:t>
            </a:r>
            <a:r>
              <a:rPr lang="nl-NL" dirty="0" err="1" smtClean="0"/>
              <a:t>context.ExceptionHandled</a:t>
            </a:r>
            <a:r>
              <a:rPr lang="nl-NL" dirty="0" smtClean="0"/>
              <a:t> </a:t>
            </a:r>
            <a:r>
              <a:rPr lang="nl-NL" dirty="0"/>
              <a:t>= </a:t>
            </a:r>
            <a:r>
              <a:rPr lang="nl-NL" dirty="0" err="1"/>
              <a:t>true</a:t>
            </a:r>
            <a:r>
              <a:rPr lang="nl-NL" dirty="0"/>
              <a:t>; </a:t>
            </a:r>
            <a:r>
              <a:rPr lang="nl-NL" b="1" dirty="0"/>
              <a:t>// mark </a:t>
            </a:r>
            <a:r>
              <a:rPr lang="nl-NL" b="1" dirty="0" err="1"/>
              <a:t>exception</a:t>
            </a:r>
            <a:r>
              <a:rPr lang="nl-NL" b="1" dirty="0"/>
              <a:t> as </a:t>
            </a:r>
            <a:r>
              <a:rPr lang="nl-NL" b="1" dirty="0" err="1"/>
              <a:t>handled</a:t>
            </a:r>
            <a:endParaRPr lang="nl-NL" b="1" dirty="0"/>
          </a:p>
          <a:p>
            <a:r>
              <a:rPr lang="nl-NL" dirty="0" smtClean="0"/>
              <a:t>    </a:t>
            </a:r>
            <a:r>
              <a:rPr lang="nl-NL" dirty="0" err="1" smtClean="0"/>
              <a:t>context.Result</a:t>
            </a:r>
            <a:r>
              <a:rPr lang="nl-NL" dirty="0" smtClean="0"/>
              <a:t> </a:t>
            </a:r>
            <a:r>
              <a:rPr lang="nl-NL" dirty="0"/>
              <a:t>= </a:t>
            </a:r>
            <a:r>
              <a:rPr lang="nl-NL" dirty="0" err="1"/>
              <a:t>result</a:t>
            </a:r>
            <a:r>
              <a:rPr lang="nl-NL" dirty="0"/>
              <a:t>;</a:t>
            </a:r>
          </a:p>
          <a:p>
            <a:r>
              <a:rPr lang="nl-NL" dirty="0" smtClean="0"/>
              <a:t>}</a:t>
            </a:r>
            <a:endParaRPr lang="nl-NL" dirty="0"/>
          </a:p>
        </p:txBody>
      </p:sp>
    </p:spTree>
    <p:extLst>
      <p:ext uri="{BB962C8B-B14F-4D97-AF65-F5344CB8AC3E}">
        <p14:creationId xmlns:p14="http://schemas.microsoft.com/office/powerpoint/2010/main" val="31652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Unit Testing in .NET Core</a:t>
            </a:r>
            <a:endParaRPr lang="en-US" dirty="0"/>
          </a:p>
        </p:txBody>
      </p:sp>
      <p:sp>
        <p:nvSpPr>
          <p:cNvPr id="3" name="Text Placeholder 2"/>
          <p:cNvSpPr>
            <a:spLocks noGrp="1"/>
          </p:cNvSpPr>
          <p:nvPr>
            <p:ph type="body" idx="1"/>
          </p:nvPr>
        </p:nvSpPr>
        <p:spPr/>
        <p:txBody>
          <a:bodyPr/>
          <a:lstStyle/>
          <a:p>
            <a:r>
              <a:rPr lang="en-US" smtClean="0"/>
              <a:t>Why Perform Unit Tests?
Principles of Test Driven Development
Writing Loosely Coupled MVC Components
Writing Unit Tests for MVC Components
Specifying the Correct Context
Demonstration: How to Run Unit Tests
Using Mocking Frameworks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 Scopes</a:t>
            </a:r>
            <a:endParaRPr lang="nl-NL" dirty="0"/>
          </a:p>
        </p:txBody>
      </p:sp>
      <p:sp>
        <p:nvSpPr>
          <p:cNvPr id="3" name="Rectangle 2"/>
          <p:cNvSpPr/>
          <p:nvPr/>
        </p:nvSpPr>
        <p:spPr>
          <a:xfrm>
            <a:off x="152400" y="1066800"/>
            <a:ext cx="8610600" cy="2862322"/>
          </a:xfrm>
          <a:prstGeom prst="rect">
            <a:avLst/>
          </a:prstGeom>
        </p:spPr>
        <p:txBody>
          <a:bodyPr wrap="square">
            <a:spAutoFit/>
          </a:bodyPr>
          <a:lstStyle/>
          <a:p>
            <a:r>
              <a:rPr lang="en-US" dirty="0" smtClean="0"/>
              <a:t>//register globally</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a:t>    </a:t>
            </a:r>
            <a:r>
              <a:rPr lang="nl-NL" dirty="0" smtClean="0"/>
              <a:t>//DI is </a:t>
            </a:r>
            <a:r>
              <a:rPr lang="nl-NL" dirty="0" err="1" smtClean="0"/>
              <a:t>needed</a:t>
            </a:r>
            <a:endParaRPr lang="nl-NL" dirty="0"/>
          </a:p>
          <a:p>
            <a:r>
              <a:rPr lang="nl-NL" dirty="0"/>
              <a:t>    </a:t>
            </a:r>
            <a:r>
              <a:rPr lang="nl-NL" dirty="0" err="1" smtClean="0"/>
              <a:t>services.AddScoped</a:t>
            </a:r>
            <a:r>
              <a:rPr lang="nl-NL" dirty="0" smtClean="0"/>
              <a:t>&lt;</a:t>
            </a:r>
            <a:r>
              <a:rPr lang="nl-NL" dirty="0" err="1" smtClean="0"/>
              <a:t>CustomExceptionFilterAttribute</a:t>
            </a:r>
            <a:r>
              <a:rPr lang="nl-NL" dirty="0" smtClean="0"/>
              <a:t>&gt;();</a:t>
            </a:r>
            <a:endParaRPr lang="nl-NL" dirty="0"/>
          </a:p>
          <a:p>
            <a:r>
              <a:rPr lang="nl-NL" dirty="0" smtClean="0"/>
              <a:t>}</a:t>
            </a:r>
          </a:p>
          <a:p>
            <a:endParaRPr lang="en-US" dirty="0"/>
          </a:p>
          <a:p>
            <a:r>
              <a:rPr lang="en-US" dirty="0" smtClean="0"/>
              <a:t>//register on a controller / action level</a:t>
            </a:r>
          </a:p>
          <a:p>
            <a:r>
              <a:rPr lang="en-US" dirty="0"/>
              <a:t>[</a:t>
            </a:r>
            <a:r>
              <a:rPr lang="en-US" dirty="0" err="1" smtClean="0"/>
              <a:t>ServiceFilter</a:t>
            </a:r>
            <a:r>
              <a:rPr lang="en-US" dirty="0" smtClean="0"/>
              <a:t>(</a:t>
            </a:r>
            <a:r>
              <a:rPr lang="en-US" dirty="0" err="1" smtClean="0"/>
              <a:t>typeof</a:t>
            </a:r>
            <a:r>
              <a:rPr lang="en-US" dirty="0" smtClean="0"/>
              <a:t>(</a:t>
            </a:r>
            <a:r>
              <a:rPr lang="nl-NL" dirty="0" err="1"/>
              <a:t>CustomExceptionFilterAttribute</a:t>
            </a:r>
            <a:r>
              <a:rPr lang="en-US" dirty="0" smtClean="0"/>
              <a:t>))]</a:t>
            </a:r>
            <a:endParaRPr lang="en-US" dirty="0"/>
          </a:p>
          <a:p>
            <a:r>
              <a:rPr lang="en-US" dirty="0"/>
              <a:t>public class </a:t>
            </a:r>
            <a:r>
              <a:rPr lang="en-US" dirty="0" err="1"/>
              <a:t>HomeController</a:t>
            </a:r>
            <a:r>
              <a:rPr lang="en-US" dirty="0"/>
              <a:t> : </a:t>
            </a:r>
            <a:r>
              <a:rPr lang="en-US" dirty="0" smtClean="0"/>
              <a:t>Controller { … }</a:t>
            </a:r>
            <a:endParaRPr lang="nl-NL" dirty="0"/>
          </a:p>
        </p:txBody>
      </p:sp>
    </p:spTree>
    <p:extLst>
      <p:ext uri="{BB962C8B-B14F-4D97-AF65-F5344CB8AC3E}">
        <p14:creationId xmlns:p14="http://schemas.microsoft.com/office/powerpoint/2010/main" val="365659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Exceptions</a:t>
            </a:r>
            <a:endParaRPr lang="en-US"/>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Live Web </a:t>
            </a:r>
          </a:p>
          <a:p>
            <a:pPr algn="ctr"/>
            <a:r>
              <a:rPr lang="en-GB" b="0" dirty="0" smtClean="0">
                <a:latin typeface="Segoe UI" pitchFamily="34" charset="0"/>
                <a:ea typeface="Segoe UI" pitchFamily="34" charset="0"/>
                <a:cs typeface="Segoe UI" pitchFamily="34" charset="0"/>
              </a:rPr>
              <a:t>Application</a:t>
            </a:r>
            <a:endParaRPr lang="en-GB" b="0" dirty="0">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Error</a:t>
            </a:r>
            <a:endParaRPr lang="en-GB" b="0" dirty="0">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Database</a:t>
            </a:r>
            <a:endParaRPr lang="en-GB" b="0" dirty="0">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Administrator</a:t>
            </a:r>
            <a:endParaRPr lang="en-GB" b="0" dirty="0">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User</a:t>
            </a:r>
            <a:endParaRPr lang="en-GB" b="0" dirty="0">
              <a:latin typeface="Segoe UI" pitchFamily="34" charset="0"/>
              <a:ea typeface="Segoe UI" pitchFamily="34" charset="0"/>
              <a:cs typeface="Segoe UI" pitchFamily="34" charset="0"/>
            </a:endParaRP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endParaRPr lang="en-US" b="0" dirty="0">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Testing and Debugging ASP.NET MVC </a:t>
            </a:r>
            <a:r>
              <a:rPr lang="en-US" smtClean="0"/>
              <a:t>Core </a:t>
            </a:r>
            <a:r>
              <a:rPr lang="en-US" smtClean="0"/>
              <a:t>Web Applications</a:t>
            </a:r>
            <a:endParaRPr lang="en-US"/>
          </a:p>
        </p:txBody>
      </p:sp>
      <p:sp>
        <p:nvSpPr>
          <p:cNvPr id="3" name="Text Placeholder 2"/>
          <p:cNvSpPr>
            <a:spLocks noGrp="1"/>
          </p:cNvSpPr>
          <p:nvPr>
            <p:ph type="body" idx="1"/>
          </p:nvPr>
        </p:nvSpPr>
        <p:spPr/>
        <p:txBody>
          <a:bodyPr/>
          <a:lstStyle/>
          <a:p>
            <a:r>
              <a:rPr lang="en-US" smtClean="0"/>
              <a:t>Exercise 1: Performing Unit Tests
Exercise 2: Optional—Configuring Exception Handling</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14157"/>
          </a:xfrm>
          <a:prstGeom prst="rect">
            <a:avLst/>
          </a:prstGeom>
          <a:noFill/>
        </p:spPr>
        <p:txBody>
          <a:bodyPr vert="horz" wrap="square" rtlCol="0">
            <a:spAutoFit/>
          </a:bodyPr>
          <a:lstStyle/>
          <a:p>
            <a:pPr>
              <a:lnSpc>
                <a:spcPct val="115000"/>
              </a:lnSpc>
              <a:spcAft>
                <a:spcPts val="1000"/>
              </a:spcAft>
            </a:pPr>
            <a:r>
              <a:rPr lang="en-US" sz="2600" dirty="0" smtClean="0">
                <a:latin typeface="Segoe UI"/>
                <a:ea typeface="Times New Roman"/>
                <a:cs typeface="Times New Roman"/>
              </a:rPr>
              <a:t>The Photo Sharing application is in the early stages of development. However, frequent errors are hindering the productivity of the development team. The senior developer advises that you intercept exceptions and other flaws as early as possible. You have been asked to perform unit tests of the </a:t>
            </a:r>
            <a:r>
              <a:rPr lang="en-US" sz="2600" dirty="0" err="1" smtClean="0">
                <a:latin typeface="Segoe UI"/>
                <a:ea typeface="Times New Roman"/>
                <a:cs typeface="Times New Roman"/>
              </a:rPr>
              <a:t>PhotoController</a:t>
            </a:r>
            <a:r>
              <a:rPr lang="en-US" sz="2600" dirty="0" smtClean="0">
                <a:latin typeface="Segoe UI"/>
                <a:ea typeface="Times New Roman"/>
                <a:cs typeface="Times New Roman"/>
              </a:rPr>
              <a:t> to ensure that all scenarios work as expected and to avoid problems later in the web application development life cycle. You have also been asked to ensure that when critical errors occur, developers can obtain helpful technical information.  </a:t>
            </a:r>
            <a:endParaRPr lang="en-US" sz="2600" dirty="0">
              <a:latin typeface="Segoe UI"/>
              <a:ea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When you ran the tests for the first time in Exercise 1, why did Test_Index_Return_View pass, while Test_GetImage_Return_Type and Test_PhotoGallery_Model_Type failed?
In Exercise 1, why did all the tests pass during the second run?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Perform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Types of Tests:</a:t>
            </a:r>
          </a:p>
          <a:p>
            <a:pPr lvl="1"/>
            <a:r>
              <a:rPr lang="en-US" sz="1900" dirty="0" smtClean="0"/>
              <a:t>Unit Tests</a:t>
            </a:r>
          </a:p>
          <a:p>
            <a:pPr lvl="1"/>
            <a:r>
              <a:rPr lang="en-US" sz="1900" dirty="0" smtClean="0"/>
              <a:t>Integration Tests</a:t>
            </a:r>
          </a:p>
          <a:p>
            <a:pPr lvl="1"/>
            <a:r>
              <a:rPr lang="en-US" sz="1900" dirty="0" smtClean="0"/>
              <a:t>Acceptance Tests</a:t>
            </a:r>
            <a:endParaRPr lang="en-US" sz="2300" dirty="0" smtClean="0"/>
          </a:p>
          <a:p>
            <a:r>
              <a:rPr lang="en-US" sz="2300" dirty="0" smtClean="0"/>
              <a:t>Unit tests verify that small units of functionality work as designed</a:t>
            </a:r>
          </a:p>
          <a:p>
            <a:pPr lvl="1"/>
            <a:r>
              <a:rPr lang="en-US" sz="1900" dirty="0" smtClean="0"/>
              <a:t>Arrange: This phase of a unit test arranges data to run the test on</a:t>
            </a:r>
          </a:p>
          <a:p>
            <a:pPr lvl="1"/>
            <a:r>
              <a:rPr lang="en-US" sz="1900" dirty="0" smtClean="0"/>
              <a:t>Act: This phase of the unit test calls the methods you want to test</a:t>
            </a:r>
          </a:p>
          <a:p>
            <a:pPr lvl="1"/>
            <a:r>
              <a:rPr lang="en-US" sz="1900" dirty="0" smtClean="0"/>
              <a:t>Assert: This phase of the unit test checks that the results are as expected</a:t>
            </a:r>
          </a:p>
          <a:p>
            <a:r>
              <a:rPr lang="en-US" sz="2300" dirty="0" smtClean="0"/>
              <a:t>Any unit test that fails is highlighted in Visual Studio whenever you run the test or debug the application</a:t>
            </a:r>
          </a:p>
          <a:p>
            <a:r>
              <a:rPr lang="en-US" sz="2300" dirty="0" smtClean="0"/>
              <a:t>Once defined, unit tests run throughout development and highlight any changes that cause them to fail</a:t>
            </a:r>
          </a:p>
        </p:txBody>
      </p:sp>
    </p:spTree>
    <p:extLst>
      <p:ext uri="{BB962C8B-B14F-4D97-AF65-F5344CB8AC3E}">
        <p14:creationId xmlns:p14="http://schemas.microsoft.com/office/powerpoint/2010/main" val="174567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Principles of Test Driven Development</a:t>
            </a:r>
            <a:endParaRPr lang="en-US"/>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Write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Pass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Refactor</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40439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xunit</a:t>
            </a:r>
            <a:r>
              <a:rPr lang="en-US" dirty="0" smtClean="0"/>
              <a:t> And </a:t>
            </a:r>
            <a:r>
              <a:rPr lang="en-US" dirty="0" err="1" smtClean="0"/>
              <a:t>dotnet</a:t>
            </a:r>
            <a:r>
              <a:rPr lang="en-US" dirty="0" smtClean="0"/>
              <a:t> test</a:t>
            </a:r>
            <a:endParaRPr lang="nl-NL" dirty="0"/>
          </a:p>
        </p:txBody>
      </p:sp>
      <p:sp>
        <p:nvSpPr>
          <p:cNvPr id="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xUnit</a:t>
            </a:r>
            <a:r>
              <a:rPr lang="en-US" sz="2300" dirty="0" smtClean="0"/>
              <a:t/>
            </a:r>
            <a:br>
              <a:rPr lang="en-US" sz="2300" dirty="0" smtClean="0"/>
            </a:br>
            <a:r>
              <a:rPr lang="en-US" dirty="0" smtClean="0"/>
              <a:t>Free</a:t>
            </a:r>
            <a:r>
              <a:rPr lang="en-US" dirty="0"/>
              <a:t>, open source, community-focused unit testing tool for the .NET </a:t>
            </a:r>
            <a:r>
              <a:rPr lang="en-US" dirty="0" smtClean="0"/>
              <a:t>Framework</a:t>
            </a:r>
            <a:br>
              <a:rPr lang="en-US" dirty="0" smtClean="0"/>
            </a:br>
            <a:r>
              <a:rPr lang="en-US" dirty="0">
                <a:hlinkClick r:id="rId2"/>
              </a:rPr>
              <a:t>https://xunit.github.io/</a:t>
            </a:r>
            <a:endParaRPr lang="en-US" dirty="0"/>
          </a:p>
          <a:p>
            <a:r>
              <a:rPr lang="en-US" b="1" dirty="0" err="1"/>
              <a:t>dotnet</a:t>
            </a:r>
            <a:r>
              <a:rPr lang="en-US" b="1" dirty="0"/>
              <a:t> test</a:t>
            </a:r>
            <a:r>
              <a:rPr lang="en-US" sz="2300" b="1" dirty="0" smtClean="0"/>
              <a:t/>
            </a:r>
            <a:br>
              <a:rPr lang="en-US" sz="2300" b="1" dirty="0" smtClean="0"/>
            </a:br>
            <a:r>
              <a:rPr lang="en-US" dirty="0" smtClean="0"/>
              <a:t>CLI tools to create and run </a:t>
            </a:r>
            <a:r>
              <a:rPr lang="en-US" dirty="0" err="1" smtClean="0"/>
              <a:t>xunit</a:t>
            </a:r>
            <a:r>
              <a:rPr lang="en-US" dirty="0" smtClean="0"/>
              <a:t> tests</a:t>
            </a:r>
            <a:br>
              <a:rPr lang="en-US" dirty="0" smtClean="0"/>
            </a:br>
            <a:r>
              <a:rPr lang="en-US" dirty="0">
                <a:hlinkClick r:id="rId3"/>
              </a:rPr>
              <a:t>https://docs.microsoft.com/en-us/dotnet/articles/core/testing/unit-testing-with-dotnet-test</a:t>
            </a:r>
            <a:endParaRPr lang="en-US" dirty="0"/>
          </a:p>
          <a:p>
            <a:pPr marL="0" indent="0">
              <a:buNone/>
            </a:pPr>
            <a:endParaRPr lang="en-US" dirty="0"/>
          </a:p>
        </p:txBody>
      </p:sp>
    </p:spTree>
    <p:extLst>
      <p:ext uri="{BB962C8B-B14F-4D97-AF65-F5344CB8AC3E}">
        <p14:creationId xmlns:p14="http://schemas.microsoft.com/office/powerpoint/2010/main" val="6634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structure for </a:t>
            </a:r>
            <a:r>
              <a:rPr lang="en-US" dirty="0" err="1" smtClean="0"/>
              <a:t>xunittests</a:t>
            </a:r>
            <a:endParaRPr lang="nl-NL" dirty="0"/>
          </a:p>
        </p:txBody>
      </p:sp>
      <p:sp>
        <p:nvSpPr>
          <p:cNvPr id="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Organize a multi-project solution for source and test</a:t>
            </a:r>
          </a:p>
          <a:p>
            <a:endParaRPr lang="en-US" sz="2300" dirty="0"/>
          </a:p>
          <a:p>
            <a:endParaRPr lang="en-US" sz="2300" dirty="0" smtClean="0"/>
          </a:p>
          <a:p>
            <a:endParaRPr lang="en-US" sz="2300" dirty="0"/>
          </a:p>
          <a:p>
            <a:endParaRPr lang="en-US" sz="2300" dirty="0" smtClean="0"/>
          </a:p>
          <a:p>
            <a:endParaRPr lang="en-US" sz="2300" dirty="0"/>
          </a:p>
          <a:p>
            <a:endParaRPr lang="en-US" sz="2300" dirty="0" smtClean="0"/>
          </a:p>
          <a:p>
            <a:endParaRPr lang="en-US" sz="2300" dirty="0"/>
          </a:p>
          <a:p>
            <a:r>
              <a:rPr lang="en-US" sz="2300" dirty="0" err="1" smtClean="0"/>
              <a:t>global.json</a:t>
            </a:r>
            <a:endParaRPr lang="en-US" sz="2300" dirty="0" smtClean="0"/>
          </a:p>
        </p:txBody>
      </p:sp>
      <p:sp>
        <p:nvSpPr>
          <p:cNvPr id="4" name="Rectangle 3"/>
          <p:cNvSpPr/>
          <p:nvPr/>
        </p:nvSpPr>
        <p:spPr>
          <a:xfrm>
            <a:off x="609600" y="1524000"/>
            <a:ext cx="4572000" cy="2862322"/>
          </a:xfrm>
          <a:prstGeom prst="rect">
            <a:avLst/>
          </a:prstGeom>
        </p:spPr>
        <p:txBody>
          <a:bodyPr>
            <a:spAutoFit/>
          </a:bodyPr>
          <a:lstStyle/>
          <a:p>
            <a:r>
              <a:rPr lang="nl-NL" dirty="0" smtClean="0"/>
              <a:t>/solution-folder</a:t>
            </a:r>
            <a:endParaRPr lang="nl-NL" dirty="0"/>
          </a:p>
          <a:p>
            <a:r>
              <a:rPr lang="nl-NL" dirty="0"/>
              <a:t>|__</a:t>
            </a:r>
            <a:r>
              <a:rPr lang="nl-NL" dirty="0" err="1"/>
              <a:t>global.json</a:t>
            </a:r>
            <a:endParaRPr lang="nl-NL" dirty="0"/>
          </a:p>
          <a:p>
            <a:r>
              <a:rPr lang="nl-NL" dirty="0"/>
              <a:t>|__/</a:t>
            </a:r>
            <a:r>
              <a:rPr lang="nl-NL" dirty="0" err="1"/>
              <a:t>src</a:t>
            </a:r>
            <a:endParaRPr lang="nl-NL" dirty="0"/>
          </a:p>
          <a:p>
            <a:r>
              <a:rPr lang="nl-NL" dirty="0"/>
              <a:t>   </a:t>
            </a:r>
            <a:r>
              <a:rPr lang="nl-NL" dirty="0" smtClean="0"/>
              <a:t>|__/</a:t>
            </a:r>
            <a:r>
              <a:rPr lang="nl-NL" dirty="0" err="1" smtClean="0"/>
              <a:t>WebAppBeingTested</a:t>
            </a:r>
            <a:endParaRPr lang="nl-NL" dirty="0"/>
          </a:p>
          <a:p>
            <a:r>
              <a:rPr lang="nl-NL" dirty="0"/>
              <a:t>      |__Source Files</a:t>
            </a:r>
          </a:p>
          <a:p>
            <a:r>
              <a:rPr lang="nl-NL" dirty="0"/>
              <a:t>      |__</a:t>
            </a:r>
            <a:r>
              <a:rPr lang="nl-NL" dirty="0" err="1"/>
              <a:t>project.json</a:t>
            </a:r>
            <a:endParaRPr lang="nl-NL" dirty="0"/>
          </a:p>
          <a:p>
            <a:r>
              <a:rPr lang="nl-NL" dirty="0"/>
              <a:t>|__/test</a:t>
            </a:r>
          </a:p>
          <a:p>
            <a:r>
              <a:rPr lang="nl-NL" dirty="0"/>
              <a:t>   </a:t>
            </a:r>
            <a:r>
              <a:rPr lang="nl-NL" dirty="0" smtClean="0"/>
              <a:t>|__/</a:t>
            </a:r>
            <a:r>
              <a:rPr lang="nl-NL" dirty="0" err="1" smtClean="0"/>
              <a:t>WebAppBeingTested.Tests</a:t>
            </a:r>
            <a:endParaRPr lang="nl-NL" dirty="0"/>
          </a:p>
          <a:p>
            <a:r>
              <a:rPr lang="nl-NL" dirty="0"/>
              <a:t>      |__Test Files</a:t>
            </a:r>
          </a:p>
          <a:p>
            <a:r>
              <a:rPr lang="nl-NL" dirty="0"/>
              <a:t>      |__</a:t>
            </a:r>
            <a:r>
              <a:rPr lang="nl-NL" dirty="0" err="1"/>
              <a:t>project.json</a:t>
            </a:r>
            <a:endParaRPr lang="nl-NL" dirty="0"/>
          </a:p>
        </p:txBody>
      </p:sp>
      <p:sp>
        <p:nvSpPr>
          <p:cNvPr id="5" name="Rectangle 4"/>
          <p:cNvSpPr/>
          <p:nvPr/>
        </p:nvSpPr>
        <p:spPr>
          <a:xfrm>
            <a:off x="609600" y="4917030"/>
            <a:ext cx="4572000" cy="1754326"/>
          </a:xfrm>
          <a:prstGeom prst="rect">
            <a:avLst/>
          </a:prstGeom>
        </p:spPr>
        <p:txBody>
          <a:bodyPr>
            <a:spAutoFit/>
          </a:bodyPr>
          <a:lstStyle/>
          <a:p>
            <a:r>
              <a:rPr lang="nl-NL" dirty="0"/>
              <a:t>{</a:t>
            </a:r>
          </a:p>
          <a:p>
            <a:r>
              <a:rPr lang="nl-NL" dirty="0"/>
              <a:t>    "</a:t>
            </a:r>
            <a:r>
              <a:rPr lang="nl-NL" dirty="0" err="1"/>
              <a:t>projects</a:t>
            </a:r>
            <a:r>
              <a:rPr lang="nl-NL" dirty="0"/>
              <a:t>": [</a:t>
            </a:r>
          </a:p>
          <a:p>
            <a:r>
              <a:rPr lang="nl-NL" dirty="0"/>
              <a:t>        "</a:t>
            </a:r>
            <a:r>
              <a:rPr lang="nl-NL" dirty="0" err="1"/>
              <a:t>src</a:t>
            </a:r>
            <a:r>
              <a:rPr lang="nl-NL" dirty="0"/>
              <a:t>",</a:t>
            </a:r>
          </a:p>
          <a:p>
            <a:r>
              <a:rPr lang="nl-NL" dirty="0"/>
              <a:t>        "test"</a:t>
            </a:r>
          </a:p>
          <a:p>
            <a:r>
              <a:rPr lang="nl-NL" dirty="0"/>
              <a:t>    ]</a:t>
            </a:r>
          </a:p>
          <a:p>
            <a:r>
              <a:rPr lang="nl-NL" dirty="0"/>
              <a:t>}</a:t>
            </a:r>
          </a:p>
        </p:txBody>
      </p:sp>
    </p:spTree>
    <p:extLst>
      <p:ext uri="{BB962C8B-B14F-4D97-AF65-F5344CB8AC3E}">
        <p14:creationId xmlns:p14="http://schemas.microsoft.com/office/powerpoint/2010/main" val="224454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xunittests</a:t>
            </a:r>
            <a:r>
              <a:rPr lang="en-US" dirty="0" smtClean="0"/>
              <a:t> </a:t>
            </a:r>
            <a:r>
              <a:rPr lang="en-US" dirty="0"/>
              <a:t>W</a:t>
            </a:r>
            <a:r>
              <a:rPr lang="en-US" dirty="0" smtClean="0"/>
              <a:t>ith </a:t>
            </a:r>
            <a:r>
              <a:rPr lang="en-US" dirty="0" err="1" smtClean="0"/>
              <a:t>dotnet</a:t>
            </a:r>
            <a:r>
              <a:rPr lang="en-US" dirty="0" smtClean="0"/>
              <a:t> new</a:t>
            </a:r>
            <a:endParaRPr lang="nl-NL" dirty="0"/>
          </a:p>
        </p:txBody>
      </p:sp>
      <p:sp>
        <p:nvSpPr>
          <p:cNvPr id="3" name="Rectangle 2"/>
          <p:cNvSpPr/>
          <p:nvPr/>
        </p:nvSpPr>
        <p:spPr>
          <a:xfrm>
            <a:off x="458788" y="1676400"/>
            <a:ext cx="3097323" cy="369332"/>
          </a:xfrm>
          <a:prstGeom prst="rect">
            <a:avLst/>
          </a:prstGeom>
        </p:spPr>
        <p:txBody>
          <a:bodyPr wrap="none">
            <a:spAutoFit/>
          </a:bodyPr>
          <a:lstStyle/>
          <a:p>
            <a:r>
              <a:rPr lang="nl-NL" dirty="0" err="1">
                <a:solidFill>
                  <a:srgbClr val="222222"/>
                </a:solidFill>
                <a:latin typeface="Consolas" panose="020B0609020204030204" pitchFamily="49" charset="0"/>
              </a:rPr>
              <a:t>dotnet</a:t>
            </a:r>
            <a:r>
              <a:rPr lang="nl-NL" dirty="0">
                <a:solidFill>
                  <a:srgbClr val="222222"/>
                </a:solidFill>
                <a:latin typeface="Consolas" panose="020B0609020204030204" pitchFamily="49" charset="0"/>
              </a:rPr>
              <a:t> new -t </a:t>
            </a:r>
            <a:r>
              <a:rPr lang="nl-NL" dirty="0" err="1">
                <a:solidFill>
                  <a:srgbClr val="222222"/>
                </a:solidFill>
                <a:latin typeface="Consolas" panose="020B0609020204030204" pitchFamily="49" charset="0"/>
              </a:rPr>
              <a:t>xunittest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In the test folder run</a:t>
            </a:r>
          </a:p>
          <a:p>
            <a:endParaRPr lang="en-US" sz="2300" dirty="0"/>
          </a:p>
          <a:p>
            <a:endParaRPr lang="en-US" sz="2300" dirty="0" smtClean="0"/>
          </a:p>
          <a:p>
            <a:r>
              <a:rPr lang="en-US" sz="2300" dirty="0" smtClean="0"/>
              <a:t>Add references to the </a:t>
            </a:r>
            <a:r>
              <a:rPr lang="en-US" sz="2300" dirty="0" err="1" smtClean="0"/>
              <a:t>WebAppBeingTested</a:t>
            </a:r>
            <a:endParaRPr lang="en-US" sz="2300" dirty="0" smtClean="0"/>
          </a:p>
          <a:p>
            <a:r>
              <a:rPr lang="en-US" sz="2300" dirty="0"/>
              <a:t>Restore all the packages</a:t>
            </a:r>
          </a:p>
          <a:p>
            <a:endParaRPr lang="en-US" sz="2300" dirty="0" smtClean="0"/>
          </a:p>
        </p:txBody>
      </p:sp>
    </p:spTree>
    <p:extLst>
      <p:ext uri="{BB962C8B-B14F-4D97-AF65-F5344CB8AC3E}">
        <p14:creationId xmlns:p14="http://schemas.microsoft.com/office/powerpoint/2010/main" val="23415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t>
            </a:r>
            <a:r>
              <a:rPr lang="en-US" dirty="0" err="1" smtClean="0"/>
              <a:t>xunit</a:t>
            </a:r>
            <a:r>
              <a:rPr lang="en-US" dirty="0" smtClean="0"/>
              <a:t> Unit Tests</a:t>
            </a:r>
            <a:endParaRPr lang="nl-NL" dirty="0"/>
          </a:p>
        </p:txBody>
      </p:sp>
      <p:sp>
        <p:nvSpPr>
          <p:cNvPr id="4" name="Rectangle 3"/>
          <p:cNvSpPr/>
          <p:nvPr/>
        </p:nvSpPr>
        <p:spPr>
          <a:xfrm>
            <a:off x="152400" y="838200"/>
            <a:ext cx="7924800" cy="5909310"/>
          </a:xfrm>
          <a:prstGeom prst="rect">
            <a:avLst/>
          </a:prstGeom>
        </p:spPr>
        <p:txBody>
          <a:bodyPr wrap="square">
            <a:spAutoFit/>
          </a:bodyPr>
          <a:lstStyle/>
          <a:p>
            <a:r>
              <a:rPr lang="nl-NL" sz="1400" dirty="0" smtClean="0"/>
              <a:t>public </a:t>
            </a:r>
            <a:r>
              <a:rPr lang="nl-NL" sz="1400" dirty="0"/>
              <a:t>class </a:t>
            </a:r>
            <a:r>
              <a:rPr lang="nl-NL" sz="1400" dirty="0" err="1" smtClean="0"/>
              <a:t>PrimeService_IsPrimeShould</a:t>
            </a:r>
            <a:r>
              <a:rPr lang="nl-NL" sz="1400" dirty="0" smtClean="0"/>
              <a:t>     </a:t>
            </a:r>
            <a:r>
              <a:rPr lang="nl-NL" sz="1400" dirty="0"/>
              <a:t>{</a:t>
            </a:r>
          </a:p>
          <a:p>
            <a:r>
              <a:rPr lang="nl-NL" sz="1400" dirty="0" smtClean="0"/>
              <a:t>  private </a:t>
            </a:r>
            <a:r>
              <a:rPr lang="nl-NL" sz="1400" dirty="0" err="1"/>
              <a:t>readonly</a:t>
            </a:r>
            <a:r>
              <a:rPr lang="nl-NL" sz="1400" dirty="0"/>
              <a:t> </a:t>
            </a:r>
            <a:r>
              <a:rPr lang="nl-NL" sz="1400" dirty="0" err="1" smtClean="0"/>
              <a:t>PrimeService</a:t>
            </a:r>
            <a:r>
              <a:rPr lang="nl-NL" sz="1400" dirty="0" smtClean="0"/>
              <a:t> _</a:t>
            </a:r>
            <a:r>
              <a:rPr lang="nl-NL" sz="1400" dirty="0" err="1" smtClean="0"/>
              <a:t>primeService</a:t>
            </a:r>
            <a:r>
              <a:rPr lang="nl-NL" sz="1400" dirty="0" smtClean="0"/>
              <a:t>;</a:t>
            </a:r>
            <a:endParaRPr lang="nl-NL" sz="1400" dirty="0"/>
          </a:p>
          <a:p>
            <a:r>
              <a:rPr lang="nl-NL" sz="1400" dirty="0" smtClean="0"/>
              <a:t>  public </a:t>
            </a:r>
            <a:r>
              <a:rPr lang="nl-NL" sz="1400" dirty="0" err="1" smtClean="0"/>
              <a:t>PrimeService_IsPrimeShould</a:t>
            </a:r>
            <a:r>
              <a:rPr lang="nl-NL" sz="1400" dirty="0" smtClean="0"/>
              <a:t>() {</a:t>
            </a:r>
          </a:p>
          <a:p>
            <a:r>
              <a:rPr lang="en-US" sz="1400" dirty="0" smtClean="0"/>
              <a:t>    /* Arrange */ </a:t>
            </a:r>
            <a:r>
              <a:rPr lang="nl-NL" sz="1400" dirty="0" smtClean="0"/>
              <a:t> _</a:t>
            </a:r>
            <a:r>
              <a:rPr lang="nl-NL" sz="1400" dirty="0" err="1" smtClean="0"/>
              <a:t>primeService</a:t>
            </a:r>
            <a:r>
              <a:rPr lang="nl-NL" sz="1400" dirty="0" smtClean="0"/>
              <a:t> </a:t>
            </a:r>
            <a:r>
              <a:rPr lang="nl-NL" sz="1400" dirty="0"/>
              <a:t>= new </a:t>
            </a:r>
            <a:r>
              <a:rPr lang="nl-NL" sz="1400" dirty="0" err="1" smtClean="0"/>
              <a:t>PrimeService</a:t>
            </a:r>
            <a:r>
              <a:rPr lang="nl-NL" sz="1400" dirty="0" smtClean="0"/>
              <a:t>();</a:t>
            </a:r>
            <a:endParaRPr lang="nl-NL" sz="1400" dirty="0"/>
          </a:p>
          <a:p>
            <a:r>
              <a:rPr lang="nl-NL" sz="1400" dirty="0" smtClean="0"/>
              <a:t>  }</a:t>
            </a:r>
            <a:endParaRPr lang="nl-NL" sz="1400" dirty="0"/>
          </a:p>
          <a:p>
            <a:r>
              <a:rPr lang="nl-NL" sz="1400" dirty="0" smtClean="0"/>
              <a:t>  </a:t>
            </a:r>
            <a:r>
              <a:rPr lang="nl-NL" sz="1400" b="1" dirty="0" smtClean="0"/>
              <a:t>[</a:t>
            </a:r>
            <a:r>
              <a:rPr lang="nl-NL" sz="1400" b="1" dirty="0" err="1"/>
              <a:t>Fact</a:t>
            </a:r>
            <a:r>
              <a:rPr lang="nl-NL" sz="1400" b="1" dirty="0"/>
              <a:t>]</a:t>
            </a:r>
          </a:p>
          <a:p>
            <a:r>
              <a:rPr lang="nl-NL" sz="1400" dirty="0" smtClean="0"/>
              <a:t>  public </a:t>
            </a:r>
            <a:r>
              <a:rPr lang="nl-NL" sz="1400" dirty="0" err="1"/>
              <a:t>void</a:t>
            </a:r>
            <a:r>
              <a:rPr lang="nl-NL" sz="1400" dirty="0"/>
              <a:t> ReturnFalseGivenValueOf1</a:t>
            </a:r>
            <a:r>
              <a:rPr lang="nl-NL" sz="1400" dirty="0" smtClean="0"/>
              <a:t>() {</a:t>
            </a:r>
          </a:p>
          <a:p>
            <a:r>
              <a:rPr lang="en-US" sz="1400" dirty="0" smtClean="0"/>
              <a:t>    /* Act */       </a:t>
            </a:r>
            <a:r>
              <a:rPr lang="nl-NL" sz="1400" dirty="0" smtClean="0"/>
              <a:t>var </a:t>
            </a:r>
            <a:r>
              <a:rPr lang="nl-NL" sz="1400" dirty="0" err="1"/>
              <a:t>result</a:t>
            </a:r>
            <a:r>
              <a:rPr lang="nl-NL" sz="1400" dirty="0"/>
              <a:t> = _</a:t>
            </a:r>
            <a:r>
              <a:rPr lang="nl-NL" sz="1400" dirty="0" err="1"/>
              <a:t>primeService.IsPrime</a:t>
            </a:r>
            <a:r>
              <a:rPr lang="nl-NL" sz="1400" dirty="0"/>
              <a:t>(1</a:t>
            </a:r>
            <a:r>
              <a:rPr lang="nl-NL" sz="1400" dirty="0" smtClean="0"/>
              <a:t>);</a:t>
            </a:r>
            <a:endParaRPr lang="nl-NL" sz="1400" dirty="0"/>
          </a:p>
          <a:p>
            <a:r>
              <a:rPr lang="en-US" sz="1400" dirty="0" smtClean="0"/>
              <a:t>    /* Assert */   </a:t>
            </a:r>
            <a:r>
              <a:rPr lang="nl-NL" sz="1400" b="1" dirty="0" err="1" smtClean="0"/>
              <a:t>Assert.</a:t>
            </a:r>
            <a:r>
              <a:rPr lang="nl-NL" sz="1400" dirty="0" err="1" smtClean="0"/>
              <a:t>False</a:t>
            </a:r>
            <a:r>
              <a:rPr lang="nl-NL" sz="1400" dirty="0" smtClean="0"/>
              <a:t>(</a:t>
            </a:r>
            <a:r>
              <a:rPr lang="nl-NL" sz="1400" dirty="0" err="1" smtClean="0"/>
              <a:t>result</a:t>
            </a:r>
            <a:r>
              <a:rPr lang="nl-NL" sz="1400" dirty="0"/>
              <a:t>, $"1 </a:t>
            </a:r>
            <a:r>
              <a:rPr lang="nl-NL" sz="1400" dirty="0" err="1"/>
              <a:t>should</a:t>
            </a:r>
            <a:r>
              <a:rPr lang="nl-NL" sz="1400" dirty="0"/>
              <a:t> </a:t>
            </a:r>
            <a:r>
              <a:rPr lang="nl-NL" sz="1400" dirty="0" err="1"/>
              <a:t>not</a:t>
            </a:r>
            <a:r>
              <a:rPr lang="nl-NL" sz="1400" dirty="0"/>
              <a:t> </a:t>
            </a:r>
            <a:r>
              <a:rPr lang="nl-NL" sz="1400" dirty="0" err="1"/>
              <a:t>be</a:t>
            </a:r>
            <a:r>
              <a:rPr lang="nl-NL" sz="1400" dirty="0"/>
              <a:t> prime");</a:t>
            </a:r>
          </a:p>
          <a:p>
            <a:r>
              <a:rPr lang="nl-NL" sz="1400" dirty="0" smtClean="0"/>
              <a:t>  }</a:t>
            </a:r>
          </a:p>
          <a:p>
            <a:r>
              <a:rPr lang="nl-NL" sz="1400" b="1" dirty="0" smtClean="0"/>
              <a:t>  [</a:t>
            </a:r>
            <a:r>
              <a:rPr lang="nl-NL" sz="1400" b="1" dirty="0" err="1"/>
              <a:t>Theory</a:t>
            </a:r>
            <a:r>
              <a:rPr lang="nl-NL" sz="1400" b="1" dirty="0"/>
              <a:t>]</a:t>
            </a:r>
          </a:p>
          <a:p>
            <a:r>
              <a:rPr lang="nl-NL" sz="1400" b="1" dirty="0" smtClean="0"/>
              <a:t>  [</a:t>
            </a:r>
            <a:r>
              <a:rPr lang="nl-NL" sz="1400" b="1" dirty="0" err="1"/>
              <a:t>InlineData</a:t>
            </a:r>
            <a:r>
              <a:rPr lang="nl-NL" sz="1400" b="1" dirty="0"/>
              <a:t>(-1)]</a:t>
            </a:r>
          </a:p>
          <a:p>
            <a:r>
              <a:rPr lang="nl-NL" sz="1400" b="1" dirty="0" smtClean="0"/>
              <a:t>  [</a:t>
            </a:r>
            <a:r>
              <a:rPr lang="nl-NL" sz="1400" b="1" dirty="0" err="1"/>
              <a:t>InlineData</a:t>
            </a:r>
            <a:r>
              <a:rPr lang="nl-NL" sz="1400" b="1" dirty="0"/>
              <a:t>(0)]</a:t>
            </a:r>
          </a:p>
          <a:p>
            <a:r>
              <a:rPr lang="nl-NL" sz="1400" b="1" dirty="0" smtClean="0"/>
              <a:t>  [</a:t>
            </a:r>
            <a:r>
              <a:rPr lang="nl-NL" sz="1400" b="1" dirty="0" err="1"/>
              <a:t>InlineData</a:t>
            </a:r>
            <a:r>
              <a:rPr lang="nl-NL" sz="1400" b="1" dirty="0"/>
              <a:t>(1)]</a:t>
            </a:r>
          </a:p>
          <a:p>
            <a:r>
              <a:rPr lang="nl-NL" sz="1400" dirty="0" smtClean="0"/>
              <a:t>  public </a:t>
            </a:r>
            <a:r>
              <a:rPr lang="nl-NL" sz="1400" dirty="0" err="1"/>
              <a:t>void</a:t>
            </a:r>
            <a:r>
              <a:rPr lang="nl-NL" sz="1400" dirty="0"/>
              <a:t> ReturnFalseGivenValuesLessThan2(int </a:t>
            </a:r>
            <a:r>
              <a:rPr lang="nl-NL" sz="1400" b="1" dirty="0" err="1"/>
              <a:t>value</a:t>
            </a:r>
            <a:r>
              <a:rPr lang="nl-NL" sz="1400" dirty="0" smtClean="0"/>
              <a:t>){</a:t>
            </a:r>
            <a:endParaRPr lang="nl-NL" sz="1400" dirty="0"/>
          </a:p>
          <a:p>
            <a:r>
              <a:rPr lang="nl-NL" sz="1400" dirty="0" smtClean="0"/>
              <a:t>     </a:t>
            </a:r>
            <a:r>
              <a:rPr lang="en-US" sz="1400" dirty="0" smtClean="0"/>
              <a:t>/* </a:t>
            </a:r>
            <a:r>
              <a:rPr lang="en-US" sz="1400" dirty="0"/>
              <a:t>Act */ </a:t>
            </a:r>
            <a:r>
              <a:rPr lang="en-US" sz="1400" dirty="0" smtClean="0"/>
              <a:t>      </a:t>
            </a:r>
            <a:r>
              <a:rPr lang="nl-NL" sz="1400" dirty="0" smtClean="0"/>
              <a:t>var </a:t>
            </a:r>
            <a:r>
              <a:rPr lang="nl-NL" sz="1400" dirty="0" err="1"/>
              <a:t>result</a:t>
            </a:r>
            <a:r>
              <a:rPr lang="nl-NL" sz="1400" dirty="0"/>
              <a:t> = _</a:t>
            </a:r>
            <a:r>
              <a:rPr lang="nl-NL" sz="1400" dirty="0" err="1"/>
              <a:t>primeService.IsPrime</a:t>
            </a:r>
            <a:r>
              <a:rPr lang="nl-NL" sz="1400" dirty="0"/>
              <a:t>(</a:t>
            </a:r>
            <a:r>
              <a:rPr lang="nl-NL" sz="1400" dirty="0" err="1"/>
              <a:t>value</a:t>
            </a:r>
            <a:r>
              <a:rPr lang="nl-NL" sz="1400" dirty="0" smtClean="0"/>
              <a:t>);</a:t>
            </a:r>
            <a:endParaRPr lang="nl-NL" sz="1400" dirty="0"/>
          </a:p>
          <a:p>
            <a:r>
              <a:rPr lang="nl-NL" sz="1400" b="1" dirty="0"/>
              <a:t> </a:t>
            </a:r>
            <a:r>
              <a:rPr lang="nl-NL" sz="1400" b="1" dirty="0" smtClean="0"/>
              <a:t>    </a:t>
            </a:r>
            <a:r>
              <a:rPr lang="en-US" sz="1400" dirty="0" smtClean="0"/>
              <a:t>/* </a:t>
            </a:r>
            <a:r>
              <a:rPr lang="en-US" sz="1400" dirty="0"/>
              <a:t>Assert */ </a:t>
            </a:r>
            <a:r>
              <a:rPr lang="en-US" sz="1400" dirty="0" smtClean="0"/>
              <a:t>  </a:t>
            </a:r>
            <a:r>
              <a:rPr lang="nl-NL" sz="1400" b="1" dirty="0" err="1" smtClean="0"/>
              <a:t>Assert</a:t>
            </a:r>
            <a:r>
              <a:rPr lang="nl-NL" sz="1400" dirty="0" err="1" smtClean="0"/>
              <a:t>.False</a:t>
            </a:r>
            <a:r>
              <a:rPr lang="nl-NL" sz="1400" dirty="0" smtClean="0"/>
              <a:t>(</a:t>
            </a:r>
            <a:r>
              <a:rPr lang="nl-NL" sz="1400" dirty="0" err="1" smtClean="0"/>
              <a:t>result</a:t>
            </a:r>
            <a:r>
              <a:rPr lang="nl-NL" sz="1400" dirty="0"/>
              <a:t>, $"{</a:t>
            </a:r>
            <a:r>
              <a:rPr lang="nl-NL" sz="1400" dirty="0" err="1"/>
              <a:t>value</a:t>
            </a:r>
            <a:r>
              <a:rPr lang="nl-NL" sz="1400" dirty="0"/>
              <a:t>} </a:t>
            </a:r>
            <a:r>
              <a:rPr lang="nl-NL" sz="1400" dirty="0" err="1"/>
              <a:t>should</a:t>
            </a:r>
            <a:r>
              <a:rPr lang="nl-NL" sz="1400" dirty="0"/>
              <a:t> </a:t>
            </a:r>
            <a:r>
              <a:rPr lang="nl-NL" sz="1400" dirty="0" err="1"/>
              <a:t>not</a:t>
            </a:r>
            <a:r>
              <a:rPr lang="nl-NL" sz="1400" dirty="0"/>
              <a:t> </a:t>
            </a:r>
            <a:r>
              <a:rPr lang="nl-NL" sz="1400" dirty="0" err="1"/>
              <a:t>be</a:t>
            </a:r>
            <a:r>
              <a:rPr lang="nl-NL" sz="1400" dirty="0"/>
              <a:t> prime");</a:t>
            </a:r>
          </a:p>
          <a:p>
            <a:r>
              <a:rPr lang="nl-NL" sz="1400" dirty="0" smtClean="0"/>
              <a:t>  }</a:t>
            </a:r>
          </a:p>
          <a:p>
            <a:r>
              <a:rPr lang="nl-NL" sz="1400" dirty="0" smtClean="0"/>
              <a:t>  </a:t>
            </a:r>
            <a:r>
              <a:rPr lang="nl-NL" sz="1400" b="1" dirty="0" smtClean="0"/>
              <a:t>[</a:t>
            </a:r>
            <a:r>
              <a:rPr lang="nl-NL" sz="1400" b="1" dirty="0" err="1"/>
              <a:t>Theory</a:t>
            </a:r>
            <a:r>
              <a:rPr lang="nl-NL" sz="1400" b="1" dirty="0"/>
              <a:t>]</a:t>
            </a:r>
          </a:p>
          <a:p>
            <a:r>
              <a:rPr lang="nl-NL" sz="1400" b="1" dirty="0"/>
              <a:t>  </a:t>
            </a:r>
            <a:r>
              <a:rPr lang="nl-NL" sz="1400" b="1" dirty="0" smtClean="0"/>
              <a:t>[</a:t>
            </a:r>
            <a:r>
              <a:rPr lang="nl-NL" sz="1400" b="1" dirty="0" err="1"/>
              <a:t>InlineData</a:t>
            </a:r>
            <a:r>
              <a:rPr lang="nl-NL" sz="1400" b="1" dirty="0"/>
              <a:t>(2, </a:t>
            </a:r>
            <a:r>
              <a:rPr lang="nl-NL" sz="1400" b="1" dirty="0" err="1" smtClean="0"/>
              <a:t>true</a:t>
            </a:r>
            <a:r>
              <a:rPr lang="nl-NL" sz="1400" b="1" dirty="0" smtClean="0"/>
              <a:t>)]</a:t>
            </a:r>
            <a:endParaRPr lang="nl-NL" sz="1400" b="1" dirty="0"/>
          </a:p>
          <a:p>
            <a:r>
              <a:rPr lang="nl-NL" sz="1400" b="1" dirty="0"/>
              <a:t>  </a:t>
            </a:r>
            <a:r>
              <a:rPr lang="nl-NL" sz="1400" b="1" dirty="0" smtClean="0"/>
              <a:t>[</a:t>
            </a:r>
            <a:r>
              <a:rPr lang="nl-NL" sz="1400" b="1" dirty="0" err="1" smtClean="0"/>
              <a:t>InlineData</a:t>
            </a:r>
            <a:r>
              <a:rPr lang="nl-NL" sz="1400" b="1" dirty="0" smtClean="0"/>
              <a:t>(3, </a:t>
            </a:r>
            <a:r>
              <a:rPr lang="nl-NL" sz="1400" b="1" dirty="0" err="1" smtClean="0"/>
              <a:t>true</a:t>
            </a:r>
            <a:r>
              <a:rPr lang="nl-NL" sz="1400" b="1" dirty="0" smtClean="0"/>
              <a:t>)]</a:t>
            </a:r>
            <a:endParaRPr lang="nl-NL" sz="1400" b="1" dirty="0"/>
          </a:p>
          <a:p>
            <a:r>
              <a:rPr lang="nl-NL" sz="1400" b="1" dirty="0"/>
              <a:t>  </a:t>
            </a:r>
            <a:r>
              <a:rPr lang="nl-NL" sz="1400" b="1" dirty="0" smtClean="0"/>
              <a:t>[</a:t>
            </a:r>
            <a:r>
              <a:rPr lang="nl-NL" sz="1400" b="1" dirty="0" err="1" smtClean="0"/>
              <a:t>InlineData</a:t>
            </a:r>
            <a:r>
              <a:rPr lang="nl-NL" sz="1400" b="1" dirty="0" smtClean="0"/>
              <a:t>(4, </a:t>
            </a:r>
            <a:r>
              <a:rPr lang="nl-NL" sz="1400" b="1" dirty="0" err="1"/>
              <a:t>false</a:t>
            </a:r>
            <a:r>
              <a:rPr lang="nl-NL" sz="1400" b="1" dirty="0"/>
              <a:t>)]</a:t>
            </a:r>
          </a:p>
          <a:p>
            <a:r>
              <a:rPr lang="nl-NL" sz="1400" dirty="0" smtClean="0"/>
              <a:t>  public </a:t>
            </a:r>
            <a:r>
              <a:rPr lang="nl-NL" sz="1400" dirty="0" err="1"/>
              <a:t>void</a:t>
            </a:r>
            <a:r>
              <a:rPr lang="nl-NL" sz="1400" dirty="0"/>
              <a:t> </a:t>
            </a:r>
            <a:r>
              <a:rPr lang="nl-NL" sz="1400" dirty="0" err="1"/>
              <a:t>SampleDataDrivenTest</a:t>
            </a:r>
            <a:r>
              <a:rPr lang="nl-NL" sz="1400" dirty="0"/>
              <a:t>(int </a:t>
            </a:r>
            <a:r>
              <a:rPr lang="nl-NL" sz="1400" b="1" dirty="0" err="1" smtClean="0"/>
              <a:t>value</a:t>
            </a:r>
            <a:r>
              <a:rPr lang="nl-NL" sz="1400" dirty="0" smtClean="0"/>
              <a:t>, </a:t>
            </a:r>
            <a:r>
              <a:rPr lang="nl-NL" sz="1400" dirty="0" err="1"/>
              <a:t>bool</a:t>
            </a:r>
            <a:r>
              <a:rPr lang="nl-NL" sz="1400" dirty="0"/>
              <a:t> </a:t>
            </a:r>
            <a:r>
              <a:rPr lang="nl-NL" sz="1400" b="1" dirty="0" err="1"/>
              <a:t>expectedResult</a:t>
            </a:r>
            <a:r>
              <a:rPr lang="nl-NL" sz="1400" dirty="0" smtClean="0"/>
              <a:t>) {</a:t>
            </a:r>
            <a:endParaRPr lang="nl-NL" sz="1400" dirty="0"/>
          </a:p>
          <a:p>
            <a:r>
              <a:rPr lang="nl-NL" sz="1400" dirty="0" smtClean="0"/>
              <a:t>     </a:t>
            </a:r>
            <a:r>
              <a:rPr lang="en-US" sz="1400" dirty="0" smtClean="0"/>
              <a:t>/* </a:t>
            </a:r>
            <a:r>
              <a:rPr lang="en-US" sz="1400" dirty="0"/>
              <a:t>Act */ </a:t>
            </a:r>
            <a:r>
              <a:rPr lang="en-US" sz="1400" dirty="0" smtClean="0"/>
              <a:t>      </a:t>
            </a:r>
            <a:r>
              <a:rPr lang="nl-NL" sz="1400" dirty="0" smtClean="0"/>
              <a:t>var </a:t>
            </a:r>
            <a:r>
              <a:rPr lang="nl-NL" sz="1400" dirty="0" err="1"/>
              <a:t>result</a:t>
            </a:r>
            <a:r>
              <a:rPr lang="nl-NL" sz="1400" dirty="0"/>
              <a:t> = _</a:t>
            </a:r>
            <a:r>
              <a:rPr lang="nl-NL" sz="1400" dirty="0" err="1"/>
              <a:t>primeService.IsPrime</a:t>
            </a:r>
            <a:r>
              <a:rPr lang="nl-NL" sz="1400" dirty="0"/>
              <a:t>(</a:t>
            </a:r>
            <a:r>
              <a:rPr lang="nl-NL" sz="1400" dirty="0" err="1"/>
              <a:t>value</a:t>
            </a:r>
            <a:r>
              <a:rPr lang="nl-NL" sz="1400" dirty="0"/>
              <a:t>);</a:t>
            </a:r>
          </a:p>
          <a:p>
            <a:r>
              <a:rPr lang="nl-NL" sz="1400" b="1" dirty="0" smtClean="0"/>
              <a:t>     </a:t>
            </a:r>
            <a:r>
              <a:rPr lang="en-US" sz="1400" dirty="0" smtClean="0"/>
              <a:t>/* </a:t>
            </a:r>
            <a:r>
              <a:rPr lang="en-US" sz="1400" dirty="0"/>
              <a:t>Assert */ </a:t>
            </a:r>
            <a:r>
              <a:rPr lang="en-US" sz="1400" dirty="0" smtClean="0"/>
              <a:t>  </a:t>
            </a:r>
            <a:r>
              <a:rPr lang="nl-NL" sz="1400" b="1" dirty="0" err="1" smtClean="0"/>
              <a:t>Assert</a:t>
            </a:r>
            <a:r>
              <a:rPr lang="nl-NL" sz="1400" dirty="0" err="1" smtClean="0"/>
              <a:t>.Equal</a:t>
            </a:r>
            <a:r>
              <a:rPr lang="nl-NL" sz="1400" dirty="0" smtClean="0"/>
              <a:t>(</a:t>
            </a:r>
            <a:r>
              <a:rPr lang="nl-NL" sz="1400" dirty="0" err="1" smtClean="0"/>
              <a:t>result</a:t>
            </a:r>
            <a:r>
              <a:rPr lang="nl-NL" sz="1400" dirty="0"/>
              <a:t>, </a:t>
            </a:r>
            <a:r>
              <a:rPr lang="nl-NL" sz="1400" dirty="0" err="1"/>
              <a:t>expectedResult</a:t>
            </a:r>
            <a:r>
              <a:rPr lang="nl-NL" sz="1400" dirty="0"/>
              <a:t>);</a:t>
            </a:r>
          </a:p>
          <a:p>
            <a:r>
              <a:rPr lang="nl-NL" sz="1400" dirty="0" smtClean="0"/>
              <a:t>  }</a:t>
            </a:r>
            <a:endParaRPr lang="nl-NL" sz="1400" dirty="0"/>
          </a:p>
          <a:p>
            <a:r>
              <a:rPr lang="nl-NL" sz="1400" dirty="0"/>
              <a:t>}</a:t>
            </a:r>
          </a:p>
        </p:txBody>
      </p:sp>
    </p:spTree>
    <p:extLst>
      <p:ext uri="{BB962C8B-B14F-4D97-AF65-F5344CB8AC3E}">
        <p14:creationId xmlns:p14="http://schemas.microsoft.com/office/powerpoint/2010/main" val="3879734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1218</TotalTime>
  <Words>4536</Words>
  <Application>Microsoft Office PowerPoint</Application>
  <PresentationFormat>On-screen Show (4:3)</PresentationFormat>
  <Paragraphs>523</Paragraphs>
  <Slides>37</Slides>
  <Notes>28</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Consolas</vt:lpstr>
      <vt:lpstr>Segoe Light</vt:lpstr>
      <vt:lpstr>Arial</vt:lpstr>
      <vt:lpstr>Calibri</vt:lpstr>
      <vt:lpstr>Wingdings</vt:lpstr>
      <vt:lpstr>Verdana</vt:lpstr>
      <vt:lpstr>Lucida Sans Unicode</vt:lpstr>
      <vt:lpstr>Segoe UI Light</vt:lpstr>
      <vt:lpstr>Times New Roman</vt:lpstr>
      <vt:lpstr>Courier New</vt:lpstr>
      <vt:lpstr>Segoe UI</vt:lpstr>
      <vt:lpstr>Symbol</vt:lpstr>
      <vt:lpstr>Presentation1</vt:lpstr>
      <vt:lpstr>Module06</vt:lpstr>
      <vt:lpstr>Module Overview</vt:lpstr>
      <vt:lpstr>Lesson 1: Unit Testing in .NET Core</vt:lpstr>
      <vt:lpstr>Why Perform Unit Tests?</vt:lpstr>
      <vt:lpstr>Principles of Test Driven Development</vt:lpstr>
      <vt:lpstr>xunit And dotnet test</vt:lpstr>
      <vt:lpstr>Folder structure for xunittests</vt:lpstr>
      <vt:lpstr>Create xunittests With dotnet new</vt:lpstr>
      <vt:lpstr>Write xunit Unit Tests</vt:lpstr>
      <vt:lpstr>Run xunit Tests</vt:lpstr>
      <vt:lpstr>Lesson 2: Unit Testing MVC Components</vt:lpstr>
      <vt:lpstr>Writing Loosely Coupled MVC Components</vt:lpstr>
      <vt:lpstr>Writing Unit Tests for MVC Components</vt:lpstr>
      <vt:lpstr>Using DI to Specify Repositories</vt:lpstr>
      <vt:lpstr>Using Entity Framework Context in Controllers with Dependency Injection</vt:lpstr>
      <vt:lpstr>Using Mocking Frameworks</vt:lpstr>
      <vt:lpstr>Using a Test Double in a Unit Test with Moq</vt:lpstr>
      <vt:lpstr>Using EF In Memory DataBase</vt:lpstr>
      <vt:lpstr>Specifying the Correct Context</vt:lpstr>
      <vt:lpstr>Demonstration: How to Run Unit Tests</vt:lpstr>
      <vt:lpstr>PowerPoint Presentation</vt:lpstr>
      <vt:lpstr>PowerPoint Presentation</vt:lpstr>
      <vt:lpstr>PowerPoint Presentation</vt:lpstr>
      <vt:lpstr>Lesson 2: Implementing an Exception Handling Strategy</vt:lpstr>
      <vt:lpstr>Configure an Exception Handling Page</vt:lpstr>
      <vt:lpstr>Configure an Exception Handler </vt:lpstr>
      <vt:lpstr>Configuring Status Code Pages</vt:lpstr>
      <vt:lpstr>MVC Error Handling</vt:lpstr>
      <vt:lpstr>Exception Filters</vt:lpstr>
      <vt:lpstr>Exception Filter Scopes</vt:lpstr>
      <vt:lpstr>Logging Exceptions</vt:lpstr>
      <vt:lpstr>Lab: Testing and Debugging ASP.NET MVC Core Web Applications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karthi</dc:creator>
  <cp:lastModifiedBy>Simona Colapicchioni</cp:lastModifiedBy>
  <cp:revision>24</cp:revision>
  <dcterms:created xsi:type="dcterms:W3CDTF">2013-05-20T12:36:54Z</dcterms:created>
  <dcterms:modified xsi:type="dcterms:W3CDTF">2016-12-20T12:46:29Z</dcterms:modified>
</cp:coreProperties>
</file>