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83" r:id="rId6"/>
    <p:sldId id="260" r:id="rId7"/>
    <p:sldId id="261" r:id="rId8"/>
    <p:sldId id="281" r:id="rId9"/>
    <p:sldId id="282" r:id="rId10"/>
    <p:sldId id="284" r:id="rId11"/>
    <p:sldId id="285" r:id="rId12"/>
    <p:sldId id="262" r:id="rId13"/>
    <p:sldId id="263" r:id="rId14"/>
    <p:sldId id="264" r:id="rId15"/>
    <p:sldId id="265" r:id="rId16"/>
    <p:sldId id="275" r:id="rId17"/>
    <p:sldId id="276" r:id="rId18"/>
    <p:sldId id="277" r:id="rId19"/>
    <p:sldId id="278" r:id="rId20"/>
    <p:sldId id="279" r:id="rId21"/>
    <p:sldId id="266" r:id="rId22"/>
    <p:sldId id="267" r:id="rId23"/>
    <p:sldId id="268" r:id="rId24"/>
    <p:sldId id="269" r:id="rId25"/>
    <p:sldId id="270" r:id="rId26"/>
    <p:sldId id="271" r:id="rId27"/>
    <p:sldId id="272" r:id="rId28"/>
    <p:sldId id="273" r:id="rId29"/>
    <p:sldId id="274"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Lucida Sans Unicode" panose="020B0602030504020204" pitchFamily="34" charset="0"/>
      <p:regular r:id="rId40"/>
    </p:embeddedFont>
    <p:embeddedFont>
      <p:font typeface="Segoe Light" panose="020B0604020202020204" charset="0"/>
      <p:regular r:id="rId41"/>
      <p:italic r:id="rId42"/>
    </p:embeddedFont>
    <p:embeddedFont>
      <p:font typeface="Segoe UI Light" panose="020B0502040204020203" pitchFamily="34" charset="0"/>
      <p:regular r:id="rId43"/>
      <p:italic r:id="rId44"/>
    </p:embeddedFont>
    <p:embeddedFont>
      <p:font typeface="Segoe UI" panose="020B0502040204020203" pitchFamily="34" charset="0"/>
      <p:regular r:id="rId45"/>
      <p:bold r:id="rId46"/>
      <p:italic r:id="rId47"/>
      <p:boldItalic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600" autoAdjust="0"/>
  </p:normalViewPr>
  <p:slideViewPr>
    <p:cSldViewPr>
      <p:cViewPr varScale="1">
        <p:scale>
          <a:sx n="51" d="100"/>
          <a:sy n="51" d="100"/>
        </p:scale>
        <p:origin x="2362" y="48"/>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0D6E2-E463-4EF8-A813-412177C0CE4E}"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D1354-7D3C-45D0-B37A-02439F5560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the class selector? What are some common scenarios when you would use the id selector?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you want to apply a style to all the elements of the same type on a page, you can use the class selector. You can use the id selector for specific HTML elements. </a:t>
            </a: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template to a </a:t>
            </a:r>
            <a:r>
              <a:rPr lang="en-US" sz="1000" dirty="0" err="1">
                <a:latin typeface="Arial"/>
                <a:ea typeface="Calibri"/>
                <a:cs typeface="Times New Roman"/>
              </a:rPr>
              <a:t>CSS</a:t>
            </a:r>
            <a:r>
              <a:rPr lang="en-US" sz="1000" dirty="0">
                <a:latin typeface="Arial"/>
                <a:ea typeface="Calibri"/>
                <a:cs typeface="Times New Roman"/>
              </a:rPr>
              <a:t> file. You can use </a:t>
            </a:r>
            <a:r>
              <a:rPr lang="en-US" sz="1000" b="1" dirty="0">
                <a:latin typeface="Arial"/>
                <a:ea typeface="Calibri"/>
                <a:cs typeface="Times New Roman"/>
              </a:rPr>
              <a:t>~/</a:t>
            </a:r>
            <a:r>
              <a:rPr lang="en-US" sz="1000" dirty="0">
                <a:latin typeface="Arial"/>
                <a:ea typeface="Calibri"/>
                <a:cs typeface="Times New Roman"/>
              </a:rPr>
              <a:t> in the path to represent the root of the application. You can describe to students how external CSS files help to apply consistent style across views</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http://www.davepaquette.com/archive/2015/05/06/link-and-script-tag-helpers-in-mvc6.aspx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Explain that by applying the layout to an MVC view, common elements such as menus and headings will appear on every page in the web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\Mod08\</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Times New Roman"/>
              </a:rPr>
              <a:t>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On the Operas I Have Seen page, note that the main heading, the menu list, and the breadcrumb control are displayed. </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localhost</a:t>
            </a:r>
            <a:r>
              <a:rPr lang="en-US" sz="1000" dirty="0">
                <a:solidFill>
                  <a:prstClr val="black"/>
                </a:solidFill>
                <a:latin typeface="Arial"/>
                <a:ea typeface="Calibri"/>
                <a:cs typeface="Times New Roman"/>
              </a:rPr>
              <a:t> page, the main heading, the menu list, and the breadcrumb controls are not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localhost</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any image.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localhost</a:t>
            </a:r>
            <a:r>
              <a:rPr lang="en-US" sz="1000" dirty="0">
                <a:solidFill>
                  <a:prstClr val="black"/>
                </a:solidFill>
                <a:latin typeface="Arial"/>
                <a:ea typeface="Calibri"/>
                <a:cs typeface="Times New Roman"/>
              </a:rPr>
              <a:t> page, the details of the opera are displayed. The main heading, the menu list, and the breadcrumb controls are not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Solution Explorer pane,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under Views, right-click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8.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View engine</a:t>
            </a:r>
            <a:r>
              <a:rPr lang="en-US" sz="1000" dirty="0">
                <a:solidFill>
                  <a:srgbClr val="000000"/>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Razor (CSHTML)</a:t>
            </a:r>
            <a:r>
              <a:rPr lang="en-US" sz="1000" dirty="0">
                <a:solidFill>
                  <a:prstClr val="black"/>
                </a:solidFill>
                <a:latin typeface="Arial"/>
                <a:ea typeface="Times New Roman"/>
                <a:cs typeface="Segoe UI"/>
              </a:rPr>
              <a:t>, and then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cleared.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clear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 select the code, and then press Delete.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Layout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title&gt;_</a:t>
            </a:r>
            <a:r>
              <a:rPr lang="en-US" sz="1000" dirty="0" err="1">
                <a:solidFill>
                  <a:prstClr val="black"/>
                </a:solidFill>
                <a:latin typeface="Arial"/>
                <a:ea typeface="Times New Roman"/>
                <a:cs typeface="Times New Roman"/>
              </a:rPr>
              <a:t>SiteTemplate</a:t>
            </a:r>
            <a:r>
              <a:rPr lang="en-US" sz="1000" dirty="0">
                <a:solidFill>
                  <a:prstClr val="black"/>
                </a:solidFill>
                <a:latin typeface="Arial"/>
                <a:ea typeface="Times New Roman"/>
                <a:cs typeface="Times New Roman"/>
              </a:rPr>
              <a:t>&lt;/title&gt;</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821424"/>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Replace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element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title&gt;@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Solution Explorer pane, under Views,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and then select the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&lt;h1&gt;Operas I Have Seen&lt;/h1&gt;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a:t>
            </a:r>
            <a:r>
              <a:rPr lang="en-US" sz="1000" dirty="0" err="1">
                <a:solidFill>
                  <a:prstClr val="black"/>
                </a:solidFill>
                <a:latin typeface="Arial"/>
                <a:ea typeface="Times New Roman"/>
                <a:cs typeface="Times New Roman"/>
              </a:rPr>
              <a:t>topmenu</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true, true)</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class="clear-floats" /&gt;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class="breadcrumb"&gt;</a:t>
            </a:r>
          </a:p>
          <a:p>
            <a:pPr lvl="1">
              <a:lnSpc>
                <a:spcPct val="115000"/>
              </a:lnSpc>
              <a:spcBef>
                <a:spcPts val="600"/>
              </a:spcBef>
              <a:spcAft>
                <a:spcPts val="995"/>
              </a:spcAft>
            </a:pPr>
            <a:r>
              <a:rPr lang="en-US" sz="1000" dirty="0">
                <a:solidFill>
                  <a:prstClr val="black"/>
                </a:solidFill>
                <a:latin typeface="Arial"/>
                <a:ea typeface="Times New Roman"/>
                <a:cs typeface="Times New Roman"/>
              </a:rPr>
              <a:t>  Breadcrumb 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EDIT </a:t>
            </a:r>
            <a:r>
              <a:rPr lang="en-US" sz="1000" dirty="0">
                <a:solidFill>
                  <a:prstClr val="black"/>
                </a:solidFill>
                <a:latin typeface="Arial"/>
                <a:ea typeface="Times New Roman"/>
                <a:cs typeface="Segoe UI"/>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Cut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Solution Explorer pane, under Shared,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17. In </a:t>
            </a:r>
            <a:r>
              <a:rPr lang="en-US" sz="1000" dirty="0">
                <a:solidFill>
                  <a:prstClr val="black"/>
                </a:solidFill>
                <a:latin typeface="Arial"/>
                <a:ea typeface="Times New Roman"/>
                <a:cs typeface="Segoe UI"/>
              </a:rPr>
              <a:t>the 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 code window, place the mouse cursor in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18.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EDIT </a:t>
            </a:r>
            <a:r>
              <a:rPr lang="en-US" sz="1000" dirty="0">
                <a:solidFill>
                  <a:prstClr val="black"/>
                </a:solidFill>
                <a:latin typeface="Arial"/>
                <a:ea typeface="Times New Roman"/>
                <a:cs typeface="Segoe UI"/>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Paste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19. In </a:t>
            </a:r>
            <a:r>
              <a:rPr lang="en-US" sz="1000" dirty="0">
                <a:solidFill>
                  <a:prstClr val="black"/>
                </a:solidFill>
                <a:latin typeface="Arial"/>
                <a:ea typeface="Times New Roman"/>
                <a:cs typeface="Segoe UI"/>
              </a:rPr>
              <a:t>the 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 code window, place the mouse cursor at the end of the code you just pasted, press Enter, and then type the following code.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RenderBody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after the </a:t>
            </a:r>
            <a:r>
              <a:rPr lang="en-US" sz="1000" b="1" dirty="0">
                <a:solidFill>
                  <a:prstClr val="black"/>
                </a:solidFill>
                <a:latin typeface="Arial"/>
                <a:ea typeface="Times New Roman"/>
                <a:cs typeface="Times New Roman"/>
              </a:rPr>
              <a:t>&lt;/title&gt;</a:t>
            </a:r>
            <a:r>
              <a:rPr lang="en-US" sz="1000" dirty="0">
                <a:solidFill>
                  <a:prstClr val="black"/>
                </a:solidFill>
                <a:latin typeface="Arial"/>
                <a:ea typeface="Times New Roman"/>
                <a:cs typeface="Times New Roman"/>
              </a:rPr>
              <a:t> tag, press Enter,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&lt;link 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="~/content/OperasStyles.css"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Solution Explorer pane, under Home,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Razor code block of 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a:solidFill>
                  <a:prstClr val="black"/>
                </a:solidFill>
                <a:latin typeface="Arial"/>
                <a:ea typeface="Times New Roman"/>
                <a:cs typeface="Times New Roman"/>
              </a:rPr>
              <a:t>Layout = null;</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23. In </a:t>
            </a:r>
            <a:r>
              <a:rPr lang="en-US" sz="1000" dirty="0">
                <a:solidFill>
                  <a:prstClr val="black"/>
                </a:solidFill>
                <a:latin typeface="Arial"/>
                <a:ea typeface="Times New Roman"/>
                <a:cs typeface="Segoe UI"/>
              </a:rPr>
              <a:t>the </a:t>
            </a:r>
            <a:r>
              <a:rPr lang="en-US" sz="1000" dirty="0">
                <a:solidFill>
                  <a:prstClr val="black"/>
                </a:solidFill>
                <a:latin typeface="Arial"/>
                <a:ea typeface="Times New Roman"/>
                <a:cs typeface="Times New Roman"/>
              </a:rPr>
              <a:t>Razor code block, type the following code. </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Segoe UI"/>
              </a:rPr>
              <a:t>ViewBag.Title</a:t>
            </a:r>
            <a:r>
              <a:rPr lang="en-US" sz="1000" dirty="0">
                <a:solidFill>
                  <a:prstClr val="black"/>
                </a:solidFill>
                <a:latin typeface="Arial"/>
                <a:ea typeface="Times New Roman"/>
                <a:cs typeface="Segoe UI"/>
              </a:rPr>
              <a:t> = "Operas I </a:t>
            </a:r>
            <a:r>
              <a:rPr lang="en-US" sz="1000" dirty="0">
                <a:solidFill>
                  <a:prstClr val="black"/>
                </a:solidFill>
                <a:latin typeface="Arial"/>
                <a:ea typeface="Times New Roman"/>
                <a:cs typeface="Times New Roman"/>
              </a:rPr>
              <a:t>Have</a:t>
            </a:r>
            <a:r>
              <a:rPr lang="en-US" sz="1000" dirty="0">
                <a:solidFill>
                  <a:prstClr val="black"/>
                </a:solidFill>
                <a:latin typeface="Arial"/>
                <a:ea typeface="Times New Roman"/>
                <a:cs typeface="Segoe UI"/>
              </a:rPr>
              <a:t> Seen";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a:solidFill>
                  <a:prstClr val="black"/>
                </a:solidFill>
                <a:latin typeface="Arial"/>
                <a:ea typeface="Times New Roman"/>
                <a:cs typeface="Segoe UI"/>
              </a:rPr>
              <a:t>&lt;!DOCTYPE html&gt;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&lt;html&gt;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&lt;head&gt;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&lt;meta name="viewport" content="width=device-width" /&gt;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&lt;title&gt;Operas I Have Seen&lt;/title&gt;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&lt;/head&gt;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&lt;body&gt;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&lt;div&gt;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&lt;/div&gt;</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smtClean="0">
                <a:solidFill>
                  <a:prstClr val="black"/>
                </a:solidFill>
                <a:latin typeface="Arial"/>
                <a:ea typeface="Times New Roman"/>
                <a:cs typeface="Segoe UI"/>
              </a:rPr>
              <a:t>  &lt;/div&gt;</a:t>
            </a:r>
          </a:p>
          <a:p>
            <a:pPr lvl="1">
              <a:lnSpc>
                <a:spcPct val="115000"/>
              </a:lnSpc>
              <a:spcBef>
                <a:spcPts val="600"/>
              </a:spcBef>
              <a:spcAft>
                <a:spcPts val="995"/>
              </a:spcAft>
            </a:pPr>
            <a:r>
              <a:rPr lang="en-US" sz="1000" dirty="0" smtClean="0">
                <a:solidFill>
                  <a:prstClr val="black"/>
                </a:solidFill>
                <a:latin typeface="Arial"/>
                <a:ea typeface="Times New Roman"/>
                <a:cs typeface="Segoe UI"/>
              </a:rPr>
              <a:t>&lt;/body&gt;</a:t>
            </a:r>
            <a:endParaRPr lang="en-US" sz="1000" dirty="0" smtClean="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Segoe UI"/>
              </a:rPr>
              <a:t>&lt;/html&gt;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Solution Explorer pane, right-click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ViewStart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in the View engine box, ensure that the value is </a:t>
            </a:r>
            <a:r>
              <a:rPr lang="en-US" sz="1000" b="1" dirty="0">
                <a:solidFill>
                  <a:prstClr val="black"/>
                </a:solidFill>
                <a:latin typeface="Arial"/>
                <a:ea typeface="Times New Roman"/>
                <a:cs typeface="Times New Roman"/>
              </a:rPr>
              <a:t>Razor (CSHTML)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Times New Roman"/>
              </a:rPr>
              <a:t> and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Times New Roman"/>
              </a:rPr>
              <a:t> check boxes are cleared,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In 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Segoe UI"/>
              </a:rPr>
              <a:t>Layout </a:t>
            </a:r>
            <a:r>
              <a:rPr lang="en-US" sz="1000" dirty="0">
                <a:solidFill>
                  <a:prstClr val="black"/>
                </a:solidFill>
                <a:latin typeface="Arial"/>
                <a:ea typeface="Times New Roman"/>
                <a:cs typeface="Segoe UI"/>
              </a:rPr>
              <a:t>= null;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30.</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Layout = "~/Views/Shared/_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Segoe UI"/>
              </a:rPr>
              <a:t>&lt;!DOCTYPE html&gt;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select from the code located to the end tag of the HTML element, and then press </a:t>
            </a:r>
            <a:r>
              <a:rPr lang="en-US" sz="1000" dirty="0">
                <a:solidFill>
                  <a:prstClr val="black"/>
                </a:solidFill>
                <a:latin typeface="Arial"/>
                <a:ea typeface="Times New Roman"/>
                <a:cs typeface="Segoe UI"/>
              </a:rPr>
              <a:t>Delete.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Segoe UI"/>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Operas I Have Seen page, note the main heading, the menu list, and the breadcrumb control.</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 and then, on the Index of Operas page, note that the main heading, the menu list, and the breadcrumb controls are displayed.</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any image, and then note that the main heading, the menu list, and the breadcrumb controls are displayed along with the opera details.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can you control the size of the virtual viewport window?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the </a:t>
            </a:r>
            <a:r>
              <a:rPr lang="en-US" sz="1000" b="1" dirty="0">
                <a:latin typeface="Arial"/>
                <a:ea typeface="Calibri"/>
                <a:cs typeface="Times New Roman"/>
              </a:rPr>
              <a:t>width</a:t>
            </a:r>
            <a:r>
              <a:rPr lang="en-US" sz="1000" dirty="0">
                <a:latin typeface="Arial"/>
                <a:ea typeface="Calibri"/>
                <a:cs typeface="Times New Roman"/>
              </a:rPr>
              <a:t> and </a:t>
            </a:r>
            <a:r>
              <a:rPr lang="en-US" sz="1000" b="1" dirty="0">
                <a:latin typeface="Arial"/>
                <a:ea typeface="Calibri"/>
                <a:cs typeface="Times New Roman"/>
              </a:rPr>
              <a:t>height</a:t>
            </a:r>
            <a:r>
              <a:rPr lang="en-US" sz="1000" dirty="0">
                <a:latin typeface="Arial"/>
                <a:ea typeface="Calibri"/>
                <a:cs typeface="Times New Roman"/>
              </a:rPr>
              <a:t> properties to control the size of the virtual viewport window. You can specify the width in pixels. You can use the keyword </a:t>
            </a:r>
            <a:r>
              <a:rPr lang="en-US" sz="1000" b="1" dirty="0">
                <a:latin typeface="Arial"/>
                <a:ea typeface="Calibri"/>
                <a:cs typeface="Times New Roman"/>
              </a:rPr>
              <a:t>device-width</a:t>
            </a:r>
            <a:r>
              <a:rPr lang="en-US" sz="1000" dirty="0">
                <a:latin typeface="Arial"/>
                <a:ea typeface="Calibri"/>
                <a:cs typeface="Times New Roman"/>
              </a:rPr>
              <a:t> to enable the content to fit the native screen size of the browser. </a:t>
            </a:r>
          </a:p>
          <a:p>
            <a:pPr>
              <a:lnSpc>
                <a:spcPct val="115000"/>
              </a:lnSpc>
              <a:spcAft>
                <a:spcPts val="1000"/>
              </a:spcAft>
            </a:pPr>
            <a:r>
              <a:rPr lang="en-US" sz="1000" dirty="0">
                <a:latin typeface="Arial"/>
                <a:ea typeface="Calibri"/>
                <a:cs typeface="Times New Roman"/>
              </a:rPr>
              <a:t>If you want to specify multiple properties in the viewport attribute, you need to separate the properties by using commas.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solidFill>
                  <a:srgbClr val="000000"/>
                </a:solidFill>
                <a:latin typeface="Arial"/>
                <a:ea typeface="Calibri"/>
                <a:cs typeface="Times New Roman"/>
              </a:rPr>
              <a:t>: Why would you choose to use CSS media queries, instead of using C# code, to define styles for specific browsers?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You use CSS media queries because they require less code and they help eliminate the need for recompiling code.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The use of media query is part of HTML5 specifications. You should inform students that not all browsers support media queries. Some old versions of browsers, such as Internet Explorer 8 and prior versions of Internet Explorer, do not support media queries.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would you choose device-specific display modes over CSS media queries?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Device-specific display modes ensure support to different layouts, based on browser capabilities. CSS media queries do not support some browsers.</a:t>
            </a:r>
          </a:p>
          <a:p>
            <a:pPr>
              <a:lnSpc>
                <a:spcPct val="115000"/>
              </a:lnSpc>
              <a:spcAft>
                <a:spcPts val="1000"/>
              </a:spcAft>
            </a:pPr>
            <a:r>
              <a:rPr lang="en-US" sz="1000" dirty="0">
                <a:solidFill>
                  <a:srgbClr val="000000"/>
                </a:solidFill>
                <a:latin typeface="Arial"/>
                <a:ea typeface="Calibri"/>
                <a:cs typeface="Times New Roman"/>
              </a:rPr>
              <a:t>ASP.NET MVC 4 includes a default display mode called mobile. You can use this mode to develop views that are specific to all mobile devices. You can use this mode by using the </a:t>
            </a:r>
            <a:r>
              <a:rPr lang="en-US" sz="1000" b="1" dirty="0" err="1">
                <a:latin typeface="Arial"/>
                <a:ea typeface="Calibri"/>
                <a:cs typeface="Times New Roman"/>
              </a:rPr>
              <a:t>mobile.cshtml</a:t>
            </a:r>
            <a:r>
              <a:rPr lang="en-US" sz="1000" dirty="0">
                <a:solidFill>
                  <a:srgbClr val="000000"/>
                </a:solidFill>
                <a:latin typeface="Arial"/>
                <a:ea typeface="Calibri"/>
                <a:cs typeface="Times New Roman"/>
              </a:rPr>
              <a:t> suffix.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Microsoft Ajax CDN?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Microsoft Ajax CDN helps to improve the performance of a web application by using servers that are geographically closer to users.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Exercise 1: Creating and Applying Layouts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Browse through the Photo Sharing web application without a layout applied.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layout and link the application to the view by using a _</a:t>
            </a:r>
            <a:r>
              <a:rPr lang="en-US" sz="1000" dirty="0" err="1" smtClean="0">
                <a:latin typeface="Arial"/>
                <a:ea typeface="Times New Roman"/>
                <a:cs typeface="Times New Roman"/>
              </a:rPr>
              <a:t>ViewStart.cshtml</a:t>
            </a:r>
            <a:r>
              <a:rPr lang="en-US" sz="1000" dirty="0" smtClean="0">
                <a:latin typeface="Arial"/>
                <a:ea typeface="Times New Roman"/>
                <a:cs typeface="Times New Roman"/>
              </a:rPr>
              <a:t> file.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Modify the home index and photo display views to use the new layout.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Browse through the resulting web application.</a:t>
            </a:r>
          </a:p>
          <a:p>
            <a:pPr>
              <a:lnSpc>
                <a:spcPct val="115000"/>
              </a:lnSpc>
              <a:spcAft>
                <a:spcPts val="1000"/>
              </a:spcAft>
            </a:pPr>
            <a:r>
              <a:rPr lang="en-US" sz="1000" dirty="0" smtClean="0">
                <a:latin typeface="Arial"/>
                <a:ea typeface="Times New Roman"/>
                <a:cs typeface="Times New Roman"/>
              </a:rPr>
              <a:t>Exercise 2: Applying Styles to an MVC Web Application </a:t>
            </a:r>
          </a:p>
          <a:p>
            <a:pPr>
              <a:lnSpc>
                <a:spcPct val="115000"/>
              </a:lnSpc>
              <a:spcAft>
                <a:spcPts val="1000"/>
              </a:spcAft>
            </a:pPr>
            <a:r>
              <a:rPr lang="en-US" sz="1000" dirty="0" smtClean="0">
                <a:latin typeface="Arial"/>
                <a:ea typeface="Times New Roman"/>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Examine a mockup web application that shows the look-and-feel the web designers have created for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style sheet, with the associated graphic files from the mockup application, to your web application, and then update the HTML element classes to apply those styles to the elements in views. </a:t>
            </a: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Calibri"/>
                <a:cs typeface="Times New Roman"/>
              </a:rPr>
              <a:t>Examine </a:t>
            </a:r>
            <a:r>
              <a:rPr lang="en-US" sz="1000" dirty="0">
                <a:solidFill>
                  <a:srgbClr val="000000"/>
                </a:solidFill>
                <a:latin typeface="Arial"/>
                <a:ea typeface="Calibri"/>
                <a:cs typeface="Times New Roman"/>
              </a:rPr>
              <a:t>the changes to the user interface after the styles have been applied</a:t>
            </a:r>
            <a:r>
              <a:rPr lang="en-US" sz="1000" dirty="0" smtClean="0">
                <a:solidFill>
                  <a:srgbClr val="000000"/>
                </a:solidFill>
                <a:latin typeface="Arial"/>
                <a:ea typeface="Calibri"/>
                <a:cs typeface="Times New Roman"/>
              </a:rPr>
              <a:t>.</a:t>
            </a:r>
          </a:p>
          <a:p>
            <a:pPr>
              <a:lnSpc>
                <a:spcPct val="115000"/>
              </a:lnSpc>
              <a:spcAft>
                <a:spcPts val="995"/>
              </a:spcAft>
            </a:pPr>
            <a:r>
              <a:rPr lang="en-US" sz="1000" dirty="0" smtClean="0">
                <a:solidFill>
                  <a:srgbClr val="000000"/>
                </a:solidFill>
                <a:latin typeface="Arial"/>
                <a:ea typeface="Calibri"/>
                <a:cs typeface="Times New Roman"/>
              </a:rPr>
              <a:t>Exercise </a:t>
            </a:r>
            <a:r>
              <a:rPr lang="en-US" sz="1000" dirty="0">
                <a:solidFill>
                  <a:srgbClr val="000000"/>
                </a:solidFill>
                <a:latin typeface="Arial"/>
                <a:ea typeface="Calibri"/>
                <a:cs typeface="Times New Roman"/>
              </a:rPr>
              <a:t>3: </a:t>
            </a:r>
            <a:r>
              <a:rPr lang="en-US" sz="1000" dirty="0">
                <a:latin typeface="Arial"/>
                <a:ea typeface="Calibri"/>
                <a:cs typeface="Times New Roman"/>
              </a:rPr>
              <a:t>Optional—Adapting </a:t>
            </a:r>
            <a:r>
              <a:rPr lang="en-US" sz="1000" dirty="0" err="1">
                <a:latin typeface="Arial"/>
                <a:ea typeface="Calibri"/>
                <a:cs typeface="Times New Roman"/>
              </a:rPr>
              <a:t>Webpages</a:t>
            </a:r>
            <a:r>
              <a:rPr lang="en-US" sz="1000" dirty="0">
                <a:latin typeface="Arial"/>
                <a:ea typeface="Calibri"/>
                <a:cs typeface="Times New Roman"/>
              </a:rPr>
              <a:t> for Mobile Browsers </a:t>
            </a:r>
          </a:p>
          <a:p>
            <a:pPr>
              <a:lnSpc>
                <a:spcPct val="115000"/>
              </a:lnSpc>
              <a:spcAft>
                <a:spcPts val="995"/>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layout for mobile devices.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media query to the web application style sheet to ensure that the photo index is displayed on small screens.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settings applied to the application by using a small browser and changing the user agent string. </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first browsed the web application in Exercise 1, why was the menu and the breadcrumb trail visible on the home page, but not on the All Photos page or any other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menu and breadcrumb helpers were called in the </a:t>
            </a:r>
            <a:r>
              <a:rPr lang="en-US" sz="1000" b="1" dirty="0" smtClean="0">
                <a:latin typeface="Arial"/>
                <a:ea typeface="Times New Roman"/>
                <a:cs typeface="Times New Roman"/>
              </a:rPr>
              <a:t>Views/Home/</a:t>
            </a:r>
            <a:r>
              <a:rPr lang="en-US" sz="1000" b="1" dirty="0" err="1" smtClean="0">
                <a:latin typeface="Arial"/>
                <a:ea typeface="Times New Roman"/>
                <a:cs typeface="Times New Roman"/>
              </a:rPr>
              <a:t>Index.cshtml</a:t>
            </a:r>
            <a:r>
              <a:rPr lang="en-US" sz="1000" dirty="0" smtClean="0">
                <a:latin typeface="Arial"/>
                <a:ea typeface="Times New Roman"/>
                <a:cs typeface="Times New Roman"/>
              </a:rPr>
              <a:t> view, but not in the other views.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first viewed the site as a mobile browser in Exercise 3, what are the problems you came across with the display of the site heading and menu?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site heading was wider than 480 pixels, so it was not visible without scrolling right. The menu items were fixed at a width of 200 pixels, so they were too wide for the page and displayed outside the top menu division. They also disturbed the flow of later elements.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develop web applications, you need to create applications that work on different devices and browsers, such as </a:t>
            </a:r>
            <a:r>
              <a:rPr lang="en-US" sz="1000" dirty="0" err="1">
                <a:latin typeface="Arial"/>
                <a:ea typeface="Calibri"/>
                <a:cs typeface="Times New Roman"/>
              </a:rPr>
              <a:t>iPhone</a:t>
            </a:r>
            <a:r>
              <a:rPr lang="en-US" sz="1000" dirty="0">
                <a:latin typeface="Arial"/>
                <a:ea typeface="Calibri"/>
                <a:cs typeface="Times New Roman"/>
              </a:rPr>
              <a:t>, </a:t>
            </a:r>
            <a:r>
              <a:rPr lang="en-US" sz="1000" dirty="0" err="1">
                <a:latin typeface="Arial"/>
                <a:ea typeface="Calibri"/>
                <a:cs typeface="Times New Roman"/>
              </a:rPr>
              <a:t>iPad</a:t>
            </a:r>
            <a:r>
              <a:rPr lang="en-US" sz="1000" dirty="0">
                <a:latin typeface="Arial"/>
                <a:ea typeface="Calibri"/>
                <a:cs typeface="Times New Roman"/>
              </a:rPr>
              <a:t>, Windows Phone, Google Chrome, and Internet Explorer 10. In such cases, you can use the HTML5 elements and features in MVC 4, such as mobile-specific views, media queries, and </a:t>
            </a:r>
            <a:r>
              <a:rPr lang="en-US" sz="1000" dirty="0" err="1">
                <a:latin typeface="Arial"/>
                <a:ea typeface="Calibri"/>
                <a:cs typeface="Times New Roman"/>
              </a:rPr>
              <a:t>jQuery</a:t>
            </a:r>
            <a:r>
              <a:rPr lang="en-US" sz="1000" dirty="0">
                <a:latin typeface="Arial"/>
                <a:ea typeface="Calibri"/>
                <a:cs typeface="Times New Roman"/>
              </a:rPr>
              <a:t> Mobile library, to create applications that work well in various browsers and devices.</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are building an application, which needs to work in different mobile devices, Windows Phone, Windows, and Mac. You want to reduce the effort for maintaining the code which is required for different devices and you want to ensure that it would work with new browsers. What should you do?</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could use HTML style with media query to create a single style.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layouts? </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have multiple pages in your web application and you want to apply a consistent style to the pages, you can use layouts. You can use layouts to apply company logos and menus to multiple pages.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do you have multiple sections in a layout?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Multiple sections help separate the code or logic in a layout. They also allow re-use of code in a layout. </a:t>
            </a:r>
          </a:p>
          <a:p>
            <a:pPr>
              <a:lnSpc>
                <a:spcPct val="115000"/>
              </a:lnSpc>
              <a:spcAft>
                <a:spcPts val="1000"/>
              </a:spcAft>
            </a:pPr>
            <a:r>
              <a:rPr lang="en-US" sz="1000" dirty="0">
                <a:latin typeface="Arial"/>
                <a:ea typeface="Calibri"/>
                <a:cs typeface="Times New Roman"/>
              </a:rPr>
              <a:t>You can describe the functionality of the </a:t>
            </a:r>
            <a:r>
              <a:rPr lang="en-US" sz="1000" b="1" dirty="0" err="1">
                <a:latin typeface="Arial"/>
                <a:ea typeface="Calibri"/>
                <a:cs typeface="Times New Roman"/>
              </a:rPr>
              <a:t>RenderBody</a:t>
            </a:r>
            <a:r>
              <a:rPr lang="en-US" sz="1000" dirty="0">
                <a:latin typeface="Arial"/>
                <a:ea typeface="Calibri"/>
                <a:cs typeface="Times New Roman"/>
              </a:rPr>
              <a:t> and </a:t>
            </a:r>
            <a:r>
              <a:rPr lang="en-US" sz="1000" b="1" dirty="0" err="1">
                <a:latin typeface="Arial"/>
                <a:ea typeface="Calibri"/>
                <a:cs typeface="Times New Roman"/>
              </a:rPr>
              <a:t>RenderSection</a:t>
            </a:r>
            <a:r>
              <a:rPr lang="en-US" sz="1000" dirty="0">
                <a:latin typeface="Arial"/>
                <a:ea typeface="Calibri"/>
                <a:cs typeface="Times New Roman"/>
              </a:rPr>
              <a:t> functions and explain their importance in the layout. You can also describe the benefits of using the </a:t>
            </a:r>
            <a:r>
              <a:rPr lang="en-US" sz="1000" b="1" dirty="0" err="1">
                <a:latin typeface="Arial"/>
                <a:ea typeface="Calibri"/>
                <a:cs typeface="Times New Roman"/>
              </a:rPr>
              <a:t>ViewBag</a:t>
            </a:r>
            <a:r>
              <a:rPr lang="en-US" sz="1000" dirty="0">
                <a:latin typeface="Arial"/>
                <a:ea typeface="Calibri"/>
                <a:cs typeface="Times New Roman"/>
              </a:rPr>
              <a:t> object, and describe how to use this object to pass information between layout and view files.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When should you use the </a:t>
            </a:r>
            <a:r>
              <a:rPr lang="en-US" sz="1000" b="1" dirty="0">
                <a:latin typeface="Arial"/>
                <a:ea typeface="Calibri"/>
                <a:cs typeface="Times New Roman"/>
              </a:rPr>
              <a:t>_</a:t>
            </a:r>
            <a:r>
              <a:rPr lang="en-US" sz="1000" b="1" dirty="0" err="1">
                <a:latin typeface="Arial"/>
                <a:ea typeface="Calibri"/>
                <a:cs typeface="Times New Roman"/>
              </a:rPr>
              <a:t>Viewstart</a:t>
            </a:r>
            <a:r>
              <a:rPr lang="en-US" sz="1000" dirty="0">
                <a:latin typeface="Arial"/>
                <a:ea typeface="Calibri"/>
                <a:cs typeface="Times New Roman"/>
              </a:rPr>
              <a:t>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the </a:t>
            </a:r>
            <a:r>
              <a:rPr lang="en-US" sz="1000" b="1" dirty="0">
                <a:latin typeface="Arial"/>
                <a:ea typeface="Calibri"/>
                <a:cs typeface="Times New Roman"/>
              </a:rPr>
              <a:t>_</a:t>
            </a:r>
            <a:r>
              <a:rPr lang="en-US" sz="1000" b="1" dirty="0" err="1">
                <a:latin typeface="Arial"/>
                <a:ea typeface="Calibri"/>
                <a:cs typeface="Times New Roman"/>
              </a:rPr>
              <a:t>Viewstart</a:t>
            </a:r>
            <a:r>
              <a:rPr lang="en-US" sz="1000" dirty="0">
                <a:latin typeface="Arial"/>
                <a:ea typeface="Calibri"/>
                <a:cs typeface="Times New Roman"/>
              </a:rPr>
              <a:t> file only when all views in the section or application share the same layout.</a:t>
            </a:r>
          </a:p>
          <a:p>
            <a:pPr>
              <a:lnSpc>
                <a:spcPct val="115000"/>
              </a:lnSpc>
              <a:spcAft>
                <a:spcPts val="1000"/>
              </a:spcAft>
            </a:pPr>
            <a:r>
              <a:rPr lang="en-US" sz="1000" dirty="0">
                <a:latin typeface="Arial"/>
                <a:ea typeface="Calibri"/>
                <a:cs typeface="Times New Roman"/>
              </a:rPr>
              <a:t>If you need a different layout to suit other devices, such as mobile devices, you can use other ASP.NET </a:t>
            </a:r>
            <a:r>
              <a:rPr lang="en-US" sz="1000" dirty="0" err="1">
                <a:latin typeface="Arial"/>
                <a:ea typeface="Calibri"/>
                <a:cs typeface="Times New Roman"/>
              </a:rPr>
              <a:t>MVC</a:t>
            </a:r>
            <a:r>
              <a:rPr lang="en-US" sz="1000" dirty="0">
                <a:latin typeface="Arial"/>
                <a:ea typeface="Calibri"/>
                <a:cs typeface="Times New Roman"/>
              </a:rPr>
              <a:t> 4 features such as mobile-specific views. These mobile specific views help to create layouts that suit mobile devices. Mobile specific views are described in the lesson, “Creating an Adaptive User Interface”</a:t>
            </a:r>
            <a:r>
              <a:rPr lang="en-GB" sz="1000" dirty="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https://docs.microsoft.com/en-us/aspnet/core/mvc/views/layout</a:t>
            </a:r>
            <a:endParaRPr lang="nl-NL"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8</a:t>
            </a:fld>
            <a:endParaRPr lang="en-US"/>
          </a:p>
        </p:txBody>
      </p:sp>
    </p:spTree>
    <p:extLst>
      <p:ext uri="{BB962C8B-B14F-4D97-AF65-F5344CB8AC3E}">
        <p14:creationId xmlns:p14="http://schemas.microsoft.com/office/powerpoint/2010/main" val="251977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key benefits of using Expression Blend for HTML to edit </a:t>
            </a:r>
            <a:r>
              <a:rPr lang="en-US" sz="1000" dirty="0" err="1">
                <a:latin typeface="Arial"/>
                <a:ea typeface="Calibri"/>
                <a:cs typeface="Times New Roman"/>
              </a:rPr>
              <a:t>CSS</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Usually, graphic designers use Expression Blend for HTML, while programmers use Visual Studio, to create and edit </a:t>
            </a:r>
            <a:r>
              <a:rPr lang="en-US" sz="1000" dirty="0" err="1">
                <a:latin typeface="Arial"/>
                <a:ea typeface="Calibri"/>
                <a:cs typeface="Times New Roman"/>
              </a:rPr>
              <a:t>CSS</a:t>
            </a:r>
            <a:r>
              <a:rPr lang="en-US" sz="1000" dirty="0">
                <a:latin typeface="Arial"/>
                <a:ea typeface="Calibri"/>
                <a:cs typeface="Times New Roman"/>
              </a:rPr>
              <a:t>. Expression Blend for HTML includes an interactive mode that enables developers to visualize the result of the design, HTML, </a:t>
            </a:r>
            <a:r>
              <a:rPr lang="en-US" sz="1000" dirty="0" err="1">
                <a:latin typeface="Arial"/>
                <a:ea typeface="Calibri"/>
                <a:cs typeface="Times New Roman"/>
              </a:rPr>
              <a:t>CSS</a:t>
            </a:r>
            <a:r>
              <a:rPr lang="en-US" sz="1000" dirty="0">
                <a:latin typeface="Arial"/>
                <a:ea typeface="Calibri"/>
                <a:cs typeface="Times New Roman"/>
              </a:rPr>
              <a:t>, and JavaScript, by displaying results on the screen while they edit the code. It also includes </a:t>
            </a:r>
            <a:r>
              <a:rPr lang="en-US" sz="1000" dirty="0" err="1">
                <a:latin typeface="Arial"/>
                <a:ea typeface="Calibri"/>
                <a:cs typeface="Times New Roman"/>
              </a:rPr>
              <a:t>CSS</a:t>
            </a:r>
            <a:r>
              <a:rPr lang="en-US" sz="1000" dirty="0">
                <a:latin typeface="Arial"/>
                <a:ea typeface="Calibri"/>
                <a:cs typeface="Times New Roman"/>
              </a:rPr>
              <a:t> tools that enable you to generate and edit </a:t>
            </a:r>
            <a:r>
              <a:rPr lang="en-US" sz="1000" dirty="0" err="1">
                <a:latin typeface="Arial"/>
                <a:ea typeface="Calibri"/>
                <a:cs typeface="Times New Roman"/>
              </a:rPr>
              <a:t>CSS</a:t>
            </a:r>
            <a:r>
              <a:rPr lang="en-US" sz="1000" dirty="0">
                <a:latin typeface="Arial"/>
                <a:ea typeface="Calibri"/>
                <a:cs typeface="Times New Roman"/>
              </a:rPr>
              <a:t> styles on the graphical user interface.</a:t>
            </a:r>
          </a:p>
          <a:p>
            <a:pPr>
              <a:lnSpc>
                <a:spcPct val="115000"/>
              </a:lnSpc>
              <a:spcAft>
                <a:spcPts val="1000"/>
              </a:spcAft>
            </a:pPr>
            <a:r>
              <a:rPr lang="en-US" sz="1000" dirty="0">
                <a:latin typeface="Arial"/>
                <a:ea typeface="Calibri"/>
                <a:cs typeface="Times New Roman"/>
              </a:rPr>
              <a:t>You can inform students that designers prefer Expression Blend for HTML, because it helps separate graphic design and coding.</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Module08</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Applying Styles to </a:t>
            </a:r>
            <a:endParaRPr lang="en-US" sz="4400" dirty="0" smtClean="0"/>
          </a:p>
          <a:p>
            <a:pPr marL="0" indent="0" algn="ctr">
              <a:buNone/>
            </a:pPr>
            <a:r>
              <a:rPr lang="en-US" sz="4400" dirty="0" smtClean="0"/>
              <a:t>ASP.NET </a:t>
            </a:r>
            <a:r>
              <a:rPr lang="en-US" sz="4400" dirty="0" smtClean="0"/>
              <a:t>MVC Core </a:t>
            </a:r>
            <a:endParaRPr lang="en-US" sz="4400" dirty="0" smtClean="0"/>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Shared </a:t>
            </a:r>
            <a:r>
              <a:rPr lang="en-US" dirty="0" smtClean="0"/>
              <a:t>Directives</a:t>
            </a:r>
            <a:endParaRPr lang="nl-NL" dirty="0"/>
          </a:p>
        </p:txBody>
      </p:sp>
      <p:sp>
        <p:nvSpPr>
          <p:cNvPr id="3" name="Content Placeholder 2"/>
          <p:cNvSpPr>
            <a:spLocks noGrp="1"/>
          </p:cNvSpPr>
          <p:nvPr>
            <p:ph idx="1"/>
          </p:nvPr>
        </p:nvSpPr>
        <p:spPr/>
        <p:txBody>
          <a:bodyPr/>
          <a:lstStyle/>
          <a:p>
            <a:r>
              <a:rPr lang="en-US" dirty="0" smtClean="0"/>
              <a:t>Directives </a:t>
            </a:r>
            <a:r>
              <a:rPr lang="en-US" dirty="0"/>
              <a:t>shared by many views may be specified in a common </a:t>
            </a:r>
            <a:r>
              <a:rPr lang="en-US" b="1" dirty="0"/>
              <a:t>_</a:t>
            </a:r>
            <a:r>
              <a:rPr lang="en-US" b="1" dirty="0" err="1"/>
              <a:t>ViewImports.cshtml</a:t>
            </a:r>
            <a:r>
              <a:rPr lang="en-US" dirty="0"/>
              <a:t> </a:t>
            </a:r>
            <a:r>
              <a:rPr lang="en-US" dirty="0" smtClean="0"/>
              <a:t>file </a:t>
            </a:r>
          </a:p>
          <a:p>
            <a:pPr lvl="1"/>
            <a:r>
              <a:rPr lang="en-US" dirty="0" smtClean="0"/>
              <a:t>@</a:t>
            </a:r>
            <a:r>
              <a:rPr lang="en-US" dirty="0" err="1"/>
              <a:t>addTagHelper</a:t>
            </a:r>
            <a:endParaRPr lang="en-US" dirty="0"/>
          </a:p>
          <a:p>
            <a:pPr lvl="1"/>
            <a:r>
              <a:rPr lang="en-US" dirty="0" smtClean="0"/>
              <a:t>@</a:t>
            </a:r>
            <a:r>
              <a:rPr lang="en-US" dirty="0" err="1"/>
              <a:t>removeTagHelper</a:t>
            </a:r>
            <a:endParaRPr lang="en-US" dirty="0"/>
          </a:p>
          <a:p>
            <a:pPr lvl="1"/>
            <a:r>
              <a:rPr lang="en-US" dirty="0" smtClean="0"/>
              <a:t>@</a:t>
            </a:r>
            <a:r>
              <a:rPr lang="en-US" dirty="0" err="1"/>
              <a:t>tagHelperPrefix</a:t>
            </a:r>
            <a:endParaRPr lang="en-US" dirty="0"/>
          </a:p>
          <a:p>
            <a:pPr lvl="1"/>
            <a:r>
              <a:rPr lang="en-US" dirty="0" smtClean="0"/>
              <a:t>@</a:t>
            </a:r>
            <a:r>
              <a:rPr lang="en-US" dirty="0"/>
              <a:t>using</a:t>
            </a:r>
          </a:p>
          <a:p>
            <a:pPr lvl="1"/>
            <a:r>
              <a:rPr lang="en-US" dirty="0" smtClean="0"/>
              <a:t>@</a:t>
            </a:r>
            <a:r>
              <a:rPr lang="en-US" dirty="0"/>
              <a:t>model</a:t>
            </a:r>
          </a:p>
          <a:p>
            <a:pPr lvl="1"/>
            <a:r>
              <a:rPr lang="en-US" dirty="0" smtClean="0"/>
              <a:t>@</a:t>
            </a:r>
            <a:r>
              <a:rPr lang="en-US" dirty="0"/>
              <a:t>inherits</a:t>
            </a:r>
          </a:p>
          <a:p>
            <a:pPr lvl="1"/>
            <a:r>
              <a:rPr lang="en-US" dirty="0" smtClean="0"/>
              <a:t>@inject</a:t>
            </a:r>
          </a:p>
          <a:p>
            <a:r>
              <a:rPr lang="en-US" dirty="0"/>
              <a:t> </a:t>
            </a:r>
            <a:r>
              <a:rPr lang="en-US" dirty="0" smtClean="0"/>
              <a:t>Can </a:t>
            </a:r>
            <a:r>
              <a:rPr lang="en-US" dirty="0"/>
              <a:t>be placed within any </a:t>
            </a:r>
            <a:r>
              <a:rPr lang="en-US" dirty="0" smtClean="0"/>
              <a:t>View folder</a:t>
            </a:r>
          </a:p>
          <a:p>
            <a:pPr lvl="1"/>
            <a:r>
              <a:rPr lang="en-US" dirty="0" smtClean="0"/>
              <a:t>settings </a:t>
            </a:r>
            <a:r>
              <a:rPr lang="en-US" dirty="0"/>
              <a:t>specified at the root level may be overridden at the folder </a:t>
            </a:r>
            <a:r>
              <a:rPr lang="en-US" dirty="0" smtClean="0"/>
              <a:t>level</a:t>
            </a:r>
            <a:endParaRPr lang="nl-NL" dirty="0"/>
          </a:p>
        </p:txBody>
      </p:sp>
    </p:spTree>
    <p:extLst>
      <p:ext uri="{BB962C8B-B14F-4D97-AF65-F5344CB8AC3E}">
        <p14:creationId xmlns:p14="http://schemas.microsoft.com/office/powerpoint/2010/main" val="162492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Code Before Each </a:t>
            </a:r>
            <a:r>
              <a:rPr lang="en-US" dirty="0" smtClean="0"/>
              <a:t>View</a:t>
            </a:r>
            <a:endParaRPr lang="nl-NL" dirty="0"/>
          </a:p>
        </p:txBody>
      </p:sp>
      <p:sp>
        <p:nvSpPr>
          <p:cNvPr id="3" name="Content Placeholder 2"/>
          <p:cNvSpPr>
            <a:spLocks noGrp="1"/>
          </p:cNvSpPr>
          <p:nvPr>
            <p:ph idx="1"/>
          </p:nvPr>
        </p:nvSpPr>
        <p:spPr/>
        <p:txBody>
          <a:bodyPr/>
          <a:lstStyle/>
          <a:p>
            <a:r>
              <a:rPr lang="en-US" dirty="0" smtClean="0"/>
              <a:t>Code needed </a:t>
            </a:r>
            <a:r>
              <a:rPr lang="en-US" dirty="0"/>
              <a:t>to run before every </a:t>
            </a:r>
            <a:r>
              <a:rPr lang="en-US" dirty="0" smtClean="0"/>
              <a:t>view should </a:t>
            </a:r>
            <a:r>
              <a:rPr lang="en-US" dirty="0"/>
              <a:t>be placed in the </a:t>
            </a:r>
            <a:r>
              <a:rPr lang="en-US" b="1" dirty="0"/>
              <a:t>_</a:t>
            </a:r>
            <a:r>
              <a:rPr lang="en-US" b="1" dirty="0" err="1"/>
              <a:t>ViewStart.cshtml</a:t>
            </a:r>
            <a:r>
              <a:rPr lang="en-US" dirty="0"/>
              <a:t> </a:t>
            </a:r>
            <a:r>
              <a:rPr lang="en-US" dirty="0" smtClean="0"/>
              <a:t>file</a:t>
            </a:r>
          </a:p>
          <a:p>
            <a:pPr lvl="1"/>
            <a:r>
              <a:rPr lang="en-US" dirty="0" smtClean="0"/>
              <a:t>By convention located </a:t>
            </a:r>
            <a:r>
              <a:rPr lang="en-US" dirty="0"/>
              <a:t>in the </a:t>
            </a:r>
            <a:r>
              <a:rPr lang="en-US" b="1" dirty="0"/>
              <a:t>Views </a:t>
            </a:r>
            <a:r>
              <a:rPr lang="en-US" dirty="0" smtClean="0"/>
              <a:t>folder </a:t>
            </a:r>
          </a:p>
          <a:p>
            <a:r>
              <a:rPr lang="en-US" dirty="0" smtClean="0"/>
              <a:t>Statements are </a:t>
            </a:r>
            <a:r>
              <a:rPr lang="en-US" dirty="0"/>
              <a:t>run before every full view (not layouts, </a:t>
            </a:r>
            <a:r>
              <a:rPr lang="en-US" dirty="0" smtClean="0"/>
              <a:t>not </a:t>
            </a:r>
            <a:r>
              <a:rPr lang="en-US" dirty="0"/>
              <a:t>partial views</a:t>
            </a:r>
            <a:r>
              <a:rPr lang="en-US" dirty="0" smtClean="0"/>
              <a:t>) </a:t>
            </a:r>
          </a:p>
          <a:p>
            <a:r>
              <a:rPr lang="en-US" dirty="0" smtClean="0"/>
              <a:t>Hierarchical </a:t>
            </a:r>
          </a:p>
          <a:p>
            <a:pPr lvl="1"/>
            <a:r>
              <a:rPr lang="en-US" dirty="0" smtClean="0"/>
              <a:t>A </a:t>
            </a:r>
            <a:r>
              <a:rPr lang="en-US" dirty="0"/>
              <a:t>_</a:t>
            </a:r>
            <a:r>
              <a:rPr lang="en-US" dirty="0" err="1"/>
              <a:t>ViewStart.cshtml</a:t>
            </a:r>
            <a:r>
              <a:rPr lang="en-US" dirty="0"/>
              <a:t> file </a:t>
            </a:r>
            <a:r>
              <a:rPr lang="en-US" dirty="0" smtClean="0"/>
              <a:t>defined </a:t>
            </a:r>
            <a:r>
              <a:rPr lang="en-US" dirty="0"/>
              <a:t>in the controller-associated view </a:t>
            </a:r>
            <a:r>
              <a:rPr lang="en-US" dirty="0" smtClean="0"/>
              <a:t>folder will </a:t>
            </a:r>
            <a:r>
              <a:rPr lang="en-US" dirty="0"/>
              <a:t>be run after the one defined in the root of the Views folder (if any</a:t>
            </a:r>
            <a:r>
              <a:rPr lang="en-US" dirty="0" smtClean="0"/>
              <a:t>)</a:t>
            </a:r>
            <a:endParaRPr lang="nl-NL" dirty="0"/>
          </a:p>
        </p:txBody>
      </p:sp>
    </p:spTree>
    <p:extLst>
      <p:ext uri="{BB962C8B-B14F-4D97-AF65-F5344CB8AC3E}">
        <p14:creationId xmlns:p14="http://schemas.microsoft.com/office/powerpoint/2010/main" val="36961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Applying CSS Styles to an MVC Application</a:t>
            </a:r>
            <a:endParaRPr lang="en-US" dirty="0"/>
          </a:p>
        </p:txBody>
      </p:sp>
      <p:sp>
        <p:nvSpPr>
          <p:cNvPr id="3" name="Text Placeholder 2"/>
          <p:cNvSpPr>
            <a:spLocks noGrp="1"/>
          </p:cNvSpPr>
          <p:nvPr>
            <p:ph type="body" idx="1"/>
          </p:nvPr>
        </p:nvSpPr>
        <p:spPr/>
        <p:txBody>
          <a:bodyPr/>
          <a:lstStyle/>
          <a:p>
            <a:r>
              <a:rPr lang="en-US" smtClean="0"/>
              <a:t>Overview of User Interface Design with Expression Blend
Importing Styles into an MVC Web Application
Demonstration: How to Apply a Consistent Look and Feel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User Interface Design with Expression Blend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Expression Blend for HTML:</a:t>
            </a:r>
          </a:p>
          <a:p>
            <a:pPr>
              <a:buNone/>
            </a:pPr>
            <a:endParaRPr lang="en-US" dirty="0" smtClean="0"/>
          </a:p>
          <a:p>
            <a:r>
              <a:rPr lang="en-US" dirty="0" smtClean="0"/>
              <a:t>Helps create user interfaces for Windows 8 HTML 5 applications and other web applications</a:t>
            </a:r>
          </a:p>
          <a:p>
            <a:endParaRPr lang="en-US" dirty="0" smtClean="0"/>
          </a:p>
          <a:p>
            <a:r>
              <a:rPr lang="en-US" dirty="0" smtClean="0"/>
              <a:t>Includes a visual designer</a:t>
            </a:r>
          </a:p>
          <a:p>
            <a:endParaRPr lang="en-US" dirty="0" smtClean="0"/>
          </a:p>
          <a:p>
            <a:r>
              <a:rPr lang="en-US" dirty="0" smtClean="0"/>
              <a:t>Includes the interactive mode</a:t>
            </a:r>
          </a:p>
          <a:p>
            <a:endParaRPr lang="en-US" dirty="0" smtClean="0"/>
          </a:p>
          <a:p>
            <a:r>
              <a:rPr lang="en-US" dirty="0" smtClean="0"/>
              <a:t>Allows editing </a:t>
            </a:r>
            <a:r>
              <a:rPr lang="en-US" dirty="0" err="1" smtClean="0"/>
              <a:t>CSS</a:t>
            </a:r>
            <a:r>
              <a:rPr lang="en-US" dirty="0" smtClean="0"/>
              <a:t> on the graphical user interface</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Styles into an MVC Web Application</a:t>
            </a:r>
            <a:endParaRPr lang="en-US" dirty="0"/>
          </a:p>
        </p:txBody>
      </p:sp>
      <p:sp>
        <p:nvSpPr>
          <p:cNvPr id="4" name="Content Placeholder 2"/>
          <p:cNvSpPr>
            <a:spLocks noGrp="1"/>
          </p:cNvSpPr>
          <p:nvPr/>
        </p:nvSpPr>
        <p:spPr bwMode="auto">
          <a:xfrm>
            <a:off x="458788" y="1021215"/>
            <a:ext cx="8119156" cy="4007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After importing the CSS file:</a:t>
            </a:r>
          </a:p>
          <a:p>
            <a:pPr marL="114300" indent="-114300">
              <a:buFont typeface="Arial" pitchFamily="34" charset="0"/>
              <a:buChar char="•"/>
            </a:pPr>
            <a:r>
              <a:rPr lang="en-US" sz="2400" b="0" dirty="0" smtClean="0">
                <a:latin typeface="Segoe UI" pitchFamily="34" charset="0"/>
                <a:ea typeface="Segoe UI" pitchFamily="34" charset="0"/>
                <a:cs typeface="Segoe UI" pitchFamily="34" charset="0"/>
              </a:rPr>
              <a:t>You should modify the layout of the web application by using the &lt;link&gt; element (tag helper)</a:t>
            </a:r>
          </a:p>
          <a:p>
            <a:pPr marL="114300" indent="-114300">
              <a:buFont typeface="Arial" pitchFamily="34" charset="0"/>
              <a:buChar char="•"/>
            </a:pPr>
            <a:r>
              <a:rPr lang="en-US" sz="2400" b="0" dirty="0" smtClean="0">
                <a:latin typeface="Segoe UI" pitchFamily="34" charset="0"/>
                <a:ea typeface="Segoe UI" pitchFamily="34" charset="0"/>
                <a:cs typeface="Segoe UI" pitchFamily="34" charset="0"/>
              </a:rPr>
              <a:t>You can add </a:t>
            </a:r>
            <a:r>
              <a:rPr lang="en-US" sz="2400" b="0" dirty="0" err="1" smtClean="0">
                <a:latin typeface="Segoe UI" pitchFamily="34" charset="0"/>
                <a:ea typeface="Segoe UI" pitchFamily="34" charset="0"/>
                <a:cs typeface="Segoe UI" pitchFamily="34" charset="0"/>
              </a:rPr>
              <a:t>CSS</a:t>
            </a:r>
            <a:r>
              <a:rPr lang="en-US" sz="2400" b="0" dirty="0" smtClean="0">
                <a:latin typeface="Segoe UI" pitchFamily="34" charset="0"/>
                <a:ea typeface="Segoe UI" pitchFamily="34" charset="0"/>
                <a:cs typeface="Segoe UI" pitchFamily="34" charset="0"/>
              </a:rPr>
              <a:t> selectors to define how the styles should be applied:</a:t>
            </a:r>
          </a:p>
          <a:p>
            <a:pPr marL="571500" lvl="1" indent="-114300">
              <a:buFont typeface="Arial" pitchFamily="34" charset="0"/>
              <a:buChar char="•"/>
            </a:pPr>
            <a:r>
              <a:rPr lang="en-US" sz="2400" b="0" dirty="0" err="1" smtClean="0">
                <a:latin typeface="Segoe UI" pitchFamily="34" charset="0"/>
                <a:ea typeface="Segoe UI" pitchFamily="34" charset="0"/>
                <a:cs typeface="Segoe UI" pitchFamily="34" charset="0"/>
              </a:rPr>
              <a:t>CSS</a:t>
            </a:r>
            <a:r>
              <a:rPr lang="en-US" sz="2400" b="0" dirty="0" smtClean="0">
                <a:latin typeface="Segoe UI" pitchFamily="34" charset="0"/>
                <a:ea typeface="Segoe UI" pitchFamily="34" charset="0"/>
                <a:cs typeface="Segoe UI" pitchFamily="34" charset="0"/>
              </a:rPr>
              <a:t> class selectors help specify a style for a group of elements</a:t>
            </a:r>
          </a:p>
          <a:p>
            <a:pPr marL="571500" lvl="1" indent="-114300">
              <a:buFont typeface="Arial" pitchFamily="34" charset="0"/>
              <a:buChar char="•"/>
            </a:pPr>
            <a:r>
              <a:rPr lang="en-US" sz="2400" b="0" dirty="0" smtClean="0">
                <a:latin typeface="Segoe UI" pitchFamily="34" charset="0"/>
                <a:ea typeface="Segoe UI" pitchFamily="34" charset="0"/>
                <a:cs typeface="Segoe UI" pitchFamily="34" charset="0"/>
              </a:rPr>
              <a:t>CSS id selectors help specify a style for any unique element in the HTML code</a:t>
            </a:r>
            <a:endParaRPr lang="en-US" sz="2400" b="0" dirty="0"/>
          </a:p>
        </p:txBody>
      </p:sp>
      <p:sp>
        <p:nvSpPr>
          <p:cNvPr id="5" name="Rectangle 4"/>
          <p:cNvSpPr/>
          <p:nvPr/>
        </p:nvSpPr>
        <p:spPr>
          <a:xfrm>
            <a:off x="4462830" y="5681655"/>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ea typeface="Times New Roman" panose="02020603050405020304" pitchFamily="18" charset="0"/>
                <a:cs typeface="Lucida Sans Unicode" pitchFamily="34" charset="0"/>
              </a:rPr>
              <a:t>&lt;p class="menu"&gt; this is menu&lt;/p&gt;</a:t>
            </a:r>
            <a:endParaRPr lang="en-GB" b="0" dirty="0">
              <a:latin typeface="Lucida Sans Unicode" pitchFamily="34" charset="0"/>
              <a:cs typeface="Lucida Sans Unicode" pitchFamily="34" charset="0"/>
            </a:endParaRPr>
          </a:p>
        </p:txBody>
      </p:sp>
      <p:sp>
        <p:nvSpPr>
          <p:cNvPr id="6" name="Rectangle 5"/>
          <p:cNvSpPr/>
          <p:nvPr/>
        </p:nvSpPr>
        <p:spPr>
          <a:xfrm>
            <a:off x="609600" y="5021793"/>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.menu</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font-weight:bold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7" name="Right Arrow 6"/>
          <p:cNvSpPr/>
          <p:nvPr/>
        </p:nvSpPr>
        <p:spPr bwMode="auto">
          <a:xfrm>
            <a:off x="3657600" y="5681655"/>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a48ad55-bf82-452a-9a4a-5e5eef57f4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Apply a Consistent Look and Feel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smtClean="0"/>
              <a:t>In this demonstration, you will see how to:</a:t>
            </a:r>
          </a:p>
          <a:p>
            <a:pPr marL="746125" lvl="1" indent="-457200">
              <a:buFont typeface="+mj-lt"/>
              <a:buAutoNum type="arabicPeriod"/>
            </a:pPr>
            <a:r>
              <a:rPr lang="en-US" sz="2800" dirty="0" smtClean="0"/>
              <a:t>Create a new template view</a:t>
            </a:r>
          </a:p>
          <a:p>
            <a:pPr marL="746125" lvl="1" indent="-457200">
              <a:buFont typeface="+mj-lt"/>
              <a:buAutoNum type="arabicPeriod"/>
            </a:pPr>
            <a:r>
              <a:rPr lang="en-US" sz="2800" dirty="0" smtClean="0"/>
              <a:t>Apply  the template view to an MVC view file</a:t>
            </a:r>
          </a:p>
          <a:p>
            <a:pPr marL="746125" lvl="1" indent="-457200">
              <a:buFont typeface="+mj-lt"/>
              <a:buAutoNum type="arabicPeriod"/>
            </a:pPr>
            <a:r>
              <a:rPr lang="en-US" sz="2800" dirty="0" smtClean="0"/>
              <a:t>Apply a style sheet to the template view</a:t>
            </a:r>
          </a:p>
          <a:p>
            <a:pPr marL="746125" lvl="1" indent="-457200">
              <a:buFont typeface="+mj-lt"/>
              <a:buAutoNum type="arabicPeriod"/>
            </a:pPr>
            <a:r>
              <a:rPr lang="en-US" sz="2800" dirty="0" smtClean="0"/>
              <a:t>Set the default template view for the MVC web application</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Layouts
Applying CSS Styles to an MVC Application
Creating an Adaptive User Interface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an Adaptive User Interface</a:t>
            </a:r>
            <a:endParaRPr lang="en-US"/>
          </a:p>
        </p:txBody>
      </p:sp>
      <p:sp>
        <p:nvSpPr>
          <p:cNvPr id="3" name="Text Placeholder 2"/>
          <p:cNvSpPr>
            <a:spLocks noGrp="1"/>
          </p:cNvSpPr>
          <p:nvPr>
            <p:ph type="body" idx="1"/>
          </p:nvPr>
        </p:nvSpPr>
        <p:spPr/>
        <p:txBody>
          <a:bodyPr/>
          <a:lstStyle/>
          <a:p>
            <a:r>
              <a:rPr lang="en-US" dirty="0" smtClean="0"/>
              <a:t>The HTML5 Viewport Attribute
CSS Media Queries
MVC 4 Templates and Mobile-Specific Views
</a:t>
            </a:r>
            <a:r>
              <a:rPr lang="en-US" dirty="0" err="1" smtClean="0"/>
              <a:t>jQuery</a:t>
            </a:r>
            <a:r>
              <a:rPr lang="en-US" dirty="0" smtClean="0"/>
              <a:t> Mobile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HTML5 Viewport Attribute</a:t>
            </a:r>
            <a:endParaRPr lang="en-US"/>
          </a:p>
        </p:txBody>
      </p:sp>
      <p:sp>
        <p:nvSpPr>
          <p:cNvPr id="4" name="Content Placeholder 2"/>
          <p:cNvSpPr>
            <a:spLocks noGrp="1"/>
          </p:cNvSpPr>
          <p:nvPr/>
        </p:nvSpPr>
        <p:spPr bwMode="auto">
          <a:xfrm>
            <a:off x="458788" y="1021215"/>
            <a:ext cx="8119156" cy="3474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viewport attribute:</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Helps render webpages in a virtual window, in mobile devices</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Helps eliminate the need to reduce the size of the layout of each webpage</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Supports properties that help to specify the width, height, and scalability of the virtual window</a:t>
            </a:r>
          </a:p>
          <a:p>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762000" y="4787977"/>
            <a:ext cx="76962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&lt;meta name="viewport" content="width=device-width, </a:t>
            </a:r>
            <a:endParaRPr lang="en-US" b="0" dirty="0" smtClean="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initial-scale=1</a:t>
            </a:r>
            <a:r>
              <a:rPr lang="en-US" b="0" dirty="0">
                <a:latin typeface="Lucida Sans Unicode" pitchFamily="34" charset="0"/>
                <a:ea typeface="Times New Roman" panose="02020603050405020304" pitchFamily="18" charset="0"/>
                <a:cs typeface="Lucida Sans Unicode" pitchFamily="34" charset="0"/>
              </a:rPr>
              <a:t>, maximum-scale=1"&gt;</a:t>
            </a:r>
            <a:endParaRPr lang="en-GB" b="0" dirty="0">
              <a:latin typeface="Lucida Sans Unicode" pitchFamily="34" charset="0"/>
              <a:cs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CSS Media Queries</a:t>
            </a:r>
            <a:endParaRPr lang="en-US"/>
          </a:p>
        </p:txBody>
      </p:sp>
      <p:sp>
        <p:nvSpPr>
          <p:cNvPr id="4" name="Content Placeholder 2"/>
          <p:cNvSpPr>
            <a:spLocks noGrp="1"/>
          </p:cNvSpPr>
          <p:nvPr/>
        </p:nvSpPr>
        <p:spPr bwMode="auto">
          <a:xfrm>
            <a:off x="458788" y="1021215"/>
            <a:ext cx="8119156" cy="3855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smtClean="0"/>
              <a:t>Characteristics of media queries:</a:t>
            </a:r>
          </a:p>
          <a:p>
            <a:pPr marL="114300" indent="-114300">
              <a:buClr>
                <a:schemeClr val="accent2">
                  <a:lumMod val="50000"/>
                </a:schemeClr>
              </a:buClr>
              <a:buFont typeface="Arial" pitchFamily="34" charset="0"/>
              <a:buChar char="•"/>
            </a:pPr>
            <a:r>
              <a:rPr lang="en-US" sz="2600" b="0" dirty="0" smtClean="0"/>
              <a:t>Media queries are  special selectors that begin with @media</a:t>
            </a:r>
          </a:p>
          <a:p>
            <a:pPr marL="114300" indent="-114300">
              <a:buClr>
                <a:schemeClr val="accent2">
                  <a:lumMod val="50000"/>
                </a:schemeClr>
              </a:buClr>
              <a:buFont typeface="Arial" pitchFamily="34" charset="0"/>
              <a:buChar char="•"/>
            </a:pPr>
            <a:r>
              <a:rPr lang="en-US" sz="2600" b="0" dirty="0" smtClean="0"/>
              <a:t>You can also apply media queries in &lt;link&gt; elements</a:t>
            </a:r>
          </a:p>
          <a:p>
            <a:pPr marL="114300" indent="-114300">
              <a:buClr>
                <a:schemeClr val="accent2">
                  <a:lumMod val="50000"/>
                </a:schemeClr>
              </a:buClr>
              <a:buFont typeface="Arial" pitchFamily="34" charset="0"/>
              <a:buChar char="•"/>
            </a:pPr>
            <a:r>
              <a:rPr lang="en-US" sz="2600" b="0" dirty="0" smtClean="0"/>
              <a:t>Media queries support properties that allow you to specify the size details of the targeted display area</a:t>
            </a:r>
          </a:p>
          <a:p>
            <a:pPr marL="0" indent="0">
              <a:buNone/>
            </a:pPr>
            <a:endParaRPr lang="en-US" sz="2600" b="0" dirty="0"/>
          </a:p>
        </p:txBody>
      </p:sp>
      <p:sp>
        <p:nvSpPr>
          <p:cNvPr id="5" name="Rectangle 4"/>
          <p:cNvSpPr/>
          <p:nvPr/>
        </p:nvSpPr>
        <p:spPr>
          <a:xfrm>
            <a:off x="711207" y="4223873"/>
            <a:ext cx="7374467" cy="164352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@media only screen and (max-width: 500px)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header{</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float: none;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4 Templates and Mobile-Specific Views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Default Display Mode:</a:t>
            </a:r>
          </a:p>
          <a:p>
            <a:pPr lvl="1"/>
            <a:r>
              <a:rPr lang="en-US" dirty="0" smtClean="0"/>
              <a:t> You can name the view files by using the following syntax:</a:t>
            </a:r>
          </a:p>
          <a:p>
            <a:pPr>
              <a:buNone/>
            </a:pPr>
            <a:r>
              <a:rPr lang="en-US" sz="1800" dirty="0" smtClean="0">
                <a:latin typeface="Lucida Sans Unicode" pitchFamily="34" charset="0"/>
                <a:cs typeface="Lucida Sans Unicode" pitchFamily="34" charset="0"/>
              </a:rPr>
              <a:t>		[view].</a:t>
            </a:r>
            <a:r>
              <a:rPr lang="en-US" sz="1800" dirty="0" err="1" smtClean="0">
                <a:latin typeface="Lucida Sans Unicode" pitchFamily="34" charset="0"/>
                <a:cs typeface="Lucida Sans Unicode" pitchFamily="34" charset="0"/>
              </a:rPr>
              <a:t>mobile.cshtml</a:t>
            </a:r>
            <a:endParaRPr lang="en-US" sz="1800" dirty="0" smtClean="0">
              <a:latin typeface="Lucida Sans Unicode" pitchFamily="34" charset="0"/>
              <a:cs typeface="Lucida Sans Unicode" pitchFamily="34" charset="0"/>
            </a:endParaRPr>
          </a:p>
          <a:p>
            <a:pPr>
              <a:buNone/>
            </a:pPr>
            <a:endParaRPr lang="en-US" dirty="0" smtClean="0"/>
          </a:p>
          <a:p>
            <a:pPr>
              <a:buNone/>
            </a:pPr>
            <a:r>
              <a:rPr lang="en-US" dirty="0" smtClean="0"/>
              <a:t>Custom Display Mode:</a:t>
            </a:r>
          </a:p>
          <a:p>
            <a:pPr lvl="1"/>
            <a:r>
              <a:rPr lang="en-US" dirty="0" smtClean="0"/>
              <a:t>You can name the view files by using the following syntax:</a:t>
            </a:r>
          </a:p>
          <a:p>
            <a:pPr>
              <a:buNone/>
            </a:pPr>
            <a:r>
              <a:rPr lang="en-US" sz="1800" dirty="0" smtClean="0">
                <a:latin typeface="Lucida Sans Unicode" pitchFamily="34" charset="0"/>
                <a:cs typeface="Lucida Sans Unicode" pitchFamily="34" charset="0"/>
              </a:rPr>
              <a:t>		[view].[mode name].</a:t>
            </a:r>
            <a:r>
              <a:rPr lang="en-US" sz="1800" dirty="0" err="1" smtClean="0">
                <a:latin typeface="Lucida Sans Unicode" pitchFamily="34" charset="0"/>
                <a:cs typeface="Lucida Sans Unicode" pitchFamily="34" charset="0"/>
              </a:rPr>
              <a:t>cshtml</a:t>
            </a:r>
            <a:endParaRPr lang="en-US" sz="1800" dirty="0" smtClean="0">
              <a:latin typeface="Lucida Sans Unicode" pitchFamily="34" charset="0"/>
              <a:cs typeface="Lucida Sans Unicode" pitchFamily="34" charset="0"/>
            </a:endParaRPr>
          </a:p>
          <a:p>
            <a:pPr>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6eabfc2e-de0a-4784-8fa0-6a6f6f744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jQuery Mobile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Mobile library:</a:t>
            </a:r>
          </a:p>
          <a:p>
            <a:pPr>
              <a:buNone/>
            </a:pPr>
            <a:endParaRPr lang="en-US" dirty="0" smtClean="0"/>
          </a:p>
          <a:p>
            <a:r>
              <a:rPr lang="en-US" dirty="0" smtClean="0"/>
              <a:t> Includes a set of JavaScript and </a:t>
            </a:r>
            <a:r>
              <a:rPr lang="en-US" dirty="0" err="1" smtClean="0"/>
              <a:t>CSS</a:t>
            </a:r>
            <a:r>
              <a:rPr lang="en-US" dirty="0" smtClean="0"/>
              <a:t> files</a:t>
            </a:r>
          </a:p>
          <a:p>
            <a:endParaRPr lang="en-US" dirty="0" smtClean="0"/>
          </a:p>
          <a:p>
            <a:r>
              <a:rPr lang="en-US" dirty="0" smtClean="0"/>
              <a:t>Enables you to create mobile-specific views with minimum changes to HTML elements</a:t>
            </a:r>
          </a:p>
          <a:p>
            <a:endParaRPr lang="en-US" dirty="0" smtClean="0"/>
          </a:p>
          <a:p>
            <a:r>
              <a:rPr lang="en-US" dirty="0" smtClean="0"/>
              <a:t>Helps use CDN to bring servers closer to the users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Applying Styles to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sz="2600" dirty="0" smtClean="0"/>
              <a:t>Exercise 1: Creating and Applying Layouts
Exercise 2: Applying Styles to an MVC Web Application
Exercise 3: Optional—Adapting </a:t>
            </a:r>
            <a:r>
              <a:rPr lang="en-US" sz="2600" dirty="0" err="1" smtClean="0"/>
              <a:t>Webpages</a:t>
            </a:r>
            <a:r>
              <a:rPr lang="en-US" sz="2600" dirty="0" smtClean="0"/>
              <a:t> for Mobile Browsers</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725285"/>
          </a:xfrm>
          <a:prstGeom prst="rect">
            <a:avLst/>
          </a:prstGeom>
          <a:noFill/>
        </p:spPr>
        <p:txBody>
          <a:bodyPr vert="horz" wrap="square" rtlCol="0">
            <a:spAutoFit/>
          </a:bodyPr>
          <a:lstStyle/>
          <a:p>
            <a:pPr>
              <a:lnSpc>
                <a:spcPct val="115000"/>
              </a:lnSpc>
              <a:spcAft>
                <a:spcPts val="1000"/>
              </a:spcAft>
            </a:pPr>
            <a:r>
              <a:rPr lang="en-US" dirty="0" smtClean="0">
                <a:latin typeface="Segoe UI"/>
                <a:ea typeface="Times New Roman"/>
                <a:cs typeface="Times New Roman"/>
              </a:rPr>
              <a:t>You have created a good amount of the photo-handling functionality for the Photo Sharing web application. However, stakeholders are concerned about the basic black-and-white appearance of the application. In addition, titles and menus do not appear on every page.</a:t>
            </a:r>
          </a:p>
          <a:p>
            <a:pPr>
              <a:lnSpc>
                <a:spcPct val="115000"/>
              </a:lnSpc>
              <a:spcAft>
                <a:spcPts val="1000"/>
              </a:spcAft>
            </a:pPr>
            <a:r>
              <a:rPr lang="en-US" dirty="0" smtClean="0">
                <a:latin typeface="Segoe UI"/>
                <a:ea typeface="Times New Roman"/>
                <a:cs typeface="Times New Roman"/>
              </a:rPr>
              <a:t> To resolve these issues, your manager has asked you to implement the following user interface features:</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layout for all </a:t>
            </a:r>
            <a:r>
              <a:rPr lang="en-US" i="1" dirty="0" err="1" smtClean="0">
                <a:latin typeface="Segoe UI"/>
                <a:ea typeface="Times New Roman"/>
                <a:cs typeface="Times New Roman"/>
              </a:rPr>
              <a:t>webpages</a:t>
            </a:r>
            <a:r>
              <a:rPr lang="en-US" dirty="0" smtClean="0">
                <a:latin typeface="Segoe UI"/>
                <a:ea typeface="Times New Roman"/>
                <a:cs typeface="Times New Roman"/>
              </a:rPr>
              <a:t>. The layout should include common elements, such as the main menu and breadcrumb controls, which should appear on every page of the application.</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style sheet and images for all </a:t>
            </a:r>
            <a:r>
              <a:rPr lang="en-US" i="1" dirty="0" err="1" smtClean="0">
                <a:latin typeface="Segoe UI"/>
                <a:ea typeface="Times New Roman"/>
                <a:cs typeface="Times New Roman"/>
              </a:rPr>
              <a:t>webpages</a:t>
            </a:r>
            <a:r>
              <a:rPr lang="en-US" dirty="0" smtClean="0">
                <a:latin typeface="Segoe UI"/>
                <a:ea typeface="Times New Roman"/>
                <a:cs typeface="Times New Roman"/>
              </a:rPr>
              <a:t>.</a:t>
            </a:r>
            <a:r>
              <a:rPr lang="en-US" i="1" dirty="0" smtClean="0">
                <a:latin typeface="Segoe UI"/>
                <a:ea typeface="Times New Roman"/>
                <a:cs typeface="Times New Roman"/>
              </a:rPr>
              <a:t> </a:t>
            </a:r>
            <a:r>
              <a:rPr lang="en-US" dirty="0" smtClean="0">
                <a:latin typeface="Segoe UI"/>
                <a:ea typeface="Times New Roman"/>
                <a:cs typeface="Times New Roman"/>
              </a:rPr>
              <a:t>The web design team has provided an HTML mock-up application to show how the final product should look. This mock-up includes a style sheet and image files. You need to import these files and apply them to every page of the application.</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mobile-specific view</a:t>
            </a:r>
            <a:r>
              <a:rPr lang="en-US" dirty="0" smtClean="0">
                <a:latin typeface="Segoe UI"/>
                <a:ea typeface="Times New Roman"/>
                <a:cs typeface="Times New Roman"/>
              </a:rPr>
              <a:t>. The web application should be accessible from mobile devices such as mobile phones and tablets. In particular, you need to ensure that devices with narrow screens can access photos easily.</a:t>
            </a:r>
            <a:endParaRPr lang="en-US" dirty="0">
              <a:latin typeface="Segoe UI"/>
              <a:ea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When you first browsed the web application in Exercise 1, why was the menu and the breadcrumb trail visible on the home page, but not on the All Photos page or any other page?
When you first viewed the site as a mobile browser in Exercise 3, what are the problems you came across with the display of the site heading and menu?</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Layouts</a:t>
            </a:r>
            <a:endParaRPr lang="en-US"/>
          </a:p>
        </p:txBody>
      </p:sp>
      <p:sp>
        <p:nvSpPr>
          <p:cNvPr id="3" name="Text Placeholder 2"/>
          <p:cNvSpPr>
            <a:spLocks noGrp="1"/>
          </p:cNvSpPr>
          <p:nvPr>
            <p:ph type="body" idx="1"/>
          </p:nvPr>
        </p:nvSpPr>
        <p:spPr/>
        <p:txBody>
          <a:bodyPr/>
          <a:lstStyle/>
          <a:p>
            <a:r>
              <a:rPr lang="en-US" smtClean="0"/>
              <a:t>What Are Layouts?
Creating a Layout
Linking Views and Layouts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Layouts?</a:t>
            </a:r>
            <a:endParaRPr lang="en-US"/>
          </a:p>
        </p:txBody>
      </p:sp>
      <p:sp>
        <p:nvSpPr>
          <p:cNvPr id="4" name="Rectangle 3"/>
          <p:cNvSpPr>
            <a:spLocks noChangeArrowheads="1"/>
          </p:cNvSpPr>
          <p:nvPr/>
        </p:nvSpPr>
        <p:spPr bwMode="auto">
          <a:xfrm>
            <a:off x="3523238" y="3807584"/>
            <a:ext cx="1729700" cy="93949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Layout</a:t>
            </a:r>
          </a:p>
        </p:txBody>
      </p:sp>
      <p:cxnSp>
        <p:nvCxnSpPr>
          <p:cNvPr id="5" name="Elbow Connector 4"/>
          <p:cNvCxnSpPr>
            <a:cxnSpLocks noChangeShapeType="1"/>
          </p:cNvCxnSpPr>
          <p:nvPr/>
        </p:nvCxnSpPr>
        <p:spPr bwMode="auto">
          <a:xfrm rot="10800000" flipV="1">
            <a:off x="1964988" y="4277328"/>
            <a:ext cx="1558251" cy="1189593"/>
          </a:xfrm>
          <a:prstGeom prst="bentConnector3">
            <a:avLst>
              <a:gd name="adj1" fmla="val 9994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Elbow Connector 7"/>
          <p:cNvCxnSpPr>
            <a:cxnSpLocks noChangeShapeType="1"/>
          </p:cNvCxnSpPr>
          <p:nvPr/>
        </p:nvCxnSpPr>
        <p:spPr bwMode="auto">
          <a:xfrm>
            <a:off x="5252938" y="4277329"/>
            <a:ext cx="1553850" cy="121576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Elbow Connector 6"/>
          <p:cNvCxnSpPr>
            <a:cxnSpLocks noChangeShapeType="1"/>
          </p:cNvCxnSpPr>
          <p:nvPr/>
        </p:nvCxnSpPr>
        <p:spPr bwMode="auto">
          <a:xfrm rot="5400000">
            <a:off x="4007372" y="5123900"/>
            <a:ext cx="757542" cy="3891"/>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p:cNvSpPr>
            <a:spLocks noChangeArrowheads="1"/>
          </p:cNvSpPr>
          <p:nvPr/>
        </p:nvSpPr>
        <p:spPr bwMode="auto">
          <a:xfrm>
            <a:off x="1389292" y="5533597"/>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sp>
        <p:nvSpPr>
          <p:cNvPr id="9" name="Rectangle 8"/>
          <p:cNvSpPr>
            <a:spLocks noChangeArrowheads="1"/>
          </p:cNvSpPr>
          <p:nvPr/>
        </p:nvSpPr>
        <p:spPr bwMode="auto">
          <a:xfrm>
            <a:off x="3700693" y="5504616"/>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sp>
        <p:nvSpPr>
          <p:cNvPr id="10" name="Rectangle 9"/>
          <p:cNvSpPr>
            <a:spLocks noChangeArrowheads="1"/>
          </p:cNvSpPr>
          <p:nvPr/>
        </p:nvSpPr>
        <p:spPr bwMode="auto">
          <a:xfrm>
            <a:off x="6123284" y="5493098"/>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cxnSp>
        <p:nvCxnSpPr>
          <p:cNvPr id="11" name="Straight Arrow Connector 10"/>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12" name="TextBox 11"/>
          <p:cNvSpPr txBox="1"/>
          <p:nvPr/>
        </p:nvSpPr>
        <p:spPr>
          <a:xfrm>
            <a:off x="685800" y="935295"/>
            <a:ext cx="7700475" cy="267765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Layouts: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you to create a style template for a web application</a:t>
            </a:r>
          </a:p>
          <a:p>
            <a:pPr marL="228600" indent="-228600">
              <a:buFont typeface="Arial" pitchFamily="34" charset="0"/>
              <a:buChar char="•"/>
            </a:pPr>
            <a:r>
              <a:rPr lang="en-US" sz="2400" b="0" dirty="0" smtClean="0">
                <a:latin typeface="Segoe UI" pitchFamily="34" charset="0"/>
                <a:cs typeface="Segoe UI" pitchFamily="34" charset="0"/>
              </a:rPr>
              <a:t>Allow you to define the content layout, to share across all views</a:t>
            </a:r>
          </a:p>
          <a:p>
            <a:pPr marL="228600" indent="-228600">
              <a:buFont typeface="Arial" pitchFamily="34" charset="0"/>
              <a:buChar char="•"/>
            </a:pPr>
            <a:r>
              <a:rPr lang="en-US" sz="2400" b="0" dirty="0" smtClean="0">
                <a:latin typeface="Segoe UI" pitchFamily="34" charset="0"/>
                <a:cs typeface="Segoe UI" pitchFamily="34" charset="0"/>
              </a:rPr>
              <a:t>Help with the Don’t Repeat Yourself (DRY) principle</a:t>
            </a:r>
            <a:endParaRPr lang="en-US" sz="2400" b="0" dirty="0">
              <a:latin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Layout</a:t>
            </a:r>
            <a:endParaRPr lang="nl-NL" dirty="0"/>
          </a:p>
        </p:txBody>
      </p:sp>
      <p:sp>
        <p:nvSpPr>
          <p:cNvPr id="4" name="Content Placeholder 3"/>
          <p:cNvSpPr>
            <a:spLocks noGrp="1"/>
          </p:cNvSpPr>
          <p:nvPr>
            <p:ph idx="1"/>
          </p:nvPr>
        </p:nvSpPr>
        <p:spPr/>
        <p:txBody>
          <a:bodyPr/>
          <a:lstStyle/>
          <a:p>
            <a:r>
              <a:rPr lang="en-US" dirty="0" smtClean="0"/>
              <a:t>An app can have zero or more Layouts</a:t>
            </a:r>
          </a:p>
          <a:p>
            <a:pPr lvl="1"/>
            <a:r>
              <a:rPr lang="en-US" dirty="0" smtClean="0"/>
              <a:t>In the Shared folder and / or any View subfolders</a:t>
            </a:r>
            <a:endParaRPr lang="nl-NL" dirty="0"/>
          </a:p>
        </p:txBody>
      </p:sp>
      <p:sp>
        <p:nvSpPr>
          <p:cNvPr id="5" name="Rectangle 4"/>
          <p:cNvSpPr/>
          <p:nvPr/>
        </p:nvSpPr>
        <p:spPr>
          <a:xfrm>
            <a:off x="485021" y="2209800"/>
            <a:ext cx="8196944" cy="4524315"/>
          </a:xfrm>
          <a:prstGeom prst="rect">
            <a:avLst/>
          </a:prstGeom>
        </p:spPr>
        <p:txBody>
          <a:bodyPr wrap="square">
            <a:spAutoFit/>
          </a:bodyPr>
          <a:lstStyle/>
          <a:p>
            <a:r>
              <a:rPr lang="nl-NL" dirty="0"/>
              <a:t>&lt;!DOCTYPE html&gt;</a:t>
            </a:r>
          </a:p>
          <a:p>
            <a:r>
              <a:rPr lang="nl-NL" dirty="0"/>
              <a:t>&lt;html&gt;</a:t>
            </a:r>
          </a:p>
          <a:p>
            <a:r>
              <a:rPr lang="nl-NL" dirty="0"/>
              <a:t>&lt;</a:t>
            </a:r>
            <a:r>
              <a:rPr lang="nl-NL" dirty="0" err="1"/>
              <a:t>head</a:t>
            </a:r>
            <a:r>
              <a:rPr lang="nl-NL" dirty="0"/>
              <a:t>&gt;</a:t>
            </a:r>
          </a:p>
          <a:p>
            <a:r>
              <a:rPr lang="nl-NL" dirty="0"/>
              <a:t>    &lt;meta </a:t>
            </a:r>
            <a:r>
              <a:rPr lang="nl-NL" dirty="0" err="1"/>
              <a:t>charset</a:t>
            </a:r>
            <a:r>
              <a:rPr lang="nl-NL" dirty="0"/>
              <a:t>="utf-8" /&gt;</a:t>
            </a:r>
          </a:p>
          <a:p>
            <a:r>
              <a:rPr lang="nl-NL" dirty="0"/>
              <a:t>    &lt;meta name="viewport" content="</a:t>
            </a:r>
            <a:r>
              <a:rPr lang="nl-NL" dirty="0" err="1"/>
              <a:t>width</a:t>
            </a:r>
            <a:r>
              <a:rPr lang="nl-NL" dirty="0"/>
              <a:t>=device-</a:t>
            </a:r>
            <a:r>
              <a:rPr lang="nl-NL" dirty="0" err="1"/>
              <a:t>width</a:t>
            </a:r>
            <a:r>
              <a:rPr lang="nl-NL" dirty="0"/>
              <a:t>, </a:t>
            </a:r>
            <a:r>
              <a:rPr lang="nl-NL" dirty="0" err="1"/>
              <a:t>initial-scale</a:t>
            </a:r>
            <a:r>
              <a:rPr lang="nl-NL" dirty="0"/>
              <a:t>=1.0" /&gt;</a:t>
            </a:r>
          </a:p>
          <a:p>
            <a:r>
              <a:rPr lang="nl-NL" dirty="0"/>
              <a:t>    &lt;</a:t>
            </a:r>
            <a:r>
              <a:rPr lang="nl-NL" dirty="0" err="1"/>
              <a:t>title</a:t>
            </a:r>
            <a:r>
              <a:rPr lang="nl-NL" dirty="0"/>
              <a:t>&gt;@</a:t>
            </a:r>
            <a:r>
              <a:rPr lang="nl-NL" dirty="0" err="1"/>
              <a:t>ViewData</a:t>
            </a:r>
            <a:r>
              <a:rPr lang="nl-NL" dirty="0"/>
              <a:t>["</a:t>
            </a:r>
            <a:r>
              <a:rPr lang="nl-NL" dirty="0" err="1"/>
              <a:t>Title</a:t>
            </a:r>
            <a:r>
              <a:rPr lang="nl-NL" dirty="0"/>
              <a:t>"] - WebApplication1&lt;/</a:t>
            </a:r>
            <a:r>
              <a:rPr lang="nl-NL" dirty="0" err="1"/>
              <a:t>title</a:t>
            </a:r>
            <a:r>
              <a:rPr lang="nl-NL" dirty="0"/>
              <a:t>&gt;</a:t>
            </a:r>
          </a:p>
          <a:p>
            <a:r>
              <a:rPr lang="nl-NL" dirty="0" smtClean="0"/>
              <a:t>&lt;/</a:t>
            </a:r>
            <a:r>
              <a:rPr lang="nl-NL" dirty="0" err="1"/>
              <a:t>head</a:t>
            </a:r>
            <a:r>
              <a:rPr lang="nl-NL" dirty="0"/>
              <a:t>&gt;</a:t>
            </a:r>
          </a:p>
          <a:p>
            <a:r>
              <a:rPr lang="nl-NL" dirty="0"/>
              <a:t>&lt;body&gt;</a:t>
            </a:r>
          </a:p>
          <a:p>
            <a:r>
              <a:rPr lang="nl-NL" dirty="0" smtClean="0"/>
              <a:t>&lt;</a:t>
            </a:r>
            <a:r>
              <a:rPr lang="nl-NL" dirty="0" err="1"/>
              <a:t>ul</a:t>
            </a:r>
            <a:r>
              <a:rPr lang="nl-NL" dirty="0"/>
              <a:t> class="</a:t>
            </a:r>
            <a:r>
              <a:rPr lang="nl-NL" dirty="0" err="1"/>
              <a:t>nav</a:t>
            </a:r>
            <a:r>
              <a:rPr lang="nl-NL" dirty="0"/>
              <a:t> </a:t>
            </a:r>
            <a:r>
              <a:rPr lang="nl-NL" dirty="0" err="1"/>
              <a:t>navbar-nav</a:t>
            </a:r>
            <a:r>
              <a:rPr lang="nl-NL" dirty="0" smtClean="0"/>
              <a:t>"&gt; … &lt;/</a:t>
            </a:r>
            <a:r>
              <a:rPr lang="nl-NL" dirty="0" err="1"/>
              <a:t>ul</a:t>
            </a:r>
            <a:r>
              <a:rPr lang="nl-NL" dirty="0"/>
              <a:t>&gt;</a:t>
            </a:r>
          </a:p>
          <a:p>
            <a:r>
              <a:rPr lang="nl-NL" dirty="0" smtClean="0"/>
              <a:t>&lt;</a:t>
            </a:r>
            <a:r>
              <a:rPr lang="nl-NL" dirty="0"/>
              <a:t>div class="container body-content"&gt;</a:t>
            </a:r>
          </a:p>
          <a:p>
            <a:r>
              <a:rPr lang="nl-NL" dirty="0" smtClean="0"/>
              <a:t>    </a:t>
            </a:r>
            <a:r>
              <a:rPr lang="nl-NL" b="1" dirty="0"/>
              <a:t>@</a:t>
            </a:r>
            <a:r>
              <a:rPr lang="nl-NL" b="1" dirty="0" err="1"/>
              <a:t>RenderBody</a:t>
            </a:r>
            <a:r>
              <a:rPr lang="nl-NL" b="1" dirty="0"/>
              <a:t>()</a:t>
            </a:r>
          </a:p>
          <a:p>
            <a:r>
              <a:rPr lang="nl-NL" dirty="0" smtClean="0"/>
              <a:t>&lt;/</a:t>
            </a:r>
            <a:r>
              <a:rPr lang="nl-NL" dirty="0"/>
              <a:t>div</a:t>
            </a:r>
            <a:r>
              <a:rPr lang="nl-NL" dirty="0" smtClean="0"/>
              <a:t>&gt;</a:t>
            </a:r>
            <a:endParaRPr lang="nl-NL" dirty="0"/>
          </a:p>
          <a:p>
            <a:r>
              <a:rPr lang="nl-NL" dirty="0"/>
              <a:t>    </a:t>
            </a:r>
            <a:r>
              <a:rPr lang="nl-NL" b="1" dirty="0"/>
              <a:t>@</a:t>
            </a:r>
            <a:r>
              <a:rPr lang="nl-NL" b="1" dirty="0" err="1"/>
              <a:t>RenderSection</a:t>
            </a:r>
            <a:r>
              <a:rPr lang="nl-NL" b="1" dirty="0"/>
              <a:t>("scripts", </a:t>
            </a:r>
            <a:r>
              <a:rPr lang="nl-NL" b="1" dirty="0" err="1"/>
              <a:t>required</a:t>
            </a:r>
            <a:r>
              <a:rPr lang="nl-NL" b="1" dirty="0"/>
              <a:t>: </a:t>
            </a:r>
            <a:r>
              <a:rPr lang="nl-NL" b="1" dirty="0" err="1"/>
              <a:t>false</a:t>
            </a:r>
            <a:r>
              <a:rPr lang="nl-NL" b="1" dirty="0"/>
              <a:t>)</a:t>
            </a:r>
          </a:p>
          <a:p>
            <a:r>
              <a:rPr lang="nl-NL" dirty="0"/>
              <a:t>&lt;/body&gt;</a:t>
            </a:r>
          </a:p>
          <a:p>
            <a:r>
              <a:rPr lang="nl-NL" dirty="0"/>
              <a:t>&lt;/html&gt;</a:t>
            </a:r>
          </a:p>
        </p:txBody>
      </p:sp>
    </p:spTree>
    <p:extLst>
      <p:ext uri="{BB962C8B-B14F-4D97-AF65-F5344CB8AC3E}">
        <p14:creationId xmlns:p14="http://schemas.microsoft.com/office/powerpoint/2010/main" val="409281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Layout</a:t>
            </a:r>
            <a:endParaRPr lang="en-US"/>
          </a:p>
        </p:txBody>
      </p:sp>
      <p:sp>
        <p:nvSpPr>
          <p:cNvPr id="4" name="Content Placeholder 2"/>
          <p:cNvSpPr>
            <a:spLocks noGrp="1"/>
          </p:cNvSpPr>
          <p:nvPr/>
        </p:nvSpPr>
        <p:spPr bwMode="auto">
          <a:xfrm>
            <a:off x="458788" y="1021215"/>
            <a:ext cx="8119156" cy="263638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b="0" dirty="0" smtClean="0"/>
              <a:t>While creating layouts:</a:t>
            </a:r>
          </a:p>
          <a:p>
            <a:pPr marL="233363" indent="-233363">
              <a:buClr>
                <a:schemeClr val="accent2">
                  <a:lumMod val="75000"/>
                </a:schemeClr>
              </a:buClr>
              <a:buFont typeface="Arial" pitchFamily="34" charset="0"/>
              <a:buChar char="•"/>
            </a:pPr>
            <a:r>
              <a:rPr lang="en-US" sz="2400" b="0" dirty="0" smtClean="0"/>
              <a:t>You can store the layout in the \Views\Shared folder</a:t>
            </a:r>
          </a:p>
          <a:p>
            <a:pPr marL="233363" indent="-233363">
              <a:buClr>
                <a:schemeClr val="accent2">
                  <a:lumMod val="75000"/>
                </a:schemeClr>
              </a:buClr>
              <a:buFont typeface="Arial" pitchFamily="34" charset="0"/>
              <a:buChar char="•"/>
            </a:pPr>
            <a:r>
              <a:rPr lang="en-US" sz="2400" b="0" dirty="0" smtClean="0"/>
              <a:t>You can use the </a:t>
            </a:r>
            <a:r>
              <a:rPr lang="en-US" sz="2400" dirty="0" smtClean="0"/>
              <a:t>@</a:t>
            </a:r>
            <a:r>
              <a:rPr lang="en-US" sz="2400" dirty="0" err="1" smtClean="0"/>
              <a:t>RenderBody</a:t>
            </a:r>
            <a:r>
              <a:rPr lang="en-US" sz="2400" dirty="0" smtClean="0"/>
              <a:t>() </a:t>
            </a:r>
            <a:r>
              <a:rPr lang="en-US" sz="2400" b="0" dirty="0" smtClean="0"/>
              <a:t>method to help place content of a view in the layout</a:t>
            </a:r>
          </a:p>
          <a:p>
            <a:pPr marL="233363" indent="-233363">
              <a:buClr>
                <a:schemeClr val="accent2">
                  <a:lumMod val="75000"/>
                </a:schemeClr>
              </a:buClr>
              <a:buFont typeface="Arial" pitchFamily="34" charset="0"/>
              <a:buChar char="•"/>
            </a:pPr>
            <a:r>
              <a:rPr lang="en-US" sz="2400" b="0" dirty="0" smtClean="0"/>
              <a:t>You can use the </a:t>
            </a:r>
            <a:r>
              <a:rPr lang="en-US" sz="2400" dirty="0" err="1" smtClean="0"/>
              <a:t>ViewBag</a:t>
            </a:r>
            <a:r>
              <a:rPr lang="en-US" sz="2400" b="0" dirty="0" smtClean="0"/>
              <a:t> object to pass information between a view and a layout</a:t>
            </a:r>
          </a:p>
          <a:p>
            <a:pPr marL="0" indent="0">
              <a:buNone/>
            </a:pPr>
            <a:endParaRPr lang="en-US" sz="2400" dirty="0" smtClean="0"/>
          </a:p>
          <a:p>
            <a:pPr lvl="1">
              <a:buNone/>
            </a:pPr>
            <a:endParaRPr lang="en-US" sz="1600" dirty="0" smtClean="0">
              <a:latin typeface="Lucida Sans Unicode" pitchFamily="34" charset="0"/>
              <a:cs typeface="Lucida Sans Unicode" pitchFamily="34" charset="0"/>
            </a:endParaRPr>
          </a:p>
          <a:p>
            <a:endParaRPr lang="en-US" dirty="0"/>
          </a:p>
        </p:txBody>
      </p:sp>
      <p:sp>
        <p:nvSpPr>
          <p:cNvPr id="5" name="Rectangle 4"/>
          <p:cNvSpPr/>
          <p:nvPr/>
        </p:nvSpPr>
        <p:spPr>
          <a:xfrm>
            <a:off x="1053258" y="3706182"/>
            <a:ext cx="7709742" cy="28007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&lt;!DOCTYPE html</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html</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head&gt;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&lt;meta name="viewport" content="width=device-width" /&gt;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&lt;title&gt;@</a:t>
            </a:r>
            <a:r>
              <a:rPr lang="en-US" b="0" dirty="0" err="1">
                <a:latin typeface="Lucida Sans Unicode" pitchFamily="34" charset="0"/>
                <a:ea typeface="Times New Roman" panose="02020603050405020304" pitchFamily="18" charset="0"/>
                <a:cs typeface="Lucida Sans Unicode" pitchFamily="34" charset="0"/>
              </a:rPr>
              <a:t>ViewBag.Title</a:t>
            </a:r>
            <a:r>
              <a:rPr lang="en-US" b="0" dirty="0">
                <a:latin typeface="Lucida Sans Unicode" pitchFamily="34" charset="0"/>
                <a:ea typeface="Times New Roman" panose="02020603050405020304" pitchFamily="18" charset="0"/>
                <a:cs typeface="Lucida Sans Unicode" pitchFamily="34" charset="0"/>
              </a:rPr>
              <a:t>&lt;/title&gt;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&lt;/head&gt;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&lt;body</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div&gt;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RenderBody</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div</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body</a:t>
            </a:r>
            <a:r>
              <a:rPr lang="en-US" b="0" dirty="0" smtClean="0">
                <a:latin typeface="Lucida Sans Unicode" pitchFamily="34" charset="0"/>
                <a:ea typeface="Times New Roman" panose="02020603050405020304" pitchFamily="18" charset="0"/>
                <a:cs typeface="Lucida Sans Unicode" pitchFamily="34" charset="0"/>
              </a:rPr>
              <a:t>&gt;&lt;/html&gt;</a:t>
            </a:r>
            <a:endParaRPr lang="en-GB"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Views and Layouts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a:t>
            </a:r>
            <a:r>
              <a:rPr lang="en-US" b="1" dirty="0" smtClean="0"/>
              <a:t>Layout</a:t>
            </a:r>
            <a:r>
              <a:rPr lang="en-US" dirty="0" smtClean="0"/>
              <a:t> directive at the top of the view file</a:t>
            </a:r>
          </a:p>
          <a:p>
            <a:pPr lvl="1"/>
            <a:r>
              <a:rPr lang="en-US" dirty="0" smtClean="0"/>
              <a:t>Full path: “/</a:t>
            </a:r>
            <a:r>
              <a:rPr lang="en-US" dirty="0"/>
              <a:t>Views/Shared/_</a:t>
            </a:r>
            <a:r>
              <a:rPr lang="en-US" dirty="0" err="1" smtClean="0"/>
              <a:t>Layout.cshtml</a:t>
            </a:r>
            <a:r>
              <a:rPr lang="en-US" dirty="0" smtClean="0"/>
              <a:t>” </a:t>
            </a:r>
            <a:br>
              <a:rPr lang="en-US" dirty="0" smtClean="0"/>
            </a:br>
            <a:r>
              <a:rPr lang="en-US" dirty="0" smtClean="0"/>
              <a:t>or</a:t>
            </a:r>
          </a:p>
          <a:p>
            <a:pPr lvl="1"/>
            <a:r>
              <a:rPr lang="en-US" dirty="0" smtClean="0"/>
              <a:t>Partial name: “_Layout”</a:t>
            </a:r>
          </a:p>
          <a:p>
            <a:pPr lvl="2"/>
            <a:r>
              <a:rPr lang="en-US" dirty="0" smtClean="0"/>
              <a:t>Standard </a:t>
            </a:r>
            <a:r>
              <a:rPr lang="en-US" dirty="0"/>
              <a:t>discovery </a:t>
            </a:r>
            <a:r>
              <a:rPr lang="en-US" dirty="0" smtClean="0"/>
              <a:t>process</a:t>
            </a:r>
            <a:r>
              <a:rPr lang="en-US" dirty="0"/>
              <a:t>:</a:t>
            </a:r>
            <a:r>
              <a:rPr lang="en-US" dirty="0" smtClean="0"/>
              <a:t/>
            </a:r>
            <a:br>
              <a:rPr lang="en-US" dirty="0" smtClean="0"/>
            </a:br>
            <a:r>
              <a:rPr lang="en-US" dirty="0" smtClean="0"/>
              <a:t>The </a:t>
            </a:r>
            <a:r>
              <a:rPr lang="en-US" dirty="0"/>
              <a:t>controller-associated folder is searched </a:t>
            </a:r>
            <a:r>
              <a:rPr lang="en-US" dirty="0" smtClean="0"/>
              <a:t>first</a:t>
            </a:r>
            <a:br>
              <a:rPr lang="en-US" dirty="0" smtClean="0"/>
            </a:br>
            <a:r>
              <a:rPr lang="en-US" dirty="0" smtClean="0"/>
              <a:t>followed </a:t>
            </a:r>
            <a:r>
              <a:rPr lang="en-US" dirty="0"/>
              <a:t>by the Shared </a:t>
            </a:r>
            <a:r>
              <a:rPr lang="en-US" dirty="0" smtClean="0"/>
              <a:t>folder</a:t>
            </a:r>
          </a:p>
          <a:p>
            <a:pPr lvl="2"/>
            <a:endParaRPr lang="en-US" dirty="0"/>
          </a:p>
          <a:p>
            <a:pPr lvl="2"/>
            <a:endParaRPr lang="en-US" dirty="0" smtClean="0"/>
          </a:p>
          <a:p>
            <a:pPr lvl="2"/>
            <a:endParaRPr lang="en-US" dirty="0"/>
          </a:p>
          <a:p>
            <a:r>
              <a:rPr lang="en-US" dirty="0" smtClean="0"/>
              <a:t>By </a:t>
            </a:r>
            <a:r>
              <a:rPr lang="en-US" dirty="0"/>
              <a:t>default, every layout must call </a:t>
            </a:r>
            <a:r>
              <a:rPr lang="en-US" b="1" dirty="0" err="1" smtClean="0"/>
              <a:t>RenderBody</a:t>
            </a:r>
            <a:r>
              <a:rPr lang="en-US" dirty="0" smtClean="0"/>
              <a:t>.</a:t>
            </a:r>
          </a:p>
          <a:p>
            <a:pPr lvl="1"/>
            <a:r>
              <a:rPr lang="en-US" dirty="0" smtClean="0"/>
              <a:t>Wherever </a:t>
            </a:r>
            <a:r>
              <a:rPr lang="en-US" dirty="0"/>
              <a:t>the call to </a:t>
            </a:r>
            <a:r>
              <a:rPr lang="en-US" dirty="0" err="1"/>
              <a:t>RenderBody</a:t>
            </a:r>
            <a:r>
              <a:rPr lang="en-US" dirty="0"/>
              <a:t> is </a:t>
            </a:r>
            <a:r>
              <a:rPr lang="en-US" dirty="0" smtClean="0"/>
              <a:t>placed </a:t>
            </a:r>
            <a:r>
              <a:rPr lang="en-US" dirty="0"/>
              <a:t>the contents of the view will be </a:t>
            </a:r>
            <a:r>
              <a:rPr lang="en-US" dirty="0" smtClean="0"/>
              <a:t>rendered</a:t>
            </a:r>
          </a:p>
        </p:txBody>
      </p:sp>
      <p:sp>
        <p:nvSpPr>
          <p:cNvPr id="3" name="Rectangle 2"/>
          <p:cNvSpPr/>
          <p:nvPr/>
        </p:nvSpPr>
        <p:spPr>
          <a:xfrm>
            <a:off x="458788" y="3886200"/>
            <a:ext cx="4572000" cy="923330"/>
          </a:xfrm>
          <a:prstGeom prst="rect">
            <a:avLst/>
          </a:prstGeom>
        </p:spPr>
        <p:txBody>
          <a:bodyPr>
            <a:spAutoFit/>
          </a:bodyPr>
          <a:lstStyle/>
          <a:p>
            <a:r>
              <a:rPr lang="nl-NL" dirty="0"/>
              <a:t>@{</a:t>
            </a:r>
          </a:p>
          <a:p>
            <a:r>
              <a:rPr lang="nl-NL" dirty="0"/>
              <a:t>    </a:t>
            </a:r>
            <a:r>
              <a:rPr lang="nl-NL" dirty="0" err="1"/>
              <a:t>Layout</a:t>
            </a:r>
            <a:r>
              <a:rPr lang="nl-NL" dirty="0"/>
              <a:t> = "_</a:t>
            </a:r>
            <a:r>
              <a:rPr lang="nl-NL" dirty="0" err="1"/>
              <a:t>Layout</a:t>
            </a:r>
            <a:r>
              <a:rPr lang="nl-NL" dirty="0"/>
              <a:t>";</a:t>
            </a:r>
          </a:p>
          <a:p>
            <a:r>
              <a:rPr lang="nl-NL"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nl-NL" dirty="0"/>
          </a:p>
        </p:txBody>
      </p:sp>
      <p:sp>
        <p:nvSpPr>
          <p:cNvPr id="3" name="Content Placeholder 2"/>
          <p:cNvSpPr>
            <a:spLocks noGrp="1"/>
          </p:cNvSpPr>
          <p:nvPr>
            <p:ph idx="1"/>
          </p:nvPr>
        </p:nvSpPr>
        <p:spPr/>
        <p:txBody>
          <a:bodyPr/>
          <a:lstStyle/>
          <a:p>
            <a:r>
              <a:rPr lang="en-US" dirty="0"/>
              <a:t>A layout can optionally reference one or more </a:t>
            </a:r>
            <a:r>
              <a:rPr lang="en-US" dirty="0" smtClean="0"/>
              <a:t>sections </a:t>
            </a:r>
            <a:r>
              <a:rPr lang="en-US" dirty="0"/>
              <a:t>by calling </a:t>
            </a:r>
            <a:r>
              <a:rPr lang="en-US" b="1" dirty="0" err="1" smtClean="0"/>
              <a:t>RenderSection</a:t>
            </a:r>
            <a:endParaRPr lang="en-US" b="1" dirty="0" smtClean="0"/>
          </a:p>
          <a:p>
            <a:pPr lvl="1"/>
            <a:r>
              <a:rPr lang="en-US" dirty="0" smtClean="0"/>
              <a:t>Sections </a:t>
            </a:r>
            <a:r>
              <a:rPr lang="en-US" dirty="0"/>
              <a:t>provide a way to organize where certain page elements should be </a:t>
            </a:r>
            <a:r>
              <a:rPr lang="en-US" dirty="0" smtClean="0"/>
              <a:t>placed</a:t>
            </a:r>
          </a:p>
          <a:p>
            <a:r>
              <a:rPr lang="en-US" dirty="0" smtClean="0"/>
              <a:t>Specify </a:t>
            </a:r>
            <a:r>
              <a:rPr lang="en-US" dirty="0"/>
              <a:t>whether that section is required or </a:t>
            </a:r>
            <a:r>
              <a:rPr lang="en-US" dirty="0" smtClean="0"/>
              <a:t>optional </a:t>
            </a:r>
          </a:p>
          <a:p>
            <a:pPr lvl="1"/>
            <a:r>
              <a:rPr lang="en-US" dirty="0" smtClean="0"/>
              <a:t>If </a:t>
            </a:r>
            <a:r>
              <a:rPr lang="en-US" dirty="0"/>
              <a:t>a required section is not </a:t>
            </a:r>
            <a:r>
              <a:rPr lang="en-US" dirty="0" smtClean="0"/>
              <a:t>found </a:t>
            </a:r>
            <a:r>
              <a:rPr lang="en-US" dirty="0"/>
              <a:t>an exception will be </a:t>
            </a:r>
            <a:r>
              <a:rPr lang="en-US" dirty="0" smtClean="0"/>
              <a:t>thrown </a:t>
            </a:r>
          </a:p>
          <a:p>
            <a:r>
              <a:rPr lang="en-US" dirty="0" smtClean="0"/>
              <a:t>Individual </a:t>
            </a:r>
            <a:r>
              <a:rPr lang="en-US" dirty="0"/>
              <a:t>views specify the content to be rendered within a section using the </a:t>
            </a:r>
            <a:r>
              <a:rPr lang="en-US" b="1" dirty="0"/>
              <a:t>@section</a:t>
            </a:r>
            <a:r>
              <a:rPr lang="en-US" dirty="0"/>
              <a:t> Razor </a:t>
            </a:r>
            <a:r>
              <a:rPr lang="en-US" dirty="0" smtClean="0"/>
              <a:t>syntax </a:t>
            </a:r>
          </a:p>
          <a:p>
            <a:pPr lvl="1"/>
            <a:r>
              <a:rPr lang="en-US" dirty="0" smtClean="0"/>
              <a:t>If </a:t>
            </a:r>
            <a:r>
              <a:rPr lang="en-US" dirty="0"/>
              <a:t>a view defines a </a:t>
            </a:r>
            <a:r>
              <a:rPr lang="en-US" dirty="0" smtClean="0"/>
              <a:t>section </a:t>
            </a:r>
            <a:r>
              <a:rPr lang="en-US" dirty="0"/>
              <a:t>it must be rendered </a:t>
            </a:r>
            <a:r>
              <a:rPr lang="en-US" dirty="0" smtClean="0"/>
              <a:t>or </a:t>
            </a:r>
            <a:r>
              <a:rPr lang="en-US" dirty="0"/>
              <a:t>an error will </a:t>
            </a:r>
            <a:r>
              <a:rPr lang="en-US" dirty="0" smtClean="0"/>
              <a:t>occur</a:t>
            </a:r>
            <a:endParaRPr lang="nl-NL" dirty="0"/>
          </a:p>
        </p:txBody>
      </p:sp>
    </p:spTree>
    <p:extLst>
      <p:ext uri="{BB962C8B-B14F-4D97-AF65-F5344CB8AC3E}">
        <p14:creationId xmlns:p14="http://schemas.microsoft.com/office/powerpoint/2010/main" val="381591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nl-NL" dirty="0"/>
          </a:p>
        </p:txBody>
      </p:sp>
      <p:sp>
        <p:nvSpPr>
          <p:cNvPr id="3" name="Content Placeholder 2"/>
          <p:cNvSpPr>
            <a:spLocks noGrp="1"/>
          </p:cNvSpPr>
          <p:nvPr>
            <p:ph idx="1"/>
          </p:nvPr>
        </p:nvSpPr>
        <p:spPr/>
        <p:txBody>
          <a:bodyPr/>
          <a:lstStyle/>
          <a:p>
            <a:r>
              <a:rPr lang="en-US" dirty="0" smtClean="0"/>
              <a:t>Layout</a:t>
            </a:r>
          </a:p>
          <a:p>
            <a:endParaRPr lang="en-US" dirty="0"/>
          </a:p>
          <a:p>
            <a:endParaRPr lang="en-US" dirty="0" smtClean="0"/>
          </a:p>
          <a:p>
            <a:endParaRPr lang="en-US" dirty="0"/>
          </a:p>
          <a:p>
            <a:r>
              <a:rPr lang="en-US" dirty="0" smtClean="0"/>
              <a:t>View</a:t>
            </a:r>
            <a:endParaRPr lang="nl-NL" dirty="0"/>
          </a:p>
        </p:txBody>
      </p:sp>
      <p:sp>
        <p:nvSpPr>
          <p:cNvPr id="4" name="Rectangle 3"/>
          <p:cNvSpPr/>
          <p:nvPr/>
        </p:nvSpPr>
        <p:spPr>
          <a:xfrm>
            <a:off x="458788" y="4419600"/>
            <a:ext cx="8077199" cy="923330"/>
          </a:xfrm>
          <a:prstGeom prst="rect">
            <a:avLst/>
          </a:prstGeom>
        </p:spPr>
        <p:txBody>
          <a:bodyPr wrap="square">
            <a:spAutoFit/>
          </a:bodyPr>
          <a:lstStyle/>
          <a:p>
            <a:r>
              <a:rPr lang="nl-NL" dirty="0"/>
              <a:t>@</a:t>
            </a:r>
            <a:r>
              <a:rPr lang="nl-NL" dirty="0" err="1"/>
              <a:t>section</a:t>
            </a:r>
            <a:r>
              <a:rPr lang="nl-NL" dirty="0"/>
              <a:t> Scripts {</a:t>
            </a:r>
          </a:p>
          <a:p>
            <a:r>
              <a:rPr lang="nl-NL" dirty="0" smtClean="0"/>
              <a:t>  </a:t>
            </a:r>
            <a:r>
              <a:rPr lang="nl-NL" dirty="0"/>
              <a:t>&lt;script type="</a:t>
            </a:r>
            <a:r>
              <a:rPr lang="nl-NL" dirty="0" err="1" smtClean="0"/>
              <a:t>text</a:t>
            </a:r>
            <a:r>
              <a:rPr lang="nl-NL" dirty="0" smtClean="0"/>
              <a:t>/javascript“ </a:t>
            </a:r>
            <a:r>
              <a:rPr lang="nl-NL" dirty="0" err="1" smtClean="0"/>
              <a:t>src</a:t>
            </a:r>
            <a:r>
              <a:rPr lang="nl-NL" dirty="0"/>
              <a:t>="/scripts/main.js"&gt;&lt;/script&gt;</a:t>
            </a:r>
          </a:p>
          <a:p>
            <a:r>
              <a:rPr lang="nl-NL" dirty="0" smtClean="0"/>
              <a:t>}</a:t>
            </a:r>
            <a:endParaRPr lang="nl-NL" dirty="0"/>
          </a:p>
        </p:txBody>
      </p:sp>
      <p:sp>
        <p:nvSpPr>
          <p:cNvPr id="5" name="Rectangle 4"/>
          <p:cNvSpPr/>
          <p:nvPr/>
        </p:nvSpPr>
        <p:spPr>
          <a:xfrm>
            <a:off x="465715" y="2057400"/>
            <a:ext cx="5562600" cy="369332"/>
          </a:xfrm>
          <a:prstGeom prst="rect">
            <a:avLst/>
          </a:prstGeom>
        </p:spPr>
        <p:txBody>
          <a:bodyPr wrap="square">
            <a:spAutoFit/>
          </a:bodyPr>
          <a:lstStyle/>
          <a:p>
            <a:r>
              <a:rPr lang="nl-NL" dirty="0"/>
              <a:t>@</a:t>
            </a:r>
            <a:r>
              <a:rPr lang="nl-NL" dirty="0" err="1"/>
              <a:t>RenderSection</a:t>
            </a:r>
            <a:r>
              <a:rPr lang="nl-NL" dirty="0"/>
              <a:t>("scripts", </a:t>
            </a:r>
            <a:r>
              <a:rPr lang="nl-NL" dirty="0" err="1"/>
              <a:t>required</a:t>
            </a:r>
            <a:r>
              <a:rPr lang="nl-NL" dirty="0"/>
              <a:t>: </a:t>
            </a:r>
            <a:r>
              <a:rPr lang="nl-NL" dirty="0" err="1"/>
              <a:t>false</a:t>
            </a:r>
            <a:r>
              <a:rPr lang="nl-NL" dirty="0"/>
              <a:t>)</a:t>
            </a:r>
          </a:p>
        </p:txBody>
      </p:sp>
    </p:spTree>
    <p:extLst>
      <p:ext uri="{BB962C8B-B14F-4D97-AF65-F5344CB8AC3E}">
        <p14:creationId xmlns:p14="http://schemas.microsoft.com/office/powerpoint/2010/main" val="2125926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305</TotalTime>
  <Words>3902</Words>
  <Application>Microsoft Office PowerPoint</Application>
  <PresentationFormat>On-screen Show (4:3)</PresentationFormat>
  <Paragraphs>403</Paragraphs>
  <Slides>29</Slides>
  <Notes>25</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Wingdings</vt:lpstr>
      <vt:lpstr>Verdana</vt:lpstr>
      <vt:lpstr>Lucida Sans Unicode</vt:lpstr>
      <vt:lpstr>Segoe Light</vt:lpstr>
      <vt:lpstr>Segoe UI Light</vt:lpstr>
      <vt:lpstr>Times New Roman</vt:lpstr>
      <vt:lpstr>Courier New</vt:lpstr>
      <vt:lpstr>Segoe UI</vt:lpstr>
      <vt:lpstr>Presentation1</vt:lpstr>
      <vt:lpstr>Module08</vt:lpstr>
      <vt:lpstr>Module Overview</vt:lpstr>
      <vt:lpstr>Lesson 1: Using Layouts</vt:lpstr>
      <vt:lpstr>What Are Layouts?</vt:lpstr>
      <vt:lpstr>Creating a Layout</vt:lpstr>
      <vt:lpstr>Creating a Layout</vt:lpstr>
      <vt:lpstr>Linking Views and Layouts</vt:lpstr>
      <vt:lpstr>Sections</vt:lpstr>
      <vt:lpstr>Sections</vt:lpstr>
      <vt:lpstr>Importing Shared Directives</vt:lpstr>
      <vt:lpstr>Running Code Before Each View</vt:lpstr>
      <vt:lpstr>Lesson 2: Applying CSS Styles to an MVC Application</vt:lpstr>
      <vt:lpstr>Overview of User Interface Design with Expression Blend</vt:lpstr>
      <vt:lpstr>Importing Styles into an MVC Web Application</vt:lpstr>
      <vt:lpstr>Demonstration: How to Apply a Consistent Look and Feel</vt:lpstr>
      <vt:lpstr>PowerPoint Presentation</vt:lpstr>
      <vt:lpstr>PowerPoint Presentation</vt:lpstr>
      <vt:lpstr>PowerPoint Presentation</vt:lpstr>
      <vt:lpstr>PowerPoint Presentation</vt:lpstr>
      <vt:lpstr>PowerPoint Presentation</vt:lpstr>
      <vt:lpstr>Lesson 3: Creating an Adaptive User Interface</vt:lpstr>
      <vt:lpstr>The HTML5 Viewport Attribute</vt:lpstr>
      <vt:lpstr>CSS Media Queries</vt:lpstr>
      <vt:lpstr>MVC 4 Templates and Mobile-Specific Views</vt:lpstr>
      <vt:lpstr>jQuery Mobile</vt:lpstr>
      <vt:lpstr>Lab: Applying Styles to MVC Core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karthi</dc:creator>
  <cp:lastModifiedBy>Simona Colapicchioni</cp:lastModifiedBy>
  <cp:revision>25</cp:revision>
  <dcterms:created xsi:type="dcterms:W3CDTF">2013-05-27T06:23:30Z</dcterms:created>
  <dcterms:modified xsi:type="dcterms:W3CDTF">2016-12-20T12:49:39Z</dcterms:modified>
</cp:coreProperties>
</file>