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9" r:id="rId22"/>
    <p:sldId id="290" r:id="rId23"/>
    <p:sldId id="291" r:id="rId24"/>
    <p:sldId id="292" r:id="rId25"/>
    <p:sldId id="293" r:id="rId26"/>
    <p:sldId id="268" r:id="rId27"/>
    <p:sldId id="273" r:id="rId28"/>
    <p:sldId id="274" r:id="rId29"/>
    <p:sldId id="275" r:id="rId30"/>
    <p:sldId id="269" r:id="rId31"/>
    <p:sldId id="270" r:id="rId32"/>
    <p:sldId id="271" r:id="rId33"/>
    <p:sldId id="272" r:id="rId34"/>
  </p:sldIdLst>
  <p:sldSz cx="9144000" cy="6858000" type="screen4x3"/>
  <p:notesSz cx="6858000" cy="9144000"/>
  <p:embeddedFontLst>
    <p:embeddedFont>
      <p:font typeface="Segoe Light" panose="020B0604020202020204" charset="0"/>
      <p:regular r:id="rId36"/>
      <p:italic r:id="rId37"/>
    </p:embeddedFont>
    <p:embeddedFont>
      <p:font typeface="Calibri" panose="020F0502020204030204" pitchFamily="34" charset="0"/>
      <p:regular r:id="rId38"/>
      <p:bold r:id="rId39"/>
      <p:italic r:id="rId40"/>
      <p:boldItalic r:id="rId41"/>
    </p:embeddedFont>
    <p:embeddedFont>
      <p:font typeface="Arial Unicode MS" panose="020B0604020202020204" charset="-128"/>
      <p:regular r:id="rId42"/>
    </p:embeddedFont>
    <p:embeddedFont>
      <p:font typeface="Verdana" panose="020B0604030504040204" pitchFamily="34" charset="0"/>
      <p:regular r:id="rId43"/>
      <p:bold r:id="rId44"/>
      <p:italic r:id="rId45"/>
      <p:boldItalic r:id="rId46"/>
    </p:embeddedFont>
    <p:embeddedFont>
      <p:font typeface="Lucida Sans Unicode" panose="020B0602030504020204" pitchFamily="34" charset="0"/>
      <p:regular r:id="rId47"/>
    </p:embeddedFont>
    <p:embeddedFont>
      <p:font typeface="Segoe UI Light" panose="020B0502040204020203" pitchFamily="34" charset="0"/>
      <p:regular r:id="rId48"/>
      <p:italic r:id="rId49"/>
    </p:embeddedFont>
    <p:embeddedFont>
      <p:font typeface="Segoe UI" panose="020B0502040204020203" pitchFamily="34" charset="0"/>
      <p:regular r:id="rId50"/>
      <p:bold r:id="rId51"/>
      <p:italic r:id="rId52"/>
      <p:boldItalic r:id="rId53"/>
    </p:embeddedFont>
  </p:embeddedFontLst>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794" autoAdjust="0"/>
  </p:normalViewPr>
  <p:slideViewPr>
    <p:cSldViewPr>
      <p:cViewPr varScale="1">
        <p:scale>
          <a:sx n="54" d="100"/>
          <a:sy n="54" d="100"/>
        </p:scale>
        <p:origin x="2290" y="5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17AE-6828-4907-A07E-C27C111EB839}"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808F61-F499-4FF9-8A05-8224F12BF6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err="1" smtClean="0"/>
              <a:t>Also</a:t>
            </a:r>
            <a:r>
              <a:rPr lang="nl-NL" dirty="0" smtClean="0"/>
              <a:t> look at </a:t>
            </a:r>
          </a:p>
          <a:p>
            <a:r>
              <a:rPr lang="nl-NL" dirty="0" smtClean="0"/>
              <a:t>https://github.com/aspnet/Caching/tree/dev/samples</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15</a:t>
            </a:fld>
            <a:endParaRPr lang="en-US"/>
          </a:p>
        </p:txBody>
      </p:sp>
    </p:spTree>
    <p:extLst>
      <p:ext uri="{BB962C8B-B14F-4D97-AF65-F5344CB8AC3E}">
        <p14:creationId xmlns:p14="http://schemas.microsoft.com/office/powerpoint/2010/main" val="1647072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http://www.davepaquette.com/archive/2015/06/03/mvc-6-cache-tag-helper.aspx</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22</a:t>
            </a:fld>
            <a:endParaRPr lang="en-US"/>
          </a:p>
        </p:txBody>
      </p:sp>
    </p:spTree>
    <p:extLst>
      <p:ext uri="{BB962C8B-B14F-4D97-AF65-F5344CB8AC3E}">
        <p14:creationId xmlns:p14="http://schemas.microsoft.com/office/powerpoint/2010/main" val="2426734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http://www.davepaquette.com/archive/2016/05/22/ASP-NET-Core-Distributed-Cache-Tag-Helper.aspx</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23</a:t>
            </a:fld>
            <a:endParaRPr lang="en-US"/>
          </a:p>
        </p:txBody>
      </p:sp>
    </p:spTree>
    <p:extLst>
      <p:ext uri="{BB962C8B-B14F-4D97-AF65-F5344CB8AC3E}">
        <p14:creationId xmlns:p14="http://schemas.microsoft.com/office/powerpoint/2010/main" val="2845348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output cache is not configured the first time you run the application in this demonstration. Therefore, the timings you record in steps 3 and 4 cannot benefit from the cache. Additionally, when you run the application after configuring the output cache, the All Operas page is not available in the cache by default. The page will not be available until you request for it once. Therefore, the time you record in step 11 should be almost the same as the time you recorded in step 3. However, the time you record in step 13 should be significantly less because the page is cached at this step. In short, when you have configured the output cache, and a page is stored in the cache, it can be delivered to browsers faster.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\Mod09\</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and </a:t>
            </a:r>
            <a:r>
              <a:rPr lang="en-US" sz="1000" dirty="0" smtClean="0">
                <a:latin typeface="Arial"/>
                <a:ea typeface="Times New Roman"/>
                <a:cs typeface="Times New Roman"/>
              </a:rPr>
              <a:t>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342900" marR="0" lvl="0" indent="-342900" algn="l" defTabSz="914400" rtl="0" eaLnBrk="1" fontAlgn="auto" latinLnBrk="0" hangingPunct="1">
              <a:lnSpc>
                <a:spcPct val="115000"/>
              </a:lnSpc>
              <a:spcBef>
                <a:spcPts val="0"/>
              </a:spcBef>
              <a:spcAft>
                <a:spcPts val="995"/>
              </a:spcAft>
              <a:buClrTx/>
              <a:buSzTx/>
              <a:buFont typeface="+mj-lt"/>
              <a:buAutoNum type="arabicPeriod"/>
              <a:tabLst/>
              <a:defRPr/>
            </a:pPr>
            <a:r>
              <a:rPr lang="en-US" sz="1000" dirty="0" smtClean="0">
                <a:latin typeface="Arial"/>
                <a:ea typeface="Times New Roman"/>
                <a:cs typeface="Times New Roman"/>
              </a:rPr>
              <a:t>On the </a:t>
            </a:r>
            <a:r>
              <a:rPr lang="en-US" sz="1000" b="1" dirty="0" smtClean="0">
                <a:latin typeface="Arial"/>
                <a:ea typeface="Times New Roman"/>
                <a:cs typeface="Times New Roman"/>
              </a:rPr>
              <a:t>DEBUG </a:t>
            </a:r>
            <a:r>
              <a:rPr lang="en-US" sz="1000" dirty="0" smtClean="0">
                <a:latin typeface="Arial"/>
                <a:ea typeface="Times New Roman"/>
                <a:cs typeface="Times New Roman"/>
              </a:rPr>
              <a:t>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a:t>
            </a:r>
            <a:r>
              <a:rPr lang="en-US" sz="1000" b="1" baseline="0" dirty="0" smtClean="0">
                <a:latin typeface="Arial"/>
                <a:ea typeface="Times New Roman"/>
                <a:cs typeface="Times New Roman"/>
              </a:rPr>
              <a:t> </a:t>
            </a:r>
            <a:r>
              <a:rPr lang="en-US" sz="1000" b="1" dirty="0" smtClean="0">
                <a:solidFill>
                  <a:prstClr val="black"/>
                </a:solidFill>
                <a:latin typeface="Arial"/>
                <a:ea typeface="Times New Roman"/>
                <a:cs typeface="Times New Roman"/>
              </a:rPr>
              <a:t>Debugging</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button, and then click </a:t>
            </a:r>
            <a:r>
              <a:rPr lang="en-US" sz="1000" b="1" dirty="0">
                <a:solidFill>
                  <a:prstClr val="black"/>
                </a:solidFill>
                <a:latin typeface="Arial"/>
                <a:ea typeface="Times New Roman"/>
                <a:cs typeface="Times New Roman"/>
              </a:rPr>
              <a:t>F12 developer tools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of the developer window,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When </a:t>
            </a:r>
            <a:r>
              <a:rPr lang="en-US" sz="1000" dirty="0">
                <a:solidFill>
                  <a:prstClr val="black"/>
                </a:solidFill>
                <a:latin typeface="Arial"/>
                <a:ea typeface="Times New Roman"/>
                <a:cs typeface="Times New Roman"/>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URL section of the developer window, click </a:t>
            </a:r>
            <a:r>
              <a:rPr lang="en-US" sz="1000" b="1" dirty="0">
                <a:solidFill>
                  <a:prstClr val="black"/>
                </a:solidFill>
                <a:latin typeface="Arial"/>
                <a:ea typeface="Times New Roman"/>
                <a:cs typeface="Times New Roman"/>
              </a:rPr>
              <a:t>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similar to the time taken by the server in the first instance. The page is not cached.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a:t>
            </a:r>
            <a:r>
              <a:rPr lang="en-US" sz="1000" dirty="0">
                <a:solidFill>
                  <a:prstClr val="black"/>
                </a:solidFill>
                <a:latin typeface="Arial"/>
                <a:ea typeface="Times New Roman"/>
                <a:cs typeface="Segoe UI"/>
              </a:rPr>
              <a:t>,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Place </a:t>
            </a:r>
            <a:r>
              <a:rPr lang="en-US" sz="1000" dirty="0">
                <a:solidFill>
                  <a:prstClr val="black"/>
                </a:solidFill>
                <a:latin typeface="Arial"/>
                <a:ea typeface="Times New Roman"/>
                <a:cs typeface="Times New Roman"/>
              </a:rPr>
              <a:t>the mouse cursor at the end of the located code,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System.Web.UI</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Place </a:t>
            </a:r>
            <a:r>
              <a:rPr lang="en-US" sz="1000" dirty="0">
                <a:solidFill>
                  <a:prstClr val="black"/>
                </a:solidFill>
                <a:latin typeface="Arial"/>
                <a:ea typeface="Times New Roman"/>
                <a:cs typeface="Times New Roman"/>
              </a:rPr>
              <a:t>the mouse cursor immediately before the located code, press Enter, and then type the following code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OutputCache</a:t>
            </a:r>
            <a:r>
              <a:rPr lang="en-US" sz="1000" dirty="0" smtClean="0">
                <a:solidFill>
                  <a:prstClr val="black"/>
                </a:solidFill>
                <a:latin typeface="Arial"/>
                <a:ea typeface="Times New Roman"/>
                <a:cs typeface="Times New Roman"/>
              </a:rPr>
              <a:t>(Duration=600, Location=</a:t>
            </a:r>
            <a:r>
              <a:rPr lang="en-US" sz="1000" dirty="0" err="1" smtClean="0">
                <a:solidFill>
                  <a:prstClr val="black"/>
                </a:solidFill>
                <a:latin typeface="Arial"/>
                <a:ea typeface="Times New Roman"/>
                <a:cs typeface="Times New Roman"/>
              </a:rPr>
              <a:t>OutputCacheLocation.Server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VaryByParam</a:t>
            </a:r>
            <a:r>
              <a:rPr lang="en-US" sz="1000" dirty="0" smtClean="0">
                <a:solidFill>
                  <a:prstClr val="black"/>
                </a:solidFill>
                <a:latin typeface="Arial"/>
                <a:ea typeface="Times New Roman"/>
                <a:cs typeface="Times New Roman"/>
              </a:rPr>
              <a:t>="none")]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DEBUG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a:t>
            </a:r>
            <a:r>
              <a:rPr lang="en-US" sz="1000" b="1" dirty="0">
                <a:solidFill>
                  <a:prstClr val="black"/>
                </a:solidFill>
                <a:latin typeface="Arial"/>
                <a:ea typeface="Times New Roman"/>
                <a:cs typeface="Times New Roman"/>
              </a:rPr>
              <a:t> 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Segoe UI"/>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When </a:t>
            </a:r>
            <a:r>
              <a:rPr lang="en-US" sz="1000" dirty="0">
                <a:solidFill>
                  <a:prstClr val="black"/>
                </a:solidFill>
                <a:latin typeface="Arial"/>
                <a:ea typeface="Times New Roman"/>
                <a:cs typeface="Times New Roman"/>
              </a:rPr>
              <a:t>the page is fully loaded, in the developer window, click</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that 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significantly less than the time taken by the server in the first instance.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developer window, click</a:t>
            </a:r>
            <a:r>
              <a:rPr lang="en-US" sz="1000" b="1" dirty="0">
                <a:solidFill>
                  <a:prstClr val="black"/>
                </a:solidFill>
                <a:latin typeface="Arial"/>
                <a:ea typeface="Times New Roman"/>
                <a:cs typeface="Times New Roman"/>
              </a:rPr>
              <a:t> Exit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29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Using Partial Page Updates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include a comment functionality on the photo display view of the Photo Sharing application. You want to ensure high performance by using AJAX partial page updates.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a partially complete controller to add comments, and a view to delete comments.</a:t>
            </a:r>
          </a:p>
          <a:p>
            <a:pPr marL="742950" marR="0" lvl="1" indent="-285750">
              <a:lnSpc>
                <a:spcPct val="115000"/>
              </a:lnSpc>
              <a:spcBef>
                <a:spcPts val="0"/>
              </a:spcBef>
              <a:spcAft>
                <a:spcPts val="995"/>
              </a:spcAft>
              <a:buFont typeface="Courier New"/>
              <a:buChar char="o"/>
            </a:pPr>
            <a:r>
              <a:rPr lang="en-US" sz="1000" dirty="0" smtClean="0">
                <a:latin typeface="Arial"/>
                <a:ea typeface="Calibri"/>
                <a:cs typeface="Times New Roman"/>
              </a:rPr>
              <a:t>Add </a:t>
            </a:r>
            <a:r>
              <a:rPr lang="en-US" sz="1000" dirty="0">
                <a:latin typeface="Arial"/>
                <a:ea typeface="Calibri"/>
                <a:cs typeface="Times New Roman"/>
              </a:rPr>
              <a:t>code to the controller for partial page update</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2: </a:t>
            </a:r>
            <a:r>
              <a:rPr lang="en-US" sz="1000" dirty="0">
                <a:solidFill>
                  <a:srgbClr val="000000"/>
                </a:solidFill>
                <a:latin typeface="Arial"/>
                <a:ea typeface="Calibri"/>
                <a:cs typeface="Times New Roman"/>
              </a:rPr>
              <a:t>Optional—Configuring the ASP.NET Caches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configure the ASP.NET caches in the Photo Sharing application to ensure optimal performance. Senior developers are particularly concerned that the All Photos gallery might render slowly because it will fetch and display many photos from the database at a time.</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photo index view. </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Use the developer tools in Internet Explorer to examine the speed at which image files and pages render with and without caching.</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results of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so that image files can be returned from the cache.</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The steps for this lab instruct students to measure only a small number of page rendering timings. If time permits, you can encourage students to record multiple timings in each task and average the results. This gives the students a more thorough understanding of page load times and helps them remove random factors.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why was the Request timing for /Photo not reduced for the first request when you configured the output cache for the index action?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make the first request to a page after an application restart, there is no data in the output cache and the page is rendered afresh.</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when you configured the output cache for the GetImage() action, why was it necessary to set VaryByParam="id"?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was necessary to set VaryByParam="id" to configure the output cache for the GetImage() action because the GetImage() action renders a different image depending on the value of the id parameter.</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Web applications usually run multiple queries to retrieve information from a database and render content on the webpages. Users sometimes complain that webpages take longer to load. Therefore, developers implement caching in the web application, to reduce the need to load data from a database, every time a user places a request. Caching helps webpages load faster, thereby increasing the performance of the application.</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An application is refreshing the content every 10 seconds for the updated information from database. User complaints that this is impacting their work and has caused data loss. How would you propose to help resolve this issue?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rewriting the code to use AJAX and partial update to allow automatic updation of the webpage information without reloading the webpage.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 partial page updates help in improving the responsiveness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Partial page updates send only the updated section of a webpage to the client application, instead of the entire page. With partial page updates, only the most recent data, which is less in size, is sent to the client application. Therefore, the webpage updates fast, thereby improving the responsiveness of the web application.</a:t>
            </a:r>
          </a:p>
        </p:txBody>
      </p:sp>
      <p:sp>
        <p:nvSpPr>
          <p:cNvPr id="4" name="Slide Number Placeholder 3"/>
          <p:cNvSpPr>
            <a:spLocks noGrp="1"/>
          </p:cNvSpPr>
          <p:nvPr>
            <p:ph type="sldNum" sz="quarter" idx="10"/>
          </p:nvPr>
        </p:nvSpPr>
        <p:spPr/>
        <p:txBody>
          <a:bodyPr/>
          <a:lstStyle/>
          <a:p>
            <a:fld id="{E5808F61-F499-4FF9-8A05-8224F12BF608}"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mandatory action that you should perform to implement partial page updates in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add or modify views, so that they render only the updated content, instead of the entire webpage.</a:t>
            </a:r>
          </a:p>
          <a:p>
            <a:pPr>
              <a:lnSpc>
                <a:spcPct val="115000"/>
              </a:lnSpc>
              <a:spcAft>
                <a:spcPts val="1000"/>
              </a:spcAft>
            </a:pPr>
            <a:r>
              <a:rPr lang="en-US" sz="1000">
                <a:latin typeface="Arial"/>
                <a:ea typeface="Calibri"/>
                <a:cs typeface="Times New Roman"/>
              </a:rPr>
              <a:t>You can use the </a:t>
            </a:r>
            <a:r>
              <a:rPr lang="en-US" sz="1000" b="1">
                <a:latin typeface="Arial"/>
                <a:ea typeface="Calibri"/>
                <a:cs typeface="Times New Roman"/>
              </a:rPr>
              <a:t>Ajax.ActionLink</a:t>
            </a:r>
            <a:r>
              <a:rPr lang="en-US" sz="1000">
                <a:latin typeface="Arial"/>
                <a:ea typeface="Calibri"/>
                <a:cs typeface="Times New Roman"/>
              </a:rPr>
              <a:t> helper, which is described in the next topic, to trigger partial page updates.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primary function of the </a:t>
            </a:r>
            <a:r>
              <a:rPr lang="en-US" sz="1000" b="1" dirty="0" err="1">
                <a:latin typeface="Arial"/>
                <a:ea typeface="Calibri"/>
                <a:cs typeface="Times New Roman"/>
              </a:rPr>
              <a:t>Ajax.ActionLink</a:t>
            </a:r>
            <a:r>
              <a:rPr lang="en-US" sz="1000" dirty="0">
                <a:latin typeface="Arial"/>
                <a:ea typeface="Calibri"/>
                <a:cs typeface="Times New Roman"/>
              </a:rPr>
              <a:t> helper?</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
            </a:r>
            <a:r>
              <a:rPr lang="en-US" sz="1000" b="1" dirty="0" err="1">
                <a:latin typeface="Arial"/>
                <a:ea typeface="Calibri"/>
                <a:cs typeface="Times New Roman"/>
              </a:rPr>
              <a:t>Ajax.ActionLink</a:t>
            </a:r>
            <a:r>
              <a:rPr lang="en-US" sz="1000" dirty="0">
                <a:latin typeface="Arial"/>
                <a:ea typeface="Calibri"/>
                <a:cs typeface="Times New Roman"/>
              </a:rPr>
              <a:t> helper helps generate code to obtain content from a view and replace or insert the content in a specific location.</a:t>
            </a:r>
          </a:p>
          <a:p>
            <a:pPr>
              <a:lnSpc>
                <a:spcPct val="115000"/>
              </a:lnSpc>
              <a:spcAft>
                <a:spcPts val="1000"/>
              </a:spcAft>
            </a:pPr>
            <a:r>
              <a:rPr lang="en-US" sz="1000" dirty="0">
                <a:solidFill>
                  <a:srgbClr val="000000"/>
                </a:solidFill>
                <a:latin typeface="Arial"/>
                <a:ea typeface="Calibri"/>
                <a:cs typeface="Times New Roman"/>
              </a:rPr>
              <a:t>You can also describe the differences between </a:t>
            </a:r>
            <a:r>
              <a:rPr lang="en-US" sz="1000" b="1" dirty="0" err="1">
                <a:latin typeface="Arial"/>
                <a:ea typeface="Calibri"/>
                <a:cs typeface="Times New Roman"/>
              </a:rPr>
              <a:t>Html.ActionLink</a:t>
            </a:r>
            <a:r>
              <a:rPr lang="en-US" sz="1000" dirty="0">
                <a:solidFill>
                  <a:srgbClr val="000000"/>
                </a:solidFill>
                <a:latin typeface="Arial"/>
                <a:ea typeface="Calibri"/>
                <a:cs typeface="Times New Roman"/>
              </a:rPr>
              <a:t> and </a:t>
            </a:r>
            <a:r>
              <a:rPr lang="en-US" sz="1000" b="1" dirty="0" err="1">
                <a:latin typeface="Arial"/>
                <a:ea typeface="Calibri"/>
                <a:cs typeface="Times New Roman"/>
              </a:rPr>
              <a:t>Ajax.ActionLink</a:t>
            </a:r>
            <a:r>
              <a:rPr lang="en-US" sz="1000" dirty="0">
                <a:solidFill>
                  <a:srgbClr val="000000"/>
                </a:solidFill>
                <a:latin typeface="Arial"/>
                <a:ea typeface="Calibri"/>
                <a:cs typeface="Times New Roman"/>
              </a:rPr>
              <a:t>. </a:t>
            </a:r>
            <a:endParaRPr lang="en-US" sz="1000" dirty="0" smtClean="0">
              <a:solidFill>
                <a:srgbClr val="000000"/>
              </a:solidFill>
              <a:latin typeface="Arial"/>
              <a:ea typeface="Calibri"/>
              <a:cs typeface="Times New Roman"/>
            </a:endParaRPr>
          </a:p>
          <a:p>
            <a:pPr>
              <a:lnSpc>
                <a:spcPct val="115000"/>
              </a:lnSpc>
              <a:spcAft>
                <a:spcPts val="1000"/>
              </a:spcAft>
            </a:pPr>
            <a:endParaRPr lang="en-US" sz="1000" dirty="0" smtClean="0">
              <a:solidFill>
                <a:srgbClr val="000000"/>
              </a:solidFill>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http://bradwilson.typepad.com/blog/2010/10/mvc3-unobtrusive-ajax.html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https://docs.microsoft.com/en-us/aspnet/core/performance/caching/index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does caching help increase the scalability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an application receives a user request, the application renders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https://docs.microsoft.com/en-us/aspnet/core/performance/caching/memory</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10</a:t>
            </a:fld>
            <a:endParaRPr lang="en-US"/>
          </a:p>
        </p:txBody>
      </p:sp>
    </p:spTree>
    <p:extLst>
      <p:ext uri="{BB962C8B-B14F-4D97-AF65-F5344CB8AC3E}">
        <p14:creationId xmlns:p14="http://schemas.microsoft.com/office/powerpoint/2010/main" val="13282141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Module09</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Building Responsive Pages in ASP.NET MVC Core </a:t>
            </a:r>
            <a:endParaRPr lang="en-US" sz="4400" dirty="0" smtClean="0"/>
          </a:p>
          <a:p>
            <a:pPr marL="0" indent="0" algn="ctr">
              <a:buNone/>
            </a:pPr>
            <a:r>
              <a:rPr lang="en-US" sz="4400" dirty="0" smtClean="0"/>
              <a:t>Web 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In Memory Caching</a:t>
            </a:r>
            <a:endParaRPr lang="nl-NL" dirty="0"/>
          </a:p>
        </p:txBody>
      </p:sp>
      <p:sp>
        <p:nvSpPr>
          <p:cNvPr id="3" name="Content Placeholder 2"/>
          <p:cNvSpPr>
            <a:spLocks noGrp="1"/>
          </p:cNvSpPr>
          <p:nvPr>
            <p:ph idx="1"/>
          </p:nvPr>
        </p:nvSpPr>
        <p:spPr/>
        <p:txBody>
          <a:bodyPr/>
          <a:lstStyle/>
          <a:p>
            <a:r>
              <a:rPr lang="en-US" dirty="0" smtClean="0"/>
              <a:t>Add </a:t>
            </a:r>
            <a:r>
              <a:rPr lang="en-US" dirty="0"/>
              <a:t>a dependency to</a:t>
            </a:r>
            <a:br>
              <a:rPr lang="en-US" dirty="0"/>
            </a:br>
            <a:r>
              <a:rPr lang="en-US" b="1" dirty="0" err="1" smtClean="0"/>
              <a:t>Microsoft.Extensions.Caching.Memory</a:t>
            </a:r>
            <a:endParaRPr lang="en-US" b="1" dirty="0" smtClean="0"/>
          </a:p>
          <a:p>
            <a:r>
              <a:rPr lang="nl-NL" dirty="0" smtClean="0"/>
              <a:t>Register </a:t>
            </a:r>
            <a:r>
              <a:rPr lang="nl-NL" dirty="0" err="1"/>
              <a:t>the</a:t>
            </a:r>
            <a:r>
              <a:rPr lang="nl-NL" dirty="0"/>
              <a:t> </a:t>
            </a:r>
            <a:r>
              <a:rPr lang="nl-NL" dirty="0" err="1"/>
              <a:t>caching</a:t>
            </a:r>
            <a:r>
              <a:rPr lang="nl-NL" dirty="0"/>
              <a:t> </a:t>
            </a:r>
            <a:r>
              <a:rPr lang="nl-NL" dirty="0" smtClean="0"/>
              <a:t>service in </a:t>
            </a:r>
            <a:r>
              <a:rPr lang="nl-NL" dirty="0" err="1" smtClean="0"/>
              <a:t>the</a:t>
            </a:r>
            <a:r>
              <a:rPr lang="nl-NL" dirty="0" smtClean="0"/>
              <a:t> Startup class</a:t>
            </a:r>
          </a:p>
          <a:p>
            <a:endParaRPr lang="en-US" dirty="0"/>
          </a:p>
          <a:p>
            <a:endParaRPr lang="en-US" dirty="0" smtClean="0"/>
          </a:p>
          <a:p>
            <a:endParaRPr lang="en-US" dirty="0"/>
          </a:p>
          <a:p>
            <a:r>
              <a:rPr lang="en-US" dirty="0" smtClean="0"/>
              <a:t>Request </a:t>
            </a:r>
            <a:r>
              <a:rPr lang="en-US" dirty="0"/>
              <a:t>an instance of </a:t>
            </a:r>
            <a:r>
              <a:rPr lang="en-US" dirty="0" err="1"/>
              <a:t>IMemoryCache</a:t>
            </a:r>
            <a:r>
              <a:rPr lang="en-US" dirty="0"/>
              <a:t> in </a:t>
            </a:r>
            <a:r>
              <a:rPr lang="en-US" dirty="0" smtClean="0"/>
              <a:t>controller </a:t>
            </a:r>
            <a:r>
              <a:rPr lang="en-US" dirty="0"/>
              <a:t>or middleware constructor</a:t>
            </a:r>
            <a:endParaRPr lang="nl-NL" dirty="0"/>
          </a:p>
        </p:txBody>
      </p:sp>
      <p:sp>
        <p:nvSpPr>
          <p:cNvPr id="4" name="Rectangle 3"/>
          <p:cNvSpPr/>
          <p:nvPr/>
        </p:nvSpPr>
        <p:spPr>
          <a:xfrm>
            <a:off x="458788" y="2690336"/>
            <a:ext cx="7847012" cy="923330"/>
          </a:xfrm>
          <a:prstGeom prst="rect">
            <a:avLst/>
          </a:prstGeom>
        </p:spPr>
        <p:txBody>
          <a:bodyPr wrap="square">
            <a:spAutoFit/>
          </a:bodyPr>
          <a:lstStyle/>
          <a:p>
            <a:r>
              <a:rPr lang="nl-NL" dirty="0"/>
              <a:t>public </a:t>
            </a:r>
            <a:r>
              <a:rPr lang="nl-NL" dirty="0" err="1"/>
              <a:t>void</a:t>
            </a:r>
            <a:r>
              <a:rPr lang="nl-NL" dirty="0"/>
              <a:t> </a:t>
            </a:r>
            <a:r>
              <a:rPr lang="nl-NL" b="1" dirty="0" err="1"/>
              <a:t>ConfigureServices</a:t>
            </a:r>
            <a:r>
              <a:rPr lang="nl-NL" dirty="0"/>
              <a:t>(</a:t>
            </a:r>
            <a:r>
              <a:rPr lang="nl-NL" dirty="0" err="1"/>
              <a:t>IServiceCollection</a:t>
            </a:r>
            <a:r>
              <a:rPr lang="nl-NL" dirty="0"/>
              <a:t> services</a:t>
            </a:r>
            <a:r>
              <a:rPr lang="nl-NL" dirty="0" smtClean="0"/>
              <a:t>){</a:t>
            </a:r>
            <a:endParaRPr lang="nl-NL" dirty="0"/>
          </a:p>
          <a:p>
            <a:r>
              <a:rPr lang="nl-NL" dirty="0"/>
              <a:t>    </a:t>
            </a:r>
            <a:r>
              <a:rPr lang="nl-NL" b="1" dirty="0" err="1"/>
              <a:t>services.AddMemoryCache</a:t>
            </a:r>
            <a:r>
              <a:rPr lang="nl-NL" b="1" dirty="0" smtClean="0"/>
              <a:t>();</a:t>
            </a:r>
          </a:p>
          <a:p>
            <a:r>
              <a:rPr lang="en-US" dirty="0"/>
              <a:t>}</a:t>
            </a:r>
            <a:endParaRPr lang="nl-NL" dirty="0"/>
          </a:p>
        </p:txBody>
      </p:sp>
      <p:sp>
        <p:nvSpPr>
          <p:cNvPr id="5" name="Rectangle 4"/>
          <p:cNvSpPr/>
          <p:nvPr/>
        </p:nvSpPr>
        <p:spPr>
          <a:xfrm>
            <a:off x="458788" y="5282787"/>
            <a:ext cx="7847012" cy="923330"/>
          </a:xfrm>
          <a:prstGeom prst="rect">
            <a:avLst/>
          </a:prstGeom>
        </p:spPr>
        <p:txBody>
          <a:bodyPr wrap="square">
            <a:spAutoFit/>
          </a:bodyPr>
          <a:lstStyle/>
          <a:p>
            <a:r>
              <a:rPr lang="nl-NL" dirty="0"/>
              <a:t>public </a:t>
            </a:r>
            <a:r>
              <a:rPr lang="nl-NL" dirty="0" err="1" smtClean="0"/>
              <a:t>GreetingController</a:t>
            </a:r>
            <a:r>
              <a:rPr lang="nl-NL" dirty="0" smtClean="0"/>
              <a:t>(</a:t>
            </a:r>
            <a:r>
              <a:rPr lang="nl-NL" b="1" dirty="0" err="1" smtClean="0"/>
              <a:t>IMemoryCache</a:t>
            </a:r>
            <a:r>
              <a:rPr lang="nl-NL" b="1" dirty="0" smtClean="0"/>
              <a:t> </a:t>
            </a:r>
            <a:r>
              <a:rPr lang="nl-NL" b="1" dirty="0" err="1" smtClean="0"/>
              <a:t>memoryCache</a:t>
            </a:r>
            <a:r>
              <a:rPr lang="nl-NL" dirty="0" smtClean="0"/>
              <a:t>) {</a:t>
            </a:r>
            <a:endParaRPr lang="nl-NL" dirty="0"/>
          </a:p>
          <a:p>
            <a:r>
              <a:rPr lang="nl-NL" dirty="0" smtClean="0"/>
              <a:t>  _</a:t>
            </a:r>
            <a:r>
              <a:rPr lang="nl-NL" dirty="0" err="1"/>
              <a:t>memoryCache</a:t>
            </a:r>
            <a:r>
              <a:rPr lang="nl-NL" dirty="0"/>
              <a:t> = </a:t>
            </a:r>
            <a:r>
              <a:rPr lang="nl-NL" dirty="0" err="1"/>
              <a:t>memoryCache</a:t>
            </a:r>
            <a:r>
              <a:rPr lang="nl-NL" dirty="0"/>
              <a:t>;</a:t>
            </a:r>
          </a:p>
          <a:p>
            <a:r>
              <a:rPr lang="nl-NL" dirty="0" smtClean="0"/>
              <a:t>}</a:t>
            </a:r>
            <a:endParaRPr lang="nl-NL" dirty="0"/>
          </a:p>
        </p:txBody>
      </p:sp>
    </p:spTree>
    <p:extLst>
      <p:ext uri="{BB962C8B-B14F-4D97-AF65-F5344CB8AC3E}">
        <p14:creationId xmlns:p14="http://schemas.microsoft.com/office/powerpoint/2010/main" val="390155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to a Memory Cache</a:t>
            </a:r>
            <a:endParaRPr lang="nl-NL" dirty="0"/>
          </a:p>
        </p:txBody>
      </p:sp>
      <p:sp>
        <p:nvSpPr>
          <p:cNvPr id="3" name="Content Placeholder 2"/>
          <p:cNvSpPr>
            <a:spLocks noGrp="1"/>
          </p:cNvSpPr>
          <p:nvPr>
            <p:ph idx="1"/>
          </p:nvPr>
        </p:nvSpPr>
        <p:spPr/>
        <p:txBody>
          <a:bodyPr/>
          <a:lstStyle/>
          <a:p>
            <a:r>
              <a:rPr lang="en-US" b="1" dirty="0" smtClean="0"/>
              <a:t>Get</a:t>
            </a:r>
            <a:r>
              <a:rPr lang="en-US" dirty="0" smtClean="0"/>
              <a:t/>
            </a:r>
            <a:br>
              <a:rPr lang="en-US" dirty="0" smtClean="0"/>
            </a:br>
            <a:r>
              <a:rPr lang="en-US" dirty="0" smtClean="0"/>
              <a:t>returns a value </a:t>
            </a:r>
            <a:r>
              <a:rPr lang="en-US" dirty="0"/>
              <a:t>if it exists, </a:t>
            </a:r>
            <a:r>
              <a:rPr lang="en-US" dirty="0" smtClean="0"/>
              <a:t>returns null otherwise</a:t>
            </a:r>
            <a:endParaRPr lang="en-US" dirty="0"/>
          </a:p>
          <a:p>
            <a:r>
              <a:rPr lang="en-US" b="1" dirty="0" err="1" smtClean="0"/>
              <a:t>TryGet</a:t>
            </a:r>
            <a:r>
              <a:rPr lang="en-US" dirty="0" smtClean="0"/>
              <a:t/>
            </a:r>
            <a:br>
              <a:rPr lang="en-US" dirty="0" smtClean="0"/>
            </a:br>
            <a:r>
              <a:rPr lang="en-US" dirty="0" smtClean="0"/>
              <a:t>assigns a </a:t>
            </a:r>
            <a:r>
              <a:rPr lang="en-US" dirty="0"/>
              <a:t>cached value to an out parameter and </a:t>
            </a:r>
            <a:r>
              <a:rPr lang="en-US" dirty="0" smtClean="0"/>
              <a:t>returns </a:t>
            </a:r>
            <a:r>
              <a:rPr lang="en-US" dirty="0"/>
              <a:t>true if the entry </a:t>
            </a:r>
            <a:r>
              <a:rPr lang="en-US" dirty="0" smtClean="0"/>
              <a:t>exists; returns false otherwise</a:t>
            </a:r>
            <a:endParaRPr lang="en-US" dirty="0"/>
          </a:p>
          <a:p>
            <a:r>
              <a:rPr lang="en-US" b="1" dirty="0" smtClean="0"/>
              <a:t>Set</a:t>
            </a:r>
            <a:r>
              <a:rPr lang="en-US" dirty="0" smtClean="0"/>
              <a:t> - writes </a:t>
            </a:r>
            <a:r>
              <a:rPr lang="en-US" dirty="0"/>
              <a:t>to the </a:t>
            </a:r>
            <a:r>
              <a:rPr lang="en-US" dirty="0" smtClean="0"/>
              <a:t>cache </a:t>
            </a:r>
            <a:br>
              <a:rPr lang="en-US" dirty="0" smtClean="0"/>
            </a:br>
            <a:r>
              <a:rPr lang="en-US" dirty="0" smtClean="0"/>
              <a:t>accepts </a:t>
            </a:r>
          </a:p>
          <a:p>
            <a:pPr lvl="1"/>
            <a:r>
              <a:rPr lang="en-US" dirty="0" smtClean="0"/>
              <a:t>the </a:t>
            </a:r>
            <a:r>
              <a:rPr lang="en-US" dirty="0"/>
              <a:t>key to use to look up the </a:t>
            </a:r>
            <a:r>
              <a:rPr lang="en-US" dirty="0" smtClean="0"/>
              <a:t>value </a:t>
            </a:r>
          </a:p>
          <a:p>
            <a:pPr lvl="1"/>
            <a:r>
              <a:rPr lang="en-US" dirty="0" smtClean="0"/>
              <a:t>the </a:t>
            </a:r>
            <a:r>
              <a:rPr lang="en-US" dirty="0"/>
              <a:t>value to be </a:t>
            </a:r>
            <a:r>
              <a:rPr lang="en-US" dirty="0" smtClean="0"/>
              <a:t>cached </a:t>
            </a:r>
          </a:p>
          <a:p>
            <a:pPr lvl="1"/>
            <a:r>
              <a:rPr lang="en-US" dirty="0" smtClean="0"/>
              <a:t>a </a:t>
            </a:r>
            <a:r>
              <a:rPr lang="en-US" dirty="0"/>
              <a:t>set of </a:t>
            </a:r>
            <a:r>
              <a:rPr lang="en-US" dirty="0" err="1" smtClean="0"/>
              <a:t>MemoryCacheEntryOptions</a:t>
            </a:r>
            <a:r>
              <a:rPr lang="en-US" dirty="0" smtClean="0"/>
              <a:t> (absolute </a:t>
            </a:r>
            <a:r>
              <a:rPr lang="en-US" dirty="0"/>
              <a:t>or sliding time-based cache expiration, caching priority, </a:t>
            </a:r>
            <a:r>
              <a:rPr lang="en-US" dirty="0" smtClean="0"/>
              <a:t>callbacks </a:t>
            </a:r>
            <a:r>
              <a:rPr lang="en-US" dirty="0"/>
              <a:t>and </a:t>
            </a:r>
            <a:r>
              <a:rPr lang="en-US" dirty="0" smtClean="0"/>
              <a:t>dependencies)</a:t>
            </a:r>
            <a:endParaRPr lang="nl-NL" dirty="0"/>
          </a:p>
        </p:txBody>
      </p:sp>
    </p:spTree>
    <p:extLst>
      <p:ext uri="{BB962C8B-B14F-4D97-AF65-F5344CB8AC3E}">
        <p14:creationId xmlns:p14="http://schemas.microsoft.com/office/powerpoint/2010/main" val="339070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to a Memory Cache</a:t>
            </a:r>
            <a:endParaRPr lang="nl-NL" dirty="0"/>
          </a:p>
        </p:txBody>
      </p:sp>
      <p:sp>
        <p:nvSpPr>
          <p:cNvPr id="3" name="Content Placeholder 2"/>
          <p:cNvSpPr>
            <a:spLocks noGrp="1"/>
          </p:cNvSpPr>
          <p:nvPr>
            <p:ph idx="1"/>
          </p:nvPr>
        </p:nvSpPr>
        <p:spPr>
          <a:xfrm>
            <a:off x="460375" y="914400"/>
            <a:ext cx="8119156" cy="5147356"/>
          </a:xfrm>
        </p:spPr>
        <p:txBody>
          <a:bodyPr/>
          <a:lstStyle/>
          <a:p>
            <a:pPr marL="0" indent="0">
              <a:buNone/>
            </a:pPr>
            <a:r>
              <a:rPr lang="nl-NL" sz="2000" dirty="0" smtClean="0"/>
              <a:t>public </a:t>
            </a:r>
            <a:r>
              <a:rPr lang="nl-NL" sz="2000" dirty="0" err="1"/>
              <a:t>IActionResult</a:t>
            </a:r>
            <a:r>
              <a:rPr lang="nl-NL" sz="2000" dirty="0"/>
              <a:t> Index</a:t>
            </a:r>
            <a:r>
              <a:rPr lang="nl-NL" sz="2000" dirty="0" smtClean="0"/>
              <a:t>() {</a:t>
            </a:r>
            <a:endParaRPr lang="nl-NL" sz="2000" dirty="0"/>
          </a:p>
          <a:p>
            <a:pPr marL="0" indent="0">
              <a:buNone/>
            </a:pPr>
            <a:r>
              <a:rPr lang="nl-NL" sz="2000" dirty="0" smtClean="0"/>
              <a:t>  string </a:t>
            </a:r>
            <a:r>
              <a:rPr lang="nl-NL" sz="2000" dirty="0" err="1"/>
              <a:t>cacheKey</a:t>
            </a:r>
            <a:r>
              <a:rPr lang="nl-NL" sz="2000" dirty="0"/>
              <a:t> = "</a:t>
            </a:r>
            <a:r>
              <a:rPr lang="nl-NL" sz="2000" dirty="0" err="1"/>
              <a:t>TheKey</a:t>
            </a:r>
            <a:r>
              <a:rPr lang="nl-NL" sz="2000" dirty="0" smtClean="0"/>
              <a:t>"; </a:t>
            </a:r>
          </a:p>
          <a:p>
            <a:pPr marL="0" indent="0">
              <a:buNone/>
            </a:pPr>
            <a:r>
              <a:rPr lang="nl-NL" sz="2000" dirty="0"/>
              <a:t> </a:t>
            </a:r>
            <a:r>
              <a:rPr lang="nl-NL" sz="2000" dirty="0" smtClean="0"/>
              <a:t> string </a:t>
            </a:r>
            <a:r>
              <a:rPr lang="nl-NL" sz="2000" dirty="0" err="1"/>
              <a:t>greeting</a:t>
            </a:r>
            <a:r>
              <a:rPr lang="nl-NL" sz="2000" dirty="0"/>
              <a:t>;</a:t>
            </a:r>
          </a:p>
          <a:p>
            <a:pPr marL="0" indent="0">
              <a:buNone/>
            </a:pPr>
            <a:r>
              <a:rPr lang="nl-NL" sz="2000" dirty="0" smtClean="0"/>
              <a:t>  // </a:t>
            </a:r>
            <a:r>
              <a:rPr lang="nl-NL" sz="2000" dirty="0" err="1"/>
              <a:t>greeting</a:t>
            </a:r>
            <a:r>
              <a:rPr lang="nl-NL" sz="2000" dirty="0"/>
              <a:t> = </a:t>
            </a:r>
            <a:r>
              <a:rPr lang="nl-NL" sz="2000" b="1" dirty="0"/>
              <a:t>_</a:t>
            </a:r>
            <a:r>
              <a:rPr lang="nl-NL" sz="2000" b="1" dirty="0" err="1"/>
              <a:t>memoryCache.Get</a:t>
            </a:r>
            <a:r>
              <a:rPr lang="nl-NL" sz="2000" dirty="0"/>
              <a:t>(</a:t>
            </a:r>
            <a:r>
              <a:rPr lang="nl-NL" sz="2000" dirty="0" err="1"/>
              <a:t>cacheKey</a:t>
            </a:r>
            <a:r>
              <a:rPr lang="nl-NL" sz="2000" dirty="0"/>
              <a:t>) as string;</a:t>
            </a:r>
          </a:p>
          <a:p>
            <a:pPr marL="0" indent="0">
              <a:buNone/>
            </a:pPr>
            <a:r>
              <a:rPr lang="nl-NL" sz="2000" dirty="0" smtClean="0"/>
              <a:t>  </a:t>
            </a:r>
            <a:r>
              <a:rPr lang="nl-NL" sz="2000" dirty="0" err="1" smtClean="0"/>
              <a:t>if</a:t>
            </a:r>
            <a:r>
              <a:rPr lang="nl-NL" sz="2000" dirty="0" smtClean="0"/>
              <a:t> </a:t>
            </a:r>
            <a:r>
              <a:rPr lang="nl-NL" sz="2000" dirty="0"/>
              <a:t>(!</a:t>
            </a:r>
            <a:r>
              <a:rPr lang="nl-NL" sz="2000" b="1" dirty="0"/>
              <a:t>_</a:t>
            </a:r>
            <a:r>
              <a:rPr lang="nl-NL" sz="2000" b="1" dirty="0" err="1"/>
              <a:t>memoryCache.TryGetValue</a:t>
            </a:r>
            <a:r>
              <a:rPr lang="nl-NL" sz="2000" dirty="0"/>
              <a:t>(</a:t>
            </a:r>
            <a:r>
              <a:rPr lang="nl-NL" sz="2000" dirty="0" err="1"/>
              <a:t>cacheKey</a:t>
            </a:r>
            <a:r>
              <a:rPr lang="nl-NL" sz="2000" dirty="0"/>
              <a:t>, out </a:t>
            </a:r>
            <a:r>
              <a:rPr lang="nl-NL" sz="2000" dirty="0" err="1"/>
              <a:t>greeting</a:t>
            </a:r>
            <a:r>
              <a:rPr lang="nl-NL" sz="2000" dirty="0" smtClean="0"/>
              <a:t>)) {</a:t>
            </a:r>
            <a:endParaRPr lang="nl-NL" sz="2000" dirty="0"/>
          </a:p>
          <a:p>
            <a:pPr marL="0" indent="0">
              <a:buNone/>
            </a:pPr>
            <a:r>
              <a:rPr lang="nl-NL" sz="2000" dirty="0" smtClean="0"/>
              <a:t>    </a:t>
            </a:r>
            <a:r>
              <a:rPr lang="nl-NL" sz="2000" dirty="0" err="1" smtClean="0"/>
              <a:t>DateTime</a:t>
            </a:r>
            <a:r>
              <a:rPr lang="nl-NL" sz="2000" dirty="0" smtClean="0"/>
              <a:t> </a:t>
            </a:r>
            <a:r>
              <a:rPr lang="nl-NL" sz="2000" dirty="0" err="1"/>
              <a:t>now</a:t>
            </a:r>
            <a:r>
              <a:rPr lang="nl-NL" sz="2000" dirty="0"/>
              <a:t> = </a:t>
            </a:r>
            <a:r>
              <a:rPr lang="nl-NL" sz="2000" dirty="0" err="1"/>
              <a:t>DateTime.Now</a:t>
            </a:r>
            <a:r>
              <a:rPr lang="nl-NL" sz="2000" dirty="0"/>
              <a:t>;</a:t>
            </a:r>
          </a:p>
          <a:p>
            <a:pPr marL="0" indent="0">
              <a:buNone/>
            </a:pPr>
            <a:r>
              <a:rPr lang="nl-NL" sz="2000" dirty="0" smtClean="0"/>
              <a:t>    </a:t>
            </a:r>
            <a:r>
              <a:rPr lang="nl-NL" sz="2000" dirty="0" err="1" smtClean="0"/>
              <a:t>greeting</a:t>
            </a:r>
            <a:r>
              <a:rPr lang="nl-NL" sz="2000" dirty="0" smtClean="0"/>
              <a:t> </a:t>
            </a:r>
            <a:r>
              <a:rPr lang="nl-NL" sz="2000" dirty="0"/>
              <a:t>= </a:t>
            </a:r>
            <a:r>
              <a:rPr lang="nl-NL" sz="2000" dirty="0" smtClean="0"/>
              <a:t>$“Message </a:t>
            </a:r>
            <a:r>
              <a:rPr lang="nl-NL" sz="2000" dirty="0" err="1" smtClean="0"/>
              <a:t>Generated</a:t>
            </a:r>
            <a:r>
              <a:rPr lang="nl-NL" sz="2000" dirty="0" smtClean="0"/>
              <a:t> At</a:t>
            </a:r>
            <a:br>
              <a:rPr lang="nl-NL" sz="2000" dirty="0" smtClean="0"/>
            </a:br>
            <a:r>
              <a:rPr lang="nl-NL" sz="2000" dirty="0" smtClean="0"/>
              <a:t>    {</a:t>
            </a:r>
            <a:r>
              <a:rPr lang="nl-NL" sz="2000" dirty="0" err="1"/>
              <a:t>now.Hour</a:t>
            </a:r>
            <a:r>
              <a:rPr lang="nl-NL" sz="2000" dirty="0"/>
              <a:t>}:{</a:t>
            </a:r>
            <a:r>
              <a:rPr lang="nl-NL" sz="2000" dirty="0" err="1"/>
              <a:t>now.Minute</a:t>
            </a:r>
            <a:r>
              <a:rPr lang="nl-NL" sz="2000" dirty="0"/>
              <a:t>}:{</a:t>
            </a:r>
            <a:r>
              <a:rPr lang="nl-NL" sz="2000" dirty="0" err="1"/>
              <a:t>now.Millisecond</a:t>
            </a:r>
            <a:r>
              <a:rPr lang="nl-NL" sz="2000" dirty="0"/>
              <a:t>}";</a:t>
            </a:r>
          </a:p>
          <a:p>
            <a:pPr marL="0" indent="0">
              <a:buNone/>
            </a:pPr>
            <a:r>
              <a:rPr lang="nl-NL" sz="2000" dirty="0" smtClean="0"/>
              <a:t>   </a:t>
            </a:r>
          </a:p>
          <a:p>
            <a:pPr marL="0" indent="0">
              <a:buNone/>
            </a:pPr>
            <a:r>
              <a:rPr lang="nl-NL" sz="2000" dirty="0"/>
              <a:t> </a:t>
            </a:r>
            <a:r>
              <a:rPr lang="nl-NL" sz="2000" dirty="0" smtClean="0"/>
              <a:t>    </a:t>
            </a:r>
            <a:r>
              <a:rPr lang="nl-NL" sz="2000" b="1" dirty="0" smtClean="0"/>
              <a:t>_</a:t>
            </a:r>
            <a:r>
              <a:rPr lang="nl-NL" sz="2000" b="1" dirty="0" err="1"/>
              <a:t>memoryCache.Set</a:t>
            </a:r>
            <a:r>
              <a:rPr lang="nl-NL" sz="2000" dirty="0"/>
              <a:t>(</a:t>
            </a:r>
            <a:r>
              <a:rPr lang="nl-NL" sz="2000" dirty="0" err="1"/>
              <a:t>cacheKey</a:t>
            </a:r>
            <a:r>
              <a:rPr lang="nl-NL" sz="2000" dirty="0"/>
              <a:t>, </a:t>
            </a:r>
            <a:r>
              <a:rPr lang="nl-NL" sz="2000" dirty="0" err="1" smtClean="0"/>
              <a:t>greeting</a:t>
            </a:r>
            <a:r>
              <a:rPr lang="nl-NL" sz="2000" dirty="0" smtClean="0"/>
              <a:t>, </a:t>
            </a:r>
            <a:br>
              <a:rPr lang="nl-NL" sz="2000" dirty="0" smtClean="0"/>
            </a:br>
            <a:r>
              <a:rPr lang="nl-NL" sz="2000" dirty="0" smtClean="0"/>
              <a:t>     new </a:t>
            </a:r>
            <a:r>
              <a:rPr lang="nl-NL" sz="2000" dirty="0" err="1"/>
              <a:t>MemoryCacheEntryOptions</a:t>
            </a:r>
            <a:r>
              <a:rPr lang="nl-NL" sz="2000" dirty="0" smtClean="0"/>
              <a:t>()</a:t>
            </a:r>
            <a:br>
              <a:rPr lang="nl-NL" sz="2000" dirty="0" smtClean="0"/>
            </a:br>
            <a:r>
              <a:rPr lang="nl-NL" sz="2000" dirty="0" smtClean="0"/>
              <a:t>     .</a:t>
            </a:r>
            <a:r>
              <a:rPr lang="nl-NL" sz="2000" dirty="0" err="1"/>
              <a:t>SetAbsoluteExpiration</a:t>
            </a:r>
            <a:r>
              <a:rPr lang="nl-NL" sz="2000" dirty="0"/>
              <a:t>(</a:t>
            </a:r>
            <a:r>
              <a:rPr lang="nl-NL" sz="2000" dirty="0" err="1"/>
              <a:t>TimeSpan.FromMinutes</a:t>
            </a:r>
            <a:r>
              <a:rPr lang="nl-NL" sz="2000" dirty="0"/>
              <a:t>(1</a:t>
            </a:r>
            <a:r>
              <a:rPr lang="nl-NL" sz="2000" dirty="0" smtClean="0"/>
              <a:t>))); </a:t>
            </a:r>
          </a:p>
          <a:p>
            <a:pPr marL="0" indent="0">
              <a:buNone/>
            </a:pPr>
            <a:r>
              <a:rPr lang="nl-NL" sz="2000" dirty="0" smtClean="0"/>
              <a:t>  }</a:t>
            </a:r>
            <a:endParaRPr lang="nl-NL" sz="2000" dirty="0"/>
          </a:p>
          <a:p>
            <a:pPr marL="0" indent="0">
              <a:buNone/>
            </a:pPr>
            <a:r>
              <a:rPr lang="nl-NL" sz="2000" dirty="0" smtClean="0"/>
              <a:t>  </a:t>
            </a:r>
            <a:r>
              <a:rPr lang="nl-NL" sz="2000" dirty="0" err="1" smtClean="0"/>
              <a:t>ViewData</a:t>
            </a:r>
            <a:r>
              <a:rPr lang="nl-NL" sz="2000" dirty="0" smtClean="0"/>
              <a:t>[</a:t>
            </a:r>
            <a:r>
              <a:rPr lang="nl-NL" sz="2000" dirty="0" err="1" smtClean="0"/>
              <a:t>cacheKey</a:t>
            </a:r>
            <a:r>
              <a:rPr lang="nl-NL" sz="2000" dirty="0"/>
              <a:t>] = </a:t>
            </a:r>
            <a:r>
              <a:rPr lang="nl-NL" sz="2000" dirty="0" err="1"/>
              <a:t>greeting</a:t>
            </a:r>
            <a:r>
              <a:rPr lang="nl-NL" sz="2000" dirty="0"/>
              <a:t>;</a:t>
            </a:r>
          </a:p>
          <a:p>
            <a:pPr marL="0" indent="0">
              <a:buNone/>
            </a:pPr>
            <a:r>
              <a:rPr lang="nl-NL" sz="2000" dirty="0" smtClean="0"/>
              <a:t>  return </a:t>
            </a:r>
            <a:r>
              <a:rPr lang="nl-NL" sz="2000" dirty="0"/>
              <a:t>View</a:t>
            </a:r>
            <a:r>
              <a:rPr lang="nl-NL" sz="2000" dirty="0" smtClean="0"/>
              <a:t>();   </a:t>
            </a:r>
          </a:p>
          <a:p>
            <a:pPr marL="0" indent="0">
              <a:buNone/>
            </a:pPr>
            <a:r>
              <a:rPr lang="nl-NL" sz="2000" dirty="0" smtClean="0"/>
              <a:t>} </a:t>
            </a:r>
          </a:p>
        </p:txBody>
      </p:sp>
    </p:spTree>
    <p:extLst>
      <p:ext uri="{BB962C8B-B14F-4D97-AF65-F5344CB8AC3E}">
        <p14:creationId xmlns:p14="http://schemas.microsoft.com/office/powerpoint/2010/main" val="291535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Dependencies And Callbacks</a:t>
            </a:r>
            <a:endParaRPr lang="nl-NL" dirty="0"/>
          </a:p>
        </p:txBody>
      </p:sp>
      <p:sp>
        <p:nvSpPr>
          <p:cNvPr id="3" name="Content Placeholder 2"/>
          <p:cNvSpPr>
            <a:spLocks noGrp="1"/>
          </p:cNvSpPr>
          <p:nvPr>
            <p:ph idx="1"/>
          </p:nvPr>
        </p:nvSpPr>
        <p:spPr/>
        <p:txBody>
          <a:bodyPr/>
          <a:lstStyle/>
          <a:p>
            <a:r>
              <a:rPr lang="en-US" dirty="0" smtClean="0"/>
              <a:t>Register </a:t>
            </a:r>
            <a:r>
              <a:rPr lang="en-US" dirty="0"/>
              <a:t>a callback, which will run when a cache item is </a:t>
            </a:r>
            <a:r>
              <a:rPr lang="en-US" dirty="0" smtClean="0"/>
              <a:t>evicted</a:t>
            </a:r>
          </a:p>
          <a:p>
            <a:endParaRPr lang="en-US" dirty="0"/>
          </a:p>
          <a:p>
            <a:endParaRPr lang="en-US" dirty="0" smtClean="0"/>
          </a:p>
          <a:p>
            <a:endParaRPr lang="en-US" dirty="0"/>
          </a:p>
          <a:p>
            <a:endParaRPr lang="en-US" dirty="0" smtClean="0"/>
          </a:p>
        </p:txBody>
      </p:sp>
      <p:sp>
        <p:nvSpPr>
          <p:cNvPr id="4" name="Rectangle 3"/>
          <p:cNvSpPr/>
          <p:nvPr/>
        </p:nvSpPr>
        <p:spPr>
          <a:xfrm>
            <a:off x="290060" y="2440731"/>
            <a:ext cx="8456612" cy="1754326"/>
          </a:xfrm>
          <a:prstGeom prst="rect">
            <a:avLst/>
          </a:prstGeom>
        </p:spPr>
        <p:txBody>
          <a:bodyPr wrap="square">
            <a:spAutoFit/>
          </a:bodyPr>
          <a:lstStyle/>
          <a:p>
            <a:r>
              <a:rPr lang="nl-NL" dirty="0"/>
              <a:t>_</a:t>
            </a:r>
            <a:r>
              <a:rPr lang="nl-NL" dirty="0" err="1"/>
              <a:t>memoryCache.Set</a:t>
            </a:r>
            <a:r>
              <a:rPr lang="nl-NL" dirty="0"/>
              <a:t>(_</a:t>
            </a:r>
            <a:r>
              <a:rPr lang="nl-NL" dirty="0" err="1"/>
              <a:t>cacheKey</a:t>
            </a:r>
            <a:r>
              <a:rPr lang="nl-NL" dirty="0"/>
              <a:t>, _</a:t>
            </a:r>
            <a:r>
              <a:rPr lang="nl-NL" dirty="0" err="1"/>
              <a:t>cacheItem</a:t>
            </a:r>
            <a:r>
              <a:rPr lang="nl-NL" dirty="0"/>
              <a:t>,</a:t>
            </a:r>
          </a:p>
          <a:p>
            <a:r>
              <a:rPr lang="nl-NL" dirty="0" smtClean="0"/>
              <a:t>  new </a:t>
            </a:r>
            <a:r>
              <a:rPr lang="nl-NL" dirty="0" err="1"/>
              <a:t>MemoryCacheEntryOptions</a:t>
            </a:r>
            <a:r>
              <a:rPr lang="nl-NL" dirty="0"/>
              <a:t>()</a:t>
            </a:r>
          </a:p>
          <a:p>
            <a:r>
              <a:rPr lang="nl-NL" dirty="0" smtClean="0"/>
              <a:t>  </a:t>
            </a:r>
            <a:r>
              <a:rPr lang="nl-NL" b="1" dirty="0" smtClean="0"/>
              <a:t>.</a:t>
            </a:r>
            <a:r>
              <a:rPr lang="nl-NL" b="1" dirty="0" err="1"/>
              <a:t>RegisterPostEvictionCallback</a:t>
            </a:r>
            <a:r>
              <a:rPr lang="nl-NL" b="1" dirty="0"/>
              <a:t>(</a:t>
            </a:r>
          </a:p>
          <a:p>
            <a:r>
              <a:rPr lang="nl-NL" dirty="0" smtClean="0"/>
              <a:t>    (</a:t>
            </a:r>
            <a:r>
              <a:rPr lang="nl-NL" dirty="0" err="1"/>
              <a:t>key</a:t>
            </a:r>
            <a:r>
              <a:rPr lang="nl-NL" dirty="0"/>
              <a:t>, </a:t>
            </a:r>
            <a:r>
              <a:rPr lang="nl-NL" dirty="0" err="1"/>
              <a:t>value</a:t>
            </a:r>
            <a:r>
              <a:rPr lang="nl-NL" dirty="0"/>
              <a:t>, </a:t>
            </a:r>
            <a:r>
              <a:rPr lang="nl-NL" dirty="0" err="1"/>
              <a:t>reason</a:t>
            </a:r>
            <a:r>
              <a:rPr lang="nl-NL" dirty="0"/>
              <a:t>, </a:t>
            </a:r>
            <a:r>
              <a:rPr lang="nl-NL" dirty="0" err="1"/>
              <a:t>substate</a:t>
            </a:r>
            <a:r>
              <a:rPr lang="nl-NL" dirty="0"/>
              <a:t>) </a:t>
            </a:r>
            <a:r>
              <a:rPr lang="nl-NL" dirty="0" smtClean="0"/>
              <a:t>=&gt; {</a:t>
            </a:r>
            <a:endParaRPr lang="nl-NL" dirty="0"/>
          </a:p>
          <a:p>
            <a:r>
              <a:rPr lang="nl-NL" dirty="0" smtClean="0"/>
              <a:t>        _</a:t>
            </a:r>
            <a:r>
              <a:rPr lang="nl-NL" dirty="0" err="1"/>
              <a:t>result</a:t>
            </a:r>
            <a:r>
              <a:rPr lang="nl-NL" dirty="0"/>
              <a:t> = $"'{</a:t>
            </a:r>
            <a:r>
              <a:rPr lang="nl-NL" dirty="0" err="1"/>
              <a:t>key</a:t>
            </a:r>
            <a:r>
              <a:rPr lang="nl-NL" dirty="0"/>
              <a:t>}':'{</a:t>
            </a:r>
            <a:r>
              <a:rPr lang="nl-NL" dirty="0" err="1"/>
              <a:t>value</a:t>
            </a:r>
            <a:r>
              <a:rPr lang="nl-NL" dirty="0"/>
              <a:t>}' was </a:t>
            </a:r>
            <a:r>
              <a:rPr lang="nl-NL" dirty="0" err="1"/>
              <a:t>evicted</a:t>
            </a:r>
            <a:r>
              <a:rPr lang="nl-NL" dirty="0"/>
              <a:t> </a:t>
            </a:r>
            <a:r>
              <a:rPr lang="nl-NL" dirty="0" err="1"/>
              <a:t>because</a:t>
            </a:r>
            <a:r>
              <a:rPr lang="nl-NL" dirty="0"/>
              <a:t>: {</a:t>
            </a:r>
            <a:r>
              <a:rPr lang="nl-NL" dirty="0" err="1"/>
              <a:t>reason</a:t>
            </a:r>
            <a:r>
              <a:rPr lang="nl-NL" dirty="0"/>
              <a:t>}";</a:t>
            </a:r>
          </a:p>
          <a:p>
            <a:r>
              <a:rPr lang="nl-NL" dirty="0" smtClean="0"/>
              <a:t>   }));</a:t>
            </a:r>
            <a:endParaRPr lang="nl-NL" dirty="0"/>
          </a:p>
        </p:txBody>
      </p:sp>
    </p:spTree>
    <p:extLst>
      <p:ext uri="{BB962C8B-B14F-4D97-AF65-F5344CB8AC3E}">
        <p14:creationId xmlns:p14="http://schemas.microsoft.com/office/powerpoint/2010/main" val="374311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Dependencies And Callbacks</a:t>
            </a:r>
            <a:endParaRPr lang="nl-NL" dirty="0"/>
          </a:p>
        </p:txBody>
      </p:sp>
      <p:sp>
        <p:nvSpPr>
          <p:cNvPr id="3" name="Content Placeholder 2"/>
          <p:cNvSpPr>
            <a:spLocks noGrp="1"/>
          </p:cNvSpPr>
          <p:nvPr>
            <p:ph idx="1"/>
          </p:nvPr>
        </p:nvSpPr>
        <p:spPr/>
        <p:txBody>
          <a:bodyPr/>
          <a:lstStyle/>
          <a:p>
            <a:r>
              <a:rPr lang="en-US" dirty="0"/>
              <a:t>Possible eviction reasons:</a:t>
            </a:r>
          </a:p>
          <a:p>
            <a:r>
              <a:rPr lang="en-US" dirty="0"/>
              <a:t>None - No reason known</a:t>
            </a:r>
          </a:p>
          <a:p>
            <a:r>
              <a:rPr lang="en-US" dirty="0"/>
              <a:t>Removed - The item was manually removed by a call to Remove()</a:t>
            </a:r>
          </a:p>
          <a:p>
            <a:r>
              <a:rPr lang="en-US" dirty="0"/>
              <a:t>Replaced - The item was overwritten</a:t>
            </a:r>
          </a:p>
          <a:p>
            <a:r>
              <a:rPr lang="en-US" dirty="0"/>
              <a:t>Expired - The item timed out</a:t>
            </a:r>
          </a:p>
          <a:p>
            <a:r>
              <a:rPr lang="en-US" dirty="0" err="1"/>
              <a:t>TokenExpired</a:t>
            </a:r>
            <a:r>
              <a:rPr lang="en-US" dirty="0"/>
              <a:t> - The token the item depended upon fired an event</a:t>
            </a:r>
          </a:p>
          <a:p>
            <a:r>
              <a:rPr lang="en-US" dirty="0"/>
              <a:t>Capacity - The item was removed as part of the cache's memory management process</a:t>
            </a:r>
          </a:p>
          <a:p>
            <a:endParaRPr lang="nl-NL" dirty="0"/>
          </a:p>
        </p:txBody>
      </p:sp>
    </p:spTree>
    <p:extLst>
      <p:ext uri="{BB962C8B-B14F-4D97-AF65-F5344CB8AC3E}">
        <p14:creationId xmlns:p14="http://schemas.microsoft.com/office/powerpoint/2010/main" val="22955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Cache </a:t>
            </a:r>
            <a:r>
              <a:rPr lang="nl-NL" dirty="0" err="1"/>
              <a:t>Dependencies</a:t>
            </a:r>
            <a:r>
              <a:rPr lang="nl-NL" dirty="0"/>
              <a:t> </a:t>
            </a:r>
            <a:r>
              <a:rPr lang="nl-NL" dirty="0" err="1"/>
              <a:t>And</a:t>
            </a:r>
            <a:r>
              <a:rPr lang="nl-NL" dirty="0"/>
              <a:t> Callbacks</a:t>
            </a:r>
          </a:p>
        </p:txBody>
      </p:sp>
      <p:sp>
        <p:nvSpPr>
          <p:cNvPr id="3" name="Content Placeholder 2"/>
          <p:cNvSpPr>
            <a:spLocks noGrp="1"/>
          </p:cNvSpPr>
          <p:nvPr>
            <p:ph idx="1"/>
          </p:nvPr>
        </p:nvSpPr>
        <p:spPr/>
        <p:txBody>
          <a:bodyPr/>
          <a:lstStyle/>
          <a:p>
            <a:r>
              <a:rPr lang="en-US" dirty="0" smtClean="0"/>
              <a:t>Specify </a:t>
            </a:r>
            <a:r>
              <a:rPr lang="en-US" dirty="0"/>
              <a:t>that one or more cache entries depend on a </a:t>
            </a:r>
            <a:r>
              <a:rPr lang="en-US" b="1" dirty="0" err="1"/>
              <a:t>CancellationTokenSource</a:t>
            </a:r>
            <a:r>
              <a:rPr lang="en-US" b="1" dirty="0"/>
              <a:t> </a:t>
            </a:r>
            <a:r>
              <a:rPr lang="en-US" dirty="0"/>
              <a:t>by adding the expiration token to the </a:t>
            </a:r>
            <a:r>
              <a:rPr lang="en-US" dirty="0" err="1"/>
              <a:t>MemoryCacheEntryOptions</a:t>
            </a:r>
            <a:r>
              <a:rPr lang="en-US" dirty="0"/>
              <a:t> </a:t>
            </a:r>
            <a:r>
              <a:rPr lang="en-US" dirty="0" smtClean="0"/>
              <a:t>object</a:t>
            </a:r>
            <a:endParaRPr lang="nl-NL" dirty="0"/>
          </a:p>
        </p:txBody>
      </p:sp>
      <p:sp>
        <p:nvSpPr>
          <p:cNvPr id="4" name="Rectangle 3"/>
          <p:cNvSpPr/>
          <p:nvPr/>
        </p:nvSpPr>
        <p:spPr>
          <a:xfrm>
            <a:off x="228600" y="3042329"/>
            <a:ext cx="8763000" cy="3416320"/>
          </a:xfrm>
          <a:prstGeom prst="rect">
            <a:avLst/>
          </a:prstGeom>
        </p:spPr>
        <p:txBody>
          <a:bodyPr wrap="square">
            <a:spAutoFit/>
          </a:bodyPr>
          <a:lstStyle/>
          <a:p>
            <a:r>
              <a:rPr lang="nl-NL" dirty="0"/>
              <a:t>var </a:t>
            </a:r>
            <a:r>
              <a:rPr lang="nl-NL" dirty="0" err="1"/>
              <a:t>cts</a:t>
            </a:r>
            <a:r>
              <a:rPr lang="nl-NL" dirty="0"/>
              <a:t> = new </a:t>
            </a:r>
            <a:r>
              <a:rPr lang="nl-NL" dirty="0" err="1"/>
              <a:t>CancellationTokenSource</a:t>
            </a:r>
            <a:r>
              <a:rPr lang="nl-NL" dirty="0"/>
              <a:t>();</a:t>
            </a:r>
          </a:p>
          <a:p>
            <a:r>
              <a:rPr lang="nl-NL" dirty="0" smtClean="0"/>
              <a:t>_</a:t>
            </a:r>
            <a:r>
              <a:rPr lang="nl-NL" dirty="0" err="1"/>
              <a:t>memoryCache.Set</a:t>
            </a:r>
            <a:r>
              <a:rPr lang="nl-NL" dirty="0"/>
              <a:t>(_</a:t>
            </a:r>
            <a:r>
              <a:rPr lang="nl-NL" dirty="0" err="1"/>
              <a:t>cacheKey</a:t>
            </a:r>
            <a:r>
              <a:rPr lang="nl-NL" dirty="0"/>
              <a:t>, _</a:t>
            </a:r>
            <a:r>
              <a:rPr lang="nl-NL" dirty="0" err="1"/>
              <a:t>cacheItem</a:t>
            </a:r>
            <a:r>
              <a:rPr lang="nl-NL" dirty="0"/>
              <a:t>,</a:t>
            </a:r>
          </a:p>
          <a:p>
            <a:r>
              <a:rPr lang="nl-NL" dirty="0"/>
              <a:t> </a:t>
            </a:r>
            <a:r>
              <a:rPr lang="nl-NL" dirty="0" smtClean="0"/>
              <a:t> new </a:t>
            </a:r>
            <a:r>
              <a:rPr lang="nl-NL" dirty="0" err="1"/>
              <a:t>MemoryCacheEntryOptions</a:t>
            </a:r>
            <a:r>
              <a:rPr lang="nl-NL" dirty="0"/>
              <a:t>()</a:t>
            </a:r>
          </a:p>
          <a:p>
            <a:r>
              <a:rPr lang="nl-NL" b="1" dirty="0" smtClean="0"/>
              <a:t>  .</a:t>
            </a:r>
            <a:r>
              <a:rPr lang="nl-NL" b="1" dirty="0" err="1"/>
              <a:t>AddExpirationToken</a:t>
            </a:r>
            <a:r>
              <a:rPr lang="nl-NL" b="1" dirty="0"/>
              <a:t>(new </a:t>
            </a:r>
            <a:r>
              <a:rPr lang="nl-NL" b="1" dirty="0" err="1"/>
              <a:t>CancellationChangeToken</a:t>
            </a:r>
            <a:r>
              <a:rPr lang="nl-NL" b="1" dirty="0"/>
              <a:t>(</a:t>
            </a:r>
            <a:r>
              <a:rPr lang="nl-NL" b="1" dirty="0" err="1"/>
              <a:t>cts.Token</a:t>
            </a:r>
            <a:r>
              <a:rPr lang="nl-NL" b="1" dirty="0"/>
              <a:t>))</a:t>
            </a:r>
          </a:p>
          <a:p>
            <a:r>
              <a:rPr lang="nl-NL" dirty="0" smtClean="0"/>
              <a:t>  .</a:t>
            </a:r>
            <a:r>
              <a:rPr lang="nl-NL" dirty="0" err="1"/>
              <a:t>RegisterPostEvictionCallback</a:t>
            </a:r>
            <a:r>
              <a:rPr lang="nl-NL" dirty="0"/>
              <a:t>(</a:t>
            </a:r>
          </a:p>
          <a:p>
            <a:r>
              <a:rPr lang="nl-NL" dirty="0" smtClean="0"/>
              <a:t>    (</a:t>
            </a:r>
            <a:r>
              <a:rPr lang="nl-NL" dirty="0" err="1"/>
              <a:t>key</a:t>
            </a:r>
            <a:r>
              <a:rPr lang="nl-NL" dirty="0"/>
              <a:t>, </a:t>
            </a:r>
            <a:r>
              <a:rPr lang="nl-NL" dirty="0" err="1"/>
              <a:t>value</a:t>
            </a:r>
            <a:r>
              <a:rPr lang="nl-NL" dirty="0"/>
              <a:t>, </a:t>
            </a:r>
            <a:r>
              <a:rPr lang="nl-NL" dirty="0" err="1"/>
              <a:t>reason</a:t>
            </a:r>
            <a:r>
              <a:rPr lang="nl-NL" dirty="0"/>
              <a:t>, </a:t>
            </a:r>
            <a:r>
              <a:rPr lang="nl-NL" dirty="0" err="1"/>
              <a:t>substate</a:t>
            </a:r>
            <a:r>
              <a:rPr lang="nl-NL" dirty="0"/>
              <a:t>) </a:t>
            </a:r>
            <a:r>
              <a:rPr lang="nl-NL" dirty="0" smtClean="0"/>
              <a:t>=&gt; {</a:t>
            </a:r>
            <a:endParaRPr lang="nl-NL" dirty="0"/>
          </a:p>
          <a:p>
            <a:r>
              <a:rPr lang="nl-NL" dirty="0" smtClean="0"/>
              <a:t>      _</a:t>
            </a:r>
            <a:r>
              <a:rPr lang="nl-NL" dirty="0" err="1"/>
              <a:t>result</a:t>
            </a:r>
            <a:r>
              <a:rPr lang="nl-NL" dirty="0"/>
              <a:t> = $"'{</a:t>
            </a:r>
            <a:r>
              <a:rPr lang="nl-NL" dirty="0" err="1"/>
              <a:t>key</a:t>
            </a:r>
            <a:r>
              <a:rPr lang="nl-NL" dirty="0"/>
              <a:t>}':'{</a:t>
            </a:r>
            <a:r>
              <a:rPr lang="nl-NL" dirty="0" err="1"/>
              <a:t>value</a:t>
            </a:r>
            <a:r>
              <a:rPr lang="nl-NL" dirty="0"/>
              <a:t>}' was </a:t>
            </a:r>
            <a:r>
              <a:rPr lang="nl-NL" dirty="0" err="1"/>
              <a:t>evicted</a:t>
            </a:r>
            <a:r>
              <a:rPr lang="nl-NL" dirty="0"/>
              <a:t> </a:t>
            </a:r>
            <a:r>
              <a:rPr lang="nl-NL" dirty="0" err="1"/>
              <a:t>because</a:t>
            </a:r>
            <a:r>
              <a:rPr lang="nl-NL" dirty="0"/>
              <a:t>: {</a:t>
            </a:r>
            <a:r>
              <a:rPr lang="nl-NL" dirty="0" err="1"/>
              <a:t>reason</a:t>
            </a:r>
            <a:r>
              <a:rPr lang="nl-NL" dirty="0"/>
              <a:t>}";</a:t>
            </a:r>
          </a:p>
          <a:p>
            <a:r>
              <a:rPr lang="nl-NL" dirty="0" smtClean="0"/>
              <a:t>   }));</a:t>
            </a:r>
            <a:endParaRPr lang="nl-NL" dirty="0"/>
          </a:p>
          <a:p>
            <a:endParaRPr lang="nl-NL" dirty="0"/>
          </a:p>
          <a:p>
            <a:r>
              <a:rPr lang="nl-NL" dirty="0"/>
              <a:t>    </a:t>
            </a:r>
            <a:endParaRPr lang="nl-NL" dirty="0" smtClean="0"/>
          </a:p>
          <a:p>
            <a:r>
              <a:rPr lang="nl-NL" dirty="0" smtClean="0"/>
              <a:t>// </a:t>
            </a:r>
            <a:r>
              <a:rPr lang="nl-NL" dirty="0"/>
              <a:t>trigger </a:t>
            </a:r>
            <a:r>
              <a:rPr lang="nl-NL" dirty="0" err="1"/>
              <a:t>the</a:t>
            </a:r>
            <a:r>
              <a:rPr lang="nl-NL" dirty="0"/>
              <a:t> </a:t>
            </a:r>
            <a:r>
              <a:rPr lang="nl-NL" dirty="0" smtClean="0"/>
              <a:t>token </a:t>
            </a:r>
            <a:r>
              <a:rPr lang="nl-NL" dirty="0" err="1" smtClean="0"/>
              <a:t>somewhere</a:t>
            </a:r>
            <a:r>
              <a:rPr lang="nl-NL" dirty="0" smtClean="0"/>
              <a:t> </a:t>
            </a:r>
            <a:r>
              <a:rPr lang="nl-NL" dirty="0" err="1" smtClean="0"/>
              <a:t>else</a:t>
            </a:r>
            <a:endParaRPr lang="nl-NL" dirty="0"/>
          </a:p>
          <a:p>
            <a:r>
              <a:rPr lang="nl-NL" dirty="0" err="1" smtClean="0"/>
              <a:t>cts.Cancel</a:t>
            </a:r>
            <a:r>
              <a:rPr lang="nl-NL" dirty="0"/>
              <a:t>();</a:t>
            </a:r>
          </a:p>
        </p:txBody>
      </p:sp>
    </p:spTree>
    <p:extLst>
      <p:ext uri="{BB962C8B-B14F-4D97-AF65-F5344CB8AC3E}">
        <p14:creationId xmlns:p14="http://schemas.microsoft.com/office/powerpoint/2010/main" val="250848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 Distributed Cache</a:t>
            </a:r>
            <a:endParaRPr lang="nl-NL" dirty="0"/>
          </a:p>
        </p:txBody>
      </p:sp>
      <p:sp>
        <p:nvSpPr>
          <p:cNvPr id="3" name="Content Placeholder 2"/>
          <p:cNvSpPr>
            <a:spLocks noGrp="1"/>
          </p:cNvSpPr>
          <p:nvPr>
            <p:ph idx="1"/>
          </p:nvPr>
        </p:nvSpPr>
        <p:spPr/>
        <p:txBody>
          <a:bodyPr/>
          <a:lstStyle/>
          <a:p>
            <a:r>
              <a:rPr lang="en-US" dirty="0"/>
              <a:t>What is a Distributed Cache</a:t>
            </a:r>
          </a:p>
          <a:p>
            <a:r>
              <a:rPr lang="en-US" dirty="0"/>
              <a:t>The </a:t>
            </a:r>
            <a:r>
              <a:rPr lang="en-US" dirty="0" err="1"/>
              <a:t>IDistributedCache</a:t>
            </a:r>
            <a:r>
              <a:rPr lang="en-US" dirty="0"/>
              <a:t> Interface</a:t>
            </a:r>
          </a:p>
          <a:p>
            <a:r>
              <a:rPr lang="en-US" dirty="0"/>
              <a:t>Using a </a:t>
            </a:r>
            <a:r>
              <a:rPr lang="en-US" dirty="0" err="1"/>
              <a:t>Redis</a:t>
            </a:r>
            <a:r>
              <a:rPr lang="en-US" dirty="0"/>
              <a:t> Distributed Cache</a:t>
            </a:r>
          </a:p>
          <a:p>
            <a:r>
              <a:rPr lang="en-US" dirty="0"/>
              <a:t>Using a SQL Server Distributed </a:t>
            </a:r>
            <a:r>
              <a:rPr lang="en-US" dirty="0" smtClean="0"/>
              <a:t>Cache</a:t>
            </a:r>
            <a:endParaRPr lang="en-US" dirty="0"/>
          </a:p>
        </p:txBody>
      </p:sp>
    </p:spTree>
    <p:extLst>
      <p:ext uri="{BB962C8B-B14F-4D97-AF65-F5344CB8AC3E}">
        <p14:creationId xmlns:p14="http://schemas.microsoft.com/office/powerpoint/2010/main" val="251664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Distributed </a:t>
            </a:r>
            <a:r>
              <a:rPr lang="en-US" dirty="0" smtClean="0"/>
              <a:t>Cache</a:t>
            </a:r>
            <a:endParaRPr lang="nl-NL" dirty="0"/>
          </a:p>
        </p:txBody>
      </p:sp>
      <p:sp>
        <p:nvSpPr>
          <p:cNvPr id="3" name="Content Placeholder 2"/>
          <p:cNvSpPr>
            <a:spLocks noGrp="1"/>
          </p:cNvSpPr>
          <p:nvPr>
            <p:ph idx="1"/>
          </p:nvPr>
        </p:nvSpPr>
        <p:spPr/>
        <p:txBody>
          <a:bodyPr/>
          <a:lstStyle/>
          <a:p>
            <a:r>
              <a:rPr lang="en-US" dirty="0" smtClean="0"/>
              <a:t>Cache shared </a:t>
            </a:r>
            <a:r>
              <a:rPr lang="en-US" dirty="0"/>
              <a:t>by multiple app servers </a:t>
            </a:r>
          </a:p>
          <a:p>
            <a:pPr lvl="1"/>
            <a:r>
              <a:rPr lang="en-US" dirty="0" smtClean="0"/>
              <a:t>Cached </a:t>
            </a:r>
            <a:r>
              <a:rPr lang="en-US" dirty="0"/>
              <a:t>data is coherent on all web servers. Users don't see different results depending on which web server handles their request</a:t>
            </a:r>
          </a:p>
          <a:p>
            <a:pPr lvl="1"/>
            <a:r>
              <a:rPr lang="en-US" dirty="0" smtClean="0"/>
              <a:t>Cached </a:t>
            </a:r>
            <a:r>
              <a:rPr lang="en-US" dirty="0"/>
              <a:t>data survives web server restarts and deployments. Individual web servers can be removed or added without impacting the </a:t>
            </a:r>
            <a:r>
              <a:rPr lang="en-US" dirty="0" smtClean="0"/>
              <a:t>cache</a:t>
            </a:r>
            <a:endParaRPr lang="en-US" dirty="0"/>
          </a:p>
          <a:p>
            <a:pPr lvl="1"/>
            <a:r>
              <a:rPr lang="en-US" dirty="0" smtClean="0"/>
              <a:t>The </a:t>
            </a:r>
            <a:r>
              <a:rPr lang="en-US" dirty="0"/>
              <a:t>source data store has fewer requests made to it (than with multiple in-memory caches or no cache at all</a:t>
            </a:r>
            <a:r>
              <a:rPr lang="en-US" dirty="0" smtClean="0"/>
              <a:t>)</a:t>
            </a:r>
            <a:endParaRPr lang="nl-NL" dirty="0"/>
          </a:p>
        </p:txBody>
      </p:sp>
    </p:spTree>
    <p:extLst>
      <p:ext uri="{BB962C8B-B14F-4D97-AF65-F5344CB8AC3E}">
        <p14:creationId xmlns:p14="http://schemas.microsoft.com/office/powerpoint/2010/main" val="33781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 </a:t>
            </a:r>
            <a:r>
              <a:rPr lang="nl-NL" dirty="0" err="1"/>
              <a:t>IDistributedCache</a:t>
            </a:r>
            <a:r>
              <a:rPr lang="nl-NL" dirty="0"/>
              <a:t> Interface</a:t>
            </a:r>
          </a:p>
        </p:txBody>
      </p:sp>
      <p:sp>
        <p:nvSpPr>
          <p:cNvPr id="3" name="Content Placeholder 2"/>
          <p:cNvSpPr>
            <a:spLocks noGrp="1"/>
          </p:cNvSpPr>
          <p:nvPr>
            <p:ph idx="1"/>
          </p:nvPr>
        </p:nvSpPr>
        <p:spPr/>
        <p:txBody>
          <a:bodyPr/>
          <a:lstStyle/>
          <a:p>
            <a:r>
              <a:rPr lang="en-US" dirty="0" smtClean="0"/>
              <a:t>Includes </a:t>
            </a:r>
            <a:r>
              <a:rPr lang="en-US" dirty="0"/>
              <a:t>synchronous and asynchronous </a:t>
            </a:r>
            <a:r>
              <a:rPr lang="en-US" dirty="0" smtClean="0"/>
              <a:t>methods</a:t>
            </a:r>
          </a:p>
          <a:p>
            <a:r>
              <a:rPr lang="en-US" dirty="0" smtClean="0"/>
              <a:t>Allows </a:t>
            </a:r>
            <a:r>
              <a:rPr lang="en-US" dirty="0"/>
              <a:t>items to be added, </a:t>
            </a:r>
            <a:r>
              <a:rPr lang="en-US" dirty="0" smtClean="0"/>
              <a:t>retrieved </a:t>
            </a:r>
            <a:r>
              <a:rPr lang="en-US" dirty="0"/>
              <a:t>and </a:t>
            </a:r>
            <a:r>
              <a:rPr lang="en-US" dirty="0" smtClean="0"/>
              <a:t>removed</a:t>
            </a:r>
            <a:endParaRPr lang="en-US" dirty="0"/>
          </a:p>
          <a:p>
            <a:r>
              <a:rPr lang="en-US" b="1" dirty="0"/>
              <a:t>Get, </a:t>
            </a:r>
            <a:r>
              <a:rPr lang="en-US" b="1" dirty="0" err="1" smtClean="0"/>
              <a:t>GetAsync</a:t>
            </a:r>
            <a:endParaRPr lang="en-US" b="1" dirty="0"/>
          </a:p>
          <a:p>
            <a:pPr lvl="1"/>
            <a:r>
              <a:rPr lang="en-US" dirty="0"/>
              <a:t>Takes a string key and retrieves a cached item as a byte[] if found in the </a:t>
            </a:r>
            <a:r>
              <a:rPr lang="en-US" dirty="0" smtClean="0"/>
              <a:t>cache</a:t>
            </a:r>
            <a:endParaRPr lang="en-US" dirty="0"/>
          </a:p>
          <a:p>
            <a:r>
              <a:rPr lang="en-US" b="1" dirty="0" smtClean="0"/>
              <a:t>Set</a:t>
            </a:r>
            <a:r>
              <a:rPr lang="en-US" b="1" dirty="0"/>
              <a:t>, </a:t>
            </a:r>
            <a:r>
              <a:rPr lang="en-US" b="1" dirty="0" err="1"/>
              <a:t>SetAsync</a:t>
            </a:r>
            <a:endParaRPr lang="en-US" b="1" dirty="0"/>
          </a:p>
          <a:p>
            <a:pPr lvl="1"/>
            <a:r>
              <a:rPr lang="en-US" dirty="0" smtClean="0"/>
              <a:t>Adds </a:t>
            </a:r>
            <a:r>
              <a:rPr lang="en-US" dirty="0"/>
              <a:t>an item (as byte[]) to the cache using a string </a:t>
            </a:r>
            <a:r>
              <a:rPr lang="en-US" dirty="0" smtClean="0"/>
              <a:t>key</a:t>
            </a:r>
            <a:endParaRPr lang="en-US" dirty="0"/>
          </a:p>
          <a:p>
            <a:r>
              <a:rPr lang="en-US" b="1" dirty="0" smtClean="0"/>
              <a:t>Refresh</a:t>
            </a:r>
            <a:r>
              <a:rPr lang="en-US" b="1" dirty="0"/>
              <a:t>, </a:t>
            </a:r>
            <a:r>
              <a:rPr lang="en-US" b="1" dirty="0" err="1"/>
              <a:t>RefreshAsync</a:t>
            </a:r>
            <a:endParaRPr lang="en-US" b="1" dirty="0"/>
          </a:p>
          <a:p>
            <a:pPr lvl="1"/>
            <a:r>
              <a:rPr lang="en-US" dirty="0" smtClean="0"/>
              <a:t>Refreshes </a:t>
            </a:r>
            <a:r>
              <a:rPr lang="en-US" dirty="0"/>
              <a:t>an item in the cache based on its key, resetting its sliding expiration timeout (if any</a:t>
            </a:r>
            <a:r>
              <a:rPr lang="en-US" dirty="0" smtClean="0"/>
              <a:t>)</a:t>
            </a:r>
            <a:endParaRPr lang="en-US" dirty="0"/>
          </a:p>
          <a:p>
            <a:r>
              <a:rPr lang="en-US" b="1" dirty="0" smtClean="0"/>
              <a:t>Remove</a:t>
            </a:r>
            <a:r>
              <a:rPr lang="en-US" b="1" dirty="0"/>
              <a:t>, </a:t>
            </a:r>
            <a:r>
              <a:rPr lang="en-US" b="1" dirty="0" err="1"/>
              <a:t>RemoveAsync</a:t>
            </a:r>
            <a:endParaRPr lang="en-US" b="1" dirty="0"/>
          </a:p>
          <a:p>
            <a:pPr lvl="1"/>
            <a:r>
              <a:rPr lang="en-US" dirty="0" smtClean="0"/>
              <a:t>Removes </a:t>
            </a:r>
            <a:r>
              <a:rPr lang="en-US" dirty="0"/>
              <a:t>a cache entry based on its </a:t>
            </a:r>
            <a:r>
              <a:rPr lang="en-US" dirty="0" smtClean="0"/>
              <a:t>key</a:t>
            </a:r>
            <a:endParaRPr lang="nl-NL" dirty="0"/>
          </a:p>
        </p:txBody>
      </p:sp>
    </p:spTree>
    <p:extLst>
      <p:ext uri="{BB962C8B-B14F-4D97-AF65-F5344CB8AC3E}">
        <p14:creationId xmlns:p14="http://schemas.microsoft.com/office/powerpoint/2010/main" val="197651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Redis</a:t>
            </a:r>
            <a:r>
              <a:rPr lang="en-US" dirty="0"/>
              <a:t> Distributed Cache</a:t>
            </a:r>
            <a:endParaRPr lang="nl-NL" dirty="0"/>
          </a:p>
        </p:txBody>
      </p:sp>
      <p:sp>
        <p:nvSpPr>
          <p:cNvPr id="3" name="Content Placeholder 2"/>
          <p:cNvSpPr>
            <a:spLocks noGrp="1"/>
          </p:cNvSpPr>
          <p:nvPr>
            <p:ph idx="1"/>
          </p:nvPr>
        </p:nvSpPr>
        <p:spPr/>
        <p:txBody>
          <a:bodyPr/>
          <a:lstStyle/>
          <a:p>
            <a:r>
              <a:rPr lang="en-US" dirty="0" smtClean="0"/>
              <a:t>Add dependency to</a:t>
            </a:r>
            <a:br>
              <a:rPr lang="en-US" dirty="0" smtClean="0"/>
            </a:br>
            <a:r>
              <a:rPr lang="nl-NL" b="1" dirty="0" err="1"/>
              <a:t>Microsoft.Extensions.Caching.Redis</a:t>
            </a:r>
            <a:endParaRPr lang="nl-NL" b="1" dirty="0"/>
          </a:p>
          <a:p>
            <a:r>
              <a:rPr lang="en-US" dirty="0" smtClean="0"/>
              <a:t>Configure settings in </a:t>
            </a:r>
            <a:r>
              <a:rPr lang="en-US" dirty="0" err="1" smtClean="0"/>
              <a:t>ConfigureServices</a:t>
            </a:r>
            <a:r>
              <a:rPr lang="en-US" dirty="0" smtClean="0"/>
              <a:t> of Startup</a:t>
            </a:r>
          </a:p>
          <a:p>
            <a:endParaRPr lang="en-US" dirty="0"/>
          </a:p>
          <a:p>
            <a:endParaRPr lang="en-US" dirty="0" smtClean="0"/>
          </a:p>
          <a:p>
            <a:endParaRPr lang="en-US" dirty="0"/>
          </a:p>
          <a:p>
            <a:endParaRPr lang="en-US" dirty="0" smtClean="0"/>
          </a:p>
          <a:p>
            <a:endParaRPr lang="en-US" dirty="0"/>
          </a:p>
          <a:p>
            <a:r>
              <a:rPr lang="en-US" dirty="0" smtClean="0"/>
              <a:t>Request an instance of </a:t>
            </a:r>
            <a:r>
              <a:rPr lang="en-US" b="1" dirty="0" err="1" smtClean="0"/>
              <a:t>IDistributedCache</a:t>
            </a:r>
            <a:r>
              <a:rPr lang="en-US" dirty="0" smtClean="0"/>
              <a:t> in controller or middleware constructor</a:t>
            </a:r>
            <a:endParaRPr lang="nl-NL" dirty="0"/>
          </a:p>
        </p:txBody>
      </p:sp>
      <p:sp>
        <p:nvSpPr>
          <p:cNvPr id="5" name="Rectangle 4"/>
          <p:cNvSpPr/>
          <p:nvPr/>
        </p:nvSpPr>
        <p:spPr>
          <a:xfrm>
            <a:off x="609600" y="2895600"/>
            <a:ext cx="8153400" cy="1754326"/>
          </a:xfrm>
          <a:prstGeom prst="rect">
            <a:avLst/>
          </a:prstGeom>
        </p:spPr>
        <p:txBody>
          <a:bodyPr wrap="square">
            <a:spAutoFit/>
          </a:bodyPr>
          <a:lstStyle/>
          <a:p>
            <a:r>
              <a:rPr lang="nl-NL" dirty="0"/>
              <a:t>public </a:t>
            </a:r>
            <a:r>
              <a:rPr lang="nl-NL" dirty="0" err="1"/>
              <a:t>void</a:t>
            </a:r>
            <a:r>
              <a:rPr lang="nl-NL" dirty="0"/>
              <a:t> </a:t>
            </a:r>
            <a:r>
              <a:rPr lang="nl-NL" dirty="0" err="1" smtClean="0"/>
              <a:t>ConfigureServices</a:t>
            </a:r>
            <a:r>
              <a:rPr lang="nl-NL" dirty="0" smtClean="0"/>
              <a:t>(</a:t>
            </a:r>
            <a:r>
              <a:rPr lang="nl-NL" dirty="0" err="1" smtClean="0"/>
              <a:t>IServiceCollection</a:t>
            </a:r>
            <a:r>
              <a:rPr lang="nl-NL" dirty="0" smtClean="0"/>
              <a:t> </a:t>
            </a:r>
            <a:r>
              <a:rPr lang="nl-NL" dirty="0"/>
              <a:t>services</a:t>
            </a:r>
            <a:r>
              <a:rPr lang="nl-NL" dirty="0" smtClean="0"/>
              <a:t>) {</a:t>
            </a:r>
            <a:endParaRPr lang="nl-NL" dirty="0"/>
          </a:p>
          <a:p>
            <a:r>
              <a:rPr lang="nl-NL" dirty="0"/>
              <a:t>    </a:t>
            </a:r>
            <a:r>
              <a:rPr lang="nl-NL" dirty="0" err="1"/>
              <a:t>services.</a:t>
            </a:r>
            <a:r>
              <a:rPr lang="nl-NL" b="1" dirty="0" err="1"/>
              <a:t>AddDistributedRedisCache</a:t>
            </a:r>
            <a:r>
              <a:rPr lang="nl-NL" dirty="0"/>
              <a:t>(options </a:t>
            </a:r>
            <a:r>
              <a:rPr lang="nl-NL" dirty="0" smtClean="0"/>
              <a:t>=&gt;     </a:t>
            </a:r>
            <a:r>
              <a:rPr lang="nl-NL" dirty="0"/>
              <a:t>{</a:t>
            </a:r>
          </a:p>
          <a:p>
            <a:r>
              <a:rPr lang="nl-NL" dirty="0"/>
              <a:t>        </a:t>
            </a:r>
            <a:r>
              <a:rPr lang="nl-NL" dirty="0" err="1"/>
              <a:t>options.Configuration</a:t>
            </a:r>
            <a:r>
              <a:rPr lang="nl-NL" dirty="0"/>
              <a:t> = "</a:t>
            </a:r>
            <a:r>
              <a:rPr lang="nl-NL" dirty="0" err="1"/>
              <a:t>localhost</a:t>
            </a:r>
            <a:r>
              <a:rPr lang="nl-NL" dirty="0"/>
              <a:t>";</a:t>
            </a:r>
          </a:p>
          <a:p>
            <a:r>
              <a:rPr lang="nl-NL" dirty="0"/>
              <a:t>        </a:t>
            </a:r>
            <a:r>
              <a:rPr lang="nl-NL" dirty="0" err="1"/>
              <a:t>options.InstanceName</a:t>
            </a:r>
            <a:r>
              <a:rPr lang="nl-NL" dirty="0"/>
              <a:t> = "</a:t>
            </a:r>
            <a:r>
              <a:rPr lang="nl-NL" dirty="0" err="1"/>
              <a:t>SampleInstance</a:t>
            </a:r>
            <a:r>
              <a:rPr lang="nl-NL" dirty="0"/>
              <a:t>";</a:t>
            </a:r>
          </a:p>
          <a:p>
            <a:r>
              <a:rPr lang="nl-NL" dirty="0"/>
              <a:t>    });</a:t>
            </a:r>
          </a:p>
          <a:p>
            <a:r>
              <a:rPr lang="nl-NL" dirty="0"/>
              <a:t>}</a:t>
            </a:r>
          </a:p>
        </p:txBody>
      </p:sp>
      <p:sp>
        <p:nvSpPr>
          <p:cNvPr id="6" name="Rectangle 5"/>
          <p:cNvSpPr/>
          <p:nvPr/>
        </p:nvSpPr>
        <p:spPr>
          <a:xfrm>
            <a:off x="302307" y="5934670"/>
            <a:ext cx="8275637" cy="923330"/>
          </a:xfrm>
          <a:prstGeom prst="rect">
            <a:avLst/>
          </a:prstGeom>
        </p:spPr>
        <p:txBody>
          <a:bodyPr wrap="square">
            <a:spAutoFit/>
          </a:bodyPr>
          <a:lstStyle/>
          <a:p>
            <a:r>
              <a:rPr lang="nl-NL" dirty="0"/>
              <a:t>public </a:t>
            </a:r>
            <a:r>
              <a:rPr lang="nl-NL" dirty="0" err="1" smtClean="0"/>
              <a:t>GreetingController</a:t>
            </a:r>
            <a:r>
              <a:rPr lang="nl-NL" dirty="0" smtClean="0"/>
              <a:t>(</a:t>
            </a:r>
            <a:r>
              <a:rPr lang="nl-NL" b="1" dirty="0" err="1" smtClean="0"/>
              <a:t>IDistributedCache</a:t>
            </a:r>
            <a:r>
              <a:rPr lang="nl-NL" dirty="0" smtClean="0"/>
              <a:t> cache</a:t>
            </a:r>
            <a:r>
              <a:rPr lang="nl-NL" dirty="0"/>
              <a:t>) {</a:t>
            </a:r>
          </a:p>
          <a:p>
            <a:r>
              <a:rPr lang="nl-NL" dirty="0"/>
              <a:t>  </a:t>
            </a:r>
            <a:r>
              <a:rPr lang="nl-NL" dirty="0" smtClean="0"/>
              <a:t>_cache </a:t>
            </a:r>
            <a:r>
              <a:rPr lang="nl-NL" dirty="0"/>
              <a:t>= </a:t>
            </a:r>
            <a:r>
              <a:rPr lang="nl-NL" dirty="0" smtClean="0"/>
              <a:t>cache</a:t>
            </a:r>
            <a:r>
              <a:rPr lang="nl-NL" dirty="0"/>
              <a:t>;</a:t>
            </a:r>
          </a:p>
          <a:p>
            <a:r>
              <a:rPr lang="nl-NL" dirty="0"/>
              <a:t>}</a:t>
            </a:r>
          </a:p>
        </p:txBody>
      </p:sp>
    </p:spTree>
    <p:extLst>
      <p:ext uri="{BB962C8B-B14F-4D97-AF65-F5344CB8AC3E}">
        <p14:creationId xmlns:p14="http://schemas.microsoft.com/office/powerpoint/2010/main" val="344874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Using AJAX And Partial Page Updates</a:t>
            </a:r>
          </a:p>
          <a:p>
            <a:r>
              <a:rPr lang="en-US" dirty="0" smtClean="0"/>
              <a:t>Implementing a Caching Strategy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SQL Server Distributed Cache</a:t>
            </a:r>
            <a:endParaRPr lang="nl-NL" dirty="0"/>
          </a:p>
        </p:txBody>
      </p:sp>
      <p:sp>
        <p:nvSpPr>
          <p:cNvPr id="3" name="Content Placeholder 2"/>
          <p:cNvSpPr>
            <a:spLocks noGrp="1"/>
          </p:cNvSpPr>
          <p:nvPr>
            <p:ph idx="1"/>
          </p:nvPr>
        </p:nvSpPr>
        <p:spPr/>
        <p:txBody>
          <a:bodyPr/>
          <a:lstStyle/>
          <a:p>
            <a:r>
              <a:rPr lang="en-US" dirty="0" smtClean="0"/>
              <a:t>Uses </a:t>
            </a:r>
            <a:r>
              <a:rPr lang="en-US" dirty="0"/>
              <a:t>a SQL Server database as </a:t>
            </a:r>
            <a:r>
              <a:rPr lang="en-US" dirty="0" smtClean="0"/>
              <a:t>Distributed Cache backing store</a:t>
            </a:r>
          </a:p>
          <a:p>
            <a:endParaRPr lang="en-US" sz="1600" dirty="0" smtClean="0"/>
          </a:p>
          <a:p>
            <a:r>
              <a:rPr lang="en-US" dirty="0" smtClean="0"/>
              <a:t>Add </a:t>
            </a:r>
            <a:r>
              <a:rPr lang="en-US" dirty="0" err="1" smtClean="0"/>
              <a:t>sql</a:t>
            </a:r>
            <a:r>
              <a:rPr lang="en-US" dirty="0" smtClean="0"/>
              <a:t>-cache tool to project</a:t>
            </a:r>
            <a:br>
              <a:rPr lang="en-US" dirty="0" smtClean="0"/>
            </a:br>
            <a:r>
              <a:rPr lang="en-US" b="1" dirty="0" err="1" smtClean="0"/>
              <a:t>Microsoft.Extensions.Caching.SqlConfig.Tools</a:t>
            </a:r>
            <a:endParaRPr lang="en-US" b="1" dirty="0" smtClean="0"/>
          </a:p>
          <a:p>
            <a:endParaRPr lang="en-US" sz="1600" dirty="0" smtClean="0"/>
          </a:p>
          <a:p>
            <a:r>
              <a:rPr lang="en-US" dirty="0" smtClean="0"/>
              <a:t>Run </a:t>
            </a:r>
            <a:r>
              <a:rPr lang="en-US" b="1" dirty="0" err="1" smtClean="0"/>
              <a:t>dotnet</a:t>
            </a:r>
            <a:r>
              <a:rPr lang="en-US" b="1" dirty="0" smtClean="0"/>
              <a:t> restore</a:t>
            </a:r>
          </a:p>
          <a:p>
            <a:endParaRPr lang="en-US" sz="1600" dirty="0" smtClean="0"/>
          </a:p>
          <a:p>
            <a:r>
              <a:rPr lang="en-US" dirty="0" smtClean="0"/>
              <a:t>Use </a:t>
            </a:r>
            <a:r>
              <a:rPr lang="en-US" dirty="0" err="1"/>
              <a:t>sql</a:t>
            </a:r>
            <a:r>
              <a:rPr lang="en-US" dirty="0"/>
              <a:t>-cache tool </a:t>
            </a:r>
            <a:r>
              <a:rPr lang="en-US" dirty="0" smtClean="0"/>
              <a:t>to </a:t>
            </a:r>
            <a:r>
              <a:rPr lang="en-US" dirty="0"/>
              <a:t>create SQL Server </a:t>
            </a:r>
            <a:r>
              <a:rPr lang="en-US" dirty="0" smtClean="0"/>
              <a:t>table</a:t>
            </a:r>
            <a:br>
              <a:rPr lang="en-US" dirty="0" smtClean="0"/>
            </a:br>
            <a:r>
              <a:rPr lang="en-US" b="1" dirty="0" err="1" smtClean="0"/>
              <a:t>dotnet</a:t>
            </a:r>
            <a:r>
              <a:rPr lang="en-US" b="1" dirty="0" smtClean="0"/>
              <a:t> </a:t>
            </a:r>
            <a:r>
              <a:rPr lang="en-US" b="1" dirty="0" err="1"/>
              <a:t>sql</a:t>
            </a:r>
            <a:r>
              <a:rPr lang="en-US" b="1" dirty="0"/>
              <a:t>-cache create "Data Source=(</a:t>
            </a:r>
            <a:r>
              <a:rPr lang="en-US" b="1" dirty="0" err="1"/>
              <a:t>localdb</a:t>
            </a:r>
            <a:r>
              <a:rPr lang="en-US" b="1" dirty="0"/>
              <a:t>)\v11.0;Initial Catalog=</a:t>
            </a:r>
            <a:r>
              <a:rPr lang="en-US" b="1" dirty="0" err="1"/>
              <a:t>DistCache;Integrated</a:t>
            </a:r>
            <a:r>
              <a:rPr lang="en-US" b="1" dirty="0"/>
              <a:t> Security=True;" </a:t>
            </a:r>
            <a:r>
              <a:rPr lang="en-US" b="1" dirty="0" err="1"/>
              <a:t>dbo</a:t>
            </a:r>
            <a:r>
              <a:rPr lang="en-US" b="1" dirty="0"/>
              <a:t> </a:t>
            </a:r>
            <a:r>
              <a:rPr lang="en-US" b="1" dirty="0" err="1" smtClean="0"/>
              <a:t>TestCache</a:t>
            </a:r>
            <a:endParaRPr lang="en-US" b="1" dirty="0" smtClean="0"/>
          </a:p>
        </p:txBody>
      </p:sp>
    </p:spTree>
    <p:extLst>
      <p:ext uri="{BB962C8B-B14F-4D97-AF65-F5344CB8AC3E}">
        <p14:creationId xmlns:p14="http://schemas.microsoft.com/office/powerpoint/2010/main" val="213446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smtClean="0"/>
              <a:t>SQL Server Distributed </a:t>
            </a:r>
            <a:r>
              <a:rPr lang="en-US" dirty="0"/>
              <a:t>Cache</a:t>
            </a:r>
            <a:endParaRPr lang="nl-NL" dirty="0"/>
          </a:p>
        </p:txBody>
      </p:sp>
      <p:sp>
        <p:nvSpPr>
          <p:cNvPr id="3" name="Content Placeholder 2"/>
          <p:cNvSpPr>
            <a:spLocks noGrp="1"/>
          </p:cNvSpPr>
          <p:nvPr>
            <p:ph idx="1"/>
          </p:nvPr>
        </p:nvSpPr>
        <p:spPr/>
        <p:txBody>
          <a:bodyPr/>
          <a:lstStyle/>
          <a:p>
            <a:r>
              <a:rPr lang="en-US" dirty="0" smtClean="0"/>
              <a:t>Add dependency to</a:t>
            </a:r>
            <a:br>
              <a:rPr lang="en-US" dirty="0" smtClean="0"/>
            </a:br>
            <a:r>
              <a:rPr lang="nl-NL" b="1" dirty="0" err="1" smtClean="0"/>
              <a:t>Microsoft.Extensions.Caching.Sql</a:t>
            </a:r>
            <a:endParaRPr lang="nl-NL" b="1" dirty="0"/>
          </a:p>
          <a:p>
            <a:r>
              <a:rPr lang="en-US" dirty="0" smtClean="0"/>
              <a:t>Configure settings in </a:t>
            </a:r>
            <a:r>
              <a:rPr lang="en-US" dirty="0" err="1" smtClean="0"/>
              <a:t>ConfigureServices</a:t>
            </a:r>
            <a:r>
              <a:rPr lang="en-US" dirty="0" smtClean="0"/>
              <a:t> of Startup</a:t>
            </a:r>
          </a:p>
          <a:p>
            <a:endParaRPr lang="en-US" dirty="0"/>
          </a:p>
          <a:p>
            <a:endParaRPr lang="en-US" dirty="0" smtClean="0"/>
          </a:p>
          <a:p>
            <a:endParaRPr lang="en-US" dirty="0"/>
          </a:p>
          <a:p>
            <a:endParaRPr lang="en-US" dirty="0" smtClean="0"/>
          </a:p>
          <a:p>
            <a:endParaRPr lang="en-US" sz="1800" dirty="0"/>
          </a:p>
          <a:p>
            <a:r>
              <a:rPr lang="en-US" dirty="0" smtClean="0"/>
              <a:t>Request an instance of </a:t>
            </a:r>
            <a:r>
              <a:rPr lang="en-US" b="1" dirty="0" err="1" smtClean="0"/>
              <a:t>IDistributedCache</a:t>
            </a:r>
            <a:r>
              <a:rPr lang="en-US" dirty="0" smtClean="0"/>
              <a:t> in controller or middleware constructor</a:t>
            </a:r>
            <a:endParaRPr lang="nl-NL" dirty="0"/>
          </a:p>
        </p:txBody>
      </p:sp>
      <p:sp>
        <p:nvSpPr>
          <p:cNvPr id="6" name="Rectangle 5"/>
          <p:cNvSpPr/>
          <p:nvPr/>
        </p:nvSpPr>
        <p:spPr>
          <a:xfrm>
            <a:off x="302307" y="5791200"/>
            <a:ext cx="8275637" cy="923330"/>
          </a:xfrm>
          <a:prstGeom prst="rect">
            <a:avLst/>
          </a:prstGeom>
        </p:spPr>
        <p:txBody>
          <a:bodyPr wrap="square">
            <a:spAutoFit/>
          </a:bodyPr>
          <a:lstStyle/>
          <a:p>
            <a:r>
              <a:rPr lang="nl-NL" dirty="0"/>
              <a:t>public </a:t>
            </a:r>
            <a:r>
              <a:rPr lang="nl-NL" dirty="0" err="1" smtClean="0"/>
              <a:t>GreetingController</a:t>
            </a:r>
            <a:r>
              <a:rPr lang="nl-NL" dirty="0" smtClean="0"/>
              <a:t>(</a:t>
            </a:r>
            <a:r>
              <a:rPr lang="nl-NL" b="1" dirty="0" err="1" smtClean="0"/>
              <a:t>IDistributedCache</a:t>
            </a:r>
            <a:r>
              <a:rPr lang="nl-NL" dirty="0" smtClean="0"/>
              <a:t> cache</a:t>
            </a:r>
            <a:r>
              <a:rPr lang="nl-NL" dirty="0"/>
              <a:t>) {</a:t>
            </a:r>
          </a:p>
          <a:p>
            <a:r>
              <a:rPr lang="nl-NL" dirty="0"/>
              <a:t>  </a:t>
            </a:r>
            <a:r>
              <a:rPr lang="nl-NL" dirty="0" smtClean="0"/>
              <a:t>_cache </a:t>
            </a:r>
            <a:r>
              <a:rPr lang="nl-NL" dirty="0"/>
              <a:t>= </a:t>
            </a:r>
            <a:r>
              <a:rPr lang="nl-NL" dirty="0" smtClean="0"/>
              <a:t>cache</a:t>
            </a:r>
            <a:r>
              <a:rPr lang="nl-NL" dirty="0"/>
              <a:t>;</a:t>
            </a:r>
          </a:p>
          <a:p>
            <a:r>
              <a:rPr lang="nl-NL" dirty="0"/>
              <a:t>}</a:t>
            </a:r>
          </a:p>
        </p:txBody>
      </p:sp>
      <p:sp>
        <p:nvSpPr>
          <p:cNvPr id="4" name="Rectangle 3"/>
          <p:cNvSpPr/>
          <p:nvPr/>
        </p:nvSpPr>
        <p:spPr>
          <a:xfrm>
            <a:off x="458788" y="2717730"/>
            <a:ext cx="8456612" cy="1754326"/>
          </a:xfrm>
          <a:prstGeom prst="rect">
            <a:avLst/>
          </a:prstGeom>
        </p:spPr>
        <p:txBody>
          <a:bodyPr wrap="square">
            <a:spAutoFit/>
          </a:bodyPr>
          <a:lstStyle/>
          <a:p>
            <a:r>
              <a:rPr lang="nl-NL" dirty="0" err="1"/>
              <a:t>services.</a:t>
            </a:r>
            <a:r>
              <a:rPr lang="nl-NL" b="1" dirty="0" err="1"/>
              <a:t>AddDistributedSqlServerCache</a:t>
            </a:r>
            <a:r>
              <a:rPr lang="nl-NL" dirty="0"/>
              <a:t>(options </a:t>
            </a:r>
            <a:r>
              <a:rPr lang="nl-NL" dirty="0" smtClean="0"/>
              <a:t>=&gt; {</a:t>
            </a:r>
            <a:endParaRPr lang="nl-NL" dirty="0"/>
          </a:p>
          <a:p>
            <a:r>
              <a:rPr lang="nl-NL" dirty="0" smtClean="0"/>
              <a:t>  </a:t>
            </a:r>
            <a:r>
              <a:rPr lang="nl-NL" dirty="0" err="1" smtClean="0"/>
              <a:t>options.ConnectionString</a:t>
            </a:r>
            <a:r>
              <a:rPr lang="nl-NL" dirty="0" smtClean="0"/>
              <a:t> </a:t>
            </a:r>
            <a:r>
              <a:rPr lang="nl-NL" dirty="0"/>
              <a:t>= @"Data Source=(</a:t>
            </a:r>
            <a:r>
              <a:rPr lang="nl-NL" dirty="0" err="1"/>
              <a:t>localdb</a:t>
            </a:r>
            <a:r>
              <a:rPr lang="nl-NL" dirty="0"/>
              <a:t>)\v11.0;Initial </a:t>
            </a:r>
            <a:r>
              <a:rPr lang="nl-NL" dirty="0" err="1"/>
              <a:t>Catalog</a:t>
            </a:r>
            <a:r>
              <a:rPr lang="nl-NL" dirty="0"/>
              <a:t>=</a:t>
            </a:r>
            <a:r>
              <a:rPr lang="nl-NL" dirty="0" err="1"/>
              <a:t>DistCache;Integrated</a:t>
            </a:r>
            <a:r>
              <a:rPr lang="nl-NL" dirty="0"/>
              <a:t> Security=True;";</a:t>
            </a:r>
          </a:p>
          <a:p>
            <a:r>
              <a:rPr lang="nl-NL" dirty="0" smtClean="0"/>
              <a:t>  </a:t>
            </a:r>
            <a:r>
              <a:rPr lang="nl-NL" dirty="0" err="1" smtClean="0"/>
              <a:t>options.SchemaName</a:t>
            </a:r>
            <a:r>
              <a:rPr lang="nl-NL" dirty="0" smtClean="0"/>
              <a:t> </a:t>
            </a:r>
            <a:r>
              <a:rPr lang="nl-NL" dirty="0"/>
              <a:t>= "</a:t>
            </a:r>
            <a:r>
              <a:rPr lang="nl-NL" dirty="0" err="1"/>
              <a:t>dbo</a:t>
            </a:r>
            <a:r>
              <a:rPr lang="nl-NL" dirty="0"/>
              <a:t>";</a:t>
            </a:r>
          </a:p>
          <a:p>
            <a:r>
              <a:rPr lang="nl-NL" dirty="0" smtClean="0"/>
              <a:t>  </a:t>
            </a:r>
            <a:r>
              <a:rPr lang="nl-NL" dirty="0" err="1" smtClean="0"/>
              <a:t>options.TableName</a:t>
            </a:r>
            <a:r>
              <a:rPr lang="nl-NL" dirty="0" smtClean="0"/>
              <a:t> </a:t>
            </a:r>
            <a:r>
              <a:rPr lang="nl-NL" dirty="0"/>
              <a:t>= "</a:t>
            </a:r>
            <a:r>
              <a:rPr lang="nl-NL" dirty="0" err="1"/>
              <a:t>TestCache</a:t>
            </a:r>
            <a:r>
              <a:rPr lang="nl-NL" dirty="0"/>
              <a:t>";</a:t>
            </a:r>
          </a:p>
          <a:p>
            <a:r>
              <a:rPr lang="nl-NL" dirty="0" smtClean="0"/>
              <a:t>});</a:t>
            </a:r>
            <a:endParaRPr lang="nl-NL" dirty="0"/>
          </a:p>
        </p:txBody>
      </p:sp>
    </p:spTree>
    <p:extLst>
      <p:ext uri="{BB962C8B-B14F-4D97-AF65-F5344CB8AC3E}">
        <p14:creationId xmlns:p14="http://schemas.microsoft.com/office/powerpoint/2010/main" val="275744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Cache Tag Helper</a:t>
            </a:r>
          </a:p>
        </p:txBody>
      </p:sp>
      <p:sp>
        <p:nvSpPr>
          <p:cNvPr id="3" name="Content Placeholder 2"/>
          <p:cNvSpPr>
            <a:spLocks noGrp="1"/>
          </p:cNvSpPr>
          <p:nvPr>
            <p:ph idx="1"/>
          </p:nvPr>
        </p:nvSpPr>
        <p:spPr/>
        <p:txBody>
          <a:bodyPr/>
          <a:lstStyle/>
          <a:p>
            <a:r>
              <a:rPr lang="en-US" dirty="0" smtClean="0"/>
              <a:t>Wraps content allowing it to </a:t>
            </a:r>
            <a:r>
              <a:rPr lang="en-US" dirty="0"/>
              <a:t>be cached in </a:t>
            </a:r>
            <a:r>
              <a:rPr lang="en-US" dirty="0" smtClean="0"/>
              <a:t>memory</a:t>
            </a:r>
          </a:p>
          <a:p>
            <a:endParaRPr lang="en-US" dirty="0"/>
          </a:p>
          <a:p>
            <a:endParaRPr lang="en-US" dirty="0" smtClean="0"/>
          </a:p>
          <a:p>
            <a:endParaRPr lang="en-US" dirty="0"/>
          </a:p>
          <a:p>
            <a:r>
              <a:rPr lang="en-US" dirty="0" smtClean="0"/>
              <a:t>Use </a:t>
            </a:r>
            <a:r>
              <a:rPr lang="en-US" b="1" dirty="0" smtClean="0"/>
              <a:t>expires-after</a:t>
            </a:r>
            <a:r>
              <a:rPr lang="en-US" dirty="0" smtClean="0"/>
              <a:t>, </a:t>
            </a:r>
            <a:r>
              <a:rPr lang="en-US" b="1" dirty="0" smtClean="0"/>
              <a:t>expires-on</a:t>
            </a:r>
            <a:r>
              <a:rPr lang="en-US" dirty="0" smtClean="0"/>
              <a:t>, </a:t>
            </a:r>
            <a:r>
              <a:rPr lang="en-US" b="1" dirty="0" smtClean="0"/>
              <a:t>expires-sliding</a:t>
            </a:r>
            <a:r>
              <a:rPr lang="en-US" dirty="0" smtClean="0"/>
              <a:t> to set expiration</a:t>
            </a:r>
          </a:p>
          <a:p>
            <a:r>
              <a:rPr lang="en-US" dirty="0" smtClean="0"/>
              <a:t>Specify </a:t>
            </a:r>
            <a:r>
              <a:rPr lang="en-US" dirty="0"/>
              <a:t>any combination of vary-by </a:t>
            </a:r>
            <a:r>
              <a:rPr lang="en-US" dirty="0" smtClean="0"/>
              <a:t>attributes to cache </a:t>
            </a:r>
            <a:r>
              <a:rPr lang="en-US" dirty="0"/>
              <a:t>different versions</a:t>
            </a:r>
            <a:br>
              <a:rPr lang="en-US" dirty="0"/>
            </a:br>
            <a:r>
              <a:rPr lang="en-US" b="1" dirty="0"/>
              <a:t>vary-by-user</a:t>
            </a:r>
            <a:r>
              <a:rPr lang="en-US" dirty="0"/>
              <a:t>,</a:t>
            </a:r>
            <a:r>
              <a:rPr lang="en-US" b="1" dirty="0"/>
              <a:t> vary-by-route</a:t>
            </a:r>
            <a:r>
              <a:rPr lang="en-US" dirty="0"/>
              <a:t>,</a:t>
            </a:r>
            <a:r>
              <a:rPr lang="en-US" b="1" dirty="0"/>
              <a:t> vary-by-query</a:t>
            </a:r>
            <a:r>
              <a:rPr lang="en-US" dirty="0"/>
              <a:t>,</a:t>
            </a:r>
            <a:r>
              <a:rPr lang="en-US" b="1" dirty="0"/>
              <a:t> vary-by-cookie</a:t>
            </a:r>
            <a:r>
              <a:rPr lang="en-US" dirty="0"/>
              <a:t>,</a:t>
            </a:r>
            <a:r>
              <a:rPr lang="en-US" b="1" dirty="0"/>
              <a:t> vary-by-header</a:t>
            </a:r>
            <a:r>
              <a:rPr lang="en-US" dirty="0"/>
              <a:t>,</a:t>
            </a:r>
            <a:r>
              <a:rPr lang="en-US" b="1" dirty="0"/>
              <a:t> </a:t>
            </a:r>
            <a:r>
              <a:rPr lang="en-US" b="1" dirty="0" smtClean="0"/>
              <a:t>vary-by</a:t>
            </a:r>
          </a:p>
          <a:p>
            <a:r>
              <a:rPr lang="en-US" dirty="0" smtClean="0"/>
              <a:t>Use </a:t>
            </a:r>
            <a:r>
              <a:rPr lang="en-US" b="1" dirty="0" smtClean="0"/>
              <a:t>priority</a:t>
            </a:r>
            <a:r>
              <a:rPr lang="en-US" dirty="0" smtClean="0"/>
              <a:t> attribute to set content priority</a:t>
            </a:r>
            <a:endParaRPr lang="nl-NL" dirty="0"/>
          </a:p>
        </p:txBody>
      </p:sp>
      <p:sp>
        <p:nvSpPr>
          <p:cNvPr id="4" name="Rectangle 3"/>
          <p:cNvSpPr/>
          <p:nvPr/>
        </p:nvSpPr>
        <p:spPr>
          <a:xfrm>
            <a:off x="457200" y="1600200"/>
            <a:ext cx="8686800" cy="1200329"/>
          </a:xfrm>
          <a:prstGeom prst="rect">
            <a:avLst/>
          </a:prstGeom>
        </p:spPr>
        <p:txBody>
          <a:bodyPr wrap="square">
            <a:spAutoFit/>
          </a:bodyPr>
          <a:lstStyle/>
          <a:p>
            <a:r>
              <a:rPr lang="en-US" dirty="0"/>
              <a:t>&lt;cache expires-after="@</a:t>
            </a:r>
            <a:r>
              <a:rPr lang="en-US" dirty="0" err="1"/>
              <a:t>TimeSpan.FromMinutes</a:t>
            </a:r>
            <a:r>
              <a:rPr lang="en-US" dirty="0"/>
              <a:t>(10)"&gt;</a:t>
            </a:r>
          </a:p>
          <a:p>
            <a:r>
              <a:rPr lang="en-US" dirty="0"/>
              <a:t>    @</a:t>
            </a:r>
            <a:r>
              <a:rPr lang="en-US" dirty="0" err="1"/>
              <a:t>Html.Partial</a:t>
            </a:r>
            <a:r>
              <a:rPr lang="en-US" dirty="0"/>
              <a:t>("_</a:t>
            </a:r>
            <a:r>
              <a:rPr lang="en-US" dirty="0" err="1"/>
              <a:t>WhatsNew</a:t>
            </a:r>
            <a:r>
              <a:rPr lang="en-US" dirty="0"/>
              <a:t>")</a:t>
            </a:r>
          </a:p>
          <a:p>
            <a:r>
              <a:rPr lang="en-US" dirty="0"/>
              <a:t>    *last updated  @</a:t>
            </a:r>
            <a:r>
              <a:rPr lang="en-US" dirty="0" err="1"/>
              <a:t>DateTime.Now.ToLongTimeString</a:t>
            </a:r>
            <a:r>
              <a:rPr lang="en-US" dirty="0"/>
              <a:t>()</a:t>
            </a:r>
          </a:p>
          <a:p>
            <a:r>
              <a:rPr lang="en-US" dirty="0"/>
              <a:t>&lt;/cache&gt;</a:t>
            </a:r>
            <a:endParaRPr lang="nl-NL" dirty="0"/>
          </a:p>
        </p:txBody>
      </p:sp>
    </p:spTree>
    <p:extLst>
      <p:ext uri="{BB962C8B-B14F-4D97-AF65-F5344CB8AC3E}">
        <p14:creationId xmlns:p14="http://schemas.microsoft.com/office/powerpoint/2010/main" val="1073887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Distributed Cache Tag Helper</a:t>
            </a:r>
          </a:p>
        </p:txBody>
      </p:sp>
      <p:sp>
        <p:nvSpPr>
          <p:cNvPr id="3" name="Content Placeholder 2"/>
          <p:cNvSpPr>
            <a:spLocks noGrp="1"/>
          </p:cNvSpPr>
          <p:nvPr>
            <p:ph idx="1"/>
          </p:nvPr>
        </p:nvSpPr>
        <p:spPr/>
        <p:txBody>
          <a:bodyPr/>
          <a:lstStyle/>
          <a:p>
            <a:r>
              <a:rPr lang="en-US" dirty="0" smtClean="0"/>
              <a:t>Caches its content in Distributed Cache</a:t>
            </a:r>
          </a:p>
          <a:p>
            <a:endParaRPr lang="en-US" dirty="0"/>
          </a:p>
          <a:p>
            <a:endParaRPr lang="en-US" dirty="0" smtClean="0"/>
          </a:p>
          <a:p>
            <a:endParaRPr lang="en-US" dirty="0"/>
          </a:p>
          <a:p>
            <a:r>
              <a:rPr lang="en-US" dirty="0" smtClean="0"/>
              <a:t>Name must be unique for each content to be cached</a:t>
            </a:r>
          </a:p>
          <a:p>
            <a:r>
              <a:rPr lang="en-US" dirty="0" smtClean="0"/>
              <a:t>Uses same attributes as Cache Tag Helper</a:t>
            </a:r>
            <a:endParaRPr lang="nl-NL" dirty="0"/>
          </a:p>
        </p:txBody>
      </p:sp>
      <p:sp>
        <p:nvSpPr>
          <p:cNvPr id="4" name="Rectangle 3"/>
          <p:cNvSpPr/>
          <p:nvPr/>
        </p:nvSpPr>
        <p:spPr>
          <a:xfrm>
            <a:off x="454025" y="1752600"/>
            <a:ext cx="6477000" cy="1200329"/>
          </a:xfrm>
          <a:prstGeom prst="rect">
            <a:avLst/>
          </a:prstGeom>
        </p:spPr>
        <p:txBody>
          <a:bodyPr wrap="square">
            <a:spAutoFit/>
          </a:bodyPr>
          <a:lstStyle/>
          <a:p>
            <a:r>
              <a:rPr lang="en-US" dirty="0"/>
              <a:t>&lt;distributed-cache name="</a:t>
            </a:r>
            <a:r>
              <a:rPr lang="en-US" dirty="0" err="1"/>
              <a:t>MyCache</a:t>
            </a:r>
            <a:r>
              <a:rPr lang="en-US" dirty="0"/>
              <a:t>"&gt;</a:t>
            </a:r>
          </a:p>
          <a:p>
            <a:r>
              <a:rPr lang="en-US" dirty="0"/>
              <a:t>    &lt;p&gt;Something that will be cached&lt;/p&gt;</a:t>
            </a:r>
          </a:p>
          <a:p>
            <a:r>
              <a:rPr lang="en-US" dirty="0"/>
              <a:t>    @</a:t>
            </a:r>
            <a:r>
              <a:rPr lang="en-US" dirty="0" err="1"/>
              <a:t>DateTime.Now.ToString</a:t>
            </a:r>
            <a:r>
              <a:rPr lang="en-US" dirty="0"/>
              <a:t>()</a:t>
            </a:r>
          </a:p>
          <a:p>
            <a:r>
              <a:rPr lang="en-US" dirty="0"/>
              <a:t>&lt;/distributed-cache&gt;</a:t>
            </a:r>
            <a:endParaRPr lang="nl-NL" dirty="0"/>
          </a:p>
        </p:txBody>
      </p:sp>
    </p:spTree>
    <p:extLst>
      <p:ext uri="{BB962C8B-B14F-4D97-AF65-F5344CB8AC3E}">
        <p14:creationId xmlns:p14="http://schemas.microsoft.com/office/powerpoint/2010/main" val="315370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Caching</a:t>
            </a:r>
            <a:endParaRPr lang="nl-NL" dirty="0"/>
          </a:p>
        </p:txBody>
      </p:sp>
      <p:sp>
        <p:nvSpPr>
          <p:cNvPr id="3" name="Content Placeholder 2"/>
          <p:cNvSpPr>
            <a:spLocks noGrp="1"/>
          </p:cNvSpPr>
          <p:nvPr>
            <p:ph idx="1"/>
          </p:nvPr>
        </p:nvSpPr>
        <p:spPr/>
        <p:txBody>
          <a:bodyPr/>
          <a:lstStyle/>
          <a:p>
            <a:r>
              <a:rPr lang="en-US" dirty="0"/>
              <a:t>What is Response Caching</a:t>
            </a:r>
          </a:p>
          <a:p>
            <a:r>
              <a:rPr lang="en-US" dirty="0" err="1"/>
              <a:t>ResponseCache</a:t>
            </a:r>
            <a:r>
              <a:rPr lang="en-US" dirty="0"/>
              <a:t> Attribute</a:t>
            </a:r>
            <a:endParaRPr lang="nl-NL" dirty="0"/>
          </a:p>
        </p:txBody>
      </p:sp>
    </p:spTree>
    <p:extLst>
      <p:ext uri="{BB962C8B-B14F-4D97-AF65-F5344CB8AC3E}">
        <p14:creationId xmlns:p14="http://schemas.microsoft.com/office/powerpoint/2010/main" val="408866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Response </a:t>
            </a:r>
            <a:r>
              <a:rPr lang="en-US" dirty="0" smtClean="0"/>
              <a:t>Caching</a:t>
            </a:r>
            <a:endParaRPr lang="nl-NL" dirty="0"/>
          </a:p>
        </p:txBody>
      </p:sp>
      <p:sp>
        <p:nvSpPr>
          <p:cNvPr id="3" name="Content Placeholder 2"/>
          <p:cNvSpPr>
            <a:spLocks noGrp="1"/>
          </p:cNvSpPr>
          <p:nvPr>
            <p:ph idx="1"/>
          </p:nvPr>
        </p:nvSpPr>
        <p:spPr/>
        <p:txBody>
          <a:bodyPr/>
          <a:lstStyle/>
          <a:p>
            <a:r>
              <a:rPr lang="en-US" dirty="0"/>
              <a:t>A</a:t>
            </a:r>
            <a:r>
              <a:rPr lang="en-US" dirty="0" smtClean="0"/>
              <a:t>dds </a:t>
            </a:r>
            <a:r>
              <a:rPr lang="en-US" dirty="0"/>
              <a:t>cache-related headers to </a:t>
            </a:r>
            <a:r>
              <a:rPr lang="en-US" dirty="0" smtClean="0"/>
              <a:t>responses</a:t>
            </a:r>
          </a:p>
          <a:p>
            <a:r>
              <a:rPr lang="en-US" dirty="0" smtClean="0"/>
              <a:t>Lets specify </a:t>
            </a:r>
            <a:r>
              <a:rPr lang="en-US" dirty="0"/>
              <a:t>how </a:t>
            </a:r>
            <a:r>
              <a:rPr lang="en-US" dirty="0" smtClean="0"/>
              <a:t>client</a:t>
            </a:r>
            <a:r>
              <a:rPr lang="en-US" dirty="0"/>
              <a:t>, proxy and middleware </a:t>
            </a:r>
            <a:r>
              <a:rPr lang="en-US" dirty="0" smtClean="0"/>
              <a:t>have to </a:t>
            </a:r>
            <a:r>
              <a:rPr lang="en-US" dirty="0"/>
              <a:t>cache </a:t>
            </a:r>
            <a:r>
              <a:rPr lang="en-US" dirty="0" smtClean="0"/>
              <a:t>responses</a:t>
            </a:r>
          </a:p>
          <a:p>
            <a:r>
              <a:rPr lang="en-US" dirty="0" smtClean="0"/>
              <a:t>Can </a:t>
            </a:r>
            <a:r>
              <a:rPr lang="en-US" dirty="0"/>
              <a:t>reduce </a:t>
            </a:r>
            <a:r>
              <a:rPr lang="en-US" dirty="0" smtClean="0"/>
              <a:t>number </a:t>
            </a:r>
            <a:r>
              <a:rPr lang="en-US" dirty="0"/>
              <a:t>of requests a client or proxy makes to the web </a:t>
            </a:r>
            <a:r>
              <a:rPr lang="en-US" dirty="0" smtClean="0"/>
              <a:t>server</a:t>
            </a:r>
          </a:p>
          <a:p>
            <a:r>
              <a:rPr lang="en-US" dirty="0" smtClean="0"/>
              <a:t>Can </a:t>
            </a:r>
            <a:r>
              <a:rPr lang="en-US" dirty="0"/>
              <a:t>also reduce </a:t>
            </a:r>
            <a:r>
              <a:rPr lang="en-US" dirty="0" smtClean="0"/>
              <a:t>amount </a:t>
            </a:r>
            <a:r>
              <a:rPr lang="en-US" dirty="0"/>
              <a:t>of work the web server performs to generate </a:t>
            </a:r>
            <a:r>
              <a:rPr lang="en-US" dirty="0" smtClean="0"/>
              <a:t>response</a:t>
            </a:r>
            <a:endParaRPr lang="nl-NL" dirty="0"/>
          </a:p>
        </p:txBody>
      </p:sp>
    </p:spTree>
    <p:extLst>
      <p:ext uri="{BB962C8B-B14F-4D97-AF65-F5344CB8AC3E}">
        <p14:creationId xmlns:p14="http://schemas.microsoft.com/office/powerpoint/2010/main" val="222605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079c86ff-ca4f-4b73-9dac-abad486e7b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Configure Caching</a:t>
            </a:r>
            <a:endParaRPr lang="en-US"/>
          </a:p>
        </p:txBody>
      </p:sp>
      <p:sp>
        <p:nvSpPr>
          <p:cNvPr id="4" name="Content Placeholder 2"/>
          <p:cNvSpPr>
            <a:spLocks noGrp="1"/>
          </p:cNvSpPr>
          <p:nvPr/>
        </p:nvSpPr>
        <p:spPr bwMode="auto">
          <a:xfrm>
            <a:off x="458788" y="1021214"/>
            <a:ext cx="8119156" cy="53605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200" dirty="0" smtClean="0"/>
              <a:t>In this demonstration, you will see how to: </a:t>
            </a:r>
          </a:p>
          <a:p>
            <a:pPr marL="746125" lvl="1" indent="-457200">
              <a:buFont typeface="+mj-lt"/>
              <a:buAutoNum type="arabicPeriod"/>
            </a:pPr>
            <a:r>
              <a:rPr lang="en-US" sz="2200" dirty="0" smtClean="0"/>
              <a:t>Configure the output cache for a controller action</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first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Open </a:t>
            </a:r>
            <a:r>
              <a:rPr lang="en-US" sz="2200" b="1" dirty="0" err="1" smtClean="0"/>
              <a:t>OperaController.cs</a:t>
            </a:r>
            <a:r>
              <a:rPr lang="en-US" sz="2200" dirty="0" smtClean="0"/>
              <a:t> and configure the Index action to use the output cache</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Observe the improvement that the cache makes</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AJAX and Partial Page Updates</a:t>
            </a:r>
            <a:endParaRPr lang="en-US"/>
          </a:p>
        </p:txBody>
      </p:sp>
      <p:sp>
        <p:nvSpPr>
          <p:cNvPr id="3" name="Text Placeholder 2"/>
          <p:cNvSpPr>
            <a:spLocks noGrp="1"/>
          </p:cNvSpPr>
          <p:nvPr>
            <p:ph type="body" idx="1"/>
          </p:nvPr>
        </p:nvSpPr>
        <p:spPr/>
        <p:txBody>
          <a:bodyPr/>
          <a:lstStyle/>
          <a:p>
            <a:r>
              <a:rPr lang="en-US" dirty="0" smtClean="0"/>
              <a:t>Why Use Partial Page Updates?
Using AJAX in an MVC Core Web Application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Building Responsive Pages in ASP.NET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dirty="0" smtClean="0"/>
              <a:t>Exercise 1: Using Partial Page Updates
Exercise 2: Optional—Configuring the ASP.NET Caches</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83498"/>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Your manager has asked you to include comments for photos in the Photo Sharing application. Your manager has also highlighted that the performance of some pages in the application is too slow for a production site. </a:t>
            </a:r>
            <a:endParaRPr lang="en-US" sz="2800" smtClean="0">
              <a:latin typeface="Segoe UI"/>
              <a:ea typeface="Times New Roman"/>
              <a:cs typeface="Times New Roman"/>
            </a:endParaRPr>
          </a:p>
          <a:p>
            <a:r>
              <a:rPr lang="en-US" sz="2800" smtClean="0">
                <a:latin typeface="Segoe UI"/>
                <a:ea typeface="Arial Unicode MS"/>
                <a:cs typeface="Times New Roman"/>
              </a:rPr>
              <a:t>You want to ensure that comments for photos take minimal loading time, for which you decide to use partial page updates. You also want to return pages in quick time, while updated information is displayed, for which you decide to configure caching in your application.</a:t>
            </a:r>
            <a:endParaRPr lang="en-US" sz="2800">
              <a:latin typeface="Segoe U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2, why was the Request timing for /Photo not reduced for the first request when you configured the output cache for the index action?
In Exercise 2, when you configured the output cache for the GetImage() action, why was it necessary to set VaryByParam="id"?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Partial Page Updates?</a:t>
            </a:r>
            <a:endParaRPr lang="en-US"/>
          </a:p>
        </p:txBody>
      </p:sp>
      <p:cxnSp>
        <p:nvCxnSpPr>
          <p:cNvPr id="4" name="Straight Arrow Connector 3"/>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4"/>
          <p:cNvSpPr txBox="1"/>
          <p:nvPr/>
        </p:nvSpPr>
        <p:spPr>
          <a:xfrm>
            <a:off x="704223" y="992222"/>
            <a:ext cx="7700475"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cs typeface="Segoe UI" pitchFamily="34" charset="0"/>
              </a:rPr>
              <a:t>Partial page updates:</a:t>
            </a:r>
          </a:p>
          <a:p>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Allow updates of individual sections of a webpage, during </a:t>
            </a:r>
            <a:r>
              <a:rPr lang="en-US" sz="2400" b="0" dirty="0" err="1" smtClean="0">
                <a:latin typeface="Segoe UI" pitchFamily="34" charset="0"/>
                <a:cs typeface="Segoe UI" pitchFamily="34" charset="0"/>
              </a:rPr>
              <a:t>postback</a:t>
            </a:r>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Increase the responsiveness of a web application</a:t>
            </a:r>
            <a:endParaRPr lang="en-US" sz="2400" b="0" dirty="0">
              <a:latin typeface="Segoe UI" pitchFamily="34" charset="0"/>
              <a:cs typeface="Segoe UI" pitchFamily="34" charset="0"/>
            </a:endParaRPr>
          </a:p>
        </p:txBody>
      </p:sp>
      <p:sp>
        <p:nvSpPr>
          <p:cNvPr id="6" name="Rectangle 5"/>
          <p:cNvSpPr>
            <a:spLocks noChangeArrowheads="1"/>
          </p:cNvSpPr>
          <p:nvPr/>
        </p:nvSpPr>
        <p:spPr bwMode="auto">
          <a:xfrm>
            <a:off x="1276350" y="3581400"/>
            <a:ext cx="1524000" cy="8382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User Request</a:t>
            </a:r>
          </a:p>
        </p:txBody>
      </p:sp>
      <p:sp>
        <p:nvSpPr>
          <p:cNvPr id="7" name="Rectangle 6"/>
          <p:cNvSpPr>
            <a:spLocks noChangeArrowheads="1"/>
          </p:cNvSpPr>
          <p:nvPr/>
        </p:nvSpPr>
        <p:spPr bwMode="auto">
          <a:xfrm>
            <a:off x="5810250" y="3600450"/>
            <a:ext cx="1371600" cy="302895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Engine</a:t>
            </a:r>
          </a:p>
        </p:txBody>
      </p:sp>
      <p:sp>
        <p:nvSpPr>
          <p:cNvPr id="8" name="Rectangle 7"/>
          <p:cNvSpPr>
            <a:spLocks noChangeArrowheads="1"/>
          </p:cNvSpPr>
          <p:nvPr/>
        </p:nvSpPr>
        <p:spPr bwMode="auto">
          <a:xfrm>
            <a:off x="1314450" y="4781550"/>
            <a:ext cx="1485900" cy="1847850"/>
          </a:xfrm>
          <a:prstGeom prst="rect">
            <a:avLst/>
          </a:prstGeom>
          <a:solidFill>
            <a:srgbClr val="5B9BD5"/>
          </a:solidFill>
          <a:ln w="12700">
            <a:solidFill>
              <a:srgbClr val="1F4D78"/>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Pages</a:t>
            </a:r>
          </a:p>
        </p:txBody>
      </p:sp>
      <p:sp>
        <p:nvSpPr>
          <p:cNvPr id="9" name="Rectangle 8"/>
          <p:cNvSpPr>
            <a:spLocks noChangeArrowheads="1"/>
          </p:cNvSpPr>
          <p:nvPr/>
        </p:nvSpPr>
        <p:spPr bwMode="auto">
          <a:xfrm>
            <a:off x="1352550" y="5410200"/>
            <a:ext cx="1409699" cy="628650"/>
          </a:xfrm>
          <a:prstGeom prst="rect">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Refresh Section</a:t>
            </a:r>
          </a:p>
        </p:txBody>
      </p:sp>
      <p:cxnSp>
        <p:nvCxnSpPr>
          <p:cNvPr id="10" name="Straight Arrow Connector 9"/>
          <p:cNvCxnSpPr>
            <a:cxnSpLocks noChangeShapeType="1"/>
          </p:cNvCxnSpPr>
          <p:nvPr/>
        </p:nvCxnSpPr>
        <p:spPr bwMode="auto">
          <a:xfrm flipV="1">
            <a:off x="2762248" y="5715000"/>
            <a:ext cx="3017520" cy="0"/>
          </a:xfrm>
          <a:prstGeom prst="straightConnector1">
            <a:avLst/>
          </a:prstGeom>
          <a:noFill/>
          <a:ln w="19050">
            <a:solidFill>
              <a:srgbClr val="ED7D31"/>
            </a:solidFill>
            <a:miter lim="800000"/>
            <a:headEnd/>
            <a:tailEnd type="triangle" w="med" len="med"/>
          </a:ln>
        </p:spPr>
      </p:cxnSp>
      <p:cxnSp>
        <p:nvCxnSpPr>
          <p:cNvPr id="11" name="Straight Arrow Connector 10"/>
          <p:cNvCxnSpPr>
            <a:cxnSpLocks noChangeShapeType="1"/>
          </p:cNvCxnSpPr>
          <p:nvPr/>
        </p:nvCxnSpPr>
        <p:spPr bwMode="auto">
          <a:xfrm flipH="1" flipV="1">
            <a:off x="2819400" y="6019800"/>
            <a:ext cx="3017520" cy="0"/>
          </a:xfrm>
          <a:prstGeom prst="straightConnector1">
            <a:avLst/>
          </a:prstGeom>
          <a:noFill/>
          <a:ln w="19050">
            <a:solidFill>
              <a:srgbClr val="ED7D31"/>
            </a:solidFill>
            <a:miter lim="800000"/>
            <a:headEnd/>
            <a:tailEnd type="triangle" w="med" len="med"/>
          </a:ln>
        </p:spPr>
      </p:cxnSp>
      <p:sp>
        <p:nvSpPr>
          <p:cNvPr id="12" name="Text Box 9"/>
          <p:cNvSpPr txBox="1">
            <a:spLocks noChangeArrowheads="1"/>
          </p:cNvSpPr>
          <p:nvPr/>
        </p:nvSpPr>
        <p:spPr bwMode="auto">
          <a:xfrm>
            <a:off x="3457575" y="34290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ASP.NET Page</a:t>
            </a:r>
          </a:p>
        </p:txBody>
      </p:sp>
      <p:sp>
        <p:nvSpPr>
          <p:cNvPr id="13" name="Text Box 10"/>
          <p:cNvSpPr txBox="1">
            <a:spLocks noChangeArrowheads="1"/>
          </p:cNvSpPr>
          <p:nvPr/>
        </p:nvSpPr>
        <p:spPr bwMode="auto">
          <a:xfrm>
            <a:off x="3486150" y="4324350"/>
            <a:ext cx="1771650" cy="4953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full HTML</a:t>
            </a:r>
          </a:p>
        </p:txBody>
      </p:sp>
      <p:sp>
        <p:nvSpPr>
          <p:cNvPr id="14" name="Text Box 11"/>
          <p:cNvSpPr txBox="1">
            <a:spLocks noChangeArrowheads="1"/>
          </p:cNvSpPr>
          <p:nvPr/>
        </p:nvSpPr>
        <p:spPr bwMode="auto">
          <a:xfrm>
            <a:off x="3495675" y="5162551"/>
            <a:ext cx="1914525" cy="4191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changed content</a:t>
            </a:r>
          </a:p>
        </p:txBody>
      </p:sp>
      <p:sp>
        <p:nvSpPr>
          <p:cNvPr id="15" name="Text Box 12"/>
          <p:cNvSpPr txBox="1">
            <a:spLocks noChangeArrowheads="1"/>
          </p:cNvSpPr>
          <p:nvPr/>
        </p:nvSpPr>
        <p:spPr bwMode="auto">
          <a:xfrm>
            <a:off x="3409950" y="60579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only updated HTML</a:t>
            </a:r>
          </a:p>
        </p:txBody>
      </p:sp>
      <p:cxnSp>
        <p:nvCxnSpPr>
          <p:cNvPr id="16" name="Straight Arrow Connector 15"/>
          <p:cNvCxnSpPr>
            <a:cxnSpLocks noChangeShapeType="1"/>
          </p:cNvCxnSpPr>
          <p:nvPr/>
        </p:nvCxnSpPr>
        <p:spPr bwMode="auto">
          <a:xfrm flipH="1" flipV="1">
            <a:off x="2828926" y="5048251"/>
            <a:ext cx="2981324" cy="0"/>
          </a:xfrm>
          <a:prstGeom prst="straightConnector1">
            <a:avLst/>
          </a:prstGeom>
          <a:noFill/>
          <a:ln w="6350">
            <a:solidFill>
              <a:srgbClr val="5B9BD5"/>
            </a:solidFill>
            <a:miter lim="800000"/>
            <a:headEnd/>
            <a:tailEnd type="triangle" w="med" len="med"/>
          </a:ln>
        </p:spPr>
      </p:cxnSp>
      <p:cxnSp>
        <p:nvCxnSpPr>
          <p:cNvPr id="17" name="Straight Arrow Connector 16"/>
          <p:cNvCxnSpPr>
            <a:cxnSpLocks noChangeShapeType="1"/>
          </p:cNvCxnSpPr>
          <p:nvPr/>
        </p:nvCxnSpPr>
        <p:spPr bwMode="auto">
          <a:xfrm>
            <a:off x="2724150" y="4152900"/>
            <a:ext cx="3067050" cy="0"/>
          </a:xfrm>
          <a:prstGeom prst="straightConnector1">
            <a:avLst/>
          </a:prstGeom>
          <a:noFill/>
          <a:ln w="12700" cmpd="sng">
            <a:solidFill>
              <a:srgbClr val="5B9BD5"/>
            </a:solidFill>
            <a:miter lim="800000"/>
            <a:headEn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AJAX in an MVC Core Web Application</a:t>
            </a:r>
            <a:endParaRPr lang="en-US" dirty="0"/>
          </a:p>
        </p:txBody>
      </p:sp>
      <p:sp>
        <p:nvSpPr>
          <p:cNvPr id="4" name="Content Placeholder 2"/>
          <p:cNvSpPr>
            <a:spLocks noGrp="1"/>
          </p:cNvSpPr>
          <p:nvPr/>
        </p:nvSpPr>
        <p:spPr bwMode="auto">
          <a:xfrm>
            <a:off x="458788" y="1021215"/>
            <a:ext cx="8119156" cy="3322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0">
              <a:buNone/>
            </a:pPr>
            <a:r>
              <a:rPr lang="en-US" sz="2600" b="0" dirty="0" smtClean="0">
                <a:latin typeface="Segoe UI" pitchFamily="34" charset="0"/>
                <a:ea typeface="Segoe UI" pitchFamily="34" charset="0"/>
                <a:cs typeface="Segoe UI" pitchFamily="34" charset="0"/>
              </a:rPr>
              <a:t>To implement AJAX in your web application:</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Create your web application without AJAX</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Use </a:t>
            </a:r>
            <a:r>
              <a:rPr lang="en-US" sz="2600" b="0" dirty="0" err="1" smtClean="0">
                <a:latin typeface="Segoe UI" pitchFamily="34" charset="0"/>
                <a:ea typeface="Segoe UI" pitchFamily="34" charset="0"/>
                <a:cs typeface="Segoe UI" pitchFamily="34" charset="0"/>
              </a:rPr>
              <a:t>ViewComponents</a:t>
            </a:r>
            <a:r>
              <a:rPr lang="en-US" sz="2600" b="0" dirty="0" smtClean="0">
                <a:latin typeface="Segoe UI" pitchFamily="34" charset="0"/>
                <a:ea typeface="Segoe UI" pitchFamily="34" charset="0"/>
                <a:cs typeface="Segoe UI" pitchFamily="34" charset="0"/>
              </a:rPr>
              <a:t> to render only the specific sections that you want to update on the webpage</a:t>
            </a:r>
          </a:p>
          <a:p>
            <a:endParaRPr lang="en-US" sz="2600" b="0" dirty="0" smtClean="0">
              <a:latin typeface="Segoe UI" pitchFamily="34" charset="0"/>
              <a:ea typeface="Segoe UI" pitchFamily="34" charset="0"/>
              <a:cs typeface="Segoe UI" pitchFamily="34" charset="0"/>
            </a:endParaRPr>
          </a:p>
          <a:p>
            <a:endParaRPr lang="en-US" sz="2600" b="0" dirty="0">
              <a:latin typeface="Segoe UI" pitchFamily="34" charset="0"/>
              <a:ea typeface="Segoe UI" pitchFamily="34" charset="0"/>
              <a:cs typeface="Segoe UI" pitchFamily="34" charset="0"/>
            </a:endParaRPr>
          </a:p>
        </p:txBody>
      </p:sp>
      <p:sp>
        <p:nvSpPr>
          <p:cNvPr id="3" name="Rectangle 2"/>
          <p:cNvSpPr/>
          <p:nvPr/>
        </p:nvSpPr>
        <p:spPr>
          <a:xfrm>
            <a:off x="228600" y="3276600"/>
            <a:ext cx="13182600" cy="1754326"/>
          </a:xfrm>
          <a:prstGeom prst="rect">
            <a:avLst/>
          </a:prstGeom>
        </p:spPr>
        <p:txBody>
          <a:bodyPr wrap="square">
            <a:spAutoFit/>
          </a:bodyPr>
          <a:lstStyle/>
          <a:p>
            <a:r>
              <a:rPr lang="nl-NL" dirty="0"/>
              <a:t>public class </a:t>
            </a:r>
            <a:r>
              <a:rPr lang="nl-NL" dirty="0" err="1"/>
              <a:t>CommentsForPhotoViewComponent</a:t>
            </a:r>
            <a:r>
              <a:rPr lang="nl-NL" dirty="0"/>
              <a:t> : </a:t>
            </a:r>
            <a:r>
              <a:rPr lang="nl-NL" dirty="0" err="1" smtClean="0"/>
              <a:t>ViewComponent</a:t>
            </a:r>
            <a:r>
              <a:rPr lang="nl-NL" dirty="0" smtClean="0"/>
              <a:t>{</a:t>
            </a:r>
            <a:endParaRPr lang="nl-NL" dirty="0"/>
          </a:p>
          <a:p>
            <a:r>
              <a:rPr lang="nl-NL" dirty="0" smtClean="0"/>
              <a:t>  public </a:t>
            </a:r>
            <a:r>
              <a:rPr lang="nl-NL" dirty="0" err="1"/>
              <a:t>async</a:t>
            </a:r>
            <a:r>
              <a:rPr lang="nl-NL" dirty="0"/>
              <a:t> </a:t>
            </a:r>
            <a:r>
              <a:rPr lang="nl-NL" dirty="0" err="1"/>
              <a:t>Task</a:t>
            </a:r>
            <a:r>
              <a:rPr lang="nl-NL" dirty="0"/>
              <a:t>&lt;</a:t>
            </a:r>
            <a:r>
              <a:rPr lang="nl-NL" dirty="0" err="1"/>
              <a:t>IViewComponentResult</a:t>
            </a:r>
            <a:r>
              <a:rPr lang="nl-NL" dirty="0"/>
              <a:t>&gt; </a:t>
            </a:r>
            <a:r>
              <a:rPr lang="nl-NL" dirty="0" err="1"/>
              <a:t>InvokeAsync</a:t>
            </a:r>
            <a:r>
              <a:rPr lang="nl-NL" dirty="0" smtClean="0"/>
              <a:t>(){</a:t>
            </a:r>
            <a:endParaRPr lang="nl-NL" dirty="0"/>
          </a:p>
          <a:p>
            <a:r>
              <a:rPr lang="nl-NL" dirty="0" smtClean="0"/>
              <a:t>    </a:t>
            </a:r>
            <a:r>
              <a:rPr lang="nl-NL" dirty="0" err="1" smtClean="0"/>
              <a:t>ViewBag.Message</a:t>
            </a:r>
            <a:r>
              <a:rPr lang="nl-NL" dirty="0" smtClean="0"/>
              <a:t> </a:t>
            </a:r>
            <a:r>
              <a:rPr lang="nl-NL" dirty="0"/>
              <a:t>= </a:t>
            </a:r>
            <a:r>
              <a:rPr lang="nl-NL" dirty="0" smtClean="0"/>
              <a:t>"</a:t>
            </a:r>
            <a:r>
              <a:rPr lang="nl-NL" dirty="0" err="1" smtClean="0"/>
              <a:t>Hello</a:t>
            </a:r>
            <a:r>
              <a:rPr lang="nl-NL" dirty="0" smtClean="0"/>
              <a:t> World!";</a:t>
            </a:r>
            <a:endParaRPr lang="nl-NL" dirty="0"/>
          </a:p>
          <a:p>
            <a:r>
              <a:rPr lang="nl-NL" dirty="0"/>
              <a:t>    </a:t>
            </a:r>
            <a:r>
              <a:rPr lang="nl-NL" dirty="0" smtClean="0"/>
              <a:t>return </a:t>
            </a:r>
            <a:r>
              <a:rPr lang="nl-NL" dirty="0"/>
              <a:t>View(</a:t>
            </a:r>
            <a:r>
              <a:rPr lang="nl-NL" dirty="0" err="1"/>
              <a:t>comments</a:t>
            </a:r>
            <a:r>
              <a:rPr lang="nl-NL" dirty="0"/>
              <a:t>);</a:t>
            </a:r>
          </a:p>
          <a:p>
            <a:r>
              <a:rPr lang="nl-NL" dirty="0"/>
              <a:t>  </a:t>
            </a:r>
            <a:r>
              <a:rPr lang="nl-NL" dirty="0" smtClean="0"/>
              <a:t>}</a:t>
            </a:r>
            <a:endParaRPr lang="nl-NL" dirty="0"/>
          </a:p>
          <a:p>
            <a:r>
              <a:rPr lang="nl-NL" dirty="0" smtClean="0"/>
              <a:t>}</a:t>
            </a:r>
            <a:endParaRPr lang="nl-NL"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jQuery Ajax Unobtrusive plugin</a:t>
            </a:r>
            <a:endParaRPr lang="en-US" dirty="0"/>
          </a:p>
        </p:txBody>
      </p:sp>
      <p:sp>
        <p:nvSpPr>
          <p:cNvPr id="4" name="Content Placeholder 2"/>
          <p:cNvSpPr>
            <a:spLocks noGrp="1"/>
          </p:cNvSpPr>
          <p:nvPr/>
        </p:nvSpPr>
        <p:spPr bwMode="auto">
          <a:xfrm>
            <a:off x="458788" y="1021215"/>
            <a:ext cx="8119156" cy="2179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smtClean="0">
                <a:latin typeface="Segoe UI" pitchFamily="34" charset="0"/>
                <a:ea typeface="Segoe UI" pitchFamily="34" charset="0"/>
                <a:cs typeface="Segoe UI" pitchFamily="34" charset="0"/>
              </a:rPr>
              <a:t>The </a:t>
            </a:r>
            <a:r>
              <a:rPr lang="en-US" sz="2800" dirty="0" smtClean="0">
                <a:latin typeface="Segoe UI" pitchFamily="34" charset="0"/>
                <a:ea typeface="Segoe UI" pitchFamily="34" charset="0"/>
                <a:cs typeface="Segoe UI" pitchFamily="34" charset="0"/>
              </a:rPr>
              <a:t>jQuery Unobtrusive Ajax plugin</a:t>
            </a:r>
            <a:r>
              <a:rPr lang="en-US" sz="2800" b="0" dirty="0" smtClean="0">
                <a:latin typeface="Segoe UI" pitchFamily="34" charset="0"/>
                <a:ea typeface="Segoe UI" pitchFamily="34" charset="0"/>
                <a:cs typeface="Segoe UI" pitchFamily="34" charset="0"/>
              </a:rPr>
              <a:t>:</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obtain updated HTML information from the view</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replace content in a specific location</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Install bower package</a:t>
            </a:r>
          </a:p>
          <a:p>
            <a:pPr marL="122238" indent="-122238">
              <a:buClr>
                <a:schemeClr val="accent2">
                  <a:lumMod val="75000"/>
                </a:schemeClr>
              </a:buClr>
              <a:buFont typeface="Arial" pitchFamily="34" charset="0"/>
              <a:buChar char="•"/>
            </a:pPr>
            <a:endParaRPr lang="en-US" sz="2400" b="0" dirty="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endParaRPr lang="en-US" sz="2800" b="0" dirty="0" smtClean="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Or use CDN</a:t>
            </a:r>
          </a:p>
          <a:p>
            <a:pPr marL="122238" indent="-122238">
              <a:buClr>
                <a:schemeClr val="accent2">
                  <a:lumMod val="75000"/>
                </a:schemeClr>
              </a:buClr>
              <a:buFont typeface="Arial" pitchFamily="34" charset="0"/>
              <a:buChar char="•"/>
            </a:pPr>
            <a:endParaRPr lang="en-US" sz="2800" b="0" dirty="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endParaRPr lang="en-US" sz="2800" b="0" dirty="0" smtClean="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Add html data-ajax-* attributes </a:t>
            </a:r>
          </a:p>
          <a:p>
            <a:pPr marL="122238" indent="-122238">
              <a:buClr>
                <a:schemeClr val="accent2">
                  <a:lumMod val="75000"/>
                </a:schemeClr>
              </a:buClr>
              <a:buFont typeface="Arial" pitchFamily="34" charset="0"/>
              <a:buChar char="•"/>
            </a:pPr>
            <a:endParaRPr lang="en-US" sz="2800" b="0" dirty="0" smtClean="0">
              <a:latin typeface="Segoe UI" pitchFamily="34" charset="0"/>
              <a:ea typeface="Segoe UI" pitchFamily="34" charset="0"/>
              <a:cs typeface="Segoe UI" pitchFamily="34" charset="0"/>
            </a:endParaRPr>
          </a:p>
          <a:p>
            <a:pPr>
              <a:buNone/>
            </a:pPr>
            <a:endParaRPr lang="en-US" sz="2800" b="0" dirty="0" smtClean="0">
              <a:latin typeface="Segoe UI" pitchFamily="34" charset="0"/>
              <a:ea typeface="Segoe UI" pitchFamily="34" charset="0"/>
              <a:cs typeface="Segoe UI" pitchFamily="34" charset="0"/>
            </a:endParaRPr>
          </a:p>
          <a:p>
            <a:pPr>
              <a:buNone/>
            </a:pPr>
            <a:endParaRPr lang="en-US" sz="2800" b="0" dirty="0" smtClean="0">
              <a:latin typeface="Segoe UI" pitchFamily="34" charset="0"/>
              <a:ea typeface="Segoe UI" pitchFamily="34" charset="0"/>
              <a:cs typeface="Segoe UI" pitchFamily="34" charset="0"/>
            </a:endParaRPr>
          </a:p>
          <a:p>
            <a:pPr>
              <a:buNone/>
            </a:pP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685800" y="3200400"/>
            <a:ext cx="7353146" cy="40049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282575" y="4495800"/>
            <a:ext cx="8709025" cy="369332"/>
          </a:xfrm>
          <a:prstGeom prst="rect">
            <a:avLst/>
          </a:prstGeom>
        </p:spPr>
        <p:txBody>
          <a:bodyPr wrap="square">
            <a:spAutoFit/>
          </a:bodyPr>
          <a:lstStyle/>
          <a:p>
            <a:r>
              <a:rPr lang="nl-NL" dirty="0"/>
              <a:t>http://ajax.aspnetcdn.com/ajax/mvc/3.0/jquery.unobtrusive-ajax.min.js</a:t>
            </a:r>
          </a:p>
        </p:txBody>
      </p:sp>
      <p:sp>
        <p:nvSpPr>
          <p:cNvPr id="7" name="Rectangle 6"/>
          <p:cNvSpPr/>
          <p:nvPr/>
        </p:nvSpPr>
        <p:spPr>
          <a:xfrm>
            <a:off x="304800" y="3416228"/>
            <a:ext cx="5979958" cy="369332"/>
          </a:xfrm>
          <a:prstGeom prst="rect">
            <a:avLst/>
          </a:prstGeom>
        </p:spPr>
        <p:txBody>
          <a:bodyPr wrap="square">
            <a:spAutoFit/>
          </a:bodyPr>
          <a:lstStyle/>
          <a:p>
            <a:r>
              <a:rPr lang="nl-NL" dirty="0" err="1"/>
              <a:t>Microsoft.jQuery.Unobtrusive.Ajax</a:t>
            </a:r>
            <a:r>
              <a:rPr lang="nl-NL" dirty="0"/>
              <a:t> 3.2.3</a:t>
            </a:r>
          </a:p>
        </p:txBody>
      </p:sp>
      <p:sp>
        <p:nvSpPr>
          <p:cNvPr id="8" name="Rectangle 7"/>
          <p:cNvSpPr/>
          <p:nvPr/>
        </p:nvSpPr>
        <p:spPr>
          <a:xfrm>
            <a:off x="255587" y="6096556"/>
            <a:ext cx="9067800" cy="369332"/>
          </a:xfrm>
          <a:prstGeom prst="rect">
            <a:avLst/>
          </a:prstGeom>
        </p:spPr>
        <p:txBody>
          <a:bodyPr wrap="square">
            <a:spAutoFit/>
          </a:bodyPr>
          <a:lstStyle/>
          <a:p>
            <a:r>
              <a:rPr lang="nl-NL" dirty="0"/>
              <a:t>http://bradwilson.typepad.com/blog/2010/10/mvc3-unobtrusive-ajax.html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Implementing a Caching Strategy</a:t>
            </a:r>
            <a:endParaRPr lang="en-US" dirty="0"/>
          </a:p>
        </p:txBody>
      </p:sp>
      <p:sp>
        <p:nvSpPr>
          <p:cNvPr id="3" name="Text Placeholder 2"/>
          <p:cNvSpPr>
            <a:spLocks noGrp="1"/>
          </p:cNvSpPr>
          <p:nvPr>
            <p:ph type="body" idx="1"/>
          </p:nvPr>
        </p:nvSpPr>
        <p:spPr/>
        <p:txBody>
          <a:bodyPr/>
          <a:lstStyle/>
          <a:p>
            <a:r>
              <a:rPr lang="en-US" dirty="0"/>
              <a:t>Why Use Caching? </a:t>
            </a:r>
            <a:endParaRPr lang="en-US" dirty="0" smtClean="0"/>
          </a:p>
          <a:p>
            <a:r>
              <a:rPr lang="en-US" dirty="0" smtClean="0"/>
              <a:t>In </a:t>
            </a:r>
            <a:r>
              <a:rPr lang="en-US" dirty="0"/>
              <a:t>Memory Caching</a:t>
            </a:r>
          </a:p>
          <a:p>
            <a:r>
              <a:rPr lang="en-US" dirty="0"/>
              <a:t>Working with a Distributed </a:t>
            </a:r>
            <a:r>
              <a:rPr lang="en-US" dirty="0" smtClean="0"/>
              <a:t>Cache</a:t>
            </a:r>
          </a:p>
          <a:p>
            <a:r>
              <a:rPr lang="en-US" dirty="0" smtClean="0"/>
              <a:t>Cache And Distributed Cache Tag Helpers</a:t>
            </a:r>
            <a:endParaRPr lang="en-US" dirty="0"/>
          </a:p>
          <a:p>
            <a:r>
              <a:rPr lang="en-US" dirty="0"/>
              <a:t>Response Caching</a:t>
            </a:r>
          </a:p>
          <a:p>
            <a:r>
              <a:rPr lang="en-US" dirty="0"/>
              <a:t>Response caching </a:t>
            </a:r>
            <a:r>
              <a:rPr lang="en-US" dirty="0" smtClean="0"/>
              <a:t>middleware</a:t>
            </a:r>
          </a:p>
          <a:p>
            <a:r>
              <a:rPr lang="en-US" dirty="0" smtClean="0"/>
              <a:t>Demonstration: How to Configure Caching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Caching?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Caching:</a:t>
            </a:r>
          </a:p>
          <a:p>
            <a:pPr lvl="0">
              <a:buNone/>
            </a:pPr>
            <a:endParaRPr lang="en-US" dirty="0" smtClean="0"/>
          </a:p>
          <a:p>
            <a:pPr lvl="0"/>
            <a:r>
              <a:rPr lang="en-US" dirty="0" smtClean="0"/>
              <a:t>Helps improve the performance of a web application by reducing the time needed to process a webpage</a:t>
            </a:r>
          </a:p>
          <a:p>
            <a:pPr lvl="0"/>
            <a:endParaRPr lang="en-US" dirty="0" smtClean="0"/>
          </a:p>
          <a:p>
            <a:pPr lvl="0"/>
            <a:r>
              <a:rPr lang="en-US" dirty="0" smtClean="0"/>
              <a:t>Helps increase the scalability of a web application by reducing the workload on the server</a:t>
            </a:r>
          </a:p>
          <a:p>
            <a:pPr>
              <a:buNone/>
            </a:pPr>
            <a:endParaRPr lang="en-US"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Memory Caching</a:t>
            </a:r>
            <a:endParaRPr lang="nl-NL" dirty="0"/>
          </a:p>
        </p:txBody>
      </p:sp>
      <p:sp>
        <p:nvSpPr>
          <p:cNvPr id="3" name="Content Placeholder 2"/>
          <p:cNvSpPr>
            <a:spLocks noGrp="1"/>
          </p:cNvSpPr>
          <p:nvPr>
            <p:ph idx="1"/>
          </p:nvPr>
        </p:nvSpPr>
        <p:spPr/>
        <p:txBody>
          <a:bodyPr/>
          <a:lstStyle/>
          <a:p>
            <a:r>
              <a:rPr lang="en-US" dirty="0"/>
              <a:t>Configuring In Memory Caching</a:t>
            </a:r>
          </a:p>
          <a:p>
            <a:r>
              <a:rPr lang="en-US" dirty="0"/>
              <a:t>Reading and Writing to a Memory Cache</a:t>
            </a:r>
          </a:p>
          <a:p>
            <a:r>
              <a:rPr lang="en-US" dirty="0"/>
              <a:t>Cache Dependencies and </a:t>
            </a:r>
            <a:r>
              <a:rPr lang="en-US" dirty="0" smtClean="0"/>
              <a:t>Callbacks</a:t>
            </a:r>
            <a:endParaRPr lang="nl-NL" dirty="0"/>
          </a:p>
        </p:txBody>
      </p:sp>
    </p:spTree>
    <p:extLst>
      <p:ext uri="{BB962C8B-B14F-4D97-AF65-F5344CB8AC3E}">
        <p14:creationId xmlns:p14="http://schemas.microsoft.com/office/powerpoint/2010/main" val="1764351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557</TotalTime>
  <Words>3400</Words>
  <Application>Microsoft Office PowerPoint</Application>
  <PresentationFormat>On-screen Show (4:3)</PresentationFormat>
  <Paragraphs>408</Paragraphs>
  <Slides>33</Slides>
  <Notes>20</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Segoe Light</vt:lpstr>
      <vt:lpstr>Arial</vt:lpstr>
      <vt:lpstr>Calibri</vt:lpstr>
      <vt:lpstr>Arial Unicode MS</vt:lpstr>
      <vt:lpstr>Wingdings</vt:lpstr>
      <vt:lpstr>Verdana</vt:lpstr>
      <vt:lpstr>Lucida Sans Unicode</vt:lpstr>
      <vt:lpstr>Segoe UI Light</vt:lpstr>
      <vt:lpstr>Times New Roman</vt:lpstr>
      <vt:lpstr>Courier New</vt:lpstr>
      <vt:lpstr>Segoe UI</vt:lpstr>
      <vt:lpstr>Symbol</vt:lpstr>
      <vt:lpstr>Presentation1</vt:lpstr>
      <vt:lpstr>Module09</vt:lpstr>
      <vt:lpstr>Module Overview</vt:lpstr>
      <vt:lpstr>Lesson 1: Using AJAX and Partial Page Updates</vt:lpstr>
      <vt:lpstr>Why Use Partial Page Updates?</vt:lpstr>
      <vt:lpstr>Using AJAX in an MVC Core Web Application</vt:lpstr>
      <vt:lpstr>The jQuery Ajax Unobtrusive plugin</vt:lpstr>
      <vt:lpstr>Lesson 2: Implementing a Caching Strategy</vt:lpstr>
      <vt:lpstr>Why Use Caching?</vt:lpstr>
      <vt:lpstr>In Memory Caching</vt:lpstr>
      <vt:lpstr>Configuring In Memory Caching</vt:lpstr>
      <vt:lpstr>Reading and Writing to a Memory Cache</vt:lpstr>
      <vt:lpstr>Reading and Writing to a Memory Cache</vt:lpstr>
      <vt:lpstr>Cache Dependencies And Callbacks</vt:lpstr>
      <vt:lpstr>Cache Dependencies And Callbacks</vt:lpstr>
      <vt:lpstr>Cache Dependencies And Callbacks</vt:lpstr>
      <vt:lpstr>Working with a Distributed Cache</vt:lpstr>
      <vt:lpstr>What is a Distributed Cache</vt:lpstr>
      <vt:lpstr>The IDistributedCache Interface</vt:lpstr>
      <vt:lpstr>Using a Redis Distributed Cache</vt:lpstr>
      <vt:lpstr>Using a SQL Server Distributed Cache</vt:lpstr>
      <vt:lpstr>Using a SQL Server Distributed Cache</vt:lpstr>
      <vt:lpstr>Cache Tag Helper</vt:lpstr>
      <vt:lpstr>Distributed Cache Tag Helper</vt:lpstr>
      <vt:lpstr>Response Caching</vt:lpstr>
      <vt:lpstr>What is Response Caching</vt:lpstr>
      <vt:lpstr>Demonstration: How to Configure Caching</vt:lpstr>
      <vt:lpstr>PowerPoint Presentation</vt:lpstr>
      <vt:lpstr>PowerPoint Presentation</vt:lpstr>
      <vt:lpstr>PowerPoint Presentation</vt:lpstr>
      <vt:lpstr>Lab: Building Responsive Pages in ASP.NET MVC Core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Module09</dc:title>
  <dc:creator>karthi</dc:creator>
  <cp:lastModifiedBy>Simona Colapicchioni</cp:lastModifiedBy>
  <cp:revision>22</cp:revision>
  <dcterms:created xsi:type="dcterms:W3CDTF">2013-05-28T11:36:09Z</dcterms:created>
  <dcterms:modified xsi:type="dcterms:W3CDTF">2016-12-20T12:50:59Z</dcterms:modified>
</cp:coreProperties>
</file>