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3"/>
  </p:notesMasterIdLst>
  <p:sldIdLst>
    <p:sldId id="256" r:id="rId2"/>
    <p:sldId id="257" r:id="rId3"/>
    <p:sldId id="258" r:id="rId4"/>
    <p:sldId id="278" r:id="rId5"/>
    <p:sldId id="279" r:id="rId6"/>
    <p:sldId id="280" r:id="rId7"/>
    <p:sldId id="281" r:id="rId8"/>
    <p:sldId id="282" r:id="rId9"/>
    <p:sldId id="283" r:id="rId10"/>
    <p:sldId id="304" r:id="rId11"/>
    <p:sldId id="284" r:id="rId12"/>
    <p:sldId id="285" r:id="rId13"/>
    <p:sldId id="286" r:id="rId14"/>
    <p:sldId id="29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263" r:id="rId47"/>
    <p:sldId id="277" r:id="rId48"/>
    <p:sldId id="271" r:id="rId49"/>
    <p:sldId id="272" r:id="rId50"/>
    <p:sldId id="273" r:id="rId51"/>
    <p:sldId id="274" r:id="rId52"/>
  </p:sldIdLst>
  <p:sldSz cx="9144000" cy="6858000" type="screen4x3"/>
  <p:notesSz cx="6858000" cy="9144000"/>
  <p:embeddedFontLst>
    <p:embeddedFont>
      <p:font typeface="Calibri" panose="020F0502020204030204" pitchFamily="34" charset="0"/>
      <p:regular r:id="rId54"/>
      <p:bold r:id="rId55"/>
      <p:italic r:id="rId56"/>
      <p:boldItalic r:id="rId57"/>
    </p:embeddedFont>
    <p:embeddedFont>
      <p:font typeface="Verdana" panose="020B0604030504040204" pitchFamily="34" charset="0"/>
      <p:regular r:id="rId58"/>
      <p:bold r:id="rId59"/>
      <p:italic r:id="rId60"/>
      <p:boldItalic r:id="rId61"/>
    </p:embeddedFont>
    <p:embeddedFont>
      <p:font typeface="Segoe UI Light" panose="020B0502040204020203" pitchFamily="34" charset="0"/>
      <p:regular r:id="rId62"/>
      <p:italic r:id="rId63"/>
    </p:embeddedFont>
    <p:embeddedFont>
      <p:font typeface="Segoe UI" panose="020B0502040204020203" pitchFamily="34" charset="0"/>
      <p:regular r:id="rId64"/>
      <p:bold r:id="rId65"/>
      <p:italic r:id="rId66"/>
      <p:boldItalic r:id="rId67"/>
    </p:embeddedFont>
  </p:embeddedFontLst>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58477" autoAdjust="0"/>
  </p:normalViewPr>
  <p:slideViewPr>
    <p:cSldViewPr>
      <p:cViewPr varScale="1">
        <p:scale>
          <a:sx n="51" d="100"/>
          <a:sy n="51" d="100"/>
        </p:scale>
        <p:origin x="2366" y="58"/>
      </p:cViewPr>
      <p:guideLst>
        <p:guide orient="horz" pos="2160"/>
        <p:guide pos="2880"/>
      </p:guideLst>
    </p:cSldViewPr>
  </p:slideViewPr>
  <p:notesTextViewPr>
    <p:cViewPr>
      <p:scale>
        <a:sx n="75" d="100"/>
        <a:sy n="75" d="100"/>
      </p:scale>
      <p:origin x="0" y="0"/>
    </p:cViewPr>
  </p:notesTextViewPr>
  <p:notesViewPr>
    <p:cSldViewPr>
      <p:cViewPr varScale="1">
        <p:scale>
          <a:sx n="66" d="100"/>
          <a:sy n="66"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4CC5B-A149-47CD-91BC-90A5EDA5138F}"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89EBE-E23D-4A50-A844-9F571E6246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An </a:t>
            </a:r>
            <a:r>
              <a:rPr lang="en-US" dirty="0" err="1" smtClean="0"/>
              <a:t>IdentityDbContext</a:t>
            </a:r>
            <a:r>
              <a:rPr lang="en-US" dirty="0" smtClean="0"/>
              <a:t> is an </a:t>
            </a:r>
            <a:r>
              <a:rPr lang="en-US" dirty="0" err="1" smtClean="0"/>
              <a:t>EntityFramework</a:t>
            </a:r>
            <a:r>
              <a:rPr lang="en-US" baseline="0" dirty="0" smtClean="0"/>
              <a:t> class deriving from </a:t>
            </a:r>
            <a:r>
              <a:rPr lang="en-US" baseline="0" dirty="0" err="1" smtClean="0"/>
              <a:t>DbContext</a:t>
            </a:r>
            <a:r>
              <a:rPr lang="en-US" baseline="0" dirty="0" smtClean="0"/>
              <a:t> that already contains </a:t>
            </a:r>
            <a:r>
              <a:rPr lang="en-US" baseline="0" dirty="0" err="1" smtClean="0"/>
              <a:t>DbSet</a:t>
            </a:r>
            <a:r>
              <a:rPr lang="en-US" baseline="0" dirty="0" smtClean="0"/>
              <a:t> for Users, Claims, Roles, Tokens and so on</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10</a:t>
            </a:fld>
            <a:endParaRPr lang="en-US"/>
          </a:p>
        </p:txBody>
      </p:sp>
    </p:spTree>
    <p:extLst>
      <p:ext uri="{BB962C8B-B14F-4D97-AF65-F5344CB8AC3E}">
        <p14:creationId xmlns:p14="http://schemas.microsoft.com/office/powerpoint/2010/main" val="15787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An </a:t>
            </a:r>
            <a:r>
              <a:rPr lang="en-US" dirty="0" err="1" smtClean="0"/>
              <a:t>IdentityUser</a:t>
            </a:r>
            <a:r>
              <a:rPr lang="en-US" baseline="0" dirty="0" smtClean="0"/>
              <a:t> is a class with a String Id plus many properties such as a </a:t>
            </a:r>
            <a:r>
              <a:rPr lang="en-US" baseline="0" dirty="0" err="1" smtClean="0"/>
              <a:t>UserName</a:t>
            </a:r>
            <a:r>
              <a:rPr lang="en-US" baseline="0" dirty="0" smtClean="0"/>
              <a:t>, Email, </a:t>
            </a:r>
            <a:r>
              <a:rPr lang="en-US" baseline="0" dirty="0" err="1" smtClean="0"/>
              <a:t>PasswordHash</a:t>
            </a:r>
            <a:r>
              <a:rPr lang="en-US" baseline="0" dirty="0" smtClean="0"/>
              <a:t>, </a:t>
            </a:r>
            <a:r>
              <a:rPr lang="en-US" baseline="0" dirty="0" err="1" smtClean="0"/>
              <a:t>PhoneNumber</a:t>
            </a:r>
            <a:r>
              <a:rPr lang="en-US" baseline="0" dirty="0" smtClean="0"/>
              <a:t> but also a collection of Claims, Roles, Logins.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11</a:t>
            </a:fld>
            <a:endParaRPr lang="en-US"/>
          </a:p>
        </p:txBody>
      </p:sp>
    </p:spTree>
    <p:extLst>
      <p:ext uri="{BB962C8B-B14F-4D97-AF65-F5344CB8AC3E}">
        <p14:creationId xmlns:p14="http://schemas.microsoft.com/office/powerpoint/2010/main" val="239257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 </a:t>
            </a:r>
            <a:r>
              <a:rPr lang="en-US" dirty="0" err="1" smtClean="0"/>
              <a:t>RoleStore</a:t>
            </a:r>
            <a:r>
              <a:rPr lang="en-US" dirty="0" smtClean="0"/>
              <a:t> implementation works with a </a:t>
            </a:r>
            <a:r>
              <a:rPr lang="en-US" dirty="0" err="1" smtClean="0"/>
              <a:t>DbContext</a:t>
            </a:r>
            <a:r>
              <a:rPr lang="en-US" dirty="0" smtClean="0"/>
              <a:t> to store the roles in</a:t>
            </a:r>
            <a:r>
              <a:rPr lang="en-US" baseline="0" dirty="0" smtClean="0"/>
              <a:t> a </a:t>
            </a:r>
            <a:r>
              <a:rPr lang="en-US" baseline="0" dirty="0" err="1" smtClean="0"/>
              <a:t>Sql</a:t>
            </a:r>
            <a:r>
              <a:rPr lang="en-US" baseline="0" dirty="0" smtClean="0"/>
              <a:t> Database and it can handle roles and claims associated to each role.</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12</a:t>
            </a:fld>
            <a:endParaRPr lang="en-US"/>
          </a:p>
        </p:txBody>
      </p:sp>
    </p:spTree>
    <p:extLst>
      <p:ext uri="{BB962C8B-B14F-4D97-AF65-F5344CB8AC3E}">
        <p14:creationId xmlns:p14="http://schemas.microsoft.com/office/powerpoint/2010/main" val="3785845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An </a:t>
            </a:r>
            <a:r>
              <a:rPr lang="en-US" dirty="0" err="1" smtClean="0"/>
              <a:t>IdentityRole</a:t>
            </a:r>
            <a:r>
              <a:rPr lang="en-US" dirty="0" smtClean="0"/>
              <a:t> has a collection of Users and Claims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13</a:t>
            </a:fld>
            <a:endParaRPr lang="en-US"/>
          </a:p>
        </p:txBody>
      </p:sp>
    </p:spTree>
    <p:extLst>
      <p:ext uri="{BB962C8B-B14F-4D97-AF65-F5344CB8AC3E}">
        <p14:creationId xmlns:p14="http://schemas.microsoft.com/office/powerpoint/2010/main" val="3312344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aseline="0" dirty="0" smtClean="0"/>
              <a:t>During the </a:t>
            </a:r>
            <a:r>
              <a:rPr lang="en-US" baseline="0" dirty="0" err="1" smtClean="0"/>
              <a:t>Startup.ConfigureServices</a:t>
            </a:r>
            <a:r>
              <a:rPr lang="en-US" baseline="0" dirty="0" smtClean="0"/>
              <a:t>, lots of services get added to the </a:t>
            </a:r>
            <a:r>
              <a:rPr lang="en-US" baseline="0" dirty="0" err="1" smtClean="0"/>
              <a:t>ServiceCollection</a:t>
            </a:r>
            <a:r>
              <a:rPr lang="en-US" baseline="0" dirty="0" smtClean="0"/>
              <a:t> (thanks to the </a:t>
            </a:r>
            <a:r>
              <a:rPr lang="en-US" baseline="0" dirty="0" err="1" smtClean="0"/>
              <a:t>services.AddIdentity</a:t>
            </a:r>
            <a:r>
              <a:rPr lang="en-US" baseline="0" dirty="0" smtClean="0"/>
              <a:t> which in turn registers the </a:t>
            </a:r>
            <a:r>
              <a:rPr lang="en-US" baseline="0" dirty="0" err="1" smtClean="0"/>
              <a:t>UserManager</a:t>
            </a:r>
            <a:r>
              <a:rPr lang="en-US" baseline="0" dirty="0" smtClean="0"/>
              <a:t>, </a:t>
            </a:r>
            <a:r>
              <a:rPr lang="en-US" baseline="0" dirty="0" err="1" smtClean="0"/>
              <a:t>SignInManager</a:t>
            </a:r>
            <a:r>
              <a:rPr lang="en-US" baseline="0" dirty="0" smtClean="0"/>
              <a:t>, </a:t>
            </a:r>
            <a:r>
              <a:rPr lang="en-US" baseline="0" dirty="0" err="1" smtClean="0"/>
              <a:t>RoleManager</a:t>
            </a:r>
            <a:r>
              <a:rPr lang="en-US" baseline="0" dirty="0" smtClean="0"/>
              <a:t>, </a:t>
            </a:r>
            <a:r>
              <a:rPr lang="en-US" baseline="0" dirty="0" err="1" smtClean="0"/>
              <a:t>UserClaimsPrincipalFactory</a:t>
            </a:r>
            <a:r>
              <a:rPr lang="en-US" baseline="0" dirty="0" smtClean="0"/>
              <a:t> and a lot more, check the </a:t>
            </a:r>
            <a:r>
              <a:rPr lang="en-US" baseline="0" dirty="0" err="1" smtClean="0"/>
              <a:t>Microsoft.AspnetCore.Identity</a:t>
            </a:r>
            <a:r>
              <a:rPr lang="en-US" baseline="0" dirty="0" smtClean="0"/>
              <a:t> / </a:t>
            </a:r>
            <a:r>
              <a:rPr lang="en-US" baseline="0" dirty="0" err="1" smtClean="0"/>
              <a:t>IdentityServiceCollectionExtension</a:t>
            </a:r>
            <a:r>
              <a:rPr lang="en-US" baseline="0" dirty="0" smtClean="0"/>
              <a:t> </a:t>
            </a:r>
            <a:r>
              <a:rPr lang="en-US" baseline="0" dirty="0" err="1" smtClean="0"/>
              <a:t>AddIdentity</a:t>
            </a:r>
            <a:r>
              <a:rPr lang="en-US" baseline="0" dirty="0" smtClean="0"/>
              <a:t> method) </a:t>
            </a:r>
          </a:p>
          <a:p>
            <a:endParaRPr lang="en-US" baseline="0" dirty="0" smtClean="0"/>
          </a:p>
          <a:p>
            <a:r>
              <a:rPr lang="en-US" baseline="0" dirty="0" smtClean="0"/>
              <a:t>The </a:t>
            </a:r>
            <a:r>
              <a:rPr lang="en-US" baseline="0" dirty="0" err="1" smtClean="0"/>
              <a:t>AddIdentity</a:t>
            </a:r>
            <a:r>
              <a:rPr lang="en-US" baseline="0" dirty="0" smtClean="0"/>
              <a:t> gets invoked with the </a:t>
            </a:r>
            <a:r>
              <a:rPr lang="en-US" baseline="0" dirty="0" err="1" smtClean="0"/>
              <a:t>ApplicationUser</a:t>
            </a:r>
            <a:r>
              <a:rPr lang="en-US" baseline="0" dirty="0" smtClean="0"/>
              <a:t> class of your application, which means that </a:t>
            </a:r>
            <a:r>
              <a:rPr lang="en-US" baseline="0" dirty="0" err="1" smtClean="0"/>
              <a:t>UserManager</a:t>
            </a:r>
            <a:r>
              <a:rPr lang="en-US" baseline="0" dirty="0" smtClean="0"/>
              <a:t>, </a:t>
            </a:r>
            <a:r>
              <a:rPr lang="en-US" baseline="0" dirty="0" err="1" smtClean="0"/>
              <a:t>SignInManager</a:t>
            </a:r>
            <a:r>
              <a:rPr lang="en-US" baseline="0" dirty="0" smtClean="0"/>
              <a:t> and </a:t>
            </a:r>
            <a:r>
              <a:rPr lang="en-US" baseline="0" dirty="0" err="1" smtClean="0"/>
              <a:t>ClaimsPrincipalFactory</a:t>
            </a:r>
            <a:r>
              <a:rPr lang="en-US" baseline="0" dirty="0" smtClean="0"/>
              <a:t> will work with the type defined in your web application.</a:t>
            </a:r>
          </a:p>
          <a:p>
            <a:r>
              <a:rPr lang="en-US" baseline="0" dirty="0" smtClean="0"/>
              <a:t>The </a:t>
            </a:r>
            <a:r>
              <a:rPr lang="en-US" baseline="0" dirty="0" err="1" smtClean="0"/>
              <a:t>AddEntityFrameworkStores</a:t>
            </a:r>
            <a:r>
              <a:rPr lang="en-US" baseline="0" dirty="0" smtClean="0"/>
              <a:t> ensures that every time a </a:t>
            </a:r>
            <a:r>
              <a:rPr lang="en-US" baseline="0" dirty="0" err="1" smtClean="0"/>
              <a:t>UserStore</a:t>
            </a:r>
            <a:r>
              <a:rPr lang="en-US" baseline="0" dirty="0" smtClean="0"/>
              <a:t> is needed, your </a:t>
            </a:r>
            <a:r>
              <a:rPr lang="en-US" baseline="0" dirty="0" err="1" smtClean="0"/>
              <a:t>ApplicationDbContext</a:t>
            </a:r>
            <a:r>
              <a:rPr lang="en-US" baseline="0" dirty="0" smtClean="0"/>
              <a:t> will be used</a:t>
            </a:r>
          </a:p>
          <a:p>
            <a:endParaRPr lang="en-US" baseline="0" dirty="0" smtClean="0"/>
          </a:p>
        </p:txBody>
      </p:sp>
      <p:sp>
        <p:nvSpPr>
          <p:cNvPr id="4" name="Slide Number Placeholder 3"/>
          <p:cNvSpPr>
            <a:spLocks noGrp="1"/>
          </p:cNvSpPr>
          <p:nvPr>
            <p:ph type="sldNum" sz="quarter" idx="10"/>
          </p:nvPr>
        </p:nvSpPr>
        <p:spPr/>
        <p:txBody>
          <a:bodyPr/>
          <a:lstStyle/>
          <a:p>
            <a:fld id="{37989EBE-E23D-4A50-A844-9F571E624676}" type="slidenum">
              <a:rPr lang="en-US" smtClean="0"/>
              <a:pPr/>
              <a:t>17</a:t>
            </a:fld>
            <a:endParaRPr lang="en-US"/>
          </a:p>
        </p:txBody>
      </p:sp>
    </p:spTree>
    <p:extLst>
      <p:ext uri="{BB962C8B-B14F-4D97-AF65-F5344CB8AC3E}">
        <p14:creationId xmlns:p14="http://schemas.microsoft.com/office/powerpoint/2010/main" val="356036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aseline="0" dirty="0" smtClean="0"/>
              <a:t>Between the Middleware that gets added on the </a:t>
            </a:r>
            <a:r>
              <a:rPr lang="en-US" baseline="0" dirty="0" err="1" smtClean="0"/>
              <a:t>Startup.Configure</a:t>
            </a:r>
            <a:r>
              <a:rPr lang="en-US" baseline="0" dirty="0" smtClean="0"/>
              <a:t> we find </a:t>
            </a:r>
            <a:r>
              <a:rPr lang="en-US" baseline="0" dirty="0" err="1" smtClean="0"/>
              <a:t>UseIdentity</a:t>
            </a:r>
            <a:r>
              <a:rPr lang="en-US" baseline="0" dirty="0" smtClean="0"/>
              <a:t>, which in turn calls the </a:t>
            </a:r>
            <a:r>
              <a:rPr lang="en-US" baseline="0" dirty="0" err="1" smtClean="0"/>
              <a:t>UseCookieAuthentication</a:t>
            </a:r>
            <a:r>
              <a:rPr lang="en-US" baseline="0" dirty="0" smtClean="0"/>
              <a:t>.</a:t>
            </a:r>
          </a:p>
          <a:p>
            <a:r>
              <a:rPr lang="en-US" baseline="0" dirty="0" smtClean="0"/>
              <a:t>This Middleware is invoked on each request (just like any other middleware) and is in charge of creating and retrieving an authentication cookie and to create a </a:t>
            </a:r>
            <a:r>
              <a:rPr lang="en-US" baseline="0" dirty="0" err="1" smtClean="0"/>
              <a:t>ClaimsPrincipal</a:t>
            </a:r>
            <a:r>
              <a:rPr lang="en-US" baseline="0" dirty="0" smtClean="0"/>
              <a:t> and </a:t>
            </a:r>
            <a:r>
              <a:rPr lang="en-US" baseline="0" dirty="0" err="1" smtClean="0"/>
              <a:t>ClaimsIdentity</a:t>
            </a:r>
            <a:r>
              <a:rPr lang="en-US" baseline="0" dirty="0" smtClean="0"/>
              <a:t> that get saved in </a:t>
            </a:r>
            <a:r>
              <a:rPr lang="en-US" baseline="0" dirty="0" err="1" smtClean="0"/>
              <a:t>HttpContext.User</a:t>
            </a:r>
            <a:r>
              <a:rPr lang="en-US" baseline="0" dirty="0" smtClean="0"/>
              <a:t>, so that any action of a controller can find the </a:t>
            </a:r>
            <a:r>
              <a:rPr lang="en-US" baseline="0" dirty="0" err="1" smtClean="0"/>
              <a:t>UserName</a:t>
            </a:r>
            <a:r>
              <a:rPr lang="en-US" baseline="0" dirty="0" smtClean="0"/>
              <a:t>, the Roles and the Claims.</a:t>
            </a:r>
            <a:endParaRPr lang="nl-NL" dirty="0" smtClean="0"/>
          </a:p>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18</a:t>
            </a:fld>
            <a:endParaRPr lang="en-US"/>
          </a:p>
        </p:txBody>
      </p:sp>
    </p:spTree>
    <p:extLst>
      <p:ext uri="{BB962C8B-B14F-4D97-AF65-F5344CB8AC3E}">
        <p14:creationId xmlns:p14="http://schemas.microsoft.com/office/powerpoint/2010/main" val="728922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r>
              <a:rPr lang="en-US" baseline="0" dirty="0" err="1" smtClean="0"/>
              <a:t>UseCookieAuthentication</a:t>
            </a:r>
            <a:r>
              <a:rPr lang="en-US" baseline="0" dirty="0" smtClean="0"/>
              <a:t> calls </a:t>
            </a:r>
            <a:r>
              <a:rPr lang="en-US" baseline="0" dirty="0" err="1" smtClean="0"/>
              <a:t>UseMiddleware</a:t>
            </a:r>
            <a:r>
              <a:rPr lang="en-US" baseline="0" dirty="0" smtClean="0"/>
              <a:t>&lt;</a:t>
            </a:r>
            <a:r>
              <a:rPr lang="en-US" baseline="0" dirty="0" err="1" smtClean="0"/>
              <a:t>CookieAuthenticationMiddleware</a:t>
            </a:r>
            <a:r>
              <a:rPr lang="en-US" baseline="0" dirty="0" smtClean="0"/>
              <a:t>&gt; which creates a new </a:t>
            </a:r>
            <a:r>
              <a:rPr lang="en-US" baseline="0" dirty="0" err="1" smtClean="0"/>
              <a:t>CookieAuthenticationHandler</a:t>
            </a:r>
            <a:r>
              <a:rPr lang="en-US" baseline="0" dirty="0" smtClean="0"/>
              <a:t>.</a:t>
            </a:r>
          </a:p>
          <a:p>
            <a:endParaRPr lang="en-US" baseline="0" dirty="0" smtClean="0"/>
          </a:p>
          <a:p>
            <a:r>
              <a:rPr lang="en-US" baseline="0" dirty="0" smtClean="0"/>
              <a:t>A </a:t>
            </a:r>
            <a:r>
              <a:rPr lang="en-US" baseline="0" dirty="0" err="1" smtClean="0"/>
              <a:t>CookieAuthenticationMiddleware</a:t>
            </a:r>
            <a:r>
              <a:rPr lang="en-US" baseline="0" dirty="0" smtClean="0"/>
              <a:t> extends the base abstract class </a:t>
            </a:r>
            <a:r>
              <a:rPr lang="en-US" b="1" baseline="0" dirty="0" err="1" smtClean="0"/>
              <a:t>AuthenticationMiddleware</a:t>
            </a:r>
            <a:r>
              <a:rPr lang="en-US" baseline="0" dirty="0" smtClean="0"/>
              <a:t>. Here we find a lot of methods and we can follow what happens on each request / response.</a:t>
            </a:r>
          </a:p>
          <a:p>
            <a:endParaRPr lang="en-US" baseline="0" dirty="0" smtClean="0"/>
          </a:p>
          <a:p>
            <a:r>
              <a:rPr lang="en-US" baseline="0" dirty="0" smtClean="0"/>
              <a:t>        public </a:t>
            </a:r>
            <a:r>
              <a:rPr lang="en-US" baseline="0" dirty="0" err="1" smtClean="0"/>
              <a:t>async</a:t>
            </a:r>
            <a:r>
              <a:rPr lang="en-US" baseline="0" dirty="0" smtClean="0"/>
              <a:t> Task </a:t>
            </a:r>
            <a:r>
              <a:rPr lang="en-US" b="1" baseline="0" dirty="0" smtClean="0"/>
              <a:t>Invoke</a:t>
            </a:r>
            <a:r>
              <a:rPr lang="en-US" baseline="0" dirty="0" smtClean="0"/>
              <a:t>(</a:t>
            </a:r>
            <a:r>
              <a:rPr lang="en-US" baseline="0" dirty="0" err="1" smtClean="0"/>
              <a:t>HttpContext</a:t>
            </a:r>
            <a:r>
              <a:rPr lang="en-US" baseline="0" dirty="0" smtClean="0"/>
              <a:t> context) //gets invoked for every request/response by the previous handler in the chain</a:t>
            </a:r>
          </a:p>
          <a:p>
            <a:r>
              <a:rPr lang="en-US" baseline="0" dirty="0" smtClean="0"/>
              <a:t>        {</a:t>
            </a:r>
          </a:p>
          <a:p>
            <a:r>
              <a:rPr lang="en-US" baseline="0" dirty="0" smtClean="0"/>
              <a:t>            </a:t>
            </a:r>
            <a:r>
              <a:rPr lang="en-US" baseline="0" dirty="0" err="1" smtClean="0"/>
              <a:t>var</a:t>
            </a:r>
            <a:r>
              <a:rPr lang="en-US" baseline="0" dirty="0" smtClean="0"/>
              <a:t> handler = </a:t>
            </a:r>
            <a:r>
              <a:rPr lang="en-US" b="1" baseline="0" dirty="0" err="1" smtClean="0"/>
              <a:t>CreateHandler</a:t>
            </a:r>
            <a:r>
              <a:rPr lang="en-US" baseline="0" dirty="0" smtClean="0"/>
              <a:t>(); //this is overridden in the </a:t>
            </a:r>
            <a:r>
              <a:rPr lang="en-US" b="1" baseline="0" dirty="0" err="1" smtClean="0"/>
              <a:t>CookieAuthenticationHandler</a:t>
            </a:r>
            <a:r>
              <a:rPr lang="en-US" baseline="0" dirty="0" smtClean="0"/>
              <a:t> in order to return a </a:t>
            </a:r>
            <a:r>
              <a:rPr lang="en-US" b="1" baseline="0" dirty="0" err="1" smtClean="0"/>
              <a:t>CookieAuthenticationHandler</a:t>
            </a:r>
            <a:endParaRPr lang="en-US" b="1" baseline="0" dirty="0" smtClean="0"/>
          </a:p>
          <a:p>
            <a:r>
              <a:rPr lang="en-US" baseline="0" dirty="0" smtClean="0"/>
              <a:t>            await </a:t>
            </a:r>
            <a:r>
              <a:rPr lang="en-US" b="1" baseline="0" dirty="0" err="1" smtClean="0"/>
              <a:t>handler.InitializeAsync</a:t>
            </a:r>
            <a:r>
              <a:rPr lang="en-US" baseline="0" dirty="0" smtClean="0"/>
              <a:t>(Options, context, Logger, </a:t>
            </a:r>
            <a:r>
              <a:rPr lang="en-US" baseline="0" dirty="0" err="1" smtClean="0"/>
              <a:t>UrlEncoder</a:t>
            </a:r>
            <a:r>
              <a:rPr lang="en-US" baseline="0" dirty="0" smtClean="0"/>
              <a:t>); //step 1: the handler gets initialized</a:t>
            </a:r>
          </a:p>
          <a:p>
            <a:r>
              <a:rPr lang="en-US" baseline="0" dirty="0" smtClean="0"/>
              <a:t>            try</a:t>
            </a:r>
          </a:p>
          <a:p>
            <a:r>
              <a:rPr lang="en-US" baseline="0" dirty="0" smtClean="0"/>
              <a:t>            {</a:t>
            </a:r>
          </a:p>
          <a:p>
            <a:r>
              <a:rPr lang="en-US" baseline="0" dirty="0" smtClean="0"/>
              <a:t>                if (!await </a:t>
            </a:r>
            <a:r>
              <a:rPr lang="en-US" b="1" baseline="0" dirty="0" err="1" smtClean="0"/>
              <a:t>handler.HandleRequestAsync</a:t>
            </a:r>
            <a:r>
              <a:rPr lang="en-US" b="0" baseline="0" dirty="0" smtClean="0"/>
              <a:t>(</a:t>
            </a:r>
            <a:r>
              <a:rPr lang="en-US" baseline="0" dirty="0" smtClean="0"/>
              <a:t>)) //step 2: the handler handles the request</a:t>
            </a:r>
          </a:p>
          <a:p>
            <a:r>
              <a:rPr lang="en-US" baseline="0" dirty="0" smtClean="0"/>
              <a:t>                {</a:t>
            </a:r>
          </a:p>
          <a:p>
            <a:r>
              <a:rPr lang="en-US" baseline="0" dirty="0" smtClean="0"/>
              <a:t>                    await </a:t>
            </a:r>
            <a:r>
              <a:rPr lang="en-US" b="1" baseline="0" dirty="0" smtClean="0"/>
              <a:t>_next(context)</a:t>
            </a:r>
            <a:r>
              <a:rPr lang="en-US" baseline="0" dirty="0" smtClean="0"/>
              <a:t>; //step 3, we move to the next handler in the chain (so that eventually we get to the action)</a:t>
            </a:r>
          </a:p>
          <a:p>
            <a:r>
              <a:rPr lang="en-US" baseline="0" dirty="0" smtClean="0"/>
              <a:t>                }</a:t>
            </a:r>
          </a:p>
          <a:p>
            <a:r>
              <a:rPr lang="en-US" baseline="0" dirty="0" smtClean="0"/>
              <a:t>            }</a:t>
            </a:r>
          </a:p>
          <a:p>
            <a:r>
              <a:rPr lang="en-US" baseline="0" dirty="0" smtClean="0"/>
              <a:t>            finally</a:t>
            </a:r>
          </a:p>
          <a:p>
            <a:r>
              <a:rPr lang="en-US" baseline="0" dirty="0" smtClean="0"/>
              <a:t>            {</a:t>
            </a:r>
          </a:p>
          <a:p>
            <a:r>
              <a:rPr lang="en-US" baseline="0" dirty="0" smtClean="0"/>
              <a:t>                try</a:t>
            </a:r>
          </a:p>
          <a:p>
            <a:r>
              <a:rPr lang="en-US" baseline="0" dirty="0" smtClean="0"/>
              <a:t>                {</a:t>
            </a:r>
          </a:p>
          <a:p>
            <a:r>
              <a:rPr lang="en-US" baseline="0" dirty="0" smtClean="0"/>
              <a:t>                    await </a:t>
            </a:r>
            <a:r>
              <a:rPr lang="en-US" b="1" baseline="0" dirty="0" err="1" smtClean="0"/>
              <a:t>handler.TeardownAsync</a:t>
            </a:r>
            <a:r>
              <a:rPr lang="en-US" b="1" baseline="0" dirty="0" smtClean="0"/>
              <a:t>(); </a:t>
            </a:r>
            <a:r>
              <a:rPr lang="en-US" b="0" baseline="0" dirty="0" smtClean="0"/>
              <a:t>//step 4: the action has been executed, now we prepare the response</a:t>
            </a:r>
          </a:p>
          <a:p>
            <a:r>
              <a:rPr lang="en-US" baseline="0" dirty="0" smtClean="0"/>
              <a:t>                }</a:t>
            </a:r>
          </a:p>
          <a:p>
            <a:r>
              <a:rPr lang="en-US" baseline="0" dirty="0" smtClean="0"/>
              <a:t>                catch (Exception)</a:t>
            </a:r>
          </a:p>
          <a:p>
            <a:r>
              <a:rPr lang="en-US" baseline="0" dirty="0" smtClean="0"/>
              <a:t>                {</a:t>
            </a:r>
          </a:p>
          <a:p>
            <a:r>
              <a:rPr lang="en-US" baseline="0" dirty="0" smtClean="0"/>
              <a:t>                    // Don't mask the original exception, if any</a:t>
            </a:r>
          </a:p>
          <a:p>
            <a:r>
              <a:rPr lang="en-US" baseline="0" dirty="0" smtClean="0"/>
              <a:t>                }</a:t>
            </a:r>
          </a:p>
          <a:p>
            <a:r>
              <a:rPr lang="en-US" baseline="0" dirty="0" smtClean="0"/>
              <a:t>            }</a:t>
            </a:r>
          </a:p>
          <a:p>
            <a:r>
              <a:rPr lang="en-US" baseline="0" dirty="0" smtClean="0"/>
              <a:t>        }</a:t>
            </a:r>
          </a:p>
          <a:p>
            <a:endParaRPr lang="en-US" baseline="0" dirty="0" smtClean="0"/>
          </a:p>
          <a:p>
            <a:endParaRPr lang="en-US" baseline="0" dirty="0" smtClean="0"/>
          </a:p>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19</a:t>
            </a:fld>
            <a:endParaRPr lang="en-US"/>
          </a:p>
        </p:txBody>
      </p:sp>
    </p:spTree>
    <p:extLst>
      <p:ext uri="{BB962C8B-B14F-4D97-AF65-F5344CB8AC3E}">
        <p14:creationId xmlns:p14="http://schemas.microsoft.com/office/powerpoint/2010/main" val="4097861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There are different moments in which the </a:t>
            </a:r>
            <a:r>
              <a:rPr lang="en-US" dirty="0" err="1" smtClean="0"/>
              <a:t>CookieAuthenticationHandler</a:t>
            </a:r>
            <a:r>
              <a:rPr lang="en-US" dirty="0" smtClean="0"/>
              <a:t> is used.</a:t>
            </a:r>
          </a:p>
          <a:p>
            <a:r>
              <a:rPr lang="en-US" dirty="0" smtClean="0"/>
              <a:t>During</a:t>
            </a:r>
            <a:r>
              <a:rPr lang="en-US" baseline="0" dirty="0" smtClean="0"/>
              <a:t> </a:t>
            </a:r>
            <a:r>
              <a:rPr lang="en-US" baseline="0" dirty="0" err="1" smtClean="0"/>
              <a:t>SignIn</a:t>
            </a:r>
            <a:r>
              <a:rPr lang="en-US" baseline="0" dirty="0" smtClean="0"/>
              <a:t>, at each request and during authorization</a:t>
            </a:r>
          </a:p>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20</a:t>
            </a:fld>
            <a:endParaRPr lang="en-US"/>
          </a:p>
        </p:txBody>
      </p:sp>
    </p:spTree>
    <p:extLst>
      <p:ext uri="{BB962C8B-B14F-4D97-AF65-F5344CB8AC3E}">
        <p14:creationId xmlns:p14="http://schemas.microsoft.com/office/powerpoint/2010/main" val="2351559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aseline="0" dirty="0" smtClean="0"/>
              <a:t>When the </a:t>
            </a:r>
            <a:r>
              <a:rPr lang="en-US" baseline="0" dirty="0" err="1" smtClean="0"/>
              <a:t>AccountController</a:t>
            </a:r>
            <a:r>
              <a:rPr lang="en-US" baseline="0" dirty="0" smtClean="0"/>
              <a:t> asks the </a:t>
            </a:r>
            <a:r>
              <a:rPr lang="en-US" baseline="0" dirty="0" err="1" smtClean="0"/>
              <a:t>SignInManager</a:t>
            </a:r>
            <a:r>
              <a:rPr lang="en-US" baseline="0" dirty="0" smtClean="0"/>
              <a:t> to </a:t>
            </a:r>
            <a:r>
              <a:rPr lang="en-US" baseline="0" dirty="0" err="1" smtClean="0"/>
              <a:t>SignIn</a:t>
            </a:r>
            <a:r>
              <a:rPr lang="en-US" baseline="0" dirty="0" smtClean="0"/>
              <a:t> the user, the </a:t>
            </a:r>
            <a:r>
              <a:rPr lang="en-US" baseline="0" dirty="0" err="1" smtClean="0"/>
              <a:t>SignInManager</a:t>
            </a:r>
            <a:r>
              <a:rPr lang="en-US" baseline="0" dirty="0" smtClean="0"/>
              <a:t> calls the </a:t>
            </a:r>
            <a:r>
              <a:rPr lang="en-US" baseline="0" dirty="0" err="1" smtClean="0"/>
              <a:t>CookieAuthenticationHandler.HandleSignIn</a:t>
            </a:r>
            <a:endParaRPr lang="en-US" baseline="0" dirty="0" smtClean="0"/>
          </a:p>
          <a:p>
            <a:r>
              <a:rPr lang="en-US" baseline="0" dirty="0" smtClean="0"/>
              <a:t>This creates an authentication ticket with a </a:t>
            </a:r>
            <a:r>
              <a:rPr lang="en-US" baseline="0" dirty="0" err="1" smtClean="0"/>
              <a:t>SessionKey</a:t>
            </a:r>
            <a:r>
              <a:rPr lang="en-US" baseline="0" dirty="0" smtClean="0"/>
              <a:t>. </a:t>
            </a:r>
          </a:p>
          <a:p>
            <a:r>
              <a:rPr lang="en-US" baseline="0" dirty="0" smtClean="0"/>
              <a:t>The ticket in put in a claim to send it to the client through a cookie. </a:t>
            </a:r>
          </a:p>
          <a:p>
            <a:r>
              <a:rPr lang="en-US" baseline="0" dirty="0" smtClean="0"/>
              <a:t>A </a:t>
            </a:r>
            <a:r>
              <a:rPr lang="en-US" baseline="0" dirty="0" err="1" smtClean="0"/>
              <a:t>SessionId</a:t>
            </a:r>
            <a:r>
              <a:rPr lang="en-US" baseline="0" dirty="0" smtClean="0"/>
              <a:t> is also saves it in the </a:t>
            </a:r>
            <a:r>
              <a:rPr lang="en-US" baseline="0" dirty="0" err="1" smtClean="0"/>
              <a:t>SessionStore</a:t>
            </a:r>
            <a:r>
              <a:rPr lang="en-US" baseline="0" dirty="0" smtClean="0"/>
              <a:t> in order to retrieve it every time the user has to be authenticated again.</a:t>
            </a:r>
          </a:p>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23</a:t>
            </a:fld>
            <a:endParaRPr lang="en-US"/>
          </a:p>
        </p:txBody>
      </p:sp>
    </p:spTree>
    <p:extLst>
      <p:ext uri="{BB962C8B-B14F-4D97-AF65-F5344CB8AC3E}">
        <p14:creationId xmlns:p14="http://schemas.microsoft.com/office/powerpoint/2010/main" val="3203697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 </a:t>
            </a:r>
            <a:r>
              <a:rPr lang="en-US" dirty="0" err="1" smtClean="0"/>
              <a:t>SignInManager</a:t>
            </a:r>
            <a:r>
              <a:rPr lang="en-US" dirty="0" smtClean="0"/>
              <a:t> is responsible</a:t>
            </a:r>
            <a:r>
              <a:rPr lang="en-US" baseline="0" dirty="0" smtClean="0"/>
              <a:t> of talking to the Authentication service middleware on one side and the </a:t>
            </a:r>
            <a:r>
              <a:rPr lang="en-US" baseline="0" dirty="0" err="1" smtClean="0"/>
              <a:t>UserManager</a:t>
            </a:r>
            <a:r>
              <a:rPr lang="en-US" baseline="0" dirty="0" smtClean="0"/>
              <a:t> on the other side.</a:t>
            </a:r>
          </a:p>
          <a:p>
            <a:endParaRPr lang="en-US" dirty="0" smtClean="0"/>
          </a:p>
          <a:p>
            <a:r>
              <a:rPr lang="en-US" dirty="0" smtClean="0"/>
              <a:t>When the </a:t>
            </a:r>
            <a:r>
              <a:rPr lang="en-US" dirty="0" err="1" smtClean="0"/>
              <a:t>AccountController</a:t>
            </a:r>
            <a:r>
              <a:rPr lang="en-US" baseline="0" dirty="0" smtClean="0"/>
              <a:t> calls the </a:t>
            </a:r>
            <a:r>
              <a:rPr lang="en-US" baseline="0" dirty="0" err="1" smtClean="0"/>
              <a:t>SignInManager.SignInAsync</a:t>
            </a:r>
            <a:r>
              <a:rPr lang="en-US" baseline="0" dirty="0" smtClean="0"/>
              <a:t>, the </a:t>
            </a:r>
            <a:r>
              <a:rPr lang="en-US" baseline="0" dirty="0" err="1" smtClean="0"/>
              <a:t>SignInManager</a:t>
            </a:r>
            <a:r>
              <a:rPr lang="en-US" baseline="0" dirty="0" smtClean="0"/>
              <a:t> asks the </a:t>
            </a:r>
            <a:r>
              <a:rPr lang="en-US" baseline="0" dirty="0" err="1" smtClean="0"/>
              <a:t>ClaimsPrincipalFactory</a:t>
            </a:r>
            <a:r>
              <a:rPr lang="en-US" baseline="0" dirty="0" smtClean="0"/>
              <a:t> to create a </a:t>
            </a:r>
            <a:r>
              <a:rPr lang="en-US" baseline="0" dirty="0" err="1" smtClean="0"/>
              <a:t>ClaimsPrincipal</a:t>
            </a:r>
            <a:r>
              <a:rPr lang="en-US" baseline="0" dirty="0" smtClean="0"/>
              <a:t> with a </a:t>
            </a:r>
            <a:r>
              <a:rPr lang="en-US" baseline="0" dirty="0" err="1" smtClean="0"/>
              <a:t>ClaimsIdentity</a:t>
            </a:r>
            <a:r>
              <a:rPr lang="en-US" baseline="0" dirty="0" smtClean="0"/>
              <a:t> filled up with the </a:t>
            </a:r>
            <a:r>
              <a:rPr lang="en-US" baseline="0" dirty="0" err="1" smtClean="0"/>
              <a:t>UserName</a:t>
            </a:r>
            <a:r>
              <a:rPr lang="en-US" baseline="0" dirty="0" smtClean="0"/>
              <a:t>, </a:t>
            </a:r>
            <a:r>
              <a:rPr lang="en-US" baseline="0" dirty="0" err="1" smtClean="0"/>
              <a:t>UserId</a:t>
            </a:r>
            <a:r>
              <a:rPr lang="en-US" baseline="0" dirty="0" smtClean="0"/>
              <a:t>, Roles and Claims retrieved thanks to the </a:t>
            </a:r>
            <a:r>
              <a:rPr lang="en-US" baseline="0" dirty="0" err="1" smtClean="0"/>
              <a:t>UserManager</a:t>
            </a:r>
            <a:r>
              <a:rPr lang="en-US" baseline="0" dirty="0" smtClean="0"/>
              <a:t>.</a:t>
            </a:r>
          </a:p>
          <a:p>
            <a:r>
              <a:rPr lang="en-US" baseline="0" dirty="0" smtClean="0"/>
              <a:t>It then goes to the </a:t>
            </a:r>
            <a:r>
              <a:rPr lang="en-US" baseline="0" dirty="0" err="1" smtClean="0"/>
              <a:t>AuthenticationManager</a:t>
            </a:r>
            <a:r>
              <a:rPr lang="en-US" baseline="0" dirty="0" smtClean="0"/>
              <a:t> to ask it to </a:t>
            </a:r>
            <a:r>
              <a:rPr lang="en-US" baseline="0" dirty="0" err="1" smtClean="0"/>
              <a:t>SignIn</a:t>
            </a:r>
            <a:r>
              <a:rPr lang="en-US" baseline="0" dirty="0" smtClean="0"/>
              <a:t> the </a:t>
            </a:r>
            <a:r>
              <a:rPr lang="en-US" baseline="0" dirty="0" err="1" smtClean="0"/>
              <a:t>userprincipal</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7989EBE-E23D-4A50-A844-9F571E624676}" type="slidenum">
              <a:rPr lang="en-US" smtClean="0"/>
              <a:pPr/>
              <a:t>24</a:t>
            </a:fld>
            <a:endParaRPr lang="en-US"/>
          </a:p>
        </p:txBody>
      </p:sp>
    </p:spTree>
    <p:extLst>
      <p:ext uri="{BB962C8B-B14F-4D97-AF65-F5344CB8AC3E}">
        <p14:creationId xmlns:p14="http://schemas.microsoft.com/office/powerpoint/2010/main" val="397058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https://docs.microsoft.com/en-us/aspnet/core/security/authorization/introduction</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26</a:t>
            </a:fld>
            <a:endParaRPr lang="en-US"/>
          </a:p>
        </p:txBody>
      </p:sp>
    </p:spTree>
    <p:extLst>
      <p:ext uri="{BB962C8B-B14F-4D97-AF65-F5344CB8AC3E}">
        <p14:creationId xmlns:p14="http://schemas.microsoft.com/office/powerpoint/2010/main" val="3016832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https://docs.microsoft.com/en-us/aspnet/core/security/authorization/simple</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27</a:t>
            </a:fld>
            <a:endParaRPr lang="en-US"/>
          </a:p>
        </p:txBody>
      </p:sp>
    </p:spTree>
    <p:extLst>
      <p:ext uri="{BB962C8B-B14F-4D97-AF65-F5344CB8AC3E}">
        <p14:creationId xmlns:p14="http://schemas.microsoft.com/office/powerpoint/2010/main" val="3243332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https://docs.microsoft.com/en-us/aspnet/core/security/authorization/roles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28</a:t>
            </a:fld>
            <a:endParaRPr lang="en-US"/>
          </a:p>
        </p:txBody>
      </p:sp>
    </p:spTree>
    <p:extLst>
      <p:ext uri="{BB962C8B-B14F-4D97-AF65-F5344CB8AC3E}">
        <p14:creationId xmlns:p14="http://schemas.microsoft.com/office/powerpoint/2010/main" val="2775165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https://docs.microsoft.com/en-us/aspnet/core/security/authorization/claims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29</a:t>
            </a:fld>
            <a:endParaRPr lang="en-US"/>
          </a:p>
        </p:txBody>
      </p:sp>
    </p:spTree>
    <p:extLst>
      <p:ext uri="{BB962C8B-B14F-4D97-AF65-F5344CB8AC3E}">
        <p14:creationId xmlns:p14="http://schemas.microsoft.com/office/powerpoint/2010/main" val="952121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https://docs.microsoft.com/en-us/aspnet/core/security/authorization/policies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32</a:t>
            </a:fld>
            <a:endParaRPr lang="en-US"/>
          </a:p>
        </p:txBody>
      </p:sp>
    </p:spTree>
    <p:extLst>
      <p:ext uri="{BB962C8B-B14F-4D97-AF65-F5344CB8AC3E}">
        <p14:creationId xmlns:p14="http://schemas.microsoft.com/office/powerpoint/2010/main" val="2615809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37</a:t>
            </a:fld>
            <a:endParaRPr lang="en-US"/>
          </a:p>
        </p:txBody>
      </p:sp>
    </p:spTree>
    <p:extLst>
      <p:ext uri="{BB962C8B-B14F-4D97-AF65-F5344CB8AC3E}">
        <p14:creationId xmlns:p14="http://schemas.microsoft.com/office/powerpoint/2010/main" val="3599161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https://docs.microsoft.com/en-us/aspnet/core/security/authorization/dependencyinjection</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39</a:t>
            </a:fld>
            <a:endParaRPr lang="en-US"/>
          </a:p>
        </p:txBody>
      </p:sp>
    </p:spTree>
    <p:extLst>
      <p:ext uri="{BB962C8B-B14F-4D97-AF65-F5344CB8AC3E}">
        <p14:creationId xmlns:p14="http://schemas.microsoft.com/office/powerpoint/2010/main" val="2571841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https://docs.microsoft.com/en-us/aspnet/core/security/authorization/resourcebased</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40</a:t>
            </a:fld>
            <a:endParaRPr lang="en-US"/>
          </a:p>
        </p:txBody>
      </p:sp>
    </p:spTree>
    <p:extLst>
      <p:ext uri="{BB962C8B-B14F-4D97-AF65-F5344CB8AC3E}">
        <p14:creationId xmlns:p14="http://schemas.microsoft.com/office/powerpoint/2010/main" val="1462631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https://docs.microsoft.com/en-us/aspnet/core/security/authorization/views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45</a:t>
            </a:fld>
            <a:endParaRPr lang="en-US"/>
          </a:p>
        </p:txBody>
      </p:sp>
    </p:spTree>
    <p:extLst>
      <p:ext uri="{BB962C8B-B14F-4D97-AF65-F5344CB8AC3E}">
        <p14:creationId xmlns:p14="http://schemas.microsoft.com/office/powerpoint/2010/main" val="3840782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itchFamily="34" charset="0"/>
                <a:ea typeface="Calibri"/>
                <a:cs typeface="Arial" pitchFamily="34" charset="0"/>
              </a:rPr>
              <a:t>Preparation Steps</a:t>
            </a:r>
            <a:endParaRPr lang="en-US" sz="1000" dirty="0" smtClean="0">
              <a:latin typeface="Arial" pitchFamily="34" charset="0"/>
              <a:ea typeface="Calibri"/>
              <a:cs typeface="Arial" pitchFamily="34" charset="0"/>
            </a:endParaRP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Log on to the virtual machine, </a:t>
            </a:r>
            <a:r>
              <a:rPr lang="en-US" sz="1000" b="1" kern="1200" dirty="0" smtClean="0">
                <a:solidFill>
                  <a:schemeClr val="tx1"/>
                </a:solidFill>
                <a:latin typeface="Arial" pitchFamily="34" charset="0"/>
                <a:ea typeface="+mn-ea"/>
                <a:cs typeface="Arial" pitchFamily="34" charset="0"/>
              </a:rPr>
              <a:t>20486B-SEA-DEV11</a:t>
            </a:r>
            <a:r>
              <a:rPr lang="en-US" sz="1000" kern="1200" dirty="0" smtClean="0">
                <a:solidFill>
                  <a:schemeClr val="tx1"/>
                </a:solidFill>
                <a:latin typeface="Arial" pitchFamily="34" charset="0"/>
                <a:ea typeface="+mn-ea"/>
                <a:cs typeface="Arial" pitchFamily="34" charset="0"/>
              </a:rPr>
              <a:t>, with the user name, </a:t>
            </a:r>
            <a:r>
              <a:rPr lang="en-US" sz="1000" b="1" kern="1200" dirty="0" smtClean="0">
                <a:solidFill>
                  <a:schemeClr val="tx1"/>
                </a:solidFill>
                <a:latin typeface="Arial" pitchFamily="34" charset="0"/>
                <a:ea typeface="+mn-ea"/>
                <a:cs typeface="Arial" pitchFamily="34" charset="0"/>
              </a:rPr>
              <a:t>admin</a:t>
            </a:r>
            <a:r>
              <a:rPr lang="en-US" sz="1000" kern="1200" dirty="0" smtClean="0">
                <a:solidFill>
                  <a:schemeClr val="tx1"/>
                </a:solidFill>
                <a:latin typeface="Arial" pitchFamily="34" charset="0"/>
                <a:ea typeface="+mn-ea"/>
                <a:cs typeface="Arial" pitchFamily="34" charset="0"/>
              </a:rPr>
              <a:t>, and the password, </a:t>
            </a:r>
            <a:r>
              <a:rPr lang="en-US" sz="1000" b="1" kern="1200" dirty="0" smtClean="0">
                <a:solidFill>
                  <a:schemeClr val="tx1"/>
                </a:solidFill>
                <a:latin typeface="Arial" pitchFamily="34" charset="0"/>
                <a:ea typeface="+mn-ea"/>
                <a:cs typeface="Arial" pitchFamily="34" charset="0"/>
              </a:rPr>
              <a:t>Pa$$w0rd</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Start </a:t>
            </a:r>
            <a:r>
              <a:rPr lang="en-US" sz="1000" b="1" kern="1200" dirty="0" smtClean="0">
                <a:solidFill>
                  <a:schemeClr val="tx1"/>
                </a:solidFill>
                <a:latin typeface="Arial" pitchFamily="34" charset="0"/>
                <a:ea typeface="+mn-ea"/>
                <a:cs typeface="Arial" pitchFamily="34" charset="0"/>
              </a:rPr>
              <a:t>File Explorer</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Navigate to </a:t>
            </a:r>
            <a:r>
              <a:rPr lang="en-US" sz="1000" b="1" kern="1200" dirty="0" err="1" smtClean="0">
                <a:solidFill>
                  <a:schemeClr val="tx1"/>
                </a:solidFill>
                <a:latin typeface="Arial" pitchFamily="34" charset="0"/>
                <a:ea typeface="+mn-ea"/>
                <a:cs typeface="Arial" pitchFamily="34" charset="0"/>
              </a:rPr>
              <a:t>Allfiles</a:t>
            </a:r>
            <a:r>
              <a:rPr lang="en-US" sz="1000" b="1" kern="1200" dirty="0" smtClean="0">
                <a:solidFill>
                  <a:schemeClr val="tx1"/>
                </a:solidFill>
                <a:latin typeface="Arial" pitchFamily="34" charset="0"/>
                <a:ea typeface="+mn-ea"/>
                <a:cs typeface="Arial" pitchFamily="34" charset="0"/>
              </a:rPr>
              <a:t> (D):\</a:t>
            </a:r>
            <a:r>
              <a:rPr lang="en-US" sz="1000" b="1" kern="1200" dirty="0" err="1" smtClean="0">
                <a:solidFill>
                  <a:schemeClr val="tx1"/>
                </a:solidFill>
                <a:latin typeface="Arial" pitchFamily="34" charset="0"/>
                <a:ea typeface="+mn-ea"/>
                <a:cs typeface="Arial" pitchFamily="34" charset="0"/>
              </a:rPr>
              <a:t>Democode</a:t>
            </a:r>
            <a:r>
              <a:rPr lang="en-US" sz="1000" b="1" kern="1200" dirty="0" smtClean="0">
                <a:solidFill>
                  <a:schemeClr val="tx1"/>
                </a:solidFill>
                <a:latin typeface="Arial" pitchFamily="34" charset="0"/>
                <a:ea typeface="+mn-ea"/>
                <a:cs typeface="Arial" pitchFamily="34" charset="0"/>
              </a:rPr>
              <a:t>\Mod11\</a:t>
            </a:r>
            <a:r>
              <a:rPr lang="en-US" sz="1000" b="1"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Double-click </a:t>
            </a:r>
            <a:r>
              <a:rPr lang="en-US" sz="1000" b="1" kern="1200" dirty="0" smtClean="0">
                <a:solidFill>
                  <a:schemeClr val="tx1"/>
                </a:solidFill>
                <a:latin typeface="Arial" pitchFamily="34" charset="0"/>
                <a:ea typeface="+mn-ea"/>
                <a:cs typeface="Arial" pitchFamily="34" charset="0"/>
              </a:rPr>
              <a:t>OperasWebSite.sln</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Enable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GB" sz="1000" kern="1200" dirty="0" smtClean="0">
                <a:solidFill>
                  <a:schemeClr val="tx1"/>
                </a:solidFill>
                <a:latin typeface="Arial" pitchFamily="34" charset="0"/>
                <a:ea typeface="+mn-ea"/>
                <a:cs typeface="Arial" pitchFamily="34" charset="0"/>
              </a:rPr>
              <a:t>option, by performing the following steps: </a:t>
            </a:r>
            <a:endParaRPr lang="en-US" sz="1000" kern="1200" dirty="0" smtClean="0">
              <a:solidFill>
                <a:schemeClr val="tx1"/>
              </a:solidFill>
              <a:latin typeface="Arial" pitchFamily="34" charset="0"/>
              <a:ea typeface="+mn-ea"/>
              <a:cs typeface="Arial" pitchFamily="34" charset="0"/>
            </a:endParaRP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TOOLS</a:t>
            </a:r>
            <a:r>
              <a:rPr lang="en-US" sz="1000" kern="1200" dirty="0" smtClean="0">
                <a:solidFill>
                  <a:schemeClr val="tx1"/>
                </a:solidFill>
                <a:latin typeface="Arial" pitchFamily="34" charset="0"/>
                <a:ea typeface="+mn-ea"/>
                <a:cs typeface="Arial" pitchFamily="34" charset="0"/>
              </a:rPr>
              <a:t> menu of the Microsoft Visual Studio window, click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a:t>
            </a: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In the navigation pane of the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Package Manager</a:t>
            </a:r>
            <a:r>
              <a:rPr lang="en-US" sz="1000" kern="1200" dirty="0" smtClean="0">
                <a:solidFill>
                  <a:schemeClr val="tx1"/>
                </a:solidFill>
                <a:latin typeface="Arial" pitchFamily="34" charset="0"/>
                <a:ea typeface="+mn-ea"/>
                <a:cs typeface="Arial" pitchFamily="34" charset="0"/>
              </a:rPr>
              <a:t>. </a:t>
            </a: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Under the Package Restore section, select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US" sz="1000" kern="1200" dirty="0" smtClean="0">
                <a:solidFill>
                  <a:schemeClr val="tx1"/>
                </a:solidFill>
                <a:latin typeface="Arial" pitchFamily="34" charset="0"/>
                <a:ea typeface="+mn-ea"/>
                <a:cs typeface="Arial" pitchFamily="34" charset="0"/>
              </a:rPr>
              <a:t>checkbox, and then click</a:t>
            </a:r>
            <a:r>
              <a:rPr lang="en-US" sz="1000" b="1" kern="1200" dirty="0" smtClean="0">
                <a:solidFill>
                  <a:schemeClr val="tx1"/>
                </a:solidFill>
                <a:latin typeface="Arial" pitchFamily="34" charset="0"/>
                <a:ea typeface="+mn-ea"/>
                <a:cs typeface="Arial" pitchFamily="34" charset="0"/>
              </a:rPr>
              <a:t> OK</a:t>
            </a:r>
            <a:r>
              <a:rPr lang="en-US" sz="1000" kern="1200" dirty="0" smtClean="0">
                <a:solidFill>
                  <a:schemeClr val="tx1"/>
                </a:solidFill>
                <a:latin typeface="Arial" pitchFamily="34" charset="0"/>
                <a:ea typeface="+mn-ea"/>
                <a:cs typeface="Arial" pitchFamily="34" charset="0"/>
              </a:rPr>
              <a:t>.</a:t>
            </a:r>
          </a:p>
          <a:p>
            <a:pPr>
              <a:lnSpc>
                <a:spcPct val="115000"/>
              </a:lnSpc>
              <a:spcAft>
                <a:spcPts val="1000"/>
              </a:spcAft>
            </a:pPr>
            <a:r>
              <a:rPr lang="en-US" sz="1000" b="1" dirty="0" smtClean="0">
                <a:latin typeface="Arial"/>
                <a:ea typeface="Calibri"/>
                <a:cs typeface="Times New Roman"/>
              </a:rPr>
              <a:t>Note: </a:t>
            </a:r>
            <a:r>
              <a:rPr lang="en-US" sz="1000" dirty="0" smtClean="0">
                <a:latin typeface="Arial"/>
                <a:ea typeface="Calibri"/>
                <a:cs typeface="Times New Roman"/>
              </a:rPr>
              <a:t>In Hyper-V Manager, start the </a:t>
            </a:r>
            <a:r>
              <a:rPr lang="en-US" sz="1000" b="1" dirty="0" smtClean="0">
                <a:latin typeface="Arial"/>
                <a:ea typeface="Calibri"/>
                <a:cs typeface="Times New Roman"/>
              </a:rPr>
              <a:t>MSL-TMG1</a:t>
            </a:r>
            <a:r>
              <a:rPr lang="en-US" sz="1000" dirty="0" smtClean="0">
                <a:latin typeface="Arial"/>
                <a:ea typeface="Calibri"/>
                <a:cs typeface="Times New Roman"/>
              </a:rPr>
              <a:t> virtual machine if it is not already running.</a:t>
            </a:r>
          </a:p>
          <a:p>
            <a:pPr>
              <a:lnSpc>
                <a:spcPct val="115000"/>
              </a:lnSpc>
              <a:spcAft>
                <a:spcPts val="1000"/>
              </a:spcAft>
            </a:pPr>
            <a:r>
              <a:rPr lang="en-US" sz="1000" dirty="0" smtClean="0">
                <a:latin typeface="Arial"/>
                <a:ea typeface="Calibri"/>
                <a:cs typeface="Times New Roman"/>
              </a:rPr>
              <a:t>Demonstration Steps</a:t>
            </a:r>
          </a:p>
          <a:p>
            <a:pPr marL="228600" indent="-228600">
              <a:buNone/>
            </a:pPr>
            <a:r>
              <a:rPr lang="en-US" sz="1200" kern="1200" dirty="0" smtClean="0">
                <a:solidFill>
                  <a:schemeClr val="tx1"/>
                </a:solidFill>
                <a:latin typeface="+mn-lt"/>
                <a:ea typeface="+mn-ea"/>
                <a:cs typeface="+mn-cs"/>
              </a:rPr>
              <a:t>1. On the </a:t>
            </a:r>
            <a:r>
              <a:rPr lang="en-US" sz="1200" b="1" kern="1200" dirty="0" smtClean="0">
                <a:solidFill>
                  <a:schemeClr val="tx1"/>
                </a:solidFill>
                <a:latin typeface="+mn-lt"/>
                <a:ea typeface="+mn-ea"/>
                <a:cs typeface="+mn-cs"/>
              </a:rPr>
              <a:t>DEBUG </a:t>
            </a:r>
            <a:r>
              <a:rPr lang="en-US" sz="1200" kern="1200" dirty="0" smtClean="0">
                <a:solidFill>
                  <a:schemeClr val="tx1"/>
                </a:solidFill>
                <a:latin typeface="+mn-lt"/>
                <a:ea typeface="+mn-ea"/>
                <a:cs typeface="+mn-cs"/>
              </a:rPr>
              <a:t>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marL="228600" indent="-228600">
              <a:buNone/>
            </a:pPr>
            <a:r>
              <a:rPr lang="en-US" sz="1200" kern="12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 Operas</a:t>
            </a:r>
            <a:r>
              <a:rPr lang="en-US" sz="1200" b="0" kern="1200" dirty="0" smtClean="0">
                <a:solidFill>
                  <a:schemeClr val="tx1"/>
                </a:solidFill>
                <a:latin typeface="+mn-lt"/>
                <a:ea typeface="+mn-ea"/>
                <a:cs typeface="+mn-cs"/>
              </a:rPr>
              <a:t>.</a:t>
            </a:r>
          </a:p>
          <a:p>
            <a:pPr marL="228600" indent="-228600">
              <a:buNone/>
            </a:pPr>
            <a:r>
              <a:rPr lang="en-US" sz="1200" kern="1200" dirty="0" smtClean="0">
                <a:solidFill>
                  <a:schemeClr val="tx1"/>
                </a:solidFill>
                <a:latin typeface="+mn-lt"/>
                <a:ea typeface="+mn-ea"/>
                <a:cs typeface="+mn-cs"/>
              </a:rPr>
              <a:t>3. On the Index of Operas page, click the </a:t>
            </a:r>
            <a:r>
              <a:rPr lang="en-US" sz="1200" b="1" kern="1200" dirty="0" smtClean="0">
                <a:solidFill>
                  <a:schemeClr val="tx1"/>
                </a:solidFill>
                <a:latin typeface="+mn-lt"/>
                <a:ea typeface="+mn-ea"/>
                <a:cs typeface="+mn-cs"/>
              </a:rPr>
              <a:t>Create New</a:t>
            </a:r>
            <a:r>
              <a:rPr lang="en-US" sz="1200" kern="1200" dirty="0" smtClean="0">
                <a:solidFill>
                  <a:schemeClr val="tx1"/>
                </a:solidFill>
                <a:latin typeface="+mn-lt"/>
                <a:ea typeface="+mn-ea"/>
                <a:cs typeface="+mn-cs"/>
              </a:rPr>
              <a:t> link.</a:t>
            </a:r>
          </a:p>
          <a:p>
            <a:pPr marL="228600" indent="-228600">
              <a:buNone/>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Create an Opera page is displayed without logging on to the application. This enables anonymous users to create new operas.</a:t>
            </a:r>
            <a:endParaRPr lang="en-US" sz="1200" b="1" kern="1200" dirty="0" smtClean="0">
              <a:solidFill>
                <a:schemeClr val="tx1"/>
              </a:solidFill>
              <a:latin typeface="+mn-lt"/>
              <a:ea typeface="+mn-ea"/>
              <a:cs typeface="+mn-cs"/>
            </a:endParaRPr>
          </a:p>
          <a:p>
            <a:pPr marL="228600" indent="-228600">
              <a:buNone/>
            </a:pPr>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marL="228600" indent="-228600">
              <a:buNone/>
            </a:pPr>
            <a:r>
              <a:rPr lang="en-US" sz="1200" kern="1200" dirty="0" smtClean="0">
                <a:solidFill>
                  <a:schemeClr val="tx1"/>
                </a:solidFill>
                <a:latin typeface="+mn-lt"/>
                <a:ea typeface="+mn-ea"/>
                <a:cs typeface="+mn-cs"/>
              </a:rPr>
              <a:t>5. In the Solution Explorer pane of the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expand </a:t>
            </a:r>
            <a:r>
              <a:rPr lang="en-US" sz="1200" b="1" kern="1200" dirty="0" err="1" smtClean="0">
                <a:solidFill>
                  <a:schemeClr val="tx1"/>
                </a:solidFill>
                <a:latin typeface="+mn-lt"/>
                <a:ea typeface="+mn-ea"/>
                <a:cs typeface="+mn-cs"/>
              </a:rPr>
              <a:t>OperasWebSite</a:t>
            </a:r>
            <a:r>
              <a:rPr lang="en-US" sz="1200" kern="1200" dirty="0" smtClean="0">
                <a:solidFill>
                  <a:schemeClr val="tx1"/>
                </a:solidFill>
                <a:latin typeface="+mn-lt"/>
                <a:ea typeface="+mn-ea"/>
                <a:cs typeface="+mn-cs"/>
              </a:rPr>
              <a:t>, expand</a:t>
            </a:r>
            <a:r>
              <a:rPr lang="en-US" sz="1200" b="1" kern="1200" dirty="0" smtClean="0">
                <a:solidFill>
                  <a:schemeClr val="tx1"/>
                </a:solidFill>
                <a:latin typeface="+mn-lt"/>
                <a:ea typeface="+mn-ea"/>
                <a:cs typeface="+mn-cs"/>
              </a:rPr>
              <a:t> Controllers</a:t>
            </a:r>
            <a:r>
              <a:rPr lang="en-US" sz="1200" kern="1200" dirty="0" smtClean="0">
                <a:solidFill>
                  <a:schemeClr val="tx1"/>
                </a:solidFill>
                <a:latin typeface="+mn-lt"/>
                <a:ea typeface="+mn-ea"/>
                <a:cs typeface="+mn-cs"/>
              </a:rPr>
              <a:t>, and then click </a:t>
            </a:r>
            <a:r>
              <a:rPr lang="en-US" sz="1200" b="1" kern="1200" dirty="0" err="1" smtClean="0">
                <a:solidFill>
                  <a:schemeClr val="tx1"/>
                </a:solidFill>
                <a:latin typeface="+mn-lt"/>
                <a:ea typeface="+mn-ea"/>
                <a:cs typeface="+mn-cs"/>
              </a:rPr>
              <a:t>OperaController.cs</a:t>
            </a:r>
            <a:r>
              <a:rPr lang="en-US" sz="1200" b="0" kern="1200" dirty="0" smtClean="0">
                <a:solidFill>
                  <a:schemeClr val="tx1"/>
                </a:solidFill>
                <a:latin typeface="+mn-lt"/>
                <a:ea typeface="+mn-ea"/>
                <a:cs typeface="+mn-cs"/>
              </a:rPr>
              <a:t>.</a:t>
            </a:r>
          </a:p>
          <a:p>
            <a:pPr marL="228600" indent="-228600">
              <a:buNone/>
            </a:pPr>
            <a:r>
              <a:rPr lang="en-US" sz="1200" b="0" kern="1200" dirty="0" smtClean="0">
                <a:solidFill>
                  <a:schemeClr val="tx1"/>
                </a:solidFill>
                <a:latin typeface="+mn-lt"/>
                <a:ea typeface="+mn-ea"/>
                <a:cs typeface="+mn-cs"/>
              </a:rPr>
              <a:t>6. </a:t>
            </a:r>
            <a:r>
              <a:rPr lang="en-US" sz="1200" kern="1200" dirty="0" smtClean="0">
                <a:solidFill>
                  <a:schemeClr val="tx1"/>
                </a:solidFill>
                <a:latin typeface="+mn-lt"/>
                <a:ea typeface="+mn-ea"/>
                <a:cs typeface="+mn-cs"/>
              </a:rPr>
              <a:t>In the </a:t>
            </a:r>
            <a:r>
              <a:rPr lang="en-US" sz="1200" kern="1200" dirty="0" err="1" smtClean="0">
                <a:solidFill>
                  <a:schemeClr val="tx1"/>
                </a:solidFill>
                <a:latin typeface="+mn-lt"/>
                <a:ea typeface="+mn-ea"/>
                <a:cs typeface="+mn-cs"/>
              </a:rPr>
              <a:t>OperaController.cs</a:t>
            </a:r>
            <a:r>
              <a:rPr lang="en-US" sz="1200" kern="1200" dirty="0" smtClean="0">
                <a:solidFill>
                  <a:schemeClr val="tx1"/>
                </a:solidFill>
                <a:latin typeface="+mn-lt"/>
                <a:ea typeface="+mn-ea"/>
                <a:cs typeface="+mn-cs"/>
              </a:rPr>
              <a:t> code window, locate the following code.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Create()</a:t>
            </a:r>
          </a:p>
          <a:p>
            <a:pPr marL="228600" indent="-228600">
              <a:buNone/>
            </a:pPr>
            <a:r>
              <a:rPr lang="en-US" sz="1000" dirty="0" smtClean="0">
                <a:latin typeface="Arial" pitchFamily="34" charset="0"/>
                <a:cs typeface="Arial" pitchFamily="34" charset="0"/>
              </a:rPr>
              <a:t>7. </a:t>
            </a:r>
            <a:r>
              <a:rPr lang="en-US" sz="1200" kern="1200" dirty="0" smtClean="0">
                <a:solidFill>
                  <a:schemeClr val="tx1"/>
                </a:solidFill>
                <a:latin typeface="+mn-lt"/>
                <a:ea typeface="+mn-ea"/>
                <a:cs typeface="+mn-cs"/>
              </a:rPr>
              <a:t>Place the mouse cursor before the located code, type the following code, and then press Enter.</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[Authorize]</a:t>
            </a:r>
          </a:p>
          <a:p>
            <a:pPr marL="228600" indent="-228600">
              <a:buNone/>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46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r>
              <a:rPr lang="en-US" dirty="0" smtClean="0"/>
              <a:t>8. </a:t>
            </a:r>
            <a:r>
              <a:rPr lang="en-US" sz="1200" kern="1200" dirty="0" smtClean="0">
                <a:solidFill>
                  <a:schemeClr val="tx1"/>
                </a:solidFill>
                <a:latin typeface="+mn-lt"/>
                <a:ea typeface="+mn-ea"/>
                <a:cs typeface="+mn-cs"/>
              </a:rPr>
              <a:t>In the </a:t>
            </a:r>
            <a:r>
              <a:rPr lang="en-US" sz="1200" kern="1200" dirty="0" err="1" smtClean="0">
                <a:solidFill>
                  <a:schemeClr val="tx1"/>
                </a:solidFill>
                <a:latin typeface="+mn-lt"/>
                <a:ea typeface="+mn-ea"/>
                <a:cs typeface="+mn-cs"/>
              </a:rPr>
              <a:t>OperaController.cs</a:t>
            </a:r>
            <a:r>
              <a:rPr lang="en-US" sz="1200" kern="1200" dirty="0" smtClean="0">
                <a:solidFill>
                  <a:schemeClr val="tx1"/>
                </a:solidFill>
                <a:latin typeface="+mn-lt"/>
                <a:ea typeface="+mn-ea"/>
                <a:cs typeface="+mn-cs"/>
              </a:rPr>
              <a:t> code window, locate the following code.</a:t>
            </a: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Create(Opera </a:t>
            </a:r>
            <a:r>
              <a:rPr lang="en-US" sz="1200" kern="1200" dirty="0" err="1" smtClean="0">
                <a:solidFill>
                  <a:schemeClr val="tx1"/>
                </a:solidFill>
                <a:latin typeface="+mn-lt"/>
                <a:ea typeface="+mn-ea"/>
                <a:cs typeface="+mn-cs"/>
              </a:rPr>
              <a:t>newOpera</a:t>
            </a:r>
            <a:r>
              <a:rPr lang="en-US" sz="1200" kern="1200" dirty="0" smtClean="0">
                <a:solidFill>
                  <a:schemeClr val="tx1"/>
                </a:solidFill>
                <a:latin typeface="+mn-lt"/>
                <a:ea typeface="+mn-ea"/>
                <a:cs typeface="+mn-cs"/>
              </a:rPr>
              <a:t>)</a:t>
            </a:r>
          </a:p>
          <a:p>
            <a:r>
              <a:rPr lang="en-US" dirty="0" smtClean="0"/>
              <a:t>9. </a:t>
            </a:r>
            <a:r>
              <a:rPr lang="en-US" sz="1200" kern="1200" dirty="0" smtClean="0">
                <a:solidFill>
                  <a:schemeClr val="tx1"/>
                </a:solidFill>
                <a:latin typeface="+mn-lt"/>
                <a:ea typeface="+mn-ea"/>
                <a:cs typeface="+mn-cs"/>
              </a:rPr>
              <a:t>Place the mouse cursor before the located code, type the following code, and then press Enter.</a:t>
            </a:r>
          </a:p>
          <a:p>
            <a:pPr lvl="1"/>
            <a:r>
              <a:rPr lang="en-US" sz="1200" kern="1200" dirty="0" smtClean="0">
                <a:solidFill>
                  <a:schemeClr val="tx1"/>
                </a:solidFill>
                <a:latin typeface="+mn-lt"/>
                <a:ea typeface="+mn-ea"/>
                <a:cs typeface="+mn-cs"/>
              </a:rPr>
              <a:t>[Authorize]</a:t>
            </a:r>
          </a:p>
          <a:p>
            <a:r>
              <a:rPr lang="en-US" sz="1200" kern="1200" dirty="0" smtClean="0">
                <a:solidFill>
                  <a:schemeClr val="tx1"/>
                </a:solidFill>
                <a:latin typeface="+mn-lt"/>
                <a:ea typeface="+mn-ea"/>
                <a:cs typeface="+mn-cs"/>
              </a:rPr>
              <a:t>10. On the </a:t>
            </a:r>
            <a:r>
              <a:rPr lang="en-US" sz="1200" b="1" kern="1200" dirty="0" smtClean="0">
                <a:solidFill>
                  <a:schemeClr val="tx1"/>
                </a:solidFill>
                <a:latin typeface="+mn-lt"/>
                <a:ea typeface="+mn-ea"/>
                <a:cs typeface="+mn-cs"/>
              </a:rPr>
              <a:t>FILE</a:t>
            </a:r>
            <a:r>
              <a:rPr lang="en-US" sz="1200" kern="1200" dirty="0" smtClean="0">
                <a:solidFill>
                  <a:schemeClr val="tx1"/>
                </a:solidFill>
                <a:latin typeface="+mn-lt"/>
                <a:ea typeface="+mn-ea"/>
                <a:cs typeface="+mn-cs"/>
              </a:rPr>
              <a:t> 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Save All</a:t>
            </a:r>
            <a:r>
              <a:rPr lang="en-US" sz="1200" b="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11. On the </a:t>
            </a:r>
            <a:r>
              <a:rPr lang="en-US" sz="1200" b="1" kern="1200" dirty="0" smtClean="0">
                <a:solidFill>
                  <a:schemeClr val="tx1"/>
                </a:solidFill>
                <a:latin typeface="+mn-lt"/>
                <a:ea typeface="+mn-ea"/>
                <a:cs typeface="+mn-cs"/>
              </a:rPr>
              <a:t>DEBUG </a:t>
            </a:r>
            <a:r>
              <a:rPr lang="en-US" sz="1200" kern="1200" dirty="0" smtClean="0">
                <a:solidFill>
                  <a:schemeClr val="tx1"/>
                </a:solidFill>
                <a:latin typeface="+mn-lt"/>
                <a:ea typeface="+mn-ea"/>
                <a:cs typeface="+mn-cs"/>
              </a:rPr>
              <a:t>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12.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Operas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13. </a:t>
            </a:r>
            <a:r>
              <a:rPr lang="en-US" sz="1200" kern="1200" dirty="0" smtClean="0">
                <a:solidFill>
                  <a:schemeClr val="tx1"/>
                </a:solidFill>
                <a:latin typeface="+mn-lt"/>
                <a:ea typeface="+mn-ea"/>
                <a:cs typeface="+mn-cs"/>
              </a:rPr>
              <a:t>On the Index of Operas page, click the </a:t>
            </a:r>
            <a:r>
              <a:rPr lang="en-US" sz="1200" b="1" kern="1200" dirty="0" smtClean="0">
                <a:solidFill>
                  <a:schemeClr val="tx1"/>
                </a:solidFill>
                <a:latin typeface="+mn-lt"/>
                <a:ea typeface="+mn-ea"/>
                <a:cs typeface="+mn-cs"/>
              </a:rPr>
              <a:t>Create New </a:t>
            </a:r>
            <a:r>
              <a:rPr lang="en-US" sz="1200" kern="1200" dirty="0" smtClean="0">
                <a:solidFill>
                  <a:schemeClr val="tx1"/>
                </a:solidFill>
                <a:latin typeface="+mn-lt"/>
                <a:ea typeface="+mn-ea"/>
                <a:cs typeface="+mn-cs"/>
              </a:rPr>
              <a:t>link.</a:t>
            </a:r>
          </a:p>
          <a:p>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Login</a:t>
            </a:r>
            <a:r>
              <a:rPr lang="en-US" sz="1200" kern="1200" dirty="0" smtClean="0">
                <a:solidFill>
                  <a:schemeClr val="tx1"/>
                </a:solidFill>
                <a:latin typeface="+mn-lt"/>
                <a:ea typeface="+mn-ea"/>
                <a:cs typeface="+mn-cs"/>
              </a:rPr>
              <a:t> view is now displayed and this prevents anonymous users from creating new operas.</a:t>
            </a:r>
          </a:p>
          <a:p>
            <a:r>
              <a:rPr lang="en-US" sz="1200" b="0" kern="1200" dirty="0" smtClean="0">
                <a:solidFill>
                  <a:schemeClr val="tx1"/>
                </a:solidFill>
                <a:latin typeface="+mn-lt"/>
                <a:ea typeface="+mn-ea"/>
                <a:cs typeface="+mn-cs"/>
              </a:rPr>
              <a:t>14. </a:t>
            </a:r>
            <a:r>
              <a:rPr lang="en-US" sz="1200" kern="1200" dirty="0" smtClean="0">
                <a:solidFill>
                  <a:schemeClr val="tx1"/>
                </a:solidFill>
                <a:latin typeface="+mn-lt"/>
                <a:ea typeface="+mn-ea"/>
                <a:cs typeface="+mn-cs"/>
              </a:rPr>
              <a:t>On the Index of Operas page, click the </a:t>
            </a:r>
            <a:r>
              <a:rPr lang="en-US" sz="1200" b="1" kern="1200" dirty="0" smtClean="0">
                <a:solidFill>
                  <a:schemeClr val="tx1"/>
                </a:solidFill>
                <a:latin typeface="+mn-lt"/>
                <a:ea typeface="+mn-ea"/>
                <a:cs typeface="+mn-cs"/>
              </a:rPr>
              <a:t>Register </a:t>
            </a:r>
            <a:r>
              <a:rPr lang="en-US" sz="1200" kern="1200" dirty="0" smtClean="0">
                <a:solidFill>
                  <a:schemeClr val="tx1"/>
                </a:solidFill>
                <a:latin typeface="+mn-lt"/>
                <a:ea typeface="+mn-ea"/>
                <a:cs typeface="+mn-cs"/>
              </a:rPr>
              <a:t>link.</a:t>
            </a:r>
          </a:p>
          <a:p>
            <a:r>
              <a:rPr lang="en-US" sz="1200" b="0" kern="1200" dirty="0" smtClean="0">
                <a:solidFill>
                  <a:schemeClr val="tx1"/>
                </a:solidFill>
                <a:latin typeface="+mn-lt"/>
                <a:ea typeface="+mn-ea"/>
                <a:cs typeface="+mn-cs"/>
              </a:rPr>
              <a:t>15.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User name</a:t>
            </a:r>
            <a:r>
              <a:rPr lang="en-US" sz="1200" kern="1200" dirty="0" smtClean="0">
                <a:solidFill>
                  <a:schemeClr val="tx1"/>
                </a:solidFill>
                <a:latin typeface="+mn-lt"/>
                <a:ea typeface="+mn-ea"/>
                <a:cs typeface="+mn-cs"/>
              </a:rPr>
              <a:t> box of the Register page, type </a:t>
            </a:r>
            <a:r>
              <a:rPr lang="en-US" sz="1200" b="1" kern="1200" dirty="0" smtClean="0">
                <a:solidFill>
                  <a:schemeClr val="tx1"/>
                </a:solidFill>
                <a:latin typeface="+mn-lt"/>
                <a:ea typeface="+mn-ea"/>
                <a:cs typeface="+mn-cs"/>
              </a:rPr>
              <a:t>David Johnson</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16.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Password</a:t>
            </a:r>
            <a:r>
              <a:rPr lang="en-US" sz="1200" kern="1200" dirty="0" smtClean="0">
                <a:solidFill>
                  <a:schemeClr val="tx1"/>
                </a:solidFill>
                <a:latin typeface="+mn-lt"/>
                <a:ea typeface="+mn-ea"/>
                <a:cs typeface="+mn-cs"/>
              </a:rPr>
              <a:t> box, type </a:t>
            </a:r>
            <a:r>
              <a:rPr lang="en-US" sz="1200" b="1" kern="1200" dirty="0" smtClean="0">
                <a:solidFill>
                  <a:schemeClr val="tx1"/>
                </a:solidFill>
                <a:latin typeface="+mn-lt"/>
                <a:ea typeface="+mn-ea"/>
                <a:cs typeface="+mn-cs"/>
              </a:rPr>
              <a:t>Pa$$w0rd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Confirm password</a:t>
            </a:r>
            <a:r>
              <a:rPr lang="en-US" sz="1200" kern="1200" dirty="0" smtClean="0">
                <a:solidFill>
                  <a:schemeClr val="tx1"/>
                </a:solidFill>
                <a:latin typeface="+mn-lt"/>
                <a:ea typeface="+mn-ea"/>
                <a:cs typeface="+mn-cs"/>
              </a:rPr>
              <a:t> box, type </a:t>
            </a:r>
            <a:r>
              <a:rPr lang="en-US" sz="1200" b="1" kern="1200" dirty="0" smtClean="0">
                <a:solidFill>
                  <a:schemeClr val="tx1"/>
                </a:solidFill>
                <a:latin typeface="+mn-lt"/>
                <a:ea typeface="+mn-ea"/>
                <a:cs typeface="+mn-cs"/>
              </a:rPr>
              <a:t>Pa$$w0rd</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Register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17.</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 Operas</a:t>
            </a:r>
            <a:r>
              <a:rPr lang="en-US" sz="1200" b="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18. On the Index of Operas page, click the </a:t>
            </a:r>
            <a:r>
              <a:rPr lang="en-US" sz="1200" b="1" kern="1200" dirty="0" smtClean="0">
                <a:solidFill>
                  <a:schemeClr val="tx1"/>
                </a:solidFill>
                <a:latin typeface="+mn-lt"/>
                <a:ea typeface="+mn-ea"/>
                <a:cs typeface="+mn-cs"/>
              </a:rPr>
              <a:t>Create New </a:t>
            </a:r>
            <a:r>
              <a:rPr lang="en-US" sz="1200" kern="1200" dirty="0" smtClean="0">
                <a:solidFill>
                  <a:schemeClr val="tx1"/>
                </a:solidFill>
                <a:latin typeface="+mn-lt"/>
                <a:ea typeface="+mn-ea"/>
                <a:cs typeface="+mn-cs"/>
              </a:rPr>
              <a:t>link.</a:t>
            </a:r>
          </a:p>
          <a:p>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Add an Opera page is displayed because the request is authenticated.</a:t>
            </a:r>
          </a:p>
          <a:p>
            <a:r>
              <a:rPr lang="en-US" sz="1200" b="0" kern="1200" dirty="0" smtClean="0">
                <a:solidFill>
                  <a:schemeClr val="tx1"/>
                </a:solidFill>
                <a:latin typeface="+mn-lt"/>
                <a:ea typeface="+mn-ea"/>
                <a:cs typeface="+mn-cs"/>
              </a:rPr>
              <a:t>19.</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r>
              <a:rPr lang="en-US" sz="1200" b="0" kern="1200" dirty="0" smtClean="0">
                <a:solidFill>
                  <a:schemeClr val="tx1"/>
                </a:solidFill>
                <a:latin typeface="+mn-lt"/>
                <a:ea typeface="+mn-ea"/>
                <a:cs typeface="+mn-cs"/>
              </a:rPr>
              <a:t>20. </a:t>
            </a:r>
            <a:r>
              <a:rPr lang="en-US" sz="1200" kern="1200" dirty="0" smtClean="0">
                <a:solidFill>
                  <a:schemeClr val="tx1"/>
                </a:solidFill>
                <a:latin typeface="+mn-lt"/>
                <a:ea typeface="+mn-ea"/>
                <a:cs typeface="+mn-cs"/>
              </a:rPr>
              <a:t>In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Visual Studio</a:t>
            </a:r>
            <a:r>
              <a:rPr lang="en-US" sz="1200" kern="1200" dirty="0" smtClean="0">
                <a:solidFill>
                  <a:schemeClr val="tx1"/>
                </a:solidFill>
                <a:latin typeface="+mn-lt"/>
                <a:ea typeface="+mn-ea"/>
                <a:cs typeface="+mn-cs"/>
              </a:rPr>
              <a:t>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endParaRPr lang="en-US" b="0"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Times New Roman"/>
                <a:cs typeface="Times New Roman"/>
              </a:rPr>
              <a:t>You need to instruct the students to take a Snapshot after completing the lab exercise. This Snapshot should be applied before initiating the lab in module 13. </a:t>
            </a:r>
          </a:p>
          <a:p>
            <a:pPr>
              <a:lnSpc>
                <a:spcPct val="115000"/>
              </a:lnSpc>
              <a:spcAft>
                <a:spcPts val="1000"/>
              </a:spcAft>
            </a:pPr>
            <a:r>
              <a:rPr lang="en-GB" sz="1000" dirty="0">
                <a:latin typeface="Arial"/>
                <a:ea typeface="Calibri"/>
                <a:cs typeface="Times New Roman"/>
              </a:rPr>
              <a:t>In Exercise 1, Task 1, the students create a new database in Windows Azure SQL database and add a range of allowed IP addresses to the new database. You must provide the correct range or ranges of IP addresses to allow. The correct range includes all the Internet-facing IP addresses your ISP can assign to connections from your location. You must determine this range before students perform this lab. This is the same range of IP addresses that the students used in Task 3 in Exercise 4 of Lab 3. If you do not provide the correct range in this lab, students may see exceptions in later labs because their Internet-facing IP address has changed. So, SQL database denies the connection request.</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If you do not know the correct range to provide, you can suggest the B class subnet corresponding to the students’ Internet-facing address. For example, if the Windows Azure portal reports that the IP address is 123.456.789.123, the student should add the range 123.456.0.0 to 123.456.254.254. Occasionally, this range may be insufficient. If so, errors may occur in later labs. Students can add another B class subnet to resolve these errors.</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Exercise 1: Configuring Authentication and Membership Providers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use a Windows Azure SQL database to store user accounts and membership information.</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Windows Azure SQL database.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Configure a provider to connect to the database.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48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3, when you tried to add a photo before logging on to the application, why did ASP.NET display the </a:t>
            </a:r>
            <a:r>
              <a:rPr lang="en-US" sz="1000" b="1" smtClean="0">
                <a:latin typeface="Arial"/>
                <a:ea typeface="Times New Roman"/>
                <a:cs typeface="Times New Roman"/>
              </a:rPr>
              <a:t>Login</a:t>
            </a:r>
            <a:r>
              <a:rPr lang="en-US" sz="1000" smtClean="0">
                <a:latin typeface="Arial"/>
                <a:ea typeface="Times New Roman"/>
                <a:cs typeface="Times New Roman"/>
              </a:rPr>
              <a:t> view?</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ASP.NET displayed the </a:t>
            </a:r>
            <a:r>
              <a:rPr lang="en-US" sz="1000" b="1" smtClean="0">
                <a:latin typeface="Arial"/>
                <a:ea typeface="Times New Roman"/>
                <a:cs typeface="Times New Roman"/>
              </a:rPr>
              <a:t>Login</a:t>
            </a:r>
            <a:r>
              <a:rPr lang="en-US" sz="1000" smtClean="0">
                <a:latin typeface="Arial"/>
                <a:ea typeface="Times New Roman"/>
                <a:cs typeface="Times New Roman"/>
              </a:rPr>
              <a:t> view because you tried to access an action that was restricted to authenticated users.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How can you ensure that only Adventure Works employees are granted access to the </a:t>
            </a:r>
            <a:r>
              <a:rPr lang="en-US" sz="1000" b="1" smtClean="0">
                <a:latin typeface="Arial"/>
                <a:ea typeface="Times New Roman"/>
                <a:cs typeface="Times New Roman"/>
              </a:rPr>
              <a:t>Delete</a:t>
            </a:r>
            <a:r>
              <a:rPr lang="en-US" sz="1000" smtClean="0">
                <a:latin typeface="Arial"/>
                <a:ea typeface="Times New Roman"/>
                <a:cs typeface="Times New Roman"/>
              </a:rPr>
              <a:t> action of the </a:t>
            </a:r>
            <a:r>
              <a:rPr lang="en-US" sz="1000" b="1" smtClean="0">
                <a:latin typeface="Arial"/>
                <a:ea typeface="Times New Roman"/>
                <a:cs typeface="Times New Roman"/>
              </a:rPr>
              <a:t>Photo</a:t>
            </a:r>
            <a:r>
              <a:rPr lang="en-US" sz="1000" smtClean="0">
                <a:latin typeface="Arial"/>
                <a:ea typeface="Times New Roman"/>
                <a:cs typeface="Times New Roman"/>
              </a:rPr>
              <a:t> controller?</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Configure an ASP.NET role provider such as the </a:t>
            </a:r>
            <a:r>
              <a:rPr lang="en-US" sz="1000" b="1" smtClean="0">
                <a:latin typeface="Arial"/>
                <a:ea typeface="Times New Roman"/>
                <a:cs typeface="Times New Roman"/>
              </a:rPr>
              <a:t>DefaultRoleProvider </a:t>
            </a:r>
            <a:r>
              <a:rPr lang="en-US" sz="1000" smtClean="0">
                <a:latin typeface="Arial"/>
                <a:ea typeface="Times New Roman"/>
                <a:cs typeface="Times New Roman"/>
              </a:rPr>
              <a:t>in the ASP.NET Universal Providers package. Use the </a:t>
            </a:r>
            <a:r>
              <a:rPr lang="en-US" sz="1000" b="1" smtClean="0">
                <a:latin typeface="Arial"/>
                <a:ea typeface="Times New Roman"/>
                <a:cs typeface="Times New Roman"/>
              </a:rPr>
              <a:t>ASP.NET Configuration </a:t>
            </a:r>
            <a:r>
              <a:rPr lang="en-US" sz="1000" smtClean="0">
                <a:latin typeface="Arial"/>
                <a:ea typeface="Times New Roman"/>
                <a:cs typeface="Times New Roman"/>
              </a:rPr>
              <a:t>site to create a role for Adventure Works employees. Use the same site to add employee accounts to the role. Add the </a:t>
            </a:r>
            <a:r>
              <a:rPr lang="en-US" sz="1000" b="1" smtClean="0">
                <a:latin typeface="Arial"/>
                <a:ea typeface="Times New Roman"/>
                <a:cs typeface="Times New Roman"/>
              </a:rPr>
              <a:t>[Authorize(Roles = "Employees")]</a:t>
            </a:r>
            <a:r>
              <a:rPr lang="en-US" sz="1000" smtClean="0">
                <a:latin typeface="Arial"/>
                <a:ea typeface="Times New Roman"/>
                <a:cs typeface="Times New Roman"/>
              </a:rPr>
              <a:t> annotation to the </a:t>
            </a:r>
            <a:r>
              <a:rPr lang="en-US" sz="1000" b="1" smtClean="0">
                <a:latin typeface="Arial"/>
                <a:ea typeface="Times New Roman"/>
                <a:cs typeface="Times New Roman"/>
              </a:rPr>
              <a:t>Delete </a:t>
            </a:r>
            <a:r>
              <a:rPr lang="en-US" sz="1000" smtClean="0">
                <a:latin typeface="Arial"/>
                <a:ea typeface="Times New Roman"/>
                <a:cs typeface="Times New Roman"/>
              </a:rPr>
              <a:t>action method.</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50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key difference between implementing authentication and authorization in ASP.NET 4.5 from implementing the same in the previous versions of ASP.NET?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key difference is the inclusion of universal providers and simple providers, which allow developers more flexibility in terms of the database schema used to store membership and role information for the application.</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create web applications, you may need to create custom providers because you do not want to use the schema provided by Microsoft. However, you can use </a:t>
            </a:r>
            <a:r>
              <a:rPr lang="en-US" sz="1000" b="1" dirty="0" err="1" smtClean="0">
                <a:latin typeface="Arial"/>
                <a:ea typeface="Times New Roman"/>
                <a:cs typeface="Times New Roman"/>
              </a:rPr>
              <a:t>SimpleProviders</a:t>
            </a:r>
            <a:r>
              <a:rPr lang="en-US" sz="1000" dirty="0" smtClean="0">
                <a:latin typeface="Arial"/>
                <a:ea typeface="Times New Roman"/>
                <a:cs typeface="Times New Roman"/>
              </a:rPr>
              <a:t> to remove the need to develop custom providers and reduce the effort required for building applications.</a:t>
            </a:r>
          </a:p>
        </p:txBody>
      </p:sp>
      <p:sp>
        <p:nvSpPr>
          <p:cNvPr id="4" name="Slide Number Placeholder 3"/>
          <p:cNvSpPr>
            <a:spLocks noGrp="1"/>
          </p:cNvSpPr>
          <p:nvPr>
            <p:ph type="sldNum" sz="quarter" idx="10"/>
          </p:nvPr>
        </p:nvSpPr>
        <p:spPr/>
        <p:txBody>
          <a:bodyPr/>
          <a:lstStyle/>
          <a:p>
            <a:fld id="{37989EBE-E23D-4A50-A844-9F571E624676}" type="slidenum">
              <a:rPr lang="en-US" smtClean="0"/>
              <a:pPr/>
              <a:t>51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https://github.com/aspnet/Identity</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a:t>
            </a:fld>
            <a:endParaRPr lang="en-US"/>
          </a:p>
        </p:txBody>
      </p:sp>
    </p:spTree>
    <p:extLst>
      <p:ext uri="{BB962C8B-B14F-4D97-AF65-F5344CB8AC3E}">
        <p14:creationId xmlns:p14="http://schemas.microsoft.com/office/powerpoint/2010/main" val="357800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Identity Framework Core contains a </a:t>
            </a:r>
            <a:r>
              <a:rPr lang="en-US" dirty="0" err="1" smtClean="0"/>
              <a:t>UserManager</a:t>
            </a:r>
            <a:r>
              <a:rPr lang="en-US" dirty="0" smtClean="0"/>
              <a:t> class capable of creating, updating, deleting users and so on. The </a:t>
            </a:r>
            <a:r>
              <a:rPr lang="en-US" dirty="0" err="1" smtClean="0"/>
              <a:t>UserManager</a:t>
            </a:r>
            <a:r>
              <a:rPr lang="en-US" dirty="0" smtClean="0"/>
              <a:t> has the logic (it knows when and how to hash passwords, it can normalize names, emails and so on) but it does not know WHERE to store the users.</a:t>
            </a:r>
          </a:p>
          <a:p>
            <a:r>
              <a:rPr lang="en-US" dirty="0" smtClean="0"/>
              <a:t>A </a:t>
            </a:r>
            <a:r>
              <a:rPr lang="en-US" dirty="0" err="1" smtClean="0"/>
              <a:t>UserManager</a:t>
            </a:r>
            <a:r>
              <a:rPr lang="en-US" dirty="0" smtClean="0"/>
              <a:t> works together with a </a:t>
            </a:r>
            <a:r>
              <a:rPr lang="en-US" dirty="0" err="1" smtClean="0"/>
              <a:t>UserStore</a:t>
            </a:r>
            <a:r>
              <a:rPr lang="en-US" dirty="0" smtClean="0"/>
              <a:t>, a class that knows where to save the users.</a:t>
            </a:r>
          </a:p>
          <a:p>
            <a:r>
              <a:rPr lang="en-US" dirty="0" smtClean="0"/>
              <a:t>The </a:t>
            </a:r>
            <a:r>
              <a:rPr lang="en-US" dirty="0" err="1" smtClean="0"/>
              <a:t>UserManager</a:t>
            </a:r>
            <a:r>
              <a:rPr lang="en-US" dirty="0" smtClean="0"/>
              <a:t> class is actually connected to an interface (</a:t>
            </a:r>
            <a:r>
              <a:rPr lang="en-US" dirty="0" err="1" smtClean="0"/>
              <a:t>IUserStore</a:t>
            </a:r>
            <a:r>
              <a:rPr lang="en-US" dirty="0" smtClean="0"/>
              <a:t>). It’s up to the developers to select </a:t>
            </a:r>
            <a:r>
              <a:rPr lang="en-US" baseline="0" dirty="0" smtClean="0"/>
              <a:t>an actual implementation of an </a:t>
            </a:r>
            <a:r>
              <a:rPr lang="en-US" baseline="0" dirty="0" err="1" smtClean="0"/>
              <a:t>IUserStore</a:t>
            </a:r>
            <a:r>
              <a:rPr lang="en-US" baseline="0" dirty="0" smtClean="0"/>
              <a:t>. </a:t>
            </a:r>
          </a:p>
          <a:p>
            <a:r>
              <a:rPr lang="en-US" baseline="0" dirty="0" smtClean="0"/>
              <a:t>Microsoft provides an </a:t>
            </a:r>
            <a:r>
              <a:rPr lang="en-US" baseline="0" dirty="0" err="1" smtClean="0"/>
              <a:t>EntityFramework</a:t>
            </a:r>
            <a:r>
              <a:rPr lang="en-US" baseline="0" dirty="0" smtClean="0"/>
              <a:t> implementation of the </a:t>
            </a:r>
            <a:r>
              <a:rPr lang="en-US" baseline="0" dirty="0" err="1" smtClean="0"/>
              <a:t>IUserStore</a:t>
            </a:r>
            <a:r>
              <a:rPr lang="en-US" baseline="0" dirty="0" smtClean="0"/>
              <a:t> that talks to SQL Server, but thanks to the interfaces it could be possible to create a different </a:t>
            </a:r>
            <a:r>
              <a:rPr lang="en-US" baseline="0" dirty="0" err="1" smtClean="0"/>
              <a:t>UserStore</a:t>
            </a:r>
            <a:r>
              <a:rPr lang="en-US" baseline="0" dirty="0" smtClean="0"/>
              <a:t> that could save the users in a different DB (there’s already a MongoDB provider, for example)</a:t>
            </a:r>
            <a:r>
              <a:rPr lang="en-US" dirty="0" smtClean="0"/>
              <a:t> </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5</a:t>
            </a:fld>
            <a:endParaRPr lang="en-US"/>
          </a:p>
        </p:txBody>
      </p:sp>
    </p:spTree>
    <p:extLst>
      <p:ext uri="{BB962C8B-B14F-4D97-AF65-F5344CB8AC3E}">
        <p14:creationId xmlns:p14="http://schemas.microsoft.com/office/powerpoint/2010/main" val="424358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 interface </a:t>
            </a:r>
            <a:r>
              <a:rPr lang="en-US" dirty="0" err="1" smtClean="0"/>
              <a:t>IUserStore</a:t>
            </a:r>
            <a:r>
              <a:rPr lang="en-US" dirty="0" smtClean="0"/>
              <a:t> is then extended by many others, that take care</a:t>
            </a:r>
            <a:r>
              <a:rPr lang="en-US" baseline="0" dirty="0" smtClean="0"/>
              <a:t> of Claims, Roles, Emails, Passwords, Logins and so on.</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6</a:t>
            </a:fld>
            <a:endParaRPr lang="en-US"/>
          </a:p>
        </p:txBody>
      </p:sp>
    </p:spTree>
    <p:extLst>
      <p:ext uri="{BB962C8B-B14F-4D97-AF65-F5344CB8AC3E}">
        <p14:creationId xmlns:p14="http://schemas.microsoft.com/office/powerpoint/2010/main" val="263317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There’s also a </a:t>
            </a:r>
            <a:r>
              <a:rPr lang="en-US" dirty="0" err="1" smtClean="0"/>
              <a:t>RoleManager</a:t>
            </a:r>
            <a:r>
              <a:rPr lang="en-US" baseline="0" dirty="0" smtClean="0"/>
              <a:t> class that can work with Roles. It is connected to an </a:t>
            </a:r>
            <a:r>
              <a:rPr lang="en-US" baseline="0" dirty="0" err="1" smtClean="0"/>
              <a:t>IRoleStore</a:t>
            </a:r>
            <a:r>
              <a:rPr lang="en-US" baseline="0" dirty="0" smtClean="0"/>
              <a:t>.</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7</a:t>
            </a:fld>
            <a:endParaRPr lang="en-US"/>
          </a:p>
        </p:txBody>
      </p:sp>
    </p:spTree>
    <p:extLst>
      <p:ext uri="{BB962C8B-B14F-4D97-AF65-F5344CB8AC3E}">
        <p14:creationId xmlns:p14="http://schemas.microsoft.com/office/powerpoint/2010/main" val="413751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err="1" smtClean="0"/>
              <a:t>Th</a:t>
            </a:r>
            <a:r>
              <a:rPr lang="en-US" dirty="0" smtClean="0"/>
              <a:t> </a:t>
            </a:r>
            <a:r>
              <a:rPr lang="en-US" dirty="0" err="1" smtClean="0"/>
              <a:t>IRoleStore</a:t>
            </a:r>
            <a:r>
              <a:rPr lang="en-US" dirty="0" smtClean="0"/>
              <a:t> interface</a:t>
            </a:r>
            <a:r>
              <a:rPr lang="en-US" baseline="0" dirty="0" smtClean="0"/>
              <a:t> is also extended by a </a:t>
            </a:r>
            <a:r>
              <a:rPr lang="en-US" baseline="0" dirty="0" err="1" smtClean="0"/>
              <a:t>IRoleClaimStore</a:t>
            </a:r>
            <a:r>
              <a:rPr lang="en-US" baseline="0" dirty="0" smtClean="0"/>
              <a:t> that takes care of Claims per Role</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8</a:t>
            </a:fld>
            <a:endParaRPr lang="en-US"/>
          </a:p>
        </p:txBody>
      </p:sp>
    </p:spTree>
    <p:extLst>
      <p:ext uri="{BB962C8B-B14F-4D97-AF65-F5344CB8AC3E}">
        <p14:creationId xmlns:p14="http://schemas.microsoft.com/office/powerpoint/2010/main" val="62443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Microsoft provides an implementation of the </a:t>
            </a:r>
            <a:r>
              <a:rPr lang="en-US" dirty="0" err="1" smtClean="0"/>
              <a:t>IUserStore</a:t>
            </a:r>
            <a:r>
              <a:rPr lang="en-US" dirty="0" smtClean="0"/>
              <a:t> in an </a:t>
            </a:r>
            <a:r>
              <a:rPr lang="en-US" dirty="0" err="1" smtClean="0"/>
              <a:t>EntityFramework</a:t>
            </a:r>
            <a:r>
              <a:rPr lang="en-US" dirty="0" smtClean="0"/>
              <a:t> Package.</a:t>
            </a:r>
          </a:p>
          <a:p>
            <a:r>
              <a:rPr lang="en-US" dirty="0" smtClean="0"/>
              <a:t>The</a:t>
            </a:r>
            <a:r>
              <a:rPr lang="en-US" baseline="0" dirty="0" smtClean="0"/>
              <a:t> </a:t>
            </a:r>
            <a:r>
              <a:rPr lang="en-US" baseline="0" dirty="0" err="1" smtClean="0"/>
              <a:t>UserStore</a:t>
            </a:r>
            <a:r>
              <a:rPr lang="en-US" baseline="0" dirty="0" smtClean="0"/>
              <a:t> class works with </a:t>
            </a:r>
            <a:r>
              <a:rPr lang="en-US" baseline="0" dirty="0" err="1" smtClean="0"/>
              <a:t>IdentityUser</a:t>
            </a:r>
            <a:r>
              <a:rPr lang="en-US" baseline="0" dirty="0" smtClean="0"/>
              <a:t> with a String key and a </a:t>
            </a:r>
            <a:r>
              <a:rPr lang="en-US" baseline="0" dirty="0" err="1" smtClean="0"/>
              <a:t>DBContext</a:t>
            </a:r>
            <a:r>
              <a:rPr lang="en-US" baseline="0" dirty="0" smtClean="0"/>
              <a:t> to store the data in a </a:t>
            </a:r>
            <a:r>
              <a:rPr lang="en-US" baseline="0" dirty="0" err="1" smtClean="0"/>
              <a:t>Sql</a:t>
            </a:r>
            <a:r>
              <a:rPr lang="en-US" baseline="0" dirty="0" smtClean="0"/>
              <a:t> Database.</a:t>
            </a:r>
          </a:p>
          <a:p>
            <a:r>
              <a:rPr lang="en-US" baseline="0" dirty="0" smtClean="0"/>
              <a:t>It implements all the interfaces to manage Users, logins, passwords, phone numbers, email, authentication tokens and so on.</a:t>
            </a:r>
          </a:p>
          <a:p>
            <a:endParaRPr lang="en-US" baseline="0" dirty="0" smtClean="0"/>
          </a:p>
          <a:p>
            <a:r>
              <a:rPr lang="en-US" baseline="0" dirty="0" smtClean="0"/>
              <a:t>In a new MVC Core application we get a class </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9</a:t>
            </a:fld>
            <a:endParaRPr lang="en-US"/>
          </a:p>
        </p:txBody>
      </p:sp>
    </p:spTree>
    <p:extLst>
      <p:ext uri="{BB962C8B-B14F-4D97-AF65-F5344CB8AC3E}">
        <p14:creationId xmlns:p14="http://schemas.microsoft.com/office/powerpoint/2010/main" val="35566354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Module11</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Controlling Access to </a:t>
            </a:r>
            <a:endParaRPr lang="en-US" sz="4400" dirty="0" smtClean="0"/>
          </a:p>
          <a:p>
            <a:pPr marL="0" indent="0" algn="ctr">
              <a:buNone/>
            </a:pPr>
            <a:r>
              <a:rPr lang="en-US" sz="4400" dirty="0" smtClean="0"/>
              <a:t>ASP.NET </a:t>
            </a:r>
            <a:r>
              <a:rPr lang="en-US" sz="4400" dirty="0" smtClean="0"/>
              <a:t>MVC Core </a:t>
            </a:r>
            <a:endParaRPr lang="en-US" sz="4400" dirty="0" smtClean="0"/>
          </a:p>
          <a:p>
            <a:pPr marL="0" indent="0" algn="ctr">
              <a:buNone/>
            </a:pPr>
            <a:r>
              <a:rPr lang="en-US" sz="4400" dirty="0" smtClean="0"/>
              <a:t>Web Applications</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IdentityDbContext</a:t>
            </a:r>
            <a:endParaRPr lang="nl-NL" dirty="0"/>
          </a:p>
        </p:txBody>
      </p:sp>
      <p:sp>
        <p:nvSpPr>
          <p:cNvPr id="7" name="Content Placeholder 6"/>
          <p:cNvSpPr>
            <a:spLocks noGrp="1"/>
          </p:cNvSpPr>
          <p:nvPr>
            <p:ph idx="1"/>
          </p:nvPr>
        </p:nvSpPr>
        <p:spPr/>
        <p:txBody>
          <a:bodyPr/>
          <a:lstStyle/>
          <a:p>
            <a:endParaRPr lang="nl-NL"/>
          </a:p>
        </p:txBody>
      </p:sp>
      <p:pic>
        <p:nvPicPr>
          <p:cNvPr id="5" name="Picture 4"/>
          <p:cNvPicPr>
            <a:picLocks noChangeAspect="1"/>
          </p:cNvPicPr>
          <p:nvPr/>
        </p:nvPicPr>
        <p:blipFill>
          <a:blip r:embed="rId3"/>
          <a:stretch>
            <a:fillRect/>
          </a:stretch>
        </p:blipFill>
        <p:spPr>
          <a:xfrm>
            <a:off x="-288551" y="740662"/>
            <a:ext cx="9432551" cy="6139823"/>
          </a:xfrm>
          <a:prstGeom prst="rect">
            <a:avLst/>
          </a:prstGeom>
        </p:spPr>
      </p:pic>
    </p:spTree>
    <p:extLst>
      <p:ext uri="{BB962C8B-B14F-4D97-AF65-F5344CB8AC3E}">
        <p14:creationId xmlns:p14="http://schemas.microsoft.com/office/powerpoint/2010/main" val="324601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IdentityUser</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9993" y="1418431"/>
            <a:ext cx="9038791" cy="4352924"/>
          </a:xfrm>
          <a:prstGeom prst="rect">
            <a:avLst/>
          </a:prstGeom>
        </p:spPr>
      </p:pic>
    </p:spTree>
    <p:extLst>
      <p:ext uri="{BB962C8B-B14F-4D97-AF65-F5344CB8AC3E}">
        <p14:creationId xmlns:p14="http://schemas.microsoft.com/office/powerpoint/2010/main" val="3975248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RoleStore</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767244" y="969897"/>
            <a:ext cx="7502243" cy="5888103"/>
          </a:xfrm>
          <a:prstGeom prst="rect">
            <a:avLst/>
          </a:prstGeom>
        </p:spPr>
      </p:pic>
    </p:spTree>
    <p:extLst>
      <p:ext uri="{BB962C8B-B14F-4D97-AF65-F5344CB8AC3E}">
        <p14:creationId xmlns:p14="http://schemas.microsoft.com/office/powerpoint/2010/main" val="413659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IdentityRole</a:t>
            </a:r>
            <a:endParaRPr lang="nl-NL" dirty="0"/>
          </a:p>
        </p:txBody>
      </p:sp>
      <p:sp>
        <p:nvSpPr>
          <p:cNvPr id="3" name="Text Placeholder 2"/>
          <p:cNvSpPr>
            <a:spLocks noGrp="1"/>
          </p:cNvSpPr>
          <p:nvPr>
            <p:ph type="body" idx="1"/>
          </p:nvPr>
        </p:nvSpPr>
        <p:spPr/>
        <p:txBody>
          <a:bodyPr/>
          <a:lstStyle/>
          <a:p>
            <a:endParaRPr lang="nl-NL"/>
          </a:p>
        </p:txBody>
      </p:sp>
      <p:pic>
        <p:nvPicPr>
          <p:cNvPr id="5" name="Picture 4"/>
          <p:cNvPicPr>
            <a:picLocks noChangeAspect="1"/>
          </p:cNvPicPr>
          <p:nvPr/>
        </p:nvPicPr>
        <p:blipFill>
          <a:blip r:embed="rId3"/>
          <a:stretch>
            <a:fillRect/>
          </a:stretch>
        </p:blipFill>
        <p:spPr>
          <a:xfrm>
            <a:off x="205922" y="802507"/>
            <a:ext cx="8624887" cy="5770481"/>
          </a:xfrm>
          <a:prstGeom prst="rect">
            <a:avLst/>
          </a:prstGeom>
        </p:spPr>
      </p:pic>
    </p:spTree>
    <p:extLst>
      <p:ext uri="{BB962C8B-B14F-4D97-AF65-F5344CB8AC3E}">
        <p14:creationId xmlns:p14="http://schemas.microsoft.com/office/powerpoint/2010/main" val="2919609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Points - </a:t>
            </a:r>
            <a:r>
              <a:rPr lang="en-US" dirty="0" err="1" smtClean="0"/>
              <a:t>ApplicationUser</a:t>
            </a:r>
            <a:endParaRPr lang="nl-NL" dirty="0"/>
          </a:p>
        </p:txBody>
      </p:sp>
      <p:sp>
        <p:nvSpPr>
          <p:cNvPr id="3" name="Text Placeholder 2"/>
          <p:cNvSpPr>
            <a:spLocks noGrp="1"/>
          </p:cNvSpPr>
          <p:nvPr>
            <p:ph type="body" idx="1"/>
          </p:nvPr>
        </p:nvSpPr>
        <p:spPr/>
        <p:txBody>
          <a:bodyPr/>
          <a:lstStyle/>
          <a:p>
            <a:r>
              <a:rPr lang="en-US" dirty="0" smtClean="0"/>
              <a:t>Add </a:t>
            </a:r>
            <a:r>
              <a:rPr lang="en-US" dirty="0"/>
              <a:t>profile data for application users by adding properties to the </a:t>
            </a:r>
            <a:r>
              <a:rPr lang="en-US" dirty="0" err="1"/>
              <a:t>ApplicationUser</a:t>
            </a:r>
            <a:r>
              <a:rPr lang="en-US" dirty="0"/>
              <a:t> class</a:t>
            </a:r>
            <a:endParaRPr lang="nl-NL" dirty="0"/>
          </a:p>
        </p:txBody>
      </p:sp>
      <p:sp>
        <p:nvSpPr>
          <p:cNvPr id="4" name="Rectangle 3"/>
          <p:cNvSpPr/>
          <p:nvPr/>
        </p:nvSpPr>
        <p:spPr>
          <a:xfrm>
            <a:off x="270669" y="2819400"/>
            <a:ext cx="8153400" cy="1200329"/>
          </a:xfrm>
          <a:prstGeom prst="rect">
            <a:avLst/>
          </a:prstGeom>
        </p:spPr>
        <p:txBody>
          <a:bodyPr wrap="square">
            <a:spAutoFit/>
          </a:bodyPr>
          <a:lstStyle/>
          <a:p>
            <a:r>
              <a:rPr lang="en-US" dirty="0" smtClean="0"/>
              <a:t>public </a:t>
            </a:r>
            <a:r>
              <a:rPr lang="en-US" dirty="0"/>
              <a:t>class </a:t>
            </a:r>
            <a:r>
              <a:rPr lang="en-US" b="1" dirty="0" err="1"/>
              <a:t>ApplicationUser</a:t>
            </a:r>
            <a:r>
              <a:rPr lang="en-US" dirty="0"/>
              <a:t> : </a:t>
            </a:r>
            <a:r>
              <a:rPr lang="en-US" b="1" dirty="0" err="1" smtClean="0"/>
              <a:t>IdentityUser</a:t>
            </a:r>
            <a:r>
              <a:rPr lang="en-US" dirty="0" smtClean="0"/>
              <a:t> {</a:t>
            </a:r>
            <a:endParaRPr lang="en-US" dirty="0"/>
          </a:p>
          <a:p>
            <a:r>
              <a:rPr lang="en-US" dirty="0" smtClean="0"/>
              <a:t>    </a:t>
            </a:r>
            <a:r>
              <a:rPr lang="en-US" dirty="0"/>
              <a:t>public string City { get; set; }</a:t>
            </a:r>
          </a:p>
          <a:p>
            <a:r>
              <a:rPr lang="en-US" dirty="0" smtClean="0"/>
              <a:t>    </a:t>
            </a:r>
            <a:r>
              <a:rPr lang="en-US" dirty="0"/>
              <a:t>public List&lt;Photo&gt; Photos { get; set; }</a:t>
            </a:r>
          </a:p>
          <a:p>
            <a:r>
              <a:rPr lang="en-US" dirty="0" smtClean="0"/>
              <a:t>}</a:t>
            </a:r>
            <a:endParaRPr lang="nl-NL" dirty="0"/>
          </a:p>
        </p:txBody>
      </p:sp>
    </p:spTree>
    <p:extLst>
      <p:ext uri="{BB962C8B-B14F-4D97-AF65-F5344CB8AC3E}">
        <p14:creationId xmlns:p14="http://schemas.microsoft.com/office/powerpoint/2010/main" val="419747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Points - </a:t>
            </a:r>
            <a:r>
              <a:rPr lang="en-US" dirty="0" err="1" smtClean="0"/>
              <a:t>ApplicationDbContext</a:t>
            </a:r>
            <a:endParaRPr lang="nl-NL" dirty="0"/>
          </a:p>
        </p:txBody>
      </p:sp>
      <p:sp>
        <p:nvSpPr>
          <p:cNvPr id="3" name="Text Placeholder 2"/>
          <p:cNvSpPr>
            <a:spLocks noGrp="1"/>
          </p:cNvSpPr>
          <p:nvPr>
            <p:ph type="body" idx="1"/>
          </p:nvPr>
        </p:nvSpPr>
        <p:spPr/>
        <p:txBody>
          <a:bodyPr/>
          <a:lstStyle/>
          <a:p>
            <a:r>
              <a:rPr lang="en-US" dirty="0"/>
              <a:t>Customize the ASP.NET Identity model and override the defaults if needed</a:t>
            </a:r>
            <a:endParaRPr lang="nl-NL" dirty="0"/>
          </a:p>
        </p:txBody>
      </p:sp>
      <p:sp>
        <p:nvSpPr>
          <p:cNvPr id="4" name="Rectangle 3"/>
          <p:cNvSpPr/>
          <p:nvPr/>
        </p:nvSpPr>
        <p:spPr>
          <a:xfrm>
            <a:off x="-26234" y="1981200"/>
            <a:ext cx="9170233" cy="3139321"/>
          </a:xfrm>
          <a:prstGeom prst="rect">
            <a:avLst/>
          </a:prstGeom>
        </p:spPr>
        <p:txBody>
          <a:bodyPr wrap="square">
            <a:spAutoFit/>
          </a:bodyPr>
          <a:lstStyle/>
          <a:p>
            <a:r>
              <a:rPr lang="nl-NL" dirty="0"/>
              <a:t>public class </a:t>
            </a:r>
            <a:r>
              <a:rPr lang="nl-NL" b="1" dirty="0" err="1"/>
              <a:t>ApplicationDbContext</a:t>
            </a:r>
            <a:r>
              <a:rPr lang="nl-NL" b="1" dirty="0"/>
              <a:t> </a:t>
            </a:r>
            <a:r>
              <a:rPr lang="nl-NL" dirty="0"/>
              <a:t>: </a:t>
            </a:r>
            <a:endParaRPr lang="nl-NL" dirty="0" smtClean="0"/>
          </a:p>
          <a:p>
            <a:r>
              <a:rPr lang="nl-NL" b="1" dirty="0"/>
              <a:t> </a:t>
            </a:r>
            <a:r>
              <a:rPr lang="nl-NL" b="1" dirty="0" smtClean="0"/>
              <a:t>   </a:t>
            </a:r>
            <a:r>
              <a:rPr lang="nl-NL" b="1" dirty="0" err="1" smtClean="0"/>
              <a:t>IdentityDbContext</a:t>
            </a:r>
            <a:r>
              <a:rPr lang="nl-NL" b="1" dirty="0" smtClean="0"/>
              <a:t>&lt;</a:t>
            </a:r>
            <a:r>
              <a:rPr lang="nl-NL" b="1" dirty="0" err="1" smtClean="0"/>
              <a:t>ApplicationUser</a:t>
            </a:r>
            <a:r>
              <a:rPr lang="nl-NL" b="1" dirty="0" smtClean="0"/>
              <a:t>&gt;</a:t>
            </a:r>
            <a:r>
              <a:rPr lang="nl-NL" dirty="0" smtClean="0"/>
              <a:t> {</a:t>
            </a:r>
            <a:endParaRPr lang="nl-NL" dirty="0"/>
          </a:p>
          <a:p>
            <a:r>
              <a:rPr lang="nl-NL" dirty="0" smtClean="0"/>
              <a:t>  public </a:t>
            </a:r>
            <a:r>
              <a:rPr lang="nl-NL" dirty="0" err="1"/>
              <a:t>ApplicationDbContext</a:t>
            </a:r>
            <a:r>
              <a:rPr lang="nl-NL" dirty="0" smtClean="0"/>
              <a:t>(</a:t>
            </a:r>
          </a:p>
          <a:p>
            <a:r>
              <a:rPr lang="nl-NL" dirty="0"/>
              <a:t> </a:t>
            </a:r>
            <a:r>
              <a:rPr lang="nl-NL" dirty="0" smtClean="0"/>
              <a:t>    </a:t>
            </a:r>
            <a:r>
              <a:rPr lang="nl-NL" dirty="0" err="1" smtClean="0"/>
              <a:t>DbContextOptions</a:t>
            </a:r>
            <a:r>
              <a:rPr lang="nl-NL" dirty="0" smtClean="0"/>
              <a:t>&lt;</a:t>
            </a:r>
            <a:r>
              <a:rPr lang="nl-NL" dirty="0" err="1" smtClean="0"/>
              <a:t>ApplicationDbContext</a:t>
            </a:r>
            <a:r>
              <a:rPr lang="nl-NL" dirty="0"/>
              <a:t>&gt; options</a:t>
            </a:r>
            <a:r>
              <a:rPr lang="nl-NL" dirty="0" smtClean="0"/>
              <a:t>): </a:t>
            </a:r>
            <a:r>
              <a:rPr lang="nl-NL" dirty="0"/>
              <a:t>base(options</a:t>
            </a:r>
            <a:r>
              <a:rPr lang="nl-NL" dirty="0" smtClean="0"/>
              <a:t>) {</a:t>
            </a:r>
            <a:endParaRPr lang="nl-NL" dirty="0"/>
          </a:p>
          <a:p>
            <a:r>
              <a:rPr lang="nl-NL" dirty="0" smtClean="0"/>
              <a:t>  }</a:t>
            </a:r>
            <a:endParaRPr lang="nl-NL" dirty="0"/>
          </a:p>
          <a:p>
            <a:endParaRPr lang="nl-NL" dirty="0"/>
          </a:p>
          <a:p>
            <a:r>
              <a:rPr lang="nl-NL" dirty="0" smtClean="0"/>
              <a:t>  </a:t>
            </a:r>
            <a:r>
              <a:rPr lang="nl-NL" dirty="0" err="1" smtClean="0"/>
              <a:t>protected</a:t>
            </a:r>
            <a:r>
              <a:rPr lang="nl-NL" dirty="0" smtClean="0"/>
              <a:t> </a:t>
            </a:r>
            <a:r>
              <a:rPr lang="nl-NL" dirty="0" err="1"/>
              <a:t>override</a:t>
            </a:r>
            <a:r>
              <a:rPr lang="nl-NL" dirty="0"/>
              <a:t> </a:t>
            </a:r>
            <a:r>
              <a:rPr lang="nl-NL" dirty="0" err="1"/>
              <a:t>void</a:t>
            </a:r>
            <a:r>
              <a:rPr lang="nl-NL" dirty="0"/>
              <a:t> </a:t>
            </a:r>
            <a:r>
              <a:rPr lang="nl-NL" dirty="0" err="1"/>
              <a:t>OnModelCreating</a:t>
            </a:r>
            <a:r>
              <a:rPr lang="nl-NL" dirty="0"/>
              <a:t>(</a:t>
            </a:r>
            <a:r>
              <a:rPr lang="nl-NL" dirty="0" err="1"/>
              <a:t>ModelBuilder</a:t>
            </a:r>
            <a:r>
              <a:rPr lang="nl-NL" dirty="0"/>
              <a:t> builder</a:t>
            </a:r>
            <a:r>
              <a:rPr lang="nl-NL" dirty="0" smtClean="0"/>
              <a:t>) {</a:t>
            </a:r>
            <a:endParaRPr lang="nl-NL" dirty="0"/>
          </a:p>
          <a:p>
            <a:r>
              <a:rPr lang="nl-NL" dirty="0" smtClean="0"/>
              <a:t>    </a:t>
            </a:r>
            <a:r>
              <a:rPr lang="nl-NL" dirty="0" err="1" smtClean="0"/>
              <a:t>base.OnModelCreating</a:t>
            </a:r>
            <a:r>
              <a:rPr lang="nl-NL" dirty="0" smtClean="0"/>
              <a:t>(builder</a:t>
            </a:r>
            <a:r>
              <a:rPr lang="nl-NL" dirty="0"/>
              <a:t>);</a:t>
            </a:r>
          </a:p>
          <a:p>
            <a:r>
              <a:rPr lang="nl-NL" dirty="0" smtClean="0"/>
              <a:t>  }</a:t>
            </a:r>
            <a:endParaRPr lang="nl-NL" dirty="0"/>
          </a:p>
          <a:p>
            <a:r>
              <a:rPr lang="nl-NL" dirty="0" smtClean="0"/>
              <a:t>  public </a:t>
            </a:r>
            <a:r>
              <a:rPr lang="nl-NL" dirty="0" err="1"/>
              <a:t>DbSet</a:t>
            </a:r>
            <a:r>
              <a:rPr lang="nl-NL" dirty="0"/>
              <a:t>&lt;Photo&gt; </a:t>
            </a:r>
            <a:r>
              <a:rPr lang="nl-NL" dirty="0" err="1"/>
              <a:t>Photos</a:t>
            </a:r>
            <a:r>
              <a:rPr lang="nl-NL" dirty="0"/>
              <a:t> { get; set; }</a:t>
            </a:r>
          </a:p>
          <a:p>
            <a:r>
              <a:rPr lang="nl-NL" dirty="0" smtClean="0"/>
              <a:t>}</a:t>
            </a:r>
            <a:endParaRPr lang="nl-NL" dirty="0"/>
          </a:p>
        </p:txBody>
      </p:sp>
      <p:sp>
        <p:nvSpPr>
          <p:cNvPr id="5" name="Rectangle 4"/>
          <p:cNvSpPr/>
          <p:nvPr/>
        </p:nvSpPr>
        <p:spPr>
          <a:xfrm>
            <a:off x="90103" y="5164553"/>
            <a:ext cx="5948363" cy="1754326"/>
          </a:xfrm>
          <a:prstGeom prst="rect">
            <a:avLst/>
          </a:prstGeom>
        </p:spPr>
        <p:txBody>
          <a:bodyPr wrap="square">
            <a:spAutoFit/>
          </a:bodyPr>
          <a:lstStyle/>
          <a:p>
            <a:r>
              <a:rPr lang="nl-NL" dirty="0"/>
              <a:t>public class </a:t>
            </a:r>
            <a:r>
              <a:rPr lang="nl-NL" dirty="0" smtClean="0"/>
              <a:t>Photo {</a:t>
            </a:r>
            <a:endParaRPr lang="nl-NL" dirty="0"/>
          </a:p>
          <a:p>
            <a:r>
              <a:rPr lang="nl-NL" dirty="0" smtClean="0"/>
              <a:t>  public </a:t>
            </a:r>
            <a:r>
              <a:rPr lang="nl-NL" dirty="0"/>
              <a:t>int </a:t>
            </a:r>
            <a:r>
              <a:rPr lang="nl-NL" dirty="0" err="1"/>
              <a:t>Id</a:t>
            </a:r>
            <a:r>
              <a:rPr lang="nl-NL" dirty="0"/>
              <a:t> { get; set; }</a:t>
            </a:r>
          </a:p>
          <a:p>
            <a:r>
              <a:rPr lang="nl-NL" dirty="0" smtClean="0"/>
              <a:t>  public </a:t>
            </a:r>
            <a:r>
              <a:rPr lang="nl-NL" dirty="0"/>
              <a:t>string Name { get; set; }</a:t>
            </a:r>
          </a:p>
          <a:p>
            <a:r>
              <a:rPr lang="nl-NL" dirty="0" smtClean="0"/>
              <a:t>  public </a:t>
            </a:r>
            <a:r>
              <a:rPr lang="nl-NL" dirty="0"/>
              <a:t>string </a:t>
            </a:r>
            <a:r>
              <a:rPr lang="nl-NL" dirty="0" err="1"/>
              <a:t>ApplicationUserId</a:t>
            </a:r>
            <a:r>
              <a:rPr lang="nl-NL" dirty="0"/>
              <a:t> { get; set; }</a:t>
            </a:r>
          </a:p>
          <a:p>
            <a:r>
              <a:rPr lang="nl-NL" dirty="0" smtClean="0"/>
              <a:t>  public </a:t>
            </a:r>
            <a:r>
              <a:rPr lang="nl-NL" dirty="0" err="1"/>
              <a:t>ApplicationUser</a:t>
            </a:r>
            <a:r>
              <a:rPr lang="nl-NL" dirty="0"/>
              <a:t> </a:t>
            </a:r>
            <a:r>
              <a:rPr lang="nl-NL" dirty="0" err="1"/>
              <a:t>Owner</a:t>
            </a:r>
            <a:r>
              <a:rPr lang="nl-NL" dirty="0"/>
              <a:t> { get; set; }</a:t>
            </a:r>
          </a:p>
          <a:p>
            <a:r>
              <a:rPr lang="nl-NL" dirty="0" smtClean="0"/>
              <a:t>}</a:t>
            </a:r>
            <a:endParaRPr lang="nl-NL" dirty="0"/>
          </a:p>
        </p:txBody>
      </p:sp>
    </p:spTree>
    <p:extLst>
      <p:ext uri="{BB962C8B-B14F-4D97-AF65-F5344CB8AC3E}">
        <p14:creationId xmlns:p14="http://schemas.microsoft.com/office/powerpoint/2010/main" val="86155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Middleware</a:t>
            </a:r>
            <a:endParaRPr lang="nl-NL" dirty="0"/>
          </a:p>
        </p:txBody>
      </p:sp>
      <p:sp>
        <p:nvSpPr>
          <p:cNvPr id="3" name="Text Placeholder 2"/>
          <p:cNvSpPr>
            <a:spLocks noGrp="1"/>
          </p:cNvSpPr>
          <p:nvPr>
            <p:ph type="body" idx="1"/>
          </p:nvPr>
        </p:nvSpPr>
        <p:spPr/>
        <p:txBody>
          <a:bodyPr/>
          <a:lstStyle/>
          <a:p>
            <a:r>
              <a:rPr lang="en-US" dirty="0" smtClean="0"/>
              <a:t>The Authentication Middleware handles</a:t>
            </a:r>
          </a:p>
          <a:p>
            <a:pPr lvl="1"/>
            <a:r>
              <a:rPr lang="en-US" dirty="0" smtClean="0"/>
              <a:t>Authenticate</a:t>
            </a:r>
          </a:p>
          <a:p>
            <a:pPr lvl="1"/>
            <a:r>
              <a:rPr lang="en-US" dirty="0" err="1" smtClean="0"/>
              <a:t>SignIn</a:t>
            </a:r>
            <a:endParaRPr lang="en-US" dirty="0" smtClean="0"/>
          </a:p>
          <a:p>
            <a:pPr lvl="1"/>
            <a:r>
              <a:rPr lang="en-US" dirty="0" err="1" smtClean="0"/>
              <a:t>Signout</a:t>
            </a:r>
            <a:endParaRPr lang="nl-NL" dirty="0"/>
          </a:p>
        </p:txBody>
      </p:sp>
    </p:spTree>
    <p:extLst>
      <p:ext uri="{BB962C8B-B14F-4D97-AF65-F5344CB8AC3E}">
        <p14:creationId xmlns:p14="http://schemas.microsoft.com/office/powerpoint/2010/main" val="26737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Configuration - Services</a:t>
            </a:r>
            <a:endParaRPr lang="nl-NL" dirty="0"/>
          </a:p>
        </p:txBody>
      </p:sp>
      <p:sp>
        <p:nvSpPr>
          <p:cNvPr id="3" name="Text Placeholder 2"/>
          <p:cNvSpPr>
            <a:spLocks noGrp="1"/>
          </p:cNvSpPr>
          <p:nvPr>
            <p:ph type="body" idx="1"/>
          </p:nvPr>
        </p:nvSpPr>
        <p:spPr/>
        <p:txBody>
          <a:bodyPr/>
          <a:lstStyle/>
          <a:p>
            <a:r>
              <a:rPr lang="en-US" dirty="0" smtClean="0"/>
              <a:t>During Startup, the </a:t>
            </a:r>
            <a:r>
              <a:rPr lang="en-US" b="1" dirty="0" err="1" smtClean="0"/>
              <a:t>AddIdentity</a:t>
            </a:r>
            <a:r>
              <a:rPr lang="en-US" dirty="0" smtClean="0"/>
              <a:t> registers many default Services</a:t>
            </a:r>
          </a:p>
          <a:p>
            <a:endParaRPr lang="en-US" dirty="0"/>
          </a:p>
          <a:p>
            <a:endParaRPr lang="en-US" dirty="0" smtClean="0"/>
          </a:p>
          <a:p>
            <a:endParaRPr lang="en-US" dirty="0"/>
          </a:p>
          <a:p>
            <a:endParaRPr lang="en-US" dirty="0" smtClean="0"/>
          </a:p>
          <a:p>
            <a:r>
              <a:rPr lang="nl-NL" dirty="0" err="1" smtClean="0"/>
              <a:t>Microsoft.AspNetCore.Identity</a:t>
            </a:r>
            <a:r>
              <a:rPr lang="nl-NL" dirty="0" smtClean="0"/>
              <a:t> / </a:t>
            </a:r>
            <a:r>
              <a:rPr lang="nl-NL" dirty="0" err="1" smtClean="0"/>
              <a:t>IdentityServiceCollectionExtensions.cs</a:t>
            </a:r>
            <a:endParaRPr lang="nl-NL" dirty="0"/>
          </a:p>
        </p:txBody>
      </p:sp>
      <p:sp>
        <p:nvSpPr>
          <p:cNvPr id="4" name="Rectangle 3"/>
          <p:cNvSpPr/>
          <p:nvPr/>
        </p:nvSpPr>
        <p:spPr>
          <a:xfrm>
            <a:off x="473778" y="2057400"/>
            <a:ext cx="8089176" cy="1754326"/>
          </a:xfrm>
          <a:prstGeom prst="rect">
            <a:avLst/>
          </a:prstGeom>
        </p:spPr>
        <p:txBody>
          <a:bodyPr wrap="square">
            <a:spAutoFit/>
          </a:bodyPr>
          <a:lstStyle/>
          <a:p>
            <a:r>
              <a:rPr lang="en-US" dirty="0" smtClean="0"/>
              <a:t>//Startup class</a:t>
            </a:r>
            <a:endParaRPr lang="nl-NL" dirty="0" smtClean="0"/>
          </a:p>
          <a:p>
            <a:r>
              <a:rPr lang="nl-NL" dirty="0" smtClean="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a:t>
            </a:r>
            <a:endParaRPr lang="nl-NL" dirty="0"/>
          </a:p>
          <a:p>
            <a:endParaRPr lang="nl-NL" dirty="0"/>
          </a:p>
          <a:p>
            <a:r>
              <a:rPr lang="nl-NL" dirty="0" smtClean="0"/>
              <a:t>  </a:t>
            </a:r>
            <a:r>
              <a:rPr lang="nl-NL" dirty="0" err="1" smtClean="0"/>
              <a:t>services.</a:t>
            </a:r>
            <a:r>
              <a:rPr lang="nl-NL" b="1" dirty="0" err="1" smtClean="0"/>
              <a:t>AddIdentity</a:t>
            </a:r>
            <a:r>
              <a:rPr lang="nl-NL" dirty="0" smtClean="0"/>
              <a:t>&lt;</a:t>
            </a:r>
            <a:r>
              <a:rPr lang="nl-NL" b="1" dirty="0" err="1" smtClean="0"/>
              <a:t>ApplicationUser</a:t>
            </a:r>
            <a:r>
              <a:rPr lang="nl-NL" dirty="0"/>
              <a:t>, </a:t>
            </a:r>
            <a:r>
              <a:rPr lang="nl-NL" dirty="0" err="1"/>
              <a:t>IdentityRole</a:t>
            </a:r>
            <a:r>
              <a:rPr lang="nl-NL" dirty="0"/>
              <a:t>&gt;()</a:t>
            </a:r>
          </a:p>
          <a:p>
            <a:r>
              <a:rPr lang="nl-NL" dirty="0" smtClean="0"/>
              <a:t>    .</a:t>
            </a:r>
            <a:r>
              <a:rPr lang="nl-NL" dirty="0" err="1"/>
              <a:t>AddEntityFrameworkStores</a:t>
            </a:r>
            <a:r>
              <a:rPr lang="nl-NL" dirty="0"/>
              <a:t>&lt;</a:t>
            </a:r>
            <a:r>
              <a:rPr lang="nl-NL" b="1" dirty="0" err="1"/>
              <a:t>ApplicationDbContext</a:t>
            </a:r>
            <a:r>
              <a:rPr lang="nl-NL" dirty="0"/>
              <a:t>&gt;()</a:t>
            </a:r>
          </a:p>
          <a:p>
            <a:r>
              <a:rPr lang="nl-NL" dirty="0" smtClean="0"/>
              <a:t>    .</a:t>
            </a:r>
            <a:r>
              <a:rPr lang="nl-NL" dirty="0" err="1"/>
              <a:t>AddDefaultTokenProviders</a:t>
            </a:r>
            <a:r>
              <a:rPr lang="nl-NL" dirty="0"/>
              <a:t>();</a:t>
            </a:r>
          </a:p>
        </p:txBody>
      </p:sp>
      <p:sp>
        <p:nvSpPr>
          <p:cNvPr id="5" name="Rectangle 4"/>
          <p:cNvSpPr/>
          <p:nvPr/>
        </p:nvSpPr>
        <p:spPr>
          <a:xfrm>
            <a:off x="98766" y="4884137"/>
            <a:ext cx="9045234" cy="1754326"/>
          </a:xfrm>
          <a:prstGeom prst="rect">
            <a:avLst/>
          </a:prstGeom>
        </p:spPr>
        <p:txBody>
          <a:bodyPr wrap="square">
            <a:spAutoFit/>
          </a:bodyPr>
          <a:lstStyle/>
          <a:p>
            <a:r>
              <a:rPr lang="nl-NL" dirty="0" err="1" smtClean="0"/>
              <a:t>services.TryAddScoped</a:t>
            </a:r>
            <a:r>
              <a:rPr lang="nl-NL" dirty="0" smtClean="0"/>
              <a:t>&lt;</a:t>
            </a:r>
            <a:r>
              <a:rPr lang="nl-NL" dirty="0" err="1" smtClean="0"/>
              <a:t>IUserClaimsPrincipalFactory</a:t>
            </a:r>
            <a:r>
              <a:rPr lang="nl-NL" dirty="0" smtClean="0"/>
              <a:t>&lt;</a:t>
            </a:r>
            <a:r>
              <a:rPr lang="nl-NL" dirty="0" err="1" smtClean="0"/>
              <a:t>TUser</a:t>
            </a:r>
            <a:r>
              <a:rPr lang="nl-NL" dirty="0"/>
              <a:t>&gt;, </a:t>
            </a:r>
            <a:r>
              <a:rPr lang="nl-NL" b="1" dirty="0" err="1"/>
              <a:t>UserClaimsPrincipalFactory</a:t>
            </a:r>
            <a:r>
              <a:rPr lang="nl-NL" dirty="0"/>
              <a:t>&lt;</a:t>
            </a:r>
            <a:r>
              <a:rPr lang="nl-NL" dirty="0" err="1"/>
              <a:t>TUser</a:t>
            </a:r>
            <a:r>
              <a:rPr lang="nl-NL" dirty="0"/>
              <a:t>, </a:t>
            </a:r>
            <a:r>
              <a:rPr lang="nl-NL" dirty="0" err="1"/>
              <a:t>TRole</a:t>
            </a:r>
            <a:r>
              <a:rPr lang="nl-NL" dirty="0"/>
              <a:t>&gt;&gt;();</a:t>
            </a:r>
          </a:p>
          <a:p>
            <a:r>
              <a:rPr lang="nl-NL" dirty="0" err="1" smtClean="0"/>
              <a:t>services.TryAddScoped</a:t>
            </a:r>
            <a:r>
              <a:rPr lang="nl-NL" dirty="0" smtClean="0"/>
              <a:t>&lt;</a:t>
            </a:r>
            <a:r>
              <a:rPr lang="nl-NL" dirty="0" err="1" smtClean="0"/>
              <a:t>UserManager</a:t>
            </a:r>
            <a:r>
              <a:rPr lang="nl-NL" dirty="0" smtClean="0"/>
              <a:t>&lt;</a:t>
            </a:r>
            <a:r>
              <a:rPr lang="nl-NL" dirty="0" err="1" smtClean="0"/>
              <a:t>TUser</a:t>
            </a:r>
            <a:r>
              <a:rPr lang="nl-NL" dirty="0"/>
              <a:t>&gt;, </a:t>
            </a:r>
            <a:r>
              <a:rPr lang="nl-NL" b="1" dirty="0" err="1"/>
              <a:t>UserManager</a:t>
            </a:r>
            <a:r>
              <a:rPr lang="nl-NL" dirty="0"/>
              <a:t>&lt;</a:t>
            </a:r>
            <a:r>
              <a:rPr lang="nl-NL" dirty="0" err="1"/>
              <a:t>TUser</a:t>
            </a:r>
            <a:r>
              <a:rPr lang="nl-NL" dirty="0"/>
              <a:t>&gt;&gt;();</a:t>
            </a:r>
          </a:p>
          <a:p>
            <a:r>
              <a:rPr lang="nl-NL" dirty="0" err="1" smtClean="0"/>
              <a:t>services.TryAddScoped</a:t>
            </a:r>
            <a:r>
              <a:rPr lang="nl-NL" dirty="0" smtClean="0"/>
              <a:t>&lt;</a:t>
            </a:r>
            <a:r>
              <a:rPr lang="nl-NL" dirty="0" err="1" smtClean="0"/>
              <a:t>SignInManager</a:t>
            </a:r>
            <a:r>
              <a:rPr lang="nl-NL" dirty="0" smtClean="0"/>
              <a:t>&lt;</a:t>
            </a:r>
            <a:r>
              <a:rPr lang="nl-NL" dirty="0" err="1" smtClean="0"/>
              <a:t>TUser</a:t>
            </a:r>
            <a:r>
              <a:rPr lang="nl-NL" dirty="0"/>
              <a:t>&gt;, </a:t>
            </a:r>
            <a:r>
              <a:rPr lang="nl-NL" b="1" dirty="0" err="1"/>
              <a:t>SignInManager</a:t>
            </a:r>
            <a:r>
              <a:rPr lang="nl-NL" dirty="0"/>
              <a:t>&lt;</a:t>
            </a:r>
            <a:r>
              <a:rPr lang="nl-NL" dirty="0" err="1"/>
              <a:t>TUser</a:t>
            </a:r>
            <a:r>
              <a:rPr lang="nl-NL" dirty="0"/>
              <a:t>&gt;&gt;();</a:t>
            </a:r>
          </a:p>
          <a:p>
            <a:r>
              <a:rPr lang="nl-NL" dirty="0" err="1" smtClean="0"/>
              <a:t>services.TryAddScoped</a:t>
            </a:r>
            <a:r>
              <a:rPr lang="nl-NL" dirty="0" smtClean="0"/>
              <a:t>&lt;</a:t>
            </a:r>
            <a:r>
              <a:rPr lang="nl-NL" dirty="0" err="1" smtClean="0"/>
              <a:t>RoleManager</a:t>
            </a:r>
            <a:r>
              <a:rPr lang="nl-NL" dirty="0" smtClean="0"/>
              <a:t>&lt;</a:t>
            </a:r>
            <a:r>
              <a:rPr lang="nl-NL" dirty="0" err="1" smtClean="0"/>
              <a:t>TRole</a:t>
            </a:r>
            <a:r>
              <a:rPr lang="nl-NL" dirty="0"/>
              <a:t>&gt;, </a:t>
            </a:r>
            <a:r>
              <a:rPr lang="nl-NL" b="1" dirty="0" err="1"/>
              <a:t>RoleManager</a:t>
            </a:r>
            <a:r>
              <a:rPr lang="nl-NL" dirty="0"/>
              <a:t>&lt;</a:t>
            </a:r>
            <a:r>
              <a:rPr lang="nl-NL" dirty="0" err="1"/>
              <a:t>TRole</a:t>
            </a:r>
            <a:r>
              <a:rPr lang="nl-NL" dirty="0" smtClean="0"/>
              <a:t>&gt;&gt;();</a:t>
            </a:r>
            <a:endParaRPr lang="nl-NL" dirty="0"/>
          </a:p>
        </p:txBody>
      </p:sp>
    </p:spTree>
    <p:extLst>
      <p:ext uri="{BB962C8B-B14F-4D97-AF65-F5344CB8AC3E}">
        <p14:creationId xmlns:p14="http://schemas.microsoft.com/office/powerpoint/2010/main" val="299987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Configuration - Middleware</a:t>
            </a:r>
            <a:endParaRPr lang="nl-NL" dirty="0"/>
          </a:p>
        </p:txBody>
      </p:sp>
      <p:sp>
        <p:nvSpPr>
          <p:cNvPr id="3" name="Text Placeholder 2"/>
          <p:cNvSpPr>
            <a:spLocks noGrp="1"/>
          </p:cNvSpPr>
          <p:nvPr>
            <p:ph type="body" idx="1"/>
          </p:nvPr>
        </p:nvSpPr>
        <p:spPr/>
        <p:txBody>
          <a:bodyPr/>
          <a:lstStyle/>
          <a:p>
            <a:r>
              <a:rPr lang="en-US" dirty="0" smtClean="0"/>
              <a:t>During Startup, Identity Authentication  Middleware is added</a:t>
            </a:r>
          </a:p>
          <a:p>
            <a:endParaRPr lang="en-US" dirty="0"/>
          </a:p>
          <a:p>
            <a:endParaRPr lang="en-US" dirty="0" smtClean="0"/>
          </a:p>
          <a:p>
            <a:r>
              <a:rPr lang="nl-NL" dirty="0" err="1" smtClean="0"/>
              <a:t>Microsoft.AspNetCore.Identity</a:t>
            </a:r>
            <a:r>
              <a:rPr lang="nl-NL" dirty="0" smtClean="0"/>
              <a:t> / </a:t>
            </a:r>
            <a:r>
              <a:rPr lang="nl-NL" dirty="0" err="1" smtClean="0"/>
              <a:t>BuilderExtensions.cs</a:t>
            </a:r>
            <a:endParaRPr lang="nl-NL" dirty="0"/>
          </a:p>
        </p:txBody>
      </p:sp>
      <p:sp>
        <p:nvSpPr>
          <p:cNvPr id="4" name="Rectangle 3"/>
          <p:cNvSpPr/>
          <p:nvPr/>
        </p:nvSpPr>
        <p:spPr>
          <a:xfrm>
            <a:off x="458788" y="2021593"/>
            <a:ext cx="8534400" cy="646331"/>
          </a:xfrm>
          <a:prstGeom prst="rect">
            <a:avLst/>
          </a:prstGeom>
        </p:spPr>
        <p:txBody>
          <a:bodyPr wrap="square">
            <a:spAutoFit/>
          </a:bodyPr>
          <a:lstStyle/>
          <a:p>
            <a:r>
              <a:rPr lang="nl-NL" dirty="0" smtClean="0"/>
              <a:t>//Startup class, </a:t>
            </a:r>
            <a:r>
              <a:rPr lang="nl-NL" dirty="0" err="1" smtClean="0"/>
              <a:t>Configure</a:t>
            </a:r>
            <a:r>
              <a:rPr lang="nl-NL" dirty="0" smtClean="0"/>
              <a:t> Method                        </a:t>
            </a:r>
          </a:p>
          <a:p>
            <a:r>
              <a:rPr lang="nl-NL" b="1" dirty="0" err="1" smtClean="0"/>
              <a:t>app.UseIdentity</a:t>
            </a:r>
            <a:r>
              <a:rPr lang="nl-NL" b="1" dirty="0"/>
              <a:t>();</a:t>
            </a:r>
          </a:p>
        </p:txBody>
      </p:sp>
      <p:sp>
        <p:nvSpPr>
          <p:cNvPr id="5" name="Rectangle 4"/>
          <p:cNvSpPr/>
          <p:nvPr/>
        </p:nvSpPr>
        <p:spPr>
          <a:xfrm>
            <a:off x="34691" y="4191000"/>
            <a:ext cx="9382593" cy="1754326"/>
          </a:xfrm>
          <a:prstGeom prst="rect">
            <a:avLst/>
          </a:prstGeom>
        </p:spPr>
        <p:txBody>
          <a:bodyPr wrap="square">
            <a:spAutoFit/>
          </a:bodyPr>
          <a:lstStyle/>
          <a:p>
            <a:r>
              <a:rPr lang="nl-NL" dirty="0" smtClean="0"/>
              <a:t>var </a:t>
            </a:r>
            <a:r>
              <a:rPr lang="nl-NL" dirty="0"/>
              <a:t>options = </a:t>
            </a:r>
            <a:r>
              <a:rPr lang="nl-NL" dirty="0" err="1" smtClean="0"/>
              <a:t>app.ApplicationServices</a:t>
            </a:r>
            <a:endParaRPr lang="nl-NL" dirty="0"/>
          </a:p>
          <a:p>
            <a:r>
              <a:rPr lang="nl-NL" dirty="0" smtClean="0"/>
              <a:t>    .</a:t>
            </a:r>
            <a:r>
              <a:rPr lang="nl-NL" dirty="0" err="1" smtClean="0"/>
              <a:t>GetRequiredService</a:t>
            </a:r>
            <a:r>
              <a:rPr lang="nl-NL" dirty="0" smtClean="0"/>
              <a:t>&lt;</a:t>
            </a:r>
            <a:r>
              <a:rPr lang="nl-NL" dirty="0" err="1" smtClean="0"/>
              <a:t>IOptions</a:t>
            </a:r>
            <a:r>
              <a:rPr lang="nl-NL" dirty="0" smtClean="0"/>
              <a:t>&lt;</a:t>
            </a:r>
            <a:r>
              <a:rPr lang="nl-NL" dirty="0" err="1" smtClean="0"/>
              <a:t>IdentityOptions</a:t>
            </a:r>
            <a:r>
              <a:rPr lang="nl-NL" dirty="0"/>
              <a:t>&gt;&gt;().Value;</a:t>
            </a:r>
          </a:p>
          <a:p>
            <a:r>
              <a:rPr lang="nl-NL" dirty="0" err="1" smtClean="0"/>
              <a:t>app.UseCookieAuthentication</a:t>
            </a:r>
            <a:r>
              <a:rPr lang="nl-NL" dirty="0" smtClean="0"/>
              <a:t>(</a:t>
            </a:r>
            <a:r>
              <a:rPr lang="nl-NL" dirty="0" err="1" smtClean="0"/>
              <a:t>options.Cookies.ExternalCookie</a:t>
            </a:r>
            <a:r>
              <a:rPr lang="nl-NL" dirty="0" smtClean="0"/>
              <a:t>);         </a:t>
            </a:r>
            <a:r>
              <a:rPr lang="nl-NL" dirty="0" err="1"/>
              <a:t>app.UseCookieAuthentication</a:t>
            </a:r>
            <a:r>
              <a:rPr lang="nl-NL" dirty="0"/>
              <a:t>(</a:t>
            </a:r>
            <a:r>
              <a:rPr lang="nl-NL" dirty="0" err="1"/>
              <a:t>options.Cookies.TwoFactorRememberMeCookie</a:t>
            </a:r>
            <a:r>
              <a:rPr lang="nl-NL" dirty="0"/>
              <a:t>);</a:t>
            </a:r>
          </a:p>
          <a:p>
            <a:r>
              <a:rPr lang="nl-NL" dirty="0" err="1" smtClean="0"/>
              <a:t>app.UseCookieAuthentication</a:t>
            </a:r>
            <a:r>
              <a:rPr lang="nl-NL" dirty="0" smtClean="0"/>
              <a:t>(</a:t>
            </a:r>
            <a:r>
              <a:rPr lang="nl-NL" dirty="0" err="1" smtClean="0"/>
              <a:t>options.Cookies.TwoFactorUserIdCookie</a:t>
            </a:r>
            <a:r>
              <a:rPr lang="nl-NL" dirty="0"/>
              <a:t>);</a:t>
            </a:r>
          </a:p>
          <a:p>
            <a:r>
              <a:rPr lang="nl-NL" b="1" dirty="0" err="1" smtClean="0"/>
              <a:t>app.UseCookieAuthentication</a:t>
            </a:r>
            <a:r>
              <a:rPr lang="nl-NL" b="1" dirty="0" smtClean="0"/>
              <a:t>(</a:t>
            </a:r>
            <a:r>
              <a:rPr lang="nl-NL" b="1" dirty="0" err="1" smtClean="0"/>
              <a:t>options.Cookies.ApplicationCookie</a:t>
            </a:r>
            <a:r>
              <a:rPr lang="nl-NL" b="1" dirty="0" smtClean="0"/>
              <a:t>);</a:t>
            </a:r>
            <a:endParaRPr lang="nl-NL" b="1" dirty="0"/>
          </a:p>
        </p:txBody>
      </p:sp>
    </p:spTree>
    <p:extLst>
      <p:ext uri="{BB962C8B-B14F-4D97-AF65-F5344CB8AC3E}">
        <p14:creationId xmlns:p14="http://schemas.microsoft.com/office/powerpoint/2010/main" val="1702377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CookieAuthenticationMiddleware</a:t>
            </a:r>
            <a:endParaRPr lang="nl-NL" dirty="0"/>
          </a:p>
        </p:txBody>
      </p:sp>
      <p:sp>
        <p:nvSpPr>
          <p:cNvPr id="3" name="Text Placeholder 2"/>
          <p:cNvSpPr>
            <a:spLocks noGrp="1"/>
          </p:cNvSpPr>
          <p:nvPr>
            <p:ph type="body" idx="1"/>
          </p:nvPr>
        </p:nvSpPr>
        <p:spPr/>
        <p:txBody>
          <a:bodyPr/>
          <a:lstStyle/>
          <a:p>
            <a:r>
              <a:rPr lang="nl-NL" dirty="0" err="1" smtClean="0"/>
              <a:t>Microsoft.AspNetCore.Authentication.Cookies</a:t>
            </a:r>
            <a:r>
              <a:rPr lang="nl-NL" dirty="0" smtClean="0"/>
              <a:t> / </a:t>
            </a:r>
            <a:r>
              <a:rPr lang="nl-NL" dirty="0" err="1" smtClean="0"/>
              <a:t>CookieAppBuilderExtensions.cs</a:t>
            </a:r>
            <a:endParaRPr lang="nl-NL" dirty="0" smtClean="0"/>
          </a:p>
          <a:p>
            <a:endParaRPr lang="en-US" dirty="0"/>
          </a:p>
          <a:p>
            <a:endParaRPr lang="en-US" dirty="0" smtClean="0"/>
          </a:p>
          <a:p>
            <a:r>
              <a:rPr lang="nl-NL" dirty="0" err="1" smtClean="0"/>
              <a:t>Microsoft.AspNetCore.Authentication.Cookies</a:t>
            </a:r>
            <a:r>
              <a:rPr lang="nl-NL" dirty="0"/>
              <a:t> </a:t>
            </a:r>
            <a:r>
              <a:rPr lang="nl-NL" dirty="0" smtClean="0"/>
              <a:t>/ </a:t>
            </a:r>
            <a:r>
              <a:rPr lang="nl-NL" dirty="0" err="1" smtClean="0"/>
              <a:t>CookieAuthenticationMiddleware.cs</a:t>
            </a:r>
            <a:endParaRPr lang="nl-NL" dirty="0"/>
          </a:p>
        </p:txBody>
      </p:sp>
      <p:sp>
        <p:nvSpPr>
          <p:cNvPr id="4" name="Rectangle 3"/>
          <p:cNvSpPr/>
          <p:nvPr/>
        </p:nvSpPr>
        <p:spPr>
          <a:xfrm>
            <a:off x="304800" y="2045429"/>
            <a:ext cx="7543800" cy="646331"/>
          </a:xfrm>
          <a:prstGeom prst="rect">
            <a:avLst/>
          </a:prstGeom>
        </p:spPr>
        <p:txBody>
          <a:bodyPr wrap="square">
            <a:spAutoFit/>
          </a:bodyPr>
          <a:lstStyle/>
          <a:p>
            <a:r>
              <a:rPr lang="en-US" dirty="0" smtClean="0"/>
              <a:t>//</a:t>
            </a:r>
            <a:r>
              <a:rPr lang="en-US" dirty="0" err="1" smtClean="0"/>
              <a:t>UseCookieAuthentication</a:t>
            </a:r>
            <a:r>
              <a:rPr lang="en-US" dirty="0" smtClean="0"/>
              <a:t> method</a:t>
            </a:r>
            <a:endParaRPr lang="nl-NL" dirty="0" smtClean="0"/>
          </a:p>
          <a:p>
            <a:r>
              <a:rPr lang="nl-NL" dirty="0" err="1" smtClean="0"/>
              <a:t>app.UseMiddleware</a:t>
            </a:r>
            <a:r>
              <a:rPr lang="nl-NL" dirty="0" smtClean="0"/>
              <a:t>&lt;</a:t>
            </a:r>
            <a:r>
              <a:rPr lang="nl-NL" b="1" dirty="0" err="1" smtClean="0"/>
              <a:t>CookieAuthenticationMiddleware</a:t>
            </a:r>
            <a:r>
              <a:rPr lang="nl-NL" dirty="0"/>
              <a:t>&gt;();</a:t>
            </a:r>
          </a:p>
        </p:txBody>
      </p:sp>
      <p:sp>
        <p:nvSpPr>
          <p:cNvPr id="5" name="Rectangle 4"/>
          <p:cNvSpPr/>
          <p:nvPr/>
        </p:nvSpPr>
        <p:spPr>
          <a:xfrm>
            <a:off x="304800" y="4362305"/>
            <a:ext cx="8839200" cy="2308324"/>
          </a:xfrm>
          <a:prstGeom prst="rect">
            <a:avLst/>
          </a:prstGeom>
        </p:spPr>
        <p:txBody>
          <a:bodyPr wrap="square">
            <a:spAutoFit/>
          </a:bodyPr>
          <a:lstStyle/>
          <a:p>
            <a:r>
              <a:rPr lang="nl-NL" dirty="0" smtClean="0"/>
              <a:t>class </a:t>
            </a:r>
            <a:r>
              <a:rPr lang="nl-NL" dirty="0" err="1" smtClean="0"/>
              <a:t>CookieAuthenticationMiddleware</a:t>
            </a:r>
            <a:r>
              <a:rPr lang="nl-NL" dirty="0" smtClean="0"/>
              <a:t> </a:t>
            </a:r>
            <a:r>
              <a:rPr lang="nl-NL" dirty="0"/>
              <a:t>: </a:t>
            </a:r>
            <a:r>
              <a:rPr lang="nl-NL" b="1" dirty="0" err="1"/>
              <a:t>AuthenticationMiddleware</a:t>
            </a:r>
            <a:r>
              <a:rPr lang="nl-NL" dirty="0"/>
              <a:t>&lt;</a:t>
            </a:r>
            <a:r>
              <a:rPr lang="nl-NL" dirty="0" err="1"/>
              <a:t>CookieAuthenticationOptions</a:t>
            </a:r>
            <a:r>
              <a:rPr lang="nl-NL" dirty="0" smtClean="0"/>
              <a:t>&gt; {</a:t>
            </a:r>
          </a:p>
          <a:p>
            <a:r>
              <a:rPr lang="en-US" dirty="0" smtClean="0"/>
              <a:t>…</a:t>
            </a:r>
          </a:p>
          <a:p>
            <a:r>
              <a:rPr lang="en-US" dirty="0"/>
              <a:t>protected override </a:t>
            </a:r>
            <a:endParaRPr lang="en-US" dirty="0" smtClean="0"/>
          </a:p>
          <a:p>
            <a:r>
              <a:rPr lang="en-US" dirty="0"/>
              <a:t> </a:t>
            </a:r>
            <a:r>
              <a:rPr lang="en-US" dirty="0" smtClean="0"/>
              <a:t>   </a:t>
            </a:r>
            <a:r>
              <a:rPr lang="en-US" dirty="0" err="1" smtClean="0"/>
              <a:t>AuthenticationHandler</a:t>
            </a:r>
            <a:r>
              <a:rPr lang="en-US" dirty="0" smtClean="0"/>
              <a:t>&lt;</a:t>
            </a:r>
            <a:r>
              <a:rPr lang="en-US" dirty="0" err="1" smtClean="0"/>
              <a:t>CookieAuthenticationOptions</a:t>
            </a:r>
            <a:r>
              <a:rPr lang="en-US" dirty="0"/>
              <a:t>&gt; </a:t>
            </a:r>
            <a:r>
              <a:rPr lang="en-US" dirty="0" err="1"/>
              <a:t>CreateHandler</a:t>
            </a:r>
            <a:r>
              <a:rPr lang="en-US" dirty="0" smtClean="0"/>
              <a:t>(){</a:t>
            </a:r>
            <a:endParaRPr lang="en-US" dirty="0"/>
          </a:p>
          <a:p>
            <a:r>
              <a:rPr lang="en-US" dirty="0" smtClean="0"/>
              <a:t>  return </a:t>
            </a:r>
            <a:r>
              <a:rPr lang="en-US" dirty="0"/>
              <a:t>new </a:t>
            </a:r>
            <a:r>
              <a:rPr lang="en-US" b="1" dirty="0" err="1"/>
              <a:t>CookieAuthenticationHandler</a:t>
            </a:r>
            <a:r>
              <a:rPr lang="en-US" dirty="0"/>
              <a:t>();</a:t>
            </a:r>
          </a:p>
          <a:p>
            <a:r>
              <a:rPr lang="en-US" dirty="0" smtClean="0"/>
              <a:t>}</a:t>
            </a:r>
          </a:p>
          <a:p>
            <a:endParaRPr lang="nl-NL" dirty="0"/>
          </a:p>
        </p:txBody>
      </p:sp>
    </p:spTree>
    <p:extLst>
      <p:ext uri="{BB962C8B-B14F-4D97-AF65-F5344CB8AC3E}">
        <p14:creationId xmlns:p14="http://schemas.microsoft.com/office/powerpoint/2010/main" val="1626267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Authentication 
Authorization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CookieAuthenticationHandler</a:t>
            </a:r>
            <a:endParaRPr lang="nl-NL" dirty="0"/>
          </a:p>
        </p:txBody>
      </p:sp>
      <p:sp>
        <p:nvSpPr>
          <p:cNvPr id="3" name="Text Placeholder 2"/>
          <p:cNvSpPr>
            <a:spLocks noGrp="1"/>
          </p:cNvSpPr>
          <p:nvPr>
            <p:ph type="body" idx="1"/>
          </p:nvPr>
        </p:nvSpPr>
        <p:spPr/>
        <p:txBody>
          <a:bodyPr/>
          <a:lstStyle/>
          <a:p>
            <a:r>
              <a:rPr lang="en-US" dirty="0" smtClean="0"/>
              <a:t>The </a:t>
            </a:r>
            <a:r>
              <a:rPr lang="en-US" dirty="0" err="1" smtClean="0"/>
              <a:t>CookieAuthenticationHandler</a:t>
            </a:r>
            <a:r>
              <a:rPr lang="en-US" dirty="0" smtClean="0"/>
              <a:t> gets invoked </a:t>
            </a:r>
          </a:p>
          <a:p>
            <a:pPr lvl="1"/>
            <a:r>
              <a:rPr lang="en-US" dirty="0"/>
              <a:t>On each request to </a:t>
            </a:r>
            <a:r>
              <a:rPr lang="en-US" dirty="0" smtClean="0"/>
              <a:t>create </a:t>
            </a:r>
            <a:r>
              <a:rPr lang="en-US" dirty="0"/>
              <a:t>the </a:t>
            </a:r>
            <a:r>
              <a:rPr lang="en-US" dirty="0" err="1"/>
              <a:t>UserPrincipal</a:t>
            </a:r>
            <a:endParaRPr lang="en-US" dirty="0"/>
          </a:p>
          <a:p>
            <a:pPr lvl="1"/>
            <a:r>
              <a:rPr lang="en-US" dirty="0" smtClean="0"/>
              <a:t>When the user signs in</a:t>
            </a:r>
          </a:p>
          <a:p>
            <a:pPr lvl="1"/>
            <a:r>
              <a:rPr lang="en-US" dirty="0" smtClean="0"/>
              <a:t>Every </a:t>
            </a:r>
            <a:r>
              <a:rPr lang="en-US" dirty="0"/>
              <a:t>time the user needs to be authorized</a:t>
            </a:r>
            <a:endParaRPr lang="nl-NL" dirty="0"/>
          </a:p>
        </p:txBody>
      </p:sp>
    </p:spTree>
    <p:extLst>
      <p:ext uri="{BB962C8B-B14F-4D97-AF65-F5344CB8AC3E}">
        <p14:creationId xmlns:p14="http://schemas.microsoft.com/office/powerpoint/2010/main" val="214252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CookieAuthenticationMiddleware</a:t>
            </a:r>
            <a:r>
              <a:rPr lang="en-US" dirty="0" smtClean="0"/>
              <a:t> Invoke</a:t>
            </a:r>
            <a:endParaRPr lang="nl-NL" dirty="0"/>
          </a:p>
        </p:txBody>
      </p:sp>
      <p:sp>
        <p:nvSpPr>
          <p:cNvPr id="3" name="Text Placeholder 2"/>
          <p:cNvSpPr>
            <a:spLocks noGrp="1"/>
          </p:cNvSpPr>
          <p:nvPr>
            <p:ph type="body" idx="1"/>
          </p:nvPr>
        </p:nvSpPr>
        <p:spPr/>
        <p:txBody>
          <a:bodyPr/>
          <a:lstStyle/>
          <a:p>
            <a:r>
              <a:rPr lang="en-US" dirty="0" smtClean="0"/>
              <a:t>On every request the </a:t>
            </a:r>
            <a:r>
              <a:rPr lang="en-US" dirty="0" err="1" smtClean="0"/>
              <a:t>CookieAuthenticationMiddleware.Invoke</a:t>
            </a:r>
            <a:r>
              <a:rPr lang="en-US" dirty="0" smtClean="0"/>
              <a:t> is called</a:t>
            </a:r>
          </a:p>
          <a:p>
            <a:pPr lvl="1"/>
            <a:r>
              <a:rPr lang="en-US" dirty="0" smtClean="0"/>
              <a:t>A </a:t>
            </a:r>
            <a:r>
              <a:rPr lang="en-US" dirty="0" err="1" smtClean="0"/>
              <a:t>CookieAuthenticationHandler</a:t>
            </a:r>
            <a:r>
              <a:rPr lang="en-US" dirty="0" smtClean="0"/>
              <a:t> is </a:t>
            </a:r>
          </a:p>
          <a:p>
            <a:pPr lvl="2"/>
            <a:r>
              <a:rPr lang="en-US" dirty="0" smtClean="0"/>
              <a:t>Created</a:t>
            </a:r>
          </a:p>
          <a:p>
            <a:pPr lvl="2"/>
            <a:r>
              <a:rPr lang="en-US" dirty="0" smtClean="0"/>
              <a:t>Registered as the </a:t>
            </a:r>
            <a:r>
              <a:rPr lang="en-US" dirty="0" err="1" smtClean="0"/>
              <a:t>Context.Authentication.Handler</a:t>
            </a:r>
            <a:endParaRPr lang="en-US" dirty="0" smtClean="0"/>
          </a:p>
          <a:p>
            <a:pPr lvl="2"/>
            <a:r>
              <a:rPr lang="en-US" dirty="0" smtClean="0"/>
              <a:t>Asked to </a:t>
            </a:r>
            <a:r>
              <a:rPr lang="en-US" dirty="0" err="1" smtClean="0"/>
              <a:t>HandleAuthenticate</a:t>
            </a:r>
            <a:endParaRPr lang="en-US" dirty="0" smtClean="0"/>
          </a:p>
          <a:p>
            <a:pPr lvl="1"/>
            <a:r>
              <a:rPr lang="en-US" dirty="0" smtClean="0"/>
              <a:t>The </a:t>
            </a:r>
            <a:r>
              <a:rPr lang="en-US" dirty="0" err="1" smtClean="0"/>
              <a:t>HandleAuthenticate</a:t>
            </a:r>
            <a:r>
              <a:rPr lang="en-US" dirty="0" smtClean="0"/>
              <a:t> </a:t>
            </a:r>
          </a:p>
          <a:p>
            <a:pPr lvl="2"/>
            <a:r>
              <a:rPr lang="en-US" dirty="0" smtClean="0"/>
              <a:t>Reads a Cookie Ticket</a:t>
            </a:r>
          </a:p>
          <a:p>
            <a:pPr lvl="3"/>
            <a:r>
              <a:rPr lang="en-US" dirty="0" smtClean="0"/>
              <a:t>If not found, authentication is skipped</a:t>
            </a:r>
          </a:p>
          <a:p>
            <a:pPr lvl="3"/>
            <a:r>
              <a:rPr lang="en-US" dirty="0" smtClean="0"/>
              <a:t>If found, the </a:t>
            </a:r>
            <a:r>
              <a:rPr lang="en-US" dirty="0" err="1" smtClean="0"/>
              <a:t>Context.User</a:t>
            </a:r>
            <a:r>
              <a:rPr lang="en-US" dirty="0" smtClean="0"/>
              <a:t> gets initialized with the Principal found in the cookie ticket </a:t>
            </a:r>
          </a:p>
          <a:p>
            <a:pPr marL="0" indent="0">
              <a:buNone/>
            </a:pPr>
            <a:endParaRPr lang="nl-NL" dirty="0"/>
          </a:p>
        </p:txBody>
      </p:sp>
    </p:spTree>
    <p:extLst>
      <p:ext uri="{BB962C8B-B14F-4D97-AF65-F5344CB8AC3E}">
        <p14:creationId xmlns:p14="http://schemas.microsoft.com/office/powerpoint/2010/main" val="116467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AccountController</a:t>
            </a:r>
            <a:endParaRPr lang="nl-NL" dirty="0"/>
          </a:p>
        </p:txBody>
      </p:sp>
      <p:sp>
        <p:nvSpPr>
          <p:cNvPr id="3" name="Text Placeholder 2"/>
          <p:cNvSpPr>
            <a:spLocks noGrp="1"/>
          </p:cNvSpPr>
          <p:nvPr>
            <p:ph type="body" idx="1"/>
          </p:nvPr>
        </p:nvSpPr>
        <p:spPr/>
        <p:txBody>
          <a:bodyPr/>
          <a:lstStyle/>
          <a:p>
            <a:r>
              <a:rPr lang="en-US" dirty="0" smtClean="0"/>
              <a:t>The </a:t>
            </a:r>
            <a:r>
              <a:rPr lang="en-US" dirty="0" err="1" smtClean="0"/>
              <a:t>AccountController</a:t>
            </a:r>
            <a:r>
              <a:rPr lang="en-US" dirty="0" smtClean="0"/>
              <a:t> contains actions to Register a user, Login and so on</a:t>
            </a:r>
          </a:p>
          <a:p>
            <a:r>
              <a:rPr lang="en-US" dirty="0" smtClean="0"/>
              <a:t>It works together with </a:t>
            </a:r>
          </a:p>
          <a:p>
            <a:pPr lvl="1"/>
            <a:r>
              <a:rPr lang="en-US" dirty="0" err="1" smtClean="0"/>
              <a:t>UserManager</a:t>
            </a:r>
            <a:endParaRPr lang="en-US" dirty="0" smtClean="0"/>
          </a:p>
          <a:p>
            <a:pPr lvl="1"/>
            <a:r>
              <a:rPr lang="en-US" dirty="0" err="1" smtClean="0"/>
              <a:t>SignInManager</a:t>
            </a:r>
            <a:endParaRPr lang="en-US" dirty="0" smtClean="0"/>
          </a:p>
        </p:txBody>
      </p:sp>
    </p:spTree>
    <p:extLst>
      <p:ext uri="{BB962C8B-B14F-4D97-AF65-F5344CB8AC3E}">
        <p14:creationId xmlns:p14="http://schemas.microsoft.com/office/powerpoint/2010/main" val="3461238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AccountController</a:t>
            </a:r>
            <a:r>
              <a:rPr lang="en-US" dirty="0" smtClean="0"/>
              <a:t> - Register</a:t>
            </a:r>
            <a:endParaRPr lang="nl-NL" dirty="0"/>
          </a:p>
        </p:txBody>
      </p:sp>
      <p:sp>
        <p:nvSpPr>
          <p:cNvPr id="3" name="Text Placeholder 2"/>
          <p:cNvSpPr>
            <a:spLocks noGrp="1"/>
          </p:cNvSpPr>
          <p:nvPr>
            <p:ph type="body" idx="1"/>
          </p:nvPr>
        </p:nvSpPr>
        <p:spPr/>
        <p:txBody>
          <a:bodyPr/>
          <a:lstStyle/>
          <a:p>
            <a:r>
              <a:rPr lang="en-US" dirty="0"/>
              <a:t>The </a:t>
            </a:r>
            <a:r>
              <a:rPr lang="en-US" dirty="0" err="1"/>
              <a:t>UserManager</a:t>
            </a:r>
            <a:r>
              <a:rPr lang="en-US" dirty="0"/>
              <a:t> asks the </a:t>
            </a:r>
            <a:r>
              <a:rPr lang="en-US" dirty="0" err="1"/>
              <a:t>UserStore</a:t>
            </a:r>
            <a:r>
              <a:rPr lang="en-US" dirty="0"/>
              <a:t> to save the </a:t>
            </a:r>
            <a:r>
              <a:rPr lang="en-US" dirty="0" err="1"/>
              <a:t>ApplicationUser</a:t>
            </a:r>
            <a:r>
              <a:rPr lang="en-US" dirty="0"/>
              <a:t> in the </a:t>
            </a:r>
            <a:r>
              <a:rPr lang="en-US" dirty="0" err="1"/>
              <a:t>DbContext</a:t>
            </a:r>
            <a:r>
              <a:rPr lang="en-US" dirty="0"/>
              <a:t> </a:t>
            </a:r>
          </a:p>
          <a:p>
            <a:r>
              <a:rPr lang="en-US" dirty="0"/>
              <a:t>The </a:t>
            </a:r>
            <a:r>
              <a:rPr lang="en-US" dirty="0" err="1"/>
              <a:t>SignInManager</a:t>
            </a:r>
            <a:r>
              <a:rPr lang="en-US" dirty="0"/>
              <a:t> asks the </a:t>
            </a:r>
            <a:r>
              <a:rPr lang="en-US" dirty="0" err="1"/>
              <a:t>CookieAuthenticationHandler</a:t>
            </a:r>
            <a:r>
              <a:rPr lang="en-US" dirty="0"/>
              <a:t> to Handle the </a:t>
            </a:r>
            <a:r>
              <a:rPr lang="en-US" dirty="0" err="1"/>
              <a:t>SignIn</a:t>
            </a:r>
            <a:endParaRPr lang="en-US" dirty="0"/>
          </a:p>
          <a:p>
            <a:endParaRPr lang="nl-NL" dirty="0"/>
          </a:p>
        </p:txBody>
      </p:sp>
      <p:sp>
        <p:nvSpPr>
          <p:cNvPr id="4" name="Rectangle 3"/>
          <p:cNvSpPr/>
          <p:nvPr/>
        </p:nvSpPr>
        <p:spPr>
          <a:xfrm>
            <a:off x="105636" y="4191000"/>
            <a:ext cx="8825459" cy="923330"/>
          </a:xfrm>
          <a:prstGeom prst="rect">
            <a:avLst/>
          </a:prstGeom>
        </p:spPr>
        <p:txBody>
          <a:bodyPr wrap="square">
            <a:spAutoFit/>
          </a:bodyPr>
          <a:lstStyle/>
          <a:p>
            <a:r>
              <a:rPr lang="nl-NL" dirty="0" smtClean="0"/>
              <a:t>//Register</a:t>
            </a:r>
            <a:endParaRPr lang="nl-NL" dirty="0"/>
          </a:p>
          <a:p>
            <a:r>
              <a:rPr lang="nl-NL" dirty="0" smtClean="0"/>
              <a:t>var </a:t>
            </a:r>
            <a:r>
              <a:rPr lang="nl-NL" dirty="0" err="1"/>
              <a:t>result</a:t>
            </a:r>
            <a:r>
              <a:rPr lang="nl-NL" dirty="0"/>
              <a:t> = </a:t>
            </a:r>
            <a:r>
              <a:rPr lang="nl-NL" dirty="0" err="1"/>
              <a:t>await</a:t>
            </a:r>
            <a:r>
              <a:rPr lang="nl-NL" dirty="0"/>
              <a:t> _</a:t>
            </a:r>
            <a:r>
              <a:rPr lang="nl-NL" b="1" dirty="0" err="1"/>
              <a:t>userManager.CreateAsync</a:t>
            </a:r>
            <a:r>
              <a:rPr lang="nl-NL" dirty="0"/>
              <a:t>(user, </a:t>
            </a:r>
            <a:r>
              <a:rPr lang="nl-NL" dirty="0" err="1"/>
              <a:t>model.Password</a:t>
            </a:r>
            <a:r>
              <a:rPr lang="nl-NL" dirty="0"/>
              <a:t>);</a:t>
            </a:r>
          </a:p>
          <a:p>
            <a:r>
              <a:rPr lang="nl-NL" dirty="0" err="1" smtClean="0"/>
              <a:t>await</a:t>
            </a:r>
            <a:r>
              <a:rPr lang="nl-NL" dirty="0" smtClean="0"/>
              <a:t> </a:t>
            </a:r>
            <a:r>
              <a:rPr lang="nl-NL" b="1" dirty="0" smtClean="0"/>
              <a:t>_</a:t>
            </a:r>
            <a:r>
              <a:rPr lang="nl-NL" b="1" dirty="0" err="1" smtClean="0"/>
              <a:t>signInManager.SignInAsync</a:t>
            </a:r>
            <a:r>
              <a:rPr lang="nl-NL" dirty="0" smtClean="0"/>
              <a:t>(user, </a:t>
            </a:r>
            <a:r>
              <a:rPr lang="nl-NL" dirty="0" err="1" smtClean="0"/>
              <a:t>isPersistent</a:t>
            </a:r>
            <a:r>
              <a:rPr lang="nl-NL" dirty="0" smtClean="0"/>
              <a:t>: </a:t>
            </a:r>
            <a:r>
              <a:rPr lang="nl-NL" dirty="0" err="1" smtClean="0"/>
              <a:t>false</a:t>
            </a:r>
            <a:r>
              <a:rPr lang="nl-NL" dirty="0" smtClean="0"/>
              <a:t>);</a:t>
            </a:r>
          </a:p>
        </p:txBody>
      </p:sp>
    </p:spTree>
    <p:extLst>
      <p:ext uri="{BB962C8B-B14F-4D97-AF65-F5344CB8AC3E}">
        <p14:creationId xmlns:p14="http://schemas.microsoft.com/office/powerpoint/2010/main" val="880516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SignInManager</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2667000" y="858724"/>
            <a:ext cx="2743200" cy="5849689"/>
          </a:xfrm>
          <a:prstGeom prst="rect">
            <a:avLst/>
          </a:prstGeom>
        </p:spPr>
      </p:pic>
    </p:spTree>
    <p:extLst>
      <p:ext uri="{BB962C8B-B14F-4D97-AF65-F5344CB8AC3E}">
        <p14:creationId xmlns:p14="http://schemas.microsoft.com/office/powerpoint/2010/main" val="3123525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 Authorization</a:t>
            </a:r>
            <a:endParaRPr lang="nl-NL" dirty="0"/>
          </a:p>
        </p:txBody>
      </p:sp>
      <p:sp>
        <p:nvSpPr>
          <p:cNvPr id="3" name="Text Placeholder 2"/>
          <p:cNvSpPr>
            <a:spLocks noGrp="1"/>
          </p:cNvSpPr>
          <p:nvPr>
            <p:ph type="body" idx="1"/>
          </p:nvPr>
        </p:nvSpPr>
        <p:spPr/>
        <p:txBody>
          <a:bodyPr/>
          <a:lstStyle/>
          <a:p>
            <a:r>
              <a:rPr lang="en-US" dirty="0"/>
              <a:t>Introduction</a:t>
            </a:r>
          </a:p>
          <a:p>
            <a:r>
              <a:rPr lang="en-US" dirty="0"/>
              <a:t>Simple Authorization</a:t>
            </a:r>
          </a:p>
          <a:p>
            <a:r>
              <a:rPr lang="en-US" dirty="0"/>
              <a:t>Role based Authorization</a:t>
            </a:r>
          </a:p>
          <a:p>
            <a:r>
              <a:rPr lang="en-US" dirty="0"/>
              <a:t>Claims-Based Authorization</a:t>
            </a:r>
          </a:p>
          <a:p>
            <a:r>
              <a:rPr lang="en-US" dirty="0"/>
              <a:t>Custom Policy-Based Authorization</a:t>
            </a:r>
          </a:p>
          <a:p>
            <a:r>
              <a:rPr lang="en-US" dirty="0"/>
              <a:t>Dependency Injection in requirement handlers</a:t>
            </a:r>
          </a:p>
          <a:p>
            <a:r>
              <a:rPr lang="en-US" dirty="0"/>
              <a:t>Resource Based Authorization</a:t>
            </a:r>
          </a:p>
          <a:p>
            <a:r>
              <a:rPr lang="en-US" dirty="0"/>
              <a:t>View Based Authorization</a:t>
            </a:r>
            <a:endParaRPr lang="nl-NL" dirty="0"/>
          </a:p>
        </p:txBody>
      </p:sp>
    </p:spTree>
    <p:extLst>
      <p:ext uri="{BB962C8B-B14F-4D97-AF65-F5344CB8AC3E}">
        <p14:creationId xmlns:p14="http://schemas.microsoft.com/office/powerpoint/2010/main" val="1125025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 Introduction</a:t>
            </a:r>
            <a:endParaRPr lang="nl-NL" dirty="0"/>
          </a:p>
        </p:txBody>
      </p:sp>
      <p:sp>
        <p:nvSpPr>
          <p:cNvPr id="3" name="Text Placeholder 2"/>
          <p:cNvSpPr>
            <a:spLocks noGrp="1"/>
          </p:cNvSpPr>
          <p:nvPr>
            <p:ph type="body" idx="1"/>
          </p:nvPr>
        </p:nvSpPr>
        <p:spPr/>
        <p:txBody>
          <a:bodyPr/>
          <a:lstStyle/>
          <a:p>
            <a:r>
              <a:rPr lang="en-US" dirty="0" smtClean="0"/>
              <a:t>Process </a:t>
            </a:r>
            <a:r>
              <a:rPr lang="en-US" dirty="0"/>
              <a:t>that determines what a user is able to </a:t>
            </a:r>
            <a:r>
              <a:rPr lang="en-US" dirty="0" smtClean="0"/>
              <a:t>do</a:t>
            </a:r>
          </a:p>
          <a:p>
            <a:r>
              <a:rPr lang="nl-NL" dirty="0" smtClean="0"/>
              <a:t>Independent </a:t>
            </a:r>
            <a:r>
              <a:rPr lang="nl-NL" dirty="0" err="1"/>
              <a:t>from</a:t>
            </a:r>
            <a:r>
              <a:rPr lang="nl-NL" dirty="0"/>
              <a:t> </a:t>
            </a:r>
            <a:r>
              <a:rPr lang="nl-NL" dirty="0" err="1" smtClean="0"/>
              <a:t>authentication</a:t>
            </a:r>
            <a:endParaRPr lang="nl-NL" dirty="0" smtClean="0"/>
          </a:p>
          <a:p>
            <a:r>
              <a:rPr lang="en-US" dirty="0" smtClean="0"/>
              <a:t>Declarative</a:t>
            </a:r>
          </a:p>
          <a:p>
            <a:r>
              <a:rPr lang="en-US" dirty="0" smtClean="0"/>
              <a:t>Imperative</a:t>
            </a:r>
          </a:p>
          <a:p>
            <a:r>
              <a:rPr lang="en-US" dirty="0" smtClean="0"/>
              <a:t>Role Based</a:t>
            </a:r>
          </a:p>
          <a:p>
            <a:r>
              <a:rPr lang="en-US" dirty="0" smtClean="0"/>
              <a:t>Policy Based</a:t>
            </a:r>
            <a:endParaRPr lang="nl-NL" dirty="0" smtClean="0"/>
          </a:p>
          <a:p>
            <a:endParaRPr lang="nl-NL" dirty="0"/>
          </a:p>
        </p:txBody>
      </p:sp>
    </p:spTree>
    <p:extLst>
      <p:ext uri="{BB962C8B-B14F-4D97-AF65-F5344CB8AC3E}">
        <p14:creationId xmlns:p14="http://schemas.microsoft.com/office/powerpoint/2010/main" val="159035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Authorization</a:t>
            </a:r>
            <a:endParaRPr lang="nl-NL" dirty="0"/>
          </a:p>
        </p:txBody>
      </p:sp>
      <p:sp>
        <p:nvSpPr>
          <p:cNvPr id="3" name="Text Placeholder 2"/>
          <p:cNvSpPr>
            <a:spLocks noGrp="1"/>
          </p:cNvSpPr>
          <p:nvPr>
            <p:ph type="body" idx="1"/>
          </p:nvPr>
        </p:nvSpPr>
        <p:spPr/>
        <p:txBody>
          <a:bodyPr/>
          <a:lstStyle/>
          <a:p>
            <a:r>
              <a:rPr lang="en-US" dirty="0" smtClean="0"/>
              <a:t>Controlled </a:t>
            </a:r>
            <a:r>
              <a:rPr lang="en-US" dirty="0"/>
              <a:t>through the </a:t>
            </a:r>
            <a:r>
              <a:rPr lang="en-US" b="1" dirty="0" err="1"/>
              <a:t>AuthorizeAttribute</a:t>
            </a:r>
            <a:r>
              <a:rPr lang="en-US" dirty="0"/>
              <a:t> attribute </a:t>
            </a:r>
            <a:endParaRPr lang="en-US" dirty="0" smtClean="0"/>
          </a:p>
          <a:p>
            <a:r>
              <a:rPr lang="en-US" dirty="0" smtClean="0"/>
              <a:t>Apply to </a:t>
            </a:r>
            <a:r>
              <a:rPr lang="en-US" dirty="0"/>
              <a:t>a controller or action </a:t>
            </a:r>
            <a:r>
              <a:rPr lang="en-US" dirty="0" smtClean="0"/>
              <a:t>to limit </a:t>
            </a:r>
            <a:r>
              <a:rPr lang="en-US" dirty="0"/>
              <a:t>access </a:t>
            </a:r>
            <a:r>
              <a:rPr lang="en-US" dirty="0" smtClean="0"/>
              <a:t>to </a:t>
            </a:r>
            <a:r>
              <a:rPr lang="en-US" dirty="0"/>
              <a:t>any authenticated </a:t>
            </a:r>
            <a:r>
              <a:rPr lang="en-US" dirty="0" smtClean="0"/>
              <a:t>user</a:t>
            </a:r>
          </a:p>
          <a:p>
            <a:r>
              <a:rPr lang="en-US" dirty="0" smtClean="0"/>
              <a:t>Use </a:t>
            </a:r>
            <a:r>
              <a:rPr lang="en-US" dirty="0"/>
              <a:t>the </a:t>
            </a:r>
            <a:r>
              <a:rPr lang="en-US" b="1" dirty="0" err="1"/>
              <a:t>AllowAnonymousAttribute</a:t>
            </a:r>
            <a:r>
              <a:rPr lang="en-US" dirty="0"/>
              <a:t> attribute to allow access by non-authenticated users to individual actions</a:t>
            </a:r>
          </a:p>
          <a:p>
            <a:endParaRPr lang="en-US" dirty="0"/>
          </a:p>
          <a:p>
            <a:endParaRPr lang="nl-NL" dirty="0"/>
          </a:p>
        </p:txBody>
      </p:sp>
      <p:sp>
        <p:nvSpPr>
          <p:cNvPr id="4" name="Rectangle 3"/>
          <p:cNvSpPr/>
          <p:nvPr/>
        </p:nvSpPr>
        <p:spPr>
          <a:xfrm>
            <a:off x="304800" y="4397276"/>
            <a:ext cx="8456612" cy="2308324"/>
          </a:xfrm>
          <a:prstGeom prst="rect">
            <a:avLst/>
          </a:prstGeom>
        </p:spPr>
        <p:txBody>
          <a:bodyPr wrap="square">
            <a:spAutoFit/>
          </a:bodyPr>
          <a:lstStyle/>
          <a:p>
            <a:r>
              <a:rPr lang="nl-NL" b="1" dirty="0"/>
              <a:t>[</a:t>
            </a:r>
            <a:r>
              <a:rPr lang="nl-NL" b="1" dirty="0" err="1"/>
              <a:t>Authorize</a:t>
            </a:r>
            <a:r>
              <a:rPr lang="nl-NL" b="1" dirty="0" smtClean="0"/>
              <a:t>] // </a:t>
            </a:r>
            <a:r>
              <a:rPr lang="en-US" b="1" dirty="0"/>
              <a:t>allow </a:t>
            </a:r>
            <a:r>
              <a:rPr lang="en-US" b="1" dirty="0" smtClean="0"/>
              <a:t>access only for authenticated users</a:t>
            </a:r>
            <a:endParaRPr lang="nl-NL" b="1" dirty="0"/>
          </a:p>
          <a:p>
            <a:r>
              <a:rPr lang="nl-NL" dirty="0" smtClean="0"/>
              <a:t>public </a:t>
            </a:r>
            <a:r>
              <a:rPr lang="nl-NL" dirty="0"/>
              <a:t>class </a:t>
            </a:r>
            <a:r>
              <a:rPr lang="nl-NL" dirty="0" err="1"/>
              <a:t>AccountController</a:t>
            </a:r>
            <a:r>
              <a:rPr lang="nl-NL" dirty="0"/>
              <a:t> : </a:t>
            </a:r>
            <a:r>
              <a:rPr lang="nl-NL" dirty="0" smtClean="0"/>
              <a:t>Controller {</a:t>
            </a:r>
            <a:endParaRPr lang="nl-NL" dirty="0"/>
          </a:p>
          <a:p>
            <a:endParaRPr lang="nl-NL" dirty="0" smtClean="0"/>
          </a:p>
          <a:p>
            <a:r>
              <a:rPr lang="nl-NL" dirty="0" smtClean="0"/>
              <a:t>  </a:t>
            </a:r>
            <a:r>
              <a:rPr lang="nl-NL" b="1" dirty="0" smtClean="0"/>
              <a:t>[</a:t>
            </a:r>
            <a:r>
              <a:rPr lang="nl-NL" b="1" dirty="0" err="1"/>
              <a:t>AllowAnonymous</a:t>
            </a:r>
            <a:r>
              <a:rPr lang="nl-NL" b="1" dirty="0"/>
              <a:t>] //bypasses </a:t>
            </a:r>
            <a:r>
              <a:rPr lang="nl-NL" b="1" dirty="0" err="1"/>
              <a:t>all</a:t>
            </a:r>
            <a:r>
              <a:rPr lang="nl-NL" b="1" dirty="0"/>
              <a:t> </a:t>
            </a:r>
            <a:r>
              <a:rPr lang="nl-NL" b="1" dirty="0" err="1"/>
              <a:t>authorization</a:t>
            </a:r>
            <a:r>
              <a:rPr lang="nl-NL" b="1" dirty="0"/>
              <a:t> statements</a:t>
            </a:r>
          </a:p>
          <a:p>
            <a:r>
              <a:rPr lang="nl-NL" dirty="0" smtClean="0"/>
              <a:t>  public </a:t>
            </a:r>
            <a:r>
              <a:rPr lang="nl-NL" dirty="0" err="1"/>
              <a:t>ActionResult</a:t>
            </a:r>
            <a:r>
              <a:rPr lang="nl-NL" dirty="0"/>
              <a:t> Login</a:t>
            </a:r>
            <a:r>
              <a:rPr lang="nl-NL" dirty="0" smtClean="0"/>
              <a:t>() { }</a:t>
            </a:r>
            <a:endParaRPr lang="nl-NL" dirty="0"/>
          </a:p>
          <a:p>
            <a:endParaRPr lang="nl-NL" dirty="0"/>
          </a:p>
          <a:p>
            <a:r>
              <a:rPr lang="nl-NL" dirty="0" smtClean="0"/>
              <a:t>  public </a:t>
            </a:r>
            <a:r>
              <a:rPr lang="nl-NL" dirty="0" err="1"/>
              <a:t>ActionResult</a:t>
            </a:r>
            <a:r>
              <a:rPr lang="nl-NL" dirty="0"/>
              <a:t> </a:t>
            </a:r>
            <a:r>
              <a:rPr lang="nl-NL" dirty="0" err="1"/>
              <a:t>Logout</a:t>
            </a:r>
            <a:r>
              <a:rPr lang="nl-NL" dirty="0" smtClean="0"/>
              <a:t>() { }</a:t>
            </a:r>
            <a:endParaRPr lang="nl-NL" dirty="0"/>
          </a:p>
          <a:p>
            <a:r>
              <a:rPr lang="nl-NL" dirty="0" smtClean="0"/>
              <a:t>}</a:t>
            </a:r>
            <a:endParaRPr lang="nl-NL" dirty="0"/>
          </a:p>
        </p:txBody>
      </p:sp>
    </p:spTree>
    <p:extLst>
      <p:ext uri="{BB962C8B-B14F-4D97-AF65-F5344CB8AC3E}">
        <p14:creationId xmlns:p14="http://schemas.microsoft.com/office/powerpoint/2010/main" val="2388592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Based Authorization</a:t>
            </a:r>
            <a:endParaRPr lang="nl-NL" dirty="0"/>
          </a:p>
        </p:txBody>
      </p:sp>
      <p:sp>
        <p:nvSpPr>
          <p:cNvPr id="3" name="Text Placeholder 2"/>
          <p:cNvSpPr>
            <a:spLocks noGrp="1"/>
          </p:cNvSpPr>
          <p:nvPr>
            <p:ph type="body" idx="1"/>
          </p:nvPr>
        </p:nvSpPr>
        <p:spPr/>
        <p:txBody>
          <a:bodyPr/>
          <a:lstStyle/>
          <a:p>
            <a:r>
              <a:rPr lang="nl-NL" dirty="0" err="1" smtClean="0"/>
              <a:t>Adding</a:t>
            </a:r>
            <a:r>
              <a:rPr lang="nl-NL" dirty="0" smtClean="0"/>
              <a:t> </a:t>
            </a:r>
            <a:r>
              <a:rPr lang="nl-NL" dirty="0" err="1" smtClean="0"/>
              <a:t>role</a:t>
            </a:r>
            <a:r>
              <a:rPr lang="nl-NL" dirty="0" smtClean="0"/>
              <a:t> checks</a:t>
            </a:r>
          </a:p>
          <a:p>
            <a:endParaRPr lang="en-US" dirty="0"/>
          </a:p>
          <a:p>
            <a:endParaRPr lang="en-US" dirty="0" smtClean="0"/>
          </a:p>
          <a:p>
            <a:endParaRPr lang="en-US" sz="4800" dirty="0"/>
          </a:p>
          <a:p>
            <a:r>
              <a:rPr lang="nl-NL" dirty="0" smtClean="0"/>
              <a:t>Policy </a:t>
            </a:r>
            <a:r>
              <a:rPr lang="nl-NL" dirty="0" err="1"/>
              <a:t>based</a:t>
            </a:r>
            <a:r>
              <a:rPr lang="nl-NL" dirty="0"/>
              <a:t> </a:t>
            </a:r>
            <a:r>
              <a:rPr lang="nl-NL" dirty="0" err="1"/>
              <a:t>role</a:t>
            </a:r>
            <a:r>
              <a:rPr lang="nl-NL" dirty="0"/>
              <a:t> checks</a:t>
            </a:r>
          </a:p>
          <a:p>
            <a:endParaRPr lang="nl-NL" dirty="0"/>
          </a:p>
        </p:txBody>
      </p:sp>
      <p:sp>
        <p:nvSpPr>
          <p:cNvPr id="4" name="Rectangle 3"/>
          <p:cNvSpPr/>
          <p:nvPr/>
        </p:nvSpPr>
        <p:spPr>
          <a:xfrm>
            <a:off x="134597" y="1569058"/>
            <a:ext cx="6291944" cy="646331"/>
          </a:xfrm>
          <a:prstGeom prst="rect">
            <a:avLst/>
          </a:prstGeom>
        </p:spPr>
        <p:txBody>
          <a:bodyPr wrap="square">
            <a:spAutoFit/>
          </a:bodyPr>
          <a:lstStyle/>
          <a:p>
            <a:r>
              <a:rPr lang="en-US" dirty="0"/>
              <a:t>[Authorize(Roles = "</a:t>
            </a:r>
            <a:r>
              <a:rPr lang="en-US" dirty="0" err="1"/>
              <a:t>HRManager,Finance</a:t>
            </a:r>
            <a:r>
              <a:rPr lang="en-US" dirty="0" smtClean="0"/>
              <a:t>")]       // OR</a:t>
            </a:r>
            <a:endParaRPr lang="en-US" dirty="0"/>
          </a:p>
          <a:p>
            <a:r>
              <a:rPr lang="en-US" dirty="0"/>
              <a:t>public class </a:t>
            </a:r>
            <a:r>
              <a:rPr lang="en-US" dirty="0" err="1"/>
              <a:t>SalaryController</a:t>
            </a:r>
            <a:r>
              <a:rPr lang="en-US" dirty="0"/>
              <a:t> : </a:t>
            </a:r>
            <a:r>
              <a:rPr lang="en-US" dirty="0" smtClean="0"/>
              <a:t>Controller { }</a:t>
            </a:r>
            <a:endParaRPr lang="nl-NL" dirty="0"/>
          </a:p>
        </p:txBody>
      </p:sp>
      <p:sp>
        <p:nvSpPr>
          <p:cNvPr id="5" name="Rectangle 4"/>
          <p:cNvSpPr/>
          <p:nvPr/>
        </p:nvSpPr>
        <p:spPr>
          <a:xfrm>
            <a:off x="134597" y="2313965"/>
            <a:ext cx="8425544" cy="923330"/>
          </a:xfrm>
          <a:prstGeom prst="rect">
            <a:avLst/>
          </a:prstGeom>
        </p:spPr>
        <p:txBody>
          <a:bodyPr wrap="square">
            <a:spAutoFit/>
          </a:bodyPr>
          <a:lstStyle/>
          <a:p>
            <a:r>
              <a:rPr lang="nl-NL" dirty="0"/>
              <a:t>[</a:t>
            </a:r>
            <a:r>
              <a:rPr lang="nl-NL" dirty="0" err="1"/>
              <a:t>Authorize</a:t>
            </a:r>
            <a:r>
              <a:rPr lang="nl-NL" dirty="0"/>
              <a:t>(</a:t>
            </a:r>
            <a:r>
              <a:rPr lang="nl-NL" dirty="0" err="1"/>
              <a:t>Roles</a:t>
            </a:r>
            <a:r>
              <a:rPr lang="nl-NL" dirty="0"/>
              <a:t> = "</a:t>
            </a:r>
            <a:r>
              <a:rPr lang="nl-NL" dirty="0" err="1"/>
              <a:t>PowerUser</a:t>
            </a:r>
            <a:r>
              <a:rPr lang="nl-NL" dirty="0" smtClean="0"/>
              <a:t>")]                     //AND</a:t>
            </a:r>
            <a:endParaRPr lang="nl-NL" dirty="0"/>
          </a:p>
          <a:p>
            <a:r>
              <a:rPr lang="nl-NL" dirty="0"/>
              <a:t>[</a:t>
            </a:r>
            <a:r>
              <a:rPr lang="nl-NL" dirty="0" err="1"/>
              <a:t>Authorize</a:t>
            </a:r>
            <a:r>
              <a:rPr lang="nl-NL" dirty="0"/>
              <a:t>(</a:t>
            </a:r>
            <a:r>
              <a:rPr lang="nl-NL" dirty="0" err="1"/>
              <a:t>Roles</a:t>
            </a:r>
            <a:r>
              <a:rPr lang="nl-NL" dirty="0"/>
              <a:t> = "</a:t>
            </a:r>
            <a:r>
              <a:rPr lang="nl-NL" dirty="0" err="1"/>
              <a:t>ControlPanelUser</a:t>
            </a:r>
            <a:r>
              <a:rPr lang="nl-NL" dirty="0"/>
              <a:t>")]</a:t>
            </a:r>
          </a:p>
          <a:p>
            <a:r>
              <a:rPr lang="nl-NL" dirty="0"/>
              <a:t>public class </a:t>
            </a:r>
            <a:r>
              <a:rPr lang="nl-NL" dirty="0" err="1"/>
              <a:t>ControlPanelController</a:t>
            </a:r>
            <a:r>
              <a:rPr lang="nl-NL" dirty="0"/>
              <a:t> : </a:t>
            </a:r>
            <a:r>
              <a:rPr lang="nl-NL" dirty="0" smtClean="0"/>
              <a:t>Controller { }</a:t>
            </a:r>
            <a:endParaRPr lang="nl-NL" dirty="0"/>
          </a:p>
        </p:txBody>
      </p:sp>
      <p:sp>
        <p:nvSpPr>
          <p:cNvPr id="6" name="Rectangle 5"/>
          <p:cNvSpPr/>
          <p:nvPr/>
        </p:nvSpPr>
        <p:spPr>
          <a:xfrm>
            <a:off x="134597" y="3962400"/>
            <a:ext cx="9009403" cy="2031325"/>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r>
              <a:rPr lang="nl-NL" dirty="0" err="1" smtClean="0"/>
              <a:t>services.AddMvc</a:t>
            </a:r>
            <a:r>
              <a:rPr lang="nl-NL" dirty="0" smtClean="0"/>
              <a:t>();</a:t>
            </a:r>
            <a:endParaRPr lang="nl-NL" dirty="0"/>
          </a:p>
          <a:p>
            <a:r>
              <a:rPr lang="nl-NL" dirty="0" smtClean="0"/>
              <a:t>  </a:t>
            </a:r>
            <a:r>
              <a:rPr lang="nl-NL" dirty="0" err="1" smtClean="0"/>
              <a:t>services.</a:t>
            </a:r>
            <a:r>
              <a:rPr lang="nl-NL" b="1" dirty="0" err="1" smtClean="0"/>
              <a:t>AddAuthorization</a:t>
            </a:r>
            <a:r>
              <a:rPr lang="nl-NL" dirty="0" smtClean="0"/>
              <a:t>(options =&gt;{</a:t>
            </a:r>
            <a:endParaRPr lang="nl-NL" dirty="0"/>
          </a:p>
          <a:p>
            <a:r>
              <a:rPr lang="nl-NL" dirty="0" smtClean="0"/>
              <a:t>    </a:t>
            </a:r>
            <a:r>
              <a:rPr lang="nl-NL" dirty="0" err="1" smtClean="0"/>
              <a:t>options.</a:t>
            </a:r>
            <a:r>
              <a:rPr lang="nl-NL" b="1" dirty="0" err="1" smtClean="0"/>
              <a:t>AddPolicy</a:t>
            </a:r>
            <a:r>
              <a:rPr lang="nl-NL" dirty="0"/>
              <a:t>("</a:t>
            </a:r>
            <a:r>
              <a:rPr lang="nl-NL" b="1" dirty="0" err="1"/>
              <a:t>RequireAdministratorRole</a:t>
            </a:r>
            <a:r>
              <a:rPr lang="nl-NL" dirty="0"/>
              <a:t>", policy </a:t>
            </a:r>
            <a:r>
              <a:rPr lang="nl-NL" dirty="0" smtClean="0"/>
              <a:t>=&gt; </a:t>
            </a:r>
          </a:p>
          <a:p>
            <a:r>
              <a:rPr lang="nl-NL" dirty="0"/>
              <a:t> </a:t>
            </a:r>
            <a:r>
              <a:rPr lang="nl-NL" dirty="0" smtClean="0"/>
              <a:t>     </a:t>
            </a:r>
            <a:r>
              <a:rPr lang="nl-NL" dirty="0" err="1" smtClean="0"/>
              <a:t>policy.</a:t>
            </a:r>
            <a:r>
              <a:rPr lang="nl-NL" b="1" dirty="0" err="1" smtClean="0"/>
              <a:t>RequireRole</a:t>
            </a:r>
            <a:r>
              <a:rPr lang="nl-NL" dirty="0"/>
              <a:t>("Administrator"));</a:t>
            </a:r>
          </a:p>
          <a:p>
            <a:r>
              <a:rPr lang="nl-NL" dirty="0"/>
              <a:t>  </a:t>
            </a:r>
            <a:r>
              <a:rPr lang="nl-NL" dirty="0" smtClean="0"/>
              <a:t>});</a:t>
            </a:r>
            <a:endParaRPr lang="nl-NL" dirty="0"/>
          </a:p>
          <a:p>
            <a:r>
              <a:rPr lang="nl-NL" dirty="0"/>
              <a:t>}</a:t>
            </a:r>
          </a:p>
        </p:txBody>
      </p:sp>
      <p:sp>
        <p:nvSpPr>
          <p:cNvPr id="7" name="Rectangle 6"/>
          <p:cNvSpPr/>
          <p:nvPr/>
        </p:nvSpPr>
        <p:spPr>
          <a:xfrm>
            <a:off x="134597" y="6135469"/>
            <a:ext cx="9220200" cy="646331"/>
          </a:xfrm>
          <a:prstGeom prst="rect">
            <a:avLst/>
          </a:prstGeom>
        </p:spPr>
        <p:txBody>
          <a:bodyPr wrap="square">
            <a:spAutoFit/>
          </a:bodyPr>
          <a:lstStyle/>
          <a:p>
            <a:r>
              <a:rPr lang="en-US" dirty="0"/>
              <a:t>[Authorize(</a:t>
            </a:r>
            <a:r>
              <a:rPr lang="en-US" b="1" dirty="0"/>
              <a:t>Policy = "</a:t>
            </a:r>
            <a:r>
              <a:rPr lang="en-US" b="1" dirty="0" err="1"/>
              <a:t>RequireAdministratorRole</a:t>
            </a:r>
            <a:r>
              <a:rPr lang="en-US" b="1" dirty="0"/>
              <a:t>"</a:t>
            </a:r>
            <a:r>
              <a:rPr lang="en-US" dirty="0"/>
              <a:t>)]</a:t>
            </a:r>
          </a:p>
          <a:p>
            <a:r>
              <a:rPr lang="en-US" dirty="0"/>
              <a:t>public </a:t>
            </a:r>
            <a:r>
              <a:rPr lang="en-US" dirty="0" err="1"/>
              <a:t>IActionResult</a:t>
            </a:r>
            <a:r>
              <a:rPr lang="en-US" dirty="0"/>
              <a:t> Shutdown</a:t>
            </a:r>
            <a:r>
              <a:rPr lang="en-US" dirty="0" smtClean="0"/>
              <a:t>() { }</a:t>
            </a:r>
            <a:endParaRPr lang="nl-NL" dirty="0"/>
          </a:p>
        </p:txBody>
      </p:sp>
    </p:spTree>
    <p:extLst>
      <p:ext uri="{BB962C8B-B14F-4D97-AF65-F5344CB8AC3E}">
        <p14:creationId xmlns:p14="http://schemas.microsoft.com/office/powerpoint/2010/main" val="1641366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Claims-</a:t>
            </a:r>
            <a:r>
              <a:rPr lang="nl-NL" dirty="0" err="1"/>
              <a:t>Based</a:t>
            </a:r>
            <a:r>
              <a:rPr lang="nl-NL" dirty="0"/>
              <a:t> </a:t>
            </a:r>
            <a:r>
              <a:rPr lang="nl-NL" dirty="0" err="1"/>
              <a:t>Authorization</a:t>
            </a:r>
            <a:endParaRPr lang="nl-NL" dirty="0"/>
          </a:p>
        </p:txBody>
      </p:sp>
      <p:sp>
        <p:nvSpPr>
          <p:cNvPr id="3" name="Text Placeholder 2"/>
          <p:cNvSpPr>
            <a:spLocks noGrp="1"/>
          </p:cNvSpPr>
          <p:nvPr>
            <p:ph type="body" idx="1"/>
          </p:nvPr>
        </p:nvSpPr>
        <p:spPr/>
        <p:txBody>
          <a:bodyPr/>
          <a:lstStyle/>
          <a:p>
            <a:r>
              <a:rPr lang="en-US" dirty="0"/>
              <a:t>When an </a:t>
            </a:r>
            <a:r>
              <a:rPr lang="en-US" b="1" dirty="0"/>
              <a:t>identity </a:t>
            </a:r>
            <a:r>
              <a:rPr lang="en-US" dirty="0"/>
              <a:t>is created it may be assigned one or more </a:t>
            </a:r>
            <a:r>
              <a:rPr lang="en-US" b="1" dirty="0"/>
              <a:t>claims</a:t>
            </a:r>
            <a:r>
              <a:rPr lang="en-US" dirty="0"/>
              <a:t> issued by a </a:t>
            </a:r>
            <a:r>
              <a:rPr lang="en-US" b="1" dirty="0"/>
              <a:t>trusted </a:t>
            </a:r>
            <a:r>
              <a:rPr lang="en-US" b="1" dirty="0" smtClean="0"/>
              <a:t>party</a:t>
            </a:r>
            <a:r>
              <a:rPr lang="en-US" dirty="0" smtClean="0"/>
              <a:t> </a:t>
            </a:r>
          </a:p>
          <a:p>
            <a:r>
              <a:rPr lang="en-US" dirty="0" smtClean="0"/>
              <a:t>A </a:t>
            </a:r>
            <a:r>
              <a:rPr lang="en-US" dirty="0"/>
              <a:t>claim is </a:t>
            </a:r>
            <a:r>
              <a:rPr lang="en-US" b="1" dirty="0"/>
              <a:t>name value pair </a:t>
            </a:r>
            <a:r>
              <a:rPr lang="en-US" dirty="0"/>
              <a:t>that represents what the subject is, not what the subject can </a:t>
            </a:r>
            <a:r>
              <a:rPr lang="en-US" dirty="0" smtClean="0"/>
              <a:t>do </a:t>
            </a:r>
          </a:p>
          <a:p>
            <a:r>
              <a:rPr lang="en-US" b="1" dirty="0" smtClean="0"/>
              <a:t>Claims </a:t>
            </a:r>
            <a:r>
              <a:rPr lang="en-US" b="1" dirty="0"/>
              <a:t>based </a:t>
            </a:r>
            <a:r>
              <a:rPr lang="en-US" b="1" dirty="0" smtClean="0"/>
              <a:t>authorization</a:t>
            </a:r>
            <a:r>
              <a:rPr lang="en-US" dirty="0" smtClean="0"/>
              <a:t> checks </a:t>
            </a:r>
            <a:r>
              <a:rPr lang="en-US" dirty="0"/>
              <a:t>the </a:t>
            </a:r>
            <a:r>
              <a:rPr lang="en-US" b="1" dirty="0"/>
              <a:t>value </a:t>
            </a:r>
            <a:r>
              <a:rPr lang="en-US" dirty="0"/>
              <a:t>of a claim and allows access to a resource based upon that </a:t>
            </a:r>
            <a:r>
              <a:rPr lang="en-US" dirty="0" smtClean="0"/>
              <a:t>value </a:t>
            </a:r>
            <a:endParaRPr lang="nl-NL" dirty="0"/>
          </a:p>
        </p:txBody>
      </p:sp>
    </p:spTree>
    <p:extLst>
      <p:ext uri="{BB962C8B-B14F-4D97-AF65-F5344CB8AC3E}">
        <p14:creationId xmlns:p14="http://schemas.microsoft.com/office/powerpoint/2010/main" val="328382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Authentication</a:t>
            </a:r>
            <a:endParaRPr lang="en-US" dirty="0"/>
          </a:p>
        </p:txBody>
      </p:sp>
      <p:sp>
        <p:nvSpPr>
          <p:cNvPr id="3" name="Text Placeholder 2"/>
          <p:cNvSpPr>
            <a:spLocks noGrp="1"/>
          </p:cNvSpPr>
          <p:nvPr>
            <p:ph type="body" idx="1"/>
          </p:nvPr>
        </p:nvSpPr>
        <p:spPr/>
        <p:txBody>
          <a:bodyPr/>
          <a:lstStyle/>
          <a:p>
            <a:r>
              <a:rPr lang="en-US" dirty="0" smtClean="0"/>
              <a:t>ASP.NET Core Identity</a:t>
            </a:r>
          </a:p>
          <a:p>
            <a:r>
              <a:rPr lang="en-US" dirty="0"/>
              <a:t>Authentication Middleware</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 Based Authorization</a:t>
            </a:r>
            <a:endParaRPr lang="nl-NL" dirty="0"/>
          </a:p>
        </p:txBody>
      </p:sp>
      <p:sp>
        <p:nvSpPr>
          <p:cNvPr id="3" name="Text Placeholder 2"/>
          <p:cNvSpPr>
            <a:spLocks noGrp="1"/>
          </p:cNvSpPr>
          <p:nvPr>
            <p:ph type="body" idx="1"/>
          </p:nvPr>
        </p:nvSpPr>
        <p:spPr/>
        <p:txBody>
          <a:bodyPr/>
          <a:lstStyle/>
          <a:p>
            <a:r>
              <a:rPr lang="en-US" dirty="0" smtClean="0"/>
              <a:t>Build </a:t>
            </a:r>
            <a:r>
              <a:rPr lang="en-US" dirty="0"/>
              <a:t>and register a policy expressing the claims </a:t>
            </a:r>
            <a:r>
              <a:rPr lang="en-US" dirty="0" smtClean="0"/>
              <a:t>requirements</a:t>
            </a:r>
          </a:p>
          <a:p>
            <a:endParaRPr lang="en-US" dirty="0"/>
          </a:p>
          <a:p>
            <a:endParaRPr lang="en-US" dirty="0" smtClean="0"/>
          </a:p>
          <a:p>
            <a:endParaRPr lang="en-US" dirty="0"/>
          </a:p>
          <a:p>
            <a:endParaRPr lang="en-US" dirty="0" smtClean="0"/>
          </a:p>
          <a:p>
            <a:endParaRPr lang="en-US" dirty="0"/>
          </a:p>
          <a:p>
            <a:r>
              <a:rPr lang="en-US" dirty="0" smtClean="0"/>
              <a:t>Apply </a:t>
            </a:r>
            <a:r>
              <a:rPr lang="en-US" dirty="0"/>
              <a:t>the policy using the </a:t>
            </a:r>
            <a:r>
              <a:rPr lang="en-US" b="1" dirty="0"/>
              <a:t>Policy</a:t>
            </a:r>
            <a:r>
              <a:rPr lang="en-US" dirty="0"/>
              <a:t> property on the </a:t>
            </a:r>
            <a:r>
              <a:rPr lang="en-US" b="1" dirty="0" err="1"/>
              <a:t>AuthorizeAttribute</a:t>
            </a:r>
            <a:r>
              <a:rPr lang="en-US" dirty="0"/>
              <a:t> </a:t>
            </a:r>
            <a:endParaRPr lang="nl-NL" dirty="0"/>
          </a:p>
        </p:txBody>
      </p:sp>
      <p:sp>
        <p:nvSpPr>
          <p:cNvPr id="4" name="Rectangle 3"/>
          <p:cNvSpPr/>
          <p:nvPr/>
        </p:nvSpPr>
        <p:spPr>
          <a:xfrm>
            <a:off x="458788" y="1981200"/>
            <a:ext cx="7885737" cy="2308324"/>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r>
              <a:rPr lang="nl-NL" dirty="0" err="1" smtClean="0"/>
              <a:t>services.AddMvc</a:t>
            </a:r>
            <a:r>
              <a:rPr lang="nl-NL" dirty="0"/>
              <a:t>();</a:t>
            </a:r>
          </a:p>
          <a:p>
            <a:endParaRPr lang="nl-NL" dirty="0"/>
          </a:p>
          <a:p>
            <a:r>
              <a:rPr lang="nl-NL" dirty="0" smtClean="0"/>
              <a:t>  </a:t>
            </a:r>
            <a:r>
              <a:rPr lang="nl-NL" dirty="0" err="1" smtClean="0"/>
              <a:t>services.AddAuthorization</a:t>
            </a:r>
            <a:r>
              <a:rPr lang="nl-NL" dirty="0" smtClean="0"/>
              <a:t>(options =&gt; {</a:t>
            </a:r>
            <a:endParaRPr lang="nl-NL" dirty="0"/>
          </a:p>
          <a:p>
            <a:r>
              <a:rPr lang="nl-NL" dirty="0" smtClean="0"/>
              <a:t>    </a:t>
            </a:r>
            <a:r>
              <a:rPr lang="nl-NL" dirty="0" err="1" smtClean="0"/>
              <a:t>options.AddPolicy</a:t>
            </a:r>
            <a:r>
              <a:rPr lang="nl-NL" dirty="0"/>
              <a:t>("</a:t>
            </a:r>
            <a:r>
              <a:rPr lang="nl-NL" b="1" dirty="0" err="1"/>
              <a:t>EmployeeOnly</a:t>
            </a:r>
            <a:r>
              <a:rPr lang="nl-NL" dirty="0"/>
              <a:t>", policy =&gt; </a:t>
            </a:r>
            <a:endParaRPr lang="nl-NL" dirty="0" smtClean="0"/>
          </a:p>
          <a:p>
            <a:r>
              <a:rPr lang="nl-NL" dirty="0"/>
              <a:t> </a:t>
            </a:r>
            <a:r>
              <a:rPr lang="nl-NL" dirty="0" smtClean="0"/>
              <a:t>    </a:t>
            </a:r>
            <a:r>
              <a:rPr lang="nl-NL" dirty="0" err="1" smtClean="0"/>
              <a:t>policy.</a:t>
            </a:r>
            <a:r>
              <a:rPr lang="nl-NL" b="1" dirty="0" err="1" smtClean="0"/>
              <a:t>RequireClaim</a:t>
            </a:r>
            <a:r>
              <a:rPr lang="nl-NL" dirty="0"/>
              <a:t>("</a:t>
            </a:r>
            <a:r>
              <a:rPr lang="nl-NL" dirty="0" err="1"/>
              <a:t>EmployeeNumber</a:t>
            </a:r>
            <a:r>
              <a:rPr lang="nl-NL" dirty="0"/>
              <a:t>"));</a:t>
            </a:r>
          </a:p>
          <a:p>
            <a:r>
              <a:rPr lang="nl-NL" dirty="0" smtClean="0"/>
              <a:t>  });</a:t>
            </a:r>
            <a:endParaRPr lang="nl-NL" dirty="0"/>
          </a:p>
          <a:p>
            <a:r>
              <a:rPr lang="nl-NL" dirty="0"/>
              <a:t>}</a:t>
            </a:r>
          </a:p>
        </p:txBody>
      </p:sp>
      <p:sp>
        <p:nvSpPr>
          <p:cNvPr id="5" name="Rectangle 4"/>
          <p:cNvSpPr/>
          <p:nvPr/>
        </p:nvSpPr>
        <p:spPr>
          <a:xfrm>
            <a:off x="458788" y="5568406"/>
            <a:ext cx="8380412" cy="1200329"/>
          </a:xfrm>
          <a:prstGeom prst="rect">
            <a:avLst/>
          </a:prstGeom>
        </p:spPr>
        <p:txBody>
          <a:bodyPr wrap="square">
            <a:spAutoFit/>
          </a:bodyPr>
          <a:lstStyle/>
          <a:p>
            <a:r>
              <a:rPr lang="en-US" dirty="0"/>
              <a:t>[</a:t>
            </a:r>
            <a:r>
              <a:rPr lang="en-US" b="1" dirty="0"/>
              <a:t>Authorize(Policy </a:t>
            </a:r>
            <a:r>
              <a:rPr lang="en-US" dirty="0"/>
              <a:t>= "</a:t>
            </a:r>
            <a:r>
              <a:rPr lang="en-US" b="1" dirty="0" err="1"/>
              <a:t>EmployeeOnly</a:t>
            </a:r>
            <a:r>
              <a:rPr lang="en-US" dirty="0"/>
              <a:t>")]</a:t>
            </a:r>
          </a:p>
          <a:p>
            <a:r>
              <a:rPr lang="en-US" dirty="0"/>
              <a:t>public </a:t>
            </a:r>
            <a:r>
              <a:rPr lang="en-US" dirty="0" err="1"/>
              <a:t>IActionResult</a:t>
            </a:r>
            <a:r>
              <a:rPr lang="en-US" dirty="0"/>
              <a:t> </a:t>
            </a:r>
            <a:r>
              <a:rPr lang="en-US" dirty="0" err="1"/>
              <a:t>VacationBalance</a:t>
            </a:r>
            <a:r>
              <a:rPr lang="en-US" dirty="0" smtClean="0"/>
              <a:t>() {</a:t>
            </a:r>
            <a:endParaRPr lang="en-US" dirty="0"/>
          </a:p>
          <a:p>
            <a:r>
              <a:rPr lang="en-US" dirty="0"/>
              <a:t>    return View();</a:t>
            </a:r>
          </a:p>
          <a:p>
            <a:r>
              <a:rPr lang="en-US" dirty="0"/>
              <a:t>}</a:t>
            </a:r>
            <a:endParaRPr lang="nl-NL" dirty="0"/>
          </a:p>
        </p:txBody>
      </p:sp>
    </p:spTree>
    <p:extLst>
      <p:ext uri="{BB962C8B-B14F-4D97-AF65-F5344CB8AC3E}">
        <p14:creationId xmlns:p14="http://schemas.microsoft.com/office/powerpoint/2010/main" val="2539273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 Based Authorization</a:t>
            </a:r>
            <a:endParaRPr lang="nl-NL" dirty="0"/>
          </a:p>
        </p:txBody>
      </p:sp>
      <p:sp>
        <p:nvSpPr>
          <p:cNvPr id="3" name="Text Placeholder 2"/>
          <p:cNvSpPr>
            <a:spLocks noGrp="1"/>
          </p:cNvSpPr>
          <p:nvPr>
            <p:ph type="body" idx="1"/>
          </p:nvPr>
        </p:nvSpPr>
        <p:spPr/>
        <p:txBody>
          <a:bodyPr/>
          <a:lstStyle/>
          <a:p>
            <a:r>
              <a:rPr lang="en-US" dirty="0" smtClean="0"/>
              <a:t>Specify </a:t>
            </a:r>
            <a:r>
              <a:rPr lang="en-US" dirty="0"/>
              <a:t>a list of allowed values when creating the policy</a:t>
            </a:r>
            <a:endParaRPr lang="nl-NL" dirty="0"/>
          </a:p>
        </p:txBody>
      </p:sp>
      <p:sp>
        <p:nvSpPr>
          <p:cNvPr id="4" name="Rectangle 3"/>
          <p:cNvSpPr/>
          <p:nvPr/>
        </p:nvSpPr>
        <p:spPr>
          <a:xfrm>
            <a:off x="304800" y="2644676"/>
            <a:ext cx="8532812" cy="2308324"/>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r>
              <a:rPr lang="nl-NL" dirty="0" err="1" smtClean="0"/>
              <a:t>services.AddMvc</a:t>
            </a:r>
            <a:r>
              <a:rPr lang="nl-NL" dirty="0"/>
              <a:t>();</a:t>
            </a:r>
          </a:p>
          <a:p>
            <a:endParaRPr lang="nl-NL" dirty="0"/>
          </a:p>
          <a:p>
            <a:r>
              <a:rPr lang="nl-NL" dirty="0" smtClean="0"/>
              <a:t>  </a:t>
            </a:r>
            <a:r>
              <a:rPr lang="nl-NL" dirty="0" err="1" smtClean="0"/>
              <a:t>services.AddAuthorization</a:t>
            </a:r>
            <a:r>
              <a:rPr lang="nl-NL" dirty="0" smtClean="0"/>
              <a:t>(options =&gt; {</a:t>
            </a:r>
            <a:endParaRPr lang="nl-NL" dirty="0"/>
          </a:p>
          <a:p>
            <a:r>
              <a:rPr lang="nl-NL" dirty="0" smtClean="0"/>
              <a:t>    </a:t>
            </a:r>
            <a:r>
              <a:rPr lang="nl-NL" dirty="0" err="1" smtClean="0"/>
              <a:t>options.AddPolicy</a:t>
            </a:r>
            <a:r>
              <a:rPr lang="nl-NL" dirty="0"/>
              <a:t>("</a:t>
            </a:r>
            <a:r>
              <a:rPr lang="nl-NL" dirty="0" err="1"/>
              <a:t>Founders</a:t>
            </a:r>
            <a:r>
              <a:rPr lang="nl-NL" dirty="0"/>
              <a:t>", policy =&gt;</a:t>
            </a:r>
          </a:p>
          <a:p>
            <a:r>
              <a:rPr lang="nl-NL" dirty="0" smtClean="0"/>
              <a:t>      </a:t>
            </a:r>
            <a:r>
              <a:rPr lang="nl-NL" dirty="0" err="1" smtClean="0"/>
              <a:t>policy.RequireClaim</a:t>
            </a:r>
            <a:r>
              <a:rPr lang="nl-NL" dirty="0"/>
              <a:t>("</a:t>
            </a:r>
            <a:r>
              <a:rPr lang="nl-NL" dirty="0" err="1"/>
              <a:t>EmployeeNumber</a:t>
            </a:r>
            <a:r>
              <a:rPr lang="nl-NL" dirty="0"/>
              <a:t>", </a:t>
            </a:r>
            <a:r>
              <a:rPr lang="nl-NL" b="1" dirty="0"/>
              <a:t>"1", "2", "3", "4", "5"</a:t>
            </a:r>
            <a:r>
              <a:rPr lang="nl-NL" dirty="0"/>
              <a:t>));</a:t>
            </a:r>
          </a:p>
          <a:p>
            <a:r>
              <a:rPr lang="nl-NL" dirty="0"/>
              <a:t>    }</a:t>
            </a:r>
          </a:p>
          <a:p>
            <a:r>
              <a:rPr lang="nl-NL" dirty="0"/>
              <a:t>}</a:t>
            </a:r>
          </a:p>
        </p:txBody>
      </p:sp>
    </p:spTree>
    <p:extLst>
      <p:ext uri="{BB962C8B-B14F-4D97-AF65-F5344CB8AC3E}">
        <p14:creationId xmlns:p14="http://schemas.microsoft.com/office/powerpoint/2010/main" val="1770890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Policy Based Authorization</a:t>
            </a:r>
            <a:endParaRPr lang="nl-NL" dirty="0"/>
          </a:p>
        </p:txBody>
      </p:sp>
      <p:sp>
        <p:nvSpPr>
          <p:cNvPr id="3" name="Text Placeholder 2"/>
          <p:cNvSpPr>
            <a:spLocks noGrp="1"/>
          </p:cNvSpPr>
          <p:nvPr>
            <p:ph type="body" idx="1"/>
          </p:nvPr>
        </p:nvSpPr>
        <p:spPr/>
        <p:txBody>
          <a:bodyPr/>
          <a:lstStyle/>
          <a:p>
            <a:r>
              <a:rPr lang="en-US" dirty="0" smtClean="0"/>
              <a:t>Make </a:t>
            </a:r>
            <a:r>
              <a:rPr lang="en-US" dirty="0"/>
              <a:t>use of a </a:t>
            </a:r>
            <a:r>
              <a:rPr lang="en-US" b="1" dirty="0" smtClean="0"/>
              <a:t>Requirement</a:t>
            </a:r>
            <a:r>
              <a:rPr lang="en-US" dirty="0"/>
              <a:t>, a </a:t>
            </a:r>
            <a:r>
              <a:rPr lang="en-US" b="1" dirty="0" smtClean="0"/>
              <a:t>Handler</a:t>
            </a:r>
            <a:r>
              <a:rPr lang="en-US" dirty="0" smtClean="0"/>
              <a:t> </a:t>
            </a:r>
            <a:r>
              <a:rPr lang="en-US" dirty="0"/>
              <a:t>for the requirement and a pre-configured </a:t>
            </a:r>
            <a:r>
              <a:rPr lang="en-US" b="1" dirty="0" smtClean="0"/>
              <a:t>Policy</a:t>
            </a:r>
          </a:p>
          <a:p>
            <a:r>
              <a:rPr lang="en-US" dirty="0"/>
              <a:t>An authorization policy is made up of one or more requirements and registered at application </a:t>
            </a:r>
            <a:r>
              <a:rPr lang="en-US" dirty="0" smtClean="0"/>
              <a:t>Startup</a:t>
            </a:r>
          </a:p>
          <a:p>
            <a:endParaRPr lang="en-US" dirty="0"/>
          </a:p>
          <a:p>
            <a:endParaRPr lang="en-US" dirty="0" smtClean="0"/>
          </a:p>
          <a:p>
            <a:endParaRPr lang="en-US" dirty="0"/>
          </a:p>
          <a:p>
            <a:endParaRPr lang="en-US" sz="2400" dirty="0" smtClean="0"/>
          </a:p>
          <a:p>
            <a:endParaRPr lang="en-US" sz="1400" dirty="0"/>
          </a:p>
          <a:p>
            <a:r>
              <a:rPr lang="en-US" dirty="0"/>
              <a:t>Policies are applied using the Authorize attribute by specifying the policy name</a:t>
            </a:r>
            <a:endParaRPr lang="nl-NL" dirty="0"/>
          </a:p>
        </p:txBody>
      </p:sp>
      <p:sp>
        <p:nvSpPr>
          <p:cNvPr id="4" name="Rectangle 3"/>
          <p:cNvSpPr/>
          <p:nvPr/>
        </p:nvSpPr>
        <p:spPr>
          <a:xfrm>
            <a:off x="24984" y="2819400"/>
            <a:ext cx="9119016" cy="2308324"/>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r>
              <a:rPr lang="nl-NL" dirty="0" err="1" smtClean="0"/>
              <a:t>services.AddMvc</a:t>
            </a:r>
            <a:r>
              <a:rPr lang="nl-NL" dirty="0"/>
              <a:t>();</a:t>
            </a:r>
          </a:p>
          <a:p>
            <a:endParaRPr lang="nl-NL" dirty="0"/>
          </a:p>
          <a:p>
            <a:r>
              <a:rPr lang="nl-NL" dirty="0" smtClean="0"/>
              <a:t>  </a:t>
            </a:r>
            <a:r>
              <a:rPr lang="nl-NL" dirty="0" err="1" smtClean="0"/>
              <a:t>services.AddAuthorization</a:t>
            </a:r>
            <a:r>
              <a:rPr lang="nl-NL" dirty="0" smtClean="0"/>
              <a:t>(options =&gt;     </a:t>
            </a:r>
            <a:r>
              <a:rPr lang="nl-NL" dirty="0"/>
              <a:t>{</a:t>
            </a:r>
          </a:p>
          <a:p>
            <a:r>
              <a:rPr lang="nl-NL" dirty="0" smtClean="0"/>
              <a:t>    </a:t>
            </a:r>
            <a:r>
              <a:rPr lang="nl-NL" dirty="0" err="1" smtClean="0"/>
              <a:t>options.AddPolicy</a:t>
            </a:r>
            <a:r>
              <a:rPr lang="nl-NL" dirty="0"/>
              <a:t>("Over21",</a:t>
            </a:r>
          </a:p>
          <a:p>
            <a:r>
              <a:rPr lang="nl-NL" dirty="0" smtClean="0"/>
              <a:t>      policy </a:t>
            </a:r>
            <a:r>
              <a:rPr lang="nl-NL" dirty="0"/>
              <a:t>=&gt; </a:t>
            </a:r>
            <a:r>
              <a:rPr lang="nl-NL" dirty="0" err="1"/>
              <a:t>policy.Requirements.Add</a:t>
            </a:r>
            <a:r>
              <a:rPr lang="nl-NL" dirty="0"/>
              <a:t>(new </a:t>
            </a:r>
            <a:r>
              <a:rPr lang="nl-NL" dirty="0" err="1"/>
              <a:t>MinimumAgeRequirement</a:t>
            </a:r>
            <a:r>
              <a:rPr lang="nl-NL" dirty="0"/>
              <a:t>(21)));</a:t>
            </a:r>
          </a:p>
          <a:p>
            <a:r>
              <a:rPr lang="nl-NL" dirty="0"/>
              <a:t>    }</a:t>
            </a:r>
          </a:p>
          <a:p>
            <a:r>
              <a:rPr lang="nl-NL" dirty="0"/>
              <a:t>});</a:t>
            </a:r>
          </a:p>
        </p:txBody>
      </p:sp>
      <p:sp>
        <p:nvSpPr>
          <p:cNvPr id="5" name="Rectangle 4"/>
          <p:cNvSpPr/>
          <p:nvPr/>
        </p:nvSpPr>
        <p:spPr>
          <a:xfrm>
            <a:off x="76200" y="6019800"/>
            <a:ext cx="8915400" cy="646331"/>
          </a:xfrm>
          <a:prstGeom prst="rect">
            <a:avLst/>
          </a:prstGeom>
        </p:spPr>
        <p:txBody>
          <a:bodyPr wrap="square">
            <a:spAutoFit/>
          </a:bodyPr>
          <a:lstStyle/>
          <a:p>
            <a:r>
              <a:rPr lang="en-US" dirty="0"/>
              <a:t>[Authorize(Policy="Over21")]</a:t>
            </a:r>
          </a:p>
          <a:p>
            <a:r>
              <a:rPr lang="en-US" dirty="0"/>
              <a:t>public class </a:t>
            </a:r>
            <a:r>
              <a:rPr lang="en-US" dirty="0" err="1"/>
              <a:t>AlcoholPurchaseRequirementsController</a:t>
            </a:r>
            <a:r>
              <a:rPr lang="en-US" dirty="0"/>
              <a:t> : </a:t>
            </a:r>
            <a:r>
              <a:rPr lang="en-US" dirty="0" smtClean="0"/>
              <a:t>Controller</a:t>
            </a:r>
            <a:endParaRPr lang="en-US" dirty="0"/>
          </a:p>
        </p:txBody>
      </p:sp>
    </p:spTree>
    <p:extLst>
      <p:ext uri="{BB962C8B-B14F-4D97-AF65-F5344CB8AC3E}">
        <p14:creationId xmlns:p14="http://schemas.microsoft.com/office/powerpoint/2010/main" val="3779186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smtClean="0"/>
              <a:t>Authorization Requirement </a:t>
            </a:r>
          </a:p>
          <a:p>
            <a:pPr lvl="1"/>
            <a:r>
              <a:rPr lang="en-US" dirty="0" smtClean="0"/>
              <a:t>Collection </a:t>
            </a:r>
            <a:r>
              <a:rPr lang="en-US" dirty="0"/>
              <a:t>of data parameters that a policy can use to evaluate the current user </a:t>
            </a:r>
            <a:r>
              <a:rPr lang="en-US" dirty="0" smtClean="0"/>
              <a:t>principal </a:t>
            </a:r>
          </a:p>
          <a:p>
            <a:pPr lvl="1"/>
            <a:r>
              <a:rPr lang="en-US" dirty="0" smtClean="0"/>
              <a:t>Must </a:t>
            </a:r>
            <a:r>
              <a:rPr lang="en-US" dirty="0"/>
              <a:t>implement </a:t>
            </a:r>
            <a:r>
              <a:rPr lang="en-US" dirty="0" err="1" smtClean="0"/>
              <a:t>IAuthorizationRequirement</a:t>
            </a:r>
            <a:r>
              <a:rPr lang="en-US" dirty="0" smtClean="0"/>
              <a:t> interface</a:t>
            </a:r>
            <a:endParaRPr lang="nl-NL" dirty="0"/>
          </a:p>
        </p:txBody>
      </p:sp>
      <p:sp>
        <p:nvSpPr>
          <p:cNvPr id="4" name="Rectangle 3"/>
          <p:cNvSpPr/>
          <p:nvPr/>
        </p:nvSpPr>
        <p:spPr>
          <a:xfrm>
            <a:off x="129834" y="3282077"/>
            <a:ext cx="8785566" cy="2585323"/>
          </a:xfrm>
          <a:prstGeom prst="rect">
            <a:avLst/>
          </a:prstGeom>
        </p:spPr>
        <p:txBody>
          <a:bodyPr wrap="square">
            <a:spAutoFit/>
          </a:bodyPr>
          <a:lstStyle/>
          <a:p>
            <a:r>
              <a:rPr lang="nl-NL" dirty="0"/>
              <a:t>public class </a:t>
            </a:r>
            <a:r>
              <a:rPr lang="nl-NL" b="1" dirty="0" err="1"/>
              <a:t>MinimumAgeRequirement</a:t>
            </a:r>
            <a:r>
              <a:rPr lang="nl-NL" b="1" dirty="0"/>
              <a:t> : </a:t>
            </a:r>
            <a:r>
              <a:rPr lang="nl-NL" b="1" dirty="0" err="1" smtClean="0"/>
              <a:t>IAuthorizationRequirement</a:t>
            </a:r>
            <a:r>
              <a:rPr lang="nl-NL" b="1" dirty="0" smtClean="0"/>
              <a:t> </a:t>
            </a:r>
            <a:r>
              <a:rPr lang="nl-NL" dirty="0" smtClean="0"/>
              <a:t>{</a:t>
            </a:r>
            <a:endParaRPr lang="nl-NL" dirty="0"/>
          </a:p>
          <a:p>
            <a:r>
              <a:rPr lang="nl-NL" dirty="0"/>
              <a:t>    public </a:t>
            </a:r>
            <a:r>
              <a:rPr lang="nl-NL" dirty="0" err="1"/>
              <a:t>MinimumAgeRequirement</a:t>
            </a:r>
            <a:r>
              <a:rPr lang="nl-NL" dirty="0"/>
              <a:t>(int </a:t>
            </a:r>
            <a:r>
              <a:rPr lang="nl-NL" dirty="0" err="1"/>
              <a:t>age</a:t>
            </a:r>
            <a:r>
              <a:rPr lang="nl-NL" dirty="0"/>
              <a:t>)</a:t>
            </a:r>
          </a:p>
          <a:p>
            <a:r>
              <a:rPr lang="nl-NL" dirty="0"/>
              <a:t>    {</a:t>
            </a:r>
          </a:p>
          <a:p>
            <a:r>
              <a:rPr lang="nl-NL" dirty="0"/>
              <a:t>        </a:t>
            </a:r>
            <a:r>
              <a:rPr lang="nl-NL" dirty="0" err="1"/>
              <a:t>MinimumAge</a:t>
            </a:r>
            <a:r>
              <a:rPr lang="nl-NL" dirty="0"/>
              <a:t> = </a:t>
            </a:r>
            <a:r>
              <a:rPr lang="nl-NL" dirty="0" err="1"/>
              <a:t>age</a:t>
            </a:r>
            <a:r>
              <a:rPr lang="nl-NL" dirty="0"/>
              <a:t>;</a:t>
            </a:r>
          </a:p>
          <a:p>
            <a:r>
              <a:rPr lang="nl-NL" dirty="0"/>
              <a:t>    }</a:t>
            </a:r>
          </a:p>
          <a:p>
            <a:endParaRPr lang="nl-NL" dirty="0"/>
          </a:p>
          <a:p>
            <a:r>
              <a:rPr lang="nl-NL" dirty="0"/>
              <a:t>    </a:t>
            </a:r>
            <a:r>
              <a:rPr lang="nl-NL" dirty="0" err="1"/>
              <a:t>protected</a:t>
            </a:r>
            <a:r>
              <a:rPr lang="nl-NL" dirty="0"/>
              <a:t> int </a:t>
            </a:r>
            <a:r>
              <a:rPr lang="nl-NL" dirty="0" err="1"/>
              <a:t>MinimumAge</a:t>
            </a:r>
            <a:r>
              <a:rPr lang="nl-NL" dirty="0"/>
              <a:t> { get; set; }</a:t>
            </a:r>
          </a:p>
          <a:p>
            <a:r>
              <a:rPr lang="nl-NL" dirty="0"/>
              <a:t>}</a:t>
            </a:r>
          </a:p>
        </p:txBody>
      </p:sp>
    </p:spTree>
    <p:extLst>
      <p:ext uri="{BB962C8B-B14F-4D97-AF65-F5344CB8AC3E}">
        <p14:creationId xmlns:p14="http://schemas.microsoft.com/office/powerpoint/2010/main" val="401485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smtClean="0"/>
              <a:t>Authorization Handler </a:t>
            </a:r>
          </a:p>
          <a:p>
            <a:pPr lvl="1"/>
            <a:r>
              <a:rPr lang="en-US" dirty="0" smtClean="0"/>
              <a:t>Responsible </a:t>
            </a:r>
            <a:r>
              <a:rPr lang="en-US" dirty="0"/>
              <a:t>for the evaluation of any properties of a </a:t>
            </a:r>
            <a:r>
              <a:rPr lang="en-US" dirty="0" smtClean="0"/>
              <a:t>requirement</a:t>
            </a:r>
          </a:p>
          <a:p>
            <a:pPr lvl="1"/>
            <a:r>
              <a:rPr lang="en-US" dirty="0" smtClean="0"/>
              <a:t>Must </a:t>
            </a:r>
            <a:r>
              <a:rPr lang="en-US" dirty="0"/>
              <a:t>inherit </a:t>
            </a:r>
            <a:r>
              <a:rPr lang="en-US" dirty="0" err="1"/>
              <a:t>AuthorizationHandler</a:t>
            </a:r>
            <a:r>
              <a:rPr lang="en-US" dirty="0"/>
              <a:t>&lt;T&gt; where T is the requirement it </a:t>
            </a:r>
            <a:r>
              <a:rPr lang="en-US" dirty="0" smtClean="0"/>
              <a:t>handles</a:t>
            </a:r>
            <a:endParaRPr lang="nl-NL" dirty="0"/>
          </a:p>
        </p:txBody>
      </p:sp>
      <p:sp>
        <p:nvSpPr>
          <p:cNvPr id="4" name="Rectangle 3"/>
          <p:cNvSpPr/>
          <p:nvPr/>
        </p:nvSpPr>
        <p:spPr>
          <a:xfrm>
            <a:off x="152400" y="3124200"/>
            <a:ext cx="8763000" cy="3693319"/>
          </a:xfrm>
          <a:prstGeom prst="rect">
            <a:avLst/>
          </a:prstGeom>
        </p:spPr>
        <p:txBody>
          <a:bodyPr wrap="square">
            <a:spAutoFit/>
          </a:bodyPr>
          <a:lstStyle/>
          <a:p>
            <a:r>
              <a:rPr lang="nl-NL" dirty="0"/>
              <a:t>public class </a:t>
            </a:r>
            <a:r>
              <a:rPr lang="nl-NL" dirty="0" err="1"/>
              <a:t>MinimumAgeHandler</a:t>
            </a:r>
            <a:r>
              <a:rPr lang="nl-NL" dirty="0"/>
              <a:t> : </a:t>
            </a:r>
            <a:endParaRPr lang="nl-NL" dirty="0" smtClean="0"/>
          </a:p>
          <a:p>
            <a:r>
              <a:rPr lang="nl-NL" dirty="0" smtClean="0"/>
              <a:t>  </a:t>
            </a:r>
            <a:r>
              <a:rPr lang="nl-NL" b="1" dirty="0" err="1" smtClean="0"/>
              <a:t>AuthorizationHandler</a:t>
            </a:r>
            <a:r>
              <a:rPr lang="nl-NL" b="1" dirty="0" smtClean="0"/>
              <a:t>&lt;</a:t>
            </a:r>
            <a:r>
              <a:rPr lang="nl-NL" b="1" dirty="0" err="1" smtClean="0"/>
              <a:t>MinimumAgeRequirement</a:t>
            </a:r>
            <a:r>
              <a:rPr lang="nl-NL" b="1" dirty="0" smtClean="0"/>
              <a:t>&gt;</a:t>
            </a:r>
            <a:r>
              <a:rPr lang="nl-NL" dirty="0" smtClean="0"/>
              <a:t> {</a:t>
            </a:r>
            <a:endParaRPr lang="nl-NL" dirty="0"/>
          </a:p>
          <a:p>
            <a:r>
              <a:rPr lang="nl-NL" dirty="0" smtClean="0"/>
              <a:t>  </a:t>
            </a:r>
            <a:r>
              <a:rPr lang="nl-NL" dirty="0" err="1" smtClean="0"/>
              <a:t>protected</a:t>
            </a:r>
            <a:r>
              <a:rPr lang="nl-NL" dirty="0" smtClean="0"/>
              <a:t> </a:t>
            </a:r>
            <a:r>
              <a:rPr lang="nl-NL" dirty="0" err="1"/>
              <a:t>override</a:t>
            </a:r>
            <a:r>
              <a:rPr lang="nl-NL" dirty="0"/>
              <a:t> </a:t>
            </a:r>
            <a:r>
              <a:rPr lang="nl-NL" dirty="0" err="1"/>
              <a:t>Task</a:t>
            </a:r>
            <a:r>
              <a:rPr lang="nl-NL" dirty="0"/>
              <a:t> </a:t>
            </a:r>
            <a:r>
              <a:rPr lang="nl-NL" b="1" dirty="0" err="1" smtClean="0"/>
              <a:t>HandleRequirementAsync</a:t>
            </a:r>
            <a:r>
              <a:rPr lang="nl-NL" dirty="0" smtClean="0"/>
              <a:t>(</a:t>
            </a:r>
          </a:p>
          <a:p>
            <a:r>
              <a:rPr lang="nl-NL" dirty="0" smtClean="0"/>
              <a:t>    </a:t>
            </a:r>
            <a:r>
              <a:rPr lang="nl-NL" b="1" dirty="0" err="1" smtClean="0"/>
              <a:t>AuthorizationHandlerContext</a:t>
            </a:r>
            <a:r>
              <a:rPr lang="nl-NL" b="1" dirty="0" smtClean="0"/>
              <a:t> </a:t>
            </a:r>
            <a:r>
              <a:rPr lang="nl-NL" b="1" dirty="0"/>
              <a:t>context</a:t>
            </a:r>
            <a:r>
              <a:rPr lang="nl-NL" dirty="0"/>
              <a:t>, </a:t>
            </a:r>
            <a:endParaRPr lang="nl-NL" dirty="0" smtClean="0"/>
          </a:p>
          <a:p>
            <a:r>
              <a:rPr lang="nl-NL" b="1" dirty="0" smtClean="0"/>
              <a:t>    </a:t>
            </a:r>
            <a:r>
              <a:rPr lang="nl-NL" b="1" dirty="0" err="1" smtClean="0"/>
              <a:t>MinimumAgeRequirement</a:t>
            </a:r>
            <a:r>
              <a:rPr lang="nl-NL" dirty="0" smtClean="0"/>
              <a:t> </a:t>
            </a:r>
            <a:r>
              <a:rPr lang="nl-NL" b="1" dirty="0" err="1"/>
              <a:t>requirement</a:t>
            </a:r>
            <a:r>
              <a:rPr lang="nl-NL" dirty="0" smtClean="0"/>
              <a:t>) {</a:t>
            </a:r>
            <a:endParaRPr lang="nl-NL" dirty="0"/>
          </a:p>
          <a:p>
            <a:r>
              <a:rPr lang="nl-NL" dirty="0" smtClean="0"/>
              <a:t>    </a:t>
            </a:r>
            <a:r>
              <a:rPr lang="nl-NL" dirty="0" err="1" smtClean="0"/>
              <a:t>if</a:t>
            </a:r>
            <a:r>
              <a:rPr lang="nl-NL" dirty="0" smtClean="0"/>
              <a:t> </a:t>
            </a:r>
            <a:r>
              <a:rPr lang="nl-NL" dirty="0"/>
              <a:t>(!</a:t>
            </a:r>
            <a:r>
              <a:rPr lang="nl-NL" dirty="0" err="1"/>
              <a:t>context.User.HasClaim</a:t>
            </a:r>
            <a:r>
              <a:rPr lang="nl-NL" dirty="0"/>
              <a:t>(c =&gt; </a:t>
            </a:r>
            <a:r>
              <a:rPr lang="nl-NL" dirty="0" err="1"/>
              <a:t>c.Type</a:t>
            </a:r>
            <a:r>
              <a:rPr lang="nl-NL" dirty="0"/>
              <a:t> == </a:t>
            </a:r>
            <a:r>
              <a:rPr lang="nl-NL" dirty="0" err="1" smtClean="0"/>
              <a:t>ClaimTypes.DateOfBirth</a:t>
            </a:r>
            <a:r>
              <a:rPr lang="nl-NL" dirty="0" smtClean="0"/>
              <a:t>) </a:t>
            </a:r>
            <a:endParaRPr lang="nl-NL" dirty="0"/>
          </a:p>
          <a:p>
            <a:r>
              <a:rPr lang="nl-NL" dirty="0" smtClean="0"/>
              <a:t>      return </a:t>
            </a:r>
            <a:r>
              <a:rPr lang="nl-NL" dirty="0" err="1"/>
              <a:t>Task.CompletedTask</a:t>
            </a:r>
            <a:r>
              <a:rPr lang="nl-NL" dirty="0" smtClean="0"/>
              <a:t>;</a:t>
            </a:r>
            <a:endParaRPr lang="nl-NL" dirty="0"/>
          </a:p>
          <a:p>
            <a:r>
              <a:rPr lang="nl-NL" dirty="0" smtClean="0"/>
              <a:t>    var </a:t>
            </a:r>
            <a:r>
              <a:rPr lang="nl-NL" dirty="0" err="1"/>
              <a:t>dateOfBirth</a:t>
            </a:r>
            <a:r>
              <a:rPr lang="nl-NL" dirty="0"/>
              <a:t> = </a:t>
            </a:r>
            <a:r>
              <a:rPr lang="nl-NL" dirty="0" err="1" smtClean="0"/>
              <a:t>Convert.ToDateTime</a:t>
            </a:r>
            <a:r>
              <a:rPr lang="nl-NL" dirty="0" smtClean="0"/>
              <a:t>(</a:t>
            </a:r>
            <a:r>
              <a:rPr lang="nl-NL" dirty="0" err="1" smtClean="0"/>
              <a:t>context.User.FindFirst</a:t>
            </a:r>
            <a:r>
              <a:rPr lang="nl-NL" dirty="0" smtClean="0"/>
              <a:t>(</a:t>
            </a:r>
          </a:p>
          <a:p>
            <a:r>
              <a:rPr lang="nl-NL" dirty="0"/>
              <a:t> </a:t>
            </a:r>
            <a:r>
              <a:rPr lang="nl-NL" dirty="0" smtClean="0"/>
              <a:t>     c </a:t>
            </a:r>
            <a:r>
              <a:rPr lang="nl-NL" dirty="0"/>
              <a:t>=&gt; </a:t>
            </a:r>
            <a:r>
              <a:rPr lang="nl-NL" dirty="0" err="1"/>
              <a:t>c.Type</a:t>
            </a:r>
            <a:r>
              <a:rPr lang="nl-NL" dirty="0"/>
              <a:t> == </a:t>
            </a:r>
            <a:r>
              <a:rPr lang="nl-NL" dirty="0" err="1" smtClean="0"/>
              <a:t>ClaimTypes.DateOfBirth</a:t>
            </a:r>
            <a:r>
              <a:rPr lang="nl-NL" dirty="0" smtClean="0"/>
              <a:t>).</a:t>
            </a:r>
            <a:r>
              <a:rPr lang="nl-NL" dirty="0"/>
              <a:t>Value</a:t>
            </a:r>
            <a:r>
              <a:rPr lang="nl-NL" dirty="0" smtClean="0"/>
              <a:t>);</a:t>
            </a:r>
            <a:endParaRPr lang="nl-NL" dirty="0"/>
          </a:p>
          <a:p>
            <a:r>
              <a:rPr lang="nl-NL" dirty="0" smtClean="0"/>
              <a:t>    int </a:t>
            </a:r>
            <a:r>
              <a:rPr lang="nl-NL" dirty="0" err="1"/>
              <a:t>calculatedAge</a:t>
            </a:r>
            <a:r>
              <a:rPr lang="nl-NL" dirty="0"/>
              <a:t> = </a:t>
            </a:r>
            <a:r>
              <a:rPr lang="nl-NL" dirty="0" err="1"/>
              <a:t>DateTime.Today.Year</a:t>
            </a:r>
            <a:r>
              <a:rPr lang="nl-NL" dirty="0"/>
              <a:t> - </a:t>
            </a:r>
            <a:r>
              <a:rPr lang="nl-NL" dirty="0" err="1"/>
              <a:t>dateOfBirth.Year</a:t>
            </a:r>
            <a:r>
              <a:rPr lang="nl-NL" dirty="0"/>
              <a:t>;</a:t>
            </a:r>
          </a:p>
          <a:p>
            <a:r>
              <a:rPr lang="nl-NL" dirty="0" smtClean="0"/>
              <a:t>    </a:t>
            </a:r>
            <a:r>
              <a:rPr lang="nl-NL" dirty="0" err="1" smtClean="0"/>
              <a:t>if</a:t>
            </a:r>
            <a:r>
              <a:rPr lang="nl-NL" dirty="0" smtClean="0"/>
              <a:t> </a:t>
            </a:r>
            <a:r>
              <a:rPr lang="nl-NL" dirty="0"/>
              <a:t>(</a:t>
            </a:r>
            <a:r>
              <a:rPr lang="nl-NL" dirty="0" err="1"/>
              <a:t>calculatedAge</a:t>
            </a:r>
            <a:r>
              <a:rPr lang="nl-NL" dirty="0"/>
              <a:t> &gt;= </a:t>
            </a:r>
            <a:r>
              <a:rPr lang="nl-NL" b="1" dirty="0" err="1"/>
              <a:t>requirement.MinimumAge</a:t>
            </a:r>
            <a:r>
              <a:rPr lang="nl-NL" dirty="0"/>
              <a:t>)</a:t>
            </a:r>
          </a:p>
          <a:p>
            <a:r>
              <a:rPr lang="nl-NL" dirty="0" smtClean="0"/>
              <a:t>      </a:t>
            </a:r>
            <a:r>
              <a:rPr lang="nl-NL" b="1" dirty="0" err="1" smtClean="0"/>
              <a:t>context.Succeed</a:t>
            </a:r>
            <a:r>
              <a:rPr lang="nl-NL" b="1" dirty="0" smtClean="0"/>
              <a:t>(</a:t>
            </a:r>
            <a:r>
              <a:rPr lang="nl-NL" b="1" dirty="0" err="1" smtClean="0"/>
              <a:t>requirement</a:t>
            </a:r>
            <a:r>
              <a:rPr lang="nl-NL" b="1" dirty="0"/>
              <a:t>);</a:t>
            </a:r>
          </a:p>
          <a:p>
            <a:r>
              <a:rPr lang="nl-NL" dirty="0" smtClean="0"/>
              <a:t>    return </a:t>
            </a:r>
            <a:r>
              <a:rPr lang="nl-NL" dirty="0" err="1"/>
              <a:t>Task.CompletedTask</a:t>
            </a:r>
            <a:r>
              <a:rPr lang="nl-NL" dirty="0" smtClean="0"/>
              <a:t>; } }</a:t>
            </a:r>
            <a:endParaRPr lang="nl-NL" dirty="0"/>
          </a:p>
        </p:txBody>
      </p:sp>
    </p:spTree>
    <p:extLst>
      <p:ext uri="{BB962C8B-B14F-4D97-AF65-F5344CB8AC3E}">
        <p14:creationId xmlns:p14="http://schemas.microsoft.com/office/powerpoint/2010/main" val="2709451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a:t>Handlers must be registered in the services collection during </a:t>
            </a:r>
            <a:r>
              <a:rPr lang="en-US" dirty="0" smtClean="0"/>
              <a:t>configuration</a:t>
            </a:r>
          </a:p>
          <a:p>
            <a:endParaRPr lang="en-US" dirty="0"/>
          </a:p>
          <a:p>
            <a:endParaRPr lang="en-US" dirty="0" smtClean="0"/>
          </a:p>
          <a:p>
            <a:endParaRPr lang="en-US" dirty="0"/>
          </a:p>
          <a:p>
            <a:r>
              <a:rPr lang="en-US" dirty="0"/>
              <a:t>A handler indicates success by calling </a:t>
            </a:r>
            <a:r>
              <a:rPr lang="en-US" dirty="0" err="1"/>
              <a:t>context.Succeed</a:t>
            </a:r>
            <a:r>
              <a:rPr lang="en-US" dirty="0"/>
              <a:t>(</a:t>
            </a:r>
            <a:r>
              <a:rPr lang="en-US" dirty="0" err="1"/>
              <a:t>IAuthorizationRequirement</a:t>
            </a:r>
            <a:r>
              <a:rPr lang="en-US" dirty="0"/>
              <a:t> requirement</a:t>
            </a:r>
            <a:r>
              <a:rPr lang="en-US" dirty="0" smtClean="0"/>
              <a:t>)</a:t>
            </a:r>
            <a:endParaRPr lang="en-US" dirty="0"/>
          </a:p>
          <a:p>
            <a:r>
              <a:rPr lang="en-US" dirty="0" smtClean="0"/>
              <a:t>To </a:t>
            </a:r>
            <a:r>
              <a:rPr lang="en-US" dirty="0"/>
              <a:t>guarantee failure even if other handlers for a requirement succeed, call </a:t>
            </a:r>
            <a:r>
              <a:rPr lang="en-US" dirty="0" err="1" smtClean="0"/>
              <a:t>context.Fail</a:t>
            </a:r>
            <a:endParaRPr lang="nl-NL" dirty="0"/>
          </a:p>
        </p:txBody>
      </p:sp>
      <p:sp>
        <p:nvSpPr>
          <p:cNvPr id="4" name="Rectangle 3"/>
          <p:cNvSpPr/>
          <p:nvPr/>
        </p:nvSpPr>
        <p:spPr>
          <a:xfrm>
            <a:off x="0" y="2133600"/>
            <a:ext cx="8991600" cy="1200329"/>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endParaRPr lang="nl-NL" dirty="0"/>
          </a:p>
          <a:p>
            <a:r>
              <a:rPr lang="nl-NL" dirty="0"/>
              <a:t>   </a:t>
            </a:r>
            <a:r>
              <a:rPr lang="nl-NL" dirty="0" err="1" smtClean="0"/>
              <a:t>services.AddSingleton</a:t>
            </a:r>
            <a:r>
              <a:rPr lang="nl-NL" dirty="0" smtClean="0"/>
              <a:t>&lt;</a:t>
            </a:r>
            <a:r>
              <a:rPr lang="nl-NL" dirty="0" err="1" smtClean="0"/>
              <a:t>IAuthorizationHandler</a:t>
            </a:r>
            <a:r>
              <a:rPr lang="nl-NL" dirty="0"/>
              <a:t>, </a:t>
            </a:r>
            <a:r>
              <a:rPr lang="nl-NL" b="1" dirty="0" err="1"/>
              <a:t>MinimumAgeHandler</a:t>
            </a:r>
            <a:r>
              <a:rPr lang="nl-NL" dirty="0"/>
              <a:t>&gt;();</a:t>
            </a:r>
          </a:p>
          <a:p>
            <a:r>
              <a:rPr lang="nl-NL" dirty="0"/>
              <a:t>}</a:t>
            </a:r>
          </a:p>
        </p:txBody>
      </p:sp>
    </p:spTree>
    <p:extLst>
      <p:ext uri="{BB962C8B-B14F-4D97-AF65-F5344CB8AC3E}">
        <p14:creationId xmlns:p14="http://schemas.microsoft.com/office/powerpoint/2010/main" val="1112512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Policy Based Authorization</a:t>
            </a:r>
            <a:endParaRPr lang="nl-NL" dirty="0"/>
          </a:p>
        </p:txBody>
      </p:sp>
      <p:sp>
        <p:nvSpPr>
          <p:cNvPr id="3" name="Text Placeholder 2"/>
          <p:cNvSpPr>
            <a:spLocks noGrp="1"/>
          </p:cNvSpPr>
          <p:nvPr>
            <p:ph type="body" idx="1"/>
          </p:nvPr>
        </p:nvSpPr>
        <p:spPr/>
        <p:txBody>
          <a:bodyPr/>
          <a:lstStyle/>
          <a:p>
            <a:r>
              <a:rPr lang="en-US" dirty="0" smtClean="0"/>
              <a:t>A Requirement may have multiple Handlers</a:t>
            </a:r>
            <a:endParaRPr lang="nl-NL" dirty="0"/>
          </a:p>
        </p:txBody>
      </p:sp>
      <p:sp>
        <p:nvSpPr>
          <p:cNvPr id="4" name="Rectangle 3"/>
          <p:cNvSpPr/>
          <p:nvPr/>
        </p:nvSpPr>
        <p:spPr>
          <a:xfrm>
            <a:off x="0" y="1600200"/>
            <a:ext cx="8532812" cy="2031325"/>
          </a:xfrm>
          <a:prstGeom prst="rect">
            <a:avLst/>
          </a:prstGeom>
        </p:spPr>
        <p:txBody>
          <a:bodyPr wrap="square">
            <a:spAutoFit/>
          </a:bodyPr>
          <a:lstStyle/>
          <a:p>
            <a:r>
              <a:rPr lang="nl-NL" dirty="0"/>
              <a:t>public class </a:t>
            </a:r>
            <a:r>
              <a:rPr lang="nl-NL" dirty="0" err="1"/>
              <a:t>EnterBuildingRequirement</a:t>
            </a:r>
            <a:r>
              <a:rPr lang="nl-NL" dirty="0"/>
              <a:t> : </a:t>
            </a:r>
            <a:r>
              <a:rPr lang="nl-NL" dirty="0" err="1" smtClean="0"/>
              <a:t>IAuthorizationRequirement</a:t>
            </a:r>
            <a:r>
              <a:rPr lang="nl-NL" dirty="0" smtClean="0"/>
              <a:t> { }</a:t>
            </a:r>
            <a:endParaRPr lang="nl-NL" dirty="0"/>
          </a:p>
          <a:p>
            <a:endParaRPr lang="nl-NL" dirty="0"/>
          </a:p>
          <a:p>
            <a:r>
              <a:rPr lang="nl-NL" dirty="0"/>
              <a:t>public class </a:t>
            </a:r>
            <a:r>
              <a:rPr lang="nl-NL" dirty="0" err="1"/>
              <a:t>BadgeEntryHandler</a:t>
            </a:r>
            <a:r>
              <a:rPr lang="nl-NL" dirty="0"/>
              <a:t> : </a:t>
            </a:r>
            <a:endParaRPr lang="nl-NL" dirty="0" smtClean="0"/>
          </a:p>
          <a:p>
            <a:r>
              <a:rPr lang="nl-NL" dirty="0"/>
              <a:t> </a:t>
            </a:r>
            <a:r>
              <a:rPr lang="nl-NL" dirty="0" smtClean="0"/>
              <a:t>   </a:t>
            </a:r>
            <a:r>
              <a:rPr lang="nl-NL" dirty="0" err="1" smtClean="0"/>
              <a:t>AuthorizationHandler</a:t>
            </a:r>
            <a:r>
              <a:rPr lang="nl-NL" dirty="0" smtClean="0"/>
              <a:t>&lt;</a:t>
            </a:r>
            <a:r>
              <a:rPr lang="nl-NL" b="1" dirty="0" err="1" smtClean="0"/>
              <a:t>EnterBuildingRequirement</a:t>
            </a:r>
            <a:r>
              <a:rPr lang="nl-NL" dirty="0" smtClean="0"/>
              <a:t>&gt; { … }</a:t>
            </a:r>
            <a:endParaRPr lang="nl-NL" dirty="0"/>
          </a:p>
          <a:p>
            <a:endParaRPr lang="nl-NL" dirty="0"/>
          </a:p>
          <a:p>
            <a:r>
              <a:rPr lang="nl-NL" dirty="0"/>
              <a:t>public class </a:t>
            </a:r>
            <a:r>
              <a:rPr lang="nl-NL" dirty="0" err="1"/>
              <a:t>HasTemporaryStickerHandler</a:t>
            </a:r>
            <a:r>
              <a:rPr lang="nl-NL" dirty="0"/>
              <a:t> : </a:t>
            </a:r>
            <a:endParaRPr lang="nl-NL" dirty="0" smtClean="0"/>
          </a:p>
          <a:p>
            <a:r>
              <a:rPr lang="nl-NL" dirty="0"/>
              <a:t> </a:t>
            </a:r>
            <a:r>
              <a:rPr lang="nl-NL" dirty="0" smtClean="0"/>
              <a:t>   </a:t>
            </a:r>
            <a:r>
              <a:rPr lang="nl-NL" dirty="0" err="1" smtClean="0"/>
              <a:t>AuthorizationHandler</a:t>
            </a:r>
            <a:r>
              <a:rPr lang="nl-NL" dirty="0" smtClean="0"/>
              <a:t>&lt;</a:t>
            </a:r>
            <a:r>
              <a:rPr lang="nl-NL" b="1" dirty="0" err="1" smtClean="0"/>
              <a:t>EnterBuildingRequirement</a:t>
            </a:r>
            <a:r>
              <a:rPr lang="nl-NL" dirty="0" smtClean="0"/>
              <a:t>&gt; {… }</a:t>
            </a:r>
            <a:endParaRPr lang="nl-NL" dirty="0"/>
          </a:p>
        </p:txBody>
      </p:sp>
      <p:sp>
        <p:nvSpPr>
          <p:cNvPr id="5" name="Rectangle 4"/>
          <p:cNvSpPr/>
          <p:nvPr/>
        </p:nvSpPr>
        <p:spPr>
          <a:xfrm>
            <a:off x="0" y="3871079"/>
            <a:ext cx="8991600" cy="3139321"/>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p>
          <a:p>
            <a:r>
              <a:rPr lang="nl-NL" dirty="0"/>
              <a:t>{</a:t>
            </a:r>
          </a:p>
          <a:p>
            <a:r>
              <a:rPr lang="nl-NL" dirty="0" smtClean="0"/>
              <a:t>    </a:t>
            </a:r>
            <a:r>
              <a:rPr lang="nl-NL" dirty="0" err="1" smtClean="0"/>
              <a:t>services.AddAuthorization</a:t>
            </a:r>
            <a:r>
              <a:rPr lang="nl-NL" dirty="0" smtClean="0"/>
              <a:t>(options =&gt; {</a:t>
            </a:r>
            <a:endParaRPr lang="nl-NL" dirty="0"/>
          </a:p>
          <a:p>
            <a:r>
              <a:rPr lang="nl-NL" dirty="0"/>
              <a:t>        </a:t>
            </a:r>
            <a:r>
              <a:rPr lang="nl-NL" dirty="0" err="1"/>
              <a:t>options.AddPolicy</a:t>
            </a:r>
            <a:r>
              <a:rPr lang="nl-NL" dirty="0" smtClean="0"/>
              <a:t>(</a:t>
            </a:r>
            <a:r>
              <a:rPr lang="nl-NL" dirty="0"/>
              <a:t>"</a:t>
            </a:r>
            <a:r>
              <a:rPr lang="nl-NL" dirty="0" err="1" smtClean="0"/>
              <a:t>EnterBuilding</a:t>
            </a:r>
            <a:r>
              <a:rPr lang="nl-NL" dirty="0" smtClean="0"/>
              <a:t>", policy </a:t>
            </a:r>
            <a:r>
              <a:rPr lang="nl-NL" dirty="0"/>
              <a:t>=&gt; </a:t>
            </a:r>
          </a:p>
          <a:p>
            <a:r>
              <a:rPr lang="nl-NL" dirty="0" smtClean="0"/>
              <a:t>          </a:t>
            </a:r>
            <a:r>
              <a:rPr lang="nl-NL" dirty="0" err="1" smtClean="0"/>
              <a:t>policy.Requirements.Add</a:t>
            </a:r>
            <a:r>
              <a:rPr lang="nl-NL" dirty="0" smtClean="0"/>
              <a:t>(new </a:t>
            </a:r>
            <a:r>
              <a:rPr lang="nl-NL" b="1" dirty="0" err="1" smtClean="0"/>
              <a:t>EnterBuildingRequirement</a:t>
            </a:r>
            <a:r>
              <a:rPr lang="nl-NL" dirty="0" smtClean="0"/>
              <a:t>())));</a:t>
            </a:r>
            <a:endParaRPr lang="nl-NL" dirty="0"/>
          </a:p>
          <a:p>
            <a:r>
              <a:rPr lang="nl-NL" dirty="0"/>
              <a:t>    });</a:t>
            </a:r>
          </a:p>
          <a:p>
            <a:endParaRPr lang="nl-NL" dirty="0"/>
          </a:p>
          <a:p>
            <a:r>
              <a:rPr lang="nl-NL" dirty="0" smtClean="0"/>
              <a:t>  </a:t>
            </a:r>
            <a:r>
              <a:rPr lang="nl-NL" dirty="0" err="1" smtClean="0"/>
              <a:t>services.AddSingleton</a:t>
            </a:r>
            <a:r>
              <a:rPr lang="nl-NL" dirty="0" smtClean="0"/>
              <a:t>&lt;</a:t>
            </a:r>
            <a:r>
              <a:rPr lang="nl-NL" dirty="0" err="1" smtClean="0"/>
              <a:t>IAuthorizationHandler</a:t>
            </a:r>
            <a:r>
              <a:rPr lang="nl-NL" dirty="0"/>
              <a:t>, </a:t>
            </a:r>
            <a:r>
              <a:rPr lang="nl-NL" b="1" dirty="0" err="1" smtClean="0"/>
              <a:t>BadgeEntryHandler</a:t>
            </a:r>
            <a:r>
              <a:rPr lang="nl-NL" dirty="0" smtClean="0"/>
              <a:t>&gt;();</a:t>
            </a:r>
          </a:p>
          <a:p>
            <a:r>
              <a:rPr lang="nl-NL" dirty="0" smtClean="0"/>
              <a:t>  </a:t>
            </a:r>
            <a:r>
              <a:rPr lang="nl-NL" dirty="0" err="1" smtClean="0"/>
              <a:t>services.AddSingleton</a:t>
            </a:r>
            <a:r>
              <a:rPr lang="nl-NL" dirty="0" smtClean="0"/>
              <a:t>&lt;</a:t>
            </a:r>
            <a:r>
              <a:rPr lang="nl-NL" dirty="0" err="1" smtClean="0"/>
              <a:t>IAuthorizationHandler</a:t>
            </a:r>
            <a:r>
              <a:rPr lang="nl-NL" dirty="0"/>
              <a:t>, </a:t>
            </a:r>
            <a:endParaRPr lang="nl-NL" dirty="0" smtClean="0"/>
          </a:p>
          <a:p>
            <a:r>
              <a:rPr lang="nl-NL" dirty="0"/>
              <a:t> </a:t>
            </a:r>
            <a:r>
              <a:rPr lang="nl-NL" dirty="0" smtClean="0"/>
              <a:t>     </a:t>
            </a:r>
            <a:r>
              <a:rPr lang="nl-NL" b="1" dirty="0" err="1" smtClean="0"/>
              <a:t>HasTemporaryStickerHandler</a:t>
            </a:r>
            <a:r>
              <a:rPr lang="nl-NL" dirty="0" smtClean="0"/>
              <a:t>&gt;();</a:t>
            </a:r>
            <a:endParaRPr lang="nl-NL" dirty="0"/>
          </a:p>
          <a:p>
            <a:r>
              <a:rPr lang="nl-NL" dirty="0"/>
              <a:t>}</a:t>
            </a:r>
          </a:p>
        </p:txBody>
      </p:sp>
    </p:spTree>
    <p:extLst>
      <p:ext uri="{BB962C8B-B14F-4D97-AF65-F5344CB8AC3E}">
        <p14:creationId xmlns:p14="http://schemas.microsoft.com/office/powerpoint/2010/main" val="3245111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a:t>Using a </a:t>
            </a:r>
            <a:r>
              <a:rPr lang="en-US" dirty="0" err="1"/>
              <a:t>func</a:t>
            </a:r>
            <a:r>
              <a:rPr lang="en-US" dirty="0"/>
              <a:t> to </a:t>
            </a:r>
            <a:r>
              <a:rPr lang="en-US" dirty="0" err="1"/>
              <a:t>fufill</a:t>
            </a:r>
            <a:r>
              <a:rPr lang="en-US" dirty="0"/>
              <a:t> a policy</a:t>
            </a:r>
            <a:endParaRPr lang="nl-NL" dirty="0"/>
          </a:p>
        </p:txBody>
      </p:sp>
      <p:sp>
        <p:nvSpPr>
          <p:cNvPr id="4" name="Rectangle 3"/>
          <p:cNvSpPr/>
          <p:nvPr/>
        </p:nvSpPr>
        <p:spPr>
          <a:xfrm>
            <a:off x="458788" y="2590800"/>
            <a:ext cx="8456612" cy="2862322"/>
          </a:xfrm>
          <a:prstGeom prst="rect">
            <a:avLst/>
          </a:prstGeom>
        </p:spPr>
        <p:txBody>
          <a:bodyPr wrap="square">
            <a:spAutoFit/>
          </a:bodyPr>
          <a:lstStyle/>
          <a:p>
            <a:r>
              <a:rPr lang="nl-NL" dirty="0" err="1"/>
              <a:t>services.AddAuthorization</a:t>
            </a:r>
            <a:r>
              <a:rPr lang="nl-NL" dirty="0"/>
              <a:t>(options </a:t>
            </a:r>
            <a:r>
              <a:rPr lang="nl-NL" dirty="0" smtClean="0"/>
              <a:t>=&gt; {</a:t>
            </a:r>
            <a:endParaRPr lang="nl-NL" dirty="0"/>
          </a:p>
          <a:p>
            <a:r>
              <a:rPr lang="nl-NL" dirty="0" smtClean="0"/>
              <a:t>    </a:t>
            </a:r>
            <a:r>
              <a:rPr lang="nl-NL" dirty="0" err="1" smtClean="0"/>
              <a:t>options.AddPolicy</a:t>
            </a:r>
            <a:r>
              <a:rPr lang="nl-NL" dirty="0"/>
              <a:t>("</a:t>
            </a:r>
            <a:r>
              <a:rPr lang="nl-NL" dirty="0" err="1"/>
              <a:t>BadgeEntry</a:t>
            </a:r>
            <a:r>
              <a:rPr lang="nl-NL" dirty="0"/>
              <a:t>",</a:t>
            </a:r>
          </a:p>
          <a:p>
            <a:r>
              <a:rPr lang="nl-NL" dirty="0" smtClean="0"/>
              <a:t>      policy </a:t>
            </a:r>
            <a:r>
              <a:rPr lang="nl-NL" dirty="0"/>
              <a:t>=&gt; </a:t>
            </a:r>
            <a:r>
              <a:rPr lang="nl-NL" dirty="0" err="1"/>
              <a:t>policy.</a:t>
            </a:r>
            <a:r>
              <a:rPr lang="nl-NL" b="1" dirty="0" err="1"/>
              <a:t>RequireAssertion</a:t>
            </a:r>
            <a:r>
              <a:rPr lang="nl-NL" dirty="0"/>
              <a:t>(context =&gt;</a:t>
            </a:r>
          </a:p>
          <a:p>
            <a:r>
              <a:rPr lang="nl-NL" dirty="0" smtClean="0"/>
              <a:t>        </a:t>
            </a:r>
            <a:r>
              <a:rPr lang="nl-NL" dirty="0" err="1" smtClean="0"/>
              <a:t>context.User.HasClaim</a:t>
            </a:r>
            <a:r>
              <a:rPr lang="nl-NL" dirty="0" smtClean="0"/>
              <a:t>(c </a:t>
            </a:r>
            <a:r>
              <a:rPr lang="nl-NL" dirty="0"/>
              <a:t>=&gt;</a:t>
            </a:r>
          </a:p>
          <a:p>
            <a:r>
              <a:rPr lang="nl-NL" dirty="0" smtClean="0"/>
              <a:t>          (</a:t>
            </a:r>
            <a:r>
              <a:rPr lang="nl-NL" dirty="0" err="1"/>
              <a:t>c.Type</a:t>
            </a:r>
            <a:r>
              <a:rPr lang="nl-NL" dirty="0"/>
              <a:t> == </a:t>
            </a:r>
            <a:r>
              <a:rPr lang="nl-NL" dirty="0" err="1"/>
              <a:t>ClaimTypes.BadgeId</a:t>
            </a:r>
            <a:r>
              <a:rPr lang="nl-NL" dirty="0"/>
              <a:t> ||</a:t>
            </a:r>
          </a:p>
          <a:p>
            <a:r>
              <a:rPr lang="nl-NL" dirty="0" smtClean="0"/>
              <a:t>          </a:t>
            </a:r>
            <a:r>
              <a:rPr lang="nl-NL" dirty="0" err="1" smtClean="0"/>
              <a:t>c.Type</a:t>
            </a:r>
            <a:r>
              <a:rPr lang="nl-NL" dirty="0" smtClean="0"/>
              <a:t> </a:t>
            </a:r>
            <a:r>
              <a:rPr lang="nl-NL" dirty="0"/>
              <a:t>== </a:t>
            </a:r>
            <a:r>
              <a:rPr lang="nl-NL" dirty="0" err="1"/>
              <a:t>ClaimTypes.TemporaryBadgeId</a:t>
            </a:r>
            <a:r>
              <a:rPr lang="nl-NL" dirty="0"/>
              <a:t>)</a:t>
            </a:r>
          </a:p>
          <a:p>
            <a:r>
              <a:rPr lang="nl-NL" dirty="0" smtClean="0"/>
              <a:t>          &amp;&amp; </a:t>
            </a:r>
            <a:r>
              <a:rPr lang="nl-NL" dirty="0" err="1"/>
              <a:t>c.Issuer</a:t>
            </a:r>
            <a:r>
              <a:rPr lang="nl-NL" dirty="0"/>
              <a:t> == "https://microsoftsecurity"));</a:t>
            </a:r>
          </a:p>
          <a:p>
            <a:r>
              <a:rPr lang="nl-NL" dirty="0" smtClean="0"/>
              <a:t>     }));</a:t>
            </a:r>
            <a:endParaRPr lang="nl-NL" dirty="0"/>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1801779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a:t>Accessing MVC Request Context In </a:t>
            </a:r>
            <a:r>
              <a:rPr lang="en-US" dirty="0" smtClean="0"/>
              <a:t>Handlers</a:t>
            </a:r>
          </a:p>
          <a:p>
            <a:pPr lvl="1"/>
            <a:r>
              <a:rPr lang="en-US" dirty="0" smtClean="0"/>
              <a:t>The Resource </a:t>
            </a:r>
            <a:r>
              <a:rPr lang="en-US" dirty="0"/>
              <a:t>property on the </a:t>
            </a:r>
            <a:r>
              <a:rPr lang="en-US" dirty="0" err="1"/>
              <a:t>AuthorizationContext</a:t>
            </a:r>
            <a:r>
              <a:rPr lang="en-US" dirty="0"/>
              <a:t> </a:t>
            </a:r>
            <a:r>
              <a:rPr lang="en-US" dirty="0" smtClean="0"/>
              <a:t>is used by frameworks as MVC or </a:t>
            </a:r>
            <a:r>
              <a:rPr lang="en-US" dirty="0" err="1" smtClean="0"/>
              <a:t>Jabbr</a:t>
            </a:r>
            <a:r>
              <a:rPr lang="en-US" dirty="0" smtClean="0"/>
              <a:t> to </a:t>
            </a:r>
            <a:r>
              <a:rPr lang="en-US" dirty="0"/>
              <a:t>pass through extra information</a:t>
            </a:r>
            <a:endParaRPr lang="nl-NL" dirty="0"/>
          </a:p>
        </p:txBody>
      </p:sp>
      <p:sp>
        <p:nvSpPr>
          <p:cNvPr id="4" name="Rectangle 3"/>
          <p:cNvSpPr/>
          <p:nvPr/>
        </p:nvSpPr>
        <p:spPr>
          <a:xfrm>
            <a:off x="304800" y="3352800"/>
            <a:ext cx="8991600" cy="2031325"/>
          </a:xfrm>
          <a:prstGeom prst="rect">
            <a:avLst/>
          </a:prstGeom>
        </p:spPr>
        <p:txBody>
          <a:bodyPr wrap="square">
            <a:spAutoFit/>
          </a:bodyPr>
          <a:lstStyle/>
          <a:p>
            <a:r>
              <a:rPr lang="nl-NL" dirty="0"/>
              <a:t>var </a:t>
            </a:r>
            <a:r>
              <a:rPr lang="nl-NL" dirty="0" err="1"/>
              <a:t>mvcContext</a:t>
            </a:r>
            <a:r>
              <a:rPr lang="nl-NL" dirty="0"/>
              <a:t> = </a:t>
            </a:r>
            <a:r>
              <a:rPr lang="nl-NL" dirty="0" err="1"/>
              <a:t>context.Resource</a:t>
            </a:r>
            <a:r>
              <a:rPr lang="nl-NL" dirty="0"/>
              <a:t> as </a:t>
            </a:r>
            <a:r>
              <a:rPr lang="nl-NL" dirty="0" err="1"/>
              <a:t>Microsoft.AspNetCore.Mvc.Filters.AuthorizationFilterContext</a:t>
            </a:r>
            <a:r>
              <a:rPr lang="nl-NL" dirty="0"/>
              <a:t>;</a:t>
            </a:r>
          </a:p>
          <a:p>
            <a:endParaRPr lang="nl-NL" dirty="0"/>
          </a:p>
          <a:p>
            <a:r>
              <a:rPr lang="nl-NL" dirty="0" err="1"/>
              <a:t>if</a:t>
            </a:r>
            <a:r>
              <a:rPr lang="nl-NL" dirty="0"/>
              <a:t> (</a:t>
            </a:r>
            <a:r>
              <a:rPr lang="nl-NL" dirty="0" err="1"/>
              <a:t>mvcContext</a:t>
            </a:r>
            <a:r>
              <a:rPr lang="nl-NL" dirty="0"/>
              <a:t> != </a:t>
            </a:r>
            <a:r>
              <a:rPr lang="nl-NL" dirty="0" err="1"/>
              <a:t>null</a:t>
            </a:r>
            <a:r>
              <a:rPr lang="nl-NL" dirty="0"/>
              <a:t>)</a:t>
            </a:r>
          </a:p>
          <a:p>
            <a:r>
              <a:rPr lang="nl-NL" dirty="0"/>
              <a:t>{</a:t>
            </a:r>
          </a:p>
          <a:p>
            <a:r>
              <a:rPr lang="nl-NL" dirty="0"/>
              <a:t>    // </a:t>
            </a:r>
            <a:r>
              <a:rPr lang="nl-NL" dirty="0" err="1"/>
              <a:t>Examine</a:t>
            </a:r>
            <a:r>
              <a:rPr lang="nl-NL" dirty="0"/>
              <a:t> MVC </a:t>
            </a:r>
            <a:r>
              <a:rPr lang="nl-NL" dirty="0" err="1"/>
              <a:t>specific</a:t>
            </a:r>
            <a:r>
              <a:rPr lang="nl-NL" dirty="0"/>
              <a:t> </a:t>
            </a:r>
            <a:r>
              <a:rPr lang="nl-NL" dirty="0" err="1"/>
              <a:t>things</a:t>
            </a:r>
            <a:r>
              <a:rPr lang="nl-NL" dirty="0"/>
              <a:t> like routing data.</a:t>
            </a:r>
          </a:p>
          <a:p>
            <a:r>
              <a:rPr lang="nl-NL" dirty="0"/>
              <a:t>}</a:t>
            </a:r>
          </a:p>
        </p:txBody>
      </p:sp>
    </p:spTree>
    <p:extLst>
      <p:ext uri="{BB962C8B-B14F-4D97-AF65-F5344CB8AC3E}">
        <p14:creationId xmlns:p14="http://schemas.microsoft.com/office/powerpoint/2010/main" val="1035675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in requirement handlers</a:t>
            </a:r>
          </a:p>
        </p:txBody>
      </p:sp>
      <p:sp>
        <p:nvSpPr>
          <p:cNvPr id="3" name="Text Placeholder 2"/>
          <p:cNvSpPr>
            <a:spLocks noGrp="1"/>
          </p:cNvSpPr>
          <p:nvPr>
            <p:ph type="body" idx="1"/>
          </p:nvPr>
        </p:nvSpPr>
        <p:spPr/>
        <p:txBody>
          <a:bodyPr/>
          <a:lstStyle/>
          <a:p>
            <a:r>
              <a:rPr lang="en-US" dirty="0" smtClean="0"/>
              <a:t>Use Dependency Injection to request any service in the Handler constructor</a:t>
            </a:r>
            <a:endParaRPr lang="nl-NL" dirty="0"/>
          </a:p>
        </p:txBody>
      </p:sp>
      <p:sp>
        <p:nvSpPr>
          <p:cNvPr id="4" name="Rectangle 3"/>
          <p:cNvSpPr/>
          <p:nvPr/>
        </p:nvSpPr>
        <p:spPr>
          <a:xfrm>
            <a:off x="0" y="1905000"/>
            <a:ext cx="9906000" cy="4801314"/>
          </a:xfrm>
          <a:prstGeom prst="rect">
            <a:avLst/>
          </a:prstGeom>
        </p:spPr>
        <p:txBody>
          <a:bodyPr wrap="square">
            <a:spAutoFit/>
          </a:bodyPr>
          <a:lstStyle/>
          <a:p>
            <a:r>
              <a:rPr lang="nl-NL" dirty="0"/>
              <a:t>public class </a:t>
            </a:r>
            <a:r>
              <a:rPr lang="nl-NL" dirty="0" err="1"/>
              <a:t>CityAuthorizationHandler</a:t>
            </a:r>
            <a:r>
              <a:rPr lang="nl-NL" dirty="0"/>
              <a:t> </a:t>
            </a:r>
            <a:endParaRPr lang="nl-NL" dirty="0" smtClean="0"/>
          </a:p>
          <a:p>
            <a:r>
              <a:rPr lang="nl-NL" dirty="0"/>
              <a:t> </a:t>
            </a:r>
            <a:r>
              <a:rPr lang="nl-NL" dirty="0" smtClean="0"/>
              <a:t>  : </a:t>
            </a:r>
            <a:r>
              <a:rPr lang="nl-NL" dirty="0" err="1"/>
              <a:t>AuthorizationHandler</a:t>
            </a:r>
            <a:r>
              <a:rPr lang="nl-NL" dirty="0"/>
              <a:t>&lt;</a:t>
            </a:r>
            <a:r>
              <a:rPr lang="nl-NL" dirty="0" err="1"/>
              <a:t>CityRequirement</a:t>
            </a:r>
            <a:r>
              <a:rPr lang="nl-NL" dirty="0" smtClean="0"/>
              <a:t>&gt; {</a:t>
            </a:r>
            <a:endParaRPr lang="nl-NL" dirty="0"/>
          </a:p>
          <a:p>
            <a:r>
              <a:rPr lang="nl-NL" b="1" dirty="0" smtClean="0"/>
              <a:t>  private </a:t>
            </a:r>
            <a:r>
              <a:rPr lang="nl-NL" b="1" dirty="0" err="1"/>
              <a:t>readonly</a:t>
            </a:r>
            <a:r>
              <a:rPr lang="nl-NL" b="1" dirty="0"/>
              <a:t> </a:t>
            </a:r>
            <a:r>
              <a:rPr lang="nl-NL" b="1" dirty="0" err="1"/>
              <a:t>UserManager</a:t>
            </a:r>
            <a:r>
              <a:rPr lang="nl-NL" b="1" dirty="0"/>
              <a:t>&lt;</a:t>
            </a:r>
            <a:r>
              <a:rPr lang="nl-NL" b="1" dirty="0" err="1"/>
              <a:t>ApplicationUser</a:t>
            </a:r>
            <a:r>
              <a:rPr lang="nl-NL" b="1" dirty="0"/>
              <a:t>&gt; _</a:t>
            </a:r>
            <a:r>
              <a:rPr lang="nl-NL" b="1" dirty="0" err="1"/>
              <a:t>userManager</a:t>
            </a:r>
            <a:r>
              <a:rPr lang="nl-NL" b="1" dirty="0"/>
              <a:t>;</a:t>
            </a:r>
          </a:p>
          <a:p>
            <a:endParaRPr lang="nl-NL" b="1" dirty="0"/>
          </a:p>
          <a:p>
            <a:r>
              <a:rPr lang="nl-NL" b="1" dirty="0" smtClean="0"/>
              <a:t>  </a:t>
            </a:r>
            <a:r>
              <a:rPr lang="nl-NL" dirty="0" smtClean="0"/>
              <a:t>public </a:t>
            </a:r>
            <a:r>
              <a:rPr lang="nl-NL" b="1" dirty="0" err="1"/>
              <a:t>CityAuthorizationHandler</a:t>
            </a:r>
            <a:r>
              <a:rPr lang="nl-NL" b="1" dirty="0"/>
              <a:t>(</a:t>
            </a:r>
            <a:r>
              <a:rPr lang="nl-NL" b="1" dirty="0" err="1"/>
              <a:t>UserManager</a:t>
            </a:r>
            <a:r>
              <a:rPr lang="nl-NL" b="1" dirty="0"/>
              <a:t>&lt;</a:t>
            </a:r>
            <a:r>
              <a:rPr lang="nl-NL" b="1" dirty="0" err="1"/>
              <a:t>ApplicationUser</a:t>
            </a:r>
            <a:r>
              <a:rPr lang="nl-NL" b="1" dirty="0"/>
              <a:t>&gt; </a:t>
            </a:r>
            <a:r>
              <a:rPr lang="nl-NL" b="1" dirty="0" err="1" smtClean="0"/>
              <a:t>um</a:t>
            </a:r>
            <a:r>
              <a:rPr lang="nl-NL" b="1" dirty="0" smtClean="0"/>
              <a:t>)</a:t>
            </a:r>
          </a:p>
          <a:p>
            <a:r>
              <a:rPr lang="nl-NL" b="1" dirty="0"/>
              <a:t> </a:t>
            </a:r>
            <a:r>
              <a:rPr lang="nl-NL" b="1" dirty="0" smtClean="0"/>
              <a:t> </a:t>
            </a:r>
            <a:r>
              <a:rPr lang="nl-NL" dirty="0" smtClean="0"/>
              <a:t>{  _</a:t>
            </a:r>
            <a:r>
              <a:rPr lang="nl-NL" dirty="0" err="1"/>
              <a:t>userManager</a:t>
            </a:r>
            <a:r>
              <a:rPr lang="nl-NL" dirty="0"/>
              <a:t> = </a:t>
            </a:r>
            <a:r>
              <a:rPr lang="nl-NL" dirty="0" err="1" smtClean="0"/>
              <a:t>um</a:t>
            </a:r>
            <a:r>
              <a:rPr lang="nl-NL" dirty="0" smtClean="0"/>
              <a:t>; }</a:t>
            </a:r>
            <a:endParaRPr lang="nl-NL" dirty="0"/>
          </a:p>
          <a:p>
            <a:endParaRPr lang="nl-NL" dirty="0"/>
          </a:p>
          <a:p>
            <a:r>
              <a:rPr lang="nl-NL" dirty="0" smtClean="0"/>
              <a:t>  </a:t>
            </a:r>
            <a:r>
              <a:rPr lang="nl-NL" dirty="0" err="1" smtClean="0"/>
              <a:t>protected</a:t>
            </a:r>
            <a:r>
              <a:rPr lang="nl-NL" dirty="0" smtClean="0"/>
              <a:t> </a:t>
            </a:r>
            <a:r>
              <a:rPr lang="nl-NL" dirty="0" err="1"/>
              <a:t>override</a:t>
            </a:r>
            <a:r>
              <a:rPr lang="nl-NL" dirty="0"/>
              <a:t> </a:t>
            </a:r>
            <a:r>
              <a:rPr lang="nl-NL" dirty="0" err="1"/>
              <a:t>Task</a:t>
            </a:r>
            <a:r>
              <a:rPr lang="nl-NL" dirty="0"/>
              <a:t> </a:t>
            </a:r>
            <a:r>
              <a:rPr lang="nl-NL" dirty="0" err="1"/>
              <a:t>HandleRequirementAsync</a:t>
            </a:r>
            <a:r>
              <a:rPr lang="nl-NL" dirty="0" smtClean="0"/>
              <a:t>(</a:t>
            </a:r>
          </a:p>
          <a:p>
            <a:r>
              <a:rPr lang="nl-NL" dirty="0"/>
              <a:t> </a:t>
            </a:r>
            <a:r>
              <a:rPr lang="nl-NL" dirty="0" smtClean="0"/>
              <a:t>     </a:t>
            </a:r>
            <a:r>
              <a:rPr lang="nl-NL" dirty="0" err="1" smtClean="0"/>
              <a:t>AuthorizationHandlerContext</a:t>
            </a:r>
            <a:r>
              <a:rPr lang="nl-NL" dirty="0" smtClean="0"/>
              <a:t> </a:t>
            </a:r>
            <a:r>
              <a:rPr lang="nl-NL" dirty="0"/>
              <a:t>context, </a:t>
            </a:r>
            <a:r>
              <a:rPr lang="nl-NL" dirty="0" err="1"/>
              <a:t>CityRequirement</a:t>
            </a:r>
            <a:r>
              <a:rPr lang="nl-NL" dirty="0"/>
              <a:t> </a:t>
            </a:r>
            <a:r>
              <a:rPr lang="nl-NL" dirty="0" err="1"/>
              <a:t>requirement</a:t>
            </a:r>
            <a:r>
              <a:rPr lang="nl-NL" dirty="0" smtClean="0"/>
              <a:t>) {</a:t>
            </a:r>
            <a:endParaRPr lang="nl-NL" dirty="0"/>
          </a:p>
          <a:p>
            <a:r>
              <a:rPr lang="nl-NL" dirty="0" smtClean="0"/>
              <a:t>    </a:t>
            </a:r>
            <a:r>
              <a:rPr lang="nl-NL" dirty="0" err="1" smtClean="0"/>
              <a:t>ApplicationUser</a:t>
            </a:r>
            <a:r>
              <a:rPr lang="nl-NL" dirty="0" smtClean="0"/>
              <a:t> </a:t>
            </a:r>
            <a:r>
              <a:rPr lang="nl-NL" dirty="0"/>
              <a:t>user = </a:t>
            </a:r>
            <a:endParaRPr lang="nl-NL" dirty="0" smtClean="0"/>
          </a:p>
          <a:p>
            <a:r>
              <a:rPr lang="nl-NL" dirty="0"/>
              <a:t> </a:t>
            </a:r>
            <a:r>
              <a:rPr lang="nl-NL" dirty="0" smtClean="0"/>
              <a:t>     _</a:t>
            </a:r>
            <a:r>
              <a:rPr lang="nl-NL" dirty="0" err="1"/>
              <a:t>userManager.FindByNameAsync</a:t>
            </a:r>
            <a:r>
              <a:rPr lang="nl-NL" dirty="0"/>
              <a:t>(</a:t>
            </a:r>
            <a:r>
              <a:rPr lang="nl-NL" dirty="0" err="1"/>
              <a:t>context.User.Identity.Name</a:t>
            </a:r>
            <a:r>
              <a:rPr lang="nl-NL" dirty="0"/>
              <a:t>).</a:t>
            </a:r>
            <a:r>
              <a:rPr lang="nl-NL" dirty="0" err="1"/>
              <a:t>Result</a:t>
            </a:r>
            <a:r>
              <a:rPr lang="nl-NL" dirty="0"/>
              <a:t>;</a:t>
            </a:r>
          </a:p>
          <a:p>
            <a:r>
              <a:rPr lang="nl-NL" dirty="0" smtClean="0"/>
              <a:t>    </a:t>
            </a:r>
            <a:r>
              <a:rPr lang="nl-NL" dirty="0" err="1" smtClean="0"/>
              <a:t>if</a:t>
            </a:r>
            <a:r>
              <a:rPr lang="nl-NL" dirty="0" smtClean="0"/>
              <a:t> </a:t>
            </a:r>
            <a:r>
              <a:rPr lang="nl-NL" dirty="0"/>
              <a:t>(</a:t>
            </a:r>
            <a:r>
              <a:rPr lang="nl-NL" dirty="0" err="1"/>
              <a:t>user.City</a:t>
            </a:r>
            <a:r>
              <a:rPr lang="nl-NL" dirty="0"/>
              <a:t> == </a:t>
            </a:r>
            <a:r>
              <a:rPr lang="nl-NL" dirty="0" err="1"/>
              <a:t>requirement.City</a:t>
            </a:r>
            <a:r>
              <a:rPr lang="nl-NL" dirty="0"/>
              <a:t>)</a:t>
            </a:r>
          </a:p>
          <a:p>
            <a:r>
              <a:rPr lang="nl-NL" dirty="0"/>
              <a:t>    </a:t>
            </a:r>
            <a:r>
              <a:rPr lang="nl-NL" dirty="0" smtClean="0"/>
              <a:t>    </a:t>
            </a:r>
            <a:r>
              <a:rPr lang="nl-NL" dirty="0" err="1" smtClean="0"/>
              <a:t>context.Succeed</a:t>
            </a:r>
            <a:r>
              <a:rPr lang="nl-NL" dirty="0" smtClean="0"/>
              <a:t>(</a:t>
            </a:r>
            <a:r>
              <a:rPr lang="nl-NL" dirty="0" err="1" smtClean="0"/>
              <a:t>requirement</a:t>
            </a:r>
            <a:r>
              <a:rPr lang="nl-NL" dirty="0"/>
              <a:t>);</a:t>
            </a:r>
          </a:p>
          <a:p>
            <a:endParaRPr lang="nl-NL" dirty="0"/>
          </a:p>
          <a:p>
            <a:r>
              <a:rPr lang="nl-NL" dirty="0" smtClean="0"/>
              <a:t>    return </a:t>
            </a:r>
            <a:r>
              <a:rPr lang="nl-NL" dirty="0" err="1"/>
              <a:t>Task.CompletedTask</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408855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Identity</a:t>
            </a:r>
            <a:endParaRPr lang="nl-NL" dirty="0"/>
          </a:p>
        </p:txBody>
      </p:sp>
      <p:sp>
        <p:nvSpPr>
          <p:cNvPr id="3" name="Text Placeholder 2"/>
          <p:cNvSpPr>
            <a:spLocks noGrp="1"/>
          </p:cNvSpPr>
          <p:nvPr>
            <p:ph type="body" idx="1"/>
          </p:nvPr>
        </p:nvSpPr>
        <p:spPr/>
        <p:txBody>
          <a:bodyPr/>
          <a:lstStyle/>
          <a:p>
            <a:r>
              <a:rPr lang="en-US" dirty="0" smtClean="0"/>
              <a:t>Membership </a:t>
            </a:r>
            <a:r>
              <a:rPr lang="en-US" dirty="0"/>
              <a:t>system for building ASP.NET Core web </a:t>
            </a:r>
            <a:r>
              <a:rPr lang="en-US" dirty="0" smtClean="0"/>
              <a:t>applications </a:t>
            </a:r>
          </a:p>
          <a:p>
            <a:pPr lvl="1"/>
            <a:r>
              <a:rPr lang="en-US" dirty="0" smtClean="0"/>
              <a:t>Membership</a:t>
            </a:r>
          </a:p>
          <a:p>
            <a:pPr lvl="1"/>
            <a:r>
              <a:rPr lang="en-US" dirty="0" smtClean="0"/>
              <a:t>Login</a:t>
            </a:r>
          </a:p>
          <a:p>
            <a:pPr lvl="1"/>
            <a:r>
              <a:rPr lang="en-US" dirty="0"/>
              <a:t>U</a:t>
            </a:r>
            <a:r>
              <a:rPr lang="en-US" dirty="0" smtClean="0"/>
              <a:t>ser data</a:t>
            </a:r>
          </a:p>
          <a:p>
            <a:r>
              <a:rPr lang="en-US" dirty="0" smtClean="0"/>
              <a:t>Allows to </a:t>
            </a:r>
            <a:r>
              <a:rPr lang="en-US" dirty="0"/>
              <a:t>add login features </a:t>
            </a:r>
            <a:endParaRPr lang="en-US" dirty="0" smtClean="0"/>
          </a:p>
          <a:p>
            <a:r>
              <a:rPr lang="en-US" dirty="0" smtClean="0"/>
              <a:t>Makes </a:t>
            </a:r>
            <a:r>
              <a:rPr lang="en-US" dirty="0"/>
              <a:t>it easy to customize data about the logged in </a:t>
            </a:r>
            <a:r>
              <a:rPr lang="en-US" dirty="0" smtClean="0"/>
              <a:t>user</a:t>
            </a:r>
            <a:endParaRPr lang="nl-NL" dirty="0"/>
          </a:p>
        </p:txBody>
      </p:sp>
    </p:spTree>
    <p:extLst>
      <p:ext uri="{BB962C8B-B14F-4D97-AF65-F5344CB8AC3E}">
        <p14:creationId xmlns:p14="http://schemas.microsoft.com/office/powerpoint/2010/main" val="3031080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Resource </a:t>
            </a:r>
            <a:r>
              <a:rPr lang="nl-NL" dirty="0" err="1"/>
              <a:t>Based</a:t>
            </a:r>
            <a:r>
              <a:rPr lang="nl-NL" dirty="0"/>
              <a:t> </a:t>
            </a:r>
            <a:r>
              <a:rPr lang="nl-NL" dirty="0" err="1"/>
              <a:t>Authorization</a:t>
            </a:r>
            <a:endParaRPr lang="nl-NL" dirty="0"/>
          </a:p>
        </p:txBody>
      </p:sp>
      <p:sp>
        <p:nvSpPr>
          <p:cNvPr id="3" name="Text Placeholder 2"/>
          <p:cNvSpPr>
            <a:spLocks noGrp="1"/>
          </p:cNvSpPr>
          <p:nvPr>
            <p:ph type="body" idx="1"/>
          </p:nvPr>
        </p:nvSpPr>
        <p:spPr/>
        <p:txBody>
          <a:bodyPr/>
          <a:lstStyle/>
          <a:p>
            <a:r>
              <a:rPr lang="en-US" dirty="0" smtClean="0"/>
              <a:t>When</a:t>
            </a:r>
            <a:r>
              <a:rPr lang="en-US" dirty="0"/>
              <a:t> authorization depends upon the resource being </a:t>
            </a:r>
            <a:r>
              <a:rPr lang="en-US" dirty="0" smtClean="0"/>
              <a:t>accessed, use </a:t>
            </a:r>
            <a:r>
              <a:rPr lang="en-US" dirty="0"/>
              <a:t>imperative </a:t>
            </a:r>
            <a:r>
              <a:rPr lang="en-US" dirty="0" smtClean="0"/>
              <a:t>authorization</a:t>
            </a:r>
          </a:p>
          <a:p>
            <a:r>
              <a:rPr lang="en-US" dirty="0"/>
              <a:t>Authorization is implemented as a service, </a:t>
            </a:r>
            <a:r>
              <a:rPr lang="en-US" b="1" dirty="0" err="1"/>
              <a:t>IAuthorizationService</a:t>
            </a:r>
            <a:r>
              <a:rPr lang="en-US" dirty="0"/>
              <a:t>, </a:t>
            </a:r>
            <a:r>
              <a:rPr lang="en-US" dirty="0" smtClean="0"/>
              <a:t>available </a:t>
            </a:r>
            <a:r>
              <a:rPr lang="en-US" dirty="0"/>
              <a:t>via </a:t>
            </a:r>
            <a:r>
              <a:rPr lang="en-US" b="1" dirty="0"/>
              <a:t>dependency </a:t>
            </a:r>
            <a:r>
              <a:rPr lang="en-US" b="1" dirty="0" smtClean="0"/>
              <a:t>injection</a:t>
            </a:r>
            <a:endParaRPr lang="nl-NL" dirty="0"/>
          </a:p>
        </p:txBody>
      </p:sp>
      <p:sp>
        <p:nvSpPr>
          <p:cNvPr id="4" name="Rectangle 3"/>
          <p:cNvSpPr/>
          <p:nvPr/>
        </p:nvSpPr>
        <p:spPr>
          <a:xfrm>
            <a:off x="304800" y="3962400"/>
            <a:ext cx="8839200" cy="1477328"/>
          </a:xfrm>
          <a:prstGeom prst="rect">
            <a:avLst/>
          </a:prstGeom>
        </p:spPr>
        <p:txBody>
          <a:bodyPr wrap="square">
            <a:spAutoFit/>
          </a:bodyPr>
          <a:lstStyle/>
          <a:p>
            <a:r>
              <a:rPr lang="nl-NL" dirty="0"/>
              <a:t>public class </a:t>
            </a:r>
            <a:r>
              <a:rPr lang="nl-NL" dirty="0" err="1"/>
              <a:t>PhotosController</a:t>
            </a:r>
            <a:r>
              <a:rPr lang="nl-NL" dirty="0"/>
              <a:t> : </a:t>
            </a:r>
            <a:r>
              <a:rPr lang="nl-NL" dirty="0" smtClean="0"/>
              <a:t>Controller {</a:t>
            </a:r>
            <a:endParaRPr lang="nl-NL" dirty="0"/>
          </a:p>
          <a:p>
            <a:r>
              <a:rPr lang="nl-NL" dirty="0" smtClean="0"/>
              <a:t>  private </a:t>
            </a:r>
            <a:r>
              <a:rPr lang="nl-NL" dirty="0" err="1"/>
              <a:t>readonly</a:t>
            </a:r>
            <a:r>
              <a:rPr lang="nl-NL" dirty="0"/>
              <a:t> </a:t>
            </a:r>
            <a:r>
              <a:rPr lang="nl-NL" dirty="0" err="1"/>
              <a:t>IAuthorizationService</a:t>
            </a:r>
            <a:r>
              <a:rPr lang="nl-NL" dirty="0"/>
              <a:t> _</a:t>
            </a:r>
            <a:r>
              <a:rPr lang="nl-NL" dirty="0" err="1"/>
              <a:t>authorizationService</a:t>
            </a:r>
            <a:r>
              <a:rPr lang="nl-NL" dirty="0"/>
              <a:t>;</a:t>
            </a:r>
          </a:p>
          <a:p>
            <a:r>
              <a:rPr lang="nl-NL" dirty="0" smtClean="0"/>
              <a:t>  public </a:t>
            </a:r>
            <a:r>
              <a:rPr lang="nl-NL" dirty="0" err="1" smtClean="0"/>
              <a:t>PhotosController</a:t>
            </a:r>
            <a:r>
              <a:rPr lang="nl-NL" dirty="0" smtClean="0"/>
              <a:t>(</a:t>
            </a:r>
            <a:r>
              <a:rPr lang="nl-NL" b="1" dirty="0" err="1" smtClean="0"/>
              <a:t>IAuthorizationService</a:t>
            </a:r>
            <a:r>
              <a:rPr lang="nl-NL" b="1" dirty="0" smtClean="0"/>
              <a:t> </a:t>
            </a:r>
            <a:r>
              <a:rPr lang="nl-NL" dirty="0" err="1" smtClean="0"/>
              <a:t>authorizationService</a:t>
            </a:r>
            <a:r>
              <a:rPr lang="nl-NL" dirty="0" smtClean="0"/>
              <a:t>) {</a:t>
            </a:r>
            <a:endParaRPr lang="nl-NL" dirty="0"/>
          </a:p>
          <a:p>
            <a:r>
              <a:rPr lang="nl-NL" dirty="0" smtClean="0"/>
              <a:t>    _</a:t>
            </a:r>
            <a:r>
              <a:rPr lang="nl-NL" dirty="0" err="1"/>
              <a:t>authorizationService</a:t>
            </a:r>
            <a:r>
              <a:rPr lang="nl-NL" dirty="0"/>
              <a:t> = </a:t>
            </a:r>
            <a:r>
              <a:rPr lang="nl-NL" dirty="0" err="1"/>
              <a:t>authorizationService</a:t>
            </a:r>
            <a:r>
              <a:rPr lang="nl-NL" dirty="0"/>
              <a:t>;</a:t>
            </a:r>
          </a:p>
          <a:p>
            <a:r>
              <a:rPr lang="nl-NL" dirty="0" smtClean="0"/>
              <a:t>  }</a:t>
            </a:r>
            <a:endParaRPr lang="nl-NL" dirty="0"/>
          </a:p>
        </p:txBody>
      </p:sp>
    </p:spTree>
    <p:extLst>
      <p:ext uri="{BB962C8B-B14F-4D97-AF65-F5344CB8AC3E}">
        <p14:creationId xmlns:p14="http://schemas.microsoft.com/office/powerpoint/2010/main" val="3157258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Based Authorization</a:t>
            </a:r>
            <a:endParaRPr lang="nl-NL" dirty="0"/>
          </a:p>
        </p:txBody>
      </p:sp>
      <p:sp>
        <p:nvSpPr>
          <p:cNvPr id="3" name="Text Placeholder 2"/>
          <p:cNvSpPr>
            <a:spLocks noGrp="1"/>
          </p:cNvSpPr>
          <p:nvPr>
            <p:ph type="body" idx="1"/>
          </p:nvPr>
        </p:nvSpPr>
        <p:spPr/>
        <p:txBody>
          <a:bodyPr/>
          <a:lstStyle/>
          <a:p>
            <a:r>
              <a:rPr lang="en-US" dirty="0" err="1"/>
              <a:t>IAuthorizationService</a:t>
            </a:r>
            <a:r>
              <a:rPr lang="en-US" dirty="0"/>
              <a:t> has two </a:t>
            </a:r>
            <a:r>
              <a:rPr lang="en-US" b="1" dirty="0" err="1" smtClean="0"/>
              <a:t>AuthorizeAsync</a:t>
            </a:r>
            <a:endParaRPr lang="en-US" dirty="0" smtClean="0"/>
          </a:p>
          <a:p>
            <a:pPr lvl="1"/>
            <a:r>
              <a:rPr lang="en-US" dirty="0" smtClean="0"/>
              <a:t>principal, resource </a:t>
            </a:r>
            <a:r>
              <a:rPr lang="en-US" dirty="0"/>
              <a:t>and </a:t>
            </a:r>
            <a:r>
              <a:rPr lang="en-US" dirty="0" smtClean="0"/>
              <a:t>policy </a:t>
            </a:r>
            <a:r>
              <a:rPr lang="en-US" dirty="0"/>
              <a:t>name </a:t>
            </a:r>
            <a:endParaRPr lang="en-US" dirty="0" smtClean="0"/>
          </a:p>
          <a:p>
            <a:pPr lvl="1"/>
            <a:r>
              <a:rPr lang="en-US" dirty="0" smtClean="0"/>
              <a:t>principal, resource </a:t>
            </a:r>
            <a:r>
              <a:rPr lang="en-US" dirty="0"/>
              <a:t>and </a:t>
            </a:r>
            <a:r>
              <a:rPr lang="en-US" dirty="0" smtClean="0"/>
              <a:t>list </a:t>
            </a:r>
            <a:r>
              <a:rPr lang="en-US" dirty="0"/>
              <a:t>of requirements to </a:t>
            </a:r>
            <a:r>
              <a:rPr lang="en-US" dirty="0" smtClean="0"/>
              <a:t>evaluate</a:t>
            </a:r>
            <a:endParaRPr lang="nl-NL" dirty="0"/>
          </a:p>
        </p:txBody>
      </p:sp>
      <p:sp>
        <p:nvSpPr>
          <p:cNvPr id="4" name="Rectangle 3"/>
          <p:cNvSpPr/>
          <p:nvPr/>
        </p:nvSpPr>
        <p:spPr>
          <a:xfrm>
            <a:off x="448795" y="3352800"/>
            <a:ext cx="7999412" cy="2585323"/>
          </a:xfrm>
          <a:prstGeom prst="rect">
            <a:avLst/>
          </a:prstGeom>
        </p:spPr>
        <p:txBody>
          <a:bodyPr wrap="square">
            <a:spAutoFit/>
          </a:bodyPr>
          <a:lstStyle/>
          <a:p>
            <a:r>
              <a:rPr lang="nl-NL" dirty="0"/>
              <a:t>public </a:t>
            </a:r>
            <a:r>
              <a:rPr lang="nl-NL" dirty="0" err="1"/>
              <a:t>async</a:t>
            </a:r>
            <a:r>
              <a:rPr lang="nl-NL" dirty="0"/>
              <a:t> </a:t>
            </a:r>
            <a:r>
              <a:rPr lang="nl-NL" dirty="0" err="1"/>
              <a:t>Task</a:t>
            </a:r>
            <a:r>
              <a:rPr lang="nl-NL" dirty="0"/>
              <a:t>&lt;</a:t>
            </a:r>
            <a:r>
              <a:rPr lang="nl-NL" dirty="0" err="1"/>
              <a:t>IActionResult</a:t>
            </a:r>
            <a:r>
              <a:rPr lang="nl-NL" dirty="0"/>
              <a:t>&gt; </a:t>
            </a:r>
            <a:r>
              <a:rPr lang="nl-NL" dirty="0" err="1"/>
              <a:t>Edit</a:t>
            </a:r>
            <a:r>
              <a:rPr lang="nl-NL" dirty="0"/>
              <a:t>(int? </a:t>
            </a:r>
            <a:r>
              <a:rPr lang="nl-NL" dirty="0" err="1"/>
              <a:t>id</a:t>
            </a:r>
            <a:r>
              <a:rPr lang="nl-NL" dirty="0" smtClean="0"/>
              <a:t>) {</a:t>
            </a:r>
            <a:endParaRPr lang="nl-NL" dirty="0"/>
          </a:p>
          <a:p>
            <a:r>
              <a:rPr lang="nl-NL" dirty="0" smtClean="0"/>
              <a:t>  var </a:t>
            </a:r>
            <a:r>
              <a:rPr lang="nl-NL" dirty="0" err="1"/>
              <a:t>photo</a:t>
            </a:r>
            <a:r>
              <a:rPr lang="nl-NL" dirty="0"/>
              <a:t> = </a:t>
            </a:r>
            <a:r>
              <a:rPr lang="nl-NL" dirty="0" err="1"/>
              <a:t>await</a:t>
            </a:r>
            <a:r>
              <a:rPr lang="nl-NL" dirty="0"/>
              <a:t> </a:t>
            </a:r>
            <a:endParaRPr lang="nl-NL" dirty="0" smtClean="0"/>
          </a:p>
          <a:p>
            <a:r>
              <a:rPr lang="nl-NL" dirty="0"/>
              <a:t> </a:t>
            </a:r>
            <a:r>
              <a:rPr lang="nl-NL" dirty="0" smtClean="0"/>
              <a:t>   _</a:t>
            </a:r>
            <a:r>
              <a:rPr lang="nl-NL" dirty="0" err="1"/>
              <a:t>context.Photos.SingleOrDefaultAsync</a:t>
            </a:r>
            <a:r>
              <a:rPr lang="nl-NL" dirty="0"/>
              <a:t>(m =&gt; </a:t>
            </a:r>
            <a:r>
              <a:rPr lang="nl-NL" dirty="0" err="1"/>
              <a:t>m.Id</a:t>
            </a:r>
            <a:r>
              <a:rPr lang="nl-NL" dirty="0"/>
              <a:t> == </a:t>
            </a:r>
            <a:r>
              <a:rPr lang="nl-NL" dirty="0" err="1"/>
              <a:t>id</a:t>
            </a:r>
            <a:r>
              <a:rPr lang="nl-NL" dirty="0"/>
              <a:t>);</a:t>
            </a:r>
          </a:p>
          <a:p>
            <a:r>
              <a:rPr lang="nl-NL" dirty="0" smtClean="0"/>
              <a:t>  </a:t>
            </a:r>
            <a:r>
              <a:rPr lang="nl-NL" dirty="0" err="1" smtClean="0"/>
              <a:t>if</a:t>
            </a:r>
            <a:r>
              <a:rPr lang="nl-NL" dirty="0" smtClean="0"/>
              <a:t> (</a:t>
            </a:r>
            <a:r>
              <a:rPr lang="nl-NL" dirty="0" err="1" smtClean="0"/>
              <a:t>await</a:t>
            </a:r>
            <a:r>
              <a:rPr lang="nl-NL" dirty="0" smtClean="0"/>
              <a:t> </a:t>
            </a:r>
            <a:r>
              <a:rPr lang="nl-NL" b="1" dirty="0" smtClean="0"/>
              <a:t>_</a:t>
            </a:r>
            <a:r>
              <a:rPr lang="nl-NL" b="1" dirty="0" err="1" smtClean="0"/>
              <a:t>authorizationService.AuthorizeAsync</a:t>
            </a:r>
            <a:r>
              <a:rPr lang="nl-NL" dirty="0" smtClean="0"/>
              <a:t>(</a:t>
            </a:r>
          </a:p>
          <a:p>
            <a:r>
              <a:rPr lang="nl-NL" dirty="0" smtClean="0"/>
              <a:t>        User</a:t>
            </a:r>
            <a:r>
              <a:rPr lang="nl-NL" dirty="0"/>
              <a:t>, </a:t>
            </a:r>
            <a:r>
              <a:rPr lang="nl-NL" dirty="0" err="1"/>
              <a:t>photo</a:t>
            </a:r>
            <a:r>
              <a:rPr lang="nl-NL" dirty="0"/>
              <a:t>, </a:t>
            </a:r>
            <a:r>
              <a:rPr lang="nl-NL" dirty="0" smtClean="0"/>
              <a:t>“</a:t>
            </a:r>
            <a:r>
              <a:rPr lang="nl-NL" dirty="0" err="1" smtClean="0"/>
              <a:t>PhotoEdit</a:t>
            </a:r>
            <a:r>
              <a:rPr lang="nl-NL" dirty="0" smtClean="0"/>
              <a:t>”)) </a:t>
            </a:r>
            <a:endParaRPr lang="nl-NL" dirty="0"/>
          </a:p>
          <a:p>
            <a:r>
              <a:rPr lang="nl-NL" dirty="0" smtClean="0"/>
              <a:t>    return </a:t>
            </a:r>
            <a:r>
              <a:rPr lang="nl-NL" dirty="0"/>
              <a:t>View(</a:t>
            </a:r>
            <a:r>
              <a:rPr lang="nl-NL" dirty="0" err="1"/>
              <a:t>photo</a:t>
            </a:r>
            <a:r>
              <a:rPr lang="nl-NL" dirty="0"/>
              <a:t>);</a:t>
            </a:r>
          </a:p>
          <a:p>
            <a:r>
              <a:rPr lang="nl-NL" dirty="0" smtClean="0"/>
              <a:t>  </a:t>
            </a:r>
            <a:r>
              <a:rPr lang="nl-NL" dirty="0" err="1" smtClean="0"/>
              <a:t>else</a:t>
            </a:r>
            <a:endParaRPr lang="nl-NL" dirty="0"/>
          </a:p>
          <a:p>
            <a:r>
              <a:rPr lang="nl-NL" dirty="0" smtClean="0"/>
              <a:t>    return </a:t>
            </a:r>
            <a:r>
              <a:rPr lang="nl-NL" dirty="0"/>
              <a:t>new </a:t>
            </a:r>
            <a:r>
              <a:rPr lang="nl-NL" dirty="0" err="1"/>
              <a:t>ChallengeResult</a:t>
            </a:r>
            <a:r>
              <a:rPr lang="nl-NL" dirty="0"/>
              <a:t>();</a:t>
            </a:r>
          </a:p>
          <a:p>
            <a:r>
              <a:rPr lang="nl-NL" dirty="0" smtClean="0"/>
              <a:t>}</a:t>
            </a:r>
            <a:endParaRPr lang="nl-NL" dirty="0"/>
          </a:p>
        </p:txBody>
      </p:sp>
    </p:spTree>
    <p:extLst>
      <p:ext uri="{BB962C8B-B14F-4D97-AF65-F5344CB8AC3E}">
        <p14:creationId xmlns:p14="http://schemas.microsoft.com/office/powerpoint/2010/main" val="3481456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Based Authorization</a:t>
            </a:r>
            <a:endParaRPr lang="nl-NL" dirty="0"/>
          </a:p>
        </p:txBody>
      </p:sp>
      <p:sp>
        <p:nvSpPr>
          <p:cNvPr id="3" name="Text Placeholder 2"/>
          <p:cNvSpPr>
            <a:spLocks noGrp="1"/>
          </p:cNvSpPr>
          <p:nvPr>
            <p:ph type="body" idx="1"/>
          </p:nvPr>
        </p:nvSpPr>
        <p:spPr/>
        <p:txBody>
          <a:bodyPr/>
          <a:lstStyle/>
          <a:p>
            <a:r>
              <a:rPr lang="en-US" dirty="0" smtClean="0"/>
              <a:t>Create </a:t>
            </a:r>
            <a:r>
              <a:rPr lang="en-US" dirty="0"/>
              <a:t>a </a:t>
            </a:r>
            <a:r>
              <a:rPr lang="en-US" dirty="0" smtClean="0"/>
              <a:t>Requirement or use a built in one</a:t>
            </a:r>
          </a:p>
          <a:p>
            <a:r>
              <a:rPr lang="en-US" dirty="0" smtClean="0"/>
              <a:t>Create a Policy with the Requirement</a:t>
            </a:r>
          </a:p>
          <a:p>
            <a:r>
              <a:rPr lang="en-US" dirty="0" smtClean="0"/>
              <a:t>Implement </a:t>
            </a:r>
            <a:r>
              <a:rPr lang="en-US" dirty="0"/>
              <a:t>a </a:t>
            </a:r>
            <a:r>
              <a:rPr lang="en-US" dirty="0" smtClean="0"/>
              <a:t>Handler </a:t>
            </a:r>
            <a:r>
              <a:rPr lang="en-US" dirty="0"/>
              <a:t>for the </a:t>
            </a:r>
            <a:r>
              <a:rPr lang="en-US" dirty="0" smtClean="0"/>
              <a:t>Requirement</a:t>
            </a:r>
          </a:p>
          <a:p>
            <a:pPr lvl="1"/>
            <a:r>
              <a:rPr lang="en-US" dirty="0" smtClean="0"/>
              <a:t>specify Requirement and Resource type</a:t>
            </a:r>
          </a:p>
          <a:p>
            <a:r>
              <a:rPr lang="en-US" dirty="0" smtClean="0"/>
              <a:t>Register the Handler as a service</a:t>
            </a:r>
          </a:p>
        </p:txBody>
      </p:sp>
    </p:spTree>
    <p:extLst>
      <p:ext uri="{BB962C8B-B14F-4D97-AF65-F5344CB8AC3E}">
        <p14:creationId xmlns:p14="http://schemas.microsoft.com/office/powerpoint/2010/main" val="2150699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Based Authorization</a:t>
            </a:r>
            <a:endParaRPr lang="nl-NL" dirty="0"/>
          </a:p>
        </p:txBody>
      </p:sp>
      <p:sp>
        <p:nvSpPr>
          <p:cNvPr id="3" name="Text Placeholder 2"/>
          <p:cNvSpPr>
            <a:spLocks noGrp="1"/>
          </p:cNvSpPr>
          <p:nvPr>
            <p:ph type="body" idx="1"/>
          </p:nvPr>
        </p:nvSpPr>
        <p:spPr/>
        <p:txBody>
          <a:bodyPr/>
          <a:lstStyle/>
          <a:p>
            <a:r>
              <a:rPr lang="nl-NL" dirty="0" err="1"/>
              <a:t>Operational</a:t>
            </a:r>
            <a:r>
              <a:rPr lang="nl-NL" dirty="0"/>
              <a:t> </a:t>
            </a:r>
            <a:r>
              <a:rPr lang="nl-NL" dirty="0" err="1" smtClean="0"/>
              <a:t>Requirements</a:t>
            </a:r>
            <a:endParaRPr lang="nl-NL" dirty="0" smtClean="0"/>
          </a:p>
          <a:p>
            <a:pPr lvl="1"/>
            <a:r>
              <a:rPr lang="en-US" b="1" dirty="0" err="1"/>
              <a:t>OperationAuthorizationRequirement</a:t>
            </a:r>
            <a:r>
              <a:rPr lang="en-US" dirty="0"/>
              <a:t> class in the </a:t>
            </a:r>
            <a:r>
              <a:rPr lang="en-US" dirty="0" err="1"/>
              <a:t>Microsoft.AspNetCore.Authorization.Infrastructure</a:t>
            </a:r>
            <a:r>
              <a:rPr lang="en-US" dirty="0"/>
              <a:t> </a:t>
            </a:r>
            <a:r>
              <a:rPr lang="en-US" dirty="0" smtClean="0"/>
              <a:t>namespace</a:t>
            </a:r>
          </a:p>
          <a:p>
            <a:pPr lvl="1"/>
            <a:r>
              <a:rPr lang="nl-NL" dirty="0" err="1"/>
              <a:t>parameterized</a:t>
            </a:r>
            <a:r>
              <a:rPr lang="nl-NL" dirty="0"/>
              <a:t> </a:t>
            </a:r>
            <a:r>
              <a:rPr lang="nl-NL" dirty="0" err="1"/>
              <a:t>operation</a:t>
            </a:r>
            <a:r>
              <a:rPr lang="nl-NL" dirty="0"/>
              <a:t> name</a:t>
            </a:r>
            <a:endParaRPr lang="en-US" dirty="0" smtClean="0"/>
          </a:p>
          <a:p>
            <a:pPr lvl="1"/>
            <a:endParaRPr lang="nl-NL" dirty="0"/>
          </a:p>
        </p:txBody>
      </p:sp>
      <p:sp>
        <p:nvSpPr>
          <p:cNvPr id="4" name="Rectangle 3"/>
          <p:cNvSpPr/>
          <p:nvPr/>
        </p:nvSpPr>
        <p:spPr>
          <a:xfrm>
            <a:off x="228600" y="4038600"/>
            <a:ext cx="10896600" cy="1477328"/>
          </a:xfrm>
          <a:prstGeom prst="rect">
            <a:avLst/>
          </a:prstGeom>
        </p:spPr>
        <p:txBody>
          <a:bodyPr wrap="square">
            <a:spAutoFit/>
          </a:bodyPr>
          <a:lstStyle/>
          <a:p>
            <a:r>
              <a:rPr lang="nl-NL" dirty="0" err="1" smtClean="0"/>
              <a:t>services.AddAuthorization</a:t>
            </a:r>
            <a:r>
              <a:rPr lang="nl-NL" dirty="0" smtClean="0"/>
              <a:t>(options =&gt; {</a:t>
            </a:r>
            <a:endParaRPr lang="nl-NL" dirty="0"/>
          </a:p>
          <a:p>
            <a:r>
              <a:rPr lang="nl-NL" dirty="0" smtClean="0"/>
              <a:t>  </a:t>
            </a:r>
            <a:r>
              <a:rPr lang="nl-NL" dirty="0" err="1" smtClean="0"/>
              <a:t>options.AddPolicy</a:t>
            </a:r>
            <a:r>
              <a:rPr lang="nl-NL" dirty="0" smtClean="0"/>
              <a:t>(“</a:t>
            </a:r>
            <a:r>
              <a:rPr lang="nl-NL" dirty="0" err="1" smtClean="0"/>
              <a:t>PhotoEdit</a:t>
            </a:r>
            <a:r>
              <a:rPr lang="nl-NL" dirty="0" smtClean="0"/>
              <a:t>”, </a:t>
            </a:r>
            <a:r>
              <a:rPr lang="nl-NL" dirty="0"/>
              <a:t>policy =&gt; </a:t>
            </a:r>
            <a:endParaRPr lang="nl-NL" dirty="0" smtClean="0"/>
          </a:p>
          <a:p>
            <a:r>
              <a:rPr lang="nl-NL" dirty="0"/>
              <a:t> </a:t>
            </a:r>
            <a:r>
              <a:rPr lang="nl-NL" dirty="0" smtClean="0"/>
              <a:t>   </a:t>
            </a:r>
            <a:r>
              <a:rPr lang="nl-NL" dirty="0" err="1" smtClean="0"/>
              <a:t>policy.Requirements.Add</a:t>
            </a:r>
            <a:r>
              <a:rPr lang="nl-NL" dirty="0" smtClean="0"/>
              <a:t>(</a:t>
            </a:r>
          </a:p>
          <a:p>
            <a:r>
              <a:rPr lang="nl-NL" dirty="0"/>
              <a:t> </a:t>
            </a:r>
            <a:r>
              <a:rPr lang="nl-NL" dirty="0" smtClean="0"/>
              <a:t>     new </a:t>
            </a:r>
            <a:r>
              <a:rPr lang="nl-NL" b="1" dirty="0" err="1"/>
              <a:t>OperationAuthorizationRequirement</a:t>
            </a:r>
            <a:r>
              <a:rPr lang="nl-NL" b="1" dirty="0"/>
              <a:t>() { Name = "</a:t>
            </a:r>
            <a:r>
              <a:rPr lang="nl-NL" b="1" dirty="0" err="1"/>
              <a:t>Edit</a:t>
            </a:r>
            <a:r>
              <a:rPr lang="nl-NL" b="1" dirty="0"/>
              <a:t>" }</a:t>
            </a:r>
            <a:r>
              <a:rPr lang="nl-NL" dirty="0"/>
              <a:t>));</a:t>
            </a:r>
          </a:p>
          <a:p>
            <a:r>
              <a:rPr lang="nl-NL" dirty="0" smtClean="0"/>
              <a:t>});</a:t>
            </a:r>
            <a:endParaRPr lang="nl-NL" dirty="0"/>
          </a:p>
        </p:txBody>
      </p:sp>
    </p:spTree>
    <p:extLst>
      <p:ext uri="{BB962C8B-B14F-4D97-AF65-F5344CB8AC3E}">
        <p14:creationId xmlns:p14="http://schemas.microsoft.com/office/powerpoint/2010/main" val="2143183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Based Authorization</a:t>
            </a:r>
            <a:endParaRPr lang="nl-NL" dirty="0"/>
          </a:p>
        </p:txBody>
      </p:sp>
      <p:sp>
        <p:nvSpPr>
          <p:cNvPr id="3" name="Text Placeholder 2"/>
          <p:cNvSpPr>
            <a:spLocks noGrp="1"/>
          </p:cNvSpPr>
          <p:nvPr>
            <p:ph type="body" idx="1"/>
          </p:nvPr>
        </p:nvSpPr>
        <p:spPr/>
        <p:txBody>
          <a:bodyPr/>
          <a:lstStyle/>
          <a:p>
            <a:r>
              <a:rPr lang="nl-NL" dirty="0" smtClean="0"/>
              <a:t>Resource </a:t>
            </a:r>
            <a:r>
              <a:rPr lang="nl-NL" dirty="0" err="1"/>
              <a:t>based</a:t>
            </a:r>
            <a:r>
              <a:rPr lang="nl-NL" dirty="0"/>
              <a:t> </a:t>
            </a:r>
            <a:r>
              <a:rPr lang="nl-NL" dirty="0" err="1"/>
              <a:t>handler</a:t>
            </a:r>
            <a:endParaRPr lang="nl-NL" dirty="0"/>
          </a:p>
        </p:txBody>
      </p:sp>
      <p:sp>
        <p:nvSpPr>
          <p:cNvPr id="4" name="Rectangle 3"/>
          <p:cNvSpPr/>
          <p:nvPr/>
        </p:nvSpPr>
        <p:spPr>
          <a:xfrm>
            <a:off x="3748" y="1524000"/>
            <a:ext cx="9372600" cy="5078313"/>
          </a:xfrm>
          <a:prstGeom prst="rect">
            <a:avLst/>
          </a:prstGeom>
        </p:spPr>
        <p:txBody>
          <a:bodyPr wrap="square">
            <a:spAutoFit/>
          </a:bodyPr>
          <a:lstStyle/>
          <a:p>
            <a:r>
              <a:rPr lang="nl-NL" dirty="0"/>
              <a:t>public class </a:t>
            </a:r>
            <a:r>
              <a:rPr lang="nl-NL" dirty="0" err="1"/>
              <a:t>PhotoEditAuthorizationHandler</a:t>
            </a:r>
            <a:r>
              <a:rPr lang="nl-NL" dirty="0"/>
              <a:t> : </a:t>
            </a:r>
            <a:r>
              <a:rPr lang="nl-NL" b="1" dirty="0" err="1"/>
              <a:t>AuthorizationHandler</a:t>
            </a:r>
            <a:r>
              <a:rPr lang="nl-NL" b="1" dirty="0"/>
              <a:t>&lt;</a:t>
            </a:r>
            <a:r>
              <a:rPr lang="nl-NL" b="1" dirty="0" err="1"/>
              <a:t>OperationAuthorizationRequirement</a:t>
            </a:r>
            <a:r>
              <a:rPr lang="nl-NL" b="1" dirty="0"/>
              <a:t>,</a:t>
            </a:r>
            <a:r>
              <a:rPr lang="nl-NL" dirty="0"/>
              <a:t> </a:t>
            </a:r>
            <a:r>
              <a:rPr lang="nl-NL" b="1" dirty="0"/>
              <a:t>Photo</a:t>
            </a:r>
            <a:r>
              <a:rPr lang="nl-NL" dirty="0" smtClean="0"/>
              <a:t>&gt; {</a:t>
            </a:r>
            <a:endParaRPr lang="nl-NL" dirty="0"/>
          </a:p>
          <a:p>
            <a:r>
              <a:rPr lang="nl-NL" dirty="0" smtClean="0"/>
              <a:t>  private </a:t>
            </a:r>
            <a:r>
              <a:rPr lang="nl-NL" dirty="0" err="1"/>
              <a:t>readonly</a:t>
            </a:r>
            <a:r>
              <a:rPr lang="nl-NL" dirty="0"/>
              <a:t> </a:t>
            </a:r>
            <a:r>
              <a:rPr lang="nl-NL" dirty="0" err="1"/>
              <a:t>UserManager</a:t>
            </a:r>
            <a:r>
              <a:rPr lang="nl-NL" dirty="0"/>
              <a:t>&lt;</a:t>
            </a:r>
            <a:r>
              <a:rPr lang="nl-NL" dirty="0" err="1"/>
              <a:t>ApplicationUser</a:t>
            </a:r>
            <a:r>
              <a:rPr lang="nl-NL" dirty="0"/>
              <a:t>&gt; _</a:t>
            </a:r>
            <a:r>
              <a:rPr lang="nl-NL" dirty="0" err="1"/>
              <a:t>userManager</a:t>
            </a:r>
            <a:r>
              <a:rPr lang="nl-NL" dirty="0"/>
              <a:t>;</a:t>
            </a:r>
          </a:p>
          <a:p>
            <a:r>
              <a:rPr lang="en-US" dirty="0" smtClean="0"/>
              <a:t>  </a:t>
            </a:r>
            <a:r>
              <a:rPr lang="nl-NL" dirty="0" smtClean="0"/>
              <a:t>public </a:t>
            </a:r>
            <a:r>
              <a:rPr lang="nl-NL" dirty="0" err="1"/>
              <a:t>PhotoEditAuthorizationHandler</a:t>
            </a:r>
            <a:r>
              <a:rPr lang="nl-NL" dirty="0" smtClean="0"/>
              <a:t>(</a:t>
            </a:r>
          </a:p>
          <a:p>
            <a:r>
              <a:rPr lang="nl-NL" dirty="0"/>
              <a:t> </a:t>
            </a:r>
            <a:r>
              <a:rPr lang="nl-NL" dirty="0" smtClean="0"/>
              <a:t>   </a:t>
            </a:r>
            <a:r>
              <a:rPr lang="nl-NL" dirty="0" err="1" smtClean="0"/>
              <a:t>UserManager</a:t>
            </a:r>
            <a:r>
              <a:rPr lang="nl-NL" dirty="0" smtClean="0"/>
              <a:t>&lt;</a:t>
            </a:r>
            <a:r>
              <a:rPr lang="nl-NL" dirty="0" err="1" smtClean="0"/>
              <a:t>ApplicationUser</a:t>
            </a:r>
            <a:r>
              <a:rPr lang="nl-NL" dirty="0"/>
              <a:t>&gt; </a:t>
            </a:r>
            <a:r>
              <a:rPr lang="nl-NL" dirty="0" err="1"/>
              <a:t>userManager</a:t>
            </a:r>
            <a:r>
              <a:rPr lang="nl-NL" dirty="0" smtClean="0"/>
              <a:t>) {</a:t>
            </a:r>
            <a:endParaRPr lang="nl-NL" dirty="0"/>
          </a:p>
          <a:p>
            <a:r>
              <a:rPr lang="nl-NL" dirty="0" smtClean="0"/>
              <a:t>    _</a:t>
            </a:r>
            <a:r>
              <a:rPr lang="nl-NL" dirty="0" err="1"/>
              <a:t>userManager</a:t>
            </a:r>
            <a:r>
              <a:rPr lang="nl-NL" dirty="0"/>
              <a:t> = </a:t>
            </a:r>
            <a:r>
              <a:rPr lang="nl-NL" dirty="0" err="1"/>
              <a:t>userManager</a:t>
            </a:r>
            <a:r>
              <a:rPr lang="nl-NL" dirty="0"/>
              <a:t>;</a:t>
            </a:r>
          </a:p>
          <a:p>
            <a:r>
              <a:rPr lang="nl-NL" dirty="0" smtClean="0"/>
              <a:t>  }</a:t>
            </a:r>
            <a:endParaRPr lang="nl-NL" dirty="0"/>
          </a:p>
          <a:p>
            <a:endParaRPr lang="en-US" dirty="0" smtClean="0"/>
          </a:p>
          <a:p>
            <a:r>
              <a:rPr lang="en-US" dirty="0" smtClean="0"/>
              <a:t>  </a:t>
            </a:r>
            <a:r>
              <a:rPr lang="nl-NL" dirty="0" err="1" smtClean="0"/>
              <a:t>protected</a:t>
            </a:r>
            <a:r>
              <a:rPr lang="nl-NL" dirty="0" smtClean="0"/>
              <a:t> </a:t>
            </a:r>
            <a:r>
              <a:rPr lang="nl-NL" dirty="0" err="1"/>
              <a:t>override</a:t>
            </a:r>
            <a:r>
              <a:rPr lang="nl-NL" dirty="0"/>
              <a:t> </a:t>
            </a:r>
            <a:r>
              <a:rPr lang="nl-NL" dirty="0" err="1"/>
              <a:t>Task</a:t>
            </a:r>
            <a:r>
              <a:rPr lang="nl-NL" dirty="0"/>
              <a:t> </a:t>
            </a:r>
            <a:r>
              <a:rPr lang="nl-NL" b="1" dirty="0" err="1"/>
              <a:t>HandleRequirementAsync</a:t>
            </a:r>
            <a:r>
              <a:rPr lang="nl-NL" dirty="0" smtClean="0"/>
              <a:t>(</a:t>
            </a:r>
          </a:p>
          <a:p>
            <a:r>
              <a:rPr lang="nl-NL" dirty="0" smtClean="0"/>
              <a:t>    </a:t>
            </a:r>
            <a:r>
              <a:rPr lang="nl-NL" dirty="0" err="1" smtClean="0"/>
              <a:t>AuthorizationHandlerContext</a:t>
            </a:r>
            <a:r>
              <a:rPr lang="nl-NL" dirty="0" smtClean="0"/>
              <a:t> context, </a:t>
            </a:r>
          </a:p>
          <a:p>
            <a:r>
              <a:rPr lang="nl-NL" b="1" dirty="0" smtClean="0"/>
              <a:t>    </a:t>
            </a:r>
            <a:r>
              <a:rPr lang="nl-NL" b="1" dirty="0" err="1" smtClean="0"/>
              <a:t>OperationAuthorizationRequirement</a:t>
            </a:r>
            <a:r>
              <a:rPr lang="nl-NL" dirty="0" smtClean="0"/>
              <a:t> </a:t>
            </a:r>
            <a:r>
              <a:rPr lang="nl-NL" dirty="0" err="1"/>
              <a:t>requirement</a:t>
            </a:r>
            <a:r>
              <a:rPr lang="nl-NL" dirty="0" smtClean="0"/>
              <a:t>, </a:t>
            </a:r>
            <a:r>
              <a:rPr lang="nl-NL" b="1" dirty="0" smtClean="0"/>
              <a:t>Photo </a:t>
            </a:r>
            <a:r>
              <a:rPr lang="nl-NL" dirty="0"/>
              <a:t>resource</a:t>
            </a:r>
            <a:r>
              <a:rPr lang="nl-NL" dirty="0" smtClean="0"/>
              <a:t>) {</a:t>
            </a:r>
            <a:endParaRPr lang="nl-NL" dirty="0"/>
          </a:p>
          <a:p>
            <a:r>
              <a:rPr lang="nl-NL" dirty="0" smtClean="0"/>
              <a:t>    </a:t>
            </a:r>
            <a:r>
              <a:rPr lang="nl-NL" dirty="0" err="1" smtClean="0"/>
              <a:t>ApplicationUser</a:t>
            </a:r>
            <a:r>
              <a:rPr lang="nl-NL" dirty="0" smtClean="0"/>
              <a:t> </a:t>
            </a:r>
            <a:r>
              <a:rPr lang="nl-NL" dirty="0"/>
              <a:t>user </a:t>
            </a:r>
            <a:r>
              <a:rPr lang="nl-NL" dirty="0" smtClean="0"/>
              <a:t>=</a:t>
            </a:r>
          </a:p>
          <a:p>
            <a:r>
              <a:rPr lang="nl-NL" dirty="0" smtClean="0"/>
              <a:t>_</a:t>
            </a:r>
            <a:r>
              <a:rPr lang="nl-NL" dirty="0" err="1"/>
              <a:t>userManager.FindByNameAsync</a:t>
            </a:r>
            <a:r>
              <a:rPr lang="nl-NL" dirty="0"/>
              <a:t>(</a:t>
            </a:r>
            <a:r>
              <a:rPr lang="nl-NL" dirty="0" err="1"/>
              <a:t>context.User.Identity.Name</a:t>
            </a:r>
            <a:r>
              <a:rPr lang="nl-NL" dirty="0"/>
              <a:t>).</a:t>
            </a:r>
            <a:r>
              <a:rPr lang="nl-NL" dirty="0" err="1"/>
              <a:t>Result</a:t>
            </a:r>
            <a:r>
              <a:rPr lang="nl-NL" dirty="0"/>
              <a:t>;</a:t>
            </a:r>
          </a:p>
          <a:p>
            <a:r>
              <a:rPr lang="nl-NL" dirty="0" smtClean="0"/>
              <a:t>    </a:t>
            </a:r>
            <a:r>
              <a:rPr lang="nl-NL" dirty="0" err="1" smtClean="0"/>
              <a:t>if</a:t>
            </a:r>
            <a:r>
              <a:rPr lang="nl-NL" dirty="0" smtClean="0"/>
              <a:t> </a:t>
            </a:r>
            <a:r>
              <a:rPr lang="nl-NL" dirty="0"/>
              <a:t>(</a:t>
            </a:r>
            <a:r>
              <a:rPr lang="nl-NL" dirty="0" err="1"/>
              <a:t>requirement.Name</a:t>
            </a:r>
            <a:r>
              <a:rPr lang="nl-NL" dirty="0"/>
              <a:t> == "</a:t>
            </a:r>
            <a:r>
              <a:rPr lang="nl-NL" dirty="0" err="1"/>
              <a:t>Edit</a:t>
            </a:r>
            <a:r>
              <a:rPr lang="nl-NL" dirty="0"/>
              <a:t>" &amp;&amp; </a:t>
            </a:r>
            <a:r>
              <a:rPr lang="nl-NL" dirty="0" err="1"/>
              <a:t>resource.ApplicationUserId</a:t>
            </a:r>
            <a:r>
              <a:rPr lang="nl-NL" dirty="0"/>
              <a:t> == </a:t>
            </a:r>
            <a:r>
              <a:rPr lang="nl-NL" dirty="0" err="1"/>
              <a:t>user.Id</a:t>
            </a:r>
            <a:r>
              <a:rPr lang="nl-NL" dirty="0"/>
              <a:t>)</a:t>
            </a:r>
          </a:p>
          <a:p>
            <a:r>
              <a:rPr lang="nl-NL" dirty="0"/>
              <a:t>    </a:t>
            </a:r>
            <a:r>
              <a:rPr lang="nl-NL" dirty="0" smtClean="0"/>
              <a:t>  </a:t>
            </a:r>
            <a:r>
              <a:rPr lang="nl-NL" b="1" dirty="0" err="1" smtClean="0"/>
              <a:t>context.Succeed</a:t>
            </a:r>
            <a:r>
              <a:rPr lang="nl-NL" b="1" dirty="0" smtClean="0"/>
              <a:t>(</a:t>
            </a:r>
            <a:r>
              <a:rPr lang="nl-NL" b="1" dirty="0" err="1" smtClean="0"/>
              <a:t>requirement</a:t>
            </a:r>
            <a:r>
              <a:rPr lang="nl-NL" b="1" dirty="0"/>
              <a:t>);</a:t>
            </a:r>
          </a:p>
          <a:p>
            <a:r>
              <a:rPr lang="en-US" dirty="0" smtClean="0"/>
              <a:t>    </a:t>
            </a:r>
            <a:r>
              <a:rPr lang="nl-NL" dirty="0" smtClean="0"/>
              <a:t>return </a:t>
            </a:r>
            <a:r>
              <a:rPr lang="nl-NL" dirty="0" err="1"/>
              <a:t>Task.CompletedTask</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2736622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Based Authorization</a:t>
            </a:r>
            <a:endParaRPr lang="nl-NL" dirty="0"/>
          </a:p>
        </p:txBody>
      </p:sp>
      <p:sp>
        <p:nvSpPr>
          <p:cNvPr id="3" name="Text Placeholder 2"/>
          <p:cNvSpPr>
            <a:spLocks noGrp="1"/>
          </p:cNvSpPr>
          <p:nvPr>
            <p:ph type="body" idx="1"/>
          </p:nvPr>
        </p:nvSpPr>
        <p:spPr/>
        <p:txBody>
          <a:bodyPr/>
          <a:lstStyle/>
          <a:p>
            <a:r>
              <a:rPr lang="en-US" dirty="0" smtClean="0"/>
              <a:t>Access </a:t>
            </a:r>
            <a:r>
              <a:rPr lang="en-US" dirty="0"/>
              <a:t>the authorization service within MVC views via dependency </a:t>
            </a:r>
            <a:r>
              <a:rPr lang="en-US" dirty="0" smtClean="0"/>
              <a:t>injection</a:t>
            </a:r>
          </a:p>
          <a:p>
            <a:endParaRPr lang="en-US" dirty="0"/>
          </a:p>
          <a:p>
            <a:endParaRPr lang="en-US" dirty="0" smtClean="0"/>
          </a:p>
          <a:p>
            <a:endParaRPr lang="en-US" dirty="0" smtClean="0"/>
          </a:p>
          <a:p>
            <a:r>
              <a:rPr lang="en-US" dirty="0" smtClean="0"/>
              <a:t>Call </a:t>
            </a:r>
            <a:r>
              <a:rPr lang="en-US" dirty="0"/>
              <a:t>the </a:t>
            </a:r>
            <a:r>
              <a:rPr lang="en-US" dirty="0" err="1"/>
              <a:t>AuthorizeAsync</a:t>
            </a:r>
            <a:r>
              <a:rPr lang="en-US" dirty="0"/>
              <a:t> method</a:t>
            </a:r>
            <a:endParaRPr lang="nl-NL" dirty="0"/>
          </a:p>
        </p:txBody>
      </p:sp>
      <p:sp>
        <p:nvSpPr>
          <p:cNvPr id="4" name="Rectangle 3"/>
          <p:cNvSpPr/>
          <p:nvPr/>
        </p:nvSpPr>
        <p:spPr>
          <a:xfrm>
            <a:off x="98766" y="2273877"/>
            <a:ext cx="8359434" cy="646331"/>
          </a:xfrm>
          <a:prstGeom prst="rect">
            <a:avLst/>
          </a:prstGeom>
        </p:spPr>
        <p:txBody>
          <a:bodyPr wrap="square">
            <a:spAutoFit/>
          </a:bodyPr>
          <a:lstStyle/>
          <a:p>
            <a:r>
              <a:rPr lang="en-US" dirty="0" smtClean="0"/>
              <a:t>@using </a:t>
            </a:r>
            <a:r>
              <a:rPr lang="nl-NL" dirty="0" err="1"/>
              <a:t>Microsoft.AspNetCore.Authorization</a:t>
            </a:r>
            <a:endParaRPr lang="nl-NL" dirty="0" smtClean="0"/>
          </a:p>
          <a:p>
            <a:r>
              <a:rPr lang="nl-NL" dirty="0" smtClean="0"/>
              <a:t>@</a:t>
            </a:r>
            <a:r>
              <a:rPr lang="nl-NL" dirty="0" err="1" smtClean="0"/>
              <a:t>inject</a:t>
            </a:r>
            <a:r>
              <a:rPr lang="nl-NL" dirty="0" smtClean="0"/>
              <a:t> </a:t>
            </a:r>
            <a:r>
              <a:rPr lang="nl-NL" dirty="0" err="1" smtClean="0"/>
              <a:t>IAuthorizationService</a:t>
            </a:r>
            <a:r>
              <a:rPr lang="nl-NL" dirty="0" smtClean="0"/>
              <a:t> </a:t>
            </a:r>
            <a:r>
              <a:rPr lang="nl-NL" dirty="0" err="1"/>
              <a:t>authorizationService</a:t>
            </a:r>
            <a:endParaRPr lang="nl-NL" dirty="0"/>
          </a:p>
        </p:txBody>
      </p:sp>
      <p:sp>
        <p:nvSpPr>
          <p:cNvPr id="5" name="Rectangle 4"/>
          <p:cNvSpPr/>
          <p:nvPr/>
        </p:nvSpPr>
        <p:spPr>
          <a:xfrm>
            <a:off x="133743" y="4172869"/>
            <a:ext cx="8857857" cy="923330"/>
          </a:xfrm>
          <a:prstGeom prst="rect">
            <a:avLst/>
          </a:prstGeom>
        </p:spPr>
        <p:txBody>
          <a:bodyPr wrap="square">
            <a:spAutoFit/>
          </a:bodyPr>
          <a:lstStyle/>
          <a:p>
            <a:r>
              <a:rPr lang="nl-NL" dirty="0"/>
              <a:t>@</a:t>
            </a:r>
            <a:r>
              <a:rPr lang="nl-NL" dirty="0" err="1"/>
              <a:t>if</a:t>
            </a:r>
            <a:r>
              <a:rPr lang="nl-NL" dirty="0"/>
              <a:t> (</a:t>
            </a:r>
            <a:r>
              <a:rPr lang="nl-NL" dirty="0" err="1"/>
              <a:t>await</a:t>
            </a:r>
            <a:r>
              <a:rPr lang="nl-NL" dirty="0"/>
              <a:t> </a:t>
            </a:r>
            <a:r>
              <a:rPr lang="nl-NL" dirty="0" err="1"/>
              <a:t>authorizationService.AuthorizeAsync</a:t>
            </a:r>
            <a:r>
              <a:rPr lang="nl-NL" dirty="0"/>
              <a:t>(User, </a:t>
            </a:r>
            <a:r>
              <a:rPr lang="nl-NL" dirty="0" smtClean="0"/>
              <a:t>item, “</a:t>
            </a:r>
            <a:r>
              <a:rPr lang="nl-NL" dirty="0" err="1" smtClean="0"/>
              <a:t>PhotoEdit</a:t>
            </a:r>
            <a:r>
              <a:rPr lang="nl-NL" dirty="0" smtClean="0"/>
              <a:t>”)){</a:t>
            </a:r>
            <a:endParaRPr lang="nl-NL" dirty="0"/>
          </a:p>
          <a:p>
            <a:r>
              <a:rPr lang="nl-NL" dirty="0" smtClean="0"/>
              <a:t>  &lt;</a:t>
            </a:r>
            <a:r>
              <a:rPr lang="nl-NL" dirty="0"/>
              <a:t>a </a:t>
            </a:r>
            <a:r>
              <a:rPr lang="nl-NL" dirty="0" err="1"/>
              <a:t>asp</a:t>
            </a:r>
            <a:r>
              <a:rPr lang="nl-NL" dirty="0"/>
              <a:t>-action="</a:t>
            </a:r>
            <a:r>
              <a:rPr lang="nl-NL" dirty="0" err="1"/>
              <a:t>Edit</a:t>
            </a:r>
            <a:r>
              <a:rPr lang="nl-NL" dirty="0"/>
              <a:t>" </a:t>
            </a:r>
            <a:r>
              <a:rPr lang="nl-NL" dirty="0" err="1"/>
              <a:t>asp</a:t>
            </a:r>
            <a:r>
              <a:rPr lang="nl-NL" dirty="0"/>
              <a:t>-route-</a:t>
            </a:r>
            <a:r>
              <a:rPr lang="nl-NL" dirty="0" err="1"/>
              <a:t>id</a:t>
            </a:r>
            <a:r>
              <a:rPr lang="nl-NL" dirty="0"/>
              <a:t>="@</a:t>
            </a:r>
            <a:r>
              <a:rPr lang="nl-NL" dirty="0" err="1"/>
              <a:t>item.Id</a:t>
            </a:r>
            <a:r>
              <a:rPr lang="nl-NL" dirty="0"/>
              <a:t>"&gt;</a:t>
            </a:r>
            <a:r>
              <a:rPr lang="nl-NL" dirty="0" err="1"/>
              <a:t>Edit</a:t>
            </a:r>
            <a:r>
              <a:rPr lang="nl-NL" dirty="0"/>
              <a:t>&lt;/a&gt;</a:t>
            </a:r>
          </a:p>
          <a:p>
            <a:r>
              <a:rPr lang="nl-NL" dirty="0" smtClean="0"/>
              <a:t>}</a:t>
            </a:r>
            <a:endParaRPr lang="nl-NL" dirty="0"/>
          </a:p>
        </p:txBody>
      </p:sp>
    </p:spTree>
    <p:extLst>
      <p:ext uri="{BB962C8B-B14F-4D97-AF65-F5344CB8AC3E}">
        <p14:creationId xmlns:p14="http://schemas.microsoft.com/office/powerpoint/2010/main" val="279992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61e44593-cd0a-4513-8fb5-18166163d9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Authorize Access to Controller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1"/>
            <a:r>
              <a:rPr lang="en-US" dirty="0" smtClean="0"/>
              <a:t>Generate authentication for a controller action</a:t>
            </a:r>
          </a:p>
          <a:p>
            <a:pPr lvl="1"/>
            <a:r>
              <a:rPr lang="en-US" dirty="0" smtClean="0"/>
              <a:t>Handle unauthenticated requests for actions that require authentication by using ASP.NET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Controlling Access to ASP.NET MVC </a:t>
            </a:r>
            <a:r>
              <a:rPr lang="en-US" dirty="0" smtClean="0"/>
              <a:t>Core </a:t>
            </a:r>
            <a:r>
              <a:rPr lang="en-US" dirty="0" smtClean="0"/>
              <a:t>Web Applications</a:t>
            </a:r>
            <a:endParaRPr lang="en-US" dirty="0"/>
          </a:p>
        </p:txBody>
      </p:sp>
      <p:sp>
        <p:nvSpPr>
          <p:cNvPr id="3" name="Text Placeholder 2"/>
          <p:cNvSpPr>
            <a:spLocks noGrp="1"/>
          </p:cNvSpPr>
          <p:nvPr>
            <p:ph type="body" idx="1"/>
          </p:nvPr>
        </p:nvSpPr>
        <p:spPr/>
        <p:txBody>
          <a:bodyPr/>
          <a:lstStyle/>
          <a:p>
            <a:r>
              <a:rPr lang="en-US" sz="2400" dirty="0" smtClean="0"/>
              <a:t>Exercise 1: Configuring Authentication and Membership Providers
Exercise 2: Building the Logon and Register Views
Exercise 3: Authorizing Access to </a:t>
            </a:r>
            <a:r>
              <a:rPr lang="en-US" sz="2400" dirty="0" smtClean="0"/>
              <a:t>Resources</a:t>
            </a:r>
            <a:endParaRPr lang="en-US" sz="24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90 minutes</a:t>
            </a:r>
            <a:endParaRPr lang="en-US" sz="2800">
              <a:latin typeface="Segoe U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50155"/>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A large part of the functionality for your proposed Photo Sharing application is in place. However, stakeholders are concerned about security because there are no restrictions on the tasks that users can complete. The following restrictions are required:</a:t>
            </a:r>
          </a:p>
          <a:p>
            <a:pPr marL="742950" marR="0" lvl="1" indent="-285750">
              <a:spcBef>
                <a:spcPts val="0"/>
              </a:spcBef>
              <a:spcAft>
                <a:spcPts val="0"/>
              </a:spcAft>
              <a:buFont typeface="Courier New"/>
              <a:buChar char="o"/>
            </a:pPr>
            <a:r>
              <a:rPr lang="en-US" sz="2000" dirty="0" smtClean="0">
                <a:latin typeface="Segoe UI"/>
                <a:ea typeface="Times New Roman"/>
                <a:cs typeface="Times New Roman"/>
              </a:rPr>
              <a:t>Only site members should be able to add or delete photos.</a:t>
            </a:r>
          </a:p>
          <a:p>
            <a:pPr marL="742950" marR="0" lvl="1" indent="-285750">
              <a:spcBef>
                <a:spcPts val="0"/>
              </a:spcBef>
              <a:spcAft>
                <a:spcPts val="0"/>
              </a:spcAft>
              <a:buFont typeface="Courier New"/>
              <a:buChar char="o"/>
            </a:pPr>
            <a:r>
              <a:rPr lang="en-US" sz="2000" dirty="0" smtClean="0">
                <a:latin typeface="Segoe UI"/>
                <a:ea typeface="Times New Roman"/>
                <a:cs typeface="Times New Roman"/>
              </a:rPr>
              <a:t>Only site members should be able to add or delete comments.</a:t>
            </a:r>
          </a:p>
          <a:p>
            <a:pPr marL="914400" marR="0">
              <a:lnSpc>
                <a:spcPts val="1300"/>
              </a:lnSpc>
              <a:spcBef>
                <a:spcPts val="0"/>
              </a:spcBef>
              <a:spcAft>
                <a:spcPts val="0"/>
              </a:spcAft>
            </a:pPr>
            <a:r>
              <a:rPr lang="en-US" sz="2000" dirty="0" smtClean="0">
                <a:latin typeface="Segoe UI"/>
                <a:ea typeface="Times New Roman"/>
                <a:cs typeface="Times New Roman"/>
              </a:rPr>
              <a:t> </a:t>
            </a:r>
          </a:p>
          <a:p>
            <a:pPr>
              <a:lnSpc>
                <a:spcPct val="115000"/>
              </a:lnSpc>
              <a:spcAft>
                <a:spcPts val="1000"/>
              </a:spcAft>
            </a:pPr>
            <a:r>
              <a:rPr lang="en-US" sz="2000" dirty="0" smtClean="0">
                <a:latin typeface="Segoe UI"/>
                <a:ea typeface="Times New Roman"/>
                <a:cs typeface="Times New Roman"/>
              </a:rPr>
              <a:t>You have been asked to resolve these concerns by creating a membership system for the Photo Sharing application. Visitors should be able to register as users of the web application and create user accounts for themselves. After registration, when the users log on to the application, they will have access to actions such as adding and deleting photos and comments. Anonymous users will not have access to perform these actions. Additionally, registered users should also be able to reset their own password.</a:t>
            </a:r>
            <a:endParaRPr lang="en-US" sz="2000" dirty="0">
              <a:latin typeface="Segoe UI"/>
              <a:ea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UserManager</a:t>
            </a:r>
            <a:endParaRPr lang="nl-NL" dirty="0"/>
          </a:p>
        </p:txBody>
      </p:sp>
      <p:sp>
        <p:nvSpPr>
          <p:cNvPr id="3" name="Text Placeholder 2"/>
          <p:cNvSpPr>
            <a:spLocks noGrp="1"/>
          </p:cNvSpPr>
          <p:nvPr>
            <p:ph type="body" idx="1"/>
          </p:nvPr>
        </p:nvSpPr>
        <p:spPr/>
        <p:txBody>
          <a:bodyPr/>
          <a:lstStyle/>
          <a:p>
            <a:endParaRPr lang="nl-NL"/>
          </a:p>
        </p:txBody>
      </p:sp>
      <p:pic>
        <p:nvPicPr>
          <p:cNvPr id="5" name="Picture 4"/>
          <p:cNvPicPr>
            <a:picLocks noChangeAspect="1"/>
          </p:cNvPicPr>
          <p:nvPr/>
        </p:nvPicPr>
        <p:blipFill>
          <a:blip r:embed="rId3"/>
          <a:stretch>
            <a:fillRect/>
          </a:stretch>
        </p:blipFill>
        <p:spPr>
          <a:xfrm>
            <a:off x="0" y="923970"/>
            <a:ext cx="9168854" cy="5929033"/>
          </a:xfrm>
          <a:prstGeom prst="rect">
            <a:avLst/>
          </a:prstGeom>
        </p:spPr>
      </p:pic>
    </p:spTree>
    <p:extLst>
      <p:ext uri="{BB962C8B-B14F-4D97-AF65-F5344CB8AC3E}">
        <p14:creationId xmlns:p14="http://schemas.microsoft.com/office/powerpoint/2010/main" val="26085965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16e57177-f92b-4d90-9898-4c74109f39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3, when you tried to add a photo before logging on to the application, why did ASP.NET display the Login view?
How can you ensure that only Adventure Works employees are granted access to the Delete action of the Photo controller?</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Real-world Issues and Scenarios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IUserStore</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174211" y="1452423"/>
            <a:ext cx="8997271" cy="4983595"/>
          </a:xfrm>
          <a:prstGeom prst="rect">
            <a:avLst/>
          </a:prstGeom>
        </p:spPr>
      </p:pic>
    </p:spTree>
    <p:extLst>
      <p:ext uri="{BB962C8B-B14F-4D97-AF65-F5344CB8AC3E}">
        <p14:creationId xmlns:p14="http://schemas.microsoft.com/office/powerpoint/2010/main" val="1018594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RoleManager</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3194787" y="1043700"/>
            <a:ext cx="2305164" cy="5585846"/>
          </a:xfrm>
          <a:prstGeom prst="rect">
            <a:avLst/>
          </a:prstGeom>
        </p:spPr>
      </p:pic>
    </p:spTree>
    <p:extLst>
      <p:ext uri="{BB962C8B-B14F-4D97-AF65-F5344CB8AC3E}">
        <p14:creationId xmlns:p14="http://schemas.microsoft.com/office/powerpoint/2010/main" val="3216522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IRoleStore</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990600" y="1219200"/>
            <a:ext cx="6175716" cy="5523468"/>
          </a:xfrm>
          <a:prstGeom prst="rect">
            <a:avLst/>
          </a:prstGeom>
        </p:spPr>
      </p:pic>
    </p:spTree>
    <p:extLst>
      <p:ext uri="{BB962C8B-B14F-4D97-AF65-F5344CB8AC3E}">
        <p14:creationId xmlns:p14="http://schemas.microsoft.com/office/powerpoint/2010/main" val="2926271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a:t>
            </a:r>
            <a:r>
              <a:rPr lang="en-US" dirty="0" err="1" smtClean="0"/>
              <a:t>EntityFramework</a:t>
            </a:r>
            <a:r>
              <a:rPr lang="en-US" dirty="0" smtClean="0"/>
              <a:t> - </a:t>
            </a:r>
            <a:r>
              <a:rPr lang="en-US" dirty="0" err="1" smtClean="0"/>
              <a:t>UserStore</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8008" y="1033707"/>
            <a:ext cx="9020715" cy="4888547"/>
          </a:xfrm>
          <a:prstGeom prst="rect">
            <a:avLst/>
          </a:prstGeom>
        </p:spPr>
      </p:pic>
    </p:spTree>
    <p:extLst>
      <p:ext uri="{BB962C8B-B14F-4D97-AF65-F5344CB8AC3E}">
        <p14:creationId xmlns:p14="http://schemas.microsoft.com/office/powerpoint/2010/main" val="3686993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1184</TotalTime>
  <Words>4018</Words>
  <Application>Microsoft Office PowerPoint</Application>
  <PresentationFormat>On-screen Show (4:3)</PresentationFormat>
  <Paragraphs>593</Paragraphs>
  <Slides>51</Slides>
  <Notes>34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Wingdings</vt:lpstr>
      <vt:lpstr>Verdana</vt:lpstr>
      <vt:lpstr>Times New Roman</vt:lpstr>
      <vt:lpstr>Segoe UI Light</vt:lpstr>
      <vt:lpstr>Courier New</vt:lpstr>
      <vt:lpstr>Segoe UI</vt:lpstr>
      <vt:lpstr>Segoe Light</vt:lpstr>
      <vt:lpstr>Presentation1</vt:lpstr>
      <vt:lpstr>Module11</vt:lpstr>
      <vt:lpstr>Module Overview</vt:lpstr>
      <vt:lpstr>Lesson 1: Authentication</vt:lpstr>
      <vt:lpstr>ASP.NET Core Identity</vt:lpstr>
      <vt:lpstr>UserManager</vt:lpstr>
      <vt:lpstr>IUserStore</vt:lpstr>
      <vt:lpstr>RoleManager</vt:lpstr>
      <vt:lpstr>IRoleStore</vt:lpstr>
      <vt:lpstr>Identity EntityFramework - UserStore</vt:lpstr>
      <vt:lpstr>IdentityDbContext</vt:lpstr>
      <vt:lpstr>IdentityUser</vt:lpstr>
      <vt:lpstr>RoleStore</vt:lpstr>
      <vt:lpstr>IdentityRole</vt:lpstr>
      <vt:lpstr>Extension Points - ApplicationUser</vt:lpstr>
      <vt:lpstr>Extension Points - ApplicationDbContext</vt:lpstr>
      <vt:lpstr>Authentication Middleware</vt:lpstr>
      <vt:lpstr>Identity Configuration - Services</vt:lpstr>
      <vt:lpstr>Identity Configuration - Middleware</vt:lpstr>
      <vt:lpstr>CookieAuthenticationMiddleware</vt:lpstr>
      <vt:lpstr>CookieAuthenticationHandler</vt:lpstr>
      <vt:lpstr>CookieAuthenticationMiddleware Invoke</vt:lpstr>
      <vt:lpstr>AccountController</vt:lpstr>
      <vt:lpstr>AccountController - Register</vt:lpstr>
      <vt:lpstr>SignInManager</vt:lpstr>
      <vt:lpstr>Lesson 2 - Authorization</vt:lpstr>
      <vt:lpstr>Authorization - Introduction</vt:lpstr>
      <vt:lpstr>Simple Authorization</vt:lpstr>
      <vt:lpstr>Role Based Authorization</vt:lpstr>
      <vt:lpstr>Claims-Based Authorization</vt:lpstr>
      <vt:lpstr>Claims Based Authorization</vt:lpstr>
      <vt:lpstr>Claims Based Authorization</vt:lpstr>
      <vt:lpstr>Custom Policy Based Authorization</vt:lpstr>
      <vt:lpstr>Custom Policy Based Authorization</vt:lpstr>
      <vt:lpstr>Custom Policy Based Authorization</vt:lpstr>
      <vt:lpstr>Custom Policy Based Authorization</vt:lpstr>
      <vt:lpstr>Custom Policy Based Authorization</vt:lpstr>
      <vt:lpstr>Custom Policy Based Authorization</vt:lpstr>
      <vt:lpstr>Custom Policy Based Authorization</vt:lpstr>
      <vt:lpstr>Dependency Injection in requirement handlers</vt:lpstr>
      <vt:lpstr>Resource Based Authorization</vt:lpstr>
      <vt:lpstr>Resource Based Authorization</vt:lpstr>
      <vt:lpstr>Resource Based Authorization</vt:lpstr>
      <vt:lpstr>Resource Based Authorization</vt:lpstr>
      <vt:lpstr>Resource Based Authorization</vt:lpstr>
      <vt:lpstr>View Based Authorization</vt:lpstr>
      <vt:lpstr>Demonstration: How to Authorize Access to Controller Actions</vt:lpstr>
      <vt:lpstr>PowerPoint Presentation</vt:lpstr>
      <vt:lpstr>Lab: Controlling Access to ASP.NET MVC Core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karthi</dc:creator>
  <cp:lastModifiedBy>Simona Colapicchioni</cp:lastModifiedBy>
  <cp:revision>52</cp:revision>
  <dcterms:created xsi:type="dcterms:W3CDTF">2013-05-28T05:40:20Z</dcterms:created>
  <dcterms:modified xsi:type="dcterms:W3CDTF">2016-12-20T12:54:04Z</dcterms:modified>
</cp:coreProperties>
</file>