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79" r:id="rId9"/>
    <p:sldId id="280" r:id="rId10"/>
    <p:sldId id="281" r:id="rId11"/>
    <p:sldId id="282" r:id="rId12"/>
    <p:sldId id="283" r:id="rId13"/>
    <p:sldId id="263" r:id="rId14"/>
    <p:sldId id="278" r:id="rId15"/>
    <p:sldId id="284" r:id="rId16"/>
    <p:sldId id="285" r:id="rId17"/>
    <p:sldId id="286" r:id="rId18"/>
    <p:sldId id="287" r:id="rId19"/>
    <p:sldId id="265" r:id="rId20"/>
    <p:sldId id="275" r:id="rId21"/>
    <p:sldId id="276" r:id="rId22"/>
    <p:sldId id="277" r:id="rId23"/>
    <p:sldId id="266" r:id="rId24"/>
    <p:sldId id="267" r:id="rId25"/>
    <p:sldId id="288" r:id="rId26"/>
    <p:sldId id="268" r:id="rId27"/>
    <p:sldId id="270" r:id="rId28"/>
    <p:sldId id="274" r:id="rId29"/>
    <p:sldId id="271" r:id="rId30"/>
    <p:sldId id="272" r:id="rId31"/>
    <p:sldId id="273"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Arial Unicode MS" panose="020B0604020202020204" charset="-128"/>
      <p:regular r:id="rId38"/>
    </p:embeddedFont>
    <p:embeddedFont>
      <p:font typeface="Verdana" panose="020B0604030504040204" pitchFamily="34" charset="0"/>
      <p:regular r:id="rId39"/>
      <p:bold r:id="rId40"/>
      <p:italic r:id="rId41"/>
      <p:boldItalic r:id="rId42"/>
    </p:embeddedFont>
    <p:embeddedFont>
      <p:font typeface="Segoe UI Light" panose="020B0502040204020203" pitchFamily="34" charset="0"/>
      <p:regular r:id="rId43"/>
      <p:italic r:id="rId44"/>
    </p:embeddedFont>
    <p:embeddedFont>
      <p:font typeface="Segoe UI" panose="020B0502040204020203" pitchFamily="34" charset="0"/>
      <p:regular r:id="rId45"/>
      <p:bold r:id="rId46"/>
      <p:italic r:id="rId47"/>
      <p:boldItalic r:id="rId48"/>
    </p:embeddedFont>
    <p:embeddedFont>
      <p:font typeface="Segoe Light" panose="020B0604020202020204" charset="0"/>
      <p:regular r:id="rId49"/>
      <p:italic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19" autoAdjust="0"/>
  </p:normalViewPr>
  <p:slideViewPr>
    <p:cSldViewPr>
      <p:cViewPr varScale="1">
        <p:scale>
          <a:sx n="56" d="100"/>
          <a:sy n="56" d="100"/>
        </p:scale>
        <p:origin x="2218"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CB8FA-87ED-4070-8305-1F46E48032B7}"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CB882-8672-4F4D-B533-3A22FE3B9F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https://docs.microsoft.com/en-us/aspnet/core/mvc/models/formatting</a:t>
            </a:r>
            <a:endParaRPr lang="nl-NL"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15</a:t>
            </a:fld>
            <a:endParaRPr lang="en-US"/>
          </a:p>
        </p:txBody>
      </p:sp>
    </p:spTree>
    <p:extLst>
      <p:ext uri="{BB962C8B-B14F-4D97-AF65-F5344CB8AC3E}">
        <p14:creationId xmlns:p14="http://schemas.microsoft.com/office/powerpoint/2010/main" val="177880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 </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\Mod14\</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b="0" kern="1200" dirty="0" smtClean="0">
                <a:solidFill>
                  <a:schemeClr val="tx1"/>
                </a:solidFill>
                <a:latin typeface="Arial" pitchFamily="34" charset="0"/>
                <a:ea typeface="+mn-ea"/>
                <a:cs typeface="Arial" pitchFamily="34" charset="0"/>
              </a:rPr>
              <a:t>checkbox, and then click </a:t>
            </a:r>
            <a:r>
              <a:rPr lang="en-US" sz="1000" b="1" kern="1200" dirty="0" smtClean="0">
                <a:solidFill>
                  <a:schemeClr val="tx1"/>
                </a:solidFill>
                <a:latin typeface="Arial" pitchFamily="34" charset="0"/>
                <a:ea typeface="+mn-ea"/>
                <a:cs typeface="Arial" pitchFamily="34" charset="0"/>
              </a:rPr>
              <a:t>OK</a:t>
            </a:r>
            <a:r>
              <a:rPr lang="en-US" sz="1000" b="0" kern="1200" dirty="0" smtClean="0">
                <a:solidFill>
                  <a:schemeClr val="tx1"/>
                </a:solidFill>
                <a:latin typeface="Arial" pitchFamily="34" charset="0"/>
                <a:ea typeface="+mn-ea"/>
                <a:cs typeface="Arial" pitchFamily="34" charset="0"/>
              </a:rPr>
              <a:t>.</a:t>
            </a:r>
          </a:p>
          <a:p>
            <a:pPr>
              <a:lnSpc>
                <a:spcPct val="150000"/>
              </a:lnSpc>
              <a:spcAft>
                <a:spcPts val="1000"/>
              </a:spcAft>
            </a:pPr>
            <a:r>
              <a:rPr lang="en-US" sz="1000" b="1" dirty="0" smtClean="0">
                <a:latin typeface="Arial" pitchFamily="34" charset="0"/>
                <a:ea typeface="Calibri"/>
                <a:cs typeface="Arial" pitchFamily="34" charset="0"/>
              </a:rPr>
              <a:t>Note: </a:t>
            </a:r>
            <a:r>
              <a:rPr lang="en-US" sz="1000" dirty="0" smtClean="0">
                <a:latin typeface="Arial" pitchFamily="34" charset="0"/>
                <a:ea typeface="Calibri"/>
                <a:cs typeface="Arial" pitchFamily="34" charset="0"/>
              </a:rPr>
              <a:t>In Hyper-V Manager, start the </a:t>
            </a:r>
            <a:r>
              <a:rPr lang="en-US" sz="1000" b="1" dirty="0" smtClean="0">
                <a:latin typeface="Arial" pitchFamily="34" charset="0"/>
                <a:ea typeface="Calibri"/>
                <a:cs typeface="Arial" pitchFamily="34" charset="0"/>
              </a:rPr>
              <a:t>MSL-TMG1</a:t>
            </a:r>
            <a:r>
              <a:rPr lang="en-US" sz="1000" dirty="0" smtClean="0">
                <a:latin typeface="Arial" pitchFamily="34" charset="0"/>
                <a:ea typeface="Calibri"/>
                <a:cs typeface="Arial" pitchFamily="34" charset="0"/>
              </a:rPr>
              <a:t> virtual machine if it is not already running.</a:t>
            </a:r>
          </a:p>
          <a:p>
            <a:pPr>
              <a:lnSpc>
                <a:spcPct val="150000"/>
              </a:lnSpc>
              <a:spcAft>
                <a:spcPts val="1000"/>
              </a:spcAft>
            </a:pPr>
            <a:r>
              <a:rPr lang="en-US" sz="1000" dirty="0" smtClean="0">
                <a:latin typeface="Arial" pitchFamily="34" charset="0"/>
                <a:ea typeface="Calibri"/>
                <a:cs typeface="Arial" pitchFamily="34" charset="0"/>
              </a:rPr>
              <a:t>Demonstration Steps</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1. In the Solution Explorer pane, expand </a:t>
            </a:r>
            <a:r>
              <a:rPr lang="en-US" sz="1000" b="1" kern="1200" dirty="0" err="1" smtClean="0">
                <a:solidFill>
                  <a:schemeClr val="tx1"/>
                </a:solidFill>
                <a:latin typeface="Arial" pitchFamily="34" charset="0"/>
                <a:ea typeface="+mn-ea"/>
                <a:cs typeface="Arial" pitchFamily="34" charset="0"/>
              </a:rPr>
              <a:t>OperasWebSite</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2. In the Solution Explorer pane, under </a:t>
            </a:r>
            <a:r>
              <a:rPr lang="en-US" sz="1000"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 right-click </a:t>
            </a:r>
            <a:r>
              <a:rPr lang="en-US" sz="1000" b="1" kern="1200" dirty="0" smtClean="0">
                <a:solidFill>
                  <a:schemeClr val="tx1"/>
                </a:solidFill>
                <a:latin typeface="Arial" pitchFamily="34" charset="0"/>
                <a:ea typeface="+mn-ea"/>
                <a:cs typeface="Arial" pitchFamily="34" charset="0"/>
              </a:rPr>
              <a:t>Controllers</a:t>
            </a:r>
            <a:r>
              <a:rPr lang="en-US" sz="1000" kern="1200" dirty="0" smtClean="0">
                <a:solidFill>
                  <a:schemeClr val="tx1"/>
                </a:solidFill>
                <a:latin typeface="Arial" pitchFamily="34" charset="0"/>
                <a:ea typeface="+mn-ea"/>
                <a:cs typeface="Arial" pitchFamily="34" charset="0"/>
              </a:rPr>
              <a:t>, point to </a:t>
            </a:r>
            <a:r>
              <a:rPr lang="en-US" sz="1000" b="1" kern="1200" dirty="0" smtClean="0">
                <a:solidFill>
                  <a:schemeClr val="tx1"/>
                </a:solidFill>
                <a:latin typeface="Arial" pitchFamily="34" charset="0"/>
                <a:ea typeface="+mn-ea"/>
                <a:cs typeface="Arial" pitchFamily="34" charset="0"/>
              </a:rPr>
              <a:t>Add</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Controller</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3. In the </a:t>
            </a:r>
            <a:r>
              <a:rPr lang="en-US" sz="1000" b="1" kern="1200" dirty="0" smtClean="0">
                <a:solidFill>
                  <a:schemeClr val="tx1"/>
                </a:solidFill>
                <a:latin typeface="Arial" pitchFamily="34" charset="0"/>
                <a:ea typeface="+mn-ea"/>
                <a:cs typeface="Arial" pitchFamily="34" charset="0"/>
              </a:rPr>
              <a:t>Controller name</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Add Controller</a:t>
            </a:r>
            <a:r>
              <a:rPr lang="en-US" sz="1000" kern="1200" dirty="0" smtClean="0">
                <a:solidFill>
                  <a:schemeClr val="tx1"/>
                </a:solidFill>
                <a:latin typeface="Arial" pitchFamily="34" charset="0"/>
                <a:ea typeface="+mn-ea"/>
                <a:cs typeface="Arial" pitchFamily="34" charset="0"/>
              </a:rPr>
              <a:t> dialog box, type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in the </a:t>
            </a:r>
            <a:r>
              <a:rPr lang="en-US" sz="1000" b="1" kern="1200" dirty="0" smtClean="0">
                <a:solidFill>
                  <a:schemeClr val="tx1"/>
                </a:solidFill>
                <a:latin typeface="Arial" pitchFamily="34" charset="0"/>
                <a:ea typeface="+mn-ea"/>
                <a:cs typeface="Arial" pitchFamily="34" charset="0"/>
              </a:rPr>
              <a:t>Template</a:t>
            </a:r>
            <a:r>
              <a:rPr lang="en-US" sz="1000" kern="1200" dirty="0" smtClean="0">
                <a:solidFill>
                  <a:schemeClr val="tx1"/>
                </a:solidFill>
                <a:latin typeface="Arial" pitchFamily="34" charset="0"/>
                <a:ea typeface="+mn-ea"/>
                <a:cs typeface="Arial" pitchFamily="34" charset="0"/>
              </a:rPr>
              <a:t> box, click </a:t>
            </a:r>
            <a:r>
              <a:rPr lang="en-US" sz="1000" b="1" kern="1200" dirty="0" smtClean="0">
                <a:solidFill>
                  <a:schemeClr val="tx1"/>
                </a:solidFill>
                <a:latin typeface="Arial" pitchFamily="34" charset="0"/>
                <a:ea typeface="+mn-ea"/>
                <a:cs typeface="Arial" pitchFamily="34" charset="0"/>
              </a:rPr>
              <a:t>Empty API Controller</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Add</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b="0" kern="1200" dirty="0" smtClean="0">
                <a:solidFill>
                  <a:schemeClr val="tx1"/>
                </a:solidFill>
                <a:latin typeface="Arial" pitchFamily="34" charset="0"/>
                <a:ea typeface="+mn-ea"/>
                <a:cs typeface="Arial" pitchFamily="34" charset="0"/>
              </a:rPr>
              <a:t>4. </a:t>
            </a:r>
            <a:r>
              <a:rPr lang="en-US" sz="1000" kern="1200" dirty="0" smtClean="0">
                <a:solidFill>
                  <a:schemeClr val="tx1"/>
                </a:solidFill>
                <a:latin typeface="Arial" pitchFamily="34" charset="0"/>
                <a:ea typeface="+mn-ea"/>
                <a:cs typeface="Arial" pitchFamily="34" charset="0"/>
              </a:rPr>
              <a:t>In the </a:t>
            </a:r>
            <a:r>
              <a:rPr lang="en-US" sz="1000" kern="1200" dirty="0" err="1" smtClean="0">
                <a:solidFill>
                  <a:schemeClr val="tx1"/>
                </a:solidFill>
                <a:latin typeface="Arial" pitchFamily="34" charset="0"/>
                <a:ea typeface="+mn-ea"/>
                <a:cs typeface="Arial" pitchFamily="34" charset="0"/>
              </a:rPr>
              <a:t>OperasApiController.cs</a:t>
            </a:r>
            <a:r>
              <a:rPr lang="en-US" sz="1000" kern="1200" dirty="0" smtClean="0">
                <a:solidFill>
                  <a:schemeClr val="tx1"/>
                </a:solidFill>
                <a:latin typeface="Arial" pitchFamily="34" charset="0"/>
                <a:ea typeface="+mn-ea"/>
                <a:cs typeface="Arial" pitchFamily="34" charset="0"/>
              </a:rPr>
              <a:t> code window, locate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System.Web.Http</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dirty="0" smtClean="0">
                <a:latin typeface="Arial" pitchFamily="34" charset="0"/>
                <a:cs typeface="Arial" pitchFamily="34" charset="0"/>
              </a:rPr>
              <a:t>5. </a:t>
            </a:r>
            <a:r>
              <a:rPr lang="en-US" sz="1000" kern="1200" dirty="0" smtClean="0">
                <a:solidFill>
                  <a:schemeClr val="tx1"/>
                </a:solidFill>
                <a:latin typeface="Arial" pitchFamily="34" charset="0"/>
                <a:ea typeface="+mn-ea"/>
                <a:cs typeface="Arial" pitchFamily="34" charset="0"/>
              </a:rPr>
              <a:t>Place the mouse cursor at the end of the located code, press Enter, and then type the following code.</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OperasWebSite.Models</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6. Place the mouse cursor in the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class code block, press Enter, and then type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private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contextDB</a:t>
            </a:r>
            <a:r>
              <a:rPr lang="en-US" sz="1000" kern="1200" dirty="0" smtClean="0">
                <a:solidFill>
                  <a:schemeClr val="tx1"/>
                </a:solidFill>
                <a:latin typeface="Arial" pitchFamily="34" charset="0"/>
                <a:ea typeface="+mn-ea"/>
                <a:cs typeface="Arial" pitchFamily="34" charset="0"/>
              </a:rPr>
              <a:t> = new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7. </a:t>
            </a:r>
            <a:r>
              <a:rPr lang="en-US" sz="1000" kern="1200" dirty="0" smtClean="0">
                <a:solidFill>
                  <a:schemeClr val="tx1"/>
                </a:solidFill>
                <a:latin typeface="Arial" pitchFamily="34" charset="0"/>
                <a:ea typeface="+mn-ea"/>
                <a:cs typeface="Arial" pitchFamily="34" charset="0"/>
              </a:rPr>
              <a:t>Place the mouse cursor at the end of the code you just typed,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a:t>
            </a:r>
            <a:r>
              <a:rPr lang="en-US" sz="1000" kern="1200" dirty="0" err="1" smtClean="0">
                <a:solidFill>
                  <a:schemeClr val="tx1"/>
                </a:solidFill>
                <a:latin typeface="Arial" pitchFamily="34" charset="0"/>
                <a:ea typeface="+mn-ea"/>
                <a:cs typeface="Arial" pitchFamily="34" charset="0"/>
              </a:rPr>
              <a:t>IEnumerable</a:t>
            </a:r>
            <a:r>
              <a:rPr lang="en-US" sz="1000" kern="1200" dirty="0" smtClean="0">
                <a:solidFill>
                  <a:schemeClr val="tx1"/>
                </a:solidFill>
                <a:latin typeface="Arial" pitchFamily="34" charset="0"/>
                <a:ea typeface="+mn-ea"/>
                <a:cs typeface="Arial" pitchFamily="34" charset="0"/>
              </a:rPr>
              <a:t>&lt;Opera&gt;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8.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return </a:t>
            </a:r>
            <a:r>
              <a:rPr lang="en-US" sz="1000" kern="1200" dirty="0" err="1" smtClean="0">
                <a:solidFill>
                  <a:schemeClr val="tx1"/>
                </a:solidFill>
                <a:latin typeface="Arial" pitchFamily="34" charset="0"/>
                <a:ea typeface="+mn-ea"/>
                <a:cs typeface="Arial" pitchFamily="34" charset="0"/>
              </a:rPr>
              <a:t>contextDB.Operas.AsEnumerable</a:t>
            </a: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9. Place the mouse cursor at the end of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Opera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int</a:t>
            </a:r>
            <a:r>
              <a:rPr lang="en-US" sz="1000" kern="1200" dirty="0" smtClean="0">
                <a:solidFill>
                  <a:schemeClr val="tx1"/>
                </a:solidFill>
                <a:latin typeface="Arial" pitchFamily="34" charset="0"/>
                <a:ea typeface="+mn-ea"/>
                <a:cs typeface="Arial" pitchFamily="34" charset="0"/>
              </a:rPr>
              <a:t> id)</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10.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you just created,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Opera </a:t>
            </a:r>
            <a:r>
              <a:rPr lang="en-US" sz="1000" kern="1200" dirty="0" err="1" smtClean="0">
                <a:solidFill>
                  <a:schemeClr val="tx1"/>
                </a:solidFill>
                <a:latin typeface="Arial" pitchFamily="34" charset="0"/>
                <a:ea typeface="+mn-ea"/>
                <a:cs typeface="Arial" pitchFamily="34" charset="0"/>
              </a:rPr>
              <a:t>opera</a:t>
            </a:r>
            <a:r>
              <a:rPr lang="en-US" sz="1000" kern="1200" dirty="0" smtClean="0">
                <a:solidFill>
                  <a:schemeClr val="tx1"/>
                </a:solidFill>
                <a:latin typeface="Arial" pitchFamily="34" charset="0"/>
                <a:ea typeface="+mn-ea"/>
                <a:cs typeface="Arial" pitchFamily="34" charset="0"/>
              </a:rPr>
              <a:t> = </a:t>
            </a:r>
            <a:r>
              <a:rPr lang="en-US" sz="1000" kern="1200" dirty="0" err="1" smtClean="0">
                <a:solidFill>
                  <a:schemeClr val="tx1"/>
                </a:solidFill>
                <a:latin typeface="Arial" pitchFamily="34" charset="0"/>
                <a:ea typeface="+mn-ea"/>
                <a:cs typeface="Arial" pitchFamily="34" charset="0"/>
              </a:rPr>
              <a:t>contextDB.Operas.Find</a:t>
            </a:r>
            <a:r>
              <a:rPr lang="en-US" sz="1000" kern="1200" dirty="0" smtClean="0">
                <a:solidFill>
                  <a:schemeClr val="tx1"/>
                </a:solidFill>
                <a:latin typeface="Arial" pitchFamily="34" charset="0"/>
                <a:ea typeface="+mn-ea"/>
                <a:cs typeface="Arial" pitchFamily="34" charset="0"/>
              </a:rPr>
              <a:t>(id);</a:t>
            </a:r>
          </a:p>
          <a:p>
            <a:pPr>
              <a:lnSpc>
                <a:spcPct val="150000"/>
              </a:lnSpc>
            </a:pPr>
            <a:r>
              <a:rPr lang="en-US" sz="1000" kern="1200" dirty="0" smtClean="0">
                <a:solidFill>
                  <a:schemeClr val="tx1"/>
                </a:solidFill>
                <a:latin typeface="Arial" pitchFamily="34" charset="0"/>
                <a:ea typeface="+mn-ea"/>
                <a:cs typeface="Arial" pitchFamily="34" charset="0"/>
              </a:rPr>
              <a:t>11.</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if (opera == null)</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throw new </a:t>
            </a:r>
            <a:r>
              <a:rPr lang="en-US" sz="1000" kern="1200" dirty="0" err="1" smtClean="0">
                <a:solidFill>
                  <a:schemeClr val="tx1"/>
                </a:solidFill>
                <a:latin typeface="Arial" pitchFamily="34" charset="0"/>
                <a:ea typeface="+mn-ea"/>
                <a:cs typeface="Arial" pitchFamily="34" charset="0"/>
              </a:rPr>
              <a:t>HttpResponseException</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HttpStatusCode.NotFound</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endParaRPr lang="en-US" sz="10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12.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return opera;</a:t>
            </a:r>
          </a:p>
          <a:p>
            <a:pPr>
              <a:lnSpc>
                <a:spcPct val="150000"/>
              </a:lnSpc>
            </a:pPr>
            <a:r>
              <a:rPr lang="en-US" sz="1000" dirty="0" smtClean="0">
                <a:latin typeface="Arial" pitchFamily="34" charset="0"/>
                <a:cs typeface="Arial" pitchFamily="34" charset="0"/>
              </a:rPr>
              <a:t>13.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FILE</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Save All</a:t>
            </a:r>
            <a:r>
              <a:rPr lang="en-US" sz="1000" b="0" kern="1200" dirty="0" smtClean="0">
                <a:solidFill>
                  <a:schemeClr val="tx1"/>
                </a:solidFill>
                <a:latin typeface="Arial" pitchFamily="34" charset="0"/>
                <a:ea typeface="+mn-ea"/>
                <a:cs typeface="Arial" pitchFamily="34" charset="0"/>
              </a:rPr>
              <a:t>.</a:t>
            </a:r>
          </a:p>
          <a:p>
            <a:pPr>
              <a:lnSpc>
                <a:spcPct val="150000"/>
              </a:lnSpc>
            </a:pPr>
            <a:r>
              <a:rPr lang="en-US" sz="1000" b="0" kern="1200" dirty="0" smtClean="0">
                <a:solidFill>
                  <a:schemeClr val="tx1"/>
                </a:solidFill>
                <a:latin typeface="Arial" pitchFamily="34" charset="0"/>
                <a:ea typeface="+mn-ea"/>
                <a:cs typeface="Arial" pitchFamily="34" charset="0"/>
              </a:rPr>
              <a:t>14.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DEBUG</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Start Debugging</a:t>
            </a:r>
            <a:r>
              <a:rPr lang="en-US" sz="1000" b="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15.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&lt;</a:t>
            </a:r>
            <a:r>
              <a:rPr lang="en-US" sz="1000" i="1" kern="1200" dirty="0" smtClean="0">
                <a:solidFill>
                  <a:schemeClr val="tx1"/>
                </a:solidFill>
                <a:latin typeface="Arial" pitchFamily="34" charset="0"/>
                <a:ea typeface="+mn-ea"/>
                <a:cs typeface="Arial" pitchFamily="34" charset="0"/>
              </a:rPr>
              <a:t>yourPortNumber&gt;</a:t>
            </a:r>
            <a:r>
              <a:rPr lang="en-US" sz="1000" b="1" kern="1200" dirty="0" smtClean="0">
                <a:solidFill>
                  <a:schemeClr val="tx1"/>
                </a:solidFill>
                <a:latin typeface="Arial" pitchFamily="34" charset="0"/>
                <a:ea typeface="+mn-ea"/>
                <a:cs typeface="Arial" pitchFamily="34" charset="0"/>
              </a:rPr>
              <a:t>/api/OperasApi</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16.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17.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18. On the </a:t>
            </a:r>
            <a:r>
              <a:rPr lang="en-US" sz="1000" b="1" kern="1200" dirty="0" smtClean="0">
                <a:solidFill>
                  <a:schemeClr val="tx1"/>
                </a:solidFill>
                <a:latin typeface="Arial" pitchFamily="34" charset="0"/>
                <a:ea typeface="+mn-ea"/>
                <a:cs typeface="Arial" pitchFamily="34" charset="0"/>
              </a:rPr>
              <a:t>EIDT</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point to </a:t>
            </a:r>
            <a:r>
              <a:rPr lang="en-US" sz="1000" b="1" kern="1200" dirty="0" smtClean="0">
                <a:solidFill>
                  <a:schemeClr val="tx1"/>
                </a:solidFill>
                <a:latin typeface="Arial" pitchFamily="34" charset="0"/>
                <a:ea typeface="+mn-ea"/>
                <a:cs typeface="Arial" pitchFamily="34" charset="0"/>
              </a:rPr>
              <a:t>Find and Replace</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Quick Find</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19. In the </a:t>
            </a:r>
            <a:r>
              <a:rPr lang="en-US" sz="1000" b="1" kern="1200" dirty="0" smtClean="0">
                <a:solidFill>
                  <a:schemeClr val="tx1"/>
                </a:solidFill>
                <a:latin typeface="Arial" pitchFamily="34" charset="0"/>
                <a:ea typeface="+mn-ea"/>
                <a:cs typeface="Arial" pitchFamily="34" charset="0"/>
              </a:rPr>
              <a:t>Search Item</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Quick Find </a:t>
            </a:r>
            <a:r>
              <a:rPr lang="en-US" sz="1000" kern="1200" dirty="0" smtClean="0">
                <a:solidFill>
                  <a:schemeClr val="tx1"/>
                </a:solidFill>
                <a:latin typeface="Arial" pitchFamily="34" charset="0"/>
                <a:ea typeface="+mn-ea"/>
                <a:cs typeface="Arial" pitchFamily="34" charset="0"/>
              </a:rPr>
              <a:t>dialog box, type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Find Next</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20. In the </a:t>
            </a:r>
            <a:r>
              <a:rPr lang="en-US" sz="1000" b="1" kern="1200" dirty="0" smtClean="0">
                <a:solidFill>
                  <a:schemeClr val="tx1"/>
                </a:solidFill>
                <a:latin typeface="Arial" pitchFamily="34" charset="0"/>
                <a:ea typeface="+mn-ea"/>
                <a:cs typeface="Arial" pitchFamily="34" charset="0"/>
              </a:rPr>
              <a:t>Microsoft Visual Studio</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OK</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21. In the Quick Find dialog box,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 </a:t>
            </a:r>
          </a:p>
          <a:p>
            <a:pPr>
              <a:lnSpc>
                <a:spcPct val="150000"/>
              </a:lnSpc>
            </a:pPr>
            <a:r>
              <a:rPr lang="en-US" sz="1000" b="1" dirty="0" smtClean="0">
                <a:latin typeface="Arial" pitchFamily="34" charset="0"/>
                <a:cs typeface="Arial" pitchFamily="34" charset="0"/>
              </a:rPr>
              <a:t>Note: </a:t>
            </a:r>
            <a:r>
              <a:rPr lang="en-US" sz="1000" kern="1200" dirty="0" smtClean="0">
                <a:solidFill>
                  <a:schemeClr val="tx1"/>
                </a:solidFill>
                <a:latin typeface="Arial" pitchFamily="34" charset="0"/>
                <a:ea typeface="+mn-ea"/>
                <a:cs typeface="Arial" pitchFamily="34" charset="0"/>
              </a:rPr>
              <a:t>Visual Studio finds the JSON data for the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opera. Note that this is just one entry in the JSON data, which includes all operas in the web application.</a:t>
            </a:r>
          </a:p>
          <a:p>
            <a:pPr>
              <a:lnSpc>
                <a:spcPct val="150000"/>
              </a:lnSpc>
            </a:pPr>
            <a:r>
              <a:rPr lang="en-US" sz="1000" kern="1200" dirty="0" smtClean="0">
                <a:solidFill>
                  <a:schemeClr val="tx1"/>
                </a:solidFill>
                <a:latin typeface="Arial" pitchFamily="34" charset="0"/>
                <a:ea typeface="+mn-ea"/>
                <a:cs typeface="Arial" pitchFamily="34" charset="0"/>
              </a:rPr>
              <a:t>22.</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r>
              <a:rPr lang="en-US" sz="1000" kern="1200" dirty="0" smtClean="0">
                <a:solidFill>
                  <a:schemeClr val="tx1"/>
                </a:solidFill>
                <a:latin typeface="Arial" pitchFamily="34" charset="0"/>
                <a:ea typeface="+mn-ea"/>
                <a:cs typeface="Arial" pitchFamily="34" charset="0"/>
              </a:rPr>
              <a:t>23.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 &lt;</a:t>
            </a:r>
            <a:r>
              <a:rPr lang="en-US" sz="1000" i="1" kern="1200" dirty="0" err="1" smtClean="0">
                <a:solidFill>
                  <a:schemeClr val="tx1"/>
                </a:solidFill>
                <a:latin typeface="Arial" pitchFamily="34" charset="0"/>
                <a:ea typeface="+mn-ea"/>
                <a:cs typeface="Arial" pitchFamily="34" charset="0"/>
              </a:rPr>
              <a:t>yourPortNumber</a:t>
            </a:r>
            <a:r>
              <a:rPr lang="en-US" sz="1000" i="1" kern="1200" dirty="0" smtClean="0">
                <a:solidFill>
                  <a:schemeClr val="tx1"/>
                </a:solidFill>
                <a:latin typeface="Arial" pitchFamily="34" charset="0"/>
                <a:ea typeface="+mn-ea"/>
                <a:cs typeface="Arial" pitchFamily="34" charset="0"/>
              </a:rPr>
              <a:t>&gt;</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api</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OperasApi</a:t>
            </a:r>
            <a:r>
              <a:rPr lang="en-US" sz="1000" b="1" kern="1200" dirty="0" smtClean="0">
                <a:solidFill>
                  <a:schemeClr val="tx1"/>
                </a:solidFill>
                <a:latin typeface="Arial" pitchFamily="34" charset="0"/>
                <a:ea typeface="+mn-ea"/>
                <a:cs typeface="Arial" pitchFamily="34" charset="0"/>
              </a:rPr>
              <a:t>/3</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b="0" kern="1200" dirty="0" smtClean="0">
                <a:solidFill>
                  <a:schemeClr val="tx1"/>
                </a:solidFill>
                <a:latin typeface="Arial" pitchFamily="34" charset="0"/>
                <a:ea typeface="+mn-ea"/>
                <a:cs typeface="Arial" pitchFamily="34" charset="0"/>
              </a:rPr>
              <a:t>.</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sz="1000" kern="1200" dirty="0" smtClean="0">
                <a:solidFill>
                  <a:schemeClr val="tx1"/>
                </a:solidFill>
                <a:latin typeface="Arial" pitchFamily="34" charset="0"/>
                <a:ea typeface="+mn-ea"/>
                <a:cs typeface="Arial" pitchFamily="34" charset="0"/>
              </a:rPr>
              <a:t>24.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25.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26.</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note that only the information relating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displayed. </a:t>
            </a:r>
          </a:p>
          <a:p>
            <a:pPr lvl="0">
              <a:lnSpc>
                <a:spcPct val="150000"/>
              </a:lnSpc>
            </a:pPr>
            <a:r>
              <a:rPr lang="en-US" sz="1000" b="1" kern="1200" dirty="0" smtClean="0">
                <a:solidFill>
                  <a:schemeClr val="tx1"/>
                </a:solidFill>
                <a:latin typeface="Arial" pitchFamily="34" charset="0"/>
                <a:ea typeface="+mn-ea"/>
                <a:cs typeface="Arial" pitchFamily="34" charset="0"/>
              </a:rPr>
              <a:t>Note: </a:t>
            </a:r>
            <a:r>
              <a:rPr lang="en-US" sz="1000" kern="1200" dirty="0" smtClean="0">
                <a:solidFill>
                  <a:schemeClr val="tx1"/>
                </a:solidFill>
                <a:latin typeface="Arial" pitchFamily="34" charset="0"/>
                <a:ea typeface="+mn-ea"/>
                <a:cs typeface="Arial" pitchFamily="34" charset="0"/>
              </a:rPr>
              <a:t>The value for the </a:t>
            </a:r>
            <a:r>
              <a:rPr lang="en-US" sz="1000" b="1" kern="1200" dirty="0" err="1" smtClean="0">
                <a:solidFill>
                  <a:schemeClr val="tx1"/>
                </a:solidFill>
                <a:latin typeface="Arial" pitchFamily="34" charset="0"/>
                <a:ea typeface="+mn-ea"/>
                <a:cs typeface="Arial" pitchFamily="34" charset="0"/>
              </a:rPr>
              <a:t>OperasID</a:t>
            </a:r>
            <a:r>
              <a:rPr lang="en-US" sz="1000" kern="1200" dirty="0" smtClean="0">
                <a:solidFill>
                  <a:schemeClr val="tx1"/>
                </a:solidFill>
                <a:latin typeface="Arial" pitchFamily="34" charset="0"/>
                <a:ea typeface="+mn-ea"/>
                <a:cs typeface="Arial" pitchFamily="34" charset="0"/>
              </a:rPr>
              <a:t> parameter corresponding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a:t>
            </a:r>
            <a:r>
              <a:rPr lang="en-US" sz="1000" b="1" kern="1200" dirty="0" smtClean="0">
                <a:solidFill>
                  <a:schemeClr val="tx1"/>
                </a:solidFill>
                <a:latin typeface="Arial" pitchFamily="34" charset="0"/>
                <a:ea typeface="+mn-ea"/>
                <a:cs typeface="Arial" pitchFamily="34" charset="0"/>
              </a:rPr>
              <a:t>3</a:t>
            </a:r>
            <a:endParaRPr lang="en-US" sz="1000" kern="1200" dirty="0" smtClean="0">
              <a:solidFill>
                <a:schemeClr val="tx1"/>
              </a:solidFill>
              <a:latin typeface="Arial" pitchFamily="34" charset="0"/>
              <a:ea typeface="+mn-ea"/>
              <a:cs typeface="Arial" pitchFamily="34" charset="0"/>
            </a:endParaRPr>
          </a:p>
          <a:p>
            <a:pPr>
              <a:lnSpc>
                <a:spcPct val="150000"/>
              </a:lnSpc>
            </a:pPr>
            <a:r>
              <a:rPr lang="en-US" sz="1000" dirty="0" smtClean="0">
                <a:latin typeface="Arial" pitchFamily="34" charset="0"/>
                <a:cs typeface="Arial" pitchFamily="34" charset="0"/>
              </a:rPr>
              <a:t>27.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28. In the Windows Internet Explorer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29. In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benefit of using the </a:t>
            </a:r>
            <a:r>
              <a:rPr lang="en-US" sz="1000" b="1" dirty="0" err="1">
                <a:latin typeface="Arial"/>
                <a:ea typeface="Calibri"/>
                <a:cs typeface="Times New Roman"/>
              </a:rPr>
              <a:t>Microsoft.AspNet.WebApi.Client</a:t>
            </a:r>
            <a:r>
              <a:rPr lang="en-US" sz="1000" b="1"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
            </a:r>
            <a:r>
              <a:rPr lang="en-US" sz="1000" b="1" dirty="0" err="1">
                <a:latin typeface="Arial"/>
                <a:ea typeface="Calibri"/>
                <a:cs typeface="Times New Roman"/>
              </a:rPr>
              <a:t>Microsoft.AspNet.WebApi.Client</a:t>
            </a:r>
            <a:r>
              <a:rPr lang="en-US" sz="1000" b="1"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 provides access to the </a:t>
            </a:r>
            <a:r>
              <a:rPr lang="en-US" sz="1000" b="1" dirty="0" err="1">
                <a:latin typeface="Arial"/>
                <a:ea typeface="Calibri"/>
                <a:cs typeface="Times New Roman"/>
              </a:rPr>
              <a:t>HttpClient</a:t>
            </a:r>
            <a:r>
              <a:rPr lang="en-US" sz="1000" dirty="0">
                <a:latin typeface="Arial"/>
                <a:ea typeface="Calibri"/>
                <a:cs typeface="Times New Roman"/>
              </a:rPr>
              <a:t> class. The </a:t>
            </a:r>
            <a:r>
              <a:rPr lang="en-US" sz="1000" b="1" dirty="0" err="1">
                <a:latin typeface="Arial"/>
                <a:ea typeface="Calibri"/>
                <a:cs typeface="Times New Roman"/>
              </a:rPr>
              <a:t>HttpClient</a:t>
            </a:r>
            <a:r>
              <a:rPr lang="en-US" sz="1000" dirty="0">
                <a:latin typeface="Arial"/>
                <a:ea typeface="Calibri"/>
                <a:cs typeface="Times New Roman"/>
              </a:rPr>
              <a:t> class simplifies interacting with Web APIs because it reduces coding efforts.</a:t>
            </a:r>
          </a:p>
          <a:p>
            <a:pPr>
              <a:lnSpc>
                <a:spcPct val="115000"/>
              </a:lnSpc>
              <a:spcAft>
                <a:spcPts val="1000"/>
              </a:spcAft>
            </a:pPr>
            <a:r>
              <a:rPr lang="en-US" sz="1000" dirty="0">
                <a:solidFill>
                  <a:srgbClr val="000000"/>
                </a:solidFill>
                <a:latin typeface="Arial"/>
                <a:ea typeface="Calibri"/>
                <a:cs typeface="Times New Roman"/>
              </a:rPr>
              <a:t>You can use the </a:t>
            </a:r>
            <a:r>
              <a:rPr lang="en-US" sz="1000" b="1" dirty="0" err="1">
                <a:latin typeface="Arial"/>
                <a:ea typeface="Calibri"/>
                <a:cs typeface="Times New Roman"/>
              </a:rPr>
              <a:t>GetAsync</a:t>
            </a:r>
            <a:r>
              <a:rPr lang="en-US" sz="1000" dirty="0">
                <a:latin typeface="Arial"/>
                <a:ea typeface="Calibri"/>
                <a:cs typeface="Times New Roman"/>
              </a:rPr>
              <a:t> and </a:t>
            </a:r>
            <a:r>
              <a:rPr lang="en-US" sz="1000" b="1" dirty="0" err="1">
                <a:latin typeface="Arial"/>
                <a:ea typeface="Calibri"/>
                <a:cs typeface="Times New Roman"/>
              </a:rPr>
              <a:t>ReadAsAsync</a:t>
            </a:r>
            <a:r>
              <a:rPr lang="en-US" sz="1000" dirty="0">
                <a:latin typeface="Arial"/>
                <a:ea typeface="Calibri"/>
                <a:cs typeface="Times New Roman"/>
              </a:rPr>
              <a:t> methods to make asynchronous calls to services. However, these methods tend to block the running of other code blocks until the server generates the results of using these methods. To make it move on without blocking, you would </a:t>
            </a:r>
            <a:r>
              <a:rPr lang="en-US" sz="1000" dirty="0" smtClean="0">
                <a:latin typeface="Arial"/>
                <a:ea typeface="Calibri"/>
                <a:cs typeface="Times New Roman"/>
              </a:rPr>
              <a:t>have </a:t>
            </a:r>
            <a:r>
              <a:rPr lang="en-US" sz="1000" dirty="0">
                <a:latin typeface="Arial"/>
                <a:ea typeface="Calibri"/>
                <a:cs typeface="Times New Roman"/>
              </a:rPr>
              <a:t>to use </a:t>
            </a:r>
            <a:r>
              <a:rPr lang="en-US" sz="1000" b="1" dirty="0" err="1">
                <a:latin typeface="Arial"/>
                <a:ea typeface="Calibri"/>
                <a:cs typeface="Times New Roman"/>
              </a:rPr>
              <a:t>ConfigureAwait</a:t>
            </a:r>
            <a:r>
              <a:rPr lang="en-US" sz="1000" b="1" dirty="0">
                <a:latin typeface="Arial"/>
                <a:ea typeface="Calibri"/>
                <a:cs typeface="Times New Roman"/>
              </a:rPr>
              <a:t>(false)</a:t>
            </a:r>
            <a:r>
              <a:rPr lang="en-US" sz="1000" dirty="0">
                <a:latin typeface="Arial"/>
                <a:ea typeface="Calibri"/>
                <a:cs typeface="Times New Roman"/>
              </a:rPr>
              <a:t> in the code</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https://docs.microsoft.com/en-us/dotnet/articles/csharp/tutorials/console-webapiclient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in the </a:t>
            </a:r>
            <a:r>
              <a:rPr lang="en-US" sz="1000" b="1" kern="1200" dirty="0" err="1" smtClean="0">
                <a:solidFill>
                  <a:schemeClr val="tx1"/>
                </a:solidFill>
                <a:latin typeface="Arial" pitchFamily="34" charset="0"/>
                <a:ea typeface="+mn-ea"/>
                <a:cs typeface="Arial" pitchFamily="34" charset="0"/>
              </a:rPr>
              <a:t>ajax</a:t>
            </a:r>
            <a:r>
              <a:rPr lang="en-US" sz="1000" kern="1200" dirty="0" smtClean="0">
                <a:solidFill>
                  <a:schemeClr val="tx1"/>
                </a:solidFill>
                <a:latin typeface="Arial" pitchFamily="34" charset="0"/>
                <a:ea typeface="+mn-ea"/>
                <a:cs typeface="Arial" pitchFamily="34" charset="0"/>
              </a:rPr>
              <a:t> function?</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serializes the JavaScript objects in a format that JSON supports. </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describe how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serializes objects and removes the need for developer to construct content by themselves.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Exercise 1: Adding a Web API to the Photo Sharing Application</a:t>
            </a:r>
          </a:p>
          <a:p>
            <a:pPr>
              <a:lnSpc>
                <a:spcPct val="115000"/>
              </a:lnSpc>
              <a:spcAft>
                <a:spcPts val="1000"/>
              </a:spcAft>
            </a:pPr>
            <a:r>
              <a:rPr lang="en-US" sz="1000" dirty="0">
                <a:latin typeface="Arial"/>
                <a:ea typeface="Calibri"/>
                <a:cs typeface="Times New Roman"/>
              </a:rPr>
              <a:t>You have been asked to implement a Web API for the Photo Sharing application to ensure that photos can be used in third-party websites, mobile device applications, and other applications.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Web API controller for the Photo model class.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formatters and routes to support the Web API.</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API by using Internet Explorer.</a:t>
            </a:r>
          </a:p>
          <a:p>
            <a:pPr>
              <a:lnSpc>
                <a:spcPct val="115000"/>
              </a:lnSpc>
              <a:spcAft>
                <a:spcPts val="1000"/>
              </a:spcAft>
            </a:pPr>
            <a:r>
              <a:rPr lang="en-US" sz="1000" dirty="0">
                <a:latin typeface="Arial"/>
                <a:ea typeface="Calibri"/>
                <a:cs typeface="Times New Roman"/>
              </a:rPr>
              <a:t>Exercise 2: Using the Web API for a Bing Maps Display</a:t>
            </a:r>
          </a:p>
          <a:p>
            <a:pPr>
              <a:lnSpc>
                <a:spcPct val="115000"/>
              </a:lnSpc>
              <a:spcAft>
                <a:spcPts val="1000"/>
              </a:spcAft>
            </a:pPr>
            <a:r>
              <a:rPr lang="en-US" sz="1000" dirty="0">
                <a:latin typeface="Arial"/>
                <a:ea typeface="Calibri"/>
                <a:cs typeface="Times New Roman"/>
              </a:rPr>
              <a:t>You need to use the new Web API to obtain the photos in the client-side </a:t>
            </a:r>
            <a:r>
              <a:rPr lang="en-US" sz="1000" dirty="0" err="1">
                <a:latin typeface="Arial"/>
                <a:ea typeface="Calibri"/>
                <a:cs typeface="Times New Roman"/>
              </a:rPr>
              <a:t>jQuery</a:t>
            </a:r>
            <a:r>
              <a:rPr lang="en-US" sz="1000" dirty="0">
                <a:latin typeface="Arial"/>
                <a:ea typeface="Calibri"/>
                <a:cs typeface="Times New Roman"/>
              </a:rPr>
              <a:t> code. You will use latitude and longitude properties to display these photos as pins on a Bing API map.</a:t>
            </a:r>
          </a:p>
          <a:p>
            <a:pPr>
              <a:lnSpc>
                <a:spcPct val="115000"/>
              </a:lnSpc>
              <a:spcAft>
                <a:spcPts val="1000"/>
              </a:spcAft>
            </a:pPr>
            <a:r>
              <a:rPr lang="en-US" sz="1000" dirty="0">
                <a:latin typeface="Arial"/>
                <a:ea typeface="Calibri"/>
                <a:cs typeface="Times New Roman"/>
              </a:rPr>
              <a:t>To create the map display in the Photo Sharing application, you must add a new view and action for the photo controller. You must also add a new template view because the Bing Maps AJAX control requires a different </a:t>
            </a:r>
            <a:r>
              <a:rPr lang="en-US" sz="1000" b="1" dirty="0">
                <a:latin typeface="Arial"/>
                <a:ea typeface="Calibri"/>
                <a:cs typeface="Times New Roman"/>
              </a:rPr>
              <a:t>&lt;!DOCTYPE&gt;</a:t>
            </a:r>
            <a:r>
              <a:rPr lang="en-US" sz="1000" dirty="0">
                <a:latin typeface="Arial"/>
                <a:ea typeface="Calibri"/>
                <a:cs typeface="Times New Roman"/>
              </a:rPr>
              <a:t> directive to the one in use elsewhere in the Photo Sharing application. You will import a JavaScript file with basic Bing Maps code in place. To this JavaScript file, you will add code to call the Web API, obtain photo details, and display them on the map.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template view.</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map action, view, and script file.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Obtain and display photos.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Bing Maps control. </a:t>
            </a:r>
          </a:p>
          <a:p>
            <a:pPr>
              <a:lnSpc>
                <a:spcPct val="115000"/>
              </a:lnSpc>
              <a:spcAft>
                <a:spcPts val="1000"/>
              </a:spcAft>
            </a:pPr>
            <a:r>
              <a:rPr lang="en-US" sz="1000" dirty="0">
                <a:latin typeface="Arial"/>
                <a:ea typeface="Calibri"/>
                <a:cs typeface="Times New Roman"/>
              </a:rPr>
              <a:t>Instructor Note: If time permits, encourage the students to test the Photo Sharing application further by adding new photos with locations of their choice. If Bing Maps can resolve the location to a latitude and longitude, the new photo will appear automatically on the Map page.</a:t>
            </a:r>
          </a:p>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a:t>
            </a:r>
            <a:r>
              <a:rPr lang="en-US" sz="1000" dirty="0" smtClean="0">
                <a:latin typeface="Arial"/>
                <a:ea typeface="Calibri"/>
                <a:cs typeface="Times New Roman"/>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r>
              <a:rPr lang="en-US" sz="1000" dirty="0" smtClean="0">
                <a:latin typeface="Arial"/>
                <a:ea typeface="Calibri"/>
                <a:cs typeface="Times New Roman"/>
              </a:rPr>
              <a:t>functionality </a:t>
            </a:r>
            <a:r>
              <a:rPr lang="en-US" sz="1000" dirty="0" smtClean="0">
                <a:solidFill>
                  <a:prstClr val="black"/>
                </a:solidFill>
                <a:latin typeface="Arial"/>
                <a:ea typeface="Calibri"/>
                <a:cs typeface="Times New Roman"/>
              </a:rPr>
              <a:t>implemented </a:t>
            </a:r>
            <a:r>
              <a:rPr lang="en-US" sz="1000" dirty="0">
                <a:solidFill>
                  <a:prstClr val="black"/>
                </a:solidFill>
                <a:latin typeface="Arial"/>
                <a:ea typeface="Calibri"/>
                <a:cs typeface="Times New Roman"/>
              </a:rPr>
              <a:t>and tested in this lab. However, if students try to log on to the Photo Sharing Application to add new photos when testing the site, ASP.NET will throw an exception. To resolve this error, students can copy the </a:t>
            </a:r>
            <a:r>
              <a:rPr lang="en-US" sz="1000" dirty="0" err="1">
                <a:solidFill>
                  <a:prstClr val="black"/>
                </a:solidFill>
                <a:latin typeface="Arial"/>
                <a:ea typeface="Calibri"/>
                <a:cs typeface="Times New Roman"/>
              </a:rPr>
              <a:t>Web.config</a:t>
            </a:r>
            <a:r>
              <a:rPr lang="en-US" sz="1000" dirty="0">
                <a:solidFill>
                  <a:prstClr val="black"/>
                </a:solidFill>
                <a:latin typeface="Arial"/>
                <a:ea typeface="Calibri"/>
                <a:cs typeface="Times New Roman"/>
              </a:rPr>
              <a:t> file from their completed Lab 11 starter project to their Lab 14 starter project. Alternatively they can obtain the connection string from the database properties in the Windows Azure portal, as they did in Lab 11.</a:t>
            </a:r>
            <a:endParaRPr lang="en-US"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60CB882-8672-4F4D-B533-3A22FE3B9F5F}"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the API actions you added to the </a:t>
            </a:r>
            <a:r>
              <a:rPr lang="en-US" sz="1000" b="1" dirty="0" err="1">
                <a:latin typeface="Arial"/>
                <a:ea typeface="Calibri"/>
                <a:cs typeface="Times New Roman"/>
              </a:rPr>
              <a:t>PhotoApiController</a:t>
            </a:r>
            <a:r>
              <a:rPr lang="en-US" sz="1000" dirty="0">
                <a:latin typeface="Arial"/>
                <a:ea typeface="Calibri"/>
                <a:cs typeface="Times New Roman"/>
              </a:rPr>
              <a:t> controller in Exercise 1 differ from other actions in MVC controllers?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Most MVC controller actions return an </a:t>
            </a:r>
            <a:r>
              <a:rPr lang="en-US" sz="1000" b="1" dirty="0" err="1">
                <a:latin typeface="Arial"/>
                <a:ea typeface="Calibri"/>
                <a:cs typeface="Times New Roman"/>
              </a:rPr>
              <a:t>ActionResult</a:t>
            </a:r>
            <a:r>
              <a:rPr lang="en-US" sz="1000" dirty="0">
                <a:latin typeface="Arial"/>
                <a:ea typeface="Calibri"/>
                <a:cs typeface="Times New Roman"/>
              </a:rPr>
              <a:t> object or an object that derives from </a:t>
            </a:r>
            <a:r>
              <a:rPr lang="en-US" sz="1000" b="1" dirty="0" err="1">
                <a:latin typeface="Arial"/>
                <a:ea typeface="Calibri"/>
                <a:cs typeface="Times New Roman"/>
              </a:rPr>
              <a:t>ActionResult</a:t>
            </a:r>
            <a:r>
              <a:rPr lang="en-US" sz="1000" dirty="0">
                <a:latin typeface="Arial"/>
                <a:ea typeface="Calibri"/>
                <a:cs typeface="Times New Roman"/>
              </a:rPr>
              <a:t>. API actions, by contrast, can return any object.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Consider that you develop a mobile application by using Web APIs and the application needs to use currency rate services. For this application, you cannot use WCF, because WCF can impede the performance of the application by using XML for data exchanges. Therefore, you should use REST and JSON in the application to reduce the data that is transmitted between the client system and the server.</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We are developing a mobile application, which requires to access business data via internet. You are proposing to use Web API but your colleague is proposing to use WCF. What would be the key point for using Web API in this scenario?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data exchanged via Web API is less than WCF and more effective.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key benefit of using REST with Web APIs?</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REST helps minimize data transfers between the client system and the server, thereby making it ideal for mobile applications. Web API provides the framework for developers to build API access with a lot less effort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using the HTTP attributes?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dirty="0" smtClean="0">
                <a:latin typeface="Arial"/>
                <a:ea typeface="Times New Roman"/>
                <a:cs typeface="Times New Roman"/>
              </a:rPr>
              <a:t>You can describe how to combine the attributes together. For example, you can use </a:t>
            </a:r>
            <a:r>
              <a:rPr lang="en-US" sz="1000" b="1" dirty="0" err="1" smtClean="0">
                <a:latin typeface="Arial"/>
                <a:ea typeface="Times New Roman"/>
                <a:cs typeface="Times New Roman"/>
              </a:rPr>
              <a:t>HttpGet</a:t>
            </a:r>
            <a:r>
              <a:rPr lang="en-US" sz="1000" dirty="0" smtClean="0">
                <a:latin typeface="Arial"/>
                <a:ea typeface="Times New Roman"/>
                <a:cs typeface="Times New Roman"/>
              </a:rPr>
              <a:t> together with </a:t>
            </a:r>
            <a:r>
              <a:rPr lang="en-US" sz="1000" b="1" dirty="0" err="1" smtClean="0">
                <a:latin typeface="Arial"/>
                <a:ea typeface="Times New Roman"/>
                <a:cs typeface="Times New Roman"/>
              </a:rPr>
              <a:t>ActionName</a:t>
            </a:r>
            <a:r>
              <a:rPr lang="en-US" sz="1000" dirty="0" smtClean="0">
                <a:latin typeface="Arial"/>
                <a:ea typeface="Times New Roman"/>
                <a:cs typeface="Times New Roman"/>
              </a:rPr>
              <a:t> to map the action to the </a:t>
            </a:r>
            <a:r>
              <a:rPr lang="en-US" sz="1000" b="1" dirty="0" smtClean="0">
                <a:latin typeface="Arial"/>
                <a:ea typeface="Times New Roman"/>
                <a:cs typeface="Times New Roman"/>
              </a:rPr>
              <a:t>GET</a:t>
            </a:r>
            <a:r>
              <a:rPr lang="en-US" sz="1000" dirty="0" smtClean="0">
                <a:latin typeface="Arial"/>
                <a:ea typeface="Times New Roman"/>
                <a:cs typeface="Times New Roman"/>
              </a:rPr>
              <a:t> method by using the specified action name.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syntax that the ASP.NET MVC engine uses for mapping controllers and action functions? </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The syntax is as follows.</a:t>
            </a:r>
          </a:p>
          <a:p>
            <a:r>
              <a:rPr lang="en-US" sz="1000" dirty="0" smtClean="0">
                <a:latin typeface="Arial" pitchFamily="34" charset="0"/>
                <a:cs typeface="Arial" pitchFamily="34" charset="0"/>
              </a:rPr>
              <a:t>	http://&lt;hostname&gt;/api/&lt;entity name&gt;/&lt;parameters&gt;</a:t>
            </a:r>
          </a:p>
          <a:p>
            <a:endParaRPr lang="en-US" sz="1000" dirty="0">
              <a:latin typeface="Arial"/>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mandatory requirement of create and update requests?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Create and update requests require the client systems to submit XML data of the objects that users want to update.</a:t>
            </a:r>
          </a:p>
          <a:p>
            <a:pPr>
              <a:lnSpc>
                <a:spcPct val="115000"/>
              </a:lnSpc>
              <a:spcAft>
                <a:spcPts val="1000"/>
              </a:spcAft>
            </a:pPr>
            <a:r>
              <a:rPr lang="en-US" sz="1000" dirty="0">
                <a:latin typeface="Arial"/>
                <a:ea typeface="Calibri"/>
                <a:cs typeface="Times New Roman"/>
              </a:rPr>
              <a:t>The ASP.NET MVC4 engine automatically maps the REST method and the controller by using the following syntax.</a:t>
            </a:r>
          </a:p>
          <a:p>
            <a:pPr>
              <a:lnSpc>
                <a:spcPts val="1000"/>
              </a:lnSpc>
              <a:spcBef>
                <a:spcPts val="600"/>
              </a:spcBef>
              <a:spcAft>
                <a:spcPts val="600"/>
              </a:spcAft>
            </a:pPr>
            <a:r>
              <a:rPr lang="en-US" sz="1000" dirty="0" smtClean="0">
                <a:latin typeface="Arial"/>
                <a:ea typeface="Times New Roman"/>
                <a:cs typeface="Times New Roman"/>
              </a:rPr>
              <a:t>&lt;HTTP method&gt;&lt;Entity Name&gt;&lt;Parameter&gt; syntax</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you use a media formatter for Web API REST services?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a media formatter to control the output format of the information that the API returns.</a:t>
            </a:r>
          </a:p>
          <a:p>
            <a:pPr>
              <a:lnSpc>
                <a:spcPct val="115000"/>
              </a:lnSpc>
              <a:spcAft>
                <a:spcPts val="1000"/>
              </a:spcAft>
            </a:pPr>
            <a:r>
              <a:rPr lang="en-US" sz="1000" dirty="0">
                <a:latin typeface="Arial"/>
                <a:ea typeface="Calibri"/>
                <a:cs typeface="Times New Roman"/>
              </a:rPr>
              <a:t>You need not always use the custom media formatter. You should use it only if you require custom formatting for data exchanges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https://docs.microsoft.com/en-us/aspnet/core/mvc/models/formatting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https://docs.microsoft.com/en-us/aspnet/core/mvc/models/formatting</a:t>
            </a:r>
            <a:endParaRPr lang="nl-NL"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14</a:t>
            </a:fld>
            <a:endParaRPr lang="en-US"/>
          </a:p>
        </p:txBody>
      </p:sp>
    </p:spTree>
    <p:extLst>
      <p:ext uri="{BB962C8B-B14F-4D97-AF65-F5344CB8AC3E}">
        <p14:creationId xmlns:p14="http://schemas.microsoft.com/office/powerpoint/2010/main" val="2098288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Module14</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Implementing Web APIs </a:t>
            </a:r>
            <a:endParaRPr lang="en-US" sz="4400" dirty="0" smtClean="0"/>
          </a:p>
          <a:p>
            <a:pPr marL="0" indent="0" algn="ctr">
              <a:buNone/>
            </a:pPr>
            <a:r>
              <a:rPr lang="en-US" sz="4400" dirty="0" smtClean="0"/>
              <a:t>in </a:t>
            </a:r>
          </a:p>
          <a:p>
            <a:pPr marL="0" indent="0" algn="ctr">
              <a:buNone/>
            </a:pPr>
            <a:r>
              <a:rPr lang="en-US" sz="4400" dirty="0" smtClean="0"/>
              <a:t>ASP.NET </a:t>
            </a:r>
            <a:r>
              <a:rPr lang="en-US" sz="4400" dirty="0" smtClean="0"/>
              <a:t>MVC </a:t>
            </a:r>
            <a:r>
              <a:rPr lang="en-US" sz="4400" dirty="0" smtClean="0"/>
              <a:t>Core </a:t>
            </a:r>
          </a:p>
          <a:p>
            <a:pPr marL="0" indent="0" algn="ctr">
              <a:buNone/>
            </a:pPr>
            <a:r>
              <a:rPr lang="en-US" sz="4400" dirty="0" smtClean="0"/>
              <a:t>Web Applications</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HttpPost</a:t>
            </a:r>
            <a:r>
              <a:rPr lang="en-US" dirty="0" smtClean="0"/>
              <a:t> Attribute</a:t>
            </a:r>
          </a:p>
          <a:p>
            <a:r>
              <a:rPr lang="en-US" dirty="0" smtClean="0"/>
              <a:t>Use </a:t>
            </a:r>
            <a:r>
              <a:rPr lang="en-US" dirty="0" err="1" smtClean="0"/>
              <a:t>FromBodyAttribute</a:t>
            </a:r>
            <a:r>
              <a:rPr lang="en-US" dirty="0" smtClean="0"/>
              <a:t> to tell MVC to read the content from the request body</a:t>
            </a:r>
          </a:p>
          <a:p>
            <a:r>
              <a:rPr lang="en-US" dirty="0" err="1" smtClean="0"/>
              <a:t>CreatedAtRoute</a:t>
            </a:r>
            <a:r>
              <a:rPr lang="en-US" dirty="0" smtClean="0"/>
              <a:t> returns 201 and serializes content</a:t>
            </a:r>
          </a:p>
          <a:p>
            <a:r>
              <a:rPr lang="en-US" dirty="0" err="1" smtClean="0"/>
              <a:t>BadRequest</a:t>
            </a:r>
            <a:r>
              <a:rPr lang="en-US" dirty="0" smtClean="0"/>
              <a:t> returns </a:t>
            </a:r>
            <a:endParaRPr lang="nl-NL" dirty="0"/>
          </a:p>
        </p:txBody>
      </p:sp>
      <p:sp>
        <p:nvSpPr>
          <p:cNvPr id="4" name="Rectangle 3"/>
          <p:cNvSpPr/>
          <p:nvPr/>
        </p:nvSpPr>
        <p:spPr>
          <a:xfrm>
            <a:off x="136866" y="3810000"/>
            <a:ext cx="8763000" cy="2862322"/>
          </a:xfrm>
          <a:prstGeom prst="rect">
            <a:avLst/>
          </a:prstGeom>
        </p:spPr>
        <p:txBody>
          <a:bodyPr wrap="square">
            <a:spAutoFit/>
          </a:bodyPr>
          <a:lstStyle/>
          <a:p>
            <a:r>
              <a:rPr lang="nl-NL" b="1" dirty="0"/>
              <a:t>[</a:t>
            </a:r>
            <a:r>
              <a:rPr lang="nl-NL" b="1" dirty="0" err="1"/>
              <a:t>HttpPost</a:t>
            </a:r>
            <a:r>
              <a:rPr lang="nl-NL" b="1" dirty="0" smtClean="0"/>
              <a:t>] </a:t>
            </a:r>
            <a:r>
              <a:rPr lang="nl-NL" dirty="0" smtClean="0"/>
              <a:t>//POST </a:t>
            </a:r>
            <a:r>
              <a:rPr lang="nl-NL" dirty="0" err="1" smtClean="0"/>
              <a:t>api</a:t>
            </a:r>
            <a:r>
              <a:rPr lang="nl-NL" dirty="0" smtClean="0"/>
              <a:t>/</a:t>
            </a:r>
            <a:r>
              <a:rPr lang="nl-NL" dirty="0" err="1" smtClean="0"/>
              <a:t>todo</a:t>
            </a:r>
            <a:endParaRPr lang="nl-NL" dirty="0"/>
          </a:p>
          <a:p>
            <a:r>
              <a:rPr lang="nl-NL" dirty="0"/>
              <a:t>public </a:t>
            </a:r>
            <a:r>
              <a:rPr lang="nl-NL" dirty="0" err="1"/>
              <a:t>IActionResult</a:t>
            </a:r>
            <a:r>
              <a:rPr lang="nl-NL" dirty="0"/>
              <a:t> </a:t>
            </a:r>
            <a:r>
              <a:rPr lang="nl-NL" dirty="0" err="1"/>
              <a:t>Create</a:t>
            </a:r>
            <a:r>
              <a:rPr lang="nl-NL" dirty="0"/>
              <a:t>(</a:t>
            </a:r>
            <a:r>
              <a:rPr lang="nl-NL" b="1" dirty="0"/>
              <a:t>[</a:t>
            </a:r>
            <a:r>
              <a:rPr lang="nl-NL" b="1" dirty="0" err="1"/>
              <a:t>FromBody</a:t>
            </a:r>
            <a:r>
              <a:rPr lang="nl-NL" b="1" dirty="0"/>
              <a:t>]</a:t>
            </a:r>
            <a:r>
              <a:rPr lang="nl-NL" dirty="0"/>
              <a:t> </a:t>
            </a:r>
            <a:r>
              <a:rPr lang="nl-NL" dirty="0" err="1"/>
              <a:t>TodoItem</a:t>
            </a:r>
            <a:r>
              <a:rPr lang="nl-NL" dirty="0"/>
              <a:t> item)</a:t>
            </a:r>
          </a:p>
          <a:p>
            <a:r>
              <a:rPr lang="nl-NL" dirty="0"/>
              <a:t>{</a:t>
            </a:r>
          </a:p>
          <a:p>
            <a:r>
              <a:rPr lang="nl-NL" dirty="0"/>
              <a:t>    </a:t>
            </a:r>
            <a:r>
              <a:rPr lang="nl-NL" dirty="0" err="1"/>
              <a:t>if</a:t>
            </a:r>
            <a:r>
              <a:rPr lang="nl-NL" dirty="0"/>
              <a:t> (item == </a:t>
            </a:r>
            <a:r>
              <a:rPr lang="nl-NL" dirty="0" err="1"/>
              <a:t>null</a:t>
            </a:r>
            <a:r>
              <a:rPr lang="nl-NL" dirty="0"/>
              <a:t>)</a:t>
            </a:r>
          </a:p>
          <a:p>
            <a:r>
              <a:rPr lang="nl-NL" dirty="0"/>
              <a:t>    {</a:t>
            </a:r>
          </a:p>
          <a:p>
            <a:r>
              <a:rPr lang="nl-NL" dirty="0"/>
              <a:t>        return </a:t>
            </a:r>
            <a:r>
              <a:rPr lang="nl-NL" b="1" dirty="0" err="1"/>
              <a:t>BadRequest</a:t>
            </a:r>
            <a:r>
              <a:rPr lang="nl-NL" b="1" dirty="0"/>
              <a:t>();</a:t>
            </a:r>
          </a:p>
          <a:p>
            <a:r>
              <a:rPr lang="nl-NL" dirty="0"/>
              <a:t>    }</a:t>
            </a:r>
          </a:p>
          <a:p>
            <a:r>
              <a:rPr lang="nl-NL" dirty="0"/>
              <a:t>    </a:t>
            </a:r>
            <a:r>
              <a:rPr lang="nl-NL" dirty="0" err="1"/>
              <a:t>TodoItems.Add</a:t>
            </a:r>
            <a:r>
              <a:rPr lang="nl-NL" dirty="0"/>
              <a:t>(item);</a:t>
            </a:r>
          </a:p>
          <a:p>
            <a:r>
              <a:rPr lang="nl-NL" dirty="0"/>
              <a:t>    return </a:t>
            </a:r>
            <a:r>
              <a:rPr lang="nl-NL" b="1" dirty="0" err="1"/>
              <a:t>CreatedAtRoute</a:t>
            </a:r>
            <a:r>
              <a:rPr lang="nl-NL" dirty="0"/>
              <a:t>("</a:t>
            </a:r>
            <a:r>
              <a:rPr lang="nl-NL" dirty="0" err="1"/>
              <a:t>GetTodo</a:t>
            </a:r>
            <a:r>
              <a:rPr lang="nl-NL" dirty="0"/>
              <a:t>", new { </a:t>
            </a:r>
            <a:r>
              <a:rPr lang="nl-NL" dirty="0" err="1"/>
              <a:t>id</a:t>
            </a:r>
            <a:r>
              <a:rPr lang="nl-NL" dirty="0"/>
              <a:t> = </a:t>
            </a:r>
            <a:r>
              <a:rPr lang="nl-NL" dirty="0" err="1"/>
              <a:t>item.Key</a:t>
            </a:r>
            <a:r>
              <a:rPr lang="nl-NL" dirty="0"/>
              <a:t> }, item);</a:t>
            </a:r>
          </a:p>
          <a:p>
            <a:r>
              <a:rPr lang="nl-NL" dirty="0"/>
              <a:t>}</a:t>
            </a:r>
          </a:p>
        </p:txBody>
      </p:sp>
    </p:spTree>
    <p:extLst>
      <p:ext uri="{BB962C8B-B14F-4D97-AF65-F5344CB8AC3E}">
        <p14:creationId xmlns:p14="http://schemas.microsoft.com/office/powerpoint/2010/main" val="154368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HttpPut</a:t>
            </a:r>
            <a:r>
              <a:rPr lang="en-US" dirty="0" smtClean="0"/>
              <a:t> Attribute</a:t>
            </a:r>
          </a:p>
          <a:p>
            <a:r>
              <a:rPr lang="en-US" dirty="0"/>
              <a:t>Use </a:t>
            </a:r>
            <a:r>
              <a:rPr lang="en-US" dirty="0" err="1"/>
              <a:t>FromBodyAttribute</a:t>
            </a:r>
            <a:r>
              <a:rPr lang="en-US" dirty="0"/>
              <a:t> to tell MVC to read the content from the request body</a:t>
            </a:r>
          </a:p>
          <a:p>
            <a:r>
              <a:rPr lang="en-US" dirty="0" err="1" smtClean="0"/>
              <a:t>NoContentResult</a:t>
            </a:r>
            <a:r>
              <a:rPr lang="en-US" dirty="0" smtClean="0"/>
              <a:t> returns 204</a:t>
            </a:r>
            <a:endParaRPr lang="nl-NL" dirty="0"/>
          </a:p>
        </p:txBody>
      </p:sp>
      <p:sp>
        <p:nvSpPr>
          <p:cNvPr id="4" name="Rectangle 3"/>
          <p:cNvSpPr/>
          <p:nvPr/>
        </p:nvSpPr>
        <p:spPr>
          <a:xfrm>
            <a:off x="60666" y="3422346"/>
            <a:ext cx="8915400" cy="3416320"/>
          </a:xfrm>
          <a:prstGeom prst="rect">
            <a:avLst/>
          </a:prstGeom>
        </p:spPr>
        <p:txBody>
          <a:bodyPr wrap="square">
            <a:spAutoFit/>
          </a:bodyPr>
          <a:lstStyle/>
          <a:p>
            <a:r>
              <a:rPr lang="nl-NL" b="1" dirty="0"/>
              <a:t>[</a:t>
            </a:r>
            <a:r>
              <a:rPr lang="nl-NL" b="1" dirty="0" err="1"/>
              <a:t>HttpPut</a:t>
            </a:r>
            <a:r>
              <a:rPr lang="nl-NL" b="1" dirty="0"/>
              <a:t>("{</a:t>
            </a:r>
            <a:r>
              <a:rPr lang="nl-NL" b="1" dirty="0" err="1"/>
              <a:t>id</a:t>
            </a:r>
            <a:r>
              <a:rPr lang="nl-NL" b="1" dirty="0" smtClean="0"/>
              <a:t>}")] </a:t>
            </a:r>
            <a:r>
              <a:rPr lang="nl-NL" dirty="0" smtClean="0"/>
              <a:t>//PUT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Update(string </a:t>
            </a:r>
            <a:r>
              <a:rPr lang="nl-NL" dirty="0" err="1"/>
              <a:t>id</a:t>
            </a:r>
            <a:r>
              <a:rPr lang="nl-NL" dirty="0"/>
              <a:t>, </a:t>
            </a:r>
            <a:r>
              <a:rPr lang="nl-NL" b="1" dirty="0"/>
              <a:t>[</a:t>
            </a:r>
            <a:r>
              <a:rPr lang="nl-NL" b="1" dirty="0" err="1"/>
              <a:t>FromBody</a:t>
            </a:r>
            <a:r>
              <a:rPr lang="nl-NL" b="1" dirty="0"/>
              <a:t>] </a:t>
            </a:r>
            <a:r>
              <a:rPr lang="nl-NL" dirty="0" err="1"/>
              <a:t>TodoItem</a:t>
            </a:r>
            <a:r>
              <a:rPr lang="nl-NL" dirty="0"/>
              <a:t> item</a:t>
            </a:r>
            <a:r>
              <a:rPr lang="nl-NL" dirty="0" smtClean="0"/>
              <a:t>){</a:t>
            </a:r>
            <a:endParaRPr lang="nl-NL" dirty="0"/>
          </a:p>
          <a:p>
            <a:r>
              <a:rPr lang="nl-NL" dirty="0"/>
              <a:t>    </a:t>
            </a:r>
            <a:r>
              <a:rPr lang="nl-NL" dirty="0" err="1"/>
              <a:t>if</a:t>
            </a:r>
            <a:r>
              <a:rPr lang="nl-NL" dirty="0"/>
              <a:t> (item == </a:t>
            </a:r>
            <a:r>
              <a:rPr lang="nl-NL" dirty="0" err="1"/>
              <a:t>null</a:t>
            </a:r>
            <a:r>
              <a:rPr lang="nl-NL" dirty="0"/>
              <a:t> || </a:t>
            </a:r>
            <a:r>
              <a:rPr lang="nl-NL" dirty="0" err="1"/>
              <a:t>item.Key</a:t>
            </a:r>
            <a:r>
              <a:rPr lang="nl-NL" dirty="0"/>
              <a:t> != </a:t>
            </a:r>
            <a:r>
              <a:rPr lang="nl-NL" dirty="0" err="1"/>
              <a:t>id</a:t>
            </a:r>
            <a:r>
              <a:rPr lang="nl-NL" dirty="0" smtClean="0"/>
              <a:t>)</a:t>
            </a:r>
            <a:endParaRPr lang="nl-NL" dirty="0"/>
          </a:p>
          <a:p>
            <a:r>
              <a:rPr lang="nl-NL" dirty="0"/>
              <a:t>        return </a:t>
            </a:r>
            <a:r>
              <a:rPr lang="nl-NL" b="1" dirty="0" err="1"/>
              <a:t>BadRequest</a:t>
            </a:r>
            <a:r>
              <a:rPr lang="nl-NL" b="1" dirty="0" smtClean="0"/>
              <a:t>();</a:t>
            </a:r>
            <a:endParaRPr lang="nl-NL" dirty="0"/>
          </a:p>
          <a:p>
            <a:endParaRPr lang="nl-NL" dirty="0"/>
          </a:p>
          <a:p>
            <a:r>
              <a:rPr lang="nl-NL" dirty="0"/>
              <a:t>    var </a:t>
            </a:r>
            <a:r>
              <a:rPr lang="nl-NL" dirty="0" err="1"/>
              <a:t>todo</a:t>
            </a:r>
            <a:r>
              <a:rPr lang="nl-NL" dirty="0"/>
              <a:t> = </a:t>
            </a:r>
            <a:r>
              <a:rPr lang="nl-NL" dirty="0" err="1"/>
              <a:t>TodoItems.Find</a:t>
            </a:r>
            <a:r>
              <a:rPr lang="nl-NL" dirty="0"/>
              <a:t>(</a:t>
            </a:r>
            <a:r>
              <a:rPr lang="nl-NL" dirty="0" err="1"/>
              <a:t>id</a:t>
            </a:r>
            <a:r>
              <a:rPr lang="nl-NL" dirty="0"/>
              <a:t>);</a:t>
            </a:r>
          </a:p>
          <a:p>
            <a:r>
              <a:rPr lang="nl-NL" dirty="0"/>
              <a:t>    </a:t>
            </a:r>
            <a:r>
              <a:rPr lang="nl-NL" dirty="0" err="1"/>
              <a:t>if</a:t>
            </a:r>
            <a:r>
              <a:rPr lang="nl-NL" dirty="0"/>
              <a:t> (</a:t>
            </a:r>
            <a:r>
              <a:rPr lang="nl-NL" dirty="0" err="1"/>
              <a:t>todo</a:t>
            </a:r>
            <a:r>
              <a:rPr lang="nl-NL" dirty="0"/>
              <a:t> == </a:t>
            </a:r>
            <a:r>
              <a:rPr lang="nl-NL" dirty="0" err="1"/>
              <a:t>null</a:t>
            </a:r>
            <a:r>
              <a:rPr lang="nl-NL" dirty="0" smtClean="0"/>
              <a:t>) </a:t>
            </a:r>
            <a:endParaRPr lang="nl-NL" dirty="0"/>
          </a:p>
          <a:p>
            <a:r>
              <a:rPr lang="nl-NL" dirty="0"/>
              <a:t>        return </a:t>
            </a:r>
            <a:r>
              <a:rPr lang="nl-NL" b="1" dirty="0" err="1"/>
              <a:t>NotFound</a:t>
            </a:r>
            <a:r>
              <a:rPr lang="nl-NL" b="1" dirty="0" smtClean="0"/>
              <a:t>();</a:t>
            </a:r>
            <a:endParaRPr lang="nl-NL" dirty="0"/>
          </a:p>
          <a:p>
            <a:endParaRPr lang="nl-NL" dirty="0"/>
          </a:p>
          <a:p>
            <a:r>
              <a:rPr lang="nl-NL" dirty="0"/>
              <a:t>    </a:t>
            </a:r>
            <a:r>
              <a:rPr lang="nl-NL" dirty="0" err="1"/>
              <a:t>TodoItems.Update</a:t>
            </a:r>
            <a:r>
              <a:rPr lang="nl-NL" dirty="0"/>
              <a:t>(item);</a:t>
            </a:r>
          </a:p>
          <a:p>
            <a:r>
              <a:rPr lang="nl-NL" dirty="0"/>
              <a:t>    return new </a:t>
            </a:r>
            <a:r>
              <a:rPr lang="nl-NL" b="1" dirty="0" err="1"/>
              <a:t>NoContentResult</a:t>
            </a:r>
            <a:r>
              <a:rPr lang="nl-NL" b="1" dirty="0"/>
              <a:t>();</a:t>
            </a:r>
          </a:p>
          <a:p>
            <a:r>
              <a:rPr lang="nl-NL" dirty="0"/>
              <a:t>}</a:t>
            </a:r>
          </a:p>
        </p:txBody>
      </p:sp>
    </p:spTree>
    <p:extLst>
      <p:ext uri="{BB962C8B-B14F-4D97-AF65-F5344CB8AC3E}">
        <p14:creationId xmlns:p14="http://schemas.microsoft.com/office/powerpoint/2010/main" val="181791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HttpDelete</a:t>
            </a:r>
            <a:r>
              <a:rPr lang="en-US" dirty="0" smtClean="0"/>
              <a:t> Attribute</a:t>
            </a:r>
          </a:p>
          <a:p>
            <a:r>
              <a:rPr lang="en-US" dirty="0" smtClean="0"/>
              <a:t>Return </a:t>
            </a:r>
            <a:r>
              <a:rPr lang="en-US" dirty="0" err="1" smtClean="0"/>
              <a:t>NoContentResult</a:t>
            </a:r>
            <a:endParaRPr lang="nl-NL" dirty="0"/>
          </a:p>
        </p:txBody>
      </p:sp>
      <p:sp>
        <p:nvSpPr>
          <p:cNvPr id="4" name="Rectangle 3"/>
          <p:cNvSpPr/>
          <p:nvPr/>
        </p:nvSpPr>
        <p:spPr>
          <a:xfrm>
            <a:off x="458788" y="3065786"/>
            <a:ext cx="8119156" cy="3416320"/>
          </a:xfrm>
          <a:prstGeom prst="rect">
            <a:avLst/>
          </a:prstGeom>
        </p:spPr>
        <p:txBody>
          <a:bodyPr wrap="square">
            <a:spAutoFit/>
          </a:bodyPr>
          <a:lstStyle/>
          <a:p>
            <a:r>
              <a:rPr lang="nl-NL" b="1" dirty="0"/>
              <a:t>[</a:t>
            </a:r>
            <a:r>
              <a:rPr lang="nl-NL" b="1" dirty="0" err="1"/>
              <a:t>HttpDelete</a:t>
            </a:r>
            <a:r>
              <a:rPr lang="nl-NL" b="1" dirty="0"/>
              <a:t>("{</a:t>
            </a:r>
            <a:r>
              <a:rPr lang="nl-NL" b="1" dirty="0" err="1"/>
              <a:t>id</a:t>
            </a:r>
            <a:r>
              <a:rPr lang="nl-NL" b="1" dirty="0" smtClean="0"/>
              <a:t>}")] </a:t>
            </a:r>
            <a:r>
              <a:rPr lang="nl-NL" dirty="0" smtClean="0"/>
              <a:t>//DELETE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Delete(string </a:t>
            </a:r>
            <a:r>
              <a:rPr lang="nl-NL" dirty="0" err="1"/>
              <a:t>id</a:t>
            </a:r>
            <a:r>
              <a:rPr lang="nl-NL" dirty="0"/>
              <a:t>)</a:t>
            </a:r>
          </a:p>
          <a:p>
            <a:r>
              <a:rPr lang="nl-NL" dirty="0"/>
              <a:t>{</a:t>
            </a:r>
          </a:p>
          <a:p>
            <a:r>
              <a:rPr lang="nl-NL" dirty="0"/>
              <a:t>    var </a:t>
            </a:r>
            <a:r>
              <a:rPr lang="nl-NL" dirty="0" err="1"/>
              <a:t>todo</a:t>
            </a:r>
            <a:r>
              <a:rPr lang="nl-NL" dirty="0"/>
              <a:t> = </a:t>
            </a:r>
            <a:r>
              <a:rPr lang="nl-NL" dirty="0" err="1"/>
              <a:t>TodoItems.Find</a:t>
            </a:r>
            <a:r>
              <a:rPr lang="nl-NL" dirty="0"/>
              <a:t>(</a:t>
            </a:r>
            <a:r>
              <a:rPr lang="nl-NL" dirty="0" err="1"/>
              <a:t>id</a:t>
            </a:r>
            <a:r>
              <a:rPr lang="nl-NL" dirty="0"/>
              <a:t>);</a:t>
            </a:r>
          </a:p>
          <a:p>
            <a:r>
              <a:rPr lang="nl-NL" dirty="0"/>
              <a:t>    </a:t>
            </a:r>
            <a:r>
              <a:rPr lang="nl-NL" dirty="0" err="1"/>
              <a:t>if</a:t>
            </a:r>
            <a:r>
              <a:rPr lang="nl-NL" dirty="0"/>
              <a:t> (</a:t>
            </a:r>
            <a:r>
              <a:rPr lang="nl-NL" dirty="0" err="1"/>
              <a:t>todo</a:t>
            </a:r>
            <a:r>
              <a:rPr lang="nl-NL" dirty="0"/>
              <a:t> == </a:t>
            </a:r>
            <a:r>
              <a:rPr lang="nl-NL" dirty="0" err="1"/>
              <a:t>null</a:t>
            </a:r>
            <a:r>
              <a:rPr lang="nl-NL" dirty="0"/>
              <a:t>)</a:t>
            </a:r>
          </a:p>
          <a:p>
            <a:r>
              <a:rPr lang="nl-NL" dirty="0"/>
              <a:t>    {</a:t>
            </a:r>
          </a:p>
          <a:p>
            <a:r>
              <a:rPr lang="nl-NL" dirty="0"/>
              <a:t>        return </a:t>
            </a:r>
            <a:r>
              <a:rPr lang="nl-NL" b="1" dirty="0" err="1"/>
              <a:t>NotFound</a:t>
            </a:r>
            <a:r>
              <a:rPr lang="nl-NL" b="1" dirty="0"/>
              <a:t>();</a:t>
            </a:r>
          </a:p>
          <a:p>
            <a:r>
              <a:rPr lang="nl-NL" dirty="0"/>
              <a:t>    }</a:t>
            </a:r>
          </a:p>
          <a:p>
            <a:endParaRPr lang="nl-NL" dirty="0"/>
          </a:p>
          <a:p>
            <a:r>
              <a:rPr lang="nl-NL" dirty="0"/>
              <a:t>    </a:t>
            </a:r>
            <a:r>
              <a:rPr lang="nl-NL" dirty="0" err="1"/>
              <a:t>TodoItems.Remove</a:t>
            </a:r>
            <a:r>
              <a:rPr lang="nl-NL" dirty="0"/>
              <a:t>(</a:t>
            </a:r>
            <a:r>
              <a:rPr lang="nl-NL" dirty="0" err="1"/>
              <a:t>id</a:t>
            </a:r>
            <a:r>
              <a:rPr lang="nl-NL" dirty="0"/>
              <a:t>);</a:t>
            </a:r>
          </a:p>
          <a:p>
            <a:r>
              <a:rPr lang="nl-NL" dirty="0"/>
              <a:t>    return new </a:t>
            </a:r>
            <a:r>
              <a:rPr lang="nl-NL" b="1" dirty="0" err="1"/>
              <a:t>NoContentResult</a:t>
            </a:r>
            <a:r>
              <a:rPr lang="nl-NL" b="1" dirty="0"/>
              <a:t>();</a:t>
            </a:r>
          </a:p>
          <a:p>
            <a:r>
              <a:rPr lang="nl-NL" dirty="0"/>
              <a:t>}</a:t>
            </a:r>
          </a:p>
        </p:txBody>
      </p:sp>
    </p:spTree>
    <p:extLst>
      <p:ext uri="{BB962C8B-B14F-4D97-AF65-F5344CB8AC3E}">
        <p14:creationId xmlns:p14="http://schemas.microsoft.com/office/powerpoint/2010/main" val="200360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Return Formats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smtClean="0"/>
              <a:t>Web API can return data in JSON formats</a:t>
            </a:r>
          </a:p>
          <a:p>
            <a:pPr marL="649288" lvl="1" indent="-365125">
              <a:tabLst>
                <a:tab pos="365125" algn="l"/>
              </a:tabLst>
            </a:pPr>
            <a:r>
              <a:rPr lang="en-US" dirty="0" smtClean="0"/>
              <a:t>Additional formatters can be added</a:t>
            </a:r>
          </a:p>
          <a:p>
            <a:pPr marL="365125" indent="-365125">
              <a:tabLst>
                <a:tab pos="365125" algn="l"/>
              </a:tabLst>
            </a:pPr>
            <a:r>
              <a:rPr lang="en-US" dirty="0" smtClean="0"/>
              <a:t>Web API uses the media formatter to:</a:t>
            </a:r>
          </a:p>
          <a:p>
            <a:pPr lvl="1"/>
            <a:r>
              <a:rPr lang="en-US" dirty="0" smtClean="0"/>
              <a:t>Format or serialize the information that a Web API REST service returns</a:t>
            </a:r>
          </a:p>
          <a:p>
            <a:pPr lvl="1"/>
            <a:r>
              <a:rPr lang="en-US" dirty="0" smtClean="0"/>
              <a:t>Control the media type in the HTTP header</a:t>
            </a:r>
          </a:p>
          <a:p>
            <a:pPr lvl="1"/>
            <a:r>
              <a:rPr lang="en-US" dirty="0" smtClean="0"/>
              <a:t>Format all content that the server renders to client systems</a:t>
            </a:r>
          </a:p>
          <a:p>
            <a:pPr lvl="0"/>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nl-NL" dirty="0"/>
          </a:p>
        </p:txBody>
      </p:sp>
      <p:sp>
        <p:nvSpPr>
          <p:cNvPr id="3" name="Content Placeholder 2"/>
          <p:cNvSpPr>
            <a:spLocks noGrp="1"/>
          </p:cNvSpPr>
          <p:nvPr>
            <p:ph idx="1"/>
          </p:nvPr>
        </p:nvSpPr>
        <p:spPr/>
        <p:txBody>
          <a:bodyPr/>
          <a:lstStyle/>
          <a:p>
            <a:r>
              <a:rPr lang="en-US" dirty="0"/>
              <a:t>When a request contains an accept header, the framework </a:t>
            </a:r>
            <a:endParaRPr lang="en-US" dirty="0" smtClean="0"/>
          </a:p>
          <a:p>
            <a:pPr lvl="1"/>
            <a:r>
              <a:rPr lang="en-US" dirty="0" smtClean="0"/>
              <a:t>enumerates </a:t>
            </a:r>
            <a:r>
              <a:rPr lang="en-US" dirty="0"/>
              <a:t>the media types in the accept header in preference order </a:t>
            </a:r>
            <a:endParaRPr lang="en-US" dirty="0" smtClean="0"/>
          </a:p>
          <a:p>
            <a:pPr lvl="1"/>
            <a:r>
              <a:rPr lang="en-US" dirty="0" smtClean="0"/>
              <a:t>tries </a:t>
            </a:r>
            <a:r>
              <a:rPr lang="en-US" dirty="0"/>
              <a:t>to find a formatter that can produce a response in one of the formats specified by the accept </a:t>
            </a:r>
            <a:r>
              <a:rPr lang="en-US" dirty="0" smtClean="0"/>
              <a:t>header</a:t>
            </a:r>
          </a:p>
          <a:p>
            <a:pPr lvl="1"/>
            <a:r>
              <a:rPr lang="en-US" dirty="0" smtClean="0"/>
              <a:t>If </a:t>
            </a:r>
            <a:r>
              <a:rPr lang="en-US" dirty="0"/>
              <a:t>no formatter is configured that can provide the requested format, then the first formatter than can format the object is </a:t>
            </a:r>
            <a:r>
              <a:rPr lang="en-US" dirty="0" smtClean="0"/>
              <a:t>used </a:t>
            </a:r>
          </a:p>
          <a:p>
            <a:r>
              <a:rPr lang="en-US" dirty="0" smtClean="0"/>
              <a:t>If </a:t>
            </a:r>
            <a:r>
              <a:rPr lang="en-US" dirty="0"/>
              <a:t>no header is </a:t>
            </a:r>
            <a:r>
              <a:rPr lang="en-US" dirty="0" smtClean="0"/>
              <a:t>given</a:t>
            </a:r>
          </a:p>
          <a:p>
            <a:pPr lvl="1"/>
            <a:r>
              <a:rPr lang="en-US" dirty="0" smtClean="0"/>
              <a:t>the </a:t>
            </a:r>
            <a:r>
              <a:rPr lang="en-US" dirty="0"/>
              <a:t>first formatter that can handle the object to be returned will be used to serialize the response. In this case, there isn't any negotiation taking place - the server is determining what format it will use.</a:t>
            </a:r>
            <a:endParaRPr lang="nl-NL" dirty="0"/>
          </a:p>
        </p:txBody>
      </p:sp>
    </p:spTree>
    <p:extLst>
      <p:ext uri="{BB962C8B-B14F-4D97-AF65-F5344CB8AC3E}">
        <p14:creationId xmlns:p14="http://schemas.microsoft.com/office/powerpoint/2010/main" val="290427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Browsers </a:t>
            </a:r>
            <a:r>
              <a:rPr lang="nl-NL" dirty="0" err="1"/>
              <a:t>and</a:t>
            </a:r>
            <a:r>
              <a:rPr lang="nl-NL" dirty="0"/>
              <a:t> Content </a:t>
            </a:r>
            <a:r>
              <a:rPr lang="nl-NL" dirty="0" err="1"/>
              <a:t>Negotiation</a:t>
            </a:r>
            <a:endParaRPr lang="nl-NL" dirty="0"/>
          </a:p>
        </p:txBody>
      </p:sp>
      <p:sp>
        <p:nvSpPr>
          <p:cNvPr id="3" name="Content Placeholder 2"/>
          <p:cNvSpPr>
            <a:spLocks noGrp="1"/>
          </p:cNvSpPr>
          <p:nvPr>
            <p:ph idx="1"/>
          </p:nvPr>
        </p:nvSpPr>
        <p:spPr>
          <a:xfrm>
            <a:off x="460375" y="1066800"/>
            <a:ext cx="8119156" cy="5147356"/>
          </a:xfrm>
        </p:spPr>
        <p:txBody>
          <a:bodyPr/>
          <a:lstStyle/>
          <a:p>
            <a:r>
              <a:rPr lang="en-US" dirty="0" smtClean="0"/>
              <a:t>When </a:t>
            </a:r>
            <a:r>
              <a:rPr lang="en-US" dirty="0"/>
              <a:t>the framework detects that the request is coming </a:t>
            </a:r>
            <a:r>
              <a:rPr lang="en-US" b="1" dirty="0"/>
              <a:t>from a browser</a:t>
            </a:r>
            <a:r>
              <a:rPr lang="en-US" dirty="0"/>
              <a:t>, it </a:t>
            </a:r>
            <a:r>
              <a:rPr lang="en-US" b="1" dirty="0" smtClean="0"/>
              <a:t>ignores</a:t>
            </a:r>
            <a:r>
              <a:rPr lang="en-US" dirty="0" smtClean="0"/>
              <a:t> </a:t>
            </a:r>
            <a:r>
              <a:rPr lang="en-US" dirty="0"/>
              <a:t>the Accept header and instead </a:t>
            </a:r>
            <a:r>
              <a:rPr lang="en-US" dirty="0" smtClean="0"/>
              <a:t>returns </a:t>
            </a:r>
            <a:r>
              <a:rPr lang="en-US" dirty="0"/>
              <a:t>the content in the application's configured default format (</a:t>
            </a:r>
            <a:r>
              <a:rPr lang="en-US" b="1" dirty="0"/>
              <a:t>JSON</a:t>
            </a:r>
            <a:r>
              <a:rPr lang="en-US" dirty="0"/>
              <a:t> unless otherwise configured). </a:t>
            </a:r>
            <a:endParaRPr lang="en-US" dirty="0" smtClean="0"/>
          </a:p>
          <a:p>
            <a:r>
              <a:rPr lang="en-US" dirty="0" smtClean="0"/>
              <a:t>Configure </a:t>
            </a:r>
            <a:r>
              <a:rPr lang="en-US" dirty="0"/>
              <a:t>this as part of MVC's configuration by setting </a:t>
            </a:r>
            <a:r>
              <a:rPr lang="en-US" b="1" dirty="0" err="1"/>
              <a:t>RespectBrowserAcceptHeader</a:t>
            </a:r>
            <a:r>
              <a:rPr lang="en-US" dirty="0"/>
              <a:t> to </a:t>
            </a:r>
            <a:r>
              <a:rPr lang="en-US" b="1" dirty="0"/>
              <a:t>true </a:t>
            </a:r>
            <a:r>
              <a:rPr lang="en-US" dirty="0"/>
              <a:t>in the </a:t>
            </a:r>
            <a:r>
              <a:rPr lang="en-US" b="1" dirty="0" err="1"/>
              <a:t>ConfigureServices</a:t>
            </a:r>
            <a:r>
              <a:rPr lang="en-US" b="1" dirty="0"/>
              <a:t> </a:t>
            </a:r>
            <a:r>
              <a:rPr lang="en-US" dirty="0"/>
              <a:t>method in </a:t>
            </a:r>
            <a:r>
              <a:rPr lang="en-US" b="1" dirty="0" err="1" smtClean="0"/>
              <a:t>Startup.cs</a:t>
            </a:r>
            <a:endParaRPr lang="nl-NL" b="1" dirty="0"/>
          </a:p>
        </p:txBody>
      </p:sp>
      <p:sp>
        <p:nvSpPr>
          <p:cNvPr id="4" name="Rectangle 3"/>
          <p:cNvSpPr/>
          <p:nvPr/>
        </p:nvSpPr>
        <p:spPr>
          <a:xfrm>
            <a:off x="422844" y="5752491"/>
            <a:ext cx="8490731" cy="923330"/>
          </a:xfrm>
          <a:prstGeom prst="rect">
            <a:avLst/>
          </a:prstGeom>
        </p:spPr>
        <p:txBody>
          <a:bodyPr wrap="square">
            <a:spAutoFit/>
          </a:bodyPr>
          <a:lstStyle/>
          <a:p>
            <a:r>
              <a:rPr lang="nl-NL" dirty="0" err="1"/>
              <a:t>services.AddMvc</a:t>
            </a:r>
            <a:r>
              <a:rPr lang="nl-NL" dirty="0"/>
              <a:t>(options </a:t>
            </a:r>
            <a:r>
              <a:rPr lang="nl-NL" dirty="0" smtClean="0"/>
              <a:t>=&gt; {</a:t>
            </a:r>
            <a:endParaRPr lang="nl-NL" dirty="0"/>
          </a:p>
          <a:p>
            <a:r>
              <a:rPr lang="nl-NL" dirty="0"/>
              <a:t>  </a:t>
            </a:r>
            <a:r>
              <a:rPr lang="nl-NL" b="1" dirty="0" err="1"/>
              <a:t>options.RespectBrowserAcceptHeader</a:t>
            </a:r>
            <a:r>
              <a:rPr lang="nl-NL" b="1" dirty="0"/>
              <a:t> = </a:t>
            </a:r>
            <a:r>
              <a:rPr lang="nl-NL" b="1" dirty="0" err="1"/>
              <a:t>true</a:t>
            </a:r>
            <a:r>
              <a:rPr lang="nl-NL" dirty="0"/>
              <a:t>; // </a:t>
            </a:r>
            <a:r>
              <a:rPr lang="nl-NL" dirty="0" err="1"/>
              <a:t>false</a:t>
            </a:r>
            <a:r>
              <a:rPr lang="nl-NL" dirty="0"/>
              <a:t> </a:t>
            </a:r>
            <a:r>
              <a:rPr lang="nl-NL" dirty="0" err="1"/>
              <a:t>by</a:t>
            </a:r>
            <a:r>
              <a:rPr lang="nl-NL" dirty="0"/>
              <a:t> default</a:t>
            </a:r>
          </a:p>
          <a:p>
            <a:r>
              <a:rPr lang="nl-NL" dirty="0"/>
              <a:t>}</a:t>
            </a:r>
          </a:p>
        </p:txBody>
      </p:sp>
    </p:spTree>
    <p:extLst>
      <p:ext uri="{BB962C8B-B14F-4D97-AF65-F5344CB8AC3E}">
        <p14:creationId xmlns:p14="http://schemas.microsoft.com/office/powerpoint/2010/main" val="335325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Configuring</a:t>
            </a:r>
            <a:r>
              <a:rPr lang="nl-NL" dirty="0"/>
              <a:t> </a:t>
            </a:r>
            <a:r>
              <a:rPr lang="nl-NL" dirty="0" err="1"/>
              <a:t>Formatters</a:t>
            </a:r>
            <a:endParaRPr lang="nl-NL" dirty="0"/>
          </a:p>
        </p:txBody>
      </p:sp>
      <p:sp>
        <p:nvSpPr>
          <p:cNvPr id="3" name="Content Placeholder 2"/>
          <p:cNvSpPr>
            <a:spLocks noGrp="1"/>
          </p:cNvSpPr>
          <p:nvPr>
            <p:ph idx="1"/>
          </p:nvPr>
        </p:nvSpPr>
        <p:spPr/>
        <p:txBody>
          <a:bodyPr/>
          <a:lstStyle/>
          <a:p>
            <a:r>
              <a:rPr lang="en-US" dirty="0" smtClean="0"/>
              <a:t>Add Package as dependency, for example</a:t>
            </a:r>
          </a:p>
          <a:p>
            <a:r>
              <a:rPr lang="en-US" b="1" dirty="0" err="1"/>
              <a:t>Microsoft.AspNetCore.Mvc.Formatters.Xml</a:t>
            </a:r>
            <a:endParaRPr lang="en-US" b="1" dirty="0" smtClean="0"/>
          </a:p>
          <a:p>
            <a:r>
              <a:rPr lang="en-US" dirty="0" smtClean="0"/>
              <a:t>Configure the Service</a:t>
            </a:r>
          </a:p>
          <a:p>
            <a:endParaRPr lang="en-US" dirty="0"/>
          </a:p>
          <a:p>
            <a:endParaRPr lang="en-US" dirty="0" smtClean="0"/>
          </a:p>
          <a:p>
            <a:endParaRPr lang="en-US" dirty="0"/>
          </a:p>
          <a:p>
            <a:r>
              <a:rPr lang="en-US" dirty="0" smtClean="0"/>
              <a:t>Or Add the </a:t>
            </a:r>
            <a:r>
              <a:rPr lang="en-US" dirty="0" err="1" smtClean="0"/>
              <a:t>OutputFormatter</a:t>
            </a:r>
            <a:endParaRPr lang="nl-NL" dirty="0"/>
          </a:p>
        </p:txBody>
      </p:sp>
      <p:sp>
        <p:nvSpPr>
          <p:cNvPr id="4" name="Rectangle 3"/>
          <p:cNvSpPr/>
          <p:nvPr/>
        </p:nvSpPr>
        <p:spPr>
          <a:xfrm>
            <a:off x="228600" y="2743200"/>
            <a:ext cx="9829800" cy="1200329"/>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a:t>    </a:t>
            </a:r>
            <a:r>
              <a:rPr lang="nl-NL" dirty="0" err="1"/>
              <a:t>services.AddMvc</a:t>
            </a:r>
            <a:r>
              <a:rPr lang="nl-NL" dirty="0"/>
              <a:t>()</a:t>
            </a:r>
          </a:p>
          <a:p>
            <a:r>
              <a:rPr lang="nl-NL" dirty="0"/>
              <a:t>        </a:t>
            </a:r>
            <a:r>
              <a:rPr lang="nl-NL" b="1" dirty="0"/>
              <a:t>.</a:t>
            </a:r>
            <a:r>
              <a:rPr lang="nl-NL" b="1" dirty="0" err="1"/>
              <a:t>AddXmlSerializerFormatters</a:t>
            </a:r>
            <a:r>
              <a:rPr lang="nl-NL" b="1" dirty="0"/>
              <a:t>();</a:t>
            </a:r>
          </a:p>
          <a:p>
            <a:r>
              <a:rPr lang="nl-NL" dirty="0" smtClean="0"/>
              <a:t>}</a:t>
            </a:r>
            <a:endParaRPr lang="nl-NL" dirty="0"/>
          </a:p>
        </p:txBody>
      </p:sp>
      <p:sp>
        <p:nvSpPr>
          <p:cNvPr id="5" name="Rectangle 4"/>
          <p:cNvSpPr/>
          <p:nvPr/>
        </p:nvSpPr>
        <p:spPr>
          <a:xfrm>
            <a:off x="17060" y="4649851"/>
            <a:ext cx="8822140" cy="2031325"/>
          </a:xfrm>
          <a:prstGeom prst="rect">
            <a:avLst/>
          </a:prstGeom>
        </p:spPr>
        <p:txBody>
          <a:bodyPr wrap="square">
            <a:spAutoFit/>
          </a:bodyPr>
          <a:lstStyle/>
          <a:p>
            <a:r>
              <a:rPr lang="nl-NL" dirty="0" err="1"/>
              <a:t>services.AddMvc</a:t>
            </a:r>
            <a:r>
              <a:rPr lang="nl-NL" dirty="0"/>
              <a:t>(options </a:t>
            </a:r>
            <a:r>
              <a:rPr lang="nl-NL" dirty="0" smtClean="0"/>
              <a:t>=&gt; {</a:t>
            </a:r>
            <a:endParaRPr lang="nl-NL" dirty="0"/>
          </a:p>
          <a:p>
            <a:r>
              <a:rPr lang="nl-NL" b="1" dirty="0"/>
              <a:t>  </a:t>
            </a:r>
            <a:r>
              <a:rPr lang="nl-NL" dirty="0" err="1"/>
              <a:t>options.</a:t>
            </a:r>
            <a:r>
              <a:rPr lang="nl-NL" b="1" dirty="0" err="1"/>
              <a:t>OutputFormatters.Add</a:t>
            </a:r>
            <a:r>
              <a:rPr lang="nl-NL" b="1" dirty="0" smtClean="0"/>
              <a:t>(</a:t>
            </a:r>
          </a:p>
          <a:p>
            <a:r>
              <a:rPr lang="nl-NL" b="1" dirty="0"/>
              <a:t>	</a:t>
            </a:r>
            <a:r>
              <a:rPr lang="nl-NL" b="1" dirty="0" smtClean="0"/>
              <a:t>new  </a:t>
            </a:r>
            <a:r>
              <a:rPr lang="nl-NL" b="1" dirty="0" err="1" smtClean="0"/>
              <a:t>XmlSerializerOutputFormatter</a:t>
            </a:r>
            <a:r>
              <a:rPr lang="nl-NL" b="1" dirty="0" smtClean="0"/>
              <a:t>());</a:t>
            </a:r>
          </a:p>
          <a:p>
            <a:r>
              <a:rPr lang="en-US" dirty="0" smtClean="0"/>
              <a:t>//or</a:t>
            </a:r>
          </a:p>
          <a:p>
            <a:r>
              <a:rPr lang="nl-NL" dirty="0" smtClean="0"/>
              <a:t>  </a:t>
            </a:r>
            <a:r>
              <a:rPr lang="nl-NL" dirty="0" err="1" smtClean="0"/>
              <a:t>options.</a:t>
            </a:r>
            <a:r>
              <a:rPr lang="nl-NL" b="1" dirty="0" err="1" smtClean="0"/>
              <a:t>OutputFormatters.Add</a:t>
            </a:r>
            <a:r>
              <a:rPr lang="nl-NL" b="1" dirty="0" smtClean="0"/>
              <a:t>(</a:t>
            </a:r>
          </a:p>
          <a:p>
            <a:r>
              <a:rPr lang="nl-NL" b="1" dirty="0"/>
              <a:t>	</a:t>
            </a:r>
            <a:r>
              <a:rPr lang="nl-NL" b="1" dirty="0" smtClean="0"/>
              <a:t>new </a:t>
            </a:r>
            <a:r>
              <a:rPr lang="nl-NL" b="1" dirty="0" err="1" smtClean="0"/>
              <a:t>XmlDataContractSerializerOutputFormatter</a:t>
            </a:r>
            <a:r>
              <a:rPr lang="nl-NL" b="1" dirty="0" smtClean="0"/>
              <a:t>());</a:t>
            </a:r>
            <a:endParaRPr lang="nl-NL" b="1" dirty="0"/>
          </a:p>
          <a:p>
            <a:r>
              <a:rPr lang="nl-NL" dirty="0"/>
              <a:t>});</a:t>
            </a:r>
          </a:p>
        </p:txBody>
      </p:sp>
    </p:spTree>
    <p:extLst>
      <p:ext uri="{BB962C8B-B14F-4D97-AF65-F5344CB8AC3E}">
        <p14:creationId xmlns:p14="http://schemas.microsoft.com/office/powerpoint/2010/main" val="379019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Forcing</a:t>
            </a:r>
            <a:r>
              <a:rPr lang="nl-NL" dirty="0"/>
              <a:t> a </a:t>
            </a:r>
            <a:r>
              <a:rPr lang="nl-NL" dirty="0" err="1"/>
              <a:t>Particular</a:t>
            </a:r>
            <a:r>
              <a:rPr lang="nl-NL" dirty="0"/>
              <a:t> Format</a:t>
            </a:r>
          </a:p>
        </p:txBody>
      </p:sp>
      <p:sp>
        <p:nvSpPr>
          <p:cNvPr id="3" name="Content Placeholder 2"/>
          <p:cNvSpPr>
            <a:spLocks noGrp="1"/>
          </p:cNvSpPr>
          <p:nvPr>
            <p:ph idx="1"/>
          </p:nvPr>
        </p:nvSpPr>
        <p:spPr/>
        <p:txBody>
          <a:bodyPr/>
          <a:lstStyle/>
          <a:p>
            <a:r>
              <a:rPr lang="en-US" dirty="0" smtClean="0"/>
              <a:t>To </a:t>
            </a:r>
            <a:r>
              <a:rPr lang="en-US" dirty="0"/>
              <a:t>restrict the response formats for a specific </a:t>
            </a:r>
            <a:r>
              <a:rPr lang="en-US" dirty="0" smtClean="0"/>
              <a:t>action, apply </a:t>
            </a:r>
            <a:r>
              <a:rPr lang="en-US" dirty="0"/>
              <a:t>the </a:t>
            </a:r>
            <a:r>
              <a:rPr lang="en-US" b="1" dirty="0"/>
              <a:t>[Produces]</a:t>
            </a:r>
            <a:r>
              <a:rPr lang="en-US" dirty="0"/>
              <a:t> </a:t>
            </a:r>
            <a:r>
              <a:rPr lang="en-US" dirty="0" smtClean="0"/>
              <a:t>filter </a:t>
            </a:r>
          </a:p>
          <a:p>
            <a:pPr lvl="1"/>
            <a:r>
              <a:rPr lang="en-US" dirty="0" smtClean="0"/>
              <a:t>Specifies </a:t>
            </a:r>
            <a:r>
              <a:rPr lang="en-US" dirty="0"/>
              <a:t>the response formats for a specific action (or controller</a:t>
            </a:r>
            <a:r>
              <a:rPr lang="en-US" dirty="0" smtClean="0"/>
              <a:t>) </a:t>
            </a:r>
          </a:p>
          <a:p>
            <a:pPr lvl="1"/>
            <a:r>
              <a:rPr lang="en-US" dirty="0" smtClean="0"/>
              <a:t>Can </a:t>
            </a:r>
            <a:r>
              <a:rPr lang="en-US" dirty="0"/>
              <a:t>be applied at the action, controller, or global </a:t>
            </a:r>
            <a:r>
              <a:rPr lang="en-US" dirty="0" smtClean="0"/>
              <a:t>scope</a:t>
            </a:r>
            <a:endParaRPr lang="nl-NL" dirty="0"/>
          </a:p>
        </p:txBody>
      </p:sp>
      <p:sp>
        <p:nvSpPr>
          <p:cNvPr id="4" name="Rectangle 3"/>
          <p:cNvSpPr/>
          <p:nvPr/>
        </p:nvSpPr>
        <p:spPr>
          <a:xfrm>
            <a:off x="685800" y="3810000"/>
            <a:ext cx="4572000" cy="646331"/>
          </a:xfrm>
          <a:prstGeom prst="rect">
            <a:avLst/>
          </a:prstGeom>
        </p:spPr>
        <p:txBody>
          <a:bodyPr>
            <a:spAutoFit/>
          </a:bodyPr>
          <a:lstStyle/>
          <a:p>
            <a:r>
              <a:rPr lang="en-US" b="1" dirty="0"/>
              <a:t>[Produces("application/</a:t>
            </a:r>
            <a:r>
              <a:rPr lang="en-US" b="1" dirty="0" err="1"/>
              <a:t>json</a:t>
            </a:r>
            <a:r>
              <a:rPr lang="en-US" b="1" dirty="0"/>
              <a:t>")]</a:t>
            </a:r>
          </a:p>
          <a:p>
            <a:r>
              <a:rPr lang="en-US" dirty="0"/>
              <a:t>public class </a:t>
            </a:r>
            <a:r>
              <a:rPr lang="en-US" dirty="0" err="1"/>
              <a:t>AuthorsController</a:t>
            </a:r>
            <a:endParaRPr lang="nl-NL" dirty="0"/>
          </a:p>
        </p:txBody>
      </p:sp>
    </p:spTree>
    <p:extLst>
      <p:ext uri="{BB962C8B-B14F-4D97-AF65-F5344CB8AC3E}">
        <p14:creationId xmlns:p14="http://schemas.microsoft.com/office/powerpoint/2010/main" val="155586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Response Format URL </a:t>
            </a:r>
            <a:r>
              <a:rPr lang="nl-NL" dirty="0" err="1"/>
              <a:t>Mappings</a:t>
            </a:r>
            <a:endParaRPr lang="nl-NL" dirty="0"/>
          </a:p>
        </p:txBody>
      </p:sp>
      <p:sp>
        <p:nvSpPr>
          <p:cNvPr id="3" name="Content Placeholder 2"/>
          <p:cNvSpPr>
            <a:spLocks noGrp="1"/>
          </p:cNvSpPr>
          <p:nvPr>
            <p:ph idx="1"/>
          </p:nvPr>
        </p:nvSpPr>
        <p:spPr/>
        <p:txBody>
          <a:bodyPr/>
          <a:lstStyle/>
          <a:p>
            <a:r>
              <a:rPr lang="en-US" dirty="0"/>
              <a:t>The </a:t>
            </a:r>
            <a:r>
              <a:rPr lang="en-US" b="1" dirty="0"/>
              <a:t>[</a:t>
            </a:r>
            <a:r>
              <a:rPr lang="en-US" b="1" dirty="0" err="1"/>
              <a:t>FormatFilter</a:t>
            </a:r>
            <a:r>
              <a:rPr lang="en-US" b="1" dirty="0"/>
              <a:t>]</a:t>
            </a:r>
            <a:r>
              <a:rPr lang="en-US" dirty="0"/>
              <a:t> attribute </a:t>
            </a:r>
            <a:endParaRPr lang="en-US" dirty="0" smtClean="0"/>
          </a:p>
          <a:p>
            <a:pPr lvl="1"/>
            <a:r>
              <a:rPr lang="en-US" dirty="0" smtClean="0"/>
              <a:t>checks </a:t>
            </a:r>
            <a:r>
              <a:rPr lang="en-US" dirty="0"/>
              <a:t>for the existence of the </a:t>
            </a:r>
            <a:r>
              <a:rPr lang="en-US" b="1" dirty="0"/>
              <a:t>format </a:t>
            </a:r>
            <a:r>
              <a:rPr lang="en-US" dirty="0"/>
              <a:t>value in the </a:t>
            </a:r>
            <a:r>
              <a:rPr lang="en-US" dirty="0" err="1" smtClean="0"/>
              <a:t>RouteData</a:t>
            </a:r>
            <a:endParaRPr lang="en-US" dirty="0" smtClean="0"/>
          </a:p>
          <a:p>
            <a:pPr lvl="1"/>
            <a:r>
              <a:rPr lang="en-US" dirty="0" smtClean="0"/>
              <a:t>maps </a:t>
            </a:r>
            <a:r>
              <a:rPr lang="en-US" dirty="0"/>
              <a:t>the response format to the appropriate formatter when the response is created.</a:t>
            </a:r>
            <a:endParaRPr lang="en-US" dirty="0" smtClean="0"/>
          </a:p>
          <a:p>
            <a:r>
              <a:rPr lang="en-US" dirty="0" smtClean="0"/>
              <a:t>Clients </a:t>
            </a:r>
            <a:r>
              <a:rPr lang="en-US" dirty="0"/>
              <a:t>can request a particular format as part of the </a:t>
            </a:r>
            <a:r>
              <a:rPr lang="en-US" dirty="0" smtClean="0"/>
              <a:t>URL</a:t>
            </a:r>
          </a:p>
          <a:p>
            <a:pPr lvl="1"/>
            <a:r>
              <a:rPr lang="en-US" dirty="0" smtClean="0"/>
              <a:t>The </a:t>
            </a:r>
            <a:r>
              <a:rPr lang="en-US" dirty="0"/>
              <a:t>mapping </a:t>
            </a:r>
            <a:r>
              <a:rPr lang="en-US" dirty="0" smtClean="0"/>
              <a:t>should </a:t>
            </a:r>
            <a:r>
              <a:rPr lang="en-US" dirty="0"/>
              <a:t>be specified in the route the API is </a:t>
            </a:r>
            <a:r>
              <a:rPr lang="en-US" dirty="0" smtClean="0"/>
              <a:t>using </a:t>
            </a:r>
            <a:endParaRPr lang="nl-NL" dirty="0"/>
          </a:p>
        </p:txBody>
      </p:sp>
      <p:sp>
        <p:nvSpPr>
          <p:cNvPr id="4" name="Rectangle 3"/>
          <p:cNvSpPr/>
          <p:nvPr/>
        </p:nvSpPr>
        <p:spPr>
          <a:xfrm>
            <a:off x="458788" y="4949050"/>
            <a:ext cx="9144000" cy="1477328"/>
          </a:xfrm>
          <a:prstGeom prst="rect">
            <a:avLst/>
          </a:prstGeom>
        </p:spPr>
        <p:txBody>
          <a:bodyPr wrap="square">
            <a:spAutoFit/>
          </a:bodyPr>
          <a:lstStyle/>
          <a:p>
            <a:r>
              <a:rPr lang="nl-NL" b="1" dirty="0"/>
              <a:t>[</a:t>
            </a:r>
            <a:r>
              <a:rPr lang="nl-NL" b="1" dirty="0" err="1"/>
              <a:t>FormatFilter</a:t>
            </a:r>
            <a:r>
              <a:rPr lang="nl-NL" b="1" dirty="0"/>
              <a:t>]</a:t>
            </a:r>
          </a:p>
          <a:p>
            <a:r>
              <a:rPr lang="nl-NL" dirty="0"/>
              <a:t>public class </a:t>
            </a:r>
            <a:r>
              <a:rPr lang="nl-NL" dirty="0" err="1"/>
              <a:t>ProductsController</a:t>
            </a:r>
            <a:endParaRPr lang="nl-NL" dirty="0"/>
          </a:p>
          <a:p>
            <a:r>
              <a:rPr lang="nl-NL" dirty="0"/>
              <a:t>{</a:t>
            </a:r>
          </a:p>
          <a:p>
            <a:r>
              <a:rPr lang="nl-NL" dirty="0"/>
              <a:t>  [Route("[controller]/[action]/{</a:t>
            </a:r>
            <a:r>
              <a:rPr lang="nl-NL" dirty="0" err="1"/>
              <a:t>id</a:t>
            </a:r>
            <a:r>
              <a:rPr lang="nl-NL" dirty="0"/>
              <a:t>}.</a:t>
            </a:r>
            <a:r>
              <a:rPr lang="nl-NL" b="1" dirty="0"/>
              <a:t>{format?}</a:t>
            </a:r>
            <a:r>
              <a:rPr lang="nl-NL" dirty="0"/>
              <a:t>")]</a:t>
            </a:r>
          </a:p>
          <a:p>
            <a:r>
              <a:rPr lang="nl-NL" dirty="0"/>
              <a:t>  public Product </a:t>
            </a:r>
            <a:r>
              <a:rPr lang="nl-NL" dirty="0" err="1"/>
              <a:t>GetById</a:t>
            </a:r>
            <a:r>
              <a:rPr lang="nl-NL" dirty="0"/>
              <a:t>(int </a:t>
            </a:r>
            <a:r>
              <a:rPr lang="nl-NL" dirty="0" err="1"/>
              <a:t>id</a:t>
            </a:r>
            <a:r>
              <a:rPr lang="nl-NL" dirty="0"/>
              <a:t>)</a:t>
            </a:r>
          </a:p>
        </p:txBody>
      </p:sp>
    </p:spTree>
    <p:extLst>
      <p:ext uri="{BB962C8B-B14F-4D97-AF65-F5344CB8AC3E}">
        <p14:creationId xmlns:p14="http://schemas.microsoft.com/office/powerpoint/2010/main" val="39622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 Web API by Using Internet Explorer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Add a new Web API controller to an MVC web application</a:t>
            </a:r>
          </a:p>
          <a:p>
            <a:pPr lvl="1"/>
            <a:r>
              <a:rPr lang="en-US" dirty="0" smtClean="0"/>
              <a:t>Create actions in a Web API controller</a:t>
            </a:r>
          </a:p>
          <a:p>
            <a:pPr lvl="1"/>
            <a:r>
              <a:rPr lang="en-US" dirty="0" smtClean="0"/>
              <a:t>Call Web API actions from Internet Explorer</a:t>
            </a:r>
          </a:p>
          <a:p>
            <a:pPr lvl="1"/>
            <a:r>
              <a:rPr lang="en-US" dirty="0" smtClean="0"/>
              <a:t>View JSON code returned by an MVC Web API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a Web API
Calling a Web API from Mobile and Web Applications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Calling a Web API from Mobile and Web Applications</a:t>
            </a:r>
            <a:endParaRPr lang="en-US"/>
          </a:p>
        </p:txBody>
      </p:sp>
      <p:sp>
        <p:nvSpPr>
          <p:cNvPr id="3" name="Text Placeholder 2"/>
          <p:cNvSpPr>
            <a:spLocks noGrp="1"/>
          </p:cNvSpPr>
          <p:nvPr>
            <p:ph type="body" idx="1"/>
          </p:nvPr>
        </p:nvSpPr>
        <p:spPr/>
        <p:txBody>
          <a:bodyPr/>
          <a:lstStyle/>
          <a:p>
            <a:r>
              <a:rPr lang="en-US" smtClean="0"/>
              <a:t>Calling Web APIs by Using Server-Side Code
Calling Web APIs by Using jQuery Code
Calling Web APIs Using Windows Phone Applications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APIs by Using C#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server-side code:</a:t>
            </a:r>
          </a:p>
          <a:p>
            <a:pPr lvl="0"/>
            <a:endParaRPr lang="en-US" dirty="0" smtClean="0"/>
          </a:p>
          <a:p>
            <a:pPr lvl="0"/>
            <a:r>
              <a:rPr lang="en-US" dirty="0" smtClean="0"/>
              <a:t>Add code to initialize the </a:t>
            </a:r>
            <a:r>
              <a:rPr lang="en-US" b="1" dirty="0" err="1" smtClean="0"/>
              <a:t>System.Net.HttpClient</a:t>
            </a:r>
            <a:r>
              <a:rPr lang="en-US" dirty="0" smtClean="0"/>
              <a:t> class</a:t>
            </a:r>
          </a:p>
          <a:p>
            <a:pPr lvl="0"/>
            <a:endParaRPr lang="en-US" dirty="0" smtClean="0"/>
          </a:p>
          <a:p>
            <a:pPr lvl="0"/>
            <a:r>
              <a:rPr lang="en-US" dirty="0" smtClean="0"/>
              <a:t>Add code to create requests by using </a:t>
            </a:r>
            <a:r>
              <a:rPr lang="en-US" b="1" dirty="0" err="1" smtClean="0"/>
              <a:t>GetAsync</a:t>
            </a:r>
            <a:r>
              <a:rPr lang="en-US" b="1" dirty="0" smtClean="0"/>
              <a:t>, </a:t>
            </a:r>
            <a:r>
              <a:rPr lang="en-US" b="1" dirty="0" err="1" smtClean="0"/>
              <a:t>PostAsync</a:t>
            </a:r>
            <a:r>
              <a:rPr lang="en-US" b="1" dirty="0" smtClean="0"/>
              <a:t>, </a:t>
            </a:r>
            <a:r>
              <a:rPr lang="en-US" b="1" dirty="0" err="1" smtClean="0"/>
              <a:t>PutAsync</a:t>
            </a:r>
            <a:r>
              <a:rPr lang="en-US" b="1" dirty="0" smtClean="0"/>
              <a:t>, </a:t>
            </a:r>
            <a:r>
              <a:rPr lang="en-US" b="1" dirty="0" err="1" smtClean="0"/>
              <a:t>DeleteAsync</a:t>
            </a:r>
            <a:r>
              <a:rPr lang="en-US" dirty="0" smtClean="0"/>
              <a:t> and </a:t>
            </a:r>
            <a:r>
              <a:rPr lang="en-US" b="1" dirty="0" err="1" smtClean="0"/>
              <a:t>ReadAs</a:t>
            </a:r>
            <a:r>
              <a:rPr lang="en-US" b="1" dirty="0" smtClean="0"/>
              <a:t>*</a:t>
            </a:r>
            <a:r>
              <a:rPr lang="en-US" b="1" dirty="0" err="1" smtClean="0"/>
              <a:t>Async</a:t>
            </a:r>
            <a:endParaRPr lang="en-US" dirty="0" smtClean="0"/>
          </a:p>
          <a:p>
            <a:endParaRPr lang="en-US" dirty="0" smtClean="0"/>
          </a:p>
          <a:p>
            <a:r>
              <a:rPr lang="en-US" dirty="0"/>
              <a:t>https://docs.microsoft.com/en-us/dotnet/articles/csharp/tutorials/console-webapiclient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WebApi</a:t>
            </a:r>
            <a:r>
              <a:rPr lang="en-US" dirty="0" smtClean="0"/>
              <a:t> Client Example</a:t>
            </a:r>
            <a:endParaRPr lang="nl-NL" dirty="0"/>
          </a:p>
        </p:txBody>
      </p:sp>
      <p:sp>
        <p:nvSpPr>
          <p:cNvPr id="3" name="Rectangle 2"/>
          <p:cNvSpPr/>
          <p:nvPr/>
        </p:nvSpPr>
        <p:spPr>
          <a:xfrm>
            <a:off x="228600" y="914400"/>
            <a:ext cx="8686800" cy="2862322"/>
          </a:xfrm>
          <a:prstGeom prst="rect">
            <a:avLst/>
          </a:prstGeom>
        </p:spPr>
        <p:txBody>
          <a:bodyPr wrap="square">
            <a:spAutoFit/>
          </a:bodyPr>
          <a:lstStyle/>
          <a:p>
            <a:r>
              <a:rPr lang="nl-NL" dirty="0"/>
              <a:t>public </a:t>
            </a:r>
            <a:r>
              <a:rPr lang="nl-NL" dirty="0" err="1"/>
              <a:t>async</a:t>
            </a:r>
            <a:r>
              <a:rPr lang="nl-NL" dirty="0"/>
              <a:t> </a:t>
            </a:r>
            <a:r>
              <a:rPr lang="nl-NL" dirty="0" err="1"/>
              <a:t>Task</a:t>
            </a:r>
            <a:r>
              <a:rPr lang="nl-NL" dirty="0"/>
              <a:t>&lt;</a:t>
            </a:r>
            <a:r>
              <a:rPr lang="nl-NL" dirty="0" err="1"/>
              <a:t>IEnumerable</a:t>
            </a:r>
            <a:r>
              <a:rPr lang="nl-NL" dirty="0"/>
              <a:t>&lt;</a:t>
            </a:r>
            <a:r>
              <a:rPr lang="nl-NL" dirty="0" err="1"/>
              <a:t>TodoItem</a:t>
            </a:r>
            <a:r>
              <a:rPr lang="nl-NL" dirty="0"/>
              <a:t>&gt;&gt; </a:t>
            </a:r>
            <a:r>
              <a:rPr lang="nl-NL" dirty="0" err="1"/>
              <a:t>GetAll</a:t>
            </a:r>
            <a:r>
              <a:rPr lang="nl-NL" dirty="0" smtClean="0"/>
              <a:t>() {</a:t>
            </a:r>
            <a:endParaRPr lang="nl-NL" dirty="0"/>
          </a:p>
          <a:p>
            <a:r>
              <a:rPr lang="nl-NL" dirty="0" smtClean="0"/>
              <a:t>  </a:t>
            </a:r>
            <a:r>
              <a:rPr lang="nl-NL" dirty="0" err="1" smtClean="0"/>
              <a:t>using</a:t>
            </a:r>
            <a:r>
              <a:rPr lang="nl-NL" dirty="0" smtClean="0"/>
              <a:t> </a:t>
            </a:r>
            <a:r>
              <a:rPr lang="nl-NL" dirty="0"/>
              <a:t>(var </a:t>
            </a:r>
            <a:r>
              <a:rPr lang="nl-NL" dirty="0" err="1"/>
              <a:t>client</a:t>
            </a:r>
            <a:r>
              <a:rPr lang="nl-NL" dirty="0"/>
              <a:t> = new </a:t>
            </a:r>
            <a:r>
              <a:rPr lang="nl-NL" b="1" dirty="0" err="1"/>
              <a:t>HttpClient</a:t>
            </a:r>
            <a:r>
              <a:rPr lang="nl-NL" dirty="0" smtClean="0"/>
              <a:t>()) {</a:t>
            </a:r>
            <a:endParaRPr lang="nl-NL" dirty="0"/>
          </a:p>
          <a:p>
            <a:r>
              <a:rPr lang="nl-NL" dirty="0" smtClean="0"/>
              <a:t>    var </a:t>
            </a:r>
            <a:r>
              <a:rPr lang="nl-NL" dirty="0"/>
              <a:t>response = </a:t>
            </a:r>
            <a:r>
              <a:rPr lang="nl-NL" dirty="0" err="1"/>
              <a:t>await</a:t>
            </a:r>
            <a:r>
              <a:rPr lang="nl-NL" dirty="0"/>
              <a:t> </a:t>
            </a:r>
            <a:r>
              <a:rPr lang="nl-NL" dirty="0" err="1"/>
              <a:t>client.</a:t>
            </a:r>
            <a:r>
              <a:rPr lang="nl-NL" b="1" dirty="0" err="1"/>
              <a:t>GetAsync</a:t>
            </a:r>
            <a:r>
              <a:rPr lang="nl-NL" dirty="0"/>
              <a:t>(</a:t>
            </a:r>
            <a:r>
              <a:rPr lang="nl-NL" dirty="0" err="1"/>
              <a:t>BaseUri</a:t>
            </a:r>
            <a:r>
              <a:rPr lang="nl-NL" dirty="0"/>
              <a:t>);</a:t>
            </a:r>
          </a:p>
          <a:p>
            <a:r>
              <a:rPr lang="nl-NL" dirty="0" smtClean="0"/>
              <a:t>    var </a:t>
            </a:r>
            <a:r>
              <a:rPr lang="nl-NL" dirty="0" err="1"/>
              <a:t>serializer</a:t>
            </a:r>
            <a:r>
              <a:rPr lang="nl-NL" dirty="0"/>
              <a:t> = new </a:t>
            </a:r>
            <a:r>
              <a:rPr lang="nl-NL" dirty="0" err="1"/>
              <a:t>DataContractJsonSerializer</a:t>
            </a:r>
            <a:r>
              <a:rPr lang="nl-NL" dirty="0"/>
              <a:t>(</a:t>
            </a:r>
            <a:r>
              <a:rPr lang="nl-NL" dirty="0" err="1"/>
              <a:t>typeof</a:t>
            </a:r>
            <a:r>
              <a:rPr lang="nl-NL" dirty="0"/>
              <a:t>(List&lt;</a:t>
            </a:r>
            <a:r>
              <a:rPr lang="nl-NL" dirty="0" err="1"/>
              <a:t>TodoItem</a:t>
            </a:r>
            <a:r>
              <a:rPr lang="nl-NL" dirty="0"/>
              <a:t>&gt;));</a:t>
            </a:r>
          </a:p>
          <a:p>
            <a:r>
              <a:rPr lang="nl-NL" dirty="0" smtClean="0"/>
              <a:t>    var </a:t>
            </a:r>
            <a:r>
              <a:rPr lang="nl-NL" dirty="0"/>
              <a:t>s = </a:t>
            </a:r>
            <a:r>
              <a:rPr lang="nl-NL" dirty="0" err="1"/>
              <a:t>await</a:t>
            </a:r>
            <a:r>
              <a:rPr lang="nl-NL" dirty="0"/>
              <a:t> </a:t>
            </a:r>
            <a:r>
              <a:rPr lang="nl-NL" dirty="0" err="1"/>
              <a:t>response.Content.</a:t>
            </a:r>
            <a:r>
              <a:rPr lang="nl-NL" b="1" dirty="0" err="1"/>
              <a:t>ReadAsStreamAsync</a:t>
            </a:r>
            <a:r>
              <a:rPr lang="nl-NL" dirty="0"/>
              <a:t>();</a:t>
            </a:r>
          </a:p>
          <a:p>
            <a:r>
              <a:rPr lang="nl-NL" dirty="0" smtClean="0"/>
              <a:t>    var </a:t>
            </a:r>
            <a:r>
              <a:rPr lang="nl-NL" dirty="0"/>
              <a:t>items = </a:t>
            </a:r>
            <a:r>
              <a:rPr lang="nl-NL" dirty="0" err="1"/>
              <a:t>serializer.ReadObject</a:t>
            </a:r>
            <a:r>
              <a:rPr lang="nl-NL" dirty="0"/>
              <a:t>(s) as List&lt;</a:t>
            </a:r>
            <a:r>
              <a:rPr lang="nl-NL" dirty="0" err="1"/>
              <a:t>TodoItem</a:t>
            </a:r>
            <a:r>
              <a:rPr lang="nl-NL" dirty="0"/>
              <a:t>&gt;;</a:t>
            </a:r>
          </a:p>
          <a:p>
            <a:r>
              <a:rPr lang="nl-NL" dirty="0" smtClean="0"/>
              <a:t>    return </a:t>
            </a:r>
            <a:r>
              <a:rPr lang="nl-NL" dirty="0"/>
              <a:t>items;</a:t>
            </a:r>
          </a:p>
          <a:p>
            <a:r>
              <a:rPr lang="nl-NL" dirty="0" smtClean="0"/>
              <a:t>  }</a:t>
            </a:r>
            <a:endParaRPr lang="nl-NL" dirty="0"/>
          </a:p>
          <a:p>
            <a:r>
              <a:rPr lang="nl-NL" dirty="0" smtClean="0"/>
              <a:t>}</a:t>
            </a:r>
            <a:endParaRPr lang="nl-NL" dirty="0"/>
          </a:p>
        </p:txBody>
      </p:sp>
      <p:sp>
        <p:nvSpPr>
          <p:cNvPr id="4" name="Rectangle 3"/>
          <p:cNvSpPr/>
          <p:nvPr/>
        </p:nvSpPr>
        <p:spPr>
          <a:xfrm>
            <a:off x="4549" y="4267200"/>
            <a:ext cx="9063251" cy="1754326"/>
          </a:xfrm>
          <a:prstGeom prst="rect">
            <a:avLst/>
          </a:prstGeom>
        </p:spPr>
        <p:txBody>
          <a:bodyPr wrap="square">
            <a:spAutoFit/>
          </a:bodyPr>
          <a:lstStyle/>
          <a:p>
            <a:r>
              <a:rPr lang="nl-NL" dirty="0"/>
              <a:t>[</a:t>
            </a:r>
            <a:r>
              <a:rPr lang="nl-NL" dirty="0" err="1"/>
              <a:t>DataContract</a:t>
            </a:r>
            <a:r>
              <a:rPr lang="nl-NL" dirty="0"/>
              <a:t>]</a:t>
            </a:r>
          </a:p>
          <a:p>
            <a:r>
              <a:rPr lang="nl-NL" dirty="0" smtClean="0"/>
              <a:t>public </a:t>
            </a:r>
            <a:r>
              <a:rPr lang="nl-NL" dirty="0"/>
              <a:t>class </a:t>
            </a:r>
            <a:r>
              <a:rPr lang="nl-NL" dirty="0" err="1" smtClean="0"/>
              <a:t>TodoItem</a:t>
            </a:r>
            <a:r>
              <a:rPr lang="nl-NL" dirty="0" smtClean="0"/>
              <a:t> {</a:t>
            </a:r>
            <a:endParaRPr lang="nl-NL" dirty="0"/>
          </a:p>
          <a:p>
            <a:r>
              <a:rPr lang="nl-NL" dirty="0" smtClean="0"/>
              <a:t>  [</a:t>
            </a:r>
            <a:r>
              <a:rPr lang="nl-NL" dirty="0" err="1"/>
              <a:t>DataMember</a:t>
            </a:r>
            <a:r>
              <a:rPr lang="nl-NL" dirty="0"/>
              <a:t>(Name ="</a:t>
            </a:r>
            <a:r>
              <a:rPr lang="nl-NL" dirty="0" err="1"/>
              <a:t>key</a:t>
            </a:r>
            <a:r>
              <a:rPr lang="nl-NL" dirty="0" smtClean="0"/>
              <a:t>")] public </a:t>
            </a:r>
            <a:r>
              <a:rPr lang="nl-NL" dirty="0"/>
              <a:t>string </a:t>
            </a:r>
            <a:r>
              <a:rPr lang="nl-NL" dirty="0" err="1"/>
              <a:t>Key</a:t>
            </a:r>
            <a:r>
              <a:rPr lang="nl-NL" dirty="0"/>
              <a:t> { get; set; }</a:t>
            </a:r>
          </a:p>
          <a:p>
            <a:r>
              <a:rPr lang="nl-NL" dirty="0" smtClean="0"/>
              <a:t>  [</a:t>
            </a:r>
            <a:r>
              <a:rPr lang="nl-NL" dirty="0" err="1"/>
              <a:t>DataMember</a:t>
            </a:r>
            <a:r>
              <a:rPr lang="nl-NL" dirty="0"/>
              <a:t>(Name = "name</a:t>
            </a:r>
            <a:r>
              <a:rPr lang="nl-NL" dirty="0" smtClean="0"/>
              <a:t>")] public </a:t>
            </a:r>
            <a:r>
              <a:rPr lang="nl-NL" dirty="0"/>
              <a:t>string Name { get; set; }</a:t>
            </a:r>
          </a:p>
          <a:p>
            <a:r>
              <a:rPr lang="nl-NL" dirty="0" smtClean="0"/>
              <a:t>  [</a:t>
            </a:r>
            <a:r>
              <a:rPr lang="nl-NL" dirty="0" err="1"/>
              <a:t>DataMember</a:t>
            </a:r>
            <a:r>
              <a:rPr lang="nl-NL" dirty="0"/>
              <a:t>(Name = "</a:t>
            </a:r>
            <a:r>
              <a:rPr lang="nl-NL" dirty="0" err="1"/>
              <a:t>isComplete</a:t>
            </a:r>
            <a:r>
              <a:rPr lang="nl-NL" dirty="0" smtClean="0"/>
              <a:t>")] public </a:t>
            </a:r>
            <a:r>
              <a:rPr lang="nl-NL" dirty="0" err="1"/>
              <a:t>bool</a:t>
            </a:r>
            <a:r>
              <a:rPr lang="nl-NL" dirty="0"/>
              <a:t> </a:t>
            </a:r>
            <a:r>
              <a:rPr lang="nl-NL" dirty="0" err="1"/>
              <a:t>IsComplete</a:t>
            </a:r>
            <a:r>
              <a:rPr lang="nl-NL" dirty="0"/>
              <a:t> { get; set; }</a:t>
            </a:r>
          </a:p>
          <a:p>
            <a:r>
              <a:rPr lang="nl-NL" dirty="0" smtClean="0"/>
              <a:t>}</a:t>
            </a:r>
            <a:endParaRPr lang="nl-NL" dirty="0"/>
          </a:p>
        </p:txBody>
      </p:sp>
    </p:spTree>
    <p:extLst>
      <p:ext uri="{BB962C8B-B14F-4D97-AF65-F5344CB8AC3E}">
        <p14:creationId xmlns:p14="http://schemas.microsoft.com/office/powerpoint/2010/main" val="1641304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APIs by Using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either </a:t>
            </a:r>
            <a:r>
              <a:rPr lang="en-US" dirty="0" err="1" smtClean="0"/>
              <a:t>XMLHttpRequest</a:t>
            </a:r>
            <a:r>
              <a:rPr lang="en-US" dirty="0" smtClean="0"/>
              <a:t>, fetch or any JavaScript library or framework to invoke the server</a:t>
            </a:r>
            <a:endParaRPr lang="en-US" dirty="0"/>
          </a:p>
        </p:txBody>
      </p:sp>
      <p:sp>
        <p:nvSpPr>
          <p:cNvPr id="3" name="Rectangle 2"/>
          <p:cNvSpPr/>
          <p:nvPr/>
        </p:nvSpPr>
        <p:spPr>
          <a:xfrm>
            <a:off x="229394" y="2198395"/>
            <a:ext cx="8577944" cy="4247317"/>
          </a:xfrm>
          <a:prstGeom prst="rect">
            <a:avLst/>
          </a:prstGeom>
        </p:spPr>
        <p:txBody>
          <a:bodyPr wrap="square">
            <a:spAutoFit/>
          </a:bodyPr>
          <a:lstStyle/>
          <a:p>
            <a:r>
              <a:rPr lang="nl-NL" dirty="0"/>
              <a:t>class </a:t>
            </a:r>
            <a:r>
              <a:rPr lang="nl-NL" dirty="0" err="1"/>
              <a:t>ToDoClient</a:t>
            </a:r>
            <a:r>
              <a:rPr lang="nl-NL" dirty="0"/>
              <a:t>{</a:t>
            </a:r>
          </a:p>
          <a:p>
            <a:r>
              <a:rPr lang="nl-NL" dirty="0"/>
              <a:t>  </a:t>
            </a:r>
            <a:r>
              <a:rPr lang="nl-NL" dirty="0" err="1" smtClean="0"/>
              <a:t>constructor</a:t>
            </a:r>
            <a:r>
              <a:rPr lang="nl-NL" dirty="0"/>
              <a:t>() {</a:t>
            </a:r>
          </a:p>
          <a:p>
            <a:r>
              <a:rPr lang="nl-NL" dirty="0"/>
              <a:t>  </a:t>
            </a:r>
            <a:r>
              <a:rPr lang="nl-NL" dirty="0" smtClean="0"/>
              <a:t>  </a:t>
            </a:r>
            <a:r>
              <a:rPr lang="nl-NL" dirty="0" err="1"/>
              <a:t>this.baseUri</a:t>
            </a:r>
            <a:r>
              <a:rPr lang="nl-NL" dirty="0"/>
              <a:t> = "</a:t>
            </a:r>
            <a:r>
              <a:rPr lang="nl-NL" dirty="0" err="1"/>
              <a:t>api</a:t>
            </a:r>
            <a:r>
              <a:rPr lang="nl-NL" dirty="0"/>
              <a:t>/</a:t>
            </a:r>
            <a:r>
              <a:rPr lang="nl-NL" dirty="0" err="1"/>
              <a:t>todo</a:t>
            </a:r>
            <a:r>
              <a:rPr lang="nl-NL" dirty="0"/>
              <a:t>";</a:t>
            </a:r>
          </a:p>
          <a:p>
            <a:r>
              <a:rPr lang="nl-NL" dirty="0"/>
              <a:t>  </a:t>
            </a:r>
            <a:r>
              <a:rPr lang="nl-NL" dirty="0" smtClean="0"/>
              <a:t>}</a:t>
            </a:r>
            <a:endParaRPr lang="nl-NL" dirty="0"/>
          </a:p>
          <a:p>
            <a:r>
              <a:rPr lang="nl-NL" dirty="0"/>
              <a:t>  </a:t>
            </a:r>
            <a:r>
              <a:rPr lang="nl-NL" dirty="0" err="1" smtClean="0"/>
              <a:t>getAll</a:t>
            </a:r>
            <a:r>
              <a:rPr lang="nl-NL" dirty="0"/>
              <a:t>() {</a:t>
            </a:r>
          </a:p>
          <a:p>
            <a:r>
              <a:rPr lang="nl-NL" dirty="0"/>
              <a:t>  </a:t>
            </a:r>
            <a:r>
              <a:rPr lang="nl-NL" dirty="0" smtClean="0"/>
              <a:t>  </a:t>
            </a:r>
            <a:r>
              <a:rPr lang="nl-NL" dirty="0"/>
              <a:t>return </a:t>
            </a:r>
            <a:r>
              <a:rPr lang="nl-NL" dirty="0" err="1"/>
              <a:t>fetch</a:t>
            </a:r>
            <a:r>
              <a:rPr lang="nl-NL" dirty="0"/>
              <a:t>(</a:t>
            </a:r>
            <a:r>
              <a:rPr lang="nl-NL" dirty="0" err="1"/>
              <a:t>this.baseUri</a:t>
            </a:r>
            <a:r>
              <a:rPr lang="nl-NL" dirty="0"/>
              <a:t>).</a:t>
            </a:r>
            <a:r>
              <a:rPr lang="nl-NL" dirty="0" err="1" smtClean="0"/>
              <a:t>then</a:t>
            </a:r>
            <a:r>
              <a:rPr lang="nl-NL" dirty="0" smtClean="0"/>
              <a:t>( response =&gt; </a:t>
            </a:r>
            <a:r>
              <a:rPr lang="nl-NL" dirty="0"/>
              <a:t>{</a:t>
            </a:r>
          </a:p>
          <a:p>
            <a:r>
              <a:rPr lang="nl-NL" dirty="0"/>
              <a:t>  </a:t>
            </a:r>
            <a:r>
              <a:rPr lang="nl-NL" dirty="0" smtClean="0"/>
              <a:t>    </a:t>
            </a:r>
            <a:r>
              <a:rPr lang="nl-NL" dirty="0" err="1"/>
              <a:t>const</a:t>
            </a:r>
            <a:r>
              <a:rPr lang="nl-NL" dirty="0"/>
              <a:t> </a:t>
            </a:r>
            <a:r>
              <a:rPr lang="nl-NL" dirty="0" err="1"/>
              <a:t>contentType</a:t>
            </a:r>
            <a:r>
              <a:rPr lang="nl-NL" dirty="0"/>
              <a:t> = </a:t>
            </a:r>
            <a:r>
              <a:rPr lang="nl-NL" dirty="0" err="1"/>
              <a:t>response.headers.get</a:t>
            </a:r>
            <a:r>
              <a:rPr lang="nl-NL" dirty="0"/>
              <a:t>("content-type");</a:t>
            </a:r>
          </a:p>
          <a:p>
            <a:r>
              <a:rPr lang="nl-NL" dirty="0"/>
              <a:t>  </a:t>
            </a:r>
            <a:r>
              <a:rPr lang="nl-NL" dirty="0" smtClean="0"/>
              <a:t>    </a:t>
            </a:r>
            <a:r>
              <a:rPr lang="nl-NL" dirty="0" err="1"/>
              <a:t>if</a:t>
            </a:r>
            <a:r>
              <a:rPr lang="nl-NL" dirty="0"/>
              <a:t> (</a:t>
            </a:r>
            <a:r>
              <a:rPr lang="nl-NL" dirty="0" err="1"/>
              <a:t>contentType</a:t>
            </a:r>
            <a:r>
              <a:rPr lang="nl-NL" dirty="0"/>
              <a:t> &amp;&amp; </a:t>
            </a:r>
            <a:r>
              <a:rPr lang="nl-NL" dirty="0" err="1"/>
              <a:t>contentType.indexOf</a:t>
            </a:r>
            <a:r>
              <a:rPr lang="nl-NL" dirty="0"/>
              <a:t>("</a:t>
            </a:r>
            <a:r>
              <a:rPr lang="nl-NL" dirty="0" err="1"/>
              <a:t>application</a:t>
            </a:r>
            <a:r>
              <a:rPr lang="nl-NL" dirty="0"/>
              <a:t>/</a:t>
            </a:r>
            <a:r>
              <a:rPr lang="nl-NL" dirty="0" err="1"/>
              <a:t>json</a:t>
            </a:r>
            <a:r>
              <a:rPr lang="nl-NL" dirty="0"/>
              <a:t>") !== -1) </a:t>
            </a:r>
          </a:p>
          <a:p>
            <a:r>
              <a:rPr lang="nl-NL" dirty="0"/>
              <a:t>  </a:t>
            </a:r>
            <a:r>
              <a:rPr lang="nl-NL" dirty="0" smtClean="0"/>
              <a:t>      </a:t>
            </a:r>
            <a:r>
              <a:rPr lang="nl-NL" dirty="0"/>
              <a:t>return </a:t>
            </a:r>
            <a:r>
              <a:rPr lang="nl-NL" dirty="0" err="1"/>
              <a:t>response.json</a:t>
            </a:r>
            <a:r>
              <a:rPr lang="nl-NL" dirty="0" smtClean="0"/>
              <a:t>();</a:t>
            </a:r>
            <a:endParaRPr lang="nl-NL" dirty="0"/>
          </a:p>
          <a:p>
            <a:r>
              <a:rPr lang="nl-NL" dirty="0"/>
              <a:t>  </a:t>
            </a:r>
            <a:r>
              <a:rPr lang="nl-NL" dirty="0" smtClean="0"/>
              <a:t>  </a:t>
            </a:r>
            <a:r>
              <a:rPr lang="nl-NL" dirty="0"/>
              <a:t>});</a:t>
            </a:r>
          </a:p>
          <a:p>
            <a:r>
              <a:rPr lang="nl-NL" dirty="0"/>
              <a:t>  </a:t>
            </a:r>
            <a:r>
              <a:rPr lang="nl-NL" dirty="0" smtClean="0"/>
              <a:t>}</a:t>
            </a:r>
            <a:endParaRPr lang="nl-NL" dirty="0"/>
          </a:p>
          <a:p>
            <a:r>
              <a:rPr lang="nl-NL" dirty="0" smtClean="0"/>
              <a:t>}</a:t>
            </a:r>
            <a:endParaRPr lang="nl-NL" dirty="0"/>
          </a:p>
          <a:p>
            <a:endParaRPr lang="nl-NL" dirty="0" smtClean="0"/>
          </a:p>
          <a:p>
            <a:r>
              <a:rPr lang="nl-NL" dirty="0" err="1" smtClean="0"/>
              <a:t>const</a:t>
            </a:r>
            <a:r>
              <a:rPr lang="nl-NL" dirty="0" smtClean="0"/>
              <a:t> </a:t>
            </a:r>
            <a:r>
              <a:rPr lang="nl-NL" dirty="0" err="1"/>
              <a:t>client</a:t>
            </a:r>
            <a:r>
              <a:rPr lang="nl-NL" dirty="0"/>
              <a:t> = new </a:t>
            </a:r>
            <a:r>
              <a:rPr lang="nl-NL" dirty="0" err="1"/>
              <a:t>ToDoClient</a:t>
            </a:r>
            <a:r>
              <a:rPr lang="nl-NL" dirty="0"/>
              <a:t>();</a:t>
            </a:r>
          </a:p>
          <a:p>
            <a:r>
              <a:rPr lang="nl-NL" dirty="0" err="1"/>
              <a:t>client.getAll</a:t>
            </a:r>
            <a:r>
              <a:rPr lang="nl-NL" dirty="0"/>
              <a:t>().</a:t>
            </a:r>
            <a:r>
              <a:rPr lang="nl-NL" dirty="0" err="1" smtClean="0"/>
              <a:t>then</a:t>
            </a:r>
            <a:r>
              <a:rPr lang="nl-NL" dirty="0" smtClean="0"/>
              <a:t>(console.log);</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Implementing APIs in ASP.NET MVC </a:t>
            </a:r>
            <a:r>
              <a:rPr lang="en-US" dirty="0" smtClean="0"/>
              <a:t>Core </a:t>
            </a:r>
            <a:r>
              <a:rPr lang="en-US" dirty="0" smtClean="0"/>
              <a:t>Web Applications</a:t>
            </a:r>
            <a:endParaRPr lang="en-US" dirty="0"/>
          </a:p>
        </p:txBody>
      </p:sp>
      <p:sp>
        <p:nvSpPr>
          <p:cNvPr id="3" name="Text Placeholder 2"/>
          <p:cNvSpPr>
            <a:spLocks noGrp="1"/>
          </p:cNvSpPr>
          <p:nvPr>
            <p:ph type="body" idx="1"/>
          </p:nvPr>
        </p:nvSpPr>
        <p:spPr/>
        <p:txBody>
          <a:bodyPr/>
          <a:lstStyle/>
          <a:p>
            <a:r>
              <a:rPr lang="en-US" sz="2600" dirty="0" smtClean="0"/>
              <a:t>Exercise 1: Adding a Web API to the Photo Sharing </a:t>
            </a:r>
            <a:r>
              <a:rPr lang="en-US" sz="2600" dirty="0" smtClean="0"/>
              <a:t>Application</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50944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Your manager wants to ensure that the photos and information stored in the Photo Sharing application can be integrated with other data in web mash-ups, mobile applications, and other locations. To re-use such data, while maintaining security, you need to implement a </a:t>
            </a:r>
            <a:r>
              <a:rPr lang="en-US" sz="2800" dirty="0" err="1" smtClean="0">
                <a:latin typeface="Segoe UI"/>
                <a:ea typeface="Arial Unicode MS"/>
                <a:cs typeface="Times New Roman"/>
              </a:rPr>
              <a:t>RESTful</a:t>
            </a:r>
            <a:r>
              <a:rPr lang="en-US" sz="2800" dirty="0" smtClean="0">
                <a:latin typeface="Segoe UI"/>
                <a:ea typeface="Arial Unicode MS"/>
                <a:cs typeface="Times New Roman"/>
              </a:rPr>
              <a:t> Web API for the application. You will use this Web API to display the locations of photos on a Bing Maps page.</a:t>
            </a:r>
            <a:endParaRPr lang="en-US" sz="2800" dirty="0">
              <a:latin typeface="Segoe UI"/>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a Web API</a:t>
            </a:r>
            <a:endParaRPr lang="en-US"/>
          </a:p>
        </p:txBody>
      </p:sp>
      <p:sp>
        <p:nvSpPr>
          <p:cNvPr id="3" name="Text Placeholder 2"/>
          <p:cNvSpPr>
            <a:spLocks noGrp="1"/>
          </p:cNvSpPr>
          <p:nvPr>
            <p:ph type="body" idx="1"/>
          </p:nvPr>
        </p:nvSpPr>
        <p:spPr/>
        <p:txBody>
          <a:bodyPr/>
          <a:lstStyle/>
          <a:p>
            <a:r>
              <a:rPr lang="en-US" dirty="0" smtClean="0"/>
              <a:t>What Is a Web API?
Routing in Web API
Creating a Web API for an MVC </a:t>
            </a:r>
            <a:r>
              <a:rPr lang="en-US" dirty="0" smtClean="0"/>
              <a:t>Core </a:t>
            </a:r>
            <a:r>
              <a:rPr lang="en-US" dirty="0" smtClean="0"/>
              <a:t>Web Application
RESTful Services
Data Return Formats
Using Routes and Controllers in Web APIs
Demonstration: How to Explore a Web API by Using Internet Explorer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276c980-8e5a-4f33-ab9a-d56b1d9af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do the API actions you added to the PhotoApiController controller in Exercise 1 differ from other actions in MVC controllers?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Web API:</a:t>
            </a:r>
          </a:p>
          <a:p>
            <a:pPr lvl="0">
              <a:buNone/>
            </a:pPr>
            <a:endParaRPr lang="en-US" dirty="0" smtClean="0"/>
          </a:p>
          <a:p>
            <a:pPr lvl="1"/>
            <a:r>
              <a:rPr lang="en-US" dirty="0" smtClean="0"/>
              <a:t>Helps create REST-style APIs</a:t>
            </a:r>
          </a:p>
          <a:p>
            <a:pPr lvl="1"/>
            <a:endParaRPr lang="en-US" dirty="0" smtClean="0"/>
          </a:p>
          <a:p>
            <a:pPr lvl="1"/>
            <a:r>
              <a:rPr lang="en-US" dirty="0" smtClean="0"/>
              <a:t>Enables external systems to use the business logic implemented in your application</a:t>
            </a:r>
          </a:p>
          <a:p>
            <a:pPr lvl="1"/>
            <a:endParaRPr lang="en-US" dirty="0" smtClean="0"/>
          </a:p>
          <a:p>
            <a:pPr lvl="1"/>
            <a:r>
              <a:rPr lang="en-US" dirty="0" smtClean="0"/>
              <a:t>Uses URLs in requests and helps obtain results in the JSON format</a:t>
            </a:r>
          </a:p>
          <a:p>
            <a:pPr lvl="1"/>
            <a:endParaRPr lang="en-US" dirty="0" smtClean="0"/>
          </a:p>
          <a:p>
            <a:pPr lvl="1"/>
            <a:r>
              <a:rPr lang="en-US" dirty="0" smtClean="0"/>
              <a:t>Is ideal for mobile application integration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in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following attributes to control the mapping of HTTP </a:t>
            </a:r>
            <a:r>
              <a:rPr lang="en-US" dirty="0"/>
              <a:t>r</a:t>
            </a:r>
            <a:r>
              <a:rPr lang="en-US" dirty="0" smtClean="0"/>
              <a:t>equests to actions in the controller:</a:t>
            </a:r>
          </a:p>
          <a:p>
            <a:pPr lvl="1"/>
            <a:r>
              <a:rPr lang="en-US" b="1" dirty="0" err="1" smtClean="0"/>
              <a:t>HttpGet</a:t>
            </a:r>
            <a:endParaRPr lang="en-US" dirty="0" smtClean="0"/>
          </a:p>
          <a:p>
            <a:pPr lvl="1"/>
            <a:r>
              <a:rPr lang="en-US" b="1" dirty="0" err="1" smtClean="0"/>
              <a:t>HttpPut</a:t>
            </a:r>
            <a:endParaRPr lang="en-US" dirty="0" smtClean="0"/>
          </a:p>
          <a:p>
            <a:pPr lvl="1"/>
            <a:r>
              <a:rPr lang="en-US" b="1" dirty="0" err="1" smtClean="0"/>
              <a:t>HttpPost</a:t>
            </a:r>
            <a:endParaRPr lang="en-US" dirty="0" smtClean="0"/>
          </a:p>
          <a:p>
            <a:pPr lvl="1"/>
            <a:r>
              <a:rPr lang="en-US" b="1" dirty="0" err="1" smtClean="0"/>
              <a:t>HttpDelete</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API for an MVC </a:t>
            </a:r>
            <a:r>
              <a:rPr lang="en-US" dirty="0" smtClean="0"/>
              <a:t>Core </a:t>
            </a:r>
            <a:r>
              <a:rPr lang="en-US" dirty="0" smtClean="0"/>
              <a:t>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a Web API for an MVC Core application:</a:t>
            </a:r>
          </a:p>
          <a:p>
            <a:pPr marL="798513" lvl="1" indent="-514350">
              <a:buFont typeface="+mj-lt"/>
              <a:buAutoNum type="arabicPeriod"/>
            </a:pPr>
            <a:endParaRPr lang="en-US" dirty="0" smtClean="0"/>
          </a:p>
          <a:p>
            <a:pPr marL="798513" lvl="1" indent="-514350">
              <a:buFont typeface="+mj-lt"/>
              <a:buAutoNum type="arabicPeriod"/>
            </a:pPr>
            <a:r>
              <a:rPr lang="en-US" dirty="0" smtClean="0"/>
              <a:t>Implement a Web API template in your project:</a:t>
            </a:r>
          </a:p>
          <a:p>
            <a:pPr marL="1431925" lvl="3" indent="-342900">
              <a:buFont typeface="+mj-lt"/>
              <a:buAutoNum type="arabicPeriod"/>
            </a:pPr>
            <a:r>
              <a:rPr lang="en-US" dirty="0" smtClean="0"/>
              <a:t>In the </a:t>
            </a:r>
            <a:r>
              <a:rPr lang="en-US" b="1" dirty="0" smtClean="0"/>
              <a:t>New Project </a:t>
            </a:r>
            <a:r>
              <a:rPr lang="en-US" dirty="0" smtClean="0"/>
              <a:t>dialog box, click </a:t>
            </a:r>
            <a:r>
              <a:rPr lang="en-US" b="1" dirty="0" smtClean="0"/>
              <a:t>ASP.NET Core Web Application (.NET Core)</a:t>
            </a:r>
            <a:endParaRPr lang="en-US" dirty="0" smtClean="0"/>
          </a:p>
          <a:p>
            <a:pPr marL="1431925" lvl="3" indent="-342900">
              <a:buFont typeface="+mj-lt"/>
              <a:buAutoNum type="arabicPeriod"/>
            </a:pPr>
            <a:r>
              <a:rPr lang="en-US" dirty="0" smtClean="0"/>
              <a:t>In the </a:t>
            </a:r>
            <a:r>
              <a:rPr lang="en-US" b="1" dirty="0" smtClean="0"/>
              <a:t>Select a Template</a:t>
            </a:r>
            <a:r>
              <a:rPr lang="en-US" dirty="0" smtClean="0"/>
              <a:t> box of the </a:t>
            </a:r>
            <a:r>
              <a:rPr lang="en-US" b="1" dirty="0" smtClean="0"/>
              <a:t>New ASP.NET Core Project </a:t>
            </a:r>
            <a:r>
              <a:rPr lang="en-US" dirty="0" smtClean="0"/>
              <a:t>dialog box, click </a:t>
            </a:r>
            <a:r>
              <a:rPr lang="en-US" b="1" dirty="0" smtClean="0"/>
              <a:t>Web API</a:t>
            </a:r>
            <a:endParaRPr lang="en-US" dirty="0" smtClean="0"/>
          </a:p>
          <a:p>
            <a:pPr marL="798513" lvl="1" indent="-514350">
              <a:buFont typeface="+mj-lt"/>
              <a:buAutoNum type="arabicPeriod"/>
            </a:pPr>
            <a:endParaRPr lang="en-US" dirty="0" smtClean="0"/>
          </a:p>
          <a:p>
            <a:pPr marL="798513" lvl="1" indent="-514350">
              <a:buFont typeface="+mj-lt"/>
              <a:buAutoNum type="arabicPeriod"/>
            </a:pPr>
            <a:r>
              <a:rPr lang="en-US" dirty="0" smtClean="0"/>
              <a:t>Add an MVC API controller class to the project:</a:t>
            </a:r>
          </a:p>
          <a:p>
            <a:pPr marL="1431925" lvl="3" indent="-342900"/>
            <a:r>
              <a:rPr lang="en-US" dirty="0" smtClean="0"/>
              <a:t>Hosts application code for handling requests</a:t>
            </a:r>
          </a:p>
          <a:p>
            <a:pPr marL="1431925" lvl="3" indent="-342900"/>
            <a:r>
              <a:rPr lang="en-US" dirty="0" smtClean="0"/>
              <a:t>Derives from the Controller base class</a:t>
            </a:r>
          </a:p>
          <a:p>
            <a:pPr marL="798513" lvl="1" indent="-514350">
              <a:buFont typeface="+mj-lt"/>
              <a:buAutoNum type="arabicPeriod" startAt="3"/>
            </a:pPr>
            <a:endParaRPr lang="en-US" dirty="0" smtClean="0"/>
          </a:p>
          <a:p>
            <a:pPr marL="798513" lvl="1" indent="-514350">
              <a:buFont typeface="+mj-lt"/>
              <a:buAutoNum type="arabicPeriod" startAt="3"/>
            </a:pPr>
            <a:r>
              <a:rPr lang="en-US" dirty="0" smtClean="0"/>
              <a:t>Add action methods to the controller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a REST Service:</a:t>
            </a:r>
          </a:p>
          <a:p>
            <a:pPr lvl="1"/>
            <a:r>
              <a:rPr lang="en-US" dirty="0" smtClean="0"/>
              <a:t>Can be called to retrieve business information from the server</a:t>
            </a:r>
          </a:p>
          <a:p>
            <a:pPr lvl="1"/>
            <a:r>
              <a:rPr lang="en-US" dirty="0" smtClean="0"/>
              <a:t>Can create, update, and delete information in a database through HTTP operations</a:t>
            </a:r>
          </a:p>
          <a:p>
            <a:pPr lvl="1"/>
            <a:r>
              <a:rPr lang="en-US" dirty="0" smtClean="0"/>
              <a:t>Uses URLs to uniquely identify the entity that it operates on</a:t>
            </a:r>
          </a:p>
          <a:p>
            <a:pPr lvl="1"/>
            <a:r>
              <a:rPr lang="en-US" dirty="0" smtClean="0"/>
              <a:t>Uses HTTP verbs to identify the operation that the application needs to perform. The HTTP verbs include:</a:t>
            </a:r>
          </a:p>
          <a:p>
            <a:pPr lvl="2"/>
            <a:r>
              <a:rPr lang="en-US" b="1" dirty="0" smtClean="0"/>
              <a:t>GET (Read)</a:t>
            </a:r>
          </a:p>
          <a:p>
            <a:pPr lvl="2"/>
            <a:r>
              <a:rPr lang="en-US" b="1" dirty="0" smtClean="0"/>
              <a:t>POST (Create)</a:t>
            </a:r>
          </a:p>
          <a:p>
            <a:pPr lvl="2"/>
            <a:r>
              <a:rPr lang="en-US" b="1" dirty="0" smtClean="0"/>
              <a:t>PUT (Update)</a:t>
            </a:r>
          </a:p>
          <a:p>
            <a:pPr lvl="2"/>
            <a:r>
              <a:rPr lang="en-US" b="1" dirty="0" smtClean="0"/>
              <a:t>DELETE (Delete)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Controller</a:t>
            </a:r>
            <a:endParaRPr lang="nl-NL" dirty="0"/>
          </a:p>
        </p:txBody>
      </p:sp>
      <p:sp>
        <p:nvSpPr>
          <p:cNvPr id="3" name="Content Placeholder 2"/>
          <p:cNvSpPr>
            <a:spLocks noGrp="1"/>
          </p:cNvSpPr>
          <p:nvPr>
            <p:ph idx="1"/>
          </p:nvPr>
        </p:nvSpPr>
        <p:spPr/>
        <p:txBody>
          <a:bodyPr/>
          <a:lstStyle/>
          <a:p>
            <a:r>
              <a:rPr lang="en-US" dirty="0" smtClean="0"/>
              <a:t>An API Controller is just a plain Controller</a:t>
            </a:r>
          </a:p>
          <a:p>
            <a:pPr lvl="1"/>
            <a:r>
              <a:rPr lang="en-US" dirty="0" smtClean="0"/>
              <a:t>It inherits from Controller – no separated framework</a:t>
            </a:r>
          </a:p>
          <a:p>
            <a:pPr lvl="1"/>
            <a:endParaRPr lang="nl-NL" dirty="0"/>
          </a:p>
        </p:txBody>
      </p:sp>
      <p:sp>
        <p:nvSpPr>
          <p:cNvPr id="4" name="Rectangle 3"/>
          <p:cNvSpPr/>
          <p:nvPr/>
        </p:nvSpPr>
        <p:spPr>
          <a:xfrm>
            <a:off x="289266" y="2333685"/>
            <a:ext cx="8458200" cy="4524315"/>
          </a:xfrm>
          <a:prstGeom prst="rect">
            <a:avLst/>
          </a:prstGeom>
        </p:spPr>
        <p:txBody>
          <a:bodyPr wrap="square">
            <a:spAutoFit/>
          </a:bodyPr>
          <a:lstStyle/>
          <a:p>
            <a:r>
              <a:rPr lang="nl-NL" dirty="0" err="1"/>
              <a:t>using</a:t>
            </a:r>
            <a:r>
              <a:rPr lang="nl-NL" dirty="0"/>
              <a:t> </a:t>
            </a:r>
            <a:r>
              <a:rPr lang="nl-NL" dirty="0" err="1"/>
              <a:t>System.Collections.Generic</a:t>
            </a:r>
            <a:r>
              <a:rPr lang="nl-NL" dirty="0"/>
              <a:t>;</a:t>
            </a:r>
          </a:p>
          <a:p>
            <a:r>
              <a:rPr lang="nl-NL" dirty="0" err="1"/>
              <a:t>using</a:t>
            </a:r>
            <a:r>
              <a:rPr lang="nl-NL" dirty="0"/>
              <a:t> </a:t>
            </a:r>
            <a:r>
              <a:rPr lang="nl-NL" dirty="0" err="1"/>
              <a:t>Microsoft.AspNetCore.Mvc</a:t>
            </a:r>
            <a:r>
              <a:rPr lang="nl-NL" dirty="0"/>
              <a:t>;</a:t>
            </a:r>
          </a:p>
          <a:p>
            <a:r>
              <a:rPr lang="nl-NL" dirty="0" err="1"/>
              <a:t>using</a:t>
            </a:r>
            <a:r>
              <a:rPr lang="nl-NL" dirty="0"/>
              <a:t> </a:t>
            </a:r>
            <a:r>
              <a:rPr lang="nl-NL" dirty="0" err="1"/>
              <a:t>TodoApi.Models</a:t>
            </a:r>
            <a:r>
              <a:rPr lang="nl-NL" dirty="0"/>
              <a:t>;</a:t>
            </a:r>
          </a:p>
          <a:p>
            <a:endParaRPr lang="nl-NL" dirty="0"/>
          </a:p>
          <a:p>
            <a:r>
              <a:rPr lang="nl-NL" dirty="0" err="1"/>
              <a:t>namespace</a:t>
            </a:r>
            <a:r>
              <a:rPr lang="nl-NL" dirty="0"/>
              <a:t> </a:t>
            </a:r>
            <a:r>
              <a:rPr lang="nl-NL" dirty="0" err="1"/>
              <a:t>TodoApi.Controllers</a:t>
            </a:r>
            <a:endParaRPr lang="nl-NL" dirty="0"/>
          </a:p>
          <a:p>
            <a:r>
              <a:rPr lang="nl-NL" dirty="0"/>
              <a:t>{</a:t>
            </a:r>
          </a:p>
          <a:p>
            <a:r>
              <a:rPr lang="nl-NL" dirty="0"/>
              <a:t>    [Route("</a:t>
            </a:r>
            <a:r>
              <a:rPr lang="nl-NL" dirty="0" err="1"/>
              <a:t>api</a:t>
            </a:r>
            <a:r>
              <a:rPr lang="nl-NL" dirty="0"/>
              <a:t>/[controller]")]</a:t>
            </a:r>
          </a:p>
          <a:p>
            <a:r>
              <a:rPr lang="nl-NL" dirty="0"/>
              <a:t>    public class </a:t>
            </a:r>
            <a:r>
              <a:rPr lang="nl-NL" dirty="0" err="1"/>
              <a:t>TodoController</a:t>
            </a:r>
            <a:r>
              <a:rPr lang="nl-NL" dirty="0"/>
              <a:t> : Controller</a:t>
            </a:r>
          </a:p>
          <a:p>
            <a:r>
              <a:rPr lang="nl-NL" dirty="0"/>
              <a:t>    {</a:t>
            </a:r>
          </a:p>
          <a:p>
            <a:r>
              <a:rPr lang="nl-NL" dirty="0"/>
              <a:t>        public </a:t>
            </a:r>
            <a:r>
              <a:rPr lang="nl-NL" dirty="0" err="1"/>
              <a:t>TodoController</a:t>
            </a:r>
            <a:r>
              <a:rPr lang="nl-NL" dirty="0"/>
              <a:t>(</a:t>
            </a:r>
            <a:r>
              <a:rPr lang="nl-NL" dirty="0" err="1"/>
              <a:t>ITodoRepository</a:t>
            </a:r>
            <a:r>
              <a:rPr lang="nl-NL" dirty="0"/>
              <a:t> </a:t>
            </a:r>
            <a:r>
              <a:rPr lang="nl-NL" dirty="0" err="1"/>
              <a:t>todoItems</a:t>
            </a:r>
            <a:r>
              <a:rPr lang="nl-NL" dirty="0"/>
              <a:t>)</a:t>
            </a:r>
          </a:p>
          <a:p>
            <a:r>
              <a:rPr lang="nl-NL" dirty="0"/>
              <a:t>        {</a:t>
            </a:r>
          </a:p>
          <a:p>
            <a:r>
              <a:rPr lang="nl-NL" dirty="0"/>
              <a:t>            </a:t>
            </a:r>
            <a:r>
              <a:rPr lang="nl-NL" dirty="0" err="1"/>
              <a:t>TodoItems</a:t>
            </a:r>
            <a:r>
              <a:rPr lang="nl-NL" dirty="0"/>
              <a:t> = </a:t>
            </a:r>
            <a:r>
              <a:rPr lang="nl-NL" dirty="0" err="1"/>
              <a:t>todoItems</a:t>
            </a:r>
            <a:r>
              <a:rPr lang="nl-NL" dirty="0"/>
              <a:t>;</a:t>
            </a:r>
          </a:p>
          <a:p>
            <a:r>
              <a:rPr lang="nl-NL" dirty="0"/>
              <a:t>        }</a:t>
            </a:r>
          </a:p>
          <a:p>
            <a:r>
              <a:rPr lang="nl-NL" dirty="0"/>
              <a:t>        public </a:t>
            </a:r>
            <a:r>
              <a:rPr lang="nl-NL" dirty="0" err="1"/>
              <a:t>ITodoRepository</a:t>
            </a:r>
            <a:r>
              <a:rPr lang="nl-NL" dirty="0"/>
              <a:t> </a:t>
            </a:r>
            <a:r>
              <a:rPr lang="nl-NL" dirty="0" err="1"/>
              <a:t>TodoItems</a:t>
            </a:r>
            <a:r>
              <a:rPr lang="nl-NL" dirty="0"/>
              <a:t> { get; set; }</a:t>
            </a:r>
          </a:p>
          <a:p>
            <a:r>
              <a:rPr lang="nl-NL" dirty="0"/>
              <a:t>    }</a:t>
            </a:r>
          </a:p>
          <a:p>
            <a:r>
              <a:rPr lang="nl-NL" dirty="0"/>
              <a:t>}</a:t>
            </a:r>
          </a:p>
        </p:txBody>
      </p:sp>
    </p:spTree>
    <p:extLst>
      <p:ext uri="{BB962C8B-B14F-4D97-AF65-F5344CB8AC3E}">
        <p14:creationId xmlns:p14="http://schemas.microsoft.com/office/powerpoint/2010/main" val="160139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nl-NL" dirty="0"/>
          </a:p>
        </p:txBody>
      </p:sp>
      <p:sp>
        <p:nvSpPr>
          <p:cNvPr id="3" name="Content Placeholder 2"/>
          <p:cNvSpPr>
            <a:spLocks noGrp="1"/>
          </p:cNvSpPr>
          <p:nvPr>
            <p:ph idx="1"/>
          </p:nvPr>
        </p:nvSpPr>
        <p:spPr/>
        <p:txBody>
          <a:bodyPr/>
          <a:lstStyle/>
          <a:p>
            <a:r>
              <a:rPr lang="en-US" dirty="0" smtClean="0"/>
              <a:t>Use Attributes to define routes</a:t>
            </a:r>
          </a:p>
          <a:p>
            <a:r>
              <a:rPr lang="en-US" dirty="0" smtClean="0"/>
              <a:t>Use Controller Methods to serialize return values</a:t>
            </a:r>
            <a:endParaRPr lang="nl-NL" dirty="0"/>
          </a:p>
        </p:txBody>
      </p:sp>
      <p:sp>
        <p:nvSpPr>
          <p:cNvPr id="4" name="Rectangle 3"/>
          <p:cNvSpPr/>
          <p:nvPr/>
        </p:nvSpPr>
        <p:spPr>
          <a:xfrm>
            <a:off x="251166" y="2209800"/>
            <a:ext cx="8534399" cy="3693319"/>
          </a:xfrm>
          <a:prstGeom prst="rect">
            <a:avLst/>
          </a:prstGeom>
        </p:spPr>
        <p:txBody>
          <a:bodyPr wrap="square">
            <a:spAutoFit/>
          </a:bodyPr>
          <a:lstStyle/>
          <a:p>
            <a:r>
              <a:rPr lang="nl-NL" b="1" dirty="0"/>
              <a:t>[</a:t>
            </a:r>
            <a:r>
              <a:rPr lang="nl-NL" b="1" dirty="0" err="1"/>
              <a:t>HttpGet</a:t>
            </a:r>
            <a:r>
              <a:rPr lang="nl-NL" b="1" dirty="0" smtClean="0"/>
              <a:t>] </a:t>
            </a:r>
            <a:r>
              <a:rPr lang="nl-NL" dirty="0" smtClean="0"/>
              <a:t>//GET </a:t>
            </a:r>
            <a:r>
              <a:rPr lang="nl-NL" dirty="0" err="1" smtClean="0"/>
              <a:t>api</a:t>
            </a:r>
            <a:r>
              <a:rPr lang="nl-NL" dirty="0" smtClean="0"/>
              <a:t>/</a:t>
            </a:r>
            <a:r>
              <a:rPr lang="nl-NL" dirty="0" err="1" smtClean="0"/>
              <a:t>todo</a:t>
            </a:r>
            <a:endParaRPr lang="nl-NL" dirty="0"/>
          </a:p>
          <a:p>
            <a:r>
              <a:rPr lang="nl-NL" dirty="0"/>
              <a:t>public </a:t>
            </a:r>
            <a:r>
              <a:rPr lang="nl-NL" b="1" dirty="0" err="1"/>
              <a:t>IEnumerable</a:t>
            </a:r>
            <a:r>
              <a:rPr lang="nl-NL" b="1" dirty="0"/>
              <a:t>&lt;</a:t>
            </a:r>
            <a:r>
              <a:rPr lang="nl-NL" b="1" dirty="0" err="1"/>
              <a:t>TodoItem</a:t>
            </a:r>
            <a:r>
              <a:rPr lang="nl-NL" b="1" dirty="0"/>
              <a:t>&gt;</a:t>
            </a:r>
            <a:r>
              <a:rPr lang="nl-NL" dirty="0"/>
              <a:t> </a:t>
            </a:r>
            <a:r>
              <a:rPr lang="nl-NL" dirty="0" err="1"/>
              <a:t>GetAll</a:t>
            </a:r>
            <a:r>
              <a:rPr lang="nl-NL" dirty="0" smtClean="0"/>
              <a:t>() {</a:t>
            </a:r>
            <a:endParaRPr lang="nl-NL" dirty="0"/>
          </a:p>
          <a:p>
            <a:r>
              <a:rPr lang="nl-NL" dirty="0"/>
              <a:t>    return </a:t>
            </a:r>
            <a:r>
              <a:rPr lang="nl-NL" dirty="0" err="1"/>
              <a:t>TodoItems.GetAll</a:t>
            </a:r>
            <a:r>
              <a:rPr lang="nl-NL" dirty="0" smtClean="0"/>
              <a:t>(); //returns 200 </a:t>
            </a:r>
            <a:r>
              <a:rPr lang="nl-NL" dirty="0" err="1" smtClean="0"/>
              <a:t>and</a:t>
            </a:r>
            <a:r>
              <a:rPr lang="nl-NL" dirty="0" smtClean="0"/>
              <a:t> </a:t>
            </a:r>
            <a:r>
              <a:rPr lang="nl-NL" dirty="0" err="1" smtClean="0"/>
              <a:t>serializes</a:t>
            </a:r>
            <a:r>
              <a:rPr lang="nl-NL" dirty="0" smtClean="0"/>
              <a:t> list</a:t>
            </a:r>
            <a:endParaRPr lang="nl-NL" dirty="0"/>
          </a:p>
          <a:p>
            <a:r>
              <a:rPr lang="nl-NL" dirty="0"/>
              <a:t>}</a:t>
            </a:r>
          </a:p>
          <a:p>
            <a:endParaRPr lang="nl-NL" dirty="0"/>
          </a:p>
          <a:p>
            <a:r>
              <a:rPr lang="nl-NL" b="1" dirty="0"/>
              <a:t>[</a:t>
            </a:r>
            <a:r>
              <a:rPr lang="nl-NL" b="1" dirty="0" err="1"/>
              <a:t>HttpGet</a:t>
            </a:r>
            <a:r>
              <a:rPr lang="nl-NL" b="1" dirty="0"/>
              <a:t>("{</a:t>
            </a:r>
            <a:r>
              <a:rPr lang="nl-NL" b="1" dirty="0" err="1"/>
              <a:t>id</a:t>
            </a:r>
            <a:r>
              <a:rPr lang="nl-NL" b="1" dirty="0"/>
              <a:t>}", Name = "</a:t>
            </a:r>
            <a:r>
              <a:rPr lang="nl-NL" b="1" dirty="0" err="1"/>
              <a:t>GetTodo</a:t>
            </a:r>
            <a:r>
              <a:rPr lang="nl-NL" b="1" dirty="0" smtClean="0"/>
              <a:t>")] </a:t>
            </a:r>
            <a:r>
              <a:rPr lang="nl-NL" dirty="0" smtClean="0"/>
              <a:t>//GET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a:t>
            </a:r>
            <a:r>
              <a:rPr lang="nl-NL" dirty="0" err="1"/>
              <a:t>GetById</a:t>
            </a:r>
            <a:r>
              <a:rPr lang="nl-NL" dirty="0"/>
              <a:t>(string </a:t>
            </a:r>
            <a:r>
              <a:rPr lang="nl-NL" dirty="0" err="1"/>
              <a:t>id</a:t>
            </a:r>
            <a:r>
              <a:rPr lang="nl-NL" dirty="0" smtClean="0"/>
              <a:t>) {</a:t>
            </a:r>
            <a:endParaRPr lang="nl-NL" dirty="0"/>
          </a:p>
          <a:p>
            <a:r>
              <a:rPr lang="nl-NL" dirty="0"/>
              <a:t>    var item = </a:t>
            </a:r>
            <a:r>
              <a:rPr lang="nl-NL" dirty="0" err="1"/>
              <a:t>TodoItems.Find</a:t>
            </a:r>
            <a:r>
              <a:rPr lang="nl-NL" dirty="0"/>
              <a:t>(</a:t>
            </a:r>
            <a:r>
              <a:rPr lang="nl-NL" dirty="0" err="1"/>
              <a:t>id</a:t>
            </a:r>
            <a:r>
              <a:rPr lang="nl-NL" dirty="0"/>
              <a:t>);</a:t>
            </a:r>
          </a:p>
          <a:p>
            <a:r>
              <a:rPr lang="nl-NL" dirty="0"/>
              <a:t>    </a:t>
            </a:r>
            <a:r>
              <a:rPr lang="nl-NL" dirty="0" err="1"/>
              <a:t>if</a:t>
            </a:r>
            <a:r>
              <a:rPr lang="nl-NL" dirty="0"/>
              <a:t> (item == </a:t>
            </a:r>
            <a:r>
              <a:rPr lang="nl-NL" dirty="0" err="1"/>
              <a:t>null</a:t>
            </a:r>
            <a:r>
              <a:rPr lang="nl-NL" dirty="0" smtClean="0"/>
              <a:t>) {</a:t>
            </a:r>
            <a:endParaRPr lang="nl-NL" dirty="0"/>
          </a:p>
          <a:p>
            <a:r>
              <a:rPr lang="nl-NL" dirty="0"/>
              <a:t>        return </a:t>
            </a:r>
            <a:r>
              <a:rPr lang="nl-NL" b="1" dirty="0" err="1"/>
              <a:t>NotFound</a:t>
            </a:r>
            <a:r>
              <a:rPr lang="nl-NL" b="1" dirty="0" smtClean="0"/>
              <a:t>()</a:t>
            </a:r>
            <a:r>
              <a:rPr lang="nl-NL" dirty="0" smtClean="0"/>
              <a:t>; //returns 404</a:t>
            </a:r>
            <a:endParaRPr lang="nl-NL" dirty="0"/>
          </a:p>
          <a:p>
            <a:r>
              <a:rPr lang="nl-NL" dirty="0"/>
              <a:t>    }</a:t>
            </a:r>
          </a:p>
          <a:p>
            <a:r>
              <a:rPr lang="nl-NL" dirty="0"/>
              <a:t>    return new </a:t>
            </a:r>
            <a:r>
              <a:rPr lang="nl-NL" b="1" dirty="0" err="1"/>
              <a:t>ObjectResult</a:t>
            </a:r>
            <a:r>
              <a:rPr lang="nl-NL" b="1" dirty="0"/>
              <a:t>(item</a:t>
            </a:r>
            <a:r>
              <a:rPr lang="nl-NL" b="1" dirty="0" smtClean="0"/>
              <a:t>)</a:t>
            </a:r>
            <a:r>
              <a:rPr lang="nl-NL" dirty="0" smtClean="0"/>
              <a:t>; //returns 200 </a:t>
            </a:r>
            <a:r>
              <a:rPr lang="nl-NL" dirty="0" err="1" smtClean="0"/>
              <a:t>and</a:t>
            </a:r>
            <a:r>
              <a:rPr lang="nl-NL" dirty="0" smtClean="0"/>
              <a:t> </a:t>
            </a:r>
            <a:r>
              <a:rPr lang="nl-NL" dirty="0" err="1" smtClean="0"/>
              <a:t>serializes</a:t>
            </a:r>
            <a:r>
              <a:rPr lang="nl-NL" dirty="0" smtClean="0"/>
              <a:t> item</a:t>
            </a:r>
            <a:endParaRPr lang="nl-NL" dirty="0"/>
          </a:p>
          <a:p>
            <a:r>
              <a:rPr lang="nl-NL" dirty="0"/>
              <a:t>}</a:t>
            </a:r>
          </a:p>
        </p:txBody>
      </p:sp>
    </p:spTree>
    <p:extLst>
      <p:ext uri="{BB962C8B-B14F-4D97-AF65-F5344CB8AC3E}">
        <p14:creationId xmlns:p14="http://schemas.microsoft.com/office/powerpoint/2010/main" val="492494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394</TotalTime>
  <Words>3436</Words>
  <Application>Microsoft Office PowerPoint</Application>
  <PresentationFormat>On-screen Show (4:3)</PresentationFormat>
  <Paragraphs>421</Paragraphs>
  <Slides>31</Slides>
  <Notes>22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Arial Unicode MS</vt:lpstr>
      <vt:lpstr>Wingdings</vt:lpstr>
      <vt:lpstr>Verdana</vt:lpstr>
      <vt:lpstr>Times New Roman</vt:lpstr>
      <vt:lpstr>Segoe UI Light</vt:lpstr>
      <vt:lpstr>Courier New</vt:lpstr>
      <vt:lpstr>Segoe UI</vt:lpstr>
      <vt:lpstr>Segoe Light</vt:lpstr>
      <vt:lpstr>Presentation1</vt:lpstr>
      <vt:lpstr>Module14</vt:lpstr>
      <vt:lpstr>Module Overview</vt:lpstr>
      <vt:lpstr>Lesson 1: Developing a Web API</vt:lpstr>
      <vt:lpstr>What Is a Web API?</vt:lpstr>
      <vt:lpstr>Routing in Web API</vt:lpstr>
      <vt:lpstr>Creating a Web API for an MVC Core Web Application</vt:lpstr>
      <vt:lpstr>RESTful Services</vt:lpstr>
      <vt:lpstr>Web API Controller</vt:lpstr>
      <vt:lpstr>Read</vt:lpstr>
      <vt:lpstr>Create</vt:lpstr>
      <vt:lpstr>Update</vt:lpstr>
      <vt:lpstr>Delete</vt:lpstr>
      <vt:lpstr>Data Return Formats</vt:lpstr>
      <vt:lpstr>Content Negotiation</vt:lpstr>
      <vt:lpstr>Browsers and Content Negotiation</vt:lpstr>
      <vt:lpstr>Configuring Formatters</vt:lpstr>
      <vt:lpstr>Forcing a Particular Format</vt:lpstr>
      <vt:lpstr>Response Format URL Mappings</vt:lpstr>
      <vt:lpstr>Demonstration: How to Explore a Web API by Using Internet Explorer</vt:lpstr>
      <vt:lpstr>PowerPoint Presentation</vt:lpstr>
      <vt:lpstr>PowerPoint Presentation</vt:lpstr>
      <vt:lpstr>PowerPoint Presentation</vt:lpstr>
      <vt:lpstr>Lesson 2: Calling a Web API from Mobile and Web Applications</vt:lpstr>
      <vt:lpstr>Calling Web APIs by Using C# Code</vt:lpstr>
      <vt:lpstr>C# WebApi Client Example</vt:lpstr>
      <vt:lpstr>Calling Web APIs by Using JavaScript Code</vt:lpstr>
      <vt:lpstr>Lab: Implementing APIs in ASP.NET MVC Core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karthi</dc:creator>
  <cp:lastModifiedBy>Simona Colapicchioni</cp:lastModifiedBy>
  <cp:revision>19</cp:revision>
  <dcterms:created xsi:type="dcterms:W3CDTF">2013-05-29T06:24:44Z</dcterms:created>
  <dcterms:modified xsi:type="dcterms:W3CDTF">2016-12-20T12:58:41Z</dcterms:modified>
</cp:coreProperties>
</file>