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76" r:id="rId6"/>
    <p:sldId id="277" r:id="rId7"/>
    <p:sldId id="278" r:id="rId8"/>
    <p:sldId id="279" r:id="rId9"/>
    <p:sldId id="280" r:id="rId10"/>
    <p:sldId id="281" r:id="rId11"/>
    <p:sldId id="282" r:id="rId12"/>
    <p:sldId id="283" r:id="rId13"/>
    <p:sldId id="284" r:id="rId14"/>
    <p:sldId id="263" r:id="rId15"/>
    <p:sldId id="264" r:id="rId16"/>
    <p:sldId id="265" r:id="rId17"/>
    <p:sldId id="266" r:id="rId18"/>
    <p:sldId id="267" r:id="rId19"/>
    <p:sldId id="272" r:id="rId20"/>
    <p:sldId id="273" r:id="rId21"/>
    <p:sldId id="274" r:id="rId22"/>
    <p:sldId id="275" r:id="rId23"/>
    <p:sldId id="268" r:id="rId24"/>
    <p:sldId id="269" r:id="rId25"/>
    <p:sldId id="270" r:id="rId26"/>
    <p:sldId id="271" r:id="rId27"/>
  </p:sldIdLst>
  <p:sldSz cx="9144000" cy="6858000" type="screen4x3"/>
  <p:notesSz cx="6858000" cy="9144000"/>
  <p:embeddedFontLst>
    <p:embeddedFont>
      <p:font typeface="Segoe Light" panose="020B0604020202020204" charset="0"/>
      <p:regular r:id="rId29"/>
      <p:italic r:id="rId30"/>
    </p:embeddedFont>
    <p:embeddedFont>
      <p:font typeface="Calibri" panose="020F050202020403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
      <p:font typeface="Segoe UI" panose="020B0502040204020203" pitchFamily="34" charset="0"/>
      <p:regular r:id="rId41"/>
      <p:bold r:id="rId42"/>
      <p:italic r:id="rId43"/>
      <p:bold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62" autoAdjust="0"/>
  </p:normalViewPr>
  <p:slideViewPr>
    <p:cSldViewPr>
      <p:cViewPr varScale="1">
        <p:scale>
          <a:sx n="50" d="100"/>
          <a:sy n="50" d="100"/>
        </p:scale>
        <p:origin x="2386" y="53"/>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90E99-10DF-4615-8093-D6E8FB1473A3}"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D04623-23E6-47DA-990E-22F0FD5397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ChatHub.cs</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Replace </a:t>
            </a:r>
            <a:r>
              <a:rPr lang="en-US" sz="1000" dirty="0">
                <a:solidFill>
                  <a:prstClr val="black"/>
                </a:solidFill>
                <a:latin typeface="Arial"/>
                <a:ea typeface="Times New Roman"/>
                <a:cs typeface="Times New Roman"/>
              </a:rPr>
              <a:t>the located code with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r>
              <a:rPr lang="en-US" sz="1000" dirty="0">
                <a:solidFill>
                  <a:prstClr val="black"/>
                </a:solidFill>
                <a:latin typeface="Arial"/>
                <a:ea typeface="Times New Roman"/>
                <a:cs typeface="Times New Roman"/>
              </a:rPr>
              <a:t> :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ChatHub</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code block,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void Send(string name, string message)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 method code block,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Clients.All.broadcastMessage</a:t>
            </a:r>
            <a:r>
              <a:rPr lang="en-US" sz="1000" dirty="0">
                <a:solidFill>
                  <a:prstClr val="black"/>
                </a:solidFill>
                <a:latin typeface="Arial"/>
                <a:ea typeface="Times New Roman"/>
                <a:cs typeface="Times New Roman"/>
              </a:rPr>
              <a:t>(name, message);</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sends any message received, back to all the clients that are connected to the hub. You need to define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method in the client-side code to receive messages. The client-side code must also call 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to broadcast messages.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Chat.cshtml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10.</a:t>
            </a:r>
            <a:r>
              <a:rPr lang="en-US" sz="1000" baseline="0" dirty="0" smtClean="0">
                <a:solidFill>
                  <a:srgbClr val="000000"/>
                </a:solidFill>
                <a:latin typeface="Arial"/>
                <a:ea typeface="Times New Roman"/>
                <a:cs typeface="Times New Roman"/>
              </a:rPr>
              <a:t> </a:t>
            </a:r>
            <a:r>
              <a:rPr lang="en-US" sz="1000" dirty="0" smtClean="0">
                <a:solidFill>
                  <a:srgbClr val="000000"/>
                </a:solidFill>
                <a:latin typeface="Arial"/>
                <a:ea typeface="Times New Roman"/>
                <a:cs typeface="Times New Roman"/>
              </a:rPr>
              <a:t>In </a:t>
            </a:r>
            <a:r>
              <a:rPr lang="en-US" sz="1000" dirty="0">
                <a:solidFill>
                  <a:srgbClr val="000000"/>
                </a:solidFill>
                <a:latin typeface="Arial"/>
                <a:ea typeface="Times New Roman"/>
                <a:cs typeface="Times New Roman"/>
              </a:rPr>
              <a:t>the </a:t>
            </a:r>
            <a:r>
              <a:rPr lang="en-US" sz="1000" dirty="0" err="1">
                <a:solidFill>
                  <a:srgbClr val="000000"/>
                </a:solidFill>
                <a:latin typeface="Arial"/>
                <a:ea typeface="Times New Roman"/>
                <a:cs typeface="Times New Roman"/>
              </a:rPr>
              <a:t>Chat.cshtml</a:t>
            </a:r>
            <a:r>
              <a:rPr lang="en-US" sz="1000" dirty="0">
                <a:solidFill>
                  <a:srgbClr val="000000"/>
                </a:solidFill>
                <a:latin typeface="Arial"/>
                <a:ea typeface="Times New Roman"/>
                <a:cs typeface="Times New Roman"/>
              </a:rPr>
              <a:t> code window, within the final </a:t>
            </a:r>
            <a:r>
              <a:rPr lang="en-US" sz="1000" b="1" dirty="0">
                <a:solidFill>
                  <a:prstClr val="black"/>
                </a:solidFill>
                <a:latin typeface="Arial"/>
                <a:ea typeface="Times New Roman"/>
                <a:cs typeface="Times New Roman"/>
              </a:rPr>
              <a:t>&lt;script&gt;</a:t>
            </a:r>
            <a:r>
              <a:rPr lang="en-US" sz="1000" dirty="0">
                <a:solidFill>
                  <a:srgbClr val="000000"/>
                </a:solidFill>
                <a:latin typeface="Arial"/>
                <a:ea typeface="Times New Roman"/>
                <a:cs typeface="Times New Roman"/>
              </a:rPr>
              <a:t> element, type the following code.</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Within </a:t>
            </a:r>
            <a:r>
              <a:rPr lang="en-US" sz="1000" dirty="0">
                <a:solidFill>
                  <a:prstClr val="black"/>
                </a:solidFill>
                <a:latin typeface="Arial"/>
                <a:ea typeface="Times New Roman"/>
                <a:cs typeface="Times New Roman"/>
              </a:rPr>
              <a:t>the anonymous function you just created,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chat = $.</a:t>
            </a:r>
            <a:r>
              <a:rPr lang="en-US" sz="1000" dirty="0" err="1">
                <a:solidFill>
                  <a:prstClr val="black"/>
                </a:solidFill>
                <a:latin typeface="Arial"/>
                <a:ea typeface="Times New Roman"/>
                <a:cs typeface="Times New Roman"/>
              </a:rPr>
              <a:t>connection.chatHub</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chat.client.broadcastMessage</a:t>
            </a:r>
            <a:r>
              <a:rPr lang="en-US" sz="1000" dirty="0">
                <a:solidFill>
                  <a:prstClr val="black"/>
                </a:solidFill>
                <a:latin typeface="Arial"/>
                <a:ea typeface="Times New Roman"/>
                <a:cs typeface="Times New Roman"/>
              </a:rPr>
              <a:t> = function (name, message)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function is the implementation of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function that you called in the Hub code.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Within </a:t>
            </a:r>
            <a:r>
              <a:rPr lang="en-US" sz="1000" dirty="0">
                <a:solidFill>
                  <a:prstClr val="black"/>
                </a:solidFill>
                <a:latin typeface="Arial"/>
                <a:ea typeface="Times New Roman"/>
                <a:cs typeface="Times New Roman"/>
              </a:rPr>
              <a:t>the anonymous function you just created, type the following code.</a:t>
            </a:r>
          </a:p>
          <a:p>
            <a:pPr marL="800100" lvl="1" indent="-342900">
              <a:lnSpc>
                <a:spcPct val="115000"/>
              </a:lnSpc>
              <a:spcAft>
                <a:spcPts val="995"/>
              </a:spcAft>
              <a:buFont typeface="+mj-l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 = '&lt;</a:t>
            </a:r>
            <a:r>
              <a:rPr lang="en-US" sz="1000" dirty="0" err="1">
                <a:solidFill>
                  <a:prstClr val="black"/>
                </a:solidFill>
                <a:latin typeface="Arial"/>
                <a:ea typeface="Times New Roman"/>
                <a:cs typeface="Times New Roman"/>
              </a:rPr>
              <a:t>li</a:t>
            </a:r>
            <a:r>
              <a:rPr lang="en-US" sz="1000" dirty="0">
                <a:solidFill>
                  <a:prstClr val="black"/>
                </a:solidFill>
                <a:latin typeface="Arial"/>
                <a:ea typeface="Times New Roman"/>
                <a:cs typeface="Times New Roman"/>
              </a:rPr>
              <a:t>&gt;' + name + ': ' + message + '&lt;/</a:t>
            </a:r>
            <a:r>
              <a:rPr lang="en-US" sz="1000" dirty="0" err="1">
                <a:solidFill>
                  <a:prstClr val="black"/>
                </a:solidFill>
                <a:latin typeface="Arial"/>
                <a:ea typeface="Times New Roman"/>
                <a:cs typeface="Times New Roman"/>
              </a:rPr>
              <a:t>li</a:t>
            </a:r>
            <a:r>
              <a:rPr lang="en-US" sz="1000" dirty="0" smtClean="0">
                <a:solidFill>
                  <a:prstClr val="black"/>
                </a:solidFill>
                <a:latin typeface="Arial"/>
                <a:ea typeface="Times New Roman"/>
                <a:cs typeface="Times New Roman"/>
              </a:rPr>
              <a: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$('#discussion').append(</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broadcastMessage</a:t>
            </a:r>
            <a:r>
              <a:rPr lang="en-US" sz="1000" dirty="0">
                <a:solidFill>
                  <a:prstClr val="black"/>
                </a:solidFill>
                <a:latin typeface="Arial"/>
                <a:ea typeface="Times New Roman"/>
                <a:cs typeface="Times New Roman"/>
              </a:rPr>
              <a:t> function code block,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displayname</a:t>
            </a:r>
            <a:r>
              <a:rPr lang="en-US" sz="1000" dirty="0" smtClean="0">
                <a:solidFill>
                  <a:prstClr val="black"/>
                </a:solidFill>
                <a:latin typeface="Arial"/>
                <a:ea typeface="Times New Roman"/>
                <a:cs typeface="Times New Roman"/>
              </a:rPr>
              <a:t> = prompt('Enter your name:',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variable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connection.hub.start</a:t>
            </a:r>
            <a:r>
              <a:rPr lang="en-US" sz="1000" dirty="0">
                <a:solidFill>
                  <a:prstClr val="black"/>
                </a:solidFill>
                <a:latin typeface="Arial"/>
                <a:ea typeface="Times New Roman"/>
                <a:cs typeface="Times New Roman"/>
              </a:rPr>
              <a:t>().done(function ()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Within the anonymous function code block you just created,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sendmessage</a:t>
            </a:r>
            <a:r>
              <a:rPr lang="en-US" sz="1000" dirty="0" smtClean="0">
                <a:solidFill>
                  <a:prstClr val="black"/>
                </a:solidFill>
                <a:latin typeface="Arial"/>
                <a:ea typeface="Times New Roman"/>
                <a:cs typeface="Times New Roman"/>
              </a:rPr>
              <a:t>').click(function ()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Within </a:t>
            </a:r>
            <a:r>
              <a:rPr lang="en-US" sz="1000" dirty="0">
                <a:solidFill>
                  <a:prstClr val="black"/>
                </a:solidFill>
                <a:latin typeface="Arial"/>
                <a:ea typeface="Times New Roman"/>
                <a:cs typeface="Times New Roman"/>
              </a:rPr>
              <a:t>the new anonymous function code block you just created,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chat.server.send</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23.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a:solidFill>
                  <a:prstClr val="black"/>
                </a:solidFill>
                <a:latin typeface="Arial"/>
                <a:ea typeface="Times New Roman"/>
                <a:cs typeface="Times New Roman"/>
              </a:rPr>
              <a:t>Rebecca Laszlo</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SignalR</a:t>
            </a:r>
            <a:r>
              <a:rPr lang="en-US" sz="1000" dirty="0">
                <a:solidFill>
                  <a:prstClr val="black"/>
                </a:solidFill>
                <a:latin typeface="Arial"/>
                <a:ea typeface="Calibri"/>
                <a:cs typeface="Times New Roman"/>
              </a:rPr>
              <a:t> sends the message you typed to the hub. The hub broadcasts the message to all connected clients.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taskbar, right-click the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 icon, and then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Address bar of the Internet Explorer window, type </a:t>
            </a:r>
            <a:r>
              <a:rPr lang="en-US" sz="1000" b="1" dirty="0">
                <a:solidFill>
                  <a:prstClr val="black"/>
                </a:solidFill>
                <a:latin typeface="Arial"/>
                <a:ea typeface="Times New Roman"/>
                <a:cs typeface="Times New Roman"/>
              </a:rPr>
              <a:t>http://localhost:</a:t>
            </a:r>
            <a:r>
              <a:rPr lang="en-US" sz="1000" b="1" i="1"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a:t>
            </a:r>
            <a:r>
              <a:rPr lang="en-US" sz="1000" b="1" i="1" dirty="0">
                <a:solidFill>
                  <a:prstClr val="black"/>
                </a:solidFill>
                <a:latin typeface="Arial"/>
                <a:ea typeface="Times New Roman"/>
                <a:cs typeface="Times New Roman"/>
              </a:rPr>
              <a:t>&gt;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press Enter.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solidFill>
                  <a:srgbClr val="000000"/>
                </a:solidFill>
                <a:latin typeface="Arial"/>
                <a:ea typeface="Times New Roman"/>
                <a:cs typeface="Times New Roman"/>
              </a:rPr>
              <a:t>28.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smtClean="0">
                <a:solidFill>
                  <a:prstClr val="black"/>
                </a:solidFill>
                <a:latin typeface="Arial"/>
                <a:ea typeface="Times New Roman"/>
                <a:cs typeface="Times New Roman"/>
              </a:rPr>
              <a:t>Elisa</a:t>
            </a:r>
            <a:r>
              <a:rPr lang="en-US" sz="1000" b="1" baseline="0" dirty="0" smtClean="0">
                <a:solidFill>
                  <a:prstClr val="black"/>
                </a:solidFill>
                <a:latin typeface="Arial"/>
                <a:ea typeface="Times New Roman"/>
                <a:cs typeface="Times New Roman"/>
              </a:rPr>
              <a:t> </a:t>
            </a:r>
            <a:r>
              <a:rPr lang="en-US" sz="1200" b="1" dirty="0" err="1" smtClean="0">
                <a:solidFill>
                  <a:prstClr val="black"/>
                </a:solidFill>
                <a:latin typeface="Arial"/>
                <a:ea typeface="Times New Roman"/>
                <a:cs typeface="Times New Roman"/>
              </a:rPr>
              <a:t>Graceffo</a:t>
            </a:r>
            <a:r>
              <a:rPr lang="en-US" sz="1200" dirty="0" smtClean="0">
                <a:solidFill>
                  <a:srgbClr val="000000"/>
                </a:solidFill>
                <a:latin typeface="Arial"/>
                <a:ea typeface="Times New Roman"/>
                <a:cs typeface="Times New Roman"/>
              </a:rPr>
              <a:t>, and then click </a:t>
            </a:r>
            <a:r>
              <a:rPr lang="en-US" sz="1200" b="1" dirty="0" smtClean="0">
                <a:solidFill>
                  <a:prstClr val="black"/>
                </a:solidFill>
                <a:latin typeface="Arial"/>
                <a:ea typeface="Times New Roman"/>
                <a:cs typeface="Times New Roman"/>
              </a:rPr>
              <a:t>OK</a:t>
            </a:r>
            <a:r>
              <a:rPr lang="en-US" sz="1200" dirty="0" smtClean="0">
                <a:solidFill>
                  <a:srgbClr val="000000"/>
                </a:solidFill>
                <a:latin typeface="Arial"/>
                <a:ea typeface="Times New Roman"/>
                <a:cs typeface="Times New Roman"/>
              </a:rPr>
              <a:t>.</a:t>
            </a:r>
            <a:endParaRPr lang="en-US" sz="12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29.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taskbar, click the first instance of the Internet Explorer window. Note that the message from </a:t>
            </a:r>
            <a:r>
              <a:rPr lang="en-US" sz="1000" b="1" dirty="0">
                <a:solidFill>
                  <a:prstClr val="black"/>
                </a:solidFill>
                <a:latin typeface="Arial"/>
                <a:ea typeface="Times New Roman"/>
                <a:cs typeface="Times New Roman"/>
              </a:rPr>
              <a:t>Elisa </a:t>
            </a:r>
            <a:r>
              <a:rPr lang="en-US" sz="1000" b="1" dirty="0" err="1">
                <a:solidFill>
                  <a:prstClr val="black"/>
                </a:solidFill>
                <a:latin typeface="Arial"/>
                <a:ea typeface="Times New Roman"/>
                <a:cs typeface="Times New Roman"/>
              </a:rPr>
              <a:t>Graceffo</a:t>
            </a:r>
            <a:r>
              <a:rPr lang="en-US" sz="1000" dirty="0">
                <a:solidFill>
                  <a:prstClr val="black"/>
                </a:solidFill>
                <a:latin typeface="Arial"/>
                <a:ea typeface="Times New Roman"/>
                <a:cs typeface="Times New Roman"/>
              </a:rPr>
              <a:t> is displayed because both users are connected to the same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Close </a:t>
            </a:r>
            <a:r>
              <a:rPr lang="en-US" sz="1000" dirty="0">
                <a:solidFill>
                  <a:prstClr val="black"/>
                </a:solidFill>
                <a:latin typeface="Arial"/>
                <a:ea typeface="Times New Roman"/>
                <a:cs typeface="Times New Roman"/>
              </a:rPr>
              <a:t>all the Internet Explorer windows.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have photo chat, ASP.NET will throw an exception. To resolve this error, students can copy the </a:t>
            </a:r>
            <a:r>
              <a:rPr lang="en-US" sz="1200" kern="1200" dirty="0" err="1" smtClean="0">
                <a:solidFill>
                  <a:schemeClr val="tx1"/>
                </a:solidFill>
                <a:latin typeface="+mn-lt"/>
                <a:ea typeface="+mn-ea"/>
                <a:cs typeface="+mn-cs"/>
              </a:rPr>
              <a:t>Web.config</a:t>
            </a:r>
            <a:r>
              <a:rPr lang="en-US" sz="1200" kern="1200" dirty="0" smtClean="0">
                <a:solidFill>
                  <a:schemeClr val="tx1"/>
                </a:solidFill>
                <a:latin typeface="+mn-lt"/>
                <a:ea typeface="+mn-ea"/>
                <a:cs typeface="+mn-cs"/>
              </a:rPr>
              <a:t> file from their completed Lab 11 starter project to their Lab 15 starter project. Alternatively, they can obtain the connection string from the database properties in the Windows Azure portal, as they did in Lab 11.</a:t>
            </a:r>
          </a:p>
          <a:p>
            <a:r>
              <a:rPr lang="en-US" sz="1000" dirty="0" smtClean="0">
                <a:latin typeface="Arial"/>
                <a:ea typeface="Calibri"/>
                <a:cs typeface="Times New Roman"/>
              </a:rPr>
              <a:t>Exercise 1: </a:t>
            </a:r>
            <a:r>
              <a:rPr lang="en-US" sz="1200" kern="1200" dirty="0" smtClean="0">
                <a:solidFill>
                  <a:schemeClr val="tx1"/>
                </a:solidFill>
                <a:latin typeface="+mn-lt"/>
                <a:ea typeface="+mn-ea"/>
                <a:cs typeface="+mn-cs"/>
              </a:rPr>
              <a:t>Creating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a:t>
            </a:r>
          </a:p>
          <a:p>
            <a:r>
              <a:rPr lang="en-US" sz="1200" kern="1200" dirty="0" smtClean="0">
                <a:solidFill>
                  <a:schemeClr val="tx1"/>
                </a:solidFill>
                <a:latin typeface="+mn-lt"/>
                <a:ea typeface="+mn-ea"/>
                <a:cs typeface="+mn-cs"/>
              </a:rPr>
              <a:t>Before you can write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code on the client to connect to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you must configure and code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web server.</a:t>
            </a:r>
          </a:p>
          <a:p>
            <a:r>
              <a:rPr lang="en-US" sz="1200" kern="1200" dirty="0" smtClean="0">
                <a:solidFill>
                  <a:schemeClr val="tx1"/>
                </a:solidFill>
                <a:latin typeface="+mn-lt"/>
                <a:ea typeface="+mn-ea"/>
                <a:cs typeface="+mn-cs"/>
              </a:rPr>
              <a:t> In this exercise, you will: </a:t>
            </a:r>
          </a:p>
          <a:p>
            <a:pPr lvl="1">
              <a:buFont typeface="Arial" pitchFamily="34" charset="0"/>
              <a:buChar char="•"/>
            </a:pPr>
            <a:r>
              <a:rPr lang="en-US" sz="1200" kern="1200" dirty="0" smtClean="0">
                <a:solidFill>
                  <a:schemeClr val="tx1"/>
                </a:solidFill>
                <a:latin typeface="+mn-lt"/>
                <a:ea typeface="+mn-ea"/>
                <a:cs typeface="+mn-cs"/>
              </a:rPr>
              <a:t>Install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in the Photo Sharing application.</a:t>
            </a:r>
          </a:p>
          <a:p>
            <a:pPr lvl="1">
              <a:buFont typeface="Arial" pitchFamily="34" charset="0"/>
              <a:buChar char="•"/>
            </a:pPr>
            <a:r>
              <a:rPr lang="en-US" sz="1200" kern="1200" dirty="0" smtClean="0">
                <a:solidFill>
                  <a:schemeClr val="tx1"/>
                </a:solidFill>
                <a:latin typeface="+mn-lt"/>
                <a:ea typeface="+mn-ea"/>
                <a:cs typeface="+mn-cs"/>
              </a:rPr>
              <a:t>Configure routing.</a:t>
            </a:r>
          </a:p>
          <a:p>
            <a:pPr lvl="1">
              <a:buFont typeface="Arial" pitchFamily="34" charset="0"/>
              <a:buChar char="•"/>
            </a:pPr>
            <a:r>
              <a:rPr lang="en-US" sz="1200" kern="1200" dirty="0" smtClean="0">
                <a:solidFill>
                  <a:schemeClr val="tx1"/>
                </a:solidFill>
                <a:latin typeface="+mn-lt"/>
                <a:ea typeface="+mn-ea"/>
                <a:cs typeface="+mn-cs"/>
              </a:rPr>
              <a:t>Create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to accept messages from clients and forward those messages to other clients who are chatting about the same photo.</a:t>
            </a:r>
          </a:p>
          <a:p>
            <a:r>
              <a:rPr lang="en-US" sz="1000" dirty="0" smtClean="0">
                <a:latin typeface="Arial"/>
                <a:ea typeface="Calibri"/>
                <a:cs typeface="Times New Roman"/>
              </a:rPr>
              <a:t>Exercise 2: </a:t>
            </a:r>
            <a:r>
              <a:rPr lang="en-US" sz="1200" kern="1200" dirty="0" smtClean="0">
                <a:solidFill>
                  <a:schemeClr val="tx1"/>
                </a:solidFill>
                <a:latin typeface="+mn-lt"/>
                <a:ea typeface="+mn-ea"/>
                <a:cs typeface="+mn-cs"/>
              </a:rPr>
              <a:t>Creating a Photo Chat View</a:t>
            </a:r>
          </a:p>
          <a:p>
            <a:r>
              <a:rPr lang="en-US" sz="1200" kern="1200" dirty="0" smtClean="0">
                <a:solidFill>
                  <a:schemeClr val="tx1"/>
                </a:solidFill>
                <a:latin typeface="+mn-lt"/>
                <a:ea typeface="+mn-ea"/>
                <a:cs typeface="+mn-cs"/>
              </a:rPr>
              <a:t>Now that you have set up and configured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and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server side, you must use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and the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library to send and receive messages on the client side.</a:t>
            </a:r>
          </a:p>
          <a:p>
            <a:r>
              <a:rPr lang="en-US" sz="1200" kern="1200" dirty="0" smtClean="0">
                <a:solidFill>
                  <a:schemeClr val="tx1"/>
                </a:solidFill>
                <a:latin typeface="+mn-lt"/>
                <a:ea typeface="+mn-ea"/>
                <a:cs typeface="+mn-cs"/>
              </a:rPr>
              <a:t>In this exercise, you will:</a:t>
            </a:r>
          </a:p>
          <a:p>
            <a:pPr lvl="1">
              <a:buFont typeface="Arial" pitchFamily="34" charset="0"/>
              <a:buChar char="•"/>
            </a:pPr>
            <a:r>
              <a:rPr lang="en-US" sz="1200" kern="1200" dirty="0" smtClean="0">
                <a:solidFill>
                  <a:schemeClr val="tx1"/>
                </a:solidFill>
                <a:latin typeface="+mn-lt"/>
                <a:ea typeface="+mn-ea"/>
                <a:cs typeface="+mn-cs"/>
              </a:rPr>
              <a:t>Create a new MVC controller action and Razor view to display the chat user interface for a particular photo.</a:t>
            </a:r>
          </a:p>
          <a:p>
            <a:pPr lvl="1">
              <a:buFont typeface="Arial" pitchFamily="34" charset="0"/>
              <a:buChar char="•"/>
            </a:pPr>
            <a:r>
              <a:rPr lang="en-US" sz="1200" kern="1200" dirty="0" smtClean="0">
                <a:solidFill>
                  <a:schemeClr val="tx1"/>
                </a:solidFill>
                <a:latin typeface="+mn-lt"/>
                <a:ea typeface="+mn-ea"/>
                <a:cs typeface="+mn-cs"/>
              </a:rPr>
              <a:t>Link to the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libraries that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requires and write client-side script to call the </a:t>
            </a:r>
            <a:r>
              <a:rPr lang="en-US" sz="1200" b="1" kern="1200" dirty="0" smtClean="0">
                <a:solidFill>
                  <a:schemeClr val="tx1"/>
                </a:solidFill>
                <a:latin typeface="+mn-lt"/>
                <a:ea typeface="+mn-ea"/>
                <a:cs typeface="+mn-cs"/>
              </a:rPr>
              <a:t>Join()</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Send()</a:t>
            </a:r>
            <a:r>
              <a:rPr lang="en-US" sz="1200" kern="1200" dirty="0" smtClean="0">
                <a:solidFill>
                  <a:schemeClr val="tx1"/>
                </a:solidFill>
                <a:latin typeface="+mn-lt"/>
                <a:ea typeface="+mn-ea"/>
                <a:cs typeface="+mn-cs"/>
              </a:rPr>
              <a:t> methods on the hub.</a:t>
            </a:r>
          </a:p>
          <a:p>
            <a:pPr lvl="1">
              <a:buFont typeface="Arial" pitchFamily="34" charset="0"/>
              <a:buChar char="•"/>
            </a:pPr>
            <a:r>
              <a:rPr lang="en-US" sz="1200" kern="1200" dirty="0" smtClean="0">
                <a:solidFill>
                  <a:schemeClr val="tx1"/>
                </a:solidFill>
                <a:latin typeface="+mn-lt"/>
                <a:ea typeface="+mn-ea"/>
                <a:cs typeface="+mn-cs"/>
              </a:rPr>
              <a:t>Test the chat functionality.</a:t>
            </a:r>
          </a:p>
          <a:p>
            <a:r>
              <a:rPr lang="en-US" sz="1000" dirty="0" smtClean="0">
                <a:latin typeface="Arial"/>
              </a:rPr>
              <a:t>Instructor</a:t>
            </a:r>
            <a:r>
              <a:rPr lang="en-US" sz="1000" baseline="0" dirty="0" smtClean="0">
                <a:latin typeface="Arial"/>
              </a:rPr>
              <a:t> Note: </a:t>
            </a:r>
            <a:r>
              <a:rPr lang="en-US" sz="1200" kern="1200" dirty="0" smtClean="0">
                <a:solidFill>
                  <a:schemeClr val="tx1"/>
                </a:solidFill>
                <a:latin typeface="+mn-lt"/>
                <a:ea typeface="+mn-ea"/>
                <a:cs typeface="+mn-cs"/>
              </a:rPr>
              <a:t>If time permits, encourage the students to test the chat room functionality further at the end of this exercise. For example, the students can check that the chat rooms for each photo in the application are separate from each other and do not share messages.</a:t>
            </a:r>
            <a:endParaRPr lang="en-US" sz="1000" dirty="0">
              <a:latin typeface="Arial"/>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6D04623-23E6-47DA-990E-22F0FD539711}"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chat functionality that you created, each photo in the Photo Sharing application has a separate chat room. How is this separation possible with one SignalR hub?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SignalR Groups are used to separate the chat rooms.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2, you wrote JScript code that called the </a:t>
            </a:r>
            <a:r>
              <a:rPr lang="en-US" sz="1000" b="1">
                <a:latin typeface="Arial"/>
                <a:ea typeface="Calibri"/>
                <a:cs typeface="Times New Roman"/>
              </a:rPr>
              <a:t>chat.server.join()</a:t>
            </a:r>
            <a:r>
              <a:rPr lang="en-US" sz="1000">
                <a:latin typeface="Arial"/>
                <a:ea typeface="Calibri"/>
                <a:cs typeface="Times New Roman"/>
              </a:rPr>
              <a:t> and </a:t>
            </a:r>
            <a:r>
              <a:rPr lang="en-US" sz="1000" b="1">
                <a:latin typeface="Arial"/>
                <a:ea typeface="Calibri"/>
                <a:cs typeface="Times New Roman"/>
              </a:rPr>
              <a:t>chat.server.send()</a:t>
            </a:r>
            <a:r>
              <a:rPr lang="en-US" sz="1000">
                <a:latin typeface="Arial"/>
                <a:ea typeface="Calibri"/>
                <a:cs typeface="Times New Roman"/>
              </a:rPr>
              <a:t> functions. In which script file are these functions defined?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automatically generated </a:t>
            </a:r>
            <a:r>
              <a:rPr lang="en-US" sz="1000" b="1">
                <a:latin typeface="Arial"/>
                <a:ea typeface="Calibri"/>
                <a:cs typeface="Times New Roman"/>
              </a:rPr>
              <a:t>~/signalr/hubs</a:t>
            </a:r>
            <a:r>
              <a:rPr lang="en-US" sz="1000">
                <a:latin typeface="Arial"/>
                <a:ea typeface="Calibri"/>
                <a:cs typeface="Times New Roman"/>
              </a:rPr>
              <a:t> script file.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create an application that obtains the latest product pricing information from the internal database. The pricing is constantly updated every time business users feel the need for updates. Therefore, you need to ensure that the application updates pricing information every five minutes. In such cases, you can to use the web socket technology to implement price update. You can also add code to download the product image stored in the product database by using a generic handler (*.ashx file).</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select technology that could be used for developing a web based chatting applications for your client. Which technology would you prefer in this scenario?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https://docs.microsoft.com/en-us/aspnet/core/fundamentals/middleware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HTTP modules in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HTTP modules: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Provide low-level access to HTTP requests and response content.</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Help implement logic such as data compression.</a:t>
            </a:r>
          </a:p>
          <a:p>
            <a:pPr>
              <a:lnSpc>
                <a:spcPct val="115000"/>
              </a:lnSpc>
              <a:spcAft>
                <a:spcPts val="1000"/>
              </a:spcAft>
            </a:pPr>
            <a:r>
              <a:rPr lang="en-US" sz="1000">
                <a:latin typeface="Arial"/>
                <a:ea typeface="Calibri"/>
                <a:cs typeface="Times New Roman"/>
              </a:rPr>
              <a:t>You can use the HTTP module to provide additional functionalities such as modifying the HTTP header and compressing data before the ASP.NET engine renders a webpage.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traditional HTTP and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sockets allow two-way communication between the client systems and servers, while HTTP supports only one-way communication.</a:t>
            </a:r>
          </a:p>
          <a:p>
            <a:pPr>
              <a:lnSpc>
                <a:spcPct val="115000"/>
              </a:lnSpc>
              <a:spcAft>
                <a:spcPts val="1000"/>
              </a:spcAft>
            </a:pPr>
            <a:r>
              <a:rPr lang="en-US" sz="1000">
                <a:latin typeface="Arial"/>
                <a:ea typeface="Calibri"/>
                <a:cs typeface="Times New Roman"/>
              </a:rPr>
              <a:t>Because not all browsers support web sockets, you need to ensure you perform all necessary checks for browser support before creating the code of your application. Alternatively, use the SignalR technology, which includes these checks by default.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Web APIs to create a service for handling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APIs provide a simple way to create a service for handshake purposes. </a:t>
            </a:r>
          </a:p>
          <a:p>
            <a:pPr>
              <a:lnSpc>
                <a:spcPct val="115000"/>
              </a:lnSpc>
              <a:spcAft>
                <a:spcPts val="1000"/>
              </a:spcAft>
            </a:pPr>
            <a:r>
              <a:rPr lang="en-US" sz="1000">
                <a:latin typeface="Arial"/>
                <a:ea typeface="Calibri"/>
                <a:cs typeface="Times New Roman"/>
              </a:rPr>
              <a:t>To use web sockets, the client system should establish a connection with the server and send the first message. This message is usually a text-based message or a JSON message.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SignalR, instead of WebSockets directly?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SignalR helps reduce the effort necessary to develop real-time bidirectional messaging applications.</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\Mod15\</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a:t>
            </a:r>
            <a:r>
              <a:rPr lang="en-US" sz="1000" b="1" dirty="0" smtClean="0">
                <a:latin typeface="Arial"/>
                <a:ea typeface="Times New Roman"/>
                <a:cs typeface="Times New Roman"/>
              </a:rPr>
              <a:t> </a:t>
            </a:r>
            <a:r>
              <a:rPr lang="en-US" sz="1000" dirty="0" smtClean="0">
                <a:latin typeface="Arial"/>
                <a:ea typeface="Times New Roman"/>
                <a:cs typeface="Times New Roman"/>
              </a:rPr>
              <a:t>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right-click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Class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of the </a:t>
            </a:r>
            <a:r>
              <a:rPr lang="en-US" sz="1000" b="1" dirty="0" smtClean="0">
                <a:latin typeface="Arial"/>
                <a:ea typeface="Times New Roman"/>
                <a:cs typeface="Times New Roman"/>
              </a:rPr>
              <a:t>Add New Item –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dialog box, type </a:t>
            </a:r>
            <a:r>
              <a:rPr lang="en-US" sz="1000" b="1" dirty="0" err="1" smtClean="0">
                <a:latin typeface="Arial"/>
                <a:ea typeface="Times New Roman"/>
                <a:cs typeface="Times New Roman"/>
              </a:rPr>
              <a:t>ChatHub</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Add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a:t>
            </a:r>
            <a:r>
              <a:rPr lang="en-US" sz="1000" dirty="0" err="1" smtClean="0">
                <a:latin typeface="Arial"/>
                <a:ea typeface="Times New Roman"/>
                <a:cs typeface="Times New Roman"/>
              </a:rPr>
              <a:t>ChatHub.cs</a:t>
            </a:r>
            <a:r>
              <a:rPr lang="en-US" sz="1000" dirty="0" smtClean="0">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latin typeface="Arial"/>
                <a:ea typeface="Times New Roman"/>
                <a:cs typeface="Times New Roman"/>
              </a:rPr>
              <a:t>using </a:t>
            </a:r>
            <a:r>
              <a:rPr lang="en-US" sz="1000" dirty="0" err="1" smtClean="0">
                <a:latin typeface="Arial"/>
                <a:ea typeface="Times New Roman"/>
                <a:cs typeface="Times New Roman"/>
              </a:rPr>
              <a:t>System.Web</a:t>
            </a:r>
            <a:r>
              <a:rPr lang="en-US" sz="1000" dirty="0" smtClean="0">
                <a:latin typeface="Arial"/>
                <a:ea typeface="Times New Roman"/>
                <a:cs typeface="Times New Roman"/>
              </a:rPr>
              <a:t>;</a:t>
            </a:r>
          </a:p>
          <a:p>
            <a:pPr marL="342900" indent="-342900">
              <a:lnSpc>
                <a:spcPct val="115000"/>
              </a:lnSpc>
              <a:spcAft>
                <a:spcPts val="995"/>
              </a:spcAft>
            </a:pPr>
            <a:r>
              <a:rPr lang="en-US" sz="1000" dirty="0" smtClean="0">
                <a:latin typeface="Arial"/>
                <a:ea typeface="Times New Roman"/>
                <a:cs typeface="Times New Roman"/>
              </a:rPr>
              <a:t>4. Place the mouse cursor at the end of the located code, press Enter, and then type the following</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using </a:t>
            </a:r>
            <a:r>
              <a:rPr lang="en-US" sz="1000" dirty="0" err="1" smtClean="0">
                <a:solidFill>
                  <a:prstClr val="black"/>
                </a:solidFill>
                <a:latin typeface="Arial"/>
                <a:ea typeface="Times New Roman"/>
                <a:cs typeface="Times New Roman"/>
              </a:rPr>
              <a:t>Microsoft.AspNet.SignalR</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Module15</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Handling Requests </a:t>
            </a:r>
            <a:endParaRPr lang="en-US" sz="4400" dirty="0" smtClean="0"/>
          </a:p>
          <a:p>
            <a:pPr marL="0" indent="0" algn="ctr">
              <a:buNone/>
            </a:pPr>
            <a:r>
              <a:rPr lang="en-US" sz="4400" dirty="0" smtClean="0"/>
              <a:t>in </a:t>
            </a:r>
          </a:p>
          <a:p>
            <a:pPr marL="0" indent="0" algn="ctr">
              <a:buNone/>
            </a:pPr>
            <a:r>
              <a:rPr lang="en-US" sz="4400" dirty="0" smtClean="0"/>
              <a:t>ASP.NET </a:t>
            </a:r>
            <a:r>
              <a:rPr lang="en-US" sz="4400" dirty="0" smtClean="0"/>
              <a:t>Core </a:t>
            </a:r>
            <a:endParaRPr lang="en-US" sz="4400" dirty="0" smtClean="0"/>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MapWhen</a:t>
            </a:r>
            <a:endParaRPr lang="nl-NL" dirty="0"/>
          </a:p>
        </p:txBody>
      </p:sp>
      <p:sp>
        <p:nvSpPr>
          <p:cNvPr id="3" name="Content Placeholder 2"/>
          <p:cNvSpPr>
            <a:spLocks noGrp="1"/>
          </p:cNvSpPr>
          <p:nvPr>
            <p:ph idx="1"/>
          </p:nvPr>
        </p:nvSpPr>
        <p:spPr/>
        <p:txBody>
          <a:bodyPr/>
          <a:lstStyle/>
          <a:p>
            <a:r>
              <a:rPr lang="nl-NL" dirty="0" smtClean="0"/>
              <a:t>Supports </a:t>
            </a:r>
            <a:r>
              <a:rPr lang="nl-NL" b="1" dirty="0" err="1"/>
              <a:t>predicate-based</a:t>
            </a:r>
            <a:r>
              <a:rPr lang="nl-NL" dirty="0"/>
              <a:t> middleware </a:t>
            </a:r>
            <a:r>
              <a:rPr lang="nl-NL" b="1" dirty="0" err="1"/>
              <a:t>branching</a:t>
            </a:r>
            <a:endParaRPr lang="nl-NL" b="1" dirty="0"/>
          </a:p>
        </p:txBody>
      </p:sp>
      <p:sp>
        <p:nvSpPr>
          <p:cNvPr id="4" name="Rectangle 3"/>
          <p:cNvSpPr/>
          <p:nvPr/>
        </p:nvSpPr>
        <p:spPr>
          <a:xfrm>
            <a:off x="458788" y="1924809"/>
            <a:ext cx="8380412" cy="4247317"/>
          </a:xfrm>
          <a:prstGeom prst="rect">
            <a:avLst/>
          </a:prstGeom>
        </p:spPr>
        <p:txBody>
          <a:bodyPr wrap="square">
            <a:spAutoFit/>
          </a:bodyPr>
          <a:lstStyle/>
          <a:p>
            <a:r>
              <a:rPr lang="nl-NL" dirty="0" smtClean="0"/>
              <a:t>public </a:t>
            </a:r>
            <a:r>
              <a:rPr lang="nl-NL" dirty="0" err="1"/>
              <a:t>void</a:t>
            </a:r>
            <a:r>
              <a:rPr lang="nl-NL" dirty="0"/>
              <a:t> </a:t>
            </a:r>
            <a:r>
              <a:rPr lang="nl-NL" dirty="0" err="1" smtClean="0"/>
              <a:t>Configure</a:t>
            </a:r>
            <a:r>
              <a:rPr lang="nl-NL" dirty="0" smtClean="0"/>
              <a:t> (</a:t>
            </a:r>
            <a:r>
              <a:rPr lang="nl-NL" dirty="0" err="1"/>
              <a:t>IApplicationBuilder</a:t>
            </a:r>
            <a:r>
              <a:rPr lang="nl-NL" dirty="0"/>
              <a:t> app</a:t>
            </a:r>
            <a:r>
              <a:rPr lang="nl-NL" dirty="0" smtClean="0"/>
              <a:t>) {</a:t>
            </a:r>
            <a:endParaRPr lang="nl-NL" dirty="0"/>
          </a:p>
          <a:p>
            <a:r>
              <a:rPr lang="nl-NL" dirty="0" smtClean="0"/>
              <a:t>  </a:t>
            </a:r>
            <a:r>
              <a:rPr lang="nl-NL" dirty="0" err="1" smtClean="0"/>
              <a:t>app.</a:t>
            </a:r>
            <a:r>
              <a:rPr lang="nl-NL" b="1" dirty="0" err="1" smtClean="0"/>
              <a:t>MapWhen</a:t>
            </a:r>
            <a:r>
              <a:rPr lang="nl-NL" dirty="0" smtClean="0"/>
              <a:t>(context </a:t>
            </a:r>
            <a:r>
              <a:rPr lang="nl-NL" dirty="0"/>
              <a:t>=&gt; {</a:t>
            </a:r>
          </a:p>
          <a:p>
            <a:r>
              <a:rPr lang="nl-NL" dirty="0"/>
              <a:t>  </a:t>
            </a:r>
            <a:r>
              <a:rPr lang="nl-NL" dirty="0" smtClean="0"/>
              <a:t>  return </a:t>
            </a:r>
            <a:r>
              <a:rPr lang="nl-NL" dirty="0" err="1"/>
              <a:t>context.Request.Query.ContainsKey</a:t>
            </a:r>
            <a:r>
              <a:rPr lang="nl-NL" dirty="0"/>
              <a:t>("</a:t>
            </a:r>
            <a:r>
              <a:rPr lang="nl-NL" dirty="0" err="1"/>
              <a:t>branch</a:t>
            </a:r>
            <a:r>
              <a:rPr lang="nl-NL" dirty="0"/>
              <a:t>");</a:t>
            </a:r>
          </a:p>
          <a:p>
            <a:r>
              <a:rPr lang="nl-NL" dirty="0" smtClean="0"/>
              <a:t>  }, </a:t>
            </a:r>
            <a:r>
              <a:rPr lang="nl-NL" dirty="0" err="1"/>
              <a:t>HandleBranch</a:t>
            </a:r>
            <a:r>
              <a:rPr lang="nl-NL" dirty="0"/>
              <a:t>);</a:t>
            </a:r>
          </a:p>
          <a:p>
            <a:endParaRPr lang="nl-NL" dirty="0"/>
          </a:p>
          <a:p>
            <a:r>
              <a:rPr lang="nl-NL" dirty="0" smtClean="0"/>
              <a:t>  </a:t>
            </a:r>
            <a:r>
              <a:rPr lang="nl-NL" dirty="0" err="1" smtClean="0"/>
              <a:t>app.Run</a:t>
            </a:r>
            <a:r>
              <a:rPr lang="nl-NL" dirty="0" smtClean="0"/>
              <a:t>(</a:t>
            </a:r>
            <a:r>
              <a:rPr lang="nl-NL" dirty="0" err="1" smtClean="0"/>
              <a:t>async</a:t>
            </a:r>
            <a:r>
              <a:rPr lang="nl-NL" dirty="0" smtClean="0"/>
              <a:t> </a:t>
            </a:r>
            <a:r>
              <a:rPr lang="nl-NL" dirty="0"/>
              <a:t>context </a:t>
            </a:r>
            <a:r>
              <a:rPr lang="nl-NL" dirty="0" smtClean="0"/>
              <a:t>=&gt; {</a:t>
            </a:r>
            <a:endParaRPr lang="nl-NL" dirty="0"/>
          </a:p>
          <a:p>
            <a:r>
              <a:rPr lang="nl-NL" dirty="0" smtClean="0"/>
              <a:t>    </a:t>
            </a:r>
            <a:r>
              <a:rPr lang="nl-NL" dirty="0" err="1" smtClean="0"/>
              <a:t>await</a:t>
            </a:r>
            <a:r>
              <a:rPr lang="nl-NL" dirty="0" smtClean="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smtClean="0"/>
              <a:t>  });</a:t>
            </a:r>
            <a:endParaRPr lang="nl-NL" dirty="0"/>
          </a:p>
          <a:p>
            <a:r>
              <a:rPr lang="nl-NL" dirty="0" smtClean="0"/>
              <a:t>}</a:t>
            </a:r>
          </a:p>
          <a:p>
            <a:endParaRPr lang="en-US" dirty="0"/>
          </a:p>
          <a:p>
            <a:r>
              <a:rPr lang="nl-NL" dirty="0"/>
              <a:t>private </a:t>
            </a:r>
            <a:r>
              <a:rPr lang="nl-NL" dirty="0" err="1"/>
              <a:t>static</a:t>
            </a:r>
            <a:r>
              <a:rPr lang="nl-NL" dirty="0"/>
              <a:t> </a:t>
            </a:r>
            <a:r>
              <a:rPr lang="nl-NL" dirty="0" err="1"/>
              <a:t>void</a:t>
            </a:r>
            <a:r>
              <a:rPr lang="nl-NL" dirty="0"/>
              <a:t> </a:t>
            </a:r>
            <a:r>
              <a:rPr lang="nl-NL" dirty="0" err="1"/>
              <a:t>HandleBranch</a:t>
            </a:r>
            <a:r>
              <a:rPr lang="nl-NL" dirty="0"/>
              <a:t>(</a:t>
            </a:r>
            <a:r>
              <a:rPr lang="nl-NL" dirty="0" err="1"/>
              <a:t>IApplicationBuilder</a:t>
            </a:r>
            <a:r>
              <a:rPr lang="nl-NL" dirty="0"/>
              <a:t> app</a:t>
            </a:r>
            <a:r>
              <a:rPr lang="nl-NL" dirty="0" smtClean="0"/>
              <a:t>) {</a:t>
            </a:r>
            <a:endParaRPr lang="nl-NL" dirty="0"/>
          </a:p>
          <a:p>
            <a:r>
              <a:rPr lang="nl-NL" dirty="0" smtClean="0"/>
              <a:t>  </a:t>
            </a:r>
            <a:r>
              <a:rPr lang="nl-NL" dirty="0" err="1" smtClean="0"/>
              <a:t>app.Run</a:t>
            </a:r>
            <a:r>
              <a:rPr lang="nl-NL" dirty="0" smtClean="0"/>
              <a:t>(</a:t>
            </a:r>
            <a:r>
              <a:rPr lang="nl-NL" dirty="0" err="1" smtClean="0"/>
              <a:t>async</a:t>
            </a:r>
            <a:r>
              <a:rPr lang="nl-NL" dirty="0" smtClean="0"/>
              <a:t> </a:t>
            </a:r>
            <a:r>
              <a:rPr lang="nl-NL" dirty="0"/>
              <a:t>context </a:t>
            </a:r>
            <a:r>
              <a:rPr lang="nl-NL" dirty="0" smtClean="0"/>
              <a:t>=&gt;     </a:t>
            </a:r>
            <a:r>
              <a:rPr lang="nl-NL" dirty="0"/>
              <a:t>{</a:t>
            </a:r>
          </a:p>
          <a:p>
            <a:r>
              <a:rPr lang="nl-NL" dirty="0" smtClean="0"/>
              <a:t>    </a:t>
            </a:r>
            <a:r>
              <a:rPr lang="nl-NL" dirty="0" err="1" smtClean="0"/>
              <a:t>await</a:t>
            </a:r>
            <a:r>
              <a:rPr lang="nl-NL" dirty="0" smtClean="0"/>
              <a:t> </a:t>
            </a:r>
            <a:r>
              <a:rPr lang="nl-NL" dirty="0" err="1"/>
              <a:t>context.Response.WriteAsync</a:t>
            </a:r>
            <a:r>
              <a:rPr lang="nl-NL" dirty="0"/>
              <a:t>("</a:t>
            </a:r>
            <a:r>
              <a:rPr lang="nl-NL" dirty="0" err="1"/>
              <a:t>Branch</a:t>
            </a:r>
            <a:r>
              <a:rPr lang="nl-NL" dirty="0"/>
              <a:t> </a:t>
            </a:r>
            <a:r>
              <a:rPr lang="nl-NL" dirty="0" err="1"/>
              <a:t>used</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246910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Built-in middleware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923813"/>
              </p:ext>
            </p:extLst>
          </p:nvPr>
        </p:nvGraphicFramePr>
        <p:xfrm>
          <a:off x="609600" y="942756"/>
          <a:ext cx="8001000" cy="5247130"/>
        </p:xfrm>
        <a:graphic>
          <a:graphicData uri="http://schemas.openxmlformats.org/drawingml/2006/table">
            <a:tbl>
              <a:tblPr firstRow="1">
                <a:tableStyleId>{9DCAF9ED-07DC-4A11-8D7F-57B35C25682E}</a:tableStyleId>
              </a:tblPr>
              <a:tblGrid>
                <a:gridCol w="2209800">
                  <a:extLst>
                    <a:ext uri="{9D8B030D-6E8A-4147-A177-3AD203B41FA5}">
                      <a16:colId xmlns:a16="http://schemas.microsoft.com/office/drawing/2014/main" val="432880424"/>
                    </a:ext>
                  </a:extLst>
                </a:gridCol>
                <a:gridCol w="5791200">
                  <a:extLst>
                    <a:ext uri="{9D8B030D-6E8A-4147-A177-3AD203B41FA5}">
                      <a16:colId xmlns:a16="http://schemas.microsoft.com/office/drawing/2014/main" val="1644063398"/>
                    </a:ext>
                  </a:extLst>
                </a:gridCol>
              </a:tblGrid>
              <a:tr h="343217">
                <a:tc>
                  <a:txBody>
                    <a:bodyPr/>
                    <a:lstStyle/>
                    <a:p>
                      <a:pPr algn="l" fontAlgn="b"/>
                      <a:r>
                        <a:rPr lang="nl-NL" sz="2000" dirty="0">
                          <a:effectLst/>
                        </a:rPr>
                        <a:t>Middleware</a:t>
                      </a:r>
                      <a:endParaRPr lang="nl-NL" sz="2000" b="0" dirty="0">
                        <a:effectLst/>
                        <a:latin typeface="segoe-ui_semibold"/>
                      </a:endParaRPr>
                    </a:p>
                  </a:txBody>
                  <a:tcPr marL="91525" marR="91525" marT="68643" marB="68643" anchor="b"/>
                </a:tc>
                <a:tc>
                  <a:txBody>
                    <a:bodyPr/>
                    <a:lstStyle/>
                    <a:p>
                      <a:pPr algn="l" fontAlgn="b"/>
                      <a:r>
                        <a:rPr lang="nl-NL" sz="2000">
                          <a:effectLst/>
                        </a:rPr>
                        <a:t>Description</a:t>
                      </a:r>
                      <a:endParaRPr lang="nl-NL" sz="2000" b="0">
                        <a:effectLst/>
                        <a:latin typeface="segoe-ui_semibold"/>
                      </a:endParaRPr>
                    </a:p>
                  </a:txBody>
                  <a:tcPr marL="91525" marR="91525" marT="68643" marB="68643" anchor="b"/>
                </a:tc>
                <a:extLst>
                  <a:ext uri="{0D108BD9-81ED-4DB2-BD59-A6C34878D82A}">
                    <a16:rowId xmlns:a16="http://schemas.microsoft.com/office/drawing/2014/main" val="3013459033"/>
                  </a:ext>
                </a:extLst>
              </a:tr>
              <a:tr h="755078">
                <a:tc>
                  <a:txBody>
                    <a:bodyPr/>
                    <a:lstStyle/>
                    <a:p>
                      <a:pPr fontAlgn="t"/>
                      <a:r>
                        <a:rPr lang="nl-NL" sz="2000">
                          <a:effectLst/>
                        </a:rPr>
                        <a:t>Authentication</a:t>
                      </a:r>
                    </a:p>
                  </a:txBody>
                  <a:tcPr marL="91525" marR="91525" marT="68643" marB="68643"/>
                </a:tc>
                <a:tc>
                  <a:txBody>
                    <a:bodyPr/>
                    <a:lstStyle/>
                    <a:p>
                      <a:pPr fontAlgn="t"/>
                      <a:r>
                        <a:rPr lang="nl-NL" sz="2000" dirty="0" err="1">
                          <a:effectLst/>
                        </a:rPr>
                        <a:t>Provides</a:t>
                      </a:r>
                      <a:r>
                        <a:rPr lang="nl-NL" sz="2000" dirty="0">
                          <a:effectLst/>
                        </a:rPr>
                        <a:t> </a:t>
                      </a:r>
                      <a:r>
                        <a:rPr lang="nl-NL" sz="2000" dirty="0" err="1">
                          <a:effectLst/>
                        </a:rPr>
                        <a:t>authentication</a:t>
                      </a:r>
                      <a:r>
                        <a:rPr lang="nl-NL" sz="2000" dirty="0">
                          <a:effectLst/>
                        </a:rPr>
                        <a:t> </a:t>
                      </a:r>
                      <a:r>
                        <a:rPr lang="nl-NL" sz="2000" dirty="0" smtClean="0">
                          <a:effectLst/>
                        </a:rPr>
                        <a:t>support</a:t>
                      </a:r>
                      <a:endParaRPr lang="nl-NL" sz="2000" dirty="0">
                        <a:effectLst/>
                      </a:endParaRPr>
                    </a:p>
                  </a:txBody>
                  <a:tcPr marL="91525" marR="91525" marT="68643" marB="68643"/>
                </a:tc>
                <a:extLst>
                  <a:ext uri="{0D108BD9-81ED-4DB2-BD59-A6C34878D82A}">
                    <a16:rowId xmlns:a16="http://schemas.microsoft.com/office/drawing/2014/main" val="2692312020"/>
                  </a:ext>
                </a:extLst>
              </a:tr>
              <a:tr h="961009">
                <a:tc>
                  <a:txBody>
                    <a:bodyPr/>
                    <a:lstStyle/>
                    <a:p>
                      <a:pPr fontAlgn="t"/>
                      <a:r>
                        <a:rPr lang="nl-NL" sz="2000" dirty="0">
                          <a:effectLst/>
                        </a:rPr>
                        <a:t>CORS</a:t>
                      </a:r>
                    </a:p>
                  </a:txBody>
                  <a:tcPr marL="91525" marR="91525" marT="68643" marB="68643"/>
                </a:tc>
                <a:tc>
                  <a:txBody>
                    <a:bodyPr/>
                    <a:lstStyle/>
                    <a:p>
                      <a:pPr fontAlgn="t"/>
                      <a:r>
                        <a:rPr lang="nl-NL" sz="2000" dirty="0" err="1">
                          <a:effectLst/>
                        </a:rPr>
                        <a:t>Configures</a:t>
                      </a:r>
                      <a:r>
                        <a:rPr lang="nl-NL" sz="2000" dirty="0">
                          <a:effectLst/>
                        </a:rPr>
                        <a:t> Cross-</a:t>
                      </a:r>
                      <a:r>
                        <a:rPr lang="nl-NL" sz="2000" dirty="0" err="1">
                          <a:effectLst/>
                        </a:rPr>
                        <a:t>Origin</a:t>
                      </a:r>
                      <a:r>
                        <a:rPr lang="nl-NL" sz="2000" dirty="0">
                          <a:effectLst/>
                        </a:rPr>
                        <a:t> Resource </a:t>
                      </a:r>
                      <a:r>
                        <a:rPr lang="nl-NL" sz="2000" dirty="0" err="1" smtClean="0">
                          <a:effectLst/>
                        </a:rPr>
                        <a:t>Sharing</a:t>
                      </a:r>
                      <a:endParaRPr lang="nl-NL" sz="2000" dirty="0">
                        <a:effectLst/>
                      </a:endParaRPr>
                    </a:p>
                  </a:txBody>
                  <a:tcPr marL="91525" marR="91525" marT="68643" marB="68643"/>
                </a:tc>
                <a:extLst>
                  <a:ext uri="{0D108BD9-81ED-4DB2-BD59-A6C34878D82A}">
                    <a16:rowId xmlns:a16="http://schemas.microsoft.com/office/drawing/2014/main" val="2365813339"/>
                  </a:ext>
                </a:extLst>
              </a:tr>
              <a:tr h="755078">
                <a:tc>
                  <a:txBody>
                    <a:bodyPr/>
                    <a:lstStyle/>
                    <a:p>
                      <a:pPr fontAlgn="t"/>
                      <a:r>
                        <a:rPr lang="nl-NL" sz="2000">
                          <a:effectLst/>
                        </a:rPr>
                        <a:t>Routing</a:t>
                      </a:r>
                    </a:p>
                  </a:txBody>
                  <a:tcPr marL="91525" marR="91525" marT="68643" marB="68643"/>
                </a:tc>
                <a:tc>
                  <a:txBody>
                    <a:bodyPr/>
                    <a:lstStyle/>
                    <a:p>
                      <a:pPr fontAlgn="t"/>
                      <a:r>
                        <a:rPr lang="nl-NL" sz="2000" dirty="0" err="1">
                          <a:effectLst/>
                        </a:rPr>
                        <a:t>Defines</a:t>
                      </a:r>
                      <a:r>
                        <a:rPr lang="nl-NL" sz="2000" dirty="0">
                          <a:effectLst/>
                        </a:rPr>
                        <a:t> </a:t>
                      </a:r>
                      <a:r>
                        <a:rPr lang="nl-NL" sz="2000" dirty="0" err="1">
                          <a:effectLst/>
                        </a:rPr>
                        <a:t>and</a:t>
                      </a:r>
                      <a:r>
                        <a:rPr lang="nl-NL" sz="2000" dirty="0">
                          <a:effectLst/>
                        </a:rPr>
                        <a:t> </a:t>
                      </a:r>
                      <a:r>
                        <a:rPr lang="nl-NL" sz="2000" dirty="0" err="1">
                          <a:effectLst/>
                        </a:rPr>
                        <a:t>constrains</a:t>
                      </a:r>
                      <a:r>
                        <a:rPr lang="nl-NL" sz="2000" dirty="0">
                          <a:effectLst/>
                        </a:rPr>
                        <a:t> </a:t>
                      </a:r>
                      <a:r>
                        <a:rPr lang="nl-NL" sz="2000" dirty="0" err="1">
                          <a:effectLst/>
                        </a:rPr>
                        <a:t>request</a:t>
                      </a:r>
                      <a:r>
                        <a:rPr lang="nl-NL" sz="2000" dirty="0">
                          <a:effectLst/>
                        </a:rPr>
                        <a:t> </a:t>
                      </a:r>
                      <a:r>
                        <a:rPr lang="nl-NL" sz="2000" dirty="0" smtClean="0">
                          <a:effectLst/>
                        </a:rPr>
                        <a:t>routes</a:t>
                      </a:r>
                      <a:endParaRPr lang="nl-NL" sz="2000" dirty="0">
                        <a:effectLst/>
                      </a:endParaRPr>
                    </a:p>
                  </a:txBody>
                  <a:tcPr marL="91525" marR="91525" marT="68643" marB="68643"/>
                </a:tc>
                <a:extLst>
                  <a:ext uri="{0D108BD9-81ED-4DB2-BD59-A6C34878D82A}">
                    <a16:rowId xmlns:a16="http://schemas.microsoft.com/office/drawing/2014/main" val="1435996810"/>
                  </a:ext>
                </a:extLst>
              </a:tr>
              <a:tr h="961009">
                <a:tc>
                  <a:txBody>
                    <a:bodyPr/>
                    <a:lstStyle/>
                    <a:p>
                      <a:pPr fontAlgn="t"/>
                      <a:r>
                        <a:rPr lang="nl-NL" sz="2000">
                          <a:effectLst/>
                        </a:rPr>
                        <a:t>Session</a:t>
                      </a:r>
                    </a:p>
                  </a:txBody>
                  <a:tcPr marL="91525" marR="91525" marT="68643" marB="68643"/>
                </a:tc>
                <a:tc>
                  <a:txBody>
                    <a:bodyPr/>
                    <a:lstStyle/>
                    <a:p>
                      <a:pPr fontAlgn="t"/>
                      <a:r>
                        <a:rPr lang="nl-NL" sz="2000" dirty="0" err="1">
                          <a:effectLst/>
                        </a:rPr>
                        <a:t>Provides</a:t>
                      </a:r>
                      <a:r>
                        <a:rPr lang="nl-NL" sz="2000" dirty="0">
                          <a:effectLst/>
                        </a:rPr>
                        <a:t> support </a:t>
                      </a:r>
                      <a:r>
                        <a:rPr lang="nl-NL" sz="2000" dirty="0" err="1">
                          <a:effectLst/>
                        </a:rPr>
                        <a:t>for</a:t>
                      </a:r>
                      <a:r>
                        <a:rPr lang="nl-NL" sz="2000" dirty="0">
                          <a:effectLst/>
                        </a:rPr>
                        <a:t> managing user </a:t>
                      </a:r>
                      <a:r>
                        <a:rPr lang="nl-NL" sz="2000" dirty="0" err="1" smtClean="0">
                          <a:effectLst/>
                        </a:rPr>
                        <a:t>sessions</a:t>
                      </a:r>
                      <a:endParaRPr lang="nl-NL" sz="2000" dirty="0">
                        <a:effectLst/>
                      </a:endParaRPr>
                    </a:p>
                  </a:txBody>
                  <a:tcPr marL="91525" marR="91525" marT="68643" marB="68643"/>
                </a:tc>
                <a:extLst>
                  <a:ext uri="{0D108BD9-81ED-4DB2-BD59-A6C34878D82A}">
                    <a16:rowId xmlns:a16="http://schemas.microsoft.com/office/drawing/2014/main" val="2041029556"/>
                  </a:ext>
                </a:extLst>
              </a:tr>
              <a:tr h="1372870">
                <a:tc>
                  <a:txBody>
                    <a:bodyPr/>
                    <a:lstStyle/>
                    <a:p>
                      <a:pPr fontAlgn="t"/>
                      <a:r>
                        <a:rPr lang="nl-NL" sz="2000">
                          <a:effectLst/>
                        </a:rPr>
                        <a:t>Static Files</a:t>
                      </a:r>
                    </a:p>
                  </a:txBody>
                  <a:tcPr marL="91525" marR="91525" marT="68643" marB="68643"/>
                </a:tc>
                <a:tc>
                  <a:txBody>
                    <a:bodyPr/>
                    <a:lstStyle/>
                    <a:p>
                      <a:pPr fontAlgn="t"/>
                      <a:r>
                        <a:rPr lang="en-US" sz="2000" dirty="0">
                          <a:effectLst/>
                        </a:rPr>
                        <a:t>Provides support for serving static </a:t>
                      </a:r>
                      <a:r>
                        <a:rPr lang="en-US" sz="2000" dirty="0" smtClean="0">
                          <a:effectLst/>
                        </a:rPr>
                        <a:t>files </a:t>
                      </a:r>
                      <a:r>
                        <a:rPr lang="en-US" sz="2000" dirty="0">
                          <a:effectLst/>
                        </a:rPr>
                        <a:t>and directory </a:t>
                      </a:r>
                      <a:r>
                        <a:rPr lang="en-US" sz="2000" dirty="0" smtClean="0">
                          <a:effectLst/>
                        </a:rPr>
                        <a:t>browsing</a:t>
                      </a:r>
                      <a:endParaRPr lang="en-US" sz="2000" dirty="0">
                        <a:effectLst/>
                      </a:endParaRPr>
                    </a:p>
                  </a:txBody>
                  <a:tcPr marL="91525" marR="91525" marT="68643" marB="68643"/>
                </a:tc>
                <a:extLst>
                  <a:ext uri="{0D108BD9-81ED-4DB2-BD59-A6C34878D82A}">
                    <a16:rowId xmlns:a16="http://schemas.microsoft.com/office/drawing/2014/main" val="1012025410"/>
                  </a:ext>
                </a:extLst>
              </a:tr>
            </a:tbl>
          </a:graphicData>
        </a:graphic>
      </p:graphicFrame>
    </p:spTree>
    <p:extLst>
      <p:ext uri="{BB962C8B-B14F-4D97-AF65-F5344CB8AC3E}">
        <p14:creationId xmlns:p14="http://schemas.microsoft.com/office/powerpoint/2010/main" val="198376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Middleware (1/2)</a:t>
            </a:r>
            <a:endParaRPr lang="nl-NL" dirty="0"/>
          </a:p>
        </p:txBody>
      </p:sp>
      <p:sp>
        <p:nvSpPr>
          <p:cNvPr id="3" name="Content Placeholder 2"/>
          <p:cNvSpPr>
            <a:spLocks noGrp="1"/>
          </p:cNvSpPr>
          <p:nvPr>
            <p:ph idx="1"/>
          </p:nvPr>
        </p:nvSpPr>
        <p:spPr/>
        <p:txBody>
          <a:bodyPr/>
          <a:lstStyle/>
          <a:p>
            <a:r>
              <a:rPr lang="en-US" dirty="0" smtClean="0"/>
              <a:t>Implement middleware </a:t>
            </a:r>
            <a:r>
              <a:rPr lang="en-US" dirty="0"/>
              <a:t>in its own </a:t>
            </a:r>
            <a:r>
              <a:rPr lang="en-US" dirty="0" smtClean="0"/>
              <a:t>class</a:t>
            </a:r>
          </a:p>
          <a:p>
            <a:pPr lvl="1"/>
            <a:r>
              <a:rPr lang="en-US" dirty="0" smtClean="0"/>
              <a:t>Use Dependency Injection in constructor if needed</a:t>
            </a:r>
          </a:p>
          <a:p>
            <a:pPr lvl="1"/>
            <a:r>
              <a:rPr lang="en-US" dirty="0" smtClean="0"/>
              <a:t>Implement </a:t>
            </a:r>
            <a:r>
              <a:rPr lang="en-US" b="1" dirty="0" err="1" smtClean="0"/>
              <a:t>async</a:t>
            </a:r>
            <a:r>
              <a:rPr lang="en-US" b="1" dirty="0" smtClean="0"/>
              <a:t> Task Invoke(</a:t>
            </a:r>
            <a:r>
              <a:rPr lang="en-US" b="1" dirty="0" err="1" smtClean="0"/>
              <a:t>HttpContext</a:t>
            </a:r>
            <a:r>
              <a:rPr lang="en-US" b="1" dirty="0" smtClean="0"/>
              <a:t>)</a:t>
            </a:r>
            <a:r>
              <a:rPr lang="en-US" dirty="0" smtClean="0"/>
              <a:t> method</a:t>
            </a:r>
          </a:p>
        </p:txBody>
      </p:sp>
      <p:sp>
        <p:nvSpPr>
          <p:cNvPr id="4" name="Rectangle 3"/>
          <p:cNvSpPr/>
          <p:nvPr/>
        </p:nvSpPr>
        <p:spPr>
          <a:xfrm>
            <a:off x="152400" y="2438400"/>
            <a:ext cx="8991600" cy="4524315"/>
          </a:xfrm>
          <a:prstGeom prst="rect">
            <a:avLst/>
          </a:prstGeom>
        </p:spPr>
        <p:txBody>
          <a:bodyPr wrap="square">
            <a:spAutoFit/>
          </a:bodyPr>
          <a:lstStyle/>
          <a:p>
            <a:r>
              <a:rPr lang="nl-NL" dirty="0"/>
              <a:t>public </a:t>
            </a:r>
            <a:r>
              <a:rPr lang="nl-NL" b="1" dirty="0"/>
              <a:t>class </a:t>
            </a:r>
            <a:r>
              <a:rPr lang="nl-NL" b="1" dirty="0" err="1" smtClean="0"/>
              <a:t>RequestLoggerMiddleware</a:t>
            </a:r>
            <a:r>
              <a:rPr lang="nl-NL" b="1" dirty="0" smtClean="0"/>
              <a:t> </a:t>
            </a:r>
            <a:r>
              <a:rPr lang="nl-NL" dirty="0" smtClean="0"/>
              <a:t>{</a:t>
            </a:r>
            <a:endParaRPr lang="nl-NL" dirty="0"/>
          </a:p>
          <a:p>
            <a:r>
              <a:rPr lang="nl-NL" dirty="0" smtClean="0"/>
              <a:t>  private </a:t>
            </a:r>
            <a:r>
              <a:rPr lang="nl-NL" dirty="0" err="1"/>
              <a:t>readonly</a:t>
            </a:r>
            <a:r>
              <a:rPr lang="nl-NL" dirty="0"/>
              <a:t> </a:t>
            </a:r>
            <a:r>
              <a:rPr lang="nl-NL" dirty="0" err="1"/>
              <a:t>RequestDelegate</a:t>
            </a:r>
            <a:r>
              <a:rPr lang="nl-NL" dirty="0"/>
              <a:t> _next;</a:t>
            </a:r>
          </a:p>
          <a:p>
            <a:r>
              <a:rPr lang="nl-NL" dirty="0" smtClean="0"/>
              <a:t>  private </a:t>
            </a:r>
            <a:r>
              <a:rPr lang="nl-NL" dirty="0" err="1"/>
              <a:t>readonly</a:t>
            </a:r>
            <a:r>
              <a:rPr lang="nl-NL" dirty="0"/>
              <a:t> </a:t>
            </a:r>
            <a:r>
              <a:rPr lang="nl-NL" dirty="0" err="1"/>
              <a:t>ILogger</a:t>
            </a:r>
            <a:r>
              <a:rPr lang="nl-NL" dirty="0"/>
              <a:t> _logger;</a:t>
            </a:r>
          </a:p>
          <a:p>
            <a:r>
              <a:rPr lang="en-US" dirty="0" smtClean="0"/>
              <a:t>  </a:t>
            </a:r>
          </a:p>
          <a:p>
            <a:r>
              <a:rPr lang="nl-NL" dirty="0" smtClean="0"/>
              <a:t>  public </a:t>
            </a:r>
            <a:r>
              <a:rPr lang="nl-NL" b="1" dirty="0" err="1" smtClean="0"/>
              <a:t>RequestLoggerMiddleware</a:t>
            </a:r>
            <a:r>
              <a:rPr lang="nl-NL" dirty="0" smtClean="0"/>
              <a:t>(</a:t>
            </a:r>
          </a:p>
          <a:p>
            <a:r>
              <a:rPr lang="nl-NL" dirty="0"/>
              <a:t> </a:t>
            </a:r>
            <a:r>
              <a:rPr lang="nl-NL" dirty="0" smtClean="0"/>
              <a:t>      </a:t>
            </a:r>
            <a:r>
              <a:rPr lang="nl-NL" dirty="0" err="1" smtClean="0"/>
              <a:t>RequestDelegate</a:t>
            </a:r>
            <a:r>
              <a:rPr lang="nl-NL" dirty="0" smtClean="0"/>
              <a:t> </a:t>
            </a:r>
            <a:r>
              <a:rPr lang="nl-NL" dirty="0"/>
              <a:t>next, </a:t>
            </a:r>
            <a:r>
              <a:rPr lang="nl-NL" dirty="0" err="1"/>
              <a:t>ILoggerFactory</a:t>
            </a:r>
            <a:r>
              <a:rPr lang="nl-NL" dirty="0"/>
              <a:t> </a:t>
            </a:r>
            <a:r>
              <a:rPr lang="nl-NL" dirty="0" err="1"/>
              <a:t>loggerFactory</a:t>
            </a:r>
            <a:r>
              <a:rPr lang="nl-NL" dirty="0" smtClean="0"/>
              <a:t>) {</a:t>
            </a:r>
            <a:endParaRPr lang="nl-NL" dirty="0"/>
          </a:p>
          <a:p>
            <a:r>
              <a:rPr lang="nl-NL" dirty="0" smtClean="0"/>
              <a:t>    _</a:t>
            </a:r>
            <a:r>
              <a:rPr lang="nl-NL" dirty="0"/>
              <a:t>next = next;</a:t>
            </a:r>
          </a:p>
          <a:p>
            <a:r>
              <a:rPr lang="nl-NL" dirty="0" smtClean="0"/>
              <a:t>    _</a:t>
            </a:r>
            <a:r>
              <a:rPr lang="nl-NL" dirty="0"/>
              <a:t>logger = </a:t>
            </a:r>
            <a:r>
              <a:rPr lang="nl-NL" dirty="0" err="1"/>
              <a:t>loggerFactory.CreateLogger</a:t>
            </a:r>
            <a:r>
              <a:rPr lang="nl-NL" dirty="0"/>
              <a:t>&lt;</a:t>
            </a:r>
            <a:r>
              <a:rPr lang="nl-NL" dirty="0" err="1"/>
              <a:t>RequestLoggerMiddleware</a:t>
            </a:r>
            <a:r>
              <a:rPr lang="nl-NL" dirty="0"/>
              <a:t>&gt;();</a:t>
            </a:r>
          </a:p>
          <a:p>
            <a:r>
              <a:rPr lang="nl-NL" dirty="0" smtClean="0"/>
              <a:t>  }</a:t>
            </a:r>
          </a:p>
          <a:p>
            <a:endParaRPr lang="nl-NL" dirty="0"/>
          </a:p>
          <a:p>
            <a:r>
              <a:rPr lang="nl-NL" dirty="0" smtClean="0"/>
              <a:t>  public </a:t>
            </a:r>
            <a:r>
              <a:rPr lang="nl-NL" dirty="0" err="1"/>
              <a:t>async</a:t>
            </a:r>
            <a:r>
              <a:rPr lang="nl-NL" dirty="0"/>
              <a:t> </a:t>
            </a:r>
            <a:r>
              <a:rPr lang="nl-NL" dirty="0" err="1"/>
              <a:t>Task</a:t>
            </a:r>
            <a:r>
              <a:rPr lang="nl-NL" dirty="0"/>
              <a:t> </a:t>
            </a:r>
            <a:r>
              <a:rPr lang="nl-NL" b="1" dirty="0" err="1"/>
              <a:t>Invoke</a:t>
            </a:r>
            <a:r>
              <a:rPr lang="nl-NL" dirty="0"/>
              <a:t>(</a:t>
            </a:r>
            <a:r>
              <a:rPr lang="nl-NL" dirty="0" err="1"/>
              <a:t>HttpContext</a:t>
            </a:r>
            <a:r>
              <a:rPr lang="nl-NL" dirty="0"/>
              <a:t> context</a:t>
            </a:r>
            <a:r>
              <a:rPr lang="nl-NL" dirty="0" smtClean="0"/>
              <a:t>) {</a:t>
            </a:r>
            <a:endParaRPr lang="nl-NL" dirty="0"/>
          </a:p>
          <a:p>
            <a:r>
              <a:rPr lang="nl-NL" dirty="0" smtClean="0"/>
              <a:t>    _</a:t>
            </a:r>
            <a:r>
              <a:rPr lang="nl-NL" dirty="0" err="1"/>
              <a:t>logger.LogInformation</a:t>
            </a:r>
            <a:r>
              <a:rPr lang="nl-NL" dirty="0"/>
              <a:t>("Handling </a:t>
            </a:r>
            <a:r>
              <a:rPr lang="nl-NL" dirty="0" err="1"/>
              <a:t>request</a:t>
            </a:r>
            <a:r>
              <a:rPr lang="nl-NL" dirty="0"/>
              <a:t>: " + </a:t>
            </a:r>
            <a:r>
              <a:rPr lang="nl-NL" dirty="0" err="1"/>
              <a:t>context.Request.Path</a:t>
            </a:r>
            <a:r>
              <a:rPr lang="nl-NL" dirty="0"/>
              <a:t>);</a:t>
            </a:r>
          </a:p>
          <a:p>
            <a:r>
              <a:rPr lang="nl-NL" dirty="0" smtClean="0"/>
              <a:t>    </a:t>
            </a:r>
            <a:r>
              <a:rPr lang="nl-NL" b="1" dirty="0" err="1" smtClean="0"/>
              <a:t>await</a:t>
            </a:r>
            <a:r>
              <a:rPr lang="nl-NL" b="1" dirty="0" smtClean="0"/>
              <a:t> </a:t>
            </a:r>
            <a:r>
              <a:rPr lang="nl-NL" b="1" dirty="0"/>
              <a:t>_</a:t>
            </a:r>
            <a:r>
              <a:rPr lang="nl-NL" b="1" dirty="0" err="1"/>
              <a:t>next.Invoke</a:t>
            </a:r>
            <a:r>
              <a:rPr lang="nl-NL" b="1" dirty="0"/>
              <a:t>(context);</a:t>
            </a:r>
          </a:p>
          <a:p>
            <a:r>
              <a:rPr lang="nl-NL" dirty="0" smtClean="0"/>
              <a:t>    _</a:t>
            </a:r>
            <a:r>
              <a:rPr lang="nl-NL" dirty="0" err="1"/>
              <a:t>logger.LogInformation</a:t>
            </a:r>
            <a:r>
              <a:rPr lang="nl-NL" dirty="0"/>
              <a:t>("</a:t>
            </a:r>
            <a:r>
              <a:rPr lang="nl-NL" dirty="0" err="1"/>
              <a:t>Finished</a:t>
            </a:r>
            <a:r>
              <a:rPr lang="nl-NL" dirty="0"/>
              <a:t> handling </a:t>
            </a:r>
            <a:r>
              <a:rPr lang="nl-NL" dirty="0" err="1"/>
              <a:t>request</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112273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Middleware </a:t>
            </a:r>
            <a:r>
              <a:rPr lang="en-US" dirty="0" smtClean="0"/>
              <a:t>(2/2</a:t>
            </a:r>
            <a:r>
              <a:rPr lang="en-US" dirty="0"/>
              <a:t>)</a:t>
            </a:r>
            <a:endParaRPr lang="nl-NL" dirty="0"/>
          </a:p>
        </p:txBody>
      </p:sp>
      <p:sp>
        <p:nvSpPr>
          <p:cNvPr id="3" name="Content Placeholder 2"/>
          <p:cNvSpPr>
            <a:spLocks noGrp="1"/>
          </p:cNvSpPr>
          <p:nvPr>
            <p:ph idx="1"/>
          </p:nvPr>
        </p:nvSpPr>
        <p:spPr/>
        <p:txBody>
          <a:bodyPr/>
          <a:lstStyle/>
          <a:p>
            <a:r>
              <a:rPr lang="en-US" dirty="0"/>
              <a:t>Expose an </a:t>
            </a:r>
            <a:r>
              <a:rPr lang="en-US" dirty="0" err="1"/>
              <a:t>IApplicationBuilder</a:t>
            </a:r>
            <a:r>
              <a:rPr lang="en-US" dirty="0"/>
              <a:t> extension method that can be called from the Configure method</a:t>
            </a:r>
          </a:p>
          <a:p>
            <a:endParaRPr lang="nl-NL" dirty="0"/>
          </a:p>
        </p:txBody>
      </p:sp>
      <p:sp>
        <p:nvSpPr>
          <p:cNvPr id="4" name="Rectangle 3"/>
          <p:cNvSpPr/>
          <p:nvPr/>
        </p:nvSpPr>
        <p:spPr>
          <a:xfrm>
            <a:off x="190500" y="2209800"/>
            <a:ext cx="8763000" cy="1754326"/>
          </a:xfrm>
          <a:prstGeom prst="rect">
            <a:avLst/>
          </a:prstGeom>
        </p:spPr>
        <p:txBody>
          <a:bodyPr wrap="square">
            <a:spAutoFit/>
          </a:bodyPr>
          <a:lstStyle/>
          <a:p>
            <a:r>
              <a:rPr lang="nl-NL" dirty="0"/>
              <a:t>public </a:t>
            </a:r>
            <a:r>
              <a:rPr lang="nl-NL" b="1" dirty="0" err="1"/>
              <a:t>static</a:t>
            </a:r>
            <a:r>
              <a:rPr lang="nl-NL" b="1" dirty="0"/>
              <a:t> class </a:t>
            </a:r>
            <a:r>
              <a:rPr lang="nl-NL" dirty="0" err="1" smtClean="0"/>
              <a:t>RequestLoggerExtensions</a:t>
            </a:r>
            <a:r>
              <a:rPr lang="nl-NL" dirty="0" smtClean="0"/>
              <a:t> {</a:t>
            </a:r>
            <a:endParaRPr lang="nl-NL" dirty="0"/>
          </a:p>
          <a:p>
            <a:r>
              <a:rPr lang="nl-NL" dirty="0" smtClean="0"/>
              <a:t>  public </a:t>
            </a:r>
            <a:r>
              <a:rPr lang="nl-NL" b="1" dirty="0" err="1"/>
              <a:t>static</a:t>
            </a:r>
            <a:r>
              <a:rPr lang="nl-NL" b="1" dirty="0"/>
              <a:t> </a:t>
            </a:r>
            <a:r>
              <a:rPr lang="nl-NL" b="1" dirty="0" err="1"/>
              <a:t>IApplicationBuilder</a:t>
            </a:r>
            <a:r>
              <a:rPr lang="nl-NL" b="1" dirty="0"/>
              <a:t> </a:t>
            </a:r>
            <a:endParaRPr lang="nl-NL" b="1" dirty="0" smtClean="0"/>
          </a:p>
          <a:p>
            <a:r>
              <a:rPr lang="nl-NL" b="1" dirty="0"/>
              <a:t> </a:t>
            </a:r>
            <a:r>
              <a:rPr lang="nl-NL" b="1" dirty="0" smtClean="0"/>
              <a:t>     </a:t>
            </a:r>
            <a:r>
              <a:rPr lang="nl-NL" b="1" dirty="0" err="1" smtClean="0"/>
              <a:t>UseRequestLogger</a:t>
            </a:r>
            <a:r>
              <a:rPr lang="nl-NL" b="1" dirty="0" smtClean="0"/>
              <a:t>(</a:t>
            </a:r>
            <a:r>
              <a:rPr lang="nl-NL" b="1" dirty="0" err="1" smtClean="0"/>
              <a:t>this</a:t>
            </a:r>
            <a:r>
              <a:rPr lang="nl-NL" b="1" dirty="0" smtClean="0"/>
              <a:t> </a:t>
            </a:r>
            <a:r>
              <a:rPr lang="nl-NL" b="1" dirty="0" err="1"/>
              <a:t>IApplicationBuilder</a:t>
            </a:r>
            <a:r>
              <a:rPr lang="nl-NL" b="1" dirty="0"/>
              <a:t> builder</a:t>
            </a:r>
            <a:r>
              <a:rPr lang="nl-NL" dirty="0" smtClean="0"/>
              <a:t>) {</a:t>
            </a:r>
            <a:endParaRPr lang="nl-NL" dirty="0"/>
          </a:p>
          <a:p>
            <a:r>
              <a:rPr lang="nl-NL" dirty="0" smtClean="0"/>
              <a:t>    return </a:t>
            </a:r>
            <a:r>
              <a:rPr lang="nl-NL" b="1" dirty="0" err="1"/>
              <a:t>builder.UseMiddleware</a:t>
            </a:r>
            <a:r>
              <a:rPr lang="nl-NL" b="1" dirty="0"/>
              <a:t>&lt;</a:t>
            </a:r>
            <a:r>
              <a:rPr lang="nl-NL" b="1" dirty="0" err="1"/>
              <a:t>RequestLoggerMiddleware</a:t>
            </a:r>
            <a:r>
              <a:rPr lang="nl-NL" b="1" dirty="0"/>
              <a:t>&gt;();</a:t>
            </a:r>
          </a:p>
          <a:p>
            <a:r>
              <a:rPr lang="nl-NL" dirty="0" smtClean="0"/>
              <a:t>  }</a:t>
            </a:r>
            <a:endParaRPr lang="nl-NL" dirty="0"/>
          </a:p>
          <a:p>
            <a:r>
              <a:rPr lang="nl-NL" dirty="0"/>
              <a:t>}</a:t>
            </a:r>
          </a:p>
        </p:txBody>
      </p:sp>
      <p:sp>
        <p:nvSpPr>
          <p:cNvPr id="5" name="Rectangle 4"/>
          <p:cNvSpPr/>
          <p:nvPr/>
        </p:nvSpPr>
        <p:spPr>
          <a:xfrm>
            <a:off x="190500" y="4038600"/>
            <a:ext cx="8953500" cy="2862322"/>
          </a:xfrm>
          <a:prstGeom prst="rect">
            <a:avLst/>
          </a:prstGeom>
        </p:spPr>
        <p:txBody>
          <a:bodyPr wrap="square">
            <a:spAutoFit/>
          </a:bodyPr>
          <a:lstStyle/>
          <a:p>
            <a:r>
              <a:rPr lang="nl-NL" dirty="0"/>
              <a:t>public </a:t>
            </a:r>
            <a:r>
              <a:rPr lang="nl-NL" dirty="0" err="1"/>
              <a:t>void</a:t>
            </a:r>
            <a:r>
              <a:rPr lang="nl-NL" dirty="0"/>
              <a:t> </a:t>
            </a:r>
            <a:r>
              <a:rPr lang="nl-NL" dirty="0" err="1" smtClean="0"/>
              <a:t>Configure</a:t>
            </a:r>
            <a:r>
              <a:rPr lang="nl-NL" dirty="0" smtClean="0"/>
              <a:t>(</a:t>
            </a:r>
            <a:r>
              <a:rPr lang="nl-NL" dirty="0" err="1" smtClean="0"/>
              <a:t>IApplicationBuilder</a:t>
            </a:r>
            <a:r>
              <a:rPr lang="nl-NL" dirty="0" smtClean="0"/>
              <a:t> </a:t>
            </a:r>
            <a:r>
              <a:rPr lang="nl-NL" dirty="0"/>
              <a:t>app,</a:t>
            </a:r>
          </a:p>
          <a:p>
            <a:r>
              <a:rPr lang="nl-NL" dirty="0"/>
              <a:t>    </a:t>
            </a:r>
            <a:r>
              <a:rPr lang="nl-NL" dirty="0" err="1"/>
              <a:t>ILoggerFactory</a:t>
            </a:r>
            <a:r>
              <a:rPr lang="nl-NL" dirty="0"/>
              <a:t> </a:t>
            </a:r>
            <a:r>
              <a:rPr lang="nl-NL" dirty="0" err="1"/>
              <a:t>loggerfactory</a:t>
            </a:r>
            <a:r>
              <a:rPr lang="nl-NL" dirty="0" smtClean="0"/>
              <a:t>) {</a:t>
            </a:r>
            <a:endParaRPr lang="nl-NL" dirty="0"/>
          </a:p>
          <a:p>
            <a:r>
              <a:rPr lang="nl-NL" dirty="0"/>
              <a:t>    </a:t>
            </a:r>
            <a:r>
              <a:rPr lang="nl-NL" dirty="0" err="1"/>
              <a:t>loggerfactory.AddConsole</a:t>
            </a:r>
            <a:r>
              <a:rPr lang="nl-NL" dirty="0"/>
              <a:t>(</a:t>
            </a:r>
            <a:r>
              <a:rPr lang="nl-NL" dirty="0" err="1"/>
              <a:t>minLevel</a:t>
            </a:r>
            <a:r>
              <a:rPr lang="nl-NL" dirty="0"/>
              <a:t>: </a:t>
            </a:r>
            <a:r>
              <a:rPr lang="nl-NL" dirty="0" err="1"/>
              <a:t>LogLevel.Information</a:t>
            </a:r>
            <a:r>
              <a:rPr lang="nl-NL" dirty="0"/>
              <a:t>);</a:t>
            </a:r>
          </a:p>
          <a:p>
            <a:endParaRPr lang="nl-NL" dirty="0"/>
          </a:p>
          <a:p>
            <a:r>
              <a:rPr lang="nl-NL" b="1" dirty="0"/>
              <a:t>    </a:t>
            </a:r>
            <a:r>
              <a:rPr lang="nl-NL" b="1" dirty="0" err="1"/>
              <a:t>app.UseRequestLogger</a:t>
            </a:r>
            <a:r>
              <a:rPr lang="nl-NL" b="1" dirty="0"/>
              <a:t>();</a:t>
            </a:r>
          </a:p>
          <a:p>
            <a:endParaRPr lang="nl-NL" dirty="0"/>
          </a:p>
          <a:p>
            <a:r>
              <a:rPr lang="nl-NL" dirty="0"/>
              <a:t>    </a:t>
            </a:r>
            <a:r>
              <a:rPr lang="nl-NL" dirty="0" err="1"/>
              <a:t>app.Run</a:t>
            </a:r>
            <a:r>
              <a:rPr lang="nl-NL" dirty="0"/>
              <a:t>(</a:t>
            </a:r>
            <a:r>
              <a:rPr lang="nl-NL" dirty="0" err="1"/>
              <a:t>async</a:t>
            </a:r>
            <a:r>
              <a:rPr lang="nl-NL" dirty="0"/>
              <a:t> context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a:t>    });</a:t>
            </a:r>
          </a:p>
          <a:p>
            <a:r>
              <a:rPr lang="nl-NL" dirty="0"/>
              <a:t>}</a:t>
            </a:r>
          </a:p>
        </p:txBody>
      </p:sp>
    </p:spTree>
    <p:extLst>
      <p:ext uri="{BB962C8B-B14F-4D97-AF65-F5344CB8AC3E}">
        <p14:creationId xmlns:p14="http://schemas.microsoft.com/office/powerpoint/2010/main" val="376014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Web Sockets</a:t>
            </a:r>
            <a:endParaRPr lang="en-US"/>
          </a:p>
        </p:txBody>
      </p:sp>
      <p:sp>
        <p:nvSpPr>
          <p:cNvPr id="3" name="Text Placeholder 2"/>
          <p:cNvSpPr>
            <a:spLocks noGrp="1"/>
          </p:cNvSpPr>
          <p:nvPr>
            <p:ph type="body" idx="1"/>
          </p:nvPr>
        </p:nvSpPr>
        <p:spPr/>
        <p:txBody>
          <a:bodyPr/>
          <a:lstStyle/>
          <a:p>
            <a:r>
              <a:rPr lang="en-US" smtClean="0"/>
              <a:t>What Is the WebSocket Protocol?
Coding Web Sockets Connections
What Is SignalR?
Demonstration: How to Add a Chat Room to a Web Application by using SignalR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5c8ed73-5b38-4113-b527-50b6bcbee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WebSocket Protocol?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web sockets:</a:t>
            </a:r>
          </a:p>
          <a:p>
            <a:pPr lvl="1"/>
            <a:r>
              <a:rPr lang="en-US" dirty="0" smtClean="0"/>
              <a:t>W3C provides web sockets protocol to ensure that browsers support web sockets as part of the HTML5 implementation</a:t>
            </a:r>
          </a:p>
          <a:p>
            <a:pPr lvl="1"/>
            <a:r>
              <a:rPr lang="en-US" dirty="0" smtClean="0"/>
              <a:t>Web sockets facilitate two-way communication between client and server systems</a:t>
            </a:r>
          </a:p>
          <a:p>
            <a:pPr lvl="1"/>
            <a:r>
              <a:rPr lang="en-US" dirty="0" smtClean="0"/>
              <a:t>Web sockets eliminate the need to re-create requests multiple times</a:t>
            </a:r>
          </a:p>
          <a:p>
            <a:pPr lvl="1"/>
            <a:r>
              <a:rPr lang="en-US" dirty="0" smtClean="0"/>
              <a:t>Microsoft Internet Explorer 10 and Windows 8 applications are compatible with web sockets</a:t>
            </a:r>
          </a:p>
          <a:p>
            <a:pPr lvl="1"/>
            <a:r>
              <a:rPr lang="en-US" dirty="0" smtClean="0"/>
              <a:t>Web sockets function in a similar manner as traditional network sockets</a:t>
            </a:r>
          </a:p>
          <a:p>
            <a:pPr>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50835bb0-674e-4d26-be9e-158a33a173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Web Sockets Connections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Creating web sockets connection:</a:t>
            </a:r>
          </a:p>
          <a:p>
            <a:pPr lvl="1"/>
            <a:r>
              <a:rPr lang="en-US" dirty="0" smtClean="0"/>
              <a:t>Install the </a:t>
            </a:r>
            <a:r>
              <a:rPr lang="en-US" b="1" dirty="0" err="1" smtClean="0"/>
              <a:t>Microsoft.WebSockets</a:t>
            </a:r>
            <a:r>
              <a:rPr lang="en-US" dirty="0" smtClean="0"/>
              <a:t> </a:t>
            </a:r>
            <a:r>
              <a:rPr lang="en-US" dirty="0" err="1" smtClean="0"/>
              <a:t>NuGet</a:t>
            </a:r>
            <a:r>
              <a:rPr lang="en-US" dirty="0" smtClean="0"/>
              <a:t> package</a:t>
            </a:r>
          </a:p>
          <a:p>
            <a:pPr lvl="1"/>
            <a:r>
              <a:rPr lang="en-US" dirty="0" smtClean="0"/>
              <a:t>Create a REST service and use the </a:t>
            </a:r>
            <a:r>
              <a:rPr lang="en-US" dirty="0" err="1" smtClean="0"/>
              <a:t>WebSockets</a:t>
            </a:r>
            <a:r>
              <a:rPr lang="en-US" dirty="0" smtClean="0"/>
              <a:t> library to handle the operations of web sockets in the server</a:t>
            </a:r>
          </a:p>
          <a:p>
            <a:pPr lvl="1"/>
            <a:r>
              <a:rPr lang="en-US" dirty="0" smtClean="0"/>
              <a:t>Add code to handle the communications when the client system sends messages to the service application hosted on the web server</a:t>
            </a:r>
          </a:p>
          <a:p>
            <a:pPr lvl="1"/>
            <a:r>
              <a:rPr lang="en-US" dirty="0" smtClean="0"/>
              <a:t>Use the </a:t>
            </a:r>
            <a:r>
              <a:rPr lang="en-US" b="1" dirty="0" err="1" smtClean="0"/>
              <a:t>WebSocket</a:t>
            </a:r>
            <a:r>
              <a:rPr lang="en-US" dirty="0" smtClean="0"/>
              <a:t> object to establish two-way communication between the client and server systems</a:t>
            </a:r>
          </a:p>
          <a:p>
            <a:pPr lvl="1"/>
            <a:r>
              <a:rPr lang="en-US" dirty="0" smtClean="0"/>
              <a:t>Add JavaScript functions to respond to events</a:t>
            </a:r>
          </a:p>
          <a:p>
            <a:pPr lvl="1"/>
            <a:r>
              <a:rPr lang="en-US" dirty="0" smtClean="0"/>
              <a:t>Use  the </a:t>
            </a:r>
            <a:r>
              <a:rPr lang="en-US" b="1" dirty="0" err="1" smtClean="0"/>
              <a:t>WebSocket.send</a:t>
            </a:r>
            <a:r>
              <a:rPr lang="en-US" dirty="0" smtClean="0"/>
              <a:t> function to send messages to the server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883e8035-708d-4c1d-845e-419eff4d48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SG" dirty="0" err="1"/>
              <a:t>SignalR</a:t>
            </a:r>
            <a:r>
              <a:rPr lang="en-SG" dirty="0"/>
              <a:t> is a library developed to simplify development for bidirectional real-time communications in web </a:t>
            </a:r>
            <a:r>
              <a:rPr lang="en-SG" dirty="0" smtClean="0"/>
              <a:t>applications</a:t>
            </a:r>
            <a:endParaRPr lang="en-GB" dirty="0"/>
          </a:p>
          <a:p>
            <a:pPr lvl="0"/>
            <a:r>
              <a:rPr lang="en-SG" dirty="0" err="1"/>
              <a:t>SignalR</a:t>
            </a:r>
            <a:r>
              <a:rPr lang="en-SG" dirty="0"/>
              <a:t> includes a .NET library for handling server-side communications</a:t>
            </a:r>
            <a:endParaRPr lang="en-GB" dirty="0"/>
          </a:p>
          <a:p>
            <a:r>
              <a:rPr lang="en-SG" dirty="0" err="1"/>
              <a:t>SignalR</a:t>
            </a:r>
            <a:r>
              <a:rPr lang="en-SG" dirty="0"/>
              <a:t> includes a JavaScript library for handling </a:t>
            </a:r>
            <a:r>
              <a:rPr lang="en-SG" dirty="0" smtClean="0"/>
              <a:t>client-side </a:t>
            </a:r>
            <a:r>
              <a:rPr lang="en-SG" dirty="0"/>
              <a:t>communications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ac3bc835-dd74-469c-8d3b-75eb53a65d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Chat Room to a Web Application by using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a:t>
            </a:r>
            <a:r>
              <a:rPr lang="en-US" dirty="0" err="1" smtClean="0"/>
              <a:t>SignalR</a:t>
            </a:r>
            <a:r>
              <a:rPr lang="en-US" dirty="0" smtClean="0"/>
              <a:t> hub for a message over web sockets.</a:t>
            </a:r>
          </a:p>
          <a:p>
            <a:pPr marL="746125" lvl="1" indent="-457200">
              <a:buFont typeface="+mj-lt"/>
              <a:buAutoNum type="arabicPeriod"/>
            </a:pPr>
            <a:r>
              <a:rPr lang="en-US" dirty="0" smtClean="0"/>
              <a:t>Create a broadcast method on the hub.</a:t>
            </a:r>
          </a:p>
          <a:p>
            <a:pPr marL="746125" lvl="1" indent="-457200">
              <a:buFont typeface="+mj-lt"/>
              <a:buAutoNum type="arabicPeriod"/>
            </a:pPr>
            <a:r>
              <a:rPr lang="en-US" dirty="0" smtClean="0"/>
              <a:t>Script </a:t>
            </a:r>
            <a:r>
              <a:rPr lang="en-US" dirty="0" err="1" smtClean="0"/>
              <a:t>SignalR</a:t>
            </a:r>
            <a:r>
              <a:rPr lang="en-US" dirty="0" smtClean="0"/>
              <a:t> connections and messages in client-side code.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Middleware
Using Web Sockets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Handling Requests in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dirty="0" smtClean="0"/>
              <a:t>Exercise 1: Creating a </a:t>
            </a:r>
            <a:r>
              <a:rPr lang="en-US" dirty="0" err="1" smtClean="0"/>
              <a:t>SignalR</a:t>
            </a:r>
            <a:r>
              <a:rPr lang="en-US" dirty="0" smtClean="0"/>
              <a:t> Hub
Exercise 2: Creating a Photo Chat View</a:t>
            </a:r>
            <a:endParaRPr lang="en-US" dirty="0"/>
          </a:p>
        </p:txBody>
      </p:sp>
      <p:sp>
        <p:nvSpPr>
          <p:cNvPr id="4" name="TextBox 3"/>
          <p:cNvSpPr txBox="1"/>
          <p:nvPr/>
        </p:nvSpPr>
        <p:spPr>
          <a:xfrm>
            <a:off x="458787" y="2209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590800"/>
            <a:ext cx="8119156" cy="3108543"/>
          </a:xfrm>
          <a:prstGeom prst="rect">
            <a:avLst/>
          </a:prstGeom>
          <a:noFill/>
        </p:spPr>
        <p:txBody>
          <a:bodyPr vert="horz" rtlCol="0">
            <a:spAutoFit/>
          </a:bodyPr>
          <a:lstStyle/>
          <a:p>
            <a:endParaRPr lang="en-US" sz="2800" baseline="0" dirty="0" smtClean="0">
              <a:latin typeface="Segoe UI"/>
            </a:endParaRPr>
          </a:p>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baseline="0"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48488"/>
          </a:xfrm>
          <a:prstGeom prst="rect">
            <a:avLst/>
          </a:prstGeom>
          <a:noFill/>
        </p:spPr>
        <p:txBody>
          <a:bodyPr vert="horz" wrap="square" rtlCol="0">
            <a:spAutoFit/>
          </a:bodyPr>
          <a:lstStyle/>
          <a:p>
            <a:pPr>
              <a:lnSpc>
                <a:spcPct val="115000"/>
              </a:lnSpc>
              <a:spcAft>
                <a:spcPts val="1000"/>
              </a:spcAft>
            </a:pPr>
            <a:r>
              <a:rPr lang="en-US" sz="2200" dirty="0" smtClean="0">
                <a:latin typeface="Segoe UI"/>
                <a:ea typeface="Times New Roman"/>
                <a:cs typeface="Times New Roman"/>
              </a:rPr>
              <a:t>The Adventures Works board and managers are pleased with the Photo Sharing application, but have requested that interactivity should be maximized to encourage users to register and participate fully in the community. Therefore, you have been asked to add chat functionality to the application. Authenticated members should be able to start a chat on a particular photo from the Display view. Chat rooms for each photo should be separated from each other. Users in the chat room should be able to send a message to all other users in that chat room, and they should be able to see all the messages that have been sent since they joined the chat room.</a:t>
            </a:r>
          </a:p>
          <a:p>
            <a:pPr>
              <a:lnSpc>
                <a:spcPct val="115000"/>
              </a:lnSpc>
              <a:spcAft>
                <a:spcPts val="1000"/>
              </a:spcAft>
            </a:pPr>
            <a:r>
              <a:rPr lang="en-US" sz="2200" dirty="0" smtClean="0">
                <a:latin typeface="Segoe UI"/>
                <a:ea typeface="Times New Roman"/>
                <a:cs typeface="Times New Roman"/>
              </a:rPr>
              <a:t> You have decided to use </a:t>
            </a:r>
            <a:r>
              <a:rPr lang="en-US" sz="2200" dirty="0" err="1" smtClean="0">
                <a:latin typeface="Segoe UI"/>
                <a:ea typeface="Times New Roman"/>
                <a:cs typeface="Times New Roman"/>
              </a:rPr>
              <a:t>SignalR</a:t>
            </a:r>
            <a:r>
              <a:rPr lang="en-US" sz="2200" dirty="0" smtClean="0">
                <a:latin typeface="Segoe UI"/>
                <a:ea typeface="Times New Roman"/>
                <a:cs typeface="Times New Roman"/>
              </a:rPr>
              <a:t> to implement the chat room over Web Sockets. </a:t>
            </a:r>
            <a:endParaRPr lang="en-US" sz="2200" dirty="0">
              <a:latin typeface="Segoe U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the chat functionality that you created, each photo in the Photo Sharing application has a separate chat room. How is this separation possible with one SignalR hub?
In Exercise 2, you wrote JScript code that called the chat.server.join() and chat.server.send() functions. In which script file are these functions defined?</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7586618-cd1b-43e2-8d5c-16f4ef6ef3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Middleware</a:t>
            </a:r>
            <a:endParaRPr lang="en-US" dirty="0"/>
          </a:p>
        </p:txBody>
      </p:sp>
      <p:sp>
        <p:nvSpPr>
          <p:cNvPr id="3" name="Text Placeholder 2"/>
          <p:cNvSpPr>
            <a:spLocks noGrp="1"/>
          </p:cNvSpPr>
          <p:nvPr>
            <p:ph type="body" idx="1"/>
          </p:nvPr>
        </p:nvSpPr>
        <p:spPr/>
        <p:txBody>
          <a:bodyPr/>
          <a:lstStyle/>
          <a:p>
            <a:r>
              <a:rPr lang="en-US" dirty="0"/>
              <a:t>What is middleware</a:t>
            </a:r>
          </a:p>
          <a:p>
            <a:r>
              <a:rPr lang="en-US" dirty="0"/>
              <a:t>Creating a middleware pipeline with </a:t>
            </a:r>
            <a:r>
              <a:rPr lang="en-US" dirty="0" err="1"/>
              <a:t>IApplicationBuilder</a:t>
            </a:r>
            <a:endParaRPr lang="en-US" dirty="0"/>
          </a:p>
          <a:p>
            <a:r>
              <a:rPr lang="en-US" dirty="0"/>
              <a:t>Built-in middleware</a:t>
            </a:r>
          </a:p>
          <a:p>
            <a:r>
              <a:rPr lang="en-US" dirty="0"/>
              <a:t>Writing middleware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888dd70-dc3c-4220-ba06-ba92658937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Middleware?</a:t>
            </a:r>
            <a:endParaRPr lang="en-US" dirty="0"/>
          </a:p>
        </p:txBody>
      </p:sp>
      <p:pic>
        <p:nvPicPr>
          <p:cNvPr id="3" name="Picture 2"/>
          <p:cNvPicPr>
            <a:picLocks noChangeAspect="1"/>
          </p:cNvPicPr>
          <p:nvPr/>
        </p:nvPicPr>
        <p:blipFill>
          <a:blip r:embed="rId3"/>
          <a:stretch>
            <a:fillRect/>
          </a:stretch>
        </p:blipFill>
        <p:spPr>
          <a:xfrm>
            <a:off x="3130826" y="3124200"/>
            <a:ext cx="5715000" cy="3657600"/>
          </a:xfrm>
          <a:prstGeom prst="rect">
            <a:avLst/>
          </a:prstGeom>
        </p:spPr>
      </p:pic>
      <p:sp>
        <p:nvSpPr>
          <p:cNvPr id="4" name="Rectangle 3"/>
          <p:cNvSpPr/>
          <p:nvPr/>
        </p:nvSpPr>
        <p:spPr>
          <a:xfrm>
            <a:off x="298174" y="791385"/>
            <a:ext cx="8547652" cy="25545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smtClean="0">
                <a:latin typeface="Segoe UI" pitchFamily="34" charset="0"/>
                <a:ea typeface="Segoe UI" pitchFamily="34" charset="0"/>
                <a:cs typeface="Segoe UI" pitchFamily="34" charset="0"/>
              </a:rPr>
              <a:t>Software </a:t>
            </a:r>
            <a:r>
              <a:rPr lang="en-US" sz="2000" b="0" dirty="0">
                <a:latin typeface="Segoe UI" pitchFamily="34" charset="0"/>
                <a:ea typeface="Segoe UI" pitchFamily="34" charset="0"/>
                <a:cs typeface="Segoe UI" pitchFamily="34" charset="0"/>
              </a:rPr>
              <a:t>components </a:t>
            </a:r>
            <a:r>
              <a:rPr lang="en-US" sz="2000" b="0" dirty="0" smtClean="0">
                <a:latin typeface="Segoe UI" pitchFamily="34" charset="0"/>
                <a:ea typeface="Segoe UI" pitchFamily="34" charset="0"/>
                <a:cs typeface="Segoe UI" pitchFamily="34" charset="0"/>
              </a:rPr>
              <a:t>assembled </a:t>
            </a:r>
            <a:r>
              <a:rPr lang="en-US" sz="2000" b="0" dirty="0">
                <a:latin typeface="Segoe UI" pitchFamily="34" charset="0"/>
                <a:ea typeface="Segoe UI" pitchFamily="34" charset="0"/>
                <a:cs typeface="Segoe UI" pitchFamily="34" charset="0"/>
              </a:rPr>
              <a:t>into an application </a:t>
            </a:r>
            <a:r>
              <a:rPr lang="en-US" sz="2000" dirty="0">
                <a:latin typeface="Segoe UI" pitchFamily="34" charset="0"/>
                <a:ea typeface="Segoe UI" pitchFamily="34" charset="0"/>
                <a:cs typeface="Segoe UI" pitchFamily="34" charset="0"/>
              </a:rPr>
              <a:t>pipeline</a:t>
            </a:r>
            <a:r>
              <a:rPr lang="en-US" sz="2000" b="0" dirty="0">
                <a:latin typeface="Segoe UI" pitchFamily="34" charset="0"/>
                <a:ea typeface="Segoe UI" pitchFamily="34" charset="0"/>
                <a:cs typeface="Segoe UI" pitchFamily="34" charset="0"/>
              </a:rPr>
              <a:t> to </a:t>
            </a:r>
            <a:r>
              <a:rPr lang="en-US" sz="2000" dirty="0">
                <a:latin typeface="Segoe UI" pitchFamily="34" charset="0"/>
                <a:ea typeface="Segoe UI" pitchFamily="34" charset="0"/>
                <a:cs typeface="Segoe UI" pitchFamily="34" charset="0"/>
              </a:rPr>
              <a:t>handle requests and </a:t>
            </a:r>
            <a:r>
              <a:rPr lang="en-US" sz="2000" dirty="0" smtClean="0">
                <a:latin typeface="Segoe UI" pitchFamily="34" charset="0"/>
                <a:ea typeface="Segoe UI" pitchFamily="34" charset="0"/>
                <a:cs typeface="Segoe UI" pitchFamily="34" charset="0"/>
              </a:rPr>
              <a:t>responses</a:t>
            </a:r>
          </a:p>
          <a:p>
            <a:pPr marL="342900" indent="-342900">
              <a:buFont typeface="Arial" panose="020B0604020202020204" pitchFamily="34" charset="0"/>
              <a:buChar char="•"/>
            </a:pPr>
            <a:r>
              <a:rPr lang="en-US" sz="2000" b="0" dirty="0" smtClean="0">
                <a:latin typeface="Segoe UI" pitchFamily="34" charset="0"/>
                <a:ea typeface="Segoe UI" pitchFamily="34" charset="0"/>
                <a:cs typeface="Segoe UI" pitchFamily="34" charset="0"/>
              </a:rPr>
              <a:t>Each </a:t>
            </a:r>
            <a:r>
              <a:rPr lang="en-US" sz="2000" b="0" dirty="0">
                <a:latin typeface="Segoe UI" pitchFamily="34" charset="0"/>
                <a:ea typeface="Segoe UI" pitchFamily="34" charset="0"/>
                <a:cs typeface="Segoe UI" pitchFamily="34" charset="0"/>
              </a:rPr>
              <a:t>component chooses whether to pass the request on to the </a:t>
            </a:r>
            <a:r>
              <a:rPr lang="en-US" sz="2000" dirty="0">
                <a:latin typeface="Segoe UI" pitchFamily="34" charset="0"/>
                <a:ea typeface="Segoe UI" pitchFamily="34" charset="0"/>
                <a:cs typeface="Segoe UI" pitchFamily="34" charset="0"/>
              </a:rPr>
              <a:t>next</a:t>
            </a:r>
            <a:r>
              <a:rPr lang="en-US" sz="2000" b="0" dirty="0">
                <a:latin typeface="Segoe UI" pitchFamily="34" charset="0"/>
                <a:ea typeface="Segoe UI" pitchFamily="34" charset="0"/>
                <a:cs typeface="Segoe UI" pitchFamily="34" charset="0"/>
              </a:rPr>
              <a:t> component in the pipeline, </a:t>
            </a:r>
            <a:endParaRPr lang="en-US" sz="2000" b="0" dirty="0" smtClean="0">
              <a:latin typeface="Segoe UI" pitchFamily="34" charset="0"/>
              <a:ea typeface="Segoe UI" pitchFamily="34" charset="0"/>
              <a:cs typeface="Segoe UI" pitchFamily="34" charset="0"/>
            </a:endParaRPr>
          </a:p>
          <a:p>
            <a:pPr marL="342900" indent="-342900">
              <a:buFont typeface="Arial" panose="020B0604020202020204" pitchFamily="34" charset="0"/>
              <a:buChar char="•"/>
            </a:pPr>
            <a:r>
              <a:rPr lang="en-US" sz="2000" b="0" dirty="0" smtClean="0">
                <a:latin typeface="Segoe UI" pitchFamily="34" charset="0"/>
                <a:ea typeface="Segoe UI" pitchFamily="34" charset="0"/>
                <a:cs typeface="Segoe UI" pitchFamily="34" charset="0"/>
              </a:rPr>
              <a:t>Can </a:t>
            </a:r>
            <a:r>
              <a:rPr lang="en-US" sz="2000" b="0" dirty="0">
                <a:latin typeface="Segoe UI" pitchFamily="34" charset="0"/>
                <a:ea typeface="Segoe UI" pitchFamily="34" charset="0"/>
                <a:cs typeface="Segoe UI" pitchFamily="34" charset="0"/>
              </a:rPr>
              <a:t>perform certain actions </a:t>
            </a:r>
            <a:r>
              <a:rPr lang="en-US" sz="2000" dirty="0">
                <a:latin typeface="Segoe UI" pitchFamily="34" charset="0"/>
                <a:ea typeface="Segoe UI" pitchFamily="34" charset="0"/>
                <a:cs typeface="Segoe UI" pitchFamily="34" charset="0"/>
              </a:rPr>
              <a:t>before and after the next component </a:t>
            </a:r>
            <a:r>
              <a:rPr lang="en-US" sz="2000" b="0" dirty="0">
                <a:latin typeface="Segoe UI" pitchFamily="34" charset="0"/>
                <a:ea typeface="Segoe UI" pitchFamily="34" charset="0"/>
                <a:cs typeface="Segoe UI" pitchFamily="34" charset="0"/>
              </a:rPr>
              <a:t>is invoked in the </a:t>
            </a:r>
            <a:r>
              <a:rPr lang="en-US" sz="2000" b="0" dirty="0" smtClean="0">
                <a:latin typeface="Segoe UI" pitchFamily="34" charset="0"/>
                <a:ea typeface="Segoe UI" pitchFamily="34" charset="0"/>
                <a:cs typeface="Segoe UI" pitchFamily="34" charset="0"/>
              </a:rPr>
              <a:t>pipeline </a:t>
            </a:r>
          </a:p>
          <a:p>
            <a:pPr marL="342900" indent="-342900">
              <a:buFont typeface="Arial" panose="020B0604020202020204" pitchFamily="34" charset="0"/>
              <a:buChar char="•"/>
            </a:pPr>
            <a:r>
              <a:rPr lang="en-US" sz="2000" dirty="0" smtClean="0">
                <a:latin typeface="Segoe UI" pitchFamily="34" charset="0"/>
                <a:ea typeface="Segoe UI" pitchFamily="34" charset="0"/>
                <a:cs typeface="Segoe UI" pitchFamily="34" charset="0"/>
              </a:rPr>
              <a:t>Request </a:t>
            </a:r>
            <a:r>
              <a:rPr lang="en-US" sz="2000" dirty="0">
                <a:latin typeface="Segoe UI" pitchFamily="34" charset="0"/>
                <a:ea typeface="Segoe UI" pitchFamily="34" charset="0"/>
                <a:cs typeface="Segoe UI" pitchFamily="34" charset="0"/>
              </a:rPr>
              <a:t>delegates </a:t>
            </a:r>
            <a:r>
              <a:rPr lang="en-US" sz="2000" b="0" dirty="0">
                <a:latin typeface="Segoe UI" pitchFamily="34" charset="0"/>
                <a:ea typeface="Segoe UI" pitchFamily="34" charset="0"/>
                <a:cs typeface="Segoe UI" pitchFamily="34" charset="0"/>
              </a:rPr>
              <a:t>are used to build the request pipeline. The request delegates </a:t>
            </a:r>
            <a:r>
              <a:rPr lang="en-US" sz="2000" dirty="0">
                <a:latin typeface="Segoe UI" pitchFamily="34" charset="0"/>
                <a:ea typeface="Segoe UI" pitchFamily="34" charset="0"/>
                <a:cs typeface="Segoe UI" pitchFamily="34" charset="0"/>
              </a:rPr>
              <a:t>handle each HTTP request</a:t>
            </a:r>
            <a:r>
              <a:rPr lang="en-US" sz="2000" b="0" dirty="0">
                <a:latin typeface="Segoe UI" pitchFamily="34" charset="0"/>
                <a:ea typeface="Segoe UI" pitchFamily="34" charset="0"/>
                <a:cs typeface="Segoe UI" pitchFamily="34" charset="0"/>
              </a:rPr>
              <a:t>.</a:t>
            </a:r>
            <a:endParaRPr lang="en-US" sz="2000" b="0" dirty="0" smtClean="0">
              <a:latin typeface="Segoe UI" pitchFamily="34" charset="0"/>
              <a:ea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Middleware?</a:t>
            </a:r>
            <a:endParaRPr lang="nl-NL" dirty="0"/>
          </a:p>
        </p:txBody>
      </p:sp>
      <p:sp>
        <p:nvSpPr>
          <p:cNvPr id="4" name="Content Placeholder 3"/>
          <p:cNvSpPr>
            <a:spLocks noGrp="1"/>
          </p:cNvSpPr>
          <p:nvPr>
            <p:ph idx="1"/>
          </p:nvPr>
        </p:nvSpPr>
        <p:spPr/>
        <p:txBody>
          <a:bodyPr/>
          <a:lstStyle/>
          <a:p>
            <a:r>
              <a:rPr lang="en-US" dirty="0" smtClean="0"/>
              <a:t>Configured </a:t>
            </a:r>
            <a:r>
              <a:rPr lang="en-US" dirty="0"/>
              <a:t>using </a:t>
            </a:r>
            <a:r>
              <a:rPr lang="en-US" b="1" dirty="0"/>
              <a:t>Run</a:t>
            </a:r>
            <a:r>
              <a:rPr lang="en-US" dirty="0"/>
              <a:t>, </a:t>
            </a:r>
            <a:r>
              <a:rPr lang="en-US" b="1" dirty="0" smtClean="0"/>
              <a:t>Map</a:t>
            </a:r>
            <a:r>
              <a:rPr lang="en-US" dirty="0" smtClean="0"/>
              <a:t> </a:t>
            </a:r>
            <a:r>
              <a:rPr lang="en-US" dirty="0"/>
              <a:t>and </a:t>
            </a:r>
            <a:r>
              <a:rPr lang="en-US" b="1" dirty="0"/>
              <a:t>Use </a:t>
            </a:r>
            <a:r>
              <a:rPr lang="en-US" dirty="0"/>
              <a:t>extension methods on the </a:t>
            </a:r>
            <a:r>
              <a:rPr lang="en-US" b="1" dirty="0" err="1"/>
              <a:t>IApplicationBuilder</a:t>
            </a:r>
            <a:r>
              <a:rPr lang="en-US" b="1" dirty="0"/>
              <a:t> </a:t>
            </a:r>
            <a:r>
              <a:rPr lang="en-US" dirty="0"/>
              <a:t>type </a:t>
            </a:r>
            <a:r>
              <a:rPr lang="en-US" dirty="0" smtClean="0"/>
              <a:t>passed </a:t>
            </a:r>
            <a:r>
              <a:rPr lang="en-US" dirty="0"/>
              <a:t>into the </a:t>
            </a:r>
            <a:r>
              <a:rPr lang="en-US" b="1" dirty="0"/>
              <a:t>Configure </a:t>
            </a:r>
            <a:r>
              <a:rPr lang="en-US" dirty="0"/>
              <a:t>method in the </a:t>
            </a:r>
            <a:r>
              <a:rPr lang="en-US" b="1" dirty="0"/>
              <a:t>Startup </a:t>
            </a:r>
            <a:r>
              <a:rPr lang="en-US" dirty="0"/>
              <a:t>class</a:t>
            </a:r>
            <a:endParaRPr lang="nl-NL" dirty="0"/>
          </a:p>
        </p:txBody>
      </p:sp>
      <p:sp>
        <p:nvSpPr>
          <p:cNvPr id="5" name="Rectangle 4"/>
          <p:cNvSpPr/>
          <p:nvPr/>
        </p:nvSpPr>
        <p:spPr>
          <a:xfrm>
            <a:off x="-76200" y="2667000"/>
            <a:ext cx="9357360" cy="3970318"/>
          </a:xfrm>
          <a:prstGeom prst="rect">
            <a:avLst/>
          </a:prstGeom>
        </p:spPr>
        <p:txBody>
          <a:bodyPr wrap="square">
            <a:spAutoFit/>
          </a:bodyPr>
          <a:lstStyle/>
          <a:p>
            <a:r>
              <a:rPr lang="nl-NL" dirty="0"/>
              <a:t>public </a:t>
            </a:r>
            <a:r>
              <a:rPr lang="nl-NL" dirty="0" err="1"/>
              <a:t>void</a:t>
            </a:r>
            <a:r>
              <a:rPr lang="nl-NL" dirty="0"/>
              <a:t> </a:t>
            </a:r>
            <a:r>
              <a:rPr lang="nl-NL" b="1" dirty="0" err="1"/>
              <a:t>Configure</a:t>
            </a:r>
            <a:r>
              <a:rPr lang="nl-NL" dirty="0"/>
              <a:t>(</a:t>
            </a:r>
            <a:r>
              <a:rPr lang="nl-NL" b="1" dirty="0" err="1"/>
              <a:t>IApplicationBuilder</a:t>
            </a:r>
            <a:r>
              <a:rPr lang="nl-NL" b="1" dirty="0"/>
              <a:t> app</a:t>
            </a:r>
            <a:r>
              <a:rPr lang="nl-NL" dirty="0"/>
              <a:t>, </a:t>
            </a:r>
            <a:r>
              <a:rPr lang="nl-NL" dirty="0" err="1"/>
              <a:t>IHostingEnvironment</a:t>
            </a:r>
            <a:r>
              <a:rPr lang="nl-NL" dirty="0"/>
              <a:t> </a:t>
            </a:r>
            <a:r>
              <a:rPr lang="nl-NL" dirty="0" err="1" smtClean="0"/>
              <a:t>env</a:t>
            </a:r>
            <a:r>
              <a:rPr lang="nl-NL" dirty="0" smtClean="0"/>
              <a:t>){</a:t>
            </a:r>
            <a:endParaRPr lang="nl-NL" dirty="0"/>
          </a:p>
          <a:p>
            <a:r>
              <a:rPr lang="nl-NL" dirty="0" smtClean="0"/>
              <a:t>  </a:t>
            </a:r>
            <a:r>
              <a:rPr lang="nl-NL" dirty="0" err="1" smtClean="0"/>
              <a:t>if</a:t>
            </a:r>
            <a:r>
              <a:rPr lang="nl-NL" dirty="0" smtClean="0"/>
              <a:t> </a:t>
            </a:r>
            <a:r>
              <a:rPr lang="nl-NL" dirty="0"/>
              <a:t>(</a:t>
            </a:r>
            <a:r>
              <a:rPr lang="nl-NL" dirty="0" err="1"/>
              <a:t>env.IsDevelopment</a:t>
            </a:r>
            <a:r>
              <a:rPr lang="nl-NL" dirty="0" smtClean="0"/>
              <a:t>()){</a:t>
            </a:r>
            <a:endParaRPr lang="nl-NL" dirty="0"/>
          </a:p>
          <a:p>
            <a:r>
              <a:rPr lang="nl-NL" dirty="0" smtClean="0"/>
              <a:t>    </a:t>
            </a:r>
            <a:r>
              <a:rPr lang="nl-NL" b="1" dirty="0" err="1" smtClean="0"/>
              <a:t>app.UseDeveloperExceptionPage</a:t>
            </a:r>
            <a:r>
              <a:rPr lang="nl-NL" b="1" dirty="0"/>
              <a:t>();</a:t>
            </a:r>
          </a:p>
          <a:p>
            <a:r>
              <a:rPr lang="nl-NL" b="1" dirty="0" smtClean="0"/>
              <a:t>    </a:t>
            </a:r>
            <a:r>
              <a:rPr lang="nl-NL" b="1" dirty="0" err="1" smtClean="0"/>
              <a:t>app.UseDatabaseErrorPage</a:t>
            </a:r>
            <a:r>
              <a:rPr lang="nl-NL" b="1" dirty="0"/>
              <a:t>();</a:t>
            </a:r>
          </a:p>
          <a:p>
            <a:r>
              <a:rPr lang="nl-NL" b="1" dirty="0" smtClean="0"/>
              <a:t>    </a:t>
            </a:r>
            <a:r>
              <a:rPr lang="nl-NL" b="1" dirty="0" err="1" smtClean="0"/>
              <a:t>app.UseBrowserLink</a:t>
            </a:r>
            <a:r>
              <a:rPr lang="nl-NL" b="1" dirty="0"/>
              <a:t>();</a:t>
            </a:r>
          </a:p>
          <a:p>
            <a:r>
              <a:rPr lang="nl-NL" dirty="0" smtClean="0"/>
              <a:t>  }  </a:t>
            </a:r>
            <a:r>
              <a:rPr lang="nl-NL" dirty="0" err="1" smtClean="0"/>
              <a:t>else</a:t>
            </a:r>
            <a:r>
              <a:rPr lang="nl-NL" dirty="0" smtClean="0"/>
              <a:t> </a:t>
            </a:r>
            <a:endParaRPr lang="nl-NL" dirty="0"/>
          </a:p>
          <a:p>
            <a:r>
              <a:rPr lang="nl-NL" dirty="0" smtClean="0"/>
              <a:t>    </a:t>
            </a:r>
            <a:r>
              <a:rPr lang="nl-NL" b="1" dirty="0" err="1" smtClean="0"/>
              <a:t>app.UseExceptionHandler</a:t>
            </a:r>
            <a:r>
              <a:rPr lang="nl-NL" b="1" dirty="0"/>
              <a:t>("/Home/Error</a:t>
            </a:r>
            <a:r>
              <a:rPr lang="nl-NL" b="1" dirty="0" smtClean="0"/>
              <a:t>");</a:t>
            </a:r>
            <a:endParaRPr lang="nl-NL" dirty="0"/>
          </a:p>
          <a:p>
            <a:r>
              <a:rPr lang="nl-NL" b="1" dirty="0" smtClean="0"/>
              <a:t>  </a:t>
            </a:r>
            <a:r>
              <a:rPr lang="nl-NL" b="1" dirty="0" err="1" smtClean="0"/>
              <a:t>app.UseStaticFiles</a:t>
            </a:r>
            <a:r>
              <a:rPr lang="nl-NL" b="1" dirty="0" smtClean="0"/>
              <a:t>();</a:t>
            </a:r>
            <a:endParaRPr lang="nl-NL" b="1" dirty="0"/>
          </a:p>
          <a:p>
            <a:r>
              <a:rPr lang="nl-NL" b="1" dirty="0" smtClean="0"/>
              <a:t>  </a:t>
            </a:r>
            <a:r>
              <a:rPr lang="nl-NL" b="1" dirty="0" err="1" smtClean="0"/>
              <a:t>app.UseIdentity</a:t>
            </a:r>
            <a:r>
              <a:rPr lang="nl-NL" b="1" dirty="0" smtClean="0"/>
              <a:t>();</a:t>
            </a:r>
            <a:endParaRPr lang="nl-NL" b="1" dirty="0"/>
          </a:p>
          <a:p>
            <a:r>
              <a:rPr lang="nl-NL" b="1" dirty="0" smtClean="0"/>
              <a:t>  </a:t>
            </a:r>
            <a:r>
              <a:rPr lang="nl-NL" b="1" dirty="0" err="1" smtClean="0"/>
              <a:t>app.UseMvc</a:t>
            </a:r>
            <a:r>
              <a:rPr lang="nl-NL" dirty="0" smtClean="0"/>
              <a:t>(routes =&gt; {</a:t>
            </a:r>
            <a:endParaRPr lang="nl-NL" dirty="0"/>
          </a:p>
          <a:p>
            <a:r>
              <a:rPr lang="nl-NL" dirty="0" smtClean="0"/>
              <a:t>    </a:t>
            </a:r>
            <a:r>
              <a:rPr lang="nl-NL" dirty="0" err="1" smtClean="0"/>
              <a:t>routes.MapRoute</a:t>
            </a:r>
            <a:r>
              <a:rPr lang="nl-NL" dirty="0"/>
              <a:t>(</a:t>
            </a:r>
          </a:p>
          <a:p>
            <a:r>
              <a:rPr lang="nl-NL" dirty="0" smtClean="0"/>
              <a:t>      name</a:t>
            </a:r>
            <a:r>
              <a:rPr lang="nl-NL" dirty="0"/>
              <a:t>: "default",</a:t>
            </a:r>
          </a:p>
          <a:p>
            <a:r>
              <a:rPr lang="nl-NL" dirty="0" smtClean="0"/>
              <a:t>      template</a:t>
            </a:r>
            <a:r>
              <a:rPr lang="nl-NL" dirty="0"/>
              <a:t>: "{controller=Home}/{action=Index}/{</a:t>
            </a:r>
            <a:r>
              <a:rPr lang="nl-NL" dirty="0" err="1"/>
              <a:t>id</a:t>
            </a:r>
            <a:r>
              <a:rPr lang="nl-NL" dirty="0" smtClean="0"/>
              <a:t>?}");</a:t>
            </a:r>
          </a:p>
          <a:p>
            <a:r>
              <a:rPr lang="nl-NL" dirty="0" smtClean="0"/>
              <a:t>});}}}</a:t>
            </a:r>
            <a:endParaRPr lang="nl-NL" dirty="0"/>
          </a:p>
        </p:txBody>
      </p:sp>
    </p:spTree>
    <p:extLst>
      <p:ext uri="{BB962C8B-B14F-4D97-AF65-F5344CB8AC3E}">
        <p14:creationId xmlns:p14="http://schemas.microsoft.com/office/powerpoint/2010/main" val="389355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Creating</a:t>
            </a:r>
            <a:r>
              <a:rPr lang="nl-NL" dirty="0"/>
              <a:t> a middleware </a:t>
            </a:r>
            <a:r>
              <a:rPr lang="nl-NL" dirty="0" smtClean="0"/>
              <a:t>pipeline</a:t>
            </a:r>
            <a:endParaRPr lang="nl-NL" dirty="0"/>
          </a:p>
        </p:txBody>
      </p:sp>
      <p:sp>
        <p:nvSpPr>
          <p:cNvPr id="3" name="Content Placeholder 2"/>
          <p:cNvSpPr>
            <a:spLocks noGrp="1"/>
          </p:cNvSpPr>
          <p:nvPr>
            <p:ph idx="1"/>
          </p:nvPr>
        </p:nvSpPr>
        <p:spPr/>
        <p:txBody>
          <a:bodyPr/>
          <a:lstStyle/>
          <a:p>
            <a:r>
              <a:rPr lang="en-US" dirty="0" err="1"/>
              <a:t>App.Run</a:t>
            </a:r>
            <a:r>
              <a:rPr lang="en-US" dirty="0"/>
              <a:t> </a:t>
            </a:r>
            <a:r>
              <a:rPr lang="en-US" dirty="0" smtClean="0"/>
              <a:t>accepts a </a:t>
            </a:r>
            <a:r>
              <a:rPr lang="en-US" dirty="0"/>
              <a:t>delegate that handles all </a:t>
            </a:r>
            <a:r>
              <a:rPr lang="en-US" dirty="0" smtClean="0"/>
              <a:t>requests </a:t>
            </a:r>
          </a:p>
          <a:p>
            <a:r>
              <a:rPr lang="en-US" dirty="0" smtClean="0"/>
              <a:t>Single </a:t>
            </a:r>
            <a:r>
              <a:rPr lang="en-US" dirty="0"/>
              <a:t>anonymous function that is called in response to every HTTP </a:t>
            </a:r>
            <a:r>
              <a:rPr lang="en-US" dirty="0" smtClean="0"/>
              <a:t>request</a:t>
            </a:r>
          </a:p>
          <a:p>
            <a:r>
              <a:rPr lang="en-US" dirty="0"/>
              <a:t>Terminates the pipeline</a:t>
            </a:r>
          </a:p>
          <a:p>
            <a:endParaRPr lang="nl-NL" dirty="0"/>
          </a:p>
        </p:txBody>
      </p:sp>
      <p:sp>
        <p:nvSpPr>
          <p:cNvPr id="4" name="Rectangle 3"/>
          <p:cNvSpPr/>
          <p:nvPr/>
        </p:nvSpPr>
        <p:spPr>
          <a:xfrm>
            <a:off x="458788" y="3886200"/>
            <a:ext cx="7466012" cy="1200329"/>
          </a:xfrm>
          <a:prstGeom prst="rect">
            <a:avLst/>
          </a:prstGeom>
        </p:spPr>
        <p:txBody>
          <a:bodyPr wrap="square">
            <a:spAutoFit/>
          </a:bodyPr>
          <a:lstStyle/>
          <a:p>
            <a:r>
              <a:rPr lang="nl-NL" dirty="0" err="1"/>
              <a:t>app.</a:t>
            </a:r>
            <a:r>
              <a:rPr lang="nl-NL" b="1" dirty="0" err="1"/>
              <a:t>Run</a:t>
            </a:r>
            <a:r>
              <a:rPr lang="nl-NL" dirty="0"/>
              <a:t>(</a:t>
            </a:r>
            <a:r>
              <a:rPr lang="nl-NL" dirty="0" err="1"/>
              <a:t>async</a:t>
            </a:r>
            <a:r>
              <a:rPr lang="nl-NL" dirty="0"/>
              <a:t> context =&gt;</a:t>
            </a:r>
          </a:p>
          <a:p>
            <a:r>
              <a:rPr lang="nl-NL" dirty="0"/>
              <a:t>{</a:t>
            </a:r>
          </a:p>
          <a:p>
            <a:r>
              <a:rPr lang="nl-NL" dirty="0"/>
              <a:t>    </a:t>
            </a:r>
            <a:r>
              <a:rPr lang="nl-NL" dirty="0" err="1"/>
              <a:t>await</a:t>
            </a:r>
            <a:r>
              <a:rPr lang="nl-NL" dirty="0"/>
              <a:t> </a:t>
            </a:r>
            <a:r>
              <a:rPr lang="nl-NL" dirty="0" err="1"/>
              <a:t>context.Response.WriteAsync</a:t>
            </a:r>
            <a:r>
              <a:rPr lang="nl-NL" dirty="0"/>
              <a:t>("</a:t>
            </a:r>
            <a:r>
              <a:rPr lang="nl-NL" dirty="0" err="1"/>
              <a:t>Hello</a:t>
            </a:r>
            <a:r>
              <a:rPr lang="nl-NL" dirty="0"/>
              <a:t>, World!");</a:t>
            </a:r>
          </a:p>
          <a:p>
            <a:r>
              <a:rPr lang="nl-NL" dirty="0"/>
              <a:t>});</a:t>
            </a:r>
          </a:p>
        </p:txBody>
      </p:sp>
    </p:spTree>
    <p:extLst>
      <p:ext uri="{BB962C8B-B14F-4D97-AF65-F5344CB8AC3E}">
        <p14:creationId xmlns:p14="http://schemas.microsoft.com/office/powerpoint/2010/main" val="38963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multiple request delegates </a:t>
            </a:r>
            <a:r>
              <a:rPr lang="en-US" dirty="0" smtClean="0"/>
              <a:t>together</a:t>
            </a:r>
            <a:endParaRPr lang="nl-NL" dirty="0"/>
          </a:p>
        </p:txBody>
      </p:sp>
      <p:sp>
        <p:nvSpPr>
          <p:cNvPr id="3" name="Content Placeholder 2"/>
          <p:cNvSpPr>
            <a:spLocks noGrp="1"/>
          </p:cNvSpPr>
          <p:nvPr>
            <p:ph idx="1"/>
          </p:nvPr>
        </p:nvSpPr>
        <p:spPr/>
        <p:txBody>
          <a:bodyPr/>
          <a:lstStyle/>
          <a:p>
            <a:r>
              <a:rPr lang="en-US" b="1" dirty="0" smtClean="0"/>
              <a:t>next </a:t>
            </a:r>
            <a:r>
              <a:rPr lang="en-US" dirty="0"/>
              <a:t>parameter represents the next delegate in the </a:t>
            </a:r>
            <a:r>
              <a:rPr lang="en-US" dirty="0" smtClean="0"/>
              <a:t>pipeline </a:t>
            </a:r>
          </a:p>
          <a:p>
            <a:r>
              <a:rPr lang="en-US" dirty="0" smtClean="0"/>
              <a:t>It is possible to perform </a:t>
            </a:r>
            <a:r>
              <a:rPr lang="en-US" dirty="0"/>
              <a:t>actions both before and after the next delegate </a:t>
            </a:r>
            <a:endParaRPr lang="en-US" dirty="0" smtClean="0"/>
          </a:p>
          <a:p>
            <a:r>
              <a:rPr lang="en-US" dirty="0" smtClean="0"/>
              <a:t>Terminate </a:t>
            </a:r>
            <a:r>
              <a:rPr lang="en-US" dirty="0"/>
              <a:t>(short-circuit) the pipeline by not calling the next </a:t>
            </a:r>
            <a:r>
              <a:rPr lang="en-US" dirty="0" smtClean="0"/>
              <a:t>parameter</a:t>
            </a:r>
          </a:p>
          <a:p>
            <a:endParaRPr lang="nl-NL" dirty="0"/>
          </a:p>
        </p:txBody>
      </p:sp>
      <p:sp>
        <p:nvSpPr>
          <p:cNvPr id="4" name="Rectangle 3"/>
          <p:cNvSpPr/>
          <p:nvPr/>
        </p:nvSpPr>
        <p:spPr>
          <a:xfrm>
            <a:off x="0" y="3906413"/>
            <a:ext cx="9144000" cy="2862322"/>
          </a:xfrm>
          <a:prstGeom prst="rect">
            <a:avLst/>
          </a:prstGeom>
        </p:spPr>
        <p:txBody>
          <a:bodyPr wrap="square">
            <a:spAutoFit/>
          </a:bodyPr>
          <a:lstStyle/>
          <a:p>
            <a:r>
              <a:rPr lang="nl-NL" dirty="0"/>
              <a:t>public </a:t>
            </a:r>
            <a:r>
              <a:rPr lang="nl-NL" dirty="0" err="1"/>
              <a:t>void</a:t>
            </a:r>
            <a:r>
              <a:rPr lang="nl-NL" dirty="0"/>
              <a:t> </a:t>
            </a:r>
            <a:r>
              <a:rPr lang="nl-NL" dirty="0" err="1" smtClean="0"/>
              <a:t>Configure</a:t>
            </a:r>
            <a:r>
              <a:rPr lang="nl-NL" dirty="0" smtClean="0"/>
              <a:t>(</a:t>
            </a:r>
            <a:r>
              <a:rPr lang="nl-NL" dirty="0" err="1" smtClean="0"/>
              <a:t>IApplicationBuilder</a:t>
            </a:r>
            <a:r>
              <a:rPr lang="nl-NL" dirty="0" smtClean="0"/>
              <a:t> </a:t>
            </a:r>
            <a:r>
              <a:rPr lang="nl-NL" dirty="0"/>
              <a:t>app, </a:t>
            </a:r>
            <a:r>
              <a:rPr lang="nl-NL" dirty="0" err="1"/>
              <a:t>ILoggerFactory</a:t>
            </a:r>
            <a:r>
              <a:rPr lang="nl-NL" dirty="0"/>
              <a:t> </a:t>
            </a:r>
            <a:r>
              <a:rPr lang="nl-NL" dirty="0" err="1"/>
              <a:t>loggerfactory</a:t>
            </a:r>
            <a:r>
              <a:rPr lang="nl-NL" dirty="0" smtClean="0"/>
              <a:t>){</a:t>
            </a:r>
            <a:endParaRPr lang="nl-NL" dirty="0"/>
          </a:p>
          <a:p>
            <a:r>
              <a:rPr lang="nl-NL" dirty="0" smtClean="0"/>
              <a:t>  </a:t>
            </a:r>
            <a:r>
              <a:rPr lang="nl-NL" dirty="0" err="1" smtClean="0"/>
              <a:t>loggerfactory.AddConsole</a:t>
            </a:r>
            <a:r>
              <a:rPr lang="nl-NL" dirty="0" smtClean="0"/>
              <a:t>(</a:t>
            </a:r>
            <a:r>
              <a:rPr lang="nl-NL" dirty="0" err="1" smtClean="0"/>
              <a:t>minLevel</a:t>
            </a:r>
            <a:r>
              <a:rPr lang="nl-NL" dirty="0"/>
              <a:t>: </a:t>
            </a:r>
            <a:r>
              <a:rPr lang="nl-NL" dirty="0" err="1"/>
              <a:t>LogLevel.Information</a:t>
            </a:r>
            <a:r>
              <a:rPr lang="nl-NL" dirty="0"/>
              <a:t>);</a:t>
            </a:r>
          </a:p>
          <a:p>
            <a:r>
              <a:rPr lang="nl-NL" dirty="0" smtClean="0"/>
              <a:t>  var </a:t>
            </a:r>
            <a:r>
              <a:rPr lang="nl-NL" dirty="0"/>
              <a:t>logger = </a:t>
            </a:r>
            <a:r>
              <a:rPr lang="nl-NL" dirty="0" err="1"/>
              <a:t>loggerfactory.CreateLogger</a:t>
            </a:r>
            <a:r>
              <a:rPr lang="nl-NL" dirty="0"/>
              <a:t>(_environment);</a:t>
            </a:r>
          </a:p>
          <a:p>
            <a:r>
              <a:rPr lang="nl-NL" dirty="0" smtClean="0"/>
              <a:t>  </a:t>
            </a:r>
            <a:r>
              <a:rPr lang="nl-NL" dirty="0" err="1" smtClean="0"/>
              <a:t>app.</a:t>
            </a:r>
            <a:r>
              <a:rPr lang="nl-NL" b="1" dirty="0" err="1" smtClean="0"/>
              <a:t>Use</a:t>
            </a:r>
            <a:r>
              <a:rPr lang="nl-NL" dirty="0" smtClean="0"/>
              <a:t>(</a:t>
            </a:r>
            <a:r>
              <a:rPr lang="nl-NL" dirty="0" err="1" smtClean="0"/>
              <a:t>async</a:t>
            </a:r>
            <a:r>
              <a:rPr lang="nl-NL" dirty="0" smtClean="0"/>
              <a:t> </a:t>
            </a:r>
            <a:r>
              <a:rPr lang="nl-NL" dirty="0"/>
              <a:t>(context, </a:t>
            </a:r>
            <a:r>
              <a:rPr lang="nl-NL" b="1" dirty="0"/>
              <a:t>next</a:t>
            </a:r>
            <a:r>
              <a:rPr lang="nl-NL" dirty="0"/>
              <a:t>) </a:t>
            </a:r>
            <a:r>
              <a:rPr lang="nl-NL" dirty="0" smtClean="0"/>
              <a:t>=&gt; {</a:t>
            </a:r>
            <a:endParaRPr lang="nl-NL" dirty="0"/>
          </a:p>
          <a:p>
            <a:r>
              <a:rPr lang="nl-NL" dirty="0" smtClean="0"/>
              <a:t>    </a:t>
            </a:r>
            <a:r>
              <a:rPr lang="nl-NL" dirty="0" err="1" smtClean="0"/>
              <a:t>logger.LogInformation</a:t>
            </a:r>
            <a:r>
              <a:rPr lang="nl-NL" dirty="0"/>
              <a:t>("Handling </a:t>
            </a:r>
            <a:r>
              <a:rPr lang="nl-NL" dirty="0" err="1"/>
              <a:t>request</a:t>
            </a:r>
            <a:r>
              <a:rPr lang="nl-NL" dirty="0"/>
              <a:t>.");</a:t>
            </a:r>
          </a:p>
          <a:p>
            <a:r>
              <a:rPr lang="nl-NL" dirty="0" smtClean="0"/>
              <a:t>    </a:t>
            </a:r>
            <a:r>
              <a:rPr lang="nl-NL" b="1" dirty="0" err="1" smtClean="0"/>
              <a:t>await</a:t>
            </a:r>
            <a:r>
              <a:rPr lang="nl-NL" b="1" dirty="0" smtClean="0"/>
              <a:t> </a:t>
            </a:r>
            <a:r>
              <a:rPr lang="nl-NL" b="1" dirty="0" err="1"/>
              <a:t>next.Invoke</a:t>
            </a:r>
            <a:r>
              <a:rPr lang="nl-NL" b="1" dirty="0"/>
              <a:t>();</a:t>
            </a:r>
          </a:p>
          <a:p>
            <a:r>
              <a:rPr lang="nl-NL" dirty="0" smtClean="0"/>
              <a:t>    </a:t>
            </a:r>
            <a:r>
              <a:rPr lang="nl-NL" dirty="0" err="1" smtClean="0"/>
              <a:t>logger.LogInformation</a:t>
            </a:r>
            <a:r>
              <a:rPr lang="nl-NL" dirty="0"/>
              <a:t>("</a:t>
            </a:r>
            <a:r>
              <a:rPr lang="nl-NL" dirty="0" err="1"/>
              <a:t>Finished</a:t>
            </a:r>
            <a:r>
              <a:rPr lang="nl-NL" dirty="0"/>
              <a:t> handling </a:t>
            </a:r>
            <a:r>
              <a:rPr lang="nl-NL" dirty="0" err="1"/>
              <a:t>request</a:t>
            </a:r>
            <a:r>
              <a:rPr lang="nl-NL" dirty="0" smtClean="0"/>
              <a:t>."); });</a:t>
            </a:r>
            <a:endParaRPr lang="nl-NL" dirty="0"/>
          </a:p>
          <a:p>
            <a:r>
              <a:rPr lang="nl-NL" dirty="0"/>
              <a:t>  </a:t>
            </a:r>
            <a:r>
              <a:rPr lang="nl-NL" dirty="0" err="1" smtClean="0"/>
              <a:t>app.</a:t>
            </a:r>
            <a:r>
              <a:rPr lang="nl-NL" b="1" dirty="0" err="1" smtClean="0"/>
              <a:t>Run</a:t>
            </a:r>
            <a:r>
              <a:rPr lang="nl-NL" dirty="0" smtClean="0"/>
              <a:t>(</a:t>
            </a:r>
            <a:r>
              <a:rPr lang="nl-NL" dirty="0" err="1" smtClean="0"/>
              <a:t>async</a:t>
            </a:r>
            <a:r>
              <a:rPr lang="nl-NL" dirty="0" smtClean="0"/>
              <a:t> </a:t>
            </a:r>
            <a:r>
              <a:rPr lang="nl-NL" dirty="0"/>
              <a:t>context </a:t>
            </a:r>
            <a:r>
              <a:rPr lang="nl-NL" dirty="0" smtClean="0"/>
              <a:t>=&gt;</a:t>
            </a:r>
            <a:endParaRPr lang="nl-NL" dirty="0"/>
          </a:p>
          <a:p>
            <a:r>
              <a:rPr lang="nl-NL" dirty="0"/>
              <a:t>  </a:t>
            </a:r>
            <a:r>
              <a:rPr lang="nl-NL" dirty="0" smtClean="0"/>
              <a:t>  </a:t>
            </a:r>
            <a:r>
              <a:rPr lang="nl-NL" dirty="0" err="1" smtClean="0"/>
              <a:t>await</a:t>
            </a:r>
            <a:r>
              <a:rPr lang="nl-NL" dirty="0" smtClean="0"/>
              <a:t> </a:t>
            </a:r>
            <a:r>
              <a:rPr lang="nl-NL" dirty="0" err="1"/>
              <a:t>context.Response.WriteAsync</a:t>
            </a:r>
            <a:r>
              <a:rPr lang="nl-NL" dirty="0"/>
              <a:t>("</a:t>
            </a:r>
            <a:r>
              <a:rPr lang="nl-NL" dirty="0" err="1"/>
              <a:t>Hello</a:t>
            </a:r>
            <a:r>
              <a:rPr lang="nl-NL" dirty="0"/>
              <a:t> </a:t>
            </a:r>
            <a:r>
              <a:rPr lang="nl-NL" dirty="0" err="1"/>
              <a:t>from</a:t>
            </a:r>
            <a:r>
              <a:rPr lang="nl-NL" dirty="0"/>
              <a:t> " + _environment</a:t>
            </a:r>
            <a:r>
              <a:rPr lang="nl-NL" dirty="0" smtClean="0"/>
              <a:t>); );</a:t>
            </a:r>
            <a:endParaRPr lang="nl-NL" dirty="0"/>
          </a:p>
          <a:p>
            <a:r>
              <a:rPr lang="nl-NL" dirty="0"/>
              <a:t>}</a:t>
            </a:r>
          </a:p>
        </p:txBody>
      </p:sp>
    </p:spTree>
    <p:extLst>
      <p:ext uri="{BB962C8B-B14F-4D97-AF65-F5344CB8AC3E}">
        <p14:creationId xmlns:p14="http://schemas.microsoft.com/office/powerpoint/2010/main" val="178196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and Use</a:t>
            </a:r>
            <a:endParaRPr lang="nl-NL" dirty="0"/>
          </a:p>
        </p:txBody>
      </p:sp>
      <p:sp>
        <p:nvSpPr>
          <p:cNvPr id="3" name="Content Placeholder 2"/>
          <p:cNvSpPr>
            <a:spLocks noGrp="1"/>
          </p:cNvSpPr>
          <p:nvPr>
            <p:ph idx="1"/>
          </p:nvPr>
        </p:nvSpPr>
        <p:spPr/>
        <p:txBody>
          <a:bodyPr/>
          <a:lstStyle/>
          <a:p>
            <a:r>
              <a:rPr lang="en-US" b="1" dirty="0" smtClean="0"/>
              <a:t>Run</a:t>
            </a:r>
            <a:r>
              <a:rPr lang="en-US" dirty="0" smtClean="0"/>
              <a:t> is a convention for </a:t>
            </a:r>
            <a:r>
              <a:rPr lang="en-US" b="1" dirty="0" smtClean="0"/>
              <a:t>Use</a:t>
            </a:r>
            <a:r>
              <a:rPr lang="en-US" dirty="0" smtClean="0"/>
              <a:t> that does not call next</a:t>
            </a:r>
          </a:p>
          <a:p>
            <a:pPr lvl="1"/>
            <a:r>
              <a:rPr lang="en-US" dirty="0" smtClean="0"/>
              <a:t>Indicates that it should be used as last middleware in the pipeline</a:t>
            </a:r>
          </a:p>
        </p:txBody>
      </p:sp>
      <p:sp>
        <p:nvSpPr>
          <p:cNvPr id="4" name="Rectangle 3"/>
          <p:cNvSpPr/>
          <p:nvPr/>
        </p:nvSpPr>
        <p:spPr>
          <a:xfrm>
            <a:off x="99560" y="3032804"/>
            <a:ext cx="8837612" cy="3416320"/>
          </a:xfrm>
          <a:prstGeom prst="rect">
            <a:avLst/>
          </a:prstGeom>
        </p:spPr>
        <p:txBody>
          <a:bodyPr wrap="square">
            <a:spAutoFit/>
          </a:bodyPr>
          <a:lstStyle/>
          <a:p>
            <a:r>
              <a:rPr lang="nl-NL" dirty="0"/>
              <a:t>public </a:t>
            </a:r>
            <a:r>
              <a:rPr lang="nl-NL" dirty="0" err="1"/>
              <a:t>void</a:t>
            </a:r>
            <a:r>
              <a:rPr lang="nl-NL" dirty="0"/>
              <a:t> </a:t>
            </a:r>
            <a:r>
              <a:rPr lang="nl-NL" dirty="0" err="1"/>
              <a:t>ConfigureEnvironmentOne</a:t>
            </a:r>
            <a:r>
              <a:rPr lang="nl-NL" dirty="0"/>
              <a:t>(</a:t>
            </a:r>
            <a:r>
              <a:rPr lang="nl-NL" dirty="0" err="1"/>
              <a:t>IApplicationBuilder</a:t>
            </a:r>
            <a:r>
              <a:rPr lang="nl-NL" dirty="0"/>
              <a:t> app</a:t>
            </a:r>
            <a:r>
              <a:rPr lang="nl-NL" dirty="0" smtClean="0"/>
              <a:t>) {</a:t>
            </a:r>
            <a:endParaRPr lang="nl-NL" dirty="0"/>
          </a:p>
          <a:p>
            <a:r>
              <a:rPr lang="nl-NL" dirty="0"/>
              <a:t>    </a:t>
            </a:r>
            <a:r>
              <a:rPr lang="nl-NL" dirty="0" err="1"/>
              <a:t>app.</a:t>
            </a:r>
            <a:r>
              <a:rPr lang="nl-NL" b="1" dirty="0" err="1"/>
              <a:t>Run</a:t>
            </a:r>
            <a:r>
              <a:rPr lang="nl-NL" dirty="0"/>
              <a:t>(</a:t>
            </a:r>
            <a:r>
              <a:rPr lang="nl-NL" dirty="0" err="1"/>
              <a:t>async</a:t>
            </a:r>
            <a:r>
              <a:rPr lang="nl-NL" dirty="0"/>
              <a:t> context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a:t>    });</a:t>
            </a:r>
          </a:p>
          <a:p>
            <a:r>
              <a:rPr lang="nl-NL" dirty="0"/>
              <a:t>}</a:t>
            </a:r>
          </a:p>
          <a:p>
            <a:endParaRPr lang="en-US" dirty="0" smtClean="0"/>
          </a:p>
          <a:p>
            <a:r>
              <a:rPr lang="en-US" dirty="0" smtClean="0"/>
              <a:t>//equivalent</a:t>
            </a:r>
            <a:endParaRPr lang="nl-NL" dirty="0"/>
          </a:p>
          <a:p>
            <a:r>
              <a:rPr lang="nl-NL" dirty="0"/>
              <a:t>public </a:t>
            </a:r>
            <a:r>
              <a:rPr lang="nl-NL" dirty="0" err="1"/>
              <a:t>void</a:t>
            </a:r>
            <a:r>
              <a:rPr lang="nl-NL" dirty="0"/>
              <a:t> </a:t>
            </a:r>
            <a:r>
              <a:rPr lang="nl-NL" dirty="0" err="1"/>
              <a:t>ConfigureEnvironmentTwo</a:t>
            </a:r>
            <a:r>
              <a:rPr lang="nl-NL" dirty="0"/>
              <a:t>(</a:t>
            </a:r>
            <a:r>
              <a:rPr lang="nl-NL" dirty="0" err="1"/>
              <a:t>IApplicationBuilder</a:t>
            </a:r>
            <a:r>
              <a:rPr lang="nl-NL" dirty="0"/>
              <a:t> app</a:t>
            </a:r>
            <a:r>
              <a:rPr lang="nl-NL" dirty="0" smtClean="0"/>
              <a:t>) {</a:t>
            </a:r>
            <a:endParaRPr lang="nl-NL" dirty="0"/>
          </a:p>
          <a:p>
            <a:r>
              <a:rPr lang="nl-NL" dirty="0"/>
              <a:t>    </a:t>
            </a:r>
            <a:r>
              <a:rPr lang="nl-NL" dirty="0" err="1"/>
              <a:t>app.</a:t>
            </a:r>
            <a:r>
              <a:rPr lang="nl-NL" b="1" dirty="0" err="1"/>
              <a:t>Use</a:t>
            </a:r>
            <a:r>
              <a:rPr lang="nl-NL" dirty="0"/>
              <a:t>(</a:t>
            </a:r>
            <a:r>
              <a:rPr lang="nl-NL" dirty="0" err="1"/>
              <a:t>async</a:t>
            </a:r>
            <a:r>
              <a:rPr lang="nl-NL" dirty="0"/>
              <a:t> (context, next)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a:t>    });</a:t>
            </a:r>
          </a:p>
          <a:p>
            <a:r>
              <a:rPr lang="nl-NL" dirty="0"/>
              <a:t>}</a:t>
            </a:r>
          </a:p>
        </p:txBody>
      </p:sp>
    </p:spTree>
    <p:extLst>
      <p:ext uri="{BB962C8B-B14F-4D97-AF65-F5344CB8AC3E}">
        <p14:creationId xmlns:p14="http://schemas.microsoft.com/office/powerpoint/2010/main" val="2141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nl-NL" dirty="0"/>
          </a:p>
        </p:txBody>
      </p:sp>
      <p:sp>
        <p:nvSpPr>
          <p:cNvPr id="3" name="Content Placeholder 2"/>
          <p:cNvSpPr>
            <a:spLocks noGrp="1"/>
          </p:cNvSpPr>
          <p:nvPr>
            <p:ph idx="1"/>
          </p:nvPr>
        </p:nvSpPr>
        <p:spPr/>
        <p:txBody>
          <a:bodyPr/>
          <a:lstStyle/>
          <a:p>
            <a:r>
              <a:rPr lang="en-US" dirty="0" smtClean="0"/>
              <a:t>Convention </a:t>
            </a:r>
            <a:r>
              <a:rPr lang="en-US" dirty="0"/>
              <a:t>for </a:t>
            </a:r>
            <a:r>
              <a:rPr lang="en-US" b="1" dirty="0"/>
              <a:t>branching </a:t>
            </a:r>
            <a:r>
              <a:rPr lang="en-US" dirty="0"/>
              <a:t>the </a:t>
            </a:r>
            <a:r>
              <a:rPr lang="en-US" dirty="0" smtClean="0"/>
              <a:t>pipeline </a:t>
            </a:r>
          </a:p>
          <a:p>
            <a:r>
              <a:rPr lang="en-US" dirty="0" smtClean="0"/>
              <a:t>Current </a:t>
            </a:r>
            <a:r>
              <a:rPr lang="en-US" dirty="0"/>
              <a:t>implementation supports branching based on the request's </a:t>
            </a:r>
            <a:r>
              <a:rPr lang="en-US" b="1" dirty="0" smtClean="0"/>
              <a:t>path</a:t>
            </a:r>
            <a:endParaRPr lang="nl-NL" dirty="0"/>
          </a:p>
        </p:txBody>
      </p:sp>
      <p:sp>
        <p:nvSpPr>
          <p:cNvPr id="4" name="Rectangle 3"/>
          <p:cNvSpPr/>
          <p:nvPr/>
        </p:nvSpPr>
        <p:spPr>
          <a:xfrm>
            <a:off x="458788" y="2856229"/>
            <a:ext cx="8304212" cy="2585323"/>
          </a:xfrm>
          <a:prstGeom prst="rect">
            <a:avLst/>
          </a:prstGeom>
        </p:spPr>
        <p:txBody>
          <a:bodyPr wrap="square">
            <a:spAutoFit/>
          </a:bodyPr>
          <a:lstStyle/>
          <a:p>
            <a:r>
              <a:rPr lang="nl-NL" dirty="0"/>
              <a:t>public </a:t>
            </a:r>
            <a:r>
              <a:rPr lang="nl-NL" dirty="0" err="1"/>
              <a:t>void</a:t>
            </a:r>
            <a:r>
              <a:rPr lang="nl-NL" dirty="0"/>
              <a:t> </a:t>
            </a:r>
            <a:r>
              <a:rPr lang="nl-NL" dirty="0" err="1"/>
              <a:t>Configure</a:t>
            </a:r>
            <a:r>
              <a:rPr lang="nl-NL" dirty="0"/>
              <a:t>(</a:t>
            </a:r>
            <a:r>
              <a:rPr lang="nl-NL" dirty="0" err="1"/>
              <a:t>IApplicationBuilder</a:t>
            </a:r>
            <a:r>
              <a:rPr lang="nl-NL" dirty="0"/>
              <a:t> app) {</a:t>
            </a:r>
          </a:p>
          <a:p>
            <a:r>
              <a:rPr lang="nl-NL" dirty="0"/>
              <a:t>    </a:t>
            </a:r>
            <a:r>
              <a:rPr lang="nl-NL" dirty="0" err="1"/>
              <a:t>app.</a:t>
            </a:r>
            <a:r>
              <a:rPr lang="nl-NL" b="1" dirty="0" err="1"/>
              <a:t>Map</a:t>
            </a:r>
            <a:r>
              <a:rPr lang="nl-NL" dirty="0"/>
              <a:t>(</a:t>
            </a:r>
            <a:r>
              <a:rPr lang="nl-NL" b="1" dirty="0"/>
              <a:t>"/</a:t>
            </a:r>
            <a:r>
              <a:rPr lang="nl-NL" b="1" dirty="0" err="1"/>
              <a:t>maptest</a:t>
            </a:r>
            <a:r>
              <a:rPr lang="nl-NL" b="1" dirty="0"/>
              <a:t>"</a:t>
            </a:r>
            <a:r>
              <a:rPr lang="nl-NL" dirty="0"/>
              <a:t>, </a:t>
            </a:r>
            <a:r>
              <a:rPr lang="nl-NL" dirty="0" err="1"/>
              <a:t>HandleMapTest</a:t>
            </a:r>
            <a:r>
              <a:rPr lang="nl-NL" dirty="0"/>
              <a:t>);</a:t>
            </a:r>
          </a:p>
          <a:p>
            <a:r>
              <a:rPr lang="nl-NL" dirty="0" smtClean="0"/>
              <a:t>}</a:t>
            </a:r>
          </a:p>
          <a:p>
            <a:endParaRPr lang="nl-NL" dirty="0"/>
          </a:p>
          <a:p>
            <a:r>
              <a:rPr lang="nl-NL" dirty="0" smtClean="0"/>
              <a:t>private </a:t>
            </a:r>
            <a:r>
              <a:rPr lang="nl-NL" dirty="0" err="1"/>
              <a:t>static</a:t>
            </a:r>
            <a:r>
              <a:rPr lang="nl-NL" dirty="0"/>
              <a:t> </a:t>
            </a:r>
            <a:r>
              <a:rPr lang="nl-NL" dirty="0" err="1"/>
              <a:t>void</a:t>
            </a:r>
            <a:r>
              <a:rPr lang="nl-NL" dirty="0"/>
              <a:t> </a:t>
            </a:r>
            <a:r>
              <a:rPr lang="nl-NL" dirty="0" err="1"/>
              <a:t>HandleMapTest</a:t>
            </a:r>
            <a:r>
              <a:rPr lang="nl-NL" dirty="0"/>
              <a:t>(</a:t>
            </a:r>
            <a:r>
              <a:rPr lang="nl-NL" dirty="0" err="1"/>
              <a:t>IApplicationBuilder</a:t>
            </a:r>
            <a:r>
              <a:rPr lang="nl-NL" dirty="0"/>
              <a:t> app</a:t>
            </a:r>
            <a:r>
              <a:rPr lang="nl-NL" dirty="0" smtClean="0"/>
              <a:t>) {</a:t>
            </a:r>
            <a:endParaRPr lang="nl-NL" dirty="0"/>
          </a:p>
          <a:p>
            <a:r>
              <a:rPr lang="nl-NL" dirty="0"/>
              <a:t>    </a:t>
            </a:r>
            <a:r>
              <a:rPr lang="nl-NL" dirty="0" err="1"/>
              <a:t>app.Run</a:t>
            </a:r>
            <a:r>
              <a:rPr lang="nl-NL" dirty="0"/>
              <a:t>(</a:t>
            </a:r>
            <a:r>
              <a:rPr lang="nl-NL" dirty="0" err="1"/>
              <a:t>async</a:t>
            </a:r>
            <a:r>
              <a:rPr lang="nl-NL" dirty="0"/>
              <a:t> context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("Map Test </a:t>
            </a:r>
            <a:r>
              <a:rPr lang="nl-NL" dirty="0" err="1"/>
              <a:t>Successful</a:t>
            </a:r>
            <a:r>
              <a:rPr lang="nl-NL" dirty="0"/>
              <a:t>");</a:t>
            </a:r>
          </a:p>
          <a:p>
            <a:r>
              <a:rPr lang="nl-NL" dirty="0"/>
              <a:t>    });</a:t>
            </a:r>
          </a:p>
          <a:p>
            <a:r>
              <a:rPr lang="nl-NL" dirty="0" smtClean="0"/>
              <a:t>}</a:t>
            </a:r>
          </a:p>
        </p:txBody>
      </p:sp>
    </p:spTree>
    <p:extLst>
      <p:ext uri="{BB962C8B-B14F-4D97-AF65-F5344CB8AC3E}">
        <p14:creationId xmlns:p14="http://schemas.microsoft.com/office/powerpoint/2010/main" val="15620551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83</TotalTime>
  <Words>3066</Words>
  <Application>Microsoft Office PowerPoint</Application>
  <PresentationFormat>On-screen Show (4:3)</PresentationFormat>
  <Paragraphs>363</Paragraphs>
  <Slides>26</Slides>
  <Notes>17</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Segoe Light</vt:lpstr>
      <vt:lpstr>Calibri</vt:lpstr>
      <vt:lpstr>segoe-ui_semibold</vt:lpstr>
      <vt:lpstr>Wingdings</vt:lpstr>
      <vt:lpstr>Verdana</vt:lpstr>
      <vt:lpstr>Times New Roman</vt:lpstr>
      <vt:lpstr>Segoe UI Light</vt:lpstr>
      <vt:lpstr>Courier New</vt:lpstr>
      <vt:lpstr>Segoe UI</vt:lpstr>
      <vt:lpstr>Presentation1</vt:lpstr>
      <vt:lpstr>Module15</vt:lpstr>
      <vt:lpstr>Module Overview</vt:lpstr>
      <vt:lpstr>Lesson 1: Middleware</vt:lpstr>
      <vt:lpstr>What Is Middleware?</vt:lpstr>
      <vt:lpstr>What Is Middleware?</vt:lpstr>
      <vt:lpstr>Creating a middleware pipeline</vt:lpstr>
      <vt:lpstr>Chain multiple request delegates together</vt:lpstr>
      <vt:lpstr>Run and Use</vt:lpstr>
      <vt:lpstr>Map</vt:lpstr>
      <vt:lpstr>MapWhen</vt:lpstr>
      <vt:lpstr>Built-in middleware</vt:lpstr>
      <vt:lpstr>Writing Middleware (1/2)</vt:lpstr>
      <vt:lpstr>Writing Middleware (2/2)</vt:lpstr>
      <vt:lpstr>Lesson 2: Using Web Sockets</vt:lpstr>
      <vt:lpstr>What Is the WebSocket Protocol?</vt:lpstr>
      <vt:lpstr>Coding Web Sockets Connections</vt:lpstr>
      <vt:lpstr>What Is SignalR?</vt:lpstr>
      <vt:lpstr>Demonstration: How to Add a Chat Room to a Web Application by using SignalR</vt:lpstr>
      <vt:lpstr>PowerPoint Presentation</vt:lpstr>
      <vt:lpstr>PowerPoint Presentation</vt:lpstr>
      <vt:lpstr>PowerPoint Presentation</vt:lpstr>
      <vt:lpstr>PowerPoint Presentation</vt:lpstr>
      <vt:lpstr>Lab: Handling Requests in ASP.NET MVC Core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Module15</dc:title>
  <dc:creator>karthi</dc:creator>
  <cp:lastModifiedBy>Simona Colapicchioni</cp:lastModifiedBy>
  <cp:revision>18</cp:revision>
  <dcterms:created xsi:type="dcterms:W3CDTF">2013-05-29T09:57:11Z</dcterms:created>
  <dcterms:modified xsi:type="dcterms:W3CDTF">2016-12-20T12:59:53Z</dcterms:modified>
</cp:coreProperties>
</file>