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7"/>
  </p:notesMasterIdLst>
  <p:sldIdLst>
    <p:sldId id="256" r:id="rId2"/>
    <p:sldId id="257" r:id="rId3"/>
    <p:sldId id="258" r:id="rId4"/>
    <p:sldId id="259" r:id="rId5"/>
    <p:sldId id="260" r:id="rId6"/>
    <p:sldId id="261" r:id="rId7"/>
    <p:sldId id="262" r:id="rId8"/>
    <p:sldId id="277" r:id="rId9"/>
    <p:sldId id="278" r:id="rId10"/>
    <p:sldId id="279" r:id="rId11"/>
    <p:sldId id="280" r:id="rId12"/>
    <p:sldId id="281" r:id="rId13"/>
    <p:sldId id="282" r:id="rId14"/>
    <p:sldId id="283" r:id="rId15"/>
    <p:sldId id="264" r:id="rId16"/>
    <p:sldId id="284" r:id="rId17"/>
    <p:sldId id="285" r:id="rId18"/>
    <p:sldId id="268" r:id="rId19"/>
    <p:sldId id="275" r:id="rId20"/>
    <p:sldId id="276" r:id="rId21"/>
    <p:sldId id="269" r:id="rId22"/>
    <p:sldId id="270" r:id="rId23"/>
    <p:sldId id="271" r:id="rId24"/>
    <p:sldId id="272" r:id="rId25"/>
    <p:sldId id="273" r:id="rId26"/>
  </p:sldIdLst>
  <p:sldSz cx="9144000" cy="6858000" type="screen4x3"/>
  <p:notesSz cx="6858000" cy="9144000"/>
  <p:embeddedFontLst>
    <p:embeddedFont>
      <p:font typeface="Verdana" panose="020B0604030504040204" pitchFamily="34" charset="0"/>
      <p:regular r:id="rId28"/>
      <p:bold r:id="rId29"/>
      <p:italic r:id="rId30"/>
      <p:boldItalic r:id="rId31"/>
    </p:embeddedFont>
    <p:embeddedFont>
      <p:font typeface="Segoe UI Light" panose="020B0502040204020203" pitchFamily="34" charset="0"/>
      <p:regular r:id="rId32"/>
      <p:italic r:id="rId33"/>
    </p:embeddedFont>
    <p:embeddedFont>
      <p:font typeface="Segoe Light" panose="020B0604020202020204" charset="0"/>
      <p:regular r:id="rId34"/>
      <p:italic r:id="rId35"/>
    </p:embeddedFont>
    <p:embeddedFont>
      <p:font typeface="Arial Narrow" panose="020B0606020202030204" pitchFamily="34" charset="0"/>
      <p:regular r:id="rId36"/>
      <p:bold r:id="rId37"/>
      <p:italic r:id="rId38"/>
      <p:boldItalic r:id="rId39"/>
    </p:embeddedFont>
    <p:embeddedFont>
      <p:font typeface="Segoe UI" panose="020B0502040204020203" pitchFamily="34" charset="0"/>
      <p:regular r:id="rId40"/>
      <p:bold r:id="rId41"/>
      <p:italic r:id="rId42"/>
      <p:boldItalic r:id="rId43"/>
    </p:embeddedFont>
    <p:embeddedFont>
      <p:font typeface="Calibri" panose="020F0502020204030204" pitchFamily="34" charset="0"/>
      <p:regular r:id="rId44"/>
      <p:bold r:id="rId45"/>
      <p:italic r:id="rId46"/>
      <p:boldItalic r:id="rId47"/>
    </p:embeddedFont>
    <p:embeddedFont>
      <p:font typeface="Arial Unicode MS" panose="020B0604020202020204" charset="-128"/>
      <p:regular r:id="rId48"/>
    </p:embeddedFont>
    <p:embeddedFont>
      <p:font typeface="굴림" panose="020B0604020202020204" charset="-127"/>
      <p:regular r:id="rId49"/>
    </p:embeddedFont>
  </p:embeddedFontLst>
  <p:custDataLst>
    <p:tags r:id="rId5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919" autoAdjust="0"/>
  </p:normalViewPr>
  <p:slideViewPr>
    <p:cSldViewPr>
      <p:cViewPr varScale="1">
        <p:scale>
          <a:sx n="60" d="100"/>
          <a:sy n="60" d="100"/>
        </p:scale>
        <p:origin x="2098" y="53"/>
      </p:cViewPr>
      <p:guideLst>
        <p:guide orient="horz" pos="2160"/>
        <p:guide pos="288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font" Target="fonts/font20.fntdata"/><Relationship Id="rId50"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font" Target="fonts/font1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font" Target="fonts/font14.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font" Target="fonts/font2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font" Target="fonts/font21.fntdata"/><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CB34CB-E216-450E-9C56-432691D9B479}" type="datetimeFigureOut">
              <a:rPr lang="en-US" smtClean="0"/>
              <a:pPr/>
              <a:t>12/20/2016</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88D1C0-C0E0-4C0D-BE39-D4218EDC91C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C88D1C0-C0E0-4C0D-BE39-D4218EDC91C1}"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https://docs.microsoft.com/en-us/azure/vs-azure-tools-docker-hosting-web-apps-in-docker</a:t>
            </a:r>
            <a:endParaRPr lang="nl-NL" dirty="0"/>
          </a:p>
        </p:txBody>
      </p:sp>
      <p:sp>
        <p:nvSpPr>
          <p:cNvPr id="4" name="Slide Number Placeholder 3"/>
          <p:cNvSpPr>
            <a:spLocks noGrp="1"/>
          </p:cNvSpPr>
          <p:nvPr>
            <p:ph type="sldNum" sz="quarter" idx="10"/>
          </p:nvPr>
        </p:nvSpPr>
        <p:spPr/>
        <p:txBody>
          <a:bodyPr/>
          <a:lstStyle/>
          <a:p>
            <a:fld id="{4C88D1C0-C0E0-4C0D-BE39-D4218EDC91C1}" type="slidenum">
              <a:rPr lang="en-US" smtClean="0"/>
              <a:pPr/>
              <a:t>17</a:t>
            </a:fld>
            <a:endParaRPr lang="en-US"/>
          </a:p>
        </p:txBody>
      </p:sp>
    </p:spTree>
    <p:extLst>
      <p:ext uri="{BB962C8B-B14F-4D97-AF65-F5344CB8AC3E}">
        <p14:creationId xmlns:p14="http://schemas.microsoft.com/office/powerpoint/2010/main" val="2203061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Log on to the virtual machine, </a:t>
            </a:r>
            <a:r>
              <a:rPr lang="en-US" sz="1000" b="1" dirty="0" smtClean="0">
                <a:latin typeface="Arial"/>
                <a:ea typeface="Times New Roman"/>
                <a:cs typeface="Times New Roman"/>
              </a:rPr>
              <a:t>20486B-SEA-DEV11</a:t>
            </a:r>
            <a:r>
              <a:rPr lang="en-US" sz="1000" dirty="0" smtClean="0">
                <a:latin typeface="Arial"/>
                <a:ea typeface="Times New Roman"/>
                <a:cs typeface="Segoe UI"/>
              </a:rPr>
              <a:t>, with the user name, </a:t>
            </a:r>
            <a:r>
              <a:rPr lang="en-US" sz="1000" b="1" dirty="0" smtClean="0">
                <a:latin typeface="Arial"/>
                <a:ea typeface="Times New Roman"/>
                <a:cs typeface="Times New Roman"/>
              </a:rPr>
              <a:t>admin</a:t>
            </a:r>
            <a:r>
              <a:rPr lang="en-US" sz="1000" dirty="0" smtClean="0">
                <a:latin typeface="Arial"/>
                <a:ea typeface="Times New Roman"/>
                <a:cs typeface="Segoe UI"/>
              </a:rPr>
              <a:t>, and the password, </a:t>
            </a:r>
            <a:r>
              <a:rPr lang="en-US" sz="1000" b="1" dirty="0" smtClean="0">
                <a:latin typeface="Arial"/>
                <a:ea typeface="Times New Roman"/>
                <a:cs typeface="Times New Roman"/>
              </a:rPr>
              <a:t>Pa$$w0rd</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Start File Explorer.</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Navigate to </a:t>
            </a:r>
            <a:r>
              <a:rPr lang="en-US" sz="1000" b="1" dirty="0" err="1" smtClean="0">
                <a:latin typeface="Arial"/>
                <a:ea typeface="Times New Roman"/>
                <a:cs typeface="Times New Roman"/>
              </a:rPr>
              <a:t>Allfiles</a:t>
            </a:r>
            <a:r>
              <a:rPr lang="en-US" sz="1000" b="1" dirty="0" smtClean="0">
                <a:latin typeface="Arial"/>
                <a:ea typeface="Times New Roman"/>
                <a:cs typeface="Times New Roman"/>
              </a:rPr>
              <a:t> (D):\</a:t>
            </a:r>
            <a:r>
              <a:rPr lang="en-US" sz="1000" b="1" dirty="0" err="1" smtClean="0">
                <a:latin typeface="Arial"/>
                <a:ea typeface="Times New Roman"/>
                <a:cs typeface="Times New Roman"/>
              </a:rPr>
              <a:t>Democode</a:t>
            </a:r>
            <a:r>
              <a:rPr lang="en-US" sz="1000" b="1" dirty="0" smtClean="0">
                <a:latin typeface="Arial"/>
                <a:ea typeface="Times New Roman"/>
                <a:cs typeface="Times New Roman"/>
              </a:rPr>
              <a:t>\Mod16\</a:t>
            </a:r>
            <a:r>
              <a:rPr lang="en-US" sz="1000" b="1" dirty="0" err="1" smtClean="0">
                <a:latin typeface="Arial"/>
                <a:ea typeface="Times New Roman"/>
                <a:cs typeface="Times New Roman"/>
              </a:rPr>
              <a:t>OperasWebSite</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Open the </a:t>
            </a:r>
            <a:r>
              <a:rPr lang="en-US" sz="1000" b="1" dirty="0" smtClean="0">
                <a:latin typeface="Arial"/>
                <a:ea typeface="Times New Roman"/>
                <a:cs typeface="Times New Roman"/>
              </a:rPr>
              <a:t>OperasWebSite.sln</a:t>
            </a:r>
            <a:r>
              <a:rPr lang="en-US" sz="1000" dirty="0" smtClean="0">
                <a:latin typeface="Arial"/>
                <a:ea typeface="Times New Roman"/>
                <a:cs typeface="Times New Roman"/>
              </a:rPr>
              <a:t> project.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In the Solution Explorer pane, under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a:t>
            </a:r>
            <a:r>
              <a:rPr lang="en-US" sz="1000" b="1" dirty="0" err="1" smtClean="0">
                <a:latin typeface="Arial"/>
                <a:ea typeface="Times New Roman"/>
                <a:cs typeface="Times New Roman"/>
              </a:rPr>
              <a:t>App_Data</a:t>
            </a:r>
            <a:r>
              <a:rPr lang="en-US" sz="1000" dirty="0" smtClean="0">
                <a:latin typeface="Arial"/>
                <a:ea typeface="Times New Roman"/>
                <a:cs typeface="Times New Roman"/>
              </a:rPr>
              <a:t>, delete the aspnetdb.mdf file. Also, delete the aspnetdb_log.ldf file, if present. </a:t>
            </a: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Enable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GB" sz="1000" dirty="0" smtClean="0">
                <a:latin typeface="Arial"/>
                <a:ea typeface="Times New Roman"/>
                <a:cs typeface="Times New Roman"/>
              </a:rPr>
              <a:t>option, by performing the following steps: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On the </a:t>
            </a:r>
            <a:r>
              <a:rPr lang="en-US" sz="1000" b="1" dirty="0" smtClean="0">
                <a:latin typeface="Arial"/>
                <a:ea typeface="Times New Roman"/>
                <a:cs typeface="Times New Roman"/>
              </a:rPr>
              <a:t>TOOLS</a:t>
            </a:r>
            <a:r>
              <a:rPr lang="en-US" sz="1000" dirty="0" smtClean="0">
                <a:solidFill>
                  <a:srgbClr val="000000"/>
                </a:solidFill>
                <a:latin typeface="Arial"/>
                <a:ea typeface="Times New Roman"/>
                <a:cs typeface="Times New Roman"/>
              </a:rPr>
              <a:t> menu of the Microsoft Visual Studio window, click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In the navigation pane of the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dialog box, click </a:t>
            </a:r>
            <a:r>
              <a:rPr lang="en-US" sz="1000" b="1" dirty="0" smtClean="0">
                <a:latin typeface="Arial"/>
                <a:ea typeface="Times New Roman"/>
                <a:cs typeface="Times New Roman"/>
              </a:rPr>
              <a:t>Package Manager</a:t>
            </a:r>
            <a:r>
              <a:rPr lang="en-US" sz="1000" dirty="0" smtClean="0">
                <a:solidFill>
                  <a:srgbClr val="000000"/>
                </a:solidFill>
                <a:latin typeface="Arial"/>
                <a:ea typeface="Times New Roman"/>
                <a:cs typeface="Times New Roman"/>
              </a:rPr>
              <a:t>.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Under the Package Restore section, select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US" sz="1000" dirty="0" smtClean="0">
                <a:latin typeface="Arial"/>
                <a:ea typeface="Times New Roman"/>
                <a:cs typeface="Times New Roman"/>
              </a:rPr>
              <a:t>checkbox, and then click</a:t>
            </a:r>
            <a:r>
              <a:rPr lang="en-US" sz="1000" b="1" dirty="0" smtClean="0">
                <a:latin typeface="Arial"/>
                <a:ea typeface="Times New Roman"/>
                <a:cs typeface="Times New Roman"/>
              </a:rPr>
              <a:t> OK</a:t>
            </a:r>
            <a:r>
              <a:rPr lang="en-US" sz="1000" dirty="0" smtClean="0">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Note: </a:t>
            </a:r>
            <a:r>
              <a:rPr lang="en-US" sz="1000" dirty="0">
                <a:latin typeface="Arial"/>
                <a:ea typeface="Times New Roman"/>
                <a:cs typeface="Segoe UI"/>
              </a:rPr>
              <a:t>In Hyper-V Manager, start the </a:t>
            </a:r>
            <a:r>
              <a:rPr lang="en-US" sz="1000" b="1" dirty="0">
                <a:latin typeface="Arial"/>
                <a:ea typeface="Calibri"/>
                <a:cs typeface="Times New Roman"/>
              </a:rPr>
              <a:t>MSL-TMG1</a:t>
            </a:r>
            <a:r>
              <a:rPr lang="en-US" sz="1000" dirty="0">
                <a:latin typeface="Arial"/>
                <a:ea typeface="Times New Roman"/>
                <a:cs typeface="Segoe UI"/>
              </a:rPr>
              <a:t> virtual machine if it is not already running.</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Demonstration Steps</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On the taskbar, click the </a:t>
            </a:r>
            <a:r>
              <a:rPr lang="en-US" sz="1000" b="1" dirty="0" smtClean="0">
                <a:latin typeface="Arial"/>
                <a:ea typeface="Times New Roman"/>
                <a:cs typeface="Times New Roman"/>
              </a:rPr>
              <a:t>Internet</a:t>
            </a:r>
            <a:r>
              <a:rPr lang="en-US" sz="1000" dirty="0" smtClean="0">
                <a:latin typeface="Arial"/>
                <a:ea typeface="Times New Roman"/>
                <a:cs typeface="Times New Roman"/>
              </a:rPr>
              <a:t> </a:t>
            </a:r>
            <a:r>
              <a:rPr lang="en-US" sz="1000" b="1" dirty="0" smtClean="0">
                <a:latin typeface="Arial"/>
                <a:ea typeface="Times New Roman"/>
                <a:cs typeface="Times New Roman"/>
              </a:rPr>
              <a:t>Explorer</a:t>
            </a:r>
            <a:r>
              <a:rPr lang="en-US" sz="1000" dirty="0" smtClean="0">
                <a:latin typeface="Arial"/>
                <a:ea typeface="Times New Roman"/>
                <a:cs typeface="Times New Roman"/>
              </a:rPr>
              <a:t> icon.</a:t>
            </a: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In the Address bar of the Internet Explorer window, type </a:t>
            </a:r>
            <a:r>
              <a:rPr lang="en-US" sz="1000" b="1" dirty="0" smtClean="0">
                <a:latin typeface="Arial"/>
                <a:ea typeface="Times New Roman"/>
                <a:cs typeface="Times New Roman"/>
              </a:rPr>
              <a:t>http://www.windowsazure.com</a:t>
            </a:r>
            <a:r>
              <a:rPr lang="en-US" sz="1000" dirty="0" smtClean="0">
                <a:solidFill>
                  <a:srgbClr val="000000"/>
                </a:solidFill>
                <a:latin typeface="Arial"/>
                <a:ea typeface="Times New Roman"/>
                <a:cs typeface="Times New Roman"/>
              </a:rPr>
              <a:t>, and then click the </a:t>
            </a:r>
            <a:r>
              <a:rPr lang="en-US" sz="1000" b="1" dirty="0" smtClean="0">
                <a:latin typeface="Arial"/>
                <a:ea typeface="Times New Roman"/>
                <a:cs typeface="Times New Roman"/>
              </a:rPr>
              <a:t>Go to</a:t>
            </a:r>
            <a:r>
              <a:rPr lang="en-US" sz="1000" dirty="0" smtClean="0">
                <a:solidFill>
                  <a:srgbClr val="000000"/>
                </a:solidFill>
                <a:latin typeface="Arial"/>
                <a:ea typeface="Times New Roman"/>
                <a:cs typeface="Times New Roman"/>
              </a:rPr>
              <a:t> button. </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In the upper-right corner of the Windows Azure: Microsoft’s Cloud Platform | Cloud Hosting | Cloud Services page, click </a:t>
            </a:r>
            <a:r>
              <a:rPr lang="en-US" sz="1000" b="1" dirty="0" smtClean="0">
                <a:latin typeface="Arial"/>
                <a:ea typeface="Times New Roman"/>
                <a:cs typeface="Times New Roman"/>
              </a:rPr>
              <a:t>PORTAL</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On the Sign in to your Microsoft account page, in the </a:t>
            </a:r>
            <a:r>
              <a:rPr lang="en-US" sz="1000" b="1" dirty="0" smtClean="0">
                <a:latin typeface="Arial"/>
                <a:ea typeface="Times New Roman"/>
                <a:cs typeface="Times New Roman"/>
              </a:rPr>
              <a:t>Microsoft account</a:t>
            </a:r>
            <a:r>
              <a:rPr lang="en-US" sz="1000" dirty="0" smtClean="0">
                <a:latin typeface="Arial"/>
                <a:ea typeface="Times New Roman"/>
                <a:cs typeface="Times New Roman"/>
              </a:rPr>
              <a:t> box, type </a:t>
            </a:r>
            <a:r>
              <a:rPr lang="en-US" sz="1000" i="1" dirty="0" smtClean="0">
                <a:latin typeface="Arial"/>
                <a:ea typeface="Times New Roman"/>
                <a:cs typeface="Times New Roman"/>
              </a:rPr>
              <a:t>&lt;your </a:t>
            </a:r>
            <a:r>
              <a:rPr lang="en-US" sz="1000" i="1" dirty="0" smtClean="0">
                <a:solidFill>
                  <a:prstClr val="black"/>
                </a:solidFill>
                <a:latin typeface="Arial"/>
                <a:ea typeface="Times New Roman"/>
                <a:cs typeface="Times New Roman"/>
              </a:rPr>
              <a:t>username&gt;</a:t>
            </a:r>
            <a:r>
              <a:rPr lang="en-US" sz="1000" dirty="0" smtClean="0">
                <a:solidFill>
                  <a:prstClr val="black"/>
                </a:solidFill>
                <a:latin typeface="Arial"/>
                <a:ea typeface="Times New Roman"/>
                <a:cs typeface="Times New Roman"/>
              </a:rPr>
              <a:t>, in the </a:t>
            </a:r>
            <a:r>
              <a:rPr lang="en-US" sz="1000" b="1" dirty="0" smtClean="0">
                <a:solidFill>
                  <a:prstClr val="black"/>
                </a:solidFill>
                <a:latin typeface="Arial"/>
                <a:ea typeface="Times New Roman"/>
                <a:cs typeface="Times New Roman"/>
              </a:rPr>
              <a:t>Password</a:t>
            </a:r>
            <a:r>
              <a:rPr lang="en-US" sz="1000" dirty="0" smtClean="0">
                <a:solidFill>
                  <a:prstClr val="black"/>
                </a:solidFill>
                <a:latin typeface="Arial"/>
                <a:ea typeface="Times New Roman"/>
                <a:cs typeface="Times New Roman"/>
              </a:rPr>
              <a:t> box, type </a:t>
            </a:r>
            <a:r>
              <a:rPr lang="en-US" sz="1000" b="1" dirty="0" smtClean="0">
                <a:solidFill>
                  <a:prstClr val="black"/>
                </a:solidFill>
                <a:latin typeface="Arial"/>
                <a:ea typeface="Times New Roman"/>
                <a:cs typeface="Times New Roman"/>
              </a:rPr>
              <a:t>Pa$$w0rd</a:t>
            </a:r>
            <a:r>
              <a:rPr lang="en-US" sz="1000" dirty="0" smtClean="0">
                <a:solidFill>
                  <a:prstClr val="black"/>
                </a:solidFill>
                <a:latin typeface="Arial"/>
                <a:ea typeface="Times New Roman"/>
                <a:cs typeface="Times New Roman"/>
              </a:rPr>
              <a:t>, and then click </a:t>
            </a:r>
            <a:r>
              <a:rPr lang="en-US" sz="1000" b="1" dirty="0" smtClean="0">
                <a:solidFill>
                  <a:prstClr val="black"/>
                </a:solidFill>
                <a:latin typeface="Arial"/>
                <a:ea typeface="Times New Roman"/>
                <a:cs typeface="Times New Roman"/>
              </a:rPr>
              <a:t>Sign in</a:t>
            </a:r>
            <a:r>
              <a:rPr lang="en-US" sz="1000" dirty="0" smtClean="0">
                <a:solidFill>
                  <a:prstClr val="black"/>
                </a:solidFill>
                <a:latin typeface="Arial"/>
                <a:ea typeface="Times New Roman"/>
                <a:cs typeface="Times New Roman"/>
              </a:rPr>
              <a:t>.</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C88D1C0-C0E0-4C0D-BE39-D4218EDC91C1}" type="slidenum">
              <a:rPr lang="en-US" smtClean="0"/>
              <a:pPr/>
              <a:t>18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5. In </a:t>
            </a:r>
            <a:r>
              <a:rPr lang="en-US" sz="1000" dirty="0">
                <a:solidFill>
                  <a:prstClr val="black"/>
                </a:solidFill>
                <a:latin typeface="Arial"/>
                <a:ea typeface="Times New Roman"/>
                <a:cs typeface="Times New Roman"/>
              </a:rPr>
              <a:t>the left pane of the Windows Azure page, click </a:t>
            </a:r>
            <a:r>
              <a:rPr lang="en-US" sz="1000" b="1" dirty="0">
                <a:solidFill>
                  <a:prstClr val="black"/>
                </a:solidFill>
                <a:latin typeface="Arial"/>
                <a:ea typeface="Times New Roman"/>
                <a:cs typeface="Times New Roman"/>
              </a:rPr>
              <a:t>WEB SITES</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6.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NAME</a:t>
            </a:r>
            <a:r>
              <a:rPr lang="en-US" sz="1000" dirty="0">
                <a:solidFill>
                  <a:prstClr val="black"/>
                </a:solidFill>
                <a:latin typeface="Arial"/>
                <a:ea typeface="Times New Roman"/>
                <a:cs typeface="Times New Roman"/>
              </a:rPr>
              <a:t> column of the Web Sites – Windows Azure page, click </a:t>
            </a:r>
            <a:r>
              <a:rPr lang="en-US" sz="1000" i="1" dirty="0">
                <a:solidFill>
                  <a:prstClr val="black"/>
                </a:solidFill>
                <a:latin typeface="Arial"/>
                <a:ea typeface="Times New Roman"/>
                <a:cs typeface="Times New Roman"/>
              </a:rPr>
              <a:t>&lt;your username&gt;</a:t>
            </a:r>
            <a:r>
              <a:rPr lang="en-US" sz="1000" b="1" dirty="0">
                <a:solidFill>
                  <a:prstClr val="black"/>
                </a:solidFill>
                <a:latin typeface="Arial"/>
                <a:ea typeface="Times New Roman"/>
                <a:cs typeface="Times New Roman"/>
              </a:rPr>
              <a:t>operas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srgbClr val="000000"/>
                </a:solidFill>
                <a:latin typeface="Arial"/>
                <a:ea typeface="Times New Roman"/>
                <a:cs typeface="Times New Roman"/>
              </a:rPr>
              <a:t>7. On </a:t>
            </a:r>
            <a:r>
              <a:rPr lang="en-US" sz="1000" dirty="0">
                <a:solidFill>
                  <a:srgbClr val="000000"/>
                </a:solidFill>
                <a:latin typeface="Arial"/>
                <a:ea typeface="Times New Roman"/>
                <a:cs typeface="Times New Roman"/>
              </a:rPr>
              <a:t>the </a:t>
            </a:r>
            <a:r>
              <a:rPr lang="en-US" sz="1000" dirty="0">
                <a:solidFill>
                  <a:prstClr val="black"/>
                </a:solidFill>
                <a:latin typeface="Arial"/>
                <a:ea typeface="Times New Roman"/>
                <a:cs typeface="Times New Roman"/>
              </a:rPr>
              <a:t>Web Sites – Windows Azure page, click </a:t>
            </a:r>
            <a:r>
              <a:rPr lang="en-US" sz="1000" b="1" dirty="0">
                <a:solidFill>
                  <a:prstClr val="black"/>
                </a:solidFill>
                <a:latin typeface="Arial"/>
                <a:ea typeface="Times New Roman"/>
                <a:cs typeface="Times New Roman"/>
              </a:rPr>
              <a:t>DASHBOARD</a:t>
            </a:r>
            <a:r>
              <a:rPr lang="en-US" sz="1000" dirty="0">
                <a:solidFill>
                  <a:prstClr val="black"/>
                </a:solidFill>
                <a:latin typeface="Arial"/>
                <a:ea typeface="Times New Roman"/>
                <a:cs typeface="Times New Roman"/>
              </a:rPr>
              <a:t>. </a:t>
            </a:r>
          </a:p>
          <a:p>
            <a:pPr marL="228600" lvl="0" indent="-228600">
              <a:lnSpc>
                <a:spcPct val="115000"/>
              </a:lnSpc>
              <a:spcAft>
                <a:spcPts val="995"/>
              </a:spcAft>
              <a:buNone/>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If the quick start page appears, repeat the steps 5 and 6 before proceeding to the next step.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8. In </a:t>
            </a:r>
            <a:r>
              <a:rPr lang="en-US" sz="1000" dirty="0">
                <a:solidFill>
                  <a:prstClr val="black"/>
                </a:solidFill>
                <a:latin typeface="Arial"/>
                <a:ea typeface="Times New Roman"/>
                <a:cs typeface="Times New Roman"/>
              </a:rPr>
              <a:t>the quick glance section</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of the Web Sites – Windows Azure page, click the </a:t>
            </a:r>
            <a:r>
              <a:rPr lang="en-US" sz="1000" b="1" dirty="0">
                <a:solidFill>
                  <a:prstClr val="black"/>
                </a:solidFill>
                <a:latin typeface="Arial"/>
                <a:ea typeface="Times New Roman"/>
                <a:cs typeface="Times New Roman"/>
              </a:rPr>
              <a:t>Download publish profile </a:t>
            </a:r>
            <a:r>
              <a:rPr lang="en-US" sz="1000" dirty="0">
                <a:solidFill>
                  <a:prstClr val="black"/>
                </a:solidFill>
                <a:latin typeface="Arial"/>
                <a:ea typeface="Times New Roman"/>
                <a:cs typeface="Times New Roman"/>
              </a:rPr>
              <a:t>link. </a:t>
            </a:r>
          </a:p>
          <a:p>
            <a:pPr marL="342900" lvl="0" indent="-342900">
              <a:lnSpc>
                <a:spcPct val="115000"/>
              </a:lnSpc>
              <a:spcAft>
                <a:spcPts val="995"/>
              </a:spcAft>
              <a:buFont typeface="+mj-lt"/>
              <a:buNone/>
            </a:pPr>
            <a:r>
              <a:rPr lang="en-US" sz="1000" dirty="0" smtClean="0">
                <a:solidFill>
                  <a:srgbClr val="000000"/>
                </a:solidFill>
                <a:latin typeface="Arial"/>
                <a:ea typeface="Times New Roman"/>
                <a:cs typeface="Times New Roman"/>
              </a:rPr>
              <a:t>9. In </a:t>
            </a:r>
            <a:r>
              <a:rPr lang="en-US" sz="1000" dirty="0">
                <a:solidFill>
                  <a:srgbClr val="000000"/>
                </a:solidFill>
                <a:latin typeface="Arial"/>
                <a:ea typeface="Times New Roman"/>
                <a:cs typeface="Times New Roman"/>
              </a:rPr>
              <a:t>the Navigation bar, click </a:t>
            </a:r>
            <a:r>
              <a:rPr lang="en-US" sz="1000" b="1" dirty="0">
                <a:solidFill>
                  <a:prstClr val="black"/>
                </a:solidFill>
                <a:latin typeface="Arial"/>
                <a:ea typeface="Times New Roman"/>
                <a:cs typeface="Times New Roman"/>
              </a:rPr>
              <a:t>Save</a:t>
            </a:r>
            <a:r>
              <a:rPr lang="en-US" sz="1000" dirty="0">
                <a:solidFill>
                  <a:srgbClr val="000000"/>
                </a:solidFill>
                <a:latin typeface="Arial"/>
                <a:ea typeface="Times New Roman"/>
                <a:cs typeface="Times New Roman"/>
              </a:rPr>
              <a:t>, and then click the </a:t>
            </a:r>
            <a:r>
              <a:rPr lang="en-US" sz="1000" b="1" dirty="0">
                <a:solidFill>
                  <a:prstClr val="black"/>
                </a:solidFill>
                <a:latin typeface="Arial"/>
                <a:ea typeface="Times New Roman"/>
                <a:cs typeface="Times New Roman"/>
              </a:rPr>
              <a:t>Close</a:t>
            </a:r>
            <a:r>
              <a:rPr lang="en-US" sz="1000" dirty="0">
                <a:solidFill>
                  <a:srgbClr val="000000"/>
                </a:solidFill>
                <a:latin typeface="Arial"/>
                <a:ea typeface="Times New Roman"/>
                <a:cs typeface="Times New Roman"/>
              </a:rPr>
              <a:t> button.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10. On </a:t>
            </a:r>
            <a:r>
              <a:rPr lang="en-US" sz="1000" dirty="0">
                <a:solidFill>
                  <a:prstClr val="black"/>
                </a:solidFill>
                <a:latin typeface="Arial"/>
                <a:ea typeface="Times New Roman"/>
                <a:cs typeface="Times New Roman"/>
              </a:rPr>
              <a:t>the taskbar, click the </a:t>
            </a:r>
            <a:r>
              <a:rPr lang="en-US" sz="1000" b="1" dirty="0">
                <a:solidFill>
                  <a:prstClr val="black"/>
                </a:solidFill>
                <a:latin typeface="Arial"/>
                <a:ea typeface="Times New Roman"/>
                <a:cs typeface="Times New Roman"/>
              </a:rPr>
              <a:t>Microsoft Visual Studio</a:t>
            </a:r>
            <a:r>
              <a:rPr lang="en-US" sz="1000" dirty="0">
                <a:solidFill>
                  <a:prstClr val="black"/>
                </a:solidFill>
                <a:latin typeface="Arial"/>
                <a:ea typeface="Times New Roman"/>
                <a:cs typeface="Times New Roman"/>
              </a:rPr>
              <a:t> icon.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11. In </a:t>
            </a:r>
            <a:r>
              <a:rPr lang="en-US" sz="1000" dirty="0">
                <a:solidFill>
                  <a:prstClr val="black"/>
                </a:solidFill>
                <a:latin typeface="Arial"/>
                <a:ea typeface="Times New Roman"/>
                <a:cs typeface="Times New Roman"/>
              </a:rPr>
              <a:t>the Solution Explorer pane of the </a:t>
            </a:r>
            <a:r>
              <a:rPr lang="en-US" sz="1000" dirty="0" err="1">
                <a:solidFill>
                  <a:prstClr val="black"/>
                </a:solidFill>
                <a:latin typeface="Arial"/>
                <a:ea typeface="Times New Roman"/>
                <a:cs typeface="Times New Roman"/>
              </a:rPr>
              <a:t>OperasWebSite</a:t>
            </a:r>
            <a:r>
              <a:rPr lang="en-US" sz="1000" dirty="0">
                <a:solidFill>
                  <a:prstClr val="black"/>
                </a:solidFill>
                <a:latin typeface="Arial"/>
                <a:ea typeface="Times New Roman"/>
                <a:cs typeface="Times New Roman"/>
              </a:rPr>
              <a:t> - Microsoft Visual Studio window, right-click </a:t>
            </a:r>
            <a:r>
              <a:rPr lang="en-US" sz="1000" b="1" dirty="0" err="1">
                <a:solidFill>
                  <a:prstClr val="black"/>
                </a:solidFill>
                <a:latin typeface="Arial"/>
                <a:ea typeface="Times New Roman"/>
                <a:cs typeface="Times New Roman"/>
              </a:rPr>
              <a:t>OperasWebSite</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Publish</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12.On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Profile</a:t>
            </a:r>
            <a:r>
              <a:rPr lang="en-US" sz="1000" dirty="0">
                <a:solidFill>
                  <a:prstClr val="black"/>
                </a:solidFill>
                <a:latin typeface="Arial"/>
                <a:ea typeface="Times New Roman"/>
                <a:cs typeface="Times New Roman"/>
              </a:rPr>
              <a:t> page of the Publish Web wizard, click </a:t>
            </a:r>
            <a:r>
              <a:rPr lang="en-US" sz="1000" b="1" dirty="0">
                <a:solidFill>
                  <a:prstClr val="black"/>
                </a:solidFill>
                <a:latin typeface="Arial"/>
                <a:ea typeface="Times New Roman"/>
                <a:cs typeface="Times New Roman"/>
              </a:rPr>
              <a:t>Import</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13.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Import Publish Settings</a:t>
            </a:r>
            <a:r>
              <a:rPr lang="en-US" sz="1000" dirty="0">
                <a:solidFill>
                  <a:prstClr val="black"/>
                </a:solidFill>
                <a:latin typeface="Arial"/>
                <a:ea typeface="Times New Roman"/>
                <a:cs typeface="Times New Roman"/>
              </a:rPr>
              <a:t> dialog box, click </a:t>
            </a:r>
            <a:r>
              <a:rPr lang="en-US" sz="1000" i="1" dirty="0">
                <a:solidFill>
                  <a:prstClr val="black"/>
                </a:solidFill>
                <a:latin typeface="Arial"/>
                <a:ea typeface="Times New Roman"/>
                <a:cs typeface="Times New Roman"/>
              </a:rPr>
              <a:t>&lt;your username&gt;</a:t>
            </a:r>
            <a:r>
              <a:rPr lang="en-US" sz="1000" b="1" dirty="0" err="1">
                <a:solidFill>
                  <a:prstClr val="black"/>
                </a:solidFill>
                <a:latin typeface="Arial"/>
                <a:ea typeface="Times New Roman"/>
                <a:cs typeface="Times New Roman"/>
              </a:rPr>
              <a:t>operas.azurewebsites.net.PublishSettings</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Open</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14.</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Connection</a:t>
            </a:r>
            <a:r>
              <a:rPr lang="en-US" sz="1000" dirty="0">
                <a:solidFill>
                  <a:prstClr val="black"/>
                </a:solidFill>
                <a:latin typeface="Arial"/>
                <a:ea typeface="Times New Roman"/>
                <a:cs typeface="Times New Roman"/>
              </a:rPr>
              <a:t> page of the Publish Web wizard, click </a:t>
            </a:r>
            <a:r>
              <a:rPr lang="en-US" sz="1000" b="1" dirty="0">
                <a:solidFill>
                  <a:prstClr val="black"/>
                </a:solidFill>
                <a:latin typeface="Arial"/>
                <a:ea typeface="Times New Roman"/>
                <a:cs typeface="Times New Roman"/>
              </a:rPr>
              <a:t>Validate Connection</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srgbClr val="000000"/>
                </a:solidFill>
                <a:latin typeface="Arial"/>
                <a:ea typeface="Times New Roman"/>
                <a:cs typeface="Times New Roman"/>
              </a:rPr>
              <a:t>15. If </a:t>
            </a:r>
            <a:r>
              <a:rPr lang="en-US" sz="1000" dirty="0">
                <a:solidFill>
                  <a:srgbClr val="000000"/>
                </a:solidFill>
                <a:latin typeface="Arial"/>
                <a:ea typeface="Times New Roman"/>
                <a:cs typeface="Times New Roman"/>
              </a:rPr>
              <a:t>the </a:t>
            </a:r>
            <a:r>
              <a:rPr lang="en-US" sz="1000" b="1" dirty="0">
                <a:solidFill>
                  <a:prstClr val="black"/>
                </a:solidFill>
                <a:latin typeface="Arial"/>
                <a:ea typeface="Times New Roman"/>
                <a:cs typeface="Times New Roman"/>
              </a:rPr>
              <a:t>Certificate Error</a:t>
            </a:r>
            <a:r>
              <a:rPr lang="en-US" sz="1000" dirty="0">
                <a:solidFill>
                  <a:prstClr val="black"/>
                </a:solidFill>
                <a:latin typeface="Arial"/>
                <a:ea typeface="Times New Roman"/>
                <a:cs typeface="Times New Roman"/>
              </a:rPr>
              <a:t> dialog box appears, click </a:t>
            </a:r>
            <a:r>
              <a:rPr lang="en-US" sz="1000" b="1" dirty="0">
                <a:solidFill>
                  <a:prstClr val="black"/>
                </a:solidFill>
                <a:latin typeface="Arial"/>
                <a:ea typeface="Times New Roman"/>
                <a:cs typeface="Times New Roman"/>
              </a:rPr>
              <a:t>Accept</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16.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Connection</a:t>
            </a:r>
            <a:r>
              <a:rPr lang="en-US" sz="1000" dirty="0">
                <a:solidFill>
                  <a:prstClr val="black"/>
                </a:solidFill>
                <a:latin typeface="Arial"/>
                <a:ea typeface="Times New Roman"/>
                <a:cs typeface="Times New Roman"/>
              </a:rPr>
              <a:t> page,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17.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Settings </a:t>
            </a:r>
            <a:r>
              <a:rPr lang="en-US" sz="1000" dirty="0">
                <a:solidFill>
                  <a:prstClr val="black"/>
                </a:solidFill>
                <a:latin typeface="Arial"/>
                <a:ea typeface="Times New Roman"/>
                <a:cs typeface="Times New Roman"/>
              </a:rPr>
              <a:t>page,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18.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Preview</a:t>
            </a:r>
            <a:r>
              <a:rPr lang="en-US" sz="1000" dirty="0">
                <a:solidFill>
                  <a:prstClr val="black"/>
                </a:solidFill>
                <a:latin typeface="Arial"/>
                <a:ea typeface="Times New Roman"/>
                <a:cs typeface="Times New Roman"/>
              </a:rPr>
              <a:t> page, click </a:t>
            </a:r>
            <a:r>
              <a:rPr lang="en-US" sz="1000" b="1" dirty="0">
                <a:solidFill>
                  <a:prstClr val="black"/>
                </a:solidFill>
                <a:latin typeface="Arial"/>
                <a:ea typeface="Times New Roman"/>
                <a:cs typeface="Times New Roman"/>
              </a:rPr>
              <a:t>Start Preview</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19.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Preview</a:t>
            </a:r>
            <a:r>
              <a:rPr lang="en-US" sz="1000" dirty="0">
                <a:solidFill>
                  <a:prstClr val="black"/>
                </a:solidFill>
                <a:latin typeface="Arial"/>
                <a:ea typeface="Times New Roman"/>
                <a:cs typeface="Times New Roman"/>
              </a:rPr>
              <a:t> page, click </a:t>
            </a:r>
            <a:r>
              <a:rPr lang="en-US" sz="1000" b="1" dirty="0">
                <a:solidFill>
                  <a:prstClr val="black"/>
                </a:solidFill>
                <a:latin typeface="Arial"/>
                <a:ea typeface="Times New Roman"/>
                <a:cs typeface="Times New Roman"/>
              </a:rPr>
              <a:t>Publish</a:t>
            </a:r>
            <a:r>
              <a:rPr lang="en-US" sz="1000" dirty="0">
                <a:solidFill>
                  <a:prstClr val="black"/>
                </a:solidFill>
                <a:latin typeface="Arial"/>
                <a:ea typeface="Times New Roman"/>
                <a:cs typeface="Times New Roman"/>
              </a:rPr>
              <a:t>.</a:t>
            </a:r>
          </a:p>
          <a:p>
            <a:pPr marL="228600" lvl="0" indent="-228600">
              <a:lnSpc>
                <a:spcPct val="115000"/>
              </a:lnSpc>
              <a:spcAft>
                <a:spcPts val="995"/>
              </a:spcAft>
              <a:buNone/>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Visual Studio publishes the website. This process can take several minutes. When the publish operation is complete, the website is displayed in the Internet Explorer window. </a:t>
            </a:r>
          </a:p>
        </p:txBody>
      </p:sp>
      <p:sp>
        <p:nvSpPr>
          <p:cNvPr id="4" name="Slide Number Placeholder 3"/>
          <p:cNvSpPr>
            <a:spLocks noGrp="1"/>
          </p:cNvSpPr>
          <p:nvPr>
            <p:ph type="sldNum" sz="quarter" idx="10"/>
          </p:nvPr>
        </p:nvSpPr>
        <p:spPr/>
        <p:txBody>
          <a:bodyPr/>
          <a:lstStyle/>
          <a:p>
            <a:fld id="{4C88D1C0-C0E0-4C0D-BE39-D4218EDC91C1}" type="slidenum">
              <a:rPr lang="en-US" smtClean="0"/>
              <a:pPr/>
              <a:t>19</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srgbClr val="000000"/>
                </a:solidFill>
                <a:latin typeface="Arial"/>
                <a:ea typeface="Times New Roman"/>
                <a:cs typeface="Times New Roman"/>
              </a:rPr>
              <a:t>20. If </a:t>
            </a:r>
            <a:r>
              <a:rPr lang="en-US" sz="1000" dirty="0">
                <a:solidFill>
                  <a:srgbClr val="000000"/>
                </a:solidFill>
                <a:latin typeface="Arial"/>
                <a:ea typeface="Times New Roman"/>
                <a:cs typeface="Times New Roman"/>
              </a:rPr>
              <a:t>the </a:t>
            </a:r>
            <a:r>
              <a:rPr lang="en-US" sz="1000" b="1" dirty="0">
                <a:solidFill>
                  <a:prstClr val="black"/>
                </a:solidFill>
                <a:latin typeface="Arial"/>
                <a:ea typeface="Times New Roman"/>
                <a:cs typeface="Times New Roman"/>
              </a:rPr>
              <a:t>Certificate Error</a:t>
            </a:r>
            <a:r>
              <a:rPr lang="en-US" sz="1000" dirty="0">
                <a:solidFill>
                  <a:prstClr val="black"/>
                </a:solidFill>
                <a:latin typeface="Arial"/>
                <a:ea typeface="Times New Roman"/>
                <a:cs typeface="Times New Roman"/>
              </a:rPr>
              <a:t> dialog box appears, click </a:t>
            </a:r>
            <a:r>
              <a:rPr lang="en-US" sz="1000" b="1" dirty="0">
                <a:solidFill>
                  <a:prstClr val="black"/>
                </a:solidFill>
                <a:latin typeface="Arial"/>
                <a:ea typeface="Times New Roman"/>
                <a:cs typeface="Times New Roman"/>
              </a:rPr>
              <a:t>Accept</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21. In </a:t>
            </a:r>
            <a:r>
              <a:rPr lang="en-US" sz="1000" dirty="0">
                <a:solidFill>
                  <a:prstClr val="black"/>
                </a:solidFill>
                <a:latin typeface="Arial"/>
                <a:ea typeface="Times New Roman"/>
                <a:cs typeface="Times New Roman"/>
              </a:rPr>
              <a:t>the Internet Explorer window, if the Server Error in ‘/’ Application error is displayed, click the </a:t>
            </a:r>
            <a:r>
              <a:rPr lang="en-US" sz="1000" b="1" dirty="0">
                <a:solidFill>
                  <a:prstClr val="black"/>
                </a:solidFill>
                <a:latin typeface="Arial"/>
                <a:ea typeface="Times New Roman"/>
                <a:cs typeface="Times New Roman"/>
              </a:rPr>
              <a:t>Refresh</a:t>
            </a:r>
            <a:r>
              <a:rPr lang="en-US" sz="1000" dirty="0">
                <a:solidFill>
                  <a:prstClr val="black"/>
                </a:solidFill>
                <a:latin typeface="Arial"/>
                <a:ea typeface="Times New Roman"/>
                <a:cs typeface="Times New Roman"/>
              </a:rPr>
              <a:t> button.</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If the Operas I Have Seen page does not appear, you need to re-publish the </a:t>
            </a:r>
            <a:r>
              <a:rPr lang="en-US" sz="1000" b="1" dirty="0" err="1">
                <a:solidFill>
                  <a:prstClr val="black"/>
                </a:solidFill>
                <a:latin typeface="Arial"/>
                <a:ea typeface="Calibri"/>
                <a:cs typeface="Times New Roman"/>
              </a:rPr>
              <a:t>OperasWebSite</a:t>
            </a:r>
            <a:r>
              <a:rPr lang="en-US" sz="1000" b="1" dirty="0">
                <a:solidFill>
                  <a:prstClr val="black"/>
                </a:solidFill>
                <a:latin typeface="Arial"/>
                <a:ea typeface="Calibri"/>
                <a:cs typeface="Times New Roman"/>
              </a:rPr>
              <a:t> </a:t>
            </a:r>
            <a:r>
              <a:rPr lang="en-US" sz="1000" dirty="0">
                <a:solidFill>
                  <a:prstClr val="black"/>
                </a:solidFill>
                <a:latin typeface="Arial"/>
                <a:ea typeface="Calibri"/>
                <a:cs typeface="Times New Roman"/>
              </a:rPr>
              <a:t>project.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22. On </a:t>
            </a:r>
            <a:r>
              <a:rPr lang="en-US" sz="1000" dirty="0">
                <a:solidFill>
                  <a:prstClr val="black"/>
                </a:solidFill>
                <a:latin typeface="Arial"/>
                <a:ea typeface="Times New Roman"/>
                <a:cs typeface="Times New Roman"/>
              </a:rPr>
              <a:t>the Operas I Have Seen page, click </a:t>
            </a:r>
            <a:r>
              <a:rPr lang="en-US" sz="1000" b="1" dirty="0">
                <a:solidFill>
                  <a:prstClr val="black"/>
                </a:solidFill>
                <a:latin typeface="Arial"/>
                <a:ea typeface="Times New Roman"/>
                <a:cs typeface="Times New Roman"/>
              </a:rPr>
              <a:t>All Operas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23. In </a:t>
            </a:r>
            <a:r>
              <a:rPr lang="en-US" sz="1000" dirty="0">
                <a:solidFill>
                  <a:prstClr val="black"/>
                </a:solidFill>
                <a:latin typeface="Arial"/>
                <a:ea typeface="Times New Roman"/>
                <a:cs typeface="Times New Roman"/>
              </a:rPr>
              <a:t>the Navigation bar, if the message </a:t>
            </a:r>
            <a:r>
              <a:rPr lang="en-US" sz="1000" b="1" dirty="0">
                <a:solidFill>
                  <a:prstClr val="black"/>
                </a:solidFill>
                <a:latin typeface="Arial"/>
                <a:ea typeface="Times New Roman"/>
                <a:cs typeface="Times New Roman"/>
              </a:rPr>
              <a:t>Intranet settings are turned off by default.</a:t>
            </a:r>
            <a:r>
              <a:rPr lang="en-US" sz="1000" dirty="0">
                <a:solidFill>
                  <a:prstClr val="black"/>
                </a:solidFill>
                <a:latin typeface="Arial"/>
                <a:ea typeface="Times New Roman"/>
                <a:cs typeface="Times New Roman"/>
              </a:rPr>
              <a:t> is displayed, click </a:t>
            </a:r>
            <a:r>
              <a:rPr lang="en-US" sz="1000" b="1" dirty="0">
                <a:solidFill>
                  <a:prstClr val="black"/>
                </a:solidFill>
                <a:latin typeface="Arial"/>
                <a:ea typeface="Times New Roman"/>
                <a:cs typeface="Times New Roman"/>
              </a:rPr>
              <a:t>Turn on Intranet settings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24. If </a:t>
            </a:r>
            <a:r>
              <a:rPr lang="en-US" sz="1000" dirty="0">
                <a:solidFill>
                  <a:prstClr val="black"/>
                </a:solidFill>
                <a:latin typeface="Arial"/>
                <a:ea typeface="Times New Roman"/>
                <a:cs typeface="Times New Roman"/>
              </a:rPr>
              <a:t>the message </a:t>
            </a:r>
            <a:r>
              <a:rPr lang="en-US" sz="1000" b="1" dirty="0">
                <a:solidFill>
                  <a:prstClr val="black"/>
                </a:solidFill>
                <a:latin typeface="Arial"/>
                <a:ea typeface="Times New Roman"/>
                <a:cs typeface="Times New Roman"/>
              </a:rPr>
              <a:t>Are you sure you want to turn on intranet-level security settings?</a:t>
            </a:r>
            <a:r>
              <a:rPr lang="en-US" sz="1000" dirty="0">
                <a:solidFill>
                  <a:prstClr val="black"/>
                </a:solidFill>
                <a:latin typeface="Arial"/>
                <a:ea typeface="Times New Roman"/>
                <a:cs typeface="Times New Roman"/>
              </a:rPr>
              <a:t> appears, click </a:t>
            </a:r>
            <a:r>
              <a:rPr lang="en-US" sz="1000" b="1" dirty="0">
                <a:solidFill>
                  <a:prstClr val="black"/>
                </a:solidFill>
                <a:latin typeface="Arial"/>
                <a:ea typeface="Times New Roman"/>
                <a:cs typeface="Times New Roman"/>
              </a:rPr>
              <a:t>Yes</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25. On </a:t>
            </a:r>
            <a:r>
              <a:rPr lang="en-US" sz="1000" dirty="0">
                <a:solidFill>
                  <a:prstClr val="black"/>
                </a:solidFill>
                <a:latin typeface="Arial"/>
                <a:ea typeface="Times New Roman"/>
                <a:cs typeface="Times New Roman"/>
              </a:rPr>
              <a:t>the Index of Operas page, click the </a:t>
            </a:r>
            <a:r>
              <a:rPr lang="en-US" sz="1000" b="1" dirty="0">
                <a:solidFill>
                  <a:prstClr val="black"/>
                </a:solidFill>
                <a:latin typeface="Arial"/>
                <a:ea typeface="Times New Roman"/>
                <a:cs typeface="Times New Roman"/>
              </a:rPr>
              <a:t>Details</a:t>
            </a:r>
            <a:r>
              <a:rPr lang="en-US" sz="1000" dirty="0">
                <a:solidFill>
                  <a:prstClr val="black"/>
                </a:solidFill>
                <a:latin typeface="Arial"/>
                <a:ea typeface="Times New Roman"/>
                <a:cs typeface="Times New Roman"/>
              </a:rPr>
              <a:t> link corresponding to </a:t>
            </a:r>
            <a:r>
              <a:rPr lang="en-US" sz="1000" b="1" dirty="0" err="1">
                <a:solidFill>
                  <a:prstClr val="black"/>
                </a:solidFill>
                <a:latin typeface="Arial"/>
                <a:ea typeface="Times New Roman"/>
                <a:cs typeface="Times New Roman"/>
              </a:rPr>
              <a:t>Cosi</a:t>
            </a:r>
            <a:r>
              <a:rPr lang="en-US" sz="1000" b="1" dirty="0">
                <a:solidFill>
                  <a:prstClr val="black"/>
                </a:solidFill>
                <a:latin typeface="Arial"/>
                <a:ea typeface="Times New Roman"/>
                <a:cs typeface="Times New Roman"/>
              </a:rPr>
              <a:t> Fan </a:t>
            </a:r>
            <a:r>
              <a:rPr lang="en-US" sz="1000" b="1" dirty="0" err="1">
                <a:solidFill>
                  <a:prstClr val="black"/>
                </a:solidFill>
                <a:latin typeface="Arial"/>
                <a:ea typeface="Times New Roman"/>
                <a:cs typeface="Times New Roman"/>
              </a:rPr>
              <a:t>Tutte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26. On </a:t>
            </a:r>
            <a:r>
              <a:rPr lang="en-US" sz="1000" dirty="0">
                <a:solidFill>
                  <a:prstClr val="black"/>
                </a:solidFill>
                <a:latin typeface="Arial"/>
                <a:ea typeface="Times New Roman"/>
                <a:cs typeface="Times New Roman"/>
              </a:rPr>
              <a:t>the Opera: </a:t>
            </a:r>
            <a:r>
              <a:rPr lang="en-US" sz="1000" dirty="0" err="1">
                <a:solidFill>
                  <a:prstClr val="black"/>
                </a:solidFill>
                <a:latin typeface="Arial"/>
                <a:ea typeface="Times New Roman"/>
                <a:cs typeface="Times New Roman"/>
              </a:rPr>
              <a:t>Cosi</a:t>
            </a:r>
            <a:r>
              <a:rPr lang="en-US" sz="1000" dirty="0">
                <a:solidFill>
                  <a:prstClr val="black"/>
                </a:solidFill>
                <a:latin typeface="Arial"/>
                <a:ea typeface="Times New Roman"/>
                <a:cs typeface="Times New Roman"/>
              </a:rPr>
              <a:t> Fan </a:t>
            </a:r>
            <a:r>
              <a:rPr lang="en-US" sz="1000" dirty="0" err="1">
                <a:solidFill>
                  <a:prstClr val="black"/>
                </a:solidFill>
                <a:latin typeface="Arial"/>
                <a:ea typeface="Times New Roman"/>
                <a:cs typeface="Times New Roman"/>
              </a:rPr>
              <a:t>Tutte</a:t>
            </a:r>
            <a:r>
              <a:rPr lang="en-US" sz="1000" dirty="0">
                <a:solidFill>
                  <a:prstClr val="black"/>
                </a:solidFill>
                <a:latin typeface="Arial"/>
                <a:ea typeface="Times New Roman"/>
                <a:cs typeface="Times New Roman"/>
              </a:rPr>
              <a:t> page, click the </a:t>
            </a:r>
            <a:r>
              <a:rPr lang="en-US" sz="1000" b="1" dirty="0">
                <a:solidFill>
                  <a:prstClr val="black"/>
                </a:solidFill>
                <a:latin typeface="Arial"/>
                <a:ea typeface="Times New Roman"/>
                <a:cs typeface="Times New Roman"/>
              </a:rPr>
              <a:t>Back to List</a:t>
            </a:r>
            <a:r>
              <a:rPr lang="en-US" sz="1000" dirty="0">
                <a:solidFill>
                  <a:prstClr val="black"/>
                </a:solidFill>
                <a:latin typeface="Arial"/>
                <a:ea typeface="Times New Roman"/>
                <a:cs typeface="Times New Roman"/>
              </a:rPr>
              <a:t> link.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27. On </a:t>
            </a:r>
            <a:r>
              <a:rPr lang="en-US" sz="1000" dirty="0">
                <a:solidFill>
                  <a:prstClr val="black"/>
                </a:solidFill>
                <a:latin typeface="Arial"/>
                <a:ea typeface="Times New Roman"/>
                <a:cs typeface="Times New Roman"/>
              </a:rPr>
              <a:t>the Index of Operas page, click the </a:t>
            </a:r>
            <a:r>
              <a:rPr lang="en-US" sz="1000" b="1" dirty="0">
                <a:solidFill>
                  <a:prstClr val="black"/>
                </a:solidFill>
                <a:latin typeface="Arial"/>
                <a:ea typeface="Times New Roman"/>
                <a:cs typeface="Times New Roman"/>
              </a:rPr>
              <a:t>Details</a:t>
            </a:r>
            <a:r>
              <a:rPr lang="en-US" sz="1000" dirty="0">
                <a:solidFill>
                  <a:prstClr val="black"/>
                </a:solidFill>
                <a:latin typeface="Arial"/>
                <a:ea typeface="Times New Roman"/>
                <a:cs typeface="Times New Roman"/>
              </a:rPr>
              <a:t> link corresponding to </a:t>
            </a:r>
            <a:r>
              <a:rPr lang="en-US" sz="1000" b="1" dirty="0">
                <a:solidFill>
                  <a:prstClr val="black"/>
                </a:solidFill>
                <a:latin typeface="Arial"/>
                <a:ea typeface="Times New Roman"/>
                <a:cs typeface="Times New Roman"/>
              </a:rPr>
              <a:t>Nixon in China</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28. In </a:t>
            </a:r>
            <a:r>
              <a:rPr lang="en-US" sz="1000" dirty="0">
                <a:solidFill>
                  <a:prstClr val="black"/>
                </a:solidFill>
                <a:latin typeface="Arial"/>
                <a:ea typeface="Times New Roman"/>
                <a:cs typeface="Times New Roman"/>
              </a:rPr>
              <a:t>the Internet Explorer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29. In </a:t>
            </a:r>
            <a:r>
              <a:rPr lang="en-US" sz="1000" dirty="0">
                <a:solidFill>
                  <a:prstClr val="black"/>
                </a:solidFill>
                <a:latin typeface="Arial"/>
                <a:ea typeface="Times New Roman"/>
                <a:cs typeface="Times New Roman"/>
              </a:rPr>
              <a:t>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 </a:t>
            </a:r>
            <a:endParaRPr lang="en-US" dirty="0"/>
          </a:p>
        </p:txBody>
      </p:sp>
      <p:sp>
        <p:nvSpPr>
          <p:cNvPr id="4" name="Slide Number Placeholder 3"/>
          <p:cNvSpPr>
            <a:spLocks noGrp="1"/>
          </p:cNvSpPr>
          <p:nvPr>
            <p:ph type="sldNum" sz="quarter" idx="10"/>
          </p:nvPr>
        </p:nvSpPr>
        <p:spPr/>
        <p:txBody>
          <a:bodyPr/>
          <a:lstStyle/>
          <a:p>
            <a:fld id="{4C88D1C0-C0E0-4C0D-BE39-D4218EDC91C1}" type="slidenum">
              <a:rPr lang="en-US" smtClean="0"/>
              <a:pPr/>
              <a:t>20</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 The starter and solution lab files for this module do not include connection strings for the students' ASP.NET services database in Windows Azure SQL Database. This does not affect the functionality implemented and tested in this lab. However, if students try to log on to the Photo Sharing application to add new photos when testing the site, ASP.NET will throw an exception. To resolve this error, students can copy the </a:t>
            </a:r>
            <a:r>
              <a:rPr lang="en-US" sz="1000" dirty="0" err="1">
                <a:latin typeface="Arial"/>
                <a:ea typeface="Calibri"/>
                <a:cs typeface="Times New Roman"/>
              </a:rPr>
              <a:t>Web.config</a:t>
            </a:r>
            <a:r>
              <a:rPr lang="en-US" sz="1000" dirty="0">
                <a:latin typeface="Arial"/>
                <a:ea typeface="Calibri"/>
                <a:cs typeface="Times New Roman"/>
              </a:rPr>
              <a:t> file from their completed Lab 11 starter project to their Lab 16 starter project. Alternatively, they can obtain the connection string from the database properties in the Windows Azure portal, as they did in Lab 11.</a:t>
            </a:r>
          </a:p>
          <a:p>
            <a:pPr>
              <a:lnSpc>
                <a:spcPct val="115000"/>
              </a:lnSpc>
              <a:spcAft>
                <a:spcPts val="1000"/>
              </a:spcAft>
            </a:pPr>
            <a:r>
              <a:rPr lang="en-US" sz="1000" dirty="0">
                <a:latin typeface="Arial"/>
                <a:ea typeface="Calibri"/>
                <a:cs typeface="Times New Roman"/>
              </a:rPr>
              <a:t>Exercise 1: Deploying a Web Application to Windows Azure</a:t>
            </a:r>
          </a:p>
          <a:p>
            <a:pPr>
              <a:lnSpc>
                <a:spcPct val="115000"/>
              </a:lnSpc>
              <a:spcAft>
                <a:spcPts val="1000"/>
              </a:spcAft>
            </a:pPr>
            <a:r>
              <a:rPr lang="en-US" sz="1000" dirty="0">
                <a:solidFill>
                  <a:srgbClr val="000000"/>
                </a:solidFill>
                <a:latin typeface="Arial"/>
                <a:ea typeface="Calibri"/>
                <a:cs typeface="Times New Roman"/>
              </a:rPr>
              <a:t>In this exercise, you will:</a:t>
            </a:r>
            <a:endParaRPr lang="en-US" sz="1000" dirty="0">
              <a:latin typeface="Arial"/>
              <a:ea typeface="Calibri"/>
              <a:cs typeface="Times New Roman"/>
            </a:endParaRPr>
          </a:p>
          <a:p>
            <a:pPr marL="742950" marR="0" lvl="1" indent="-285750">
              <a:lnSpc>
                <a:spcPct val="115000"/>
              </a:lnSpc>
              <a:spcBef>
                <a:spcPts val="0"/>
              </a:spcBef>
              <a:spcAft>
                <a:spcPts val="995"/>
              </a:spcAft>
              <a:buFont typeface="Courier New"/>
              <a:buChar char="o"/>
            </a:pPr>
            <a:r>
              <a:rPr lang="en-US" sz="1000" dirty="0" smtClean="0">
                <a:solidFill>
                  <a:srgbClr val="000000"/>
                </a:solidFill>
                <a:latin typeface="Arial"/>
                <a:ea typeface="Times New Roman"/>
                <a:cs typeface="Times New Roman"/>
              </a:rPr>
              <a:t>Reconfigure the Photo Sharing application for release deployment.</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smtClean="0">
                <a:solidFill>
                  <a:srgbClr val="000000"/>
                </a:solidFill>
                <a:latin typeface="Arial"/>
                <a:ea typeface="Times New Roman"/>
                <a:cs typeface="Times New Roman"/>
              </a:rPr>
              <a:t>Configure the </a:t>
            </a:r>
            <a:r>
              <a:rPr lang="en-US" sz="1000" b="1" dirty="0" smtClean="0">
                <a:latin typeface="Arial"/>
                <a:ea typeface="Times New Roman"/>
                <a:cs typeface="Times New Roman"/>
              </a:rPr>
              <a:t>Entity Framework </a:t>
            </a:r>
            <a:r>
              <a:rPr lang="en-US" sz="1000" b="1" dirty="0" err="1" smtClean="0">
                <a:latin typeface="Arial"/>
                <a:ea typeface="Times New Roman"/>
                <a:cs typeface="Times New Roman"/>
              </a:rPr>
              <a:t>initializer</a:t>
            </a:r>
            <a:r>
              <a:rPr lang="en-US" sz="1000" dirty="0" smtClean="0">
                <a:solidFill>
                  <a:srgbClr val="000000"/>
                </a:solidFill>
                <a:latin typeface="Arial"/>
                <a:ea typeface="Times New Roman"/>
                <a:cs typeface="Times New Roman"/>
              </a:rPr>
              <a:t> class, which fills the database with initial data, and ensure that the build configuration and connection strings are correct.</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smtClean="0">
                <a:solidFill>
                  <a:srgbClr val="000000"/>
                </a:solidFill>
                <a:latin typeface="Arial"/>
                <a:ea typeface="Times New Roman"/>
                <a:cs typeface="Times New Roman"/>
              </a:rPr>
              <a:t>Create a new web application in Windows Azure and deploy the Photo Sharing application to the new site.</a:t>
            </a:r>
            <a:endParaRPr lang="en-US" sz="1000" dirty="0" smtClean="0">
              <a:latin typeface="Arial"/>
              <a:ea typeface="Times New Roman"/>
              <a:cs typeface="Times New Roman"/>
            </a:endParaRPr>
          </a:p>
          <a:p>
            <a:pPr>
              <a:lnSpc>
                <a:spcPct val="115000"/>
              </a:lnSpc>
              <a:spcAft>
                <a:spcPts val="1000"/>
              </a:spcAft>
            </a:pPr>
            <a:r>
              <a:rPr lang="en-US" sz="1000" dirty="0">
                <a:latin typeface="Arial"/>
                <a:ea typeface="Calibri"/>
                <a:cs typeface="Times New Roman"/>
              </a:rPr>
              <a:t>Exercise 2: Testing the Completed Application</a:t>
            </a:r>
          </a:p>
          <a:p>
            <a:pPr>
              <a:lnSpc>
                <a:spcPct val="115000"/>
              </a:lnSpc>
              <a:spcAft>
                <a:spcPts val="1000"/>
              </a:spcAft>
            </a:pPr>
            <a:r>
              <a:rPr lang="en-US" sz="1000" dirty="0">
                <a:latin typeface="Arial"/>
                <a:ea typeface="Calibri"/>
                <a:cs typeface="Times New Roman"/>
              </a:rPr>
              <a:t>You have completed and fully deployed the Photo Sharing web application in Windows Azure. Now, you want to perform some final functionality tests before you confirm the completion of the application to your manager. </a:t>
            </a:r>
          </a:p>
          <a:p>
            <a:pPr>
              <a:lnSpc>
                <a:spcPct val="115000"/>
              </a:lnSpc>
              <a:spcAft>
                <a:spcPts val="1000"/>
              </a:spcAft>
            </a:pPr>
            <a:r>
              <a:rPr lang="en-US" sz="1000" dirty="0">
                <a:latin typeface="Arial"/>
                <a:ea typeface="Calibri"/>
                <a:cs typeface="Times New Roman"/>
              </a:rPr>
              <a:t>Instructor Note: The Photo Sharing application that is deployed in each student's Windows Azure website is accessible from any Internet-connected browser. If time permits, encourage students to test each other’s deployments. They can also access the deployed application from laptops, smart phones, and tablets. </a:t>
            </a:r>
          </a:p>
        </p:txBody>
      </p:sp>
      <p:sp>
        <p:nvSpPr>
          <p:cNvPr id="4" name="Slide Number Placeholder 3"/>
          <p:cNvSpPr>
            <a:spLocks noGrp="1"/>
          </p:cNvSpPr>
          <p:nvPr>
            <p:ph type="sldNum" sz="quarter" idx="10"/>
          </p:nvPr>
        </p:nvSpPr>
        <p:spPr/>
        <p:txBody>
          <a:bodyPr/>
          <a:lstStyle/>
          <a:p>
            <a:fld id="{4C88D1C0-C0E0-4C0D-BE39-D4218EDC91C1}" type="slidenum">
              <a:rPr lang="en-US" smtClean="0"/>
              <a:pPr/>
              <a:t>21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4C88D1C0-C0E0-4C0D-BE39-D4218EDC91C1}" type="slidenum">
              <a:rPr lang="en-US" smtClean="0"/>
              <a:pPr/>
              <a:t>22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Why is it unnecessary to use bin deployment in this lab?</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It is unnecessary to use bin deployment because all the pre-requisites for the Photo Sharing web application are already in place on Windows Azure servers.</a:t>
            </a: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In the labs for this course, you used the same Windows Azure SQL Database for both development and production. If you wanted to use separate databases for development and production, but did not want to reconfigure the web application every time you deployed to the development and production web servers, how would you configure the web application?</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Use separate Web.config variance files for development and production deployments.</a:t>
            </a:r>
          </a:p>
        </p:txBody>
      </p:sp>
      <p:sp>
        <p:nvSpPr>
          <p:cNvPr id="4" name="Slide Number Placeholder 3"/>
          <p:cNvSpPr>
            <a:spLocks noGrp="1"/>
          </p:cNvSpPr>
          <p:nvPr>
            <p:ph type="sldNum" sz="quarter" idx="10"/>
          </p:nvPr>
        </p:nvSpPr>
        <p:spPr/>
        <p:txBody>
          <a:bodyPr/>
          <a:lstStyle/>
          <a:p>
            <a:fld id="{4C88D1C0-C0E0-4C0D-BE39-D4218EDC91C1}" type="slidenum">
              <a:rPr lang="en-US" smtClean="0"/>
              <a:pPr/>
              <a:t>23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Review Question(s)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You need to create two packages for deployment-for testing and for production environment. This is because of the difference in server name and other environment settings. What should you do?</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You should consider having different Web.config files configured in your project and you need to use the publish feature to create the deployment package in different environment.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C88D1C0-C0E0-4C0D-BE39-D4218EDC91C1}" type="slidenum">
              <a:rPr lang="en-US" smtClean="0"/>
              <a:pPr/>
              <a:t>24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xfrm>
            <a:off x="0" y="238126"/>
            <a:ext cx="3038475" cy="347663"/>
          </a:xfrm>
        </p:spPr>
        <p:txBody>
          <a:bodyPr/>
          <a:lstStyle/>
          <a:p>
            <a:pPr>
              <a:defRPr/>
            </a:pPr>
            <a:r>
              <a:rPr lang="en-US" b="1" smtClean="0">
                <a:solidFill>
                  <a:srgbClr val="336699"/>
                </a:solidFill>
                <a:latin typeface="Arial"/>
              </a:rPr>
              <a:t>16: Deploying ASP.NET MVC 4 Web Applications</a:t>
            </a:r>
          </a:p>
        </p:txBody>
      </p:sp>
      <p:sp>
        <p:nvSpPr>
          <p:cNvPr id="35843" name="Rectangle 3"/>
          <p:cNvSpPr>
            <a:spLocks noGrp="1" noChangeArrowheads="1"/>
          </p:cNvSpPr>
          <p:nvPr>
            <p:ph type="dt" sz="quarter" idx="1"/>
          </p:nvPr>
        </p:nvSpPr>
        <p:spPr>
          <a:xfrm>
            <a:off x="0" y="0"/>
            <a:ext cx="3038475" cy="222250"/>
          </a:xfrm>
        </p:spPr>
        <p:txBody>
          <a:bodyPr/>
          <a:lstStyle/>
          <a:p>
            <a:pPr algn="l">
              <a:defRPr/>
            </a:pPr>
            <a:r>
              <a:rPr lang="en-US" b="1" smtClean="0">
                <a:solidFill>
                  <a:srgbClr val="000000"/>
                </a:solidFill>
                <a:latin typeface="Arial"/>
              </a:rPr>
              <a:t>20486B</a:t>
            </a:r>
          </a:p>
        </p:txBody>
      </p:sp>
      <p:sp>
        <p:nvSpPr>
          <p:cNvPr id="35844" name="Rectangle 7"/>
          <p:cNvSpPr>
            <a:spLocks noGrp="1" noChangeArrowheads="1"/>
          </p:cNvSpPr>
          <p:nvPr>
            <p:ph type="sldNum" sz="quarter" idx="5"/>
          </p:nvPr>
        </p:nvSpPr>
        <p:spPr/>
        <p:txBody>
          <a:bodyPr/>
          <a:lstStyle/>
          <a:p>
            <a:pPr>
              <a:defRPr/>
            </a:pPr>
            <a:fld id="{FE8447A3-87D6-4C56-8518-E71A4C2008B7}" type="slidenum">
              <a:rPr lang="en-US" smtClean="0"/>
              <a:pPr>
                <a:defRPr/>
              </a:pPr>
              <a:t>25</a:t>
            </a:fld>
            <a:endParaRPr lang="en-US" smtClean="0"/>
          </a:p>
        </p:txBody>
      </p:sp>
      <p:sp>
        <p:nvSpPr>
          <p:cNvPr id="33797" name="Rectangle 2"/>
          <p:cNvSpPr>
            <a:spLocks noGrp="1" noRot="1" noChangeAspect="1" noChangeArrowheads="1" noTextEdit="1"/>
          </p:cNvSpPr>
          <p:nvPr>
            <p:ph type="sldImg"/>
          </p:nvPr>
        </p:nvSpPr>
        <p:spPr>
          <a:xfrm>
            <a:off x="4341813" y="92075"/>
            <a:ext cx="2393950" cy="1795463"/>
          </a:xfrm>
          <a:ln/>
        </p:spPr>
      </p:sp>
      <p:sp>
        <p:nvSpPr>
          <p:cNvPr id="33798" name="Rectangle 3"/>
          <p:cNvSpPr>
            <a:spLocks noGrp="1" noChangeArrowheads="1"/>
          </p:cNvSpPr>
          <p:nvPr>
            <p:ph type="body" idx="1"/>
          </p:nvPr>
        </p:nvSpPr>
        <p:spPr>
          <a:xfrm>
            <a:off x="307492" y="2000251"/>
            <a:ext cx="6149837" cy="5558852"/>
          </a:xfrm>
          <a:noFill/>
          <a:ln/>
        </p:spPr>
        <p:txBody>
          <a:bodyPr/>
          <a:lstStyle/>
          <a:p>
            <a:pPr eaLnBrk="1" hangingPunct="1"/>
            <a:r>
              <a:rPr lang="en-US" altLang="ko-KR" smtClean="0">
                <a:ea typeface="굴림" pitchFamily="34" charset="-127"/>
              </a:rPr>
              <a:t>Remind students to complete the course evaluation.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C88D1C0-C0E0-4C0D-BE39-D4218EDC91C1}"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 </a:t>
            </a:r>
            <a:r>
              <a:rPr lang="en-US" sz="1000" dirty="0" smtClean="0">
                <a:latin typeface="Arial"/>
                <a:ea typeface="Calibri"/>
                <a:cs typeface="Times New Roman"/>
              </a:rPr>
              <a:t>https://docs.microsoft.com/en-us/aspnet/core/publishing/iis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C88D1C0-C0E0-4C0D-BE39-D4218EDC91C1}"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C88D1C0-C0E0-4C0D-BE39-D4218EDC91C1}"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smtClean="0">
                <a:latin typeface="Arial"/>
                <a:ea typeface="Calibri"/>
                <a:cs typeface="Times New Roman"/>
              </a:rPr>
              <a:t>Windows desktop operating systems</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Navigate to Control Panel &gt; Programs &gt; Programs and Features &gt; Turn Windows features on or off (left side of the screen). Open the group for Internet Information Services and Web Management Tools. Check the box for IIS Management Console. Check the box for World Wide Web Services. Accept the default features for World Wide Web Services or customize the IIS features to suit your needs.</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IIS Management Console and World Wide Web Services are selected in Windows Features.</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Windows Server operating systems</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For server operating systems, use the Add Roles and Features wizard via the Manage menu or the link in Server Manager. On the Server Roles step, check the box for Web Server (IIS).</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The Web Server IIS role is selected in the Select server roles step.</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On the Role services step, select the IIS role services you desire or accept the default role services provided.</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The default role services are selected in the Select role services step.</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Proceed through the Confirmation step to install the web server role and services. A server/IIS restart is not required after installing the Web Server (IIS) role.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C88D1C0-C0E0-4C0D-BE39-D4218EDC91C1}"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purpose of configuring the </a:t>
            </a:r>
            <a:r>
              <a:rPr lang="en-US" sz="1000" b="1">
                <a:latin typeface="Arial"/>
                <a:ea typeface="Calibri"/>
                <a:cs typeface="Times New Roman"/>
              </a:rPr>
              <a:t>machineKey</a:t>
            </a:r>
            <a:r>
              <a:rPr lang="en-US" sz="1000">
                <a:latin typeface="Arial"/>
                <a:ea typeface="Calibri"/>
                <a:cs typeface="Times New Roman"/>
              </a:rPr>
              <a:t> element in the Web.config file?</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Configuring the </a:t>
            </a:r>
            <a:r>
              <a:rPr lang="en-US" sz="1000" b="1">
                <a:latin typeface="Arial"/>
                <a:ea typeface="Calibri"/>
                <a:cs typeface="Times New Roman"/>
              </a:rPr>
              <a:t>machineKey</a:t>
            </a:r>
            <a:r>
              <a:rPr lang="en-US" sz="1000">
                <a:latin typeface="Arial"/>
                <a:ea typeface="Calibri"/>
                <a:cs typeface="Times New Roman"/>
              </a:rPr>
              <a:t> element ensures that the same key is used for encrypting and decrypting content stored in the session state or configuration file.</a:t>
            </a:r>
          </a:p>
        </p:txBody>
      </p:sp>
      <p:sp>
        <p:nvSpPr>
          <p:cNvPr id="4" name="Slide Number Placeholder 3"/>
          <p:cNvSpPr>
            <a:spLocks noGrp="1"/>
          </p:cNvSpPr>
          <p:nvPr>
            <p:ph type="sldNum" sz="quarter" idx="10"/>
          </p:nvPr>
        </p:nvSpPr>
        <p:spPr/>
        <p:txBody>
          <a:bodyPr/>
          <a:lstStyle/>
          <a:p>
            <a:fld id="{4C88D1C0-C0E0-4C0D-BE39-D4218EDC91C1}"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smtClean="0">
                <a:latin typeface="Arial"/>
                <a:ea typeface="Calibri"/>
                <a:cs typeface="Times New Roman"/>
              </a:rPr>
              <a:t>Enabling the </a:t>
            </a:r>
            <a:r>
              <a:rPr lang="en-US" sz="1000" dirty="0" err="1" smtClean="0">
                <a:latin typeface="Arial"/>
                <a:ea typeface="Calibri"/>
                <a:cs typeface="Times New Roman"/>
              </a:rPr>
              <a:t>IISIntegration</a:t>
            </a:r>
            <a:r>
              <a:rPr lang="en-US" sz="1000" dirty="0" smtClean="0">
                <a:latin typeface="Arial"/>
                <a:ea typeface="Calibri"/>
                <a:cs typeface="Times New Roman"/>
              </a:rPr>
              <a:t> components</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Include a dependency on the </a:t>
            </a:r>
            <a:r>
              <a:rPr lang="en-US" sz="1000" dirty="0" err="1" smtClean="0">
                <a:latin typeface="Arial"/>
                <a:ea typeface="Calibri"/>
                <a:cs typeface="Times New Roman"/>
              </a:rPr>
              <a:t>Microsoft.AspNetCore.Server.IISIntegration</a:t>
            </a:r>
            <a:r>
              <a:rPr lang="en-US" sz="1000" dirty="0" smtClean="0">
                <a:latin typeface="Arial"/>
                <a:ea typeface="Calibri"/>
                <a:cs typeface="Times New Roman"/>
              </a:rPr>
              <a:t> package in the application dependencies. Incorporate IIS Integration middleware into the application by adding the .</a:t>
            </a:r>
            <a:r>
              <a:rPr lang="en-US" sz="1000" dirty="0" err="1" smtClean="0">
                <a:latin typeface="Arial"/>
                <a:ea typeface="Calibri"/>
                <a:cs typeface="Times New Roman"/>
              </a:rPr>
              <a:t>UseIISIntegration</a:t>
            </a:r>
            <a:r>
              <a:rPr lang="en-US" sz="1000" dirty="0" smtClean="0">
                <a:latin typeface="Arial"/>
                <a:ea typeface="Calibri"/>
                <a:cs typeface="Times New Roman"/>
              </a:rPr>
              <a:t>() extension method to </a:t>
            </a:r>
            <a:r>
              <a:rPr lang="en-US" sz="1000" dirty="0" err="1" smtClean="0">
                <a:latin typeface="Arial"/>
                <a:ea typeface="Calibri"/>
                <a:cs typeface="Times New Roman"/>
              </a:rPr>
              <a:t>WebHostBuilder</a:t>
            </a:r>
            <a:r>
              <a:rPr lang="en-US" sz="1000" dirty="0" smtClean="0">
                <a:latin typeface="Arial"/>
                <a:ea typeface="Calibri"/>
                <a:cs typeface="Times New Roman"/>
              </a:rPr>
              <a:t>().</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Copy</a:t>
            </a:r>
          </a:p>
          <a:p>
            <a:pPr>
              <a:lnSpc>
                <a:spcPct val="115000"/>
              </a:lnSpc>
              <a:spcAft>
                <a:spcPts val="1000"/>
              </a:spcAft>
            </a:pPr>
            <a:r>
              <a:rPr lang="en-US" sz="1000" dirty="0" smtClean="0">
                <a:latin typeface="Arial"/>
                <a:ea typeface="Calibri"/>
                <a:cs typeface="Times New Roman"/>
              </a:rPr>
              <a:t>C#</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   </a:t>
            </a:r>
            <a:r>
              <a:rPr lang="en-US" sz="1000" dirty="0" err="1" smtClean="0">
                <a:latin typeface="Arial"/>
                <a:ea typeface="Calibri"/>
                <a:cs typeface="Times New Roman"/>
              </a:rPr>
              <a:t>var</a:t>
            </a:r>
            <a:r>
              <a:rPr lang="en-US" sz="1000" dirty="0" smtClean="0">
                <a:latin typeface="Arial"/>
                <a:ea typeface="Calibri"/>
                <a:cs typeface="Times New Roman"/>
              </a:rPr>
              <a:t> host = new </a:t>
            </a:r>
            <a:r>
              <a:rPr lang="en-US" sz="1000" dirty="0" err="1" smtClean="0">
                <a:latin typeface="Arial"/>
                <a:ea typeface="Calibri"/>
                <a:cs typeface="Times New Roman"/>
              </a:rPr>
              <a:t>WebHostBuilder</a:t>
            </a:r>
            <a:r>
              <a:rPr lang="en-US" sz="1000" dirty="0" smtClean="0">
                <a:latin typeface="Arial"/>
                <a:ea typeface="Calibri"/>
                <a:cs typeface="Times New Roman"/>
              </a:rPr>
              <a:t>()</a:t>
            </a:r>
          </a:p>
          <a:p>
            <a:pPr>
              <a:lnSpc>
                <a:spcPct val="115000"/>
              </a:lnSpc>
              <a:spcAft>
                <a:spcPts val="1000"/>
              </a:spcAft>
            </a:pPr>
            <a:r>
              <a:rPr lang="en-US" sz="1000" dirty="0" smtClean="0">
                <a:latin typeface="Arial"/>
                <a:ea typeface="Calibri"/>
                <a:cs typeface="Times New Roman"/>
              </a:rPr>
              <a:t>     .</a:t>
            </a:r>
            <a:r>
              <a:rPr lang="en-US" sz="1000" dirty="0" err="1" smtClean="0">
                <a:latin typeface="Arial"/>
                <a:ea typeface="Calibri"/>
                <a:cs typeface="Times New Roman"/>
              </a:rPr>
              <a:t>UseKestrel</a:t>
            </a:r>
            <a:r>
              <a:rPr lang="en-US" sz="1000" dirty="0" smtClean="0">
                <a:latin typeface="Arial"/>
                <a:ea typeface="Calibri"/>
                <a:cs typeface="Times New Roman"/>
              </a:rPr>
              <a:t>()</a:t>
            </a:r>
          </a:p>
          <a:p>
            <a:pPr>
              <a:lnSpc>
                <a:spcPct val="115000"/>
              </a:lnSpc>
              <a:spcAft>
                <a:spcPts val="1000"/>
              </a:spcAft>
            </a:pPr>
            <a:r>
              <a:rPr lang="en-US" sz="1000" dirty="0" smtClean="0">
                <a:latin typeface="Arial"/>
                <a:ea typeface="Calibri"/>
                <a:cs typeface="Times New Roman"/>
              </a:rPr>
              <a:t>     .</a:t>
            </a:r>
            <a:r>
              <a:rPr lang="en-US" sz="1000" dirty="0" err="1" smtClean="0">
                <a:latin typeface="Arial"/>
                <a:ea typeface="Calibri"/>
                <a:cs typeface="Times New Roman"/>
              </a:rPr>
              <a:t>UseContentRoot</a:t>
            </a:r>
            <a:r>
              <a:rPr lang="en-US" sz="1000" dirty="0" smtClean="0">
                <a:latin typeface="Arial"/>
                <a:ea typeface="Calibri"/>
                <a:cs typeface="Times New Roman"/>
              </a:rPr>
              <a:t>(</a:t>
            </a:r>
            <a:r>
              <a:rPr lang="en-US" sz="1000" dirty="0" err="1" smtClean="0">
                <a:latin typeface="Arial"/>
                <a:ea typeface="Calibri"/>
                <a:cs typeface="Times New Roman"/>
              </a:rPr>
              <a:t>Directory.GetCurrentDirectory</a:t>
            </a:r>
            <a:r>
              <a:rPr lang="en-US" sz="1000" dirty="0" smtClean="0">
                <a:latin typeface="Arial"/>
                <a:ea typeface="Calibri"/>
                <a:cs typeface="Times New Roman"/>
              </a:rPr>
              <a:t>())</a:t>
            </a:r>
          </a:p>
          <a:p>
            <a:pPr>
              <a:lnSpc>
                <a:spcPct val="115000"/>
              </a:lnSpc>
              <a:spcAft>
                <a:spcPts val="1000"/>
              </a:spcAft>
            </a:pPr>
            <a:r>
              <a:rPr lang="en-US" sz="1000" dirty="0" smtClean="0">
                <a:latin typeface="Arial"/>
                <a:ea typeface="Calibri"/>
                <a:cs typeface="Times New Roman"/>
              </a:rPr>
              <a:t>     .</a:t>
            </a:r>
            <a:r>
              <a:rPr lang="en-US" sz="1000" dirty="0" err="1" smtClean="0">
                <a:latin typeface="Arial"/>
                <a:ea typeface="Calibri"/>
                <a:cs typeface="Times New Roman"/>
              </a:rPr>
              <a:t>UseIISIntegration</a:t>
            </a:r>
            <a:r>
              <a:rPr lang="en-US" sz="1000" dirty="0" smtClean="0">
                <a:latin typeface="Arial"/>
                <a:ea typeface="Calibri"/>
                <a:cs typeface="Times New Roman"/>
              </a:rPr>
              <a:t>()</a:t>
            </a:r>
          </a:p>
          <a:p>
            <a:pPr>
              <a:lnSpc>
                <a:spcPct val="115000"/>
              </a:lnSpc>
              <a:spcAft>
                <a:spcPts val="1000"/>
              </a:spcAft>
            </a:pPr>
            <a:r>
              <a:rPr lang="en-US" sz="1000" dirty="0" smtClean="0">
                <a:latin typeface="Arial"/>
                <a:ea typeface="Calibri"/>
                <a:cs typeface="Times New Roman"/>
              </a:rPr>
              <a:t>     .</a:t>
            </a:r>
            <a:r>
              <a:rPr lang="en-US" sz="1000" dirty="0" err="1" smtClean="0">
                <a:latin typeface="Arial"/>
                <a:ea typeface="Calibri"/>
                <a:cs typeface="Times New Roman"/>
              </a:rPr>
              <a:t>UseStartup</a:t>
            </a:r>
            <a:r>
              <a:rPr lang="en-US" sz="1000" dirty="0" smtClean="0">
                <a:latin typeface="Arial"/>
                <a:ea typeface="Calibri"/>
                <a:cs typeface="Times New Roman"/>
              </a:rPr>
              <a:t>&lt;Startup&gt;()</a:t>
            </a:r>
          </a:p>
          <a:p>
            <a:pPr>
              <a:lnSpc>
                <a:spcPct val="115000"/>
              </a:lnSpc>
              <a:spcAft>
                <a:spcPts val="1000"/>
              </a:spcAft>
            </a:pPr>
            <a:r>
              <a:rPr lang="en-US" sz="1000" dirty="0" smtClean="0">
                <a:latin typeface="Arial"/>
                <a:ea typeface="Calibri"/>
                <a:cs typeface="Times New Roman"/>
              </a:rPr>
              <a:t>     .Build();</a:t>
            </a:r>
          </a:p>
          <a:p>
            <a:pPr>
              <a:lnSpc>
                <a:spcPct val="115000"/>
              </a:lnSpc>
              <a:spcAft>
                <a:spcPts val="1000"/>
              </a:spcAft>
            </a:pPr>
            <a:r>
              <a:rPr lang="en-US" sz="1000" dirty="0" smtClean="0">
                <a:latin typeface="Arial"/>
                <a:ea typeface="Calibri"/>
                <a:cs typeface="Times New Roman"/>
              </a:rPr>
              <a:t>Note that code calling .</a:t>
            </a:r>
            <a:r>
              <a:rPr lang="en-US" sz="1000" dirty="0" err="1" smtClean="0">
                <a:latin typeface="Arial"/>
                <a:ea typeface="Calibri"/>
                <a:cs typeface="Times New Roman"/>
              </a:rPr>
              <a:t>UseIISIntegration</a:t>
            </a:r>
            <a:r>
              <a:rPr lang="en-US" sz="1000" dirty="0" smtClean="0">
                <a:latin typeface="Arial"/>
                <a:ea typeface="Calibri"/>
                <a:cs typeface="Times New Roman"/>
              </a:rPr>
              <a:t>() does not affect code portability.</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Setting </a:t>
            </a:r>
            <a:r>
              <a:rPr lang="en-US" sz="1000" dirty="0" err="1" smtClean="0">
                <a:latin typeface="Arial"/>
                <a:ea typeface="Calibri"/>
                <a:cs typeface="Times New Roman"/>
              </a:rPr>
              <a:t>IISOptions</a:t>
            </a:r>
            <a:r>
              <a:rPr lang="en-US" sz="1000" dirty="0" smtClean="0">
                <a:latin typeface="Arial"/>
                <a:ea typeface="Calibri"/>
                <a:cs typeface="Times New Roman"/>
              </a:rPr>
              <a:t> for the </a:t>
            </a:r>
            <a:r>
              <a:rPr lang="en-US" sz="1000" dirty="0" err="1" smtClean="0">
                <a:latin typeface="Arial"/>
                <a:ea typeface="Calibri"/>
                <a:cs typeface="Times New Roman"/>
              </a:rPr>
              <a:t>IISIntegration</a:t>
            </a:r>
            <a:r>
              <a:rPr lang="en-US" sz="1000" dirty="0" smtClean="0">
                <a:latin typeface="Arial"/>
                <a:ea typeface="Calibri"/>
                <a:cs typeface="Times New Roman"/>
              </a:rPr>
              <a:t> service</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To configure </a:t>
            </a:r>
            <a:r>
              <a:rPr lang="en-US" sz="1000" dirty="0" err="1" smtClean="0">
                <a:latin typeface="Arial"/>
                <a:ea typeface="Calibri"/>
                <a:cs typeface="Times New Roman"/>
              </a:rPr>
              <a:t>IISIntegration</a:t>
            </a:r>
            <a:r>
              <a:rPr lang="en-US" sz="1000" dirty="0" smtClean="0">
                <a:latin typeface="Arial"/>
                <a:ea typeface="Calibri"/>
                <a:cs typeface="Times New Roman"/>
              </a:rPr>
              <a:t> service options, include a service configuration for </a:t>
            </a:r>
            <a:r>
              <a:rPr lang="en-US" sz="1000" dirty="0" err="1" smtClean="0">
                <a:latin typeface="Arial"/>
                <a:ea typeface="Calibri"/>
                <a:cs typeface="Times New Roman"/>
              </a:rPr>
              <a:t>IISOptions</a:t>
            </a:r>
            <a:r>
              <a:rPr lang="en-US" sz="1000" dirty="0" smtClean="0">
                <a:latin typeface="Arial"/>
                <a:ea typeface="Calibri"/>
                <a:cs typeface="Times New Roman"/>
              </a:rPr>
              <a:t> in </a:t>
            </a:r>
            <a:r>
              <a:rPr lang="en-US" sz="1000" dirty="0" err="1" smtClean="0">
                <a:latin typeface="Arial"/>
                <a:ea typeface="Calibri"/>
                <a:cs typeface="Times New Roman"/>
              </a:rPr>
              <a:t>ConfigureServices</a:t>
            </a:r>
            <a:r>
              <a:rPr lang="en-US" sz="1000" dirty="0" smtClean="0">
                <a:latin typeface="Arial"/>
                <a:ea typeface="Calibri"/>
                <a:cs typeface="Times New Roman"/>
              </a:rPr>
              <a:t>.</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Copy</a:t>
            </a:r>
          </a:p>
          <a:p>
            <a:pPr>
              <a:lnSpc>
                <a:spcPct val="115000"/>
              </a:lnSpc>
              <a:spcAft>
                <a:spcPts val="1000"/>
              </a:spcAft>
            </a:pPr>
            <a:r>
              <a:rPr lang="en-US" sz="1000" dirty="0" smtClean="0">
                <a:latin typeface="Arial"/>
                <a:ea typeface="Calibri"/>
                <a:cs typeface="Times New Roman"/>
              </a:rPr>
              <a:t>C#</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   </a:t>
            </a:r>
            <a:r>
              <a:rPr lang="en-US" sz="1000" dirty="0" err="1" smtClean="0">
                <a:latin typeface="Arial"/>
                <a:ea typeface="Calibri"/>
                <a:cs typeface="Times New Roman"/>
              </a:rPr>
              <a:t>services.Configure</a:t>
            </a:r>
            <a:r>
              <a:rPr lang="en-US" sz="1000" dirty="0" smtClean="0">
                <a:latin typeface="Arial"/>
                <a:ea typeface="Calibri"/>
                <a:cs typeface="Times New Roman"/>
              </a:rPr>
              <a:t>&lt;</a:t>
            </a:r>
            <a:r>
              <a:rPr lang="en-US" sz="1000" dirty="0" err="1" smtClean="0">
                <a:latin typeface="Arial"/>
                <a:ea typeface="Calibri"/>
                <a:cs typeface="Times New Roman"/>
              </a:rPr>
              <a:t>IISOptions</a:t>
            </a:r>
            <a:r>
              <a:rPr lang="en-US" sz="1000" dirty="0" smtClean="0">
                <a:latin typeface="Arial"/>
                <a:ea typeface="Calibri"/>
                <a:cs typeface="Times New Roman"/>
              </a:rPr>
              <a:t>&gt;(options =&gt; {</a:t>
            </a:r>
          </a:p>
          <a:p>
            <a:pPr>
              <a:lnSpc>
                <a:spcPct val="115000"/>
              </a:lnSpc>
              <a:spcAft>
                <a:spcPts val="1000"/>
              </a:spcAft>
            </a:pPr>
            <a:r>
              <a:rPr lang="en-US" sz="1000" dirty="0" smtClean="0">
                <a:latin typeface="Arial"/>
                <a:ea typeface="Calibri"/>
                <a:cs typeface="Times New Roman"/>
              </a:rPr>
              <a:t>     ...</a:t>
            </a:r>
          </a:p>
          <a:p>
            <a:pPr>
              <a:lnSpc>
                <a:spcPct val="115000"/>
              </a:lnSpc>
              <a:spcAft>
                <a:spcPts val="1000"/>
              </a:spcAft>
            </a:pPr>
            <a:r>
              <a:rPr lang="en-US" sz="1000" dirty="0" smtClean="0">
                <a:latin typeface="Arial"/>
                <a:ea typeface="Calibri"/>
                <a:cs typeface="Times New Roman"/>
              </a:rPr>
              <a:t>   });</a:t>
            </a:r>
          </a:p>
          <a:p>
            <a:pPr>
              <a:lnSpc>
                <a:spcPct val="115000"/>
              </a:lnSpc>
              <a:spcAft>
                <a:spcPts val="1000"/>
              </a:spcAft>
            </a:pPr>
            <a:r>
              <a:rPr lang="en-US" sz="1000" dirty="0" smtClean="0">
                <a:latin typeface="Arial"/>
                <a:ea typeface="Calibri"/>
                <a:cs typeface="Times New Roman"/>
              </a:rPr>
              <a:t>Option	Setting</a:t>
            </a:r>
          </a:p>
          <a:p>
            <a:pPr>
              <a:lnSpc>
                <a:spcPct val="115000"/>
              </a:lnSpc>
              <a:spcAft>
                <a:spcPts val="1000"/>
              </a:spcAft>
            </a:pPr>
            <a:r>
              <a:rPr lang="en-US" sz="1000" dirty="0" err="1" smtClean="0">
                <a:latin typeface="Arial"/>
                <a:ea typeface="Calibri"/>
                <a:cs typeface="Times New Roman"/>
              </a:rPr>
              <a:t>AutomaticAuthentication</a:t>
            </a:r>
            <a:r>
              <a:rPr lang="en-US" sz="1000" dirty="0" smtClean="0">
                <a:latin typeface="Arial"/>
                <a:ea typeface="Calibri"/>
                <a:cs typeface="Times New Roman"/>
              </a:rPr>
              <a:t>	If true, the authentication middleware will alter the request user arriving and respond to generic challenges. If </a:t>
            </a:r>
            <a:r>
              <a:rPr lang="en-US" sz="1000" dirty="0" err="1" smtClean="0">
                <a:latin typeface="Arial"/>
                <a:ea typeface="Calibri"/>
                <a:cs typeface="Times New Roman"/>
              </a:rPr>
              <a:t>false,the</a:t>
            </a:r>
            <a:r>
              <a:rPr lang="en-US" sz="1000" dirty="0" smtClean="0">
                <a:latin typeface="Arial"/>
                <a:ea typeface="Calibri"/>
                <a:cs typeface="Times New Roman"/>
              </a:rPr>
              <a:t> authentication middleware will only provide identity and respond to challenges when explicitly indicated by </a:t>
            </a:r>
            <a:r>
              <a:rPr lang="en-US" sz="1000" dirty="0" err="1" smtClean="0">
                <a:latin typeface="Arial"/>
                <a:ea typeface="Calibri"/>
                <a:cs typeface="Times New Roman"/>
              </a:rPr>
              <a:t>theAuthenticationScheme</a:t>
            </a:r>
            <a:endParaRPr lang="en-US" sz="1000" dirty="0" smtClean="0">
              <a:latin typeface="Arial"/>
              <a:ea typeface="Calibri"/>
              <a:cs typeface="Times New Roman"/>
            </a:endParaRPr>
          </a:p>
          <a:p>
            <a:pPr>
              <a:lnSpc>
                <a:spcPct val="115000"/>
              </a:lnSpc>
              <a:spcAft>
                <a:spcPts val="1000"/>
              </a:spcAft>
            </a:pPr>
            <a:r>
              <a:rPr lang="en-US" sz="1000" dirty="0" err="1" smtClean="0">
                <a:latin typeface="Arial"/>
                <a:ea typeface="Calibri"/>
                <a:cs typeface="Times New Roman"/>
              </a:rPr>
              <a:t>ForwardClientCertificate</a:t>
            </a:r>
            <a:r>
              <a:rPr lang="en-US" sz="1000" dirty="0" smtClean="0">
                <a:latin typeface="Arial"/>
                <a:ea typeface="Calibri"/>
                <a:cs typeface="Times New Roman"/>
              </a:rPr>
              <a:t>	If true and the MS-ASPNETCORE-CLIENTCERT request header is present, the </a:t>
            </a:r>
            <a:r>
              <a:rPr lang="en-US" sz="1000" dirty="0" err="1" smtClean="0">
                <a:latin typeface="Arial"/>
                <a:ea typeface="Calibri"/>
                <a:cs typeface="Times New Roman"/>
              </a:rPr>
              <a:t>ITLSConnectionFeature</a:t>
            </a:r>
            <a:r>
              <a:rPr lang="en-US" sz="1000" dirty="0" smtClean="0">
                <a:latin typeface="Arial"/>
                <a:ea typeface="Calibri"/>
                <a:cs typeface="Times New Roman"/>
              </a:rPr>
              <a:t> will be populated.</a:t>
            </a:r>
          </a:p>
          <a:p>
            <a:pPr>
              <a:lnSpc>
                <a:spcPct val="115000"/>
              </a:lnSpc>
              <a:spcAft>
                <a:spcPts val="1000"/>
              </a:spcAft>
            </a:pPr>
            <a:r>
              <a:rPr lang="en-US" sz="1000" dirty="0" err="1" smtClean="0">
                <a:latin typeface="Arial"/>
                <a:ea typeface="Calibri"/>
                <a:cs typeface="Times New Roman"/>
              </a:rPr>
              <a:t>ForwardWindowsAuthentication</a:t>
            </a:r>
            <a:r>
              <a:rPr lang="en-US" sz="1000" dirty="0" smtClean="0">
                <a:latin typeface="Arial"/>
                <a:ea typeface="Calibri"/>
                <a:cs typeface="Times New Roman"/>
              </a:rPr>
              <a:t>	If true, authentication middleware will attempt to authenticate using platform handler windows authentication. If false, authentication middleware won’t be added.</a:t>
            </a:r>
          </a:p>
          <a:p>
            <a:pPr>
              <a:lnSpc>
                <a:spcPct val="115000"/>
              </a:lnSpc>
              <a:spcAft>
                <a:spcPts val="1000"/>
              </a:spcAft>
            </a:pPr>
            <a:r>
              <a:rPr lang="en-US" sz="1000" dirty="0" smtClean="0">
                <a:latin typeface="Arial"/>
                <a:ea typeface="Calibri"/>
                <a:cs typeface="Times New Roman"/>
              </a:rPr>
              <a:t>publish-</a:t>
            </a:r>
            <a:r>
              <a:rPr lang="en-US" sz="1000" dirty="0" err="1" smtClean="0">
                <a:latin typeface="Arial"/>
                <a:ea typeface="Calibri"/>
                <a:cs typeface="Times New Roman"/>
              </a:rPr>
              <a:t>iis</a:t>
            </a:r>
            <a:r>
              <a:rPr lang="en-US" sz="1000" dirty="0" smtClean="0">
                <a:latin typeface="Arial"/>
                <a:ea typeface="Calibri"/>
                <a:cs typeface="Times New Roman"/>
              </a:rPr>
              <a:t> tool</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The publish-</a:t>
            </a:r>
            <a:r>
              <a:rPr lang="en-US" sz="1000" dirty="0" err="1" smtClean="0">
                <a:latin typeface="Arial"/>
                <a:ea typeface="Calibri"/>
                <a:cs typeface="Times New Roman"/>
              </a:rPr>
              <a:t>iis</a:t>
            </a:r>
            <a:r>
              <a:rPr lang="en-US" sz="1000" dirty="0" smtClean="0">
                <a:latin typeface="Arial"/>
                <a:ea typeface="Calibri"/>
                <a:cs typeface="Times New Roman"/>
              </a:rPr>
              <a:t> tool can be added to any .NET Core application and will configure the ASP.NET Core Module by creating or modifying the </a:t>
            </a:r>
            <a:r>
              <a:rPr lang="en-US" sz="1000" dirty="0" err="1" smtClean="0">
                <a:latin typeface="Arial"/>
                <a:ea typeface="Calibri"/>
                <a:cs typeface="Times New Roman"/>
              </a:rPr>
              <a:t>web.config</a:t>
            </a:r>
            <a:r>
              <a:rPr lang="en-US" sz="1000" dirty="0" smtClean="0">
                <a:latin typeface="Arial"/>
                <a:ea typeface="Calibri"/>
                <a:cs typeface="Times New Roman"/>
              </a:rPr>
              <a:t> file. The tool runs after publishing with the </a:t>
            </a:r>
            <a:r>
              <a:rPr lang="en-US" sz="1000" dirty="0" err="1" smtClean="0">
                <a:latin typeface="Arial"/>
                <a:ea typeface="Calibri"/>
                <a:cs typeface="Times New Roman"/>
              </a:rPr>
              <a:t>dotnet</a:t>
            </a:r>
            <a:r>
              <a:rPr lang="en-US" sz="1000" dirty="0" smtClean="0">
                <a:latin typeface="Arial"/>
                <a:ea typeface="Calibri"/>
                <a:cs typeface="Times New Roman"/>
              </a:rPr>
              <a:t> publish command or publishing with Visual Studio and will configure the </a:t>
            </a:r>
            <a:r>
              <a:rPr lang="en-US" sz="1000" dirty="0" err="1" smtClean="0">
                <a:latin typeface="Arial"/>
                <a:ea typeface="Calibri"/>
                <a:cs typeface="Times New Roman"/>
              </a:rPr>
              <a:t>processPath</a:t>
            </a:r>
            <a:r>
              <a:rPr lang="en-US" sz="1000" dirty="0" smtClean="0">
                <a:latin typeface="Arial"/>
                <a:ea typeface="Calibri"/>
                <a:cs typeface="Times New Roman"/>
              </a:rPr>
              <a:t> and arguments for you. If you're publishing a </a:t>
            </a:r>
            <a:r>
              <a:rPr lang="en-US" sz="1000" dirty="0" err="1" smtClean="0">
                <a:latin typeface="Arial"/>
                <a:ea typeface="Calibri"/>
                <a:cs typeface="Times New Roman"/>
              </a:rPr>
              <a:t>web.config</a:t>
            </a:r>
            <a:r>
              <a:rPr lang="en-US" sz="1000" dirty="0" smtClean="0">
                <a:latin typeface="Arial"/>
                <a:ea typeface="Calibri"/>
                <a:cs typeface="Times New Roman"/>
              </a:rPr>
              <a:t> file by including the file in your project and listing the file in the </a:t>
            </a:r>
            <a:r>
              <a:rPr lang="en-US" sz="1000" dirty="0" err="1" smtClean="0">
                <a:latin typeface="Arial"/>
                <a:ea typeface="Calibri"/>
                <a:cs typeface="Times New Roman"/>
              </a:rPr>
              <a:t>publishOptions</a:t>
            </a:r>
            <a:r>
              <a:rPr lang="en-US" sz="1000" dirty="0" smtClean="0">
                <a:latin typeface="Arial"/>
                <a:ea typeface="Calibri"/>
                <a:cs typeface="Times New Roman"/>
              </a:rPr>
              <a:t> section of </a:t>
            </a:r>
            <a:r>
              <a:rPr lang="en-US" sz="1000" dirty="0" err="1" smtClean="0">
                <a:latin typeface="Arial"/>
                <a:ea typeface="Calibri"/>
                <a:cs typeface="Times New Roman"/>
              </a:rPr>
              <a:t>project.json</a:t>
            </a:r>
            <a:r>
              <a:rPr lang="en-US" sz="1000" dirty="0" smtClean="0">
                <a:latin typeface="Arial"/>
                <a:ea typeface="Calibri"/>
                <a:cs typeface="Times New Roman"/>
              </a:rPr>
              <a:t>, the tool will not modify other IIS settings you have included in the file.</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To include the publish-</a:t>
            </a:r>
            <a:r>
              <a:rPr lang="en-US" sz="1000" dirty="0" err="1" smtClean="0">
                <a:latin typeface="Arial"/>
                <a:ea typeface="Calibri"/>
                <a:cs typeface="Times New Roman"/>
              </a:rPr>
              <a:t>iis</a:t>
            </a:r>
            <a:r>
              <a:rPr lang="en-US" sz="1000" dirty="0" smtClean="0">
                <a:latin typeface="Arial"/>
                <a:ea typeface="Calibri"/>
                <a:cs typeface="Times New Roman"/>
              </a:rPr>
              <a:t> tool in your application, add entries to the tools and scripts sections of </a:t>
            </a:r>
            <a:r>
              <a:rPr lang="en-US" sz="1000" dirty="0" err="1" smtClean="0">
                <a:latin typeface="Arial"/>
                <a:ea typeface="Calibri"/>
                <a:cs typeface="Times New Roman"/>
              </a:rPr>
              <a:t>project.json</a:t>
            </a:r>
            <a:r>
              <a:rPr lang="en-US" sz="1000" dirty="0" smtClean="0">
                <a:latin typeface="Arial"/>
                <a:ea typeface="Calibri"/>
                <a:cs typeface="Times New Roman"/>
              </a:rPr>
              <a:t>.</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Copy</a:t>
            </a:r>
          </a:p>
          <a:p>
            <a:pPr>
              <a:lnSpc>
                <a:spcPct val="115000"/>
              </a:lnSpc>
              <a:spcAft>
                <a:spcPts val="1000"/>
              </a:spcAft>
            </a:pPr>
            <a:r>
              <a:rPr lang="en-US" sz="1000" dirty="0" smtClean="0">
                <a:latin typeface="Arial"/>
                <a:ea typeface="Calibri"/>
                <a:cs typeface="Times New Roman"/>
              </a:rPr>
              <a:t>none</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   "tools": {</a:t>
            </a:r>
          </a:p>
          <a:p>
            <a:pPr>
              <a:lnSpc>
                <a:spcPct val="115000"/>
              </a:lnSpc>
              <a:spcAft>
                <a:spcPts val="1000"/>
              </a:spcAft>
            </a:pPr>
            <a:r>
              <a:rPr lang="en-US" sz="1000" dirty="0" smtClean="0">
                <a:latin typeface="Arial"/>
                <a:ea typeface="Calibri"/>
                <a:cs typeface="Times New Roman"/>
              </a:rPr>
              <a:t>     "</a:t>
            </a:r>
            <a:r>
              <a:rPr lang="en-US" sz="1000" dirty="0" err="1" smtClean="0">
                <a:latin typeface="Arial"/>
                <a:ea typeface="Calibri"/>
                <a:cs typeface="Times New Roman"/>
              </a:rPr>
              <a:t>Microsoft.AspNetCore.Server.IISIntegration.Tools</a:t>
            </a:r>
            <a:r>
              <a:rPr lang="en-US" sz="1000" dirty="0" smtClean="0">
                <a:latin typeface="Arial"/>
                <a:ea typeface="Calibri"/>
                <a:cs typeface="Times New Roman"/>
              </a:rPr>
              <a:t>": "1.1.0-preview4-final"</a:t>
            </a:r>
          </a:p>
          <a:p>
            <a:pPr>
              <a:lnSpc>
                <a:spcPct val="115000"/>
              </a:lnSpc>
              <a:spcAft>
                <a:spcPts val="1000"/>
              </a:spcAft>
            </a:pPr>
            <a:r>
              <a:rPr lang="en-US" sz="1000" dirty="0" smtClean="0">
                <a:latin typeface="Arial"/>
                <a:ea typeface="Calibri"/>
                <a:cs typeface="Times New Roman"/>
              </a:rPr>
              <a:t>   },</a:t>
            </a:r>
          </a:p>
          <a:p>
            <a:pPr>
              <a:lnSpc>
                <a:spcPct val="115000"/>
              </a:lnSpc>
              <a:spcAft>
                <a:spcPts val="1000"/>
              </a:spcAft>
            </a:pPr>
            <a:r>
              <a:rPr lang="en-US" sz="1000" dirty="0" smtClean="0">
                <a:latin typeface="Arial"/>
                <a:ea typeface="Calibri"/>
                <a:cs typeface="Times New Roman"/>
              </a:rPr>
              <a:t>   "scripts": {</a:t>
            </a:r>
          </a:p>
          <a:p>
            <a:pPr>
              <a:lnSpc>
                <a:spcPct val="115000"/>
              </a:lnSpc>
              <a:spcAft>
                <a:spcPts val="1000"/>
              </a:spcAft>
            </a:pPr>
            <a:r>
              <a:rPr lang="en-US" sz="1000" dirty="0" smtClean="0">
                <a:latin typeface="Arial"/>
                <a:ea typeface="Calibri"/>
                <a:cs typeface="Times New Roman"/>
              </a:rPr>
              <a:t>     "</a:t>
            </a:r>
            <a:r>
              <a:rPr lang="en-US" sz="1000" dirty="0" err="1" smtClean="0">
                <a:latin typeface="Arial"/>
                <a:ea typeface="Calibri"/>
                <a:cs typeface="Times New Roman"/>
              </a:rPr>
              <a:t>postpublish</a:t>
            </a:r>
            <a:r>
              <a:rPr lang="en-US" sz="1000" dirty="0" smtClean="0">
                <a:latin typeface="Arial"/>
                <a:ea typeface="Calibri"/>
                <a:cs typeface="Times New Roman"/>
              </a:rPr>
              <a:t>": "</a:t>
            </a:r>
            <a:r>
              <a:rPr lang="en-US" sz="1000" dirty="0" err="1" smtClean="0">
                <a:latin typeface="Arial"/>
                <a:ea typeface="Calibri"/>
                <a:cs typeface="Times New Roman"/>
              </a:rPr>
              <a:t>dotnet</a:t>
            </a:r>
            <a:r>
              <a:rPr lang="en-US" sz="1000" dirty="0" smtClean="0">
                <a:latin typeface="Arial"/>
                <a:ea typeface="Calibri"/>
                <a:cs typeface="Times New Roman"/>
              </a:rPr>
              <a:t> publish-</a:t>
            </a:r>
            <a:r>
              <a:rPr lang="en-US" sz="1000" dirty="0" err="1" smtClean="0">
                <a:latin typeface="Arial"/>
                <a:ea typeface="Calibri"/>
                <a:cs typeface="Times New Roman"/>
              </a:rPr>
              <a:t>iis</a:t>
            </a:r>
            <a:r>
              <a:rPr lang="en-US" sz="1000" dirty="0" smtClean="0">
                <a:latin typeface="Arial"/>
                <a:ea typeface="Calibri"/>
                <a:cs typeface="Times New Roman"/>
              </a:rPr>
              <a:t> --publish-folder %</a:t>
            </a:r>
            <a:r>
              <a:rPr lang="en-US" sz="1000" dirty="0" err="1" smtClean="0">
                <a:latin typeface="Arial"/>
                <a:ea typeface="Calibri"/>
                <a:cs typeface="Times New Roman"/>
              </a:rPr>
              <a:t>publish:OutputPath</a:t>
            </a:r>
            <a:r>
              <a:rPr lang="en-US" sz="1000" dirty="0" smtClean="0">
                <a:latin typeface="Arial"/>
                <a:ea typeface="Calibri"/>
                <a:cs typeface="Times New Roman"/>
              </a:rPr>
              <a:t>% --framework %</a:t>
            </a:r>
            <a:r>
              <a:rPr lang="en-US" sz="1000" dirty="0" err="1" smtClean="0">
                <a:latin typeface="Arial"/>
                <a:ea typeface="Calibri"/>
                <a:cs typeface="Times New Roman"/>
              </a:rPr>
              <a:t>publish:FullTargetFramework</a:t>
            </a:r>
            <a:r>
              <a:rPr lang="en-US" sz="1000" dirty="0" smtClean="0">
                <a:latin typeface="Arial"/>
                <a:ea typeface="Calibri"/>
                <a:cs typeface="Times New Roman"/>
              </a:rPr>
              <a:t>%"</a:t>
            </a:r>
          </a:p>
          <a:p>
            <a:pPr>
              <a:lnSpc>
                <a:spcPct val="115000"/>
              </a:lnSpc>
              <a:spcAft>
                <a:spcPts val="1000"/>
              </a:spcAft>
            </a:pPr>
            <a:r>
              <a:rPr lang="en-US" sz="1000" dirty="0" smtClean="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C88D1C0-C0E0-4C0D-BE39-D4218EDC91C1}"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 </a:t>
            </a:r>
            <a:r>
              <a:rPr lang="en-US" sz="1000" dirty="0" smtClean="0">
                <a:latin typeface="Arial"/>
                <a:ea typeface="Calibri"/>
                <a:cs typeface="Times New Roman"/>
              </a:rPr>
              <a:t>https://docs.microsoft.com/en-us/aspnet/core/publishing/iis-with-msdeploy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C88D1C0-C0E0-4C0D-BE39-D4218EDC91C1}" type="slidenum">
              <a:rPr lang="en-US" smtClean="0"/>
              <a:pPr/>
              <a:t>15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https://docs.microsoft.com/en-us/aspnet/core/tutorials/publish-to-azure-webapp-using-vs</a:t>
            </a:r>
            <a:endParaRPr lang="nl-NL" dirty="0"/>
          </a:p>
        </p:txBody>
      </p:sp>
      <p:sp>
        <p:nvSpPr>
          <p:cNvPr id="4" name="Slide Number Placeholder 3"/>
          <p:cNvSpPr>
            <a:spLocks noGrp="1"/>
          </p:cNvSpPr>
          <p:nvPr>
            <p:ph type="sldNum" sz="quarter" idx="10"/>
          </p:nvPr>
        </p:nvSpPr>
        <p:spPr/>
        <p:txBody>
          <a:bodyPr/>
          <a:lstStyle/>
          <a:p>
            <a:fld id="{4C88D1C0-C0E0-4C0D-BE39-D4218EDC91C1}" type="slidenum">
              <a:rPr lang="en-US" smtClean="0"/>
              <a:pPr/>
              <a:t>16</a:t>
            </a:fld>
            <a:endParaRPr lang="en-US"/>
          </a:p>
        </p:txBody>
      </p:sp>
    </p:spTree>
    <p:extLst>
      <p:ext uri="{BB962C8B-B14F-4D97-AF65-F5344CB8AC3E}">
        <p14:creationId xmlns:p14="http://schemas.microsoft.com/office/powerpoint/2010/main" val="163377999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600" dirty="0" smtClean="0"/>
              <a:t>Module16</a:t>
            </a:r>
            <a:endParaRPr lang="en-US" sz="2600" dirty="0"/>
          </a:p>
        </p:txBody>
      </p:sp>
      <p:sp>
        <p:nvSpPr>
          <p:cNvPr id="3" name="Subtitle 2"/>
          <p:cNvSpPr>
            <a:spLocks noGrp="1"/>
          </p:cNvSpPr>
          <p:nvPr>
            <p:ph idx="1"/>
          </p:nvPr>
        </p:nvSpPr>
        <p:spPr/>
        <p:txBody>
          <a:bodyPr anchor="ctr"/>
          <a:lstStyle/>
          <a:p>
            <a:pPr marL="0" indent="0" algn="ctr">
              <a:buNone/>
            </a:pPr>
            <a:r>
              <a:rPr lang="en-US" sz="4400" dirty="0" smtClean="0"/>
              <a:t>Deploying </a:t>
            </a:r>
            <a:endParaRPr lang="en-US" sz="4400" dirty="0" smtClean="0"/>
          </a:p>
          <a:p>
            <a:pPr marL="0" indent="0" algn="ctr">
              <a:buNone/>
            </a:pPr>
            <a:r>
              <a:rPr lang="en-US" sz="4400" dirty="0" smtClean="0"/>
              <a:t>ASP.NET </a:t>
            </a:r>
            <a:r>
              <a:rPr lang="en-US" sz="4400" dirty="0" smtClean="0"/>
              <a:t>MVC Core </a:t>
            </a:r>
            <a:endParaRPr lang="en-US" sz="4400" dirty="0" smtClean="0"/>
          </a:p>
          <a:p>
            <a:pPr marL="0" indent="0" algn="ctr">
              <a:buNone/>
            </a:pPr>
            <a:r>
              <a:rPr lang="en-US" sz="4400" dirty="0" smtClean="0"/>
              <a:t>Web Applications</a:t>
            </a:r>
            <a:endParaRPr lang="en-US"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 the Application</a:t>
            </a:r>
            <a:endParaRPr lang="nl-NL" dirty="0"/>
          </a:p>
        </p:txBody>
      </p:sp>
      <p:sp>
        <p:nvSpPr>
          <p:cNvPr id="3" name="Content Placeholder 2"/>
          <p:cNvSpPr>
            <a:spLocks noGrp="1"/>
          </p:cNvSpPr>
          <p:nvPr>
            <p:ph idx="1"/>
          </p:nvPr>
        </p:nvSpPr>
        <p:spPr/>
        <p:txBody>
          <a:bodyPr/>
          <a:lstStyle/>
          <a:p>
            <a:r>
              <a:rPr lang="en-US" dirty="0"/>
              <a:t>On the target IIS server, create a </a:t>
            </a:r>
            <a:r>
              <a:rPr lang="en-US" dirty="0" smtClean="0"/>
              <a:t>folder</a:t>
            </a:r>
            <a:endParaRPr lang="en-US" dirty="0"/>
          </a:p>
          <a:p>
            <a:r>
              <a:rPr lang="en-US" dirty="0" smtClean="0"/>
              <a:t>Within </a:t>
            </a:r>
            <a:r>
              <a:rPr lang="en-US" dirty="0"/>
              <a:t>the </a:t>
            </a:r>
            <a:r>
              <a:rPr lang="en-US" dirty="0" smtClean="0"/>
              <a:t>folder, optionally create </a:t>
            </a:r>
            <a:r>
              <a:rPr lang="en-US" dirty="0"/>
              <a:t>a logs </a:t>
            </a:r>
            <a:r>
              <a:rPr lang="en-US" dirty="0" smtClean="0"/>
              <a:t>folder</a:t>
            </a:r>
            <a:endParaRPr lang="en-US" dirty="0"/>
          </a:p>
          <a:p>
            <a:r>
              <a:rPr lang="en-US" dirty="0"/>
              <a:t>Deploy the application to the folder </a:t>
            </a:r>
            <a:r>
              <a:rPr lang="en-US" dirty="0" smtClean="0"/>
              <a:t>using</a:t>
            </a:r>
          </a:p>
          <a:p>
            <a:pPr lvl="1"/>
            <a:r>
              <a:rPr lang="en-US" dirty="0" err="1" smtClean="0"/>
              <a:t>MSDeploy</a:t>
            </a:r>
            <a:r>
              <a:rPr lang="en-US" dirty="0" smtClean="0"/>
              <a:t> </a:t>
            </a:r>
            <a:r>
              <a:rPr lang="en-US" dirty="0"/>
              <a:t>(Web Deploy) </a:t>
            </a:r>
            <a:endParaRPr lang="en-US" dirty="0" smtClean="0"/>
          </a:p>
          <a:p>
            <a:pPr lvl="1"/>
            <a:r>
              <a:rPr lang="en-US" dirty="0" err="1" smtClean="0"/>
              <a:t>Xcopy</a:t>
            </a:r>
            <a:r>
              <a:rPr lang="en-US" dirty="0" smtClean="0"/>
              <a:t> </a:t>
            </a:r>
          </a:p>
          <a:p>
            <a:pPr lvl="1"/>
            <a:r>
              <a:rPr lang="en-US" dirty="0" err="1" smtClean="0"/>
              <a:t>Robocopy</a:t>
            </a:r>
            <a:endParaRPr lang="en-US" dirty="0" smtClean="0"/>
          </a:p>
          <a:p>
            <a:pPr lvl="1"/>
            <a:r>
              <a:rPr lang="en-US" dirty="0" smtClean="0"/>
              <a:t>PowerShell</a:t>
            </a:r>
          </a:p>
          <a:p>
            <a:pPr lvl="1"/>
            <a:r>
              <a:rPr lang="en-US" dirty="0" smtClean="0"/>
              <a:t>Visual </a:t>
            </a:r>
            <a:r>
              <a:rPr lang="en-US" dirty="0"/>
              <a:t>Studio web publish </a:t>
            </a:r>
            <a:r>
              <a:rPr lang="en-US" dirty="0" smtClean="0"/>
              <a:t>script</a:t>
            </a:r>
            <a:endParaRPr lang="nl-NL" dirty="0"/>
          </a:p>
        </p:txBody>
      </p:sp>
    </p:spTree>
    <p:extLst>
      <p:ext uri="{BB962C8B-B14F-4D97-AF65-F5344CB8AC3E}">
        <p14:creationId xmlns:p14="http://schemas.microsoft.com/office/powerpoint/2010/main" val="1981609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the website in IIS</a:t>
            </a:r>
            <a:endParaRPr lang="nl-NL" dirty="0"/>
          </a:p>
        </p:txBody>
      </p:sp>
      <p:sp>
        <p:nvSpPr>
          <p:cNvPr id="3" name="Content Placeholder 2"/>
          <p:cNvSpPr>
            <a:spLocks noGrp="1"/>
          </p:cNvSpPr>
          <p:nvPr>
            <p:ph idx="1"/>
          </p:nvPr>
        </p:nvSpPr>
        <p:spPr/>
        <p:txBody>
          <a:bodyPr/>
          <a:lstStyle/>
          <a:p>
            <a:r>
              <a:rPr lang="en-US" dirty="0"/>
              <a:t>In IIS Manager, create a new </a:t>
            </a:r>
            <a:r>
              <a:rPr lang="en-US" dirty="0" smtClean="0"/>
              <a:t>website </a:t>
            </a:r>
          </a:p>
          <a:p>
            <a:pPr lvl="1"/>
            <a:r>
              <a:rPr lang="en-US" dirty="0" smtClean="0"/>
              <a:t>Provide </a:t>
            </a:r>
            <a:r>
              <a:rPr lang="en-US" dirty="0"/>
              <a:t>a Site name </a:t>
            </a:r>
            <a:endParaRPr lang="en-US" dirty="0" smtClean="0"/>
          </a:p>
          <a:p>
            <a:pPr lvl="1"/>
            <a:r>
              <a:rPr lang="en-US" dirty="0" smtClean="0"/>
              <a:t>Set </a:t>
            </a:r>
            <a:r>
              <a:rPr lang="en-US" dirty="0"/>
              <a:t>the Physical path to the application's deployment folder </a:t>
            </a:r>
            <a:endParaRPr lang="en-US" dirty="0" smtClean="0"/>
          </a:p>
          <a:p>
            <a:pPr lvl="1"/>
            <a:r>
              <a:rPr lang="en-US" dirty="0" smtClean="0"/>
              <a:t>Provide </a:t>
            </a:r>
            <a:r>
              <a:rPr lang="en-US" dirty="0"/>
              <a:t>the Binding configuration </a:t>
            </a:r>
            <a:endParaRPr lang="en-US" dirty="0" smtClean="0"/>
          </a:p>
          <a:p>
            <a:pPr lvl="1"/>
            <a:r>
              <a:rPr lang="en-US" dirty="0" smtClean="0"/>
              <a:t>Create </a:t>
            </a:r>
            <a:r>
              <a:rPr lang="en-US" dirty="0"/>
              <a:t>the </a:t>
            </a:r>
            <a:r>
              <a:rPr lang="en-US" dirty="0" smtClean="0"/>
              <a:t>website</a:t>
            </a:r>
            <a:endParaRPr lang="en-US" dirty="0"/>
          </a:p>
          <a:p>
            <a:r>
              <a:rPr lang="en-US" dirty="0" smtClean="0"/>
              <a:t>Set </a:t>
            </a:r>
            <a:r>
              <a:rPr lang="en-US" dirty="0"/>
              <a:t>the application pool to No Managed </a:t>
            </a:r>
            <a:r>
              <a:rPr lang="en-US" dirty="0" smtClean="0"/>
              <a:t>Code</a:t>
            </a:r>
          </a:p>
          <a:p>
            <a:pPr lvl="1"/>
            <a:r>
              <a:rPr lang="en-US" dirty="0" smtClean="0"/>
              <a:t>ASP.NET </a:t>
            </a:r>
            <a:r>
              <a:rPr lang="en-US" dirty="0"/>
              <a:t>Core runs in a separate process and manages the </a:t>
            </a:r>
            <a:r>
              <a:rPr lang="en-US" dirty="0" smtClean="0"/>
              <a:t>runtime</a:t>
            </a:r>
            <a:endParaRPr lang="nl-NL" dirty="0"/>
          </a:p>
        </p:txBody>
      </p:sp>
    </p:spTree>
    <p:extLst>
      <p:ext uri="{BB962C8B-B14F-4D97-AF65-F5344CB8AC3E}">
        <p14:creationId xmlns:p14="http://schemas.microsoft.com/office/powerpoint/2010/main" val="1575484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Data Protection Registry Hive</a:t>
            </a:r>
            <a:endParaRPr lang="nl-NL" dirty="0"/>
          </a:p>
        </p:txBody>
      </p:sp>
      <p:sp>
        <p:nvSpPr>
          <p:cNvPr id="3" name="Content Placeholder 2"/>
          <p:cNvSpPr>
            <a:spLocks noGrp="1"/>
          </p:cNvSpPr>
          <p:nvPr>
            <p:ph idx="1"/>
          </p:nvPr>
        </p:nvSpPr>
        <p:spPr/>
        <p:txBody>
          <a:bodyPr/>
          <a:lstStyle/>
          <a:p>
            <a:r>
              <a:rPr lang="en-US" dirty="0"/>
              <a:t>For standalone IIS </a:t>
            </a:r>
            <a:r>
              <a:rPr lang="en-US" dirty="0" smtClean="0"/>
              <a:t>installations</a:t>
            </a:r>
          </a:p>
          <a:p>
            <a:pPr lvl="1"/>
            <a:r>
              <a:rPr lang="en-US" dirty="0" smtClean="0"/>
              <a:t>Use </a:t>
            </a:r>
            <a:r>
              <a:rPr lang="en-US" dirty="0"/>
              <a:t>the Data Protection Provision-AutoGenKeys.ps1 PowerShell script for each application </a:t>
            </a:r>
            <a:r>
              <a:rPr lang="en-US" dirty="0" smtClean="0"/>
              <a:t>pool</a:t>
            </a:r>
          </a:p>
          <a:p>
            <a:pPr lvl="1"/>
            <a:r>
              <a:rPr lang="en-US" dirty="0" smtClean="0"/>
              <a:t>Keys </a:t>
            </a:r>
            <a:r>
              <a:rPr lang="en-US" dirty="0"/>
              <a:t>will be persisted in the </a:t>
            </a:r>
            <a:r>
              <a:rPr lang="en-US" dirty="0" smtClean="0"/>
              <a:t>registry</a:t>
            </a:r>
            <a:endParaRPr lang="en-US" dirty="0"/>
          </a:p>
          <a:p>
            <a:r>
              <a:rPr lang="en-US" dirty="0" smtClean="0"/>
              <a:t>In </a:t>
            </a:r>
            <a:r>
              <a:rPr lang="en-US" dirty="0"/>
              <a:t>web farm </a:t>
            </a:r>
            <a:r>
              <a:rPr lang="en-US" dirty="0" smtClean="0"/>
              <a:t>scenarios</a:t>
            </a:r>
          </a:p>
          <a:p>
            <a:pPr lvl="1"/>
            <a:r>
              <a:rPr lang="en-US" dirty="0" smtClean="0"/>
              <a:t>An </a:t>
            </a:r>
            <a:r>
              <a:rPr lang="en-US" dirty="0"/>
              <a:t>application can be configured to use a UNC path to store its data protection key ring. </a:t>
            </a:r>
            <a:endParaRPr lang="en-US" dirty="0" smtClean="0"/>
          </a:p>
          <a:p>
            <a:pPr lvl="1"/>
            <a:r>
              <a:rPr lang="en-US" dirty="0" smtClean="0"/>
              <a:t>By </a:t>
            </a:r>
            <a:r>
              <a:rPr lang="en-US" dirty="0"/>
              <a:t>default, the data protection keys are not </a:t>
            </a:r>
            <a:r>
              <a:rPr lang="en-US" dirty="0" smtClean="0"/>
              <a:t>encrypted</a:t>
            </a:r>
          </a:p>
          <a:p>
            <a:pPr lvl="1"/>
            <a:r>
              <a:rPr lang="en-US" dirty="0" smtClean="0"/>
              <a:t>You </a:t>
            </a:r>
            <a:r>
              <a:rPr lang="en-US" dirty="0"/>
              <a:t>can deploy an x509 certificate to each machine to encrypt the key </a:t>
            </a:r>
            <a:r>
              <a:rPr lang="en-US" dirty="0" smtClean="0"/>
              <a:t>ring</a:t>
            </a:r>
            <a:endParaRPr lang="nl-NL" dirty="0"/>
          </a:p>
        </p:txBody>
      </p:sp>
    </p:spTree>
    <p:extLst>
      <p:ext uri="{BB962C8B-B14F-4D97-AF65-F5344CB8AC3E}">
        <p14:creationId xmlns:p14="http://schemas.microsoft.com/office/powerpoint/2010/main" val="1563977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Configuration</a:t>
            </a:r>
            <a:r>
              <a:rPr lang="nl-NL" dirty="0"/>
              <a:t> of sub-</a:t>
            </a:r>
            <a:r>
              <a:rPr lang="nl-NL" dirty="0" err="1"/>
              <a:t>applications</a:t>
            </a:r>
            <a:endParaRPr lang="nl-NL" dirty="0"/>
          </a:p>
        </p:txBody>
      </p:sp>
      <p:sp>
        <p:nvSpPr>
          <p:cNvPr id="3" name="Content Placeholder 2"/>
          <p:cNvSpPr>
            <a:spLocks noGrp="1"/>
          </p:cNvSpPr>
          <p:nvPr>
            <p:ph idx="1"/>
          </p:nvPr>
        </p:nvSpPr>
        <p:spPr/>
        <p:txBody>
          <a:bodyPr/>
          <a:lstStyle/>
          <a:p>
            <a:r>
              <a:rPr lang="en-US" dirty="0" smtClean="0"/>
              <a:t>Root </a:t>
            </a:r>
            <a:r>
              <a:rPr lang="en-US" dirty="0"/>
              <a:t>application </a:t>
            </a:r>
            <a:r>
              <a:rPr lang="en-US" dirty="0" err="1"/>
              <a:t>web.config</a:t>
            </a:r>
            <a:r>
              <a:rPr lang="en-US" dirty="0"/>
              <a:t> file should include the &lt;handlers&gt; </a:t>
            </a:r>
            <a:r>
              <a:rPr lang="en-US" dirty="0" smtClean="0"/>
              <a:t>section</a:t>
            </a:r>
          </a:p>
          <a:p>
            <a:r>
              <a:rPr lang="en-US" dirty="0" smtClean="0"/>
              <a:t>Applications </a:t>
            </a:r>
            <a:r>
              <a:rPr lang="en-US" dirty="0"/>
              <a:t>added to the root application shouldn't include the &lt;handlers&gt; </a:t>
            </a:r>
            <a:r>
              <a:rPr lang="en-US" dirty="0" smtClean="0"/>
              <a:t>section </a:t>
            </a:r>
          </a:p>
          <a:p>
            <a:pPr lvl="1"/>
            <a:r>
              <a:rPr lang="en-US" dirty="0" smtClean="0"/>
              <a:t>&lt;</a:t>
            </a:r>
            <a:r>
              <a:rPr lang="en-US" dirty="0"/>
              <a:t>handlers&gt; section in a sub-application's </a:t>
            </a:r>
            <a:r>
              <a:rPr lang="en-US" dirty="0" err="1"/>
              <a:t>web.config</a:t>
            </a:r>
            <a:r>
              <a:rPr lang="en-US" dirty="0"/>
              <a:t> </a:t>
            </a:r>
            <a:r>
              <a:rPr lang="en-US" dirty="0" smtClean="0"/>
              <a:t>file generates a </a:t>
            </a:r>
            <a:r>
              <a:rPr lang="en-US" dirty="0"/>
              <a:t>500.19 (Internal Server Error) referencing the faulty </a:t>
            </a:r>
            <a:r>
              <a:rPr lang="en-US" dirty="0" err="1"/>
              <a:t>config</a:t>
            </a:r>
            <a:r>
              <a:rPr lang="en-US" dirty="0"/>
              <a:t> </a:t>
            </a:r>
            <a:r>
              <a:rPr lang="en-US" dirty="0" smtClean="0"/>
              <a:t>file</a:t>
            </a:r>
            <a:endParaRPr lang="nl-NL" dirty="0"/>
          </a:p>
        </p:txBody>
      </p:sp>
    </p:spTree>
    <p:extLst>
      <p:ext uri="{BB962C8B-B14F-4D97-AF65-F5344CB8AC3E}">
        <p14:creationId xmlns:p14="http://schemas.microsoft.com/office/powerpoint/2010/main" val="2815385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of IIS via </a:t>
            </a:r>
            <a:r>
              <a:rPr lang="en-US" dirty="0" err="1"/>
              <a:t>web.config</a:t>
            </a:r>
            <a:endParaRPr lang="nl-NL" dirty="0"/>
          </a:p>
        </p:txBody>
      </p:sp>
      <p:sp>
        <p:nvSpPr>
          <p:cNvPr id="3" name="Content Placeholder 2"/>
          <p:cNvSpPr>
            <a:spLocks noGrp="1"/>
          </p:cNvSpPr>
          <p:nvPr>
            <p:ph idx="1"/>
          </p:nvPr>
        </p:nvSpPr>
        <p:spPr/>
        <p:txBody>
          <a:bodyPr/>
          <a:lstStyle/>
          <a:p>
            <a:r>
              <a:rPr lang="en-US" dirty="0"/>
              <a:t>IIS configuration is still influenced by the &lt;</a:t>
            </a:r>
            <a:r>
              <a:rPr lang="en-US" dirty="0" err="1"/>
              <a:t>system.webServer</a:t>
            </a:r>
            <a:r>
              <a:rPr lang="en-US" dirty="0"/>
              <a:t>&gt; section of </a:t>
            </a:r>
            <a:r>
              <a:rPr lang="en-US" dirty="0" err="1"/>
              <a:t>web.config</a:t>
            </a:r>
            <a:r>
              <a:rPr lang="en-US" dirty="0"/>
              <a:t> for those IIS features that apply to a reverse proxy </a:t>
            </a:r>
            <a:r>
              <a:rPr lang="en-US" dirty="0" smtClean="0"/>
              <a:t>configuration </a:t>
            </a:r>
            <a:endParaRPr lang="nl-NL" dirty="0"/>
          </a:p>
        </p:txBody>
      </p:sp>
    </p:spTree>
    <p:extLst>
      <p:ext uri="{BB962C8B-B14F-4D97-AF65-F5344CB8AC3E}">
        <p14:creationId xmlns:p14="http://schemas.microsoft.com/office/powerpoint/2010/main" val="1579518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52400" y="2272846"/>
            <a:ext cx="6629400" cy="3895725"/>
          </a:xfrm>
          <a:prstGeom prst="rect">
            <a:avLst/>
          </a:prstGeom>
          <a:ln>
            <a:solidFill>
              <a:schemeClr val="tx1"/>
            </a:solidFill>
          </a:ln>
        </p:spPr>
      </p:pic>
      <p:sp>
        <p:nvSpPr>
          <p:cNvPr id="2" name="Title 1"/>
          <p:cNvSpPr>
            <a:spLocks noGrp="1"/>
          </p:cNvSpPr>
          <p:nvPr>
            <p:ph type="title"/>
          </p:nvPr>
        </p:nvSpPr>
        <p:spPr/>
        <p:txBody>
          <a:bodyPr/>
          <a:lstStyle/>
          <a:p>
            <a:r>
              <a:rPr lang="en-US" dirty="0" smtClean="0"/>
              <a:t>Lesson </a:t>
            </a:r>
            <a:r>
              <a:rPr lang="en-US" dirty="0"/>
              <a:t>2</a:t>
            </a:r>
            <a:r>
              <a:rPr lang="en-US" dirty="0" smtClean="0"/>
              <a:t>: Publishing </a:t>
            </a:r>
            <a:r>
              <a:rPr lang="en-US" dirty="0"/>
              <a:t>to IIS with Web Deploy using Visual Studio</a:t>
            </a:r>
          </a:p>
        </p:txBody>
      </p:sp>
      <p:sp>
        <p:nvSpPr>
          <p:cNvPr id="3" name="Text Placeholder 2"/>
          <p:cNvSpPr>
            <a:spLocks noGrp="1"/>
          </p:cNvSpPr>
          <p:nvPr>
            <p:ph type="body" idx="1"/>
          </p:nvPr>
        </p:nvSpPr>
        <p:spPr/>
        <p:txBody>
          <a:bodyPr/>
          <a:lstStyle/>
          <a:p>
            <a:r>
              <a:rPr lang="en-US" dirty="0" smtClean="0"/>
              <a:t>Create </a:t>
            </a:r>
            <a:r>
              <a:rPr lang="en-US" dirty="0"/>
              <a:t>a publish profile in Visual </a:t>
            </a:r>
            <a:r>
              <a:rPr lang="en-US" dirty="0" smtClean="0"/>
              <a:t>Studio </a:t>
            </a:r>
          </a:p>
          <a:p>
            <a:pPr lvl="1"/>
            <a:r>
              <a:rPr lang="en-US" dirty="0" smtClean="0"/>
              <a:t>If hosting </a:t>
            </a:r>
            <a:r>
              <a:rPr lang="en-US" dirty="0"/>
              <a:t>provider </a:t>
            </a:r>
            <a:r>
              <a:rPr lang="en-US" dirty="0" smtClean="0"/>
              <a:t>supports publish </a:t>
            </a:r>
            <a:r>
              <a:rPr lang="en-US" dirty="0"/>
              <a:t>profile, download </a:t>
            </a:r>
            <a:r>
              <a:rPr lang="en-US" dirty="0" smtClean="0"/>
              <a:t>and import </a:t>
            </a:r>
            <a:r>
              <a:rPr lang="en-US" dirty="0"/>
              <a:t>it into </a:t>
            </a:r>
            <a:r>
              <a:rPr lang="en-US" dirty="0" smtClean="0"/>
              <a:t>Visual Studio</a:t>
            </a:r>
          </a:p>
          <a:p>
            <a:pPr lvl="1"/>
            <a:endParaRPr lang="en-US" dirty="0"/>
          </a:p>
        </p:txBody>
      </p:sp>
      <p:pic>
        <p:nvPicPr>
          <p:cNvPr id="4" name="Picture 3"/>
          <p:cNvPicPr>
            <a:picLocks noChangeAspect="1"/>
          </p:cNvPicPr>
          <p:nvPr/>
        </p:nvPicPr>
        <p:blipFill>
          <a:blip r:embed="rId4"/>
          <a:stretch>
            <a:fillRect/>
          </a:stretch>
        </p:blipFill>
        <p:spPr>
          <a:xfrm>
            <a:off x="3785419" y="4343400"/>
            <a:ext cx="5206181" cy="4114800"/>
          </a:xfrm>
          <a:prstGeom prst="rect">
            <a:avLst/>
          </a:prstGeom>
          <a:ln>
            <a:solidFill>
              <a:schemeClr val="tx1"/>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Deploy an ASP.NET Core web app to Azure using Visual Studio</a:t>
            </a:r>
            <a:endParaRPr lang="nl-NL" dirty="0"/>
          </a:p>
        </p:txBody>
      </p:sp>
      <p:sp>
        <p:nvSpPr>
          <p:cNvPr id="3" name="Text Placeholder 2"/>
          <p:cNvSpPr>
            <a:spLocks noGrp="1"/>
          </p:cNvSpPr>
          <p:nvPr>
            <p:ph type="body" idx="1"/>
          </p:nvPr>
        </p:nvSpPr>
        <p:spPr/>
        <p:txBody>
          <a:bodyPr/>
          <a:lstStyle/>
          <a:p>
            <a:r>
              <a:rPr lang="en-US" dirty="0"/>
              <a:t>Right-click on the project in Solution </a:t>
            </a:r>
            <a:r>
              <a:rPr lang="en-US" dirty="0" smtClean="0"/>
              <a:t>Explorer</a:t>
            </a:r>
          </a:p>
          <a:p>
            <a:r>
              <a:rPr lang="en-US" dirty="0" smtClean="0"/>
              <a:t>select Publish</a:t>
            </a:r>
          </a:p>
          <a:p>
            <a:r>
              <a:rPr lang="en-US" dirty="0" smtClean="0"/>
              <a:t>tap </a:t>
            </a:r>
            <a:r>
              <a:rPr lang="en-US" dirty="0"/>
              <a:t>Microsoft Azure App Service</a:t>
            </a:r>
            <a:endParaRPr lang="nl-NL" dirty="0"/>
          </a:p>
        </p:txBody>
      </p:sp>
      <p:pic>
        <p:nvPicPr>
          <p:cNvPr id="4" name="Picture 3"/>
          <p:cNvPicPr>
            <a:picLocks noChangeAspect="1"/>
          </p:cNvPicPr>
          <p:nvPr/>
        </p:nvPicPr>
        <p:blipFill>
          <a:blip r:embed="rId3"/>
          <a:stretch>
            <a:fillRect/>
          </a:stretch>
        </p:blipFill>
        <p:spPr>
          <a:xfrm>
            <a:off x="228600" y="2578799"/>
            <a:ext cx="6629400" cy="3895725"/>
          </a:xfrm>
          <a:prstGeom prst="rect">
            <a:avLst/>
          </a:prstGeom>
          <a:ln>
            <a:solidFill>
              <a:schemeClr val="tx1"/>
            </a:solidFill>
          </a:ln>
        </p:spPr>
      </p:pic>
      <p:pic>
        <p:nvPicPr>
          <p:cNvPr id="5" name="Picture 4"/>
          <p:cNvPicPr>
            <a:picLocks noChangeAspect="1"/>
          </p:cNvPicPr>
          <p:nvPr/>
        </p:nvPicPr>
        <p:blipFill>
          <a:blip r:embed="rId4"/>
          <a:stretch>
            <a:fillRect/>
          </a:stretch>
        </p:blipFill>
        <p:spPr>
          <a:xfrm>
            <a:off x="3200400" y="4676118"/>
            <a:ext cx="5943600" cy="4363764"/>
          </a:xfrm>
          <a:prstGeom prst="rect">
            <a:avLst/>
          </a:prstGeom>
          <a:ln>
            <a:solidFill>
              <a:schemeClr val="tx1"/>
            </a:solidFill>
          </a:ln>
        </p:spPr>
      </p:pic>
    </p:spTree>
    <p:extLst>
      <p:ext uri="{BB962C8B-B14F-4D97-AF65-F5344CB8AC3E}">
        <p14:creationId xmlns:p14="http://schemas.microsoft.com/office/powerpoint/2010/main" val="3556458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 Publish to a Docker </a:t>
            </a:r>
            <a:r>
              <a:rPr lang="en-US" dirty="0" smtClean="0"/>
              <a:t>Image</a:t>
            </a:r>
            <a:endParaRPr lang="nl-NL" dirty="0"/>
          </a:p>
        </p:txBody>
      </p:sp>
      <p:sp>
        <p:nvSpPr>
          <p:cNvPr id="3" name="Text Placeholder 2"/>
          <p:cNvSpPr>
            <a:spLocks noGrp="1"/>
          </p:cNvSpPr>
          <p:nvPr>
            <p:ph type="body" idx="1"/>
          </p:nvPr>
        </p:nvSpPr>
        <p:spPr/>
        <p:txBody>
          <a:bodyPr/>
          <a:lstStyle/>
          <a:p>
            <a:r>
              <a:rPr lang="en-US" dirty="0"/>
              <a:t>Install Visual Studio </a:t>
            </a:r>
            <a:r>
              <a:rPr lang="en-US" dirty="0" smtClean="0"/>
              <a:t>Tools </a:t>
            </a:r>
            <a:r>
              <a:rPr lang="en-US" dirty="0"/>
              <a:t>for </a:t>
            </a:r>
            <a:r>
              <a:rPr lang="en-US" dirty="0" smtClean="0"/>
              <a:t>Docker</a:t>
            </a:r>
          </a:p>
          <a:p>
            <a:r>
              <a:rPr lang="nl-NL" dirty="0" err="1"/>
              <a:t>Add</a:t>
            </a:r>
            <a:r>
              <a:rPr lang="nl-NL" dirty="0"/>
              <a:t> Docker support</a:t>
            </a:r>
          </a:p>
          <a:p>
            <a:endParaRPr lang="nl-NL" dirty="0"/>
          </a:p>
        </p:txBody>
      </p:sp>
      <p:pic>
        <p:nvPicPr>
          <p:cNvPr id="4" name="Picture 3"/>
          <p:cNvPicPr>
            <a:picLocks noChangeAspect="1"/>
          </p:cNvPicPr>
          <p:nvPr/>
        </p:nvPicPr>
        <p:blipFill>
          <a:blip r:embed="rId3"/>
          <a:stretch>
            <a:fillRect/>
          </a:stretch>
        </p:blipFill>
        <p:spPr>
          <a:xfrm>
            <a:off x="76200" y="2129424"/>
            <a:ext cx="4105275" cy="3943350"/>
          </a:xfrm>
          <a:prstGeom prst="rect">
            <a:avLst/>
          </a:prstGeom>
          <a:ln>
            <a:solidFill>
              <a:schemeClr val="bg1"/>
            </a:solidFill>
          </a:ln>
        </p:spPr>
      </p:pic>
      <p:pic>
        <p:nvPicPr>
          <p:cNvPr id="5" name="Picture 4"/>
          <p:cNvPicPr>
            <a:picLocks noChangeAspect="1"/>
          </p:cNvPicPr>
          <p:nvPr/>
        </p:nvPicPr>
        <p:blipFill>
          <a:blip r:embed="rId4"/>
          <a:stretch>
            <a:fillRect/>
          </a:stretch>
        </p:blipFill>
        <p:spPr>
          <a:xfrm>
            <a:off x="4038600" y="1600200"/>
            <a:ext cx="3019425" cy="6419850"/>
          </a:xfrm>
          <a:prstGeom prst="rect">
            <a:avLst/>
          </a:prstGeom>
          <a:ln>
            <a:solidFill>
              <a:schemeClr val="tx1"/>
            </a:solidFill>
          </a:ln>
        </p:spPr>
      </p:pic>
      <p:pic>
        <p:nvPicPr>
          <p:cNvPr id="7" name="Picture 6"/>
          <p:cNvPicPr>
            <a:picLocks noChangeAspect="1"/>
          </p:cNvPicPr>
          <p:nvPr/>
        </p:nvPicPr>
        <p:blipFill>
          <a:blip r:embed="rId5"/>
          <a:stretch>
            <a:fillRect/>
          </a:stretch>
        </p:blipFill>
        <p:spPr>
          <a:xfrm>
            <a:off x="5381625" y="3594893"/>
            <a:ext cx="3724275" cy="647700"/>
          </a:xfrm>
          <a:prstGeom prst="rect">
            <a:avLst/>
          </a:prstGeom>
          <a:ln>
            <a:solidFill>
              <a:schemeClr val="tx1"/>
            </a:solidFill>
          </a:ln>
        </p:spPr>
      </p:pic>
    </p:spTree>
    <p:extLst>
      <p:ext uri="{BB962C8B-B14F-4D97-AF65-F5344CB8AC3E}">
        <p14:creationId xmlns:p14="http://schemas.microsoft.com/office/powerpoint/2010/main" val="1844639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name="0b897aaa-044f-4229-93c1-8a46f3946e9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Deploy a Website to Windows Azure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In this demonstration, you will see how to:</a:t>
            </a:r>
          </a:p>
          <a:p>
            <a:pPr marL="746125" lvl="1" indent="-457200">
              <a:buFont typeface="+mj-lt"/>
              <a:buAutoNum type="arabicPeriod"/>
            </a:pPr>
            <a:r>
              <a:rPr lang="en-US" dirty="0" smtClean="0"/>
              <a:t>Obtain a publish profile for a website from Windows Azure</a:t>
            </a:r>
          </a:p>
          <a:p>
            <a:pPr marL="746125" lvl="1" indent="-457200">
              <a:buFont typeface="+mj-lt"/>
              <a:buAutoNum type="arabicPeriod"/>
            </a:pPr>
            <a:r>
              <a:rPr lang="en-US" dirty="0" smtClean="0"/>
              <a:t>Use the Publish wizard in Visual Studio to publish a website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dirty="0"/>
              <a:t>Publishing to IIS</a:t>
            </a:r>
          </a:p>
          <a:p>
            <a:r>
              <a:rPr lang="en-US" dirty="0"/>
              <a:t>Publishing to IIS with Web Deploy using Visual Studio</a:t>
            </a:r>
          </a:p>
          <a:p>
            <a:r>
              <a:rPr lang="en-US" dirty="0" smtClean="0"/>
              <a:t>Deploy </a:t>
            </a:r>
            <a:r>
              <a:rPr lang="en-US" dirty="0"/>
              <a:t>an ASP​.NET Core web app to Azure using Visual Studio</a:t>
            </a:r>
          </a:p>
          <a:p>
            <a:r>
              <a:rPr lang="en-US" dirty="0" smtClean="0"/>
              <a:t>Publish </a:t>
            </a:r>
            <a:r>
              <a:rPr lang="en-US" dirty="0"/>
              <a:t>to a Docker </a:t>
            </a:r>
            <a:r>
              <a:rPr lang="en-US" dirty="0" smtClean="0"/>
              <a:t>Image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Deploying ASP.NET MVC Core Web Applications</a:t>
            </a:r>
            <a:endParaRPr lang="en-US" dirty="0"/>
          </a:p>
        </p:txBody>
      </p:sp>
      <p:sp>
        <p:nvSpPr>
          <p:cNvPr id="3" name="Text Placeholder 2"/>
          <p:cNvSpPr>
            <a:spLocks noGrp="1"/>
          </p:cNvSpPr>
          <p:nvPr>
            <p:ph type="body" idx="1"/>
          </p:nvPr>
        </p:nvSpPr>
        <p:spPr/>
        <p:txBody>
          <a:bodyPr/>
          <a:lstStyle/>
          <a:p>
            <a:r>
              <a:rPr lang="en-US" dirty="0" smtClean="0"/>
              <a:t>Exercise 1: Deploying a Web Application to Windows Azure
Exercise 2: Testing the Completed Application</a:t>
            </a:r>
            <a:endParaRPr lang="en-US" dirty="0"/>
          </a:p>
        </p:txBody>
      </p:sp>
      <p:sp>
        <p:nvSpPr>
          <p:cNvPr id="6" name="TextBox 5"/>
          <p:cNvSpPr txBox="1"/>
          <p:nvPr/>
        </p:nvSpPr>
        <p:spPr>
          <a:xfrm>
            <a:off x="458787" y="6163355"/>
            <a:ext cx="8119156" cy="523220"/>
          </a:xfrm>
          <a:prstGeom prst="rect">
            <a:avLst/>
          </a:prstGeom>
          <a:noFill/>
        </p:spPr>
        <p:txBody>
          <a:bodyPr vert="horz" rtlCol="0">
            <a:spAutoFit/>
          </a:bodyPr>
          <a:lstStyle/>
          <a:p>
            <a:r>
              <a:rPr lang="en-US" sz="2800" smtClean="0">
                <a:latin typeface="Segoe UI"/>
              </a:rPr>
              <a:t>Estimated Time: 45 minutes</a:t>
            </a:r>
            <a:endParaRPr lang="en-US" sz="2800">
              <a:latin typeface="Segoe UI"/>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7" y="1021214"/>
            <a:ext cx="8119156" cy="2569934"/>
          </a:xfrm>
          <a:prstGeom prst="rect">
            <a:avLst/>
          </a:prstGeom>
          <a:noFill/>
        </p:spPr>
        <p:txBody>
          <a:bodyPr vert="horz" wrap="square" rtlCol="0">
            <a:spAutoFit/>
          </a:bodyPr>
          <a:lstStyle/>
          <a:p>
            <a:pPr>
              <a:lnSpc>
                <a:spcPct val="115000"/>
              </a:lnSpc>
              <a:spcAft>
                <a:spcPts val="1000"/>
              </a:spcAft>
            </a:pPr>
            <a:r>
              <a:rPr lang="en-US" sz="2800" dirty="0" smtClean="0">
                <a:latin typeface="Segoe UI"/>
                <a:ea typeface="Arial Unicode MS"/>
                <a:cs typeface="Times New Roman"/>
              </a:rPr>
              <a:t>You have completed the development and testing of the photo sharing application. Your managers and senior developers have signed off the project, and have requested you to deploy the application to the Adventure Works Windows Azure account.</a:t>
            </a:r>
            <a:endParaRPr lang="en-US" sz="2800" dirty="0">
              <a:latin typeface="Segoe UI"/>
              <a:ea typeface="Times New Roman"/>
              <a:cs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Why is it unnecessary to use bin deployment in this lab?
In the labs for this course, you used the same Windows Azure SQL Database for both development and production. If you wanted to use separate databases for development and production, but did not want to reconfigure the web application every time you deployed to the development and production web servers, how would you configure the web application?</a:t>
            </a: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Review Question(s)</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Course_Review">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smtClean="0"/>
              <a:t>Course Evaluation</a:t>
            </a:r>
            <a:endParaRPr lang="en-US" sz="1400" b="1" dirty="0" smtClean="0">
              <a:solidFill>
                <a:srgbClr val="FF0000"/>
              </a:solidFill>
            </a:endParaRPr>
          </a:p>
        </p:txBody>
      </p:sp>
      <p:grpSp>
        <p:nvGrpSpPr>
          <p:cNvPr id="2" name="Group 3"/>
          <p:cNvGrpSpPr>
            <a:grpSpLocks/>
          </p:cNvGrpSpPr>
          <p:nvPr/>
        </p:nvGrpSpPr>
        <p:grpSpPr bwMode="auto">
          <a:xfrm>
            <a:off x="2560638" y="2154238"/>
            <a:ext cx="3641725" cy="3094037"/>
            <a:chOff x="1613" y="1357"/>
            <a:chExt cx="2294" cy="1949"/>
          </a:xfrm>
          <a:solidFill>
            <a:schemeClr val="accent2">
              <a:lumMod val="20000"/>
              <a:lumOff val="80000"/>
            </a:schemeClr>
          </a:solidFill>
        </p:grpSpPr>
        <p:sp>
          <p:nvSpPr>
            <p:cNvPr id="800772" name="AutoShape 4"/>
            <p:cNvSpPr>
              <a:spLocks noChangeArrowheads="1"/>
            </p:cNvSpPr>
            <p:nvPr/>
          </p:nvSpPr>
          <p:spPr bwMode="auto">
            <a:xfrm>
              <a:off x="1613" y="1357"/>
              <a:ext cx="2294" cy="1949"/>
            </a:xfrm>
            <a:prstGeom prst="roundRect">
              <a:avLst>
                <a:gd name="adj" fmla="val 4167"/>
              </a:avLst>
            </a:prstGeom>
            <a:grpFill/>
            <a:ln w="9525" algn="ctr">
              <a:solidFill>
                <a:srgbClr val="4D4D4D"/>
              </a:solidFill>
              <a:round/>
              <a:headEnd/>
              <a:tailEnd/>
            </a:ln>
            <a:effectLst>
              <a:outerShdw dist="35921" dir="2700000" algn="ctr" rotWithShape="0">
                <a:srgbClr val="AFAFAF"/>
              </a:outerShdw>
            </a:effectLst>
          </p:spPr>
          <p:txBody>
            <a:bodyPr lIns="274320" anchor="ctr"/>
            <a:lstStyle/>
            <a:p>
              <a:pPr eaLnBrk="0" hangingPunct="0">
                <a:lnSpc>
                  <a:spcPct val="90000"/>
                </a:lnSpc>
                <a:buSzPct val="70000"/>
                <a:defRPr/>
              </a:pPr>
              <a:endParaRPr lang="en-US" sz="2200">
                <a:latin typeface="Arial Narrow" pitchFamily="34" charset="0"/>
                <a:cs typeface="+mn-cs"/>
              </a:endParaRPr>
            </a:p>
          </p:txBody>
        </p:sp>
        <p:pic>
          <p:nvPicPr>
            <p:cNvPr id="800773" name="Picture 5" descr="UserWithDesktopComputerAndBook01"/>
            <p:cNvPicPr>
              <a:picLocks noChangeAspect="1" noChangeArrowheads="1"/>
            </p:cNvPicPr>
            <p:nvPr/>
          </p:nvPicPr>
          <p:blipFill>
            <a:blip r:embed="rId3" cstate="print"/>
            <a:srcRect/>
            <a:stretch>
              <a:fillRect/>
            </a:stretch>
          </p:blipFill>
          <p:spPr bwMode="auto">
            <a:xfrm>
              <a:off x="2001" y="1787"/>
              <a:ext cx="1173" cy="1372"/>
            </a:xfrm>
            <a:prstGeom prst="rect">
              <a:avLst/>
            </a:prstGeom>
            <a:grpFill/>
          </p:spPr>
        </p:pic>
        <p:pic>
          <p:nvPicPr>
            <p:cNvPr id="800774" name="Picture 6" descr="Document_BoxesWriting01"/>
            <p:cNvPicPr>
              <a:picLocks noChangeAspect="1" noChangeArrowheads="1"/>
            </p:cNvPicPr>
            <p:nvPr/>
          </p:nvPicPr>
          <p:blipFill>
            <a:blip r:embed="rId4" cstate="print"/>
            <a:srcRect/>
            <a:stretch>
              <a:fillRect/>
            </a:stretch>
          </p:blipFill>
          <p:spPr bwMode="auto">
            <a:xfrm>
              <a:off x="2885" y="1631"/>
              <a:ext cx="446" cy="727"/>
            </a:xfrm>
            <a:prstGeom prst="rect">
              <a:avLst/>
            </a:prstGeom>
            <a:grpFill/>
          </p:spPr>
        </p:pic>
        <p:pic>
          <p:nvPicPr>
            <p:cNvPr id="800775" name="Picture 7" descr="Validated01"/>
            <p:cNvPicPr>
              <a:picLocks noChangeAspect="1" noChangeArrowheads="1"/>
            </p:cNvPicPr>
            <p:nvPr/>
          </p:nvPicPr>
          <p:blipFill>
            <a:blip r:embed="rId5" cstate="print"/>
            <a:srcRect/>
            <a:stretch>
              <a:fillRect/>
            </a:stretch>
          </p:blipFill>
          <p:spPr bwMode="auto">
            <a:xfrm>
              <a:off x="3155" y="1506"/>
              <a:ext cx="410" cy="423"/>
            </a:xfrm>
            <a:prstGeom prst="rect">
              <a:avLst/>
            </a:prstGeom>
            <a:grpFill/>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1: Publishing to IIS</a:t>
            </a:r>
            <a:endParaRPr lang="en-US" dirty="0"/>
          </a:p>
        </p:txBody>
      </p:sp>
      <p:sp>
        <p:nvSpPr>
          <p:cNvPr id="3" name="Text Placeholder 2"/>
          <p:cNvSpPr>
            <a:spLocks noGrp="1"/>
          </p:cNvSpPr>
          <p:nvPr>
            <p:ph type="body" idx="1"/>
          </p:nvPr>
        </p:nvSpPr>
        <p:spPr/>
        <p:txBody>
          <a:bodyPr/>
          <a:lstStyle/>
          <a:p>
            <a:r>
              <a:rPr lang="en-US" dirty="0"/>
              <a:t>Supported operating systems</a:t>
            </a:r>
          </a:p>
          <a:p>
            <a:r>
              <a:rPr lang="en-US" dirty="0"/>
              <a:t>IIS configuration</a:t>
            </a:r>
          </a:p>
          <a:p>
            <a:r>
              <a:rPr lang="en-US" dirty="0"/>
              <a:t>Install the .NET Core Windows Server Hosting bundle</a:t>
            </a:r>
          </a:p>
          <a:p>
            <a:r>
              <a:rPr lang="en-US" dirty="0"/>
              <a:t>Application configuration</a:t>
            </a:r>
          </a:p>
          <a:p>
            <a:r>
              <a:rPr lang="en-US" dirty="0"/>
              <a:t>Deploy the application</a:t>
            </a:r>
          </a:p>
          <a:p>
            <a:r>
              <a:rPr lang="en-US" dirty="0"/>
              <a:t>Configure the website in IIS</a:t>
            </a:r>
          </a:p>
          <a:p>
            <a:r>
              <a:rPr lang="en-US" dirty="0"/>
              <a:t>Create a Data Protection Registry Hive</a:t>
            </a:r>
          </a:p>
          <a:p>
            <a:r>
              <a:rPr lang="en-US" dirty="0"/>
              <a:t>Configuration of </a:t>
            </a:r>
            <a:r>
              <a:rPr lang="en-US" dirty="0" smtClean="0"/>
              <a:t>sub-application</a:t>
            </a:r>
          </a:p>
          <a:p>
            <a:r>
              <a:rPr lang="en-US" dirty="0"/>
              <a:t>Configuration of IIS via </a:t>
            </a:r>
            <a:r>
              <a:rPr lang="en-US" dirty="0" err="1"/>
              <a:t>web.config</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Operating Systems</a:t>
            </a:r>
            <a:endParaRPr lang="en-US" dirty="0"/>
          </a:p>
        </p:txBody>
      </p:sp>
      <p:sp>
        <p:nvSpPr>
          <p:cNvPr id="5" name="Content Placeholder 4"/>
          <p:cNvSpPr>
            <a:spLocks noGrp="1"/>
          </p:cNvSpPr>
          <p:nvPr>
            <p:ph idx="1"/>
          </p:nvPr>
        </p:nvSpPr>
        <p:spPr/>
        <p:txBody>
          <a:bodyPr/>
          <a:lstStyle/>
          <a:p>
            <a:r>
              <a:rPr lang="en-US" dirty="0"/>
              <a:t>The following operating systems are supported:</a:t>
            </a:r>
          </a:p>
          <a:p>
            <a:endParaRPr lang="en-US" dirty="0"/>
          </a:p>
          <a:p>
            <a:r>
              <a:rPr lang="en-US" dirty="0"/>
              <a:t>Windows 7 and newer</a:t>
            </a:r>
          </a:p>
          <a:p>
            <a:endParaRPr lang="en-US" dirty="0"/>
          </a:p>
          <a:p>
            <a:r>
              <a:rPr lang="en-US" dirty="0"/>
              <a:t>Windows Server 2008 R2 and newer</a:t>
            </a:r>
            <a:endParaRPr lang="nl-NL"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IIS configuration</a:t>
            </a:r>
          </a:p>
        </p:txBody>
      </p:sp>
      <p:sp>
        <p:nvSpPr>
          <p:cNvPr id="5" name="Content Placeholder 4"/>
          <p:cNvSpPr>
            <a:spLocks noGrp="1"/>
          </p:cNvSpPr>
          <p:nvPr>
            <p:ph idx="1"/>
          </p:nvPr>
        </p:nvSpPr>
        <p:spPr/>
        <p:txBody>
          <a:bodyPr/>
          <a:lstStyle/>
          <a:p>
            <a:r>
              <a:rPr lang="en-US" dirty="0"/>
              <a:t>Enable the Web Server (IIS) server role and establish role services.</a:t>
            </a:r>
            <a:endParaRPr lang="nl-NL"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dirty="0"/>
          </a:p>
        </p:txBody>
      </p:sp>
      <p:pic>
        <p:nvPicPr>
          <p:cNvPr id="6" name="Picture 5"/>
          <p:cNvPicPr>
            <a:picLocks noChangeAspect="1"/>
          </p:cNvPicPr>
          <p:nvPr/>
        </p:nvPicPr>
        <p:blipFill>
          <a:blip r:embed="rId3"/>
          <a:stretch>
            <a:fillRect/>
          </a:stretch>
        </p:blipFill>
        <p:spPr>
          <a:xfrm>
            <a:off x="152400" y="2007299"/>
            <a:ext cx="3981450" cy="4467225"/>
          </a:xfrm>
          <a:prstGeom prst="rect">
            <a:avLst/>
          </a:prstGeom>
        </p:spPr>
      </p:pic>
      <p:pic>
        <p:nvPicPr>
          <p:cNvPr id="7" name="Picture 6"/>
          <p:cNvPicPr>
            <a:picLocks noChangeAspect="1"/>
          </p:cNvPicPr>
          <p:nvPr/>
        </p:nvPicPr>
        <p:blipFill>
          <a:blip r:embed="rId4"/>
          <a:stretch>
            <a:fillRect/>
          </a:stretch>
        </p:blipFill>
        <p:spPr>
          <a:xfrm>
            <a:off x="4347369" y="1905000"/>
            <a:ext cx="7572375" cy="543877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the .NET Core Windows Server Hosting bundle</a:t>
            </a:r>
          </a:p>
        </p:txBody>
      </p:sp>
      <p:sp>
        <p:nvSpPr>
          <p:cNvPr id="5" name="Content Placeholder 4"/>
          <p:cNvSpPr>
            <a:spLocks noGrp="1"/>
          </p:cNvSpPr>
          <p:nvPr>
            <p:ph idx="1"/>
          </p:nvPr>
        </p:nvSpPr>
        <p:spPr/>
        <p:txBody>
          <a:bodyPr/>
          <a:lstStyle/>
          <a:p>
            <a:r>
              <a:rPr lang="en-US" dirty="0"/>
              <a:t>Install the .NET Core Windows Server Hosting bundle on the server. </a:t>
            </a:r>
            <a:endParaRPr lang="en-US" dirty="0" smtClean="0"/>
          </a:p>
          <a:p>
            <a:r>
              <a:rPr lang="en-US" dirty="0" smtClean="0"/>
              <a:t>The </a:t>
            </a:r>
            <a:r>
              <a:rPr lang="en-US" dirty="0"/>
              <a:t>bundle will </a:t>
            </a:r>
            <a:r>
              <a:rPr lang="en-US" dirty="0" smtClean="0"/>
              <a:t>install</a:t>
            </a:r>
          </a:p>
          <a:p>
            <a:pPr lvl="1"/>
            <a:r>
              <a:rPr lang="en-US" dirty="0" smtClean="0"/>
              <a:t>.</a:t>
            </a:r>
            <a:r>
              <a:rPr lang="en-US" dirty="0"/>
              <a:t>NET Core </a:t>
            </a:r>
            <a:r>
              <a:rPr lang="en-US" dirty="0" smtClean="0"/>
              <a:t>Runtime </a:t>
            </a:r>
          </a:p>
          <a:p>
            <a:pPr lvl="1"/>
            <a:r>
              <a:rPr lang="en-US" dirty="0" smtClean="0"/>
              <a:t>.</a:t>
            </a:r>
            <a:r>
              <a:rPr lang="en-US" dirty="0"/>
              <a:t>NET Core </a:t>
            </a:r>
            <a:r>
              <a:rPr lang="en-US" dirty="0" smtClean="0"/>
              <a:t>Library </a:t>
            </a:r>
          </a:p>
          <a:p>
            <a:pPr lvl="1"/>
            <a:r>
              <a:rPr lang="en-US" dirty="0" smtClean="0"/>
              <a:t>ASP.NET </a:t>
            </a:r>
            <a:r>
              <a:rPr lang="en-US" dirty="0"/>
              <a:t>Core </a:t>
            </a:r>
            <a:r>
              <a:rPr lang="en-US" dirty="0" smtClean="0"/>
              <a:t>Module </a:t>
            </a:r>
          </a:p>
          <a:p>
            <a:r>
              <a:rPr lang="en-US" dirty="0" smtClean="0"/>
              <a:t>The </a:t>
            </a:r>
            <a:r>
              <a:rPr lang="en-US" dirty="0"/>
              <a:t>module creates the reverse-proxy between IIS and the Kestrel </a:t>
            </a:r>
            <a:r>
              <a:rPr lang="en-US" dirty="0" smtClean="0"/>
              <a:t>server</a:t>
            </a:r>
            <a:endParaRPr lang="en-US" dirty="0"/>
          </a:p>
          <a:p>
            <a:r>
              <a:rPr lang="en-US" dirty="0" smtClean="0"/>
              <a:t>Restart </a:t>
            </a:r>
            <a:r>
              <a:rPr lang="en-US" dirty="0"/>
              <a:t>the server or execute from a command prompt </a:t>
            </a:r>
            <a:endParaRPr lang="en-US" dirty="0" smtClean="0"/>
          </a:p>
          <a:p>
            <a:r>
              <a:rPr lang="en-US" dirty="0" smtClean="0"/>
              <a:t>net </a:t>
            </a:r>
            <a:r>
              <a:rPr lang="en-US" dirty="0"/>
              <a:t>stop was /y </a:t>
            </a:r>
            <a:endParaRPr lang="en-US" dirty="0" smtClean="0"/>
          </a:p>
          <a:p>
            <a:r>
              <a:rPr lang="en-US" dirty="0" smtClean="0"/>
              <a:t>net </a:t>
            </a:r>
            <a:r>
              <a:rPr lang="en-US" dirty="0"/>
              <a:t>start w3svc </a:t>
            </a: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2c70777a-e0ab-4437-be4e-6445c1e90e7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a:t>
            </a:r>
            <a:r>
              <a:rPr lang="en-US" dirty="0"/>
              <a:t>C</a:t>
            </a:r>
            <a:r>
              <a:rPr lang="en-US" dirty="0" smtClean="0"/>
              <a:t>onfiguration </a:t>
            </a:r>
            <a:r>
              <a:rPr lang="en-US" dirty="0" smtClean="0"/>
              <a:t>(1/3)</a:t>
            </a:r>
            <a:endParaRPr lang="en-US" dirty="0"/>
          </a:p>
        </p:txBody>
      </p:sp>
      <p:sp>
        <p:nvSpPr>
          <p:cNvPr id="3" name="Content Placeholder 2"/>
          <p:cNvSpPr>
            <a:spLocks noGrp="1"/>
          </p:cNvSpPr>
          <p:nvPr>
            <p:ph idx="1"/>
          </p:nvPr>
        </p:nvSpPr>
        <p:spPr/>
        <p:txBody>
          <a:bodyPr/>
          <a:lstStyle/>
          <a:p>
            <a:r>
              <a:rPr lang="en-US" dirty="0"/>
              <a:t>Include a dependency on the </a:t>
            </a:r>
            <a:r>
              <a:rPr lang="en-US" dirty="0" err="1"/>
              <a:t>Microsoft.AspNetCore.Server.IISIntegration</a:t>
            </a:r>
            <a:r>
              <a:rPr lang="en-US" dirty="0"/>
              <a:t> </a:t>
            </a:r>
            <a:r>
              <a:rPr lang="en-US" dirty="0" smtClean="0"/>
              <a:t>Incorporate </a:t>
            </a:r>
            <a:r>
              <a:rPr lang="en-US" dirty="0"/>
              <a:t>IIS Integration middleware into the application by adding the .</a:t>
            </a:r>
            <a:r>
              <a:rPr lang="en-US" dirty="0" err="1"/>
              <a:t>UseIISIntegration</a:t>
            </a:r>
            <a:r>
              <a:rPr lang="en-US" dirty="0"/>
              <a:t>() extension method to </a:t>
            </a:r>
            <a:r>
              <a:rPr lang="en-US" dirty="0" err="1"/>
              <a:t>WebHostBuilder</a:t>
            </a:r>
            <a:r>
              <a:rPr lang="en-US" dirty="0" smtClean="0"/>
              <a:t>()</a:t>
            </a:r>
            <a:endParaRPr lang="nl-NL"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endParaRPr lang="en-US" dirty="0" smtClean="0"/>
          </a:p>
          <a:p>
            <a:endParaRPr lang="en-US" dirty="0"/>
          </a:p>
        </p:txBody>
      </p:sp>
      <p:sp>
        <p:nvSpPr>
          <p:cNvPr id="5" name="Rectangle 4"/>
          <p:cNvSpPr/>
          <p:nvPr/>
        </p:nvSpPr>
        <p:spPr>
          <a:xfrm>
            <a:off x="762000" y="3962400"/>
            <a:ext cx="8001000" cy="1754326"/>
          </a:xfrm>
          <a:prstGeom prst="rect">
            <a:avLst/>
          </a:prstGeom>
        </p:spPr>
        <p:txBody>
          <a:bodyPr wrap="square">
            <a:spAutoFit/>
          </a:bodyPr>
          <a:lstStyle/>
          <a:p>
            <a:r>
              <a:rPr lang="nl-NL" dirty="0"/>
              <a:t>var host = new </a:t>
            </a:r>
            <a:r>
              <a:rPr lang="nl-NL" dirty="0" err="1"/>
              <a:t>WebHostBuilder</a:t>
            </a:r>
            <a:r>
              <a:rPr lang="nl-NL" dirty="0"/>
              <a:t>()</a:t>
            </a:r>
          </a:p>
          <a:p>
            <a:r>
              <a:rPr lang="nl-NL" dirty="0"/>
              <a:t>     .</a:t>
            </a:r>
            <a:r>
              <a:rPr lang="nl-NL" dirty="0" err="1"/>
              <a:t>UseKestrel</a:t>
            </a:r>
            <a:r>
              <a:rPr lang="nl-NL" dirty="0" smtClean="0"/>
              <a:t>()     </a:t>
            </a:r>
          </a:p>
          <a:p>
            <a:r>
              <a:rPr lang="nl-NL" dirty="0"/>
              <a:t> </a:t>
            </a:r>
            <a:r>
              <a:rPr lang="nl-NL" dirty="0" smtClean="0"/>
              <a:t>    .</a:t>
            </a:r>
            <a:r>
              <a:rPr lang="nl-NL" dirty="0" err="1" smtClean="0"/>
              <a:t>UseContentRoot</a:t>
            </a:r>
            <a:r>
              <a:rPr lang="nl-NL" dirty="0" smtClean="0"/>
              <a:t>(</a:t>
            </a:r>
            <a:r>
              <a:rPr lang="nl-NL" dirty="0" err="1" smtClean="0"/>
              <a:t>Directory.GetCurrentDirectory</a:t>
            </a:r>
            <a:r>
              <a:rPr lang="nl-NL" dirty="0"/>
              <a:t>())</a:t>
            </a:r>
          </a:p>
          <a:p>
            <a:r>
              <a:rPr lang="nl-NL" dirty="0"/>
              <a:t>     </a:t>
            </a:r>
            <a:r>
              <a:rPr lang="nl-NL" b="1" dirty="0"/>
              <a:t>.</a:t>
            </a:r>
            <a:r>
              <a:rPr lang="nl-NL" b="1" dirty="0" err="1"/>
              <a:t>UseIISIntegration</a:t>
            </a:r>
            <a:r>
              <a:rPr lang="nl-NL" b="1" dirty="0"/>
              <a:t>()</a:t>
            </a:r>
          </a:p>
          <a:p>
            <a:r>
              <a:rPr lang="nl-NL" dirty="0"/>
              <a:t>     .</a:t>
            </a:r>
            <a:r>
              <a:rPr lang="nl-NL" dirty="0" err="1"/>
              <a:t>UseStartup</a:t>
            </a:r>
            <a:r>
              <a:rPr lang="nl-NL" dirty="0"/>
              <a:t>&lt;Startup&gt;()</a:t>
            </a:r>
          </a:p>
          <a:p>
            <a:r>
              <a:rPr lang="nl-NL" dirty="0"/>
              <a:t>     .</a:t>
            </a:r>
            <a:r>
              <a:rPr lang="nl-NL" dirty="0" err="1"/>
              <a:t>Build</a:t>
            </a:r>
            <a:r>
              <a:rPr lang="nl-NL"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Configuration (2/3)</a:t>
            </a:r>
            <a:endParaRPr lang="nl-NL" dirty="0"/>
          </a:p>
        </p:txBody>
      </p:sp>
      <p:sp>
        <p:nvSpPr>
          <p:cNvPr id="3" name="Content Placeholder 2"/>
          <p:cNvSpPr>
            <a:spLocks noGrp="1"/>
          </p:cNvSpPr>
          <p:nvPr>
            <p:ph idx="1"/>
          </p:nvPr>
        </p:nvSpPr>
        <p:spPr/>
        <p:txBody>
          <a:bodyPr/>
          <a:lstStyle/>
          <a:p>
            <a:r>
              <a:rPr lang="nl-NL" dirty="0" err="1" smtClean="0"/>
              <a:t>To</a:t>
            </a:r>
            <a:r>
              <a:rPr lang="nl-NL" dirty="0" smtClean="0"/>
              <a:t> </a:t>
            </a:r>
            <a:r>
              <a:rPr lang="nl-NL" dirty="0" err="1"/>
              <a:t>configure</a:t>
            </a:r>
            <a:r>
              <a:rPr lang="nl-NL" dirty="0"/>
              <a:t> </a:t>
            </a:r>
            <a:r>
              <a:rPr lang="nl-NL" dirty="0" err="1"/>
              <a:t>IISIntegration</a:t>
            </a:r>
            <a:r>
              <a:rPr lang="nl-NL" dirty="0"/>
              <a:t> service options, </a:t>
            </a:r>
            <a:r>
              <a:rPr lang="nl-NL" dirty="0" err="1"/>
              <a:t>include</a:t>
            </a:r>
            <a:r>
              <a:rPr lang="nl-NL" dirty="0"/>
              <a:t> a service </a:t>
            </a:r>
            <a:r>
              <a:rPr lang="nl-NL" dirty="0" err="1"/>
              <a:t>configuration</a:t>
            </a:r>
            <a:r>
              <a:rPr lang="nl-NL" dirty="0"/>
              <a:t> </a:t>
            </a:r>
            <a:r>
              <a:rPr lang="nl-NL" dirty="0" err="1"/>
              <a:t>for</a:t>
            </a:r>
            <a:r>
              <a:rPr lang="nl-NL" dirty="0"/>
              <a:t> </a:t>
            </a:r>
            <a:r>
              <a:rPr lang="nl-NL" dirty="0" err="1"/>
              <a:t>IISOptions</a:t>
            </a:r>
            <a:r>
              <a:rPr lang="nl-NL" dirty="0"/>
              <a:t> in </a:t>
            </a:r>
            <a:r>
              <a:rPr lang="nl-NL" dirty="0" err="1"/>
              <a:t>ConfigureServices</a:t>
            </a:r>
            <a:r>
              <a:rPr lang="nl-NL" dirty="0"/>
              <a:t>.</a:t>
            </a:r>
          </a:p>
        </p:txBody>
      </p:sp>
      <p:sp>
        <p:nvSpPr>
          <p:cNvPr id="4" name="Rectangle 3"/>
          <p:cNvSpPr/>
          <p:nvPr/>
        </p:nvSpPr>
        <p:spPr>
          <a:xfrm>
            <a:off x="314666" y="2551477"/>
            <a:ext cx="8225178" cy="369332"/>
          </a:xfrm>
          <a:prstGeom prst="rect">
            <a:avLst/>
          </a:prstGeom>
        </p:spPr>
        <p:txBody>
          <a:bodyPr wrap="square">
            <a:spAutoFit/>
          </a:bodyPr>
          <a:lstStyle/>
          <a:p>
            <a:r>
              <a:rPr lang="nl-NL" dirty="0" err="1"/>
              <a:t>services.Configure</a:t>
            </a:r>
            <a:r>
              <a:rPr lang="nl-NL" dirty="0"/>
              <a:t>&lt;</a:t>
            </a:r>
            <a:r>
              <a:rPr lang="nl-NL" dirty="0" err="1"/>
              <a:t>IISOptions</a:t>
            </a:r>
            <a:r>
              <a:rPr lang="nl-NL" dirty="0"/>
              <a:t>&gt;(options =&gt; </a:t>
            </a:r>
            <a:r>
              <a:rPr lang="nl-NL" dirty="0" smtClean="0"/>
              <a:t>{  ...  });</a:t>
            </a:r>
            <a:endParaRPr lang="nl-NL" dirty="0"/>
          </a:p>
        </p:txBody>
      </p:sp>
      <p:graphicFrame>
        <p:nvGraphicFramePr>
          <p:cNvPr id="5" name="Table 4"/>
          <p:cNvGraphicFramePr>
            <a:graphicFrameLocks noGrp="1"/>
          </p:cNvGraphicFramePr>
          <p:nvPr>
            <p:extLst>
              <p:ext uri="{D42A27DB-BD31-4B8C-83A1-F6EECF244321}">
                <p14:modId xmlns:p14="http://schemas.microsoft.com/office/powerpoint/2010/main" val="3009487191"/>
              </p:ext>
            </p:extLst>
          </p:nvPr>
        </p:nvGraphicFramePr>
        <p:xfrm>
          <a:off x="314666" y="3520979"/>
          <a:ext cx="8601998" cy="2647592"/>
        </p:xfrm>
        <a:graphic>
          <a:graphicData uri="http://schemas.openxmlformats.org/drawingml/2006/table">
            <a:tbl>
              <a:tblPr/>
              <a:tblGrid>
                <a:gridCol w="2969839">
                  <a:extLst>
                    <a:ext uri="{9D8B030D-6E8A-4147-A177-3AD203B41FA5}">
                      <a16:colId xmlns:a16="http://schemas.microsoft.com/office/drawing/2014/main" val="965109952"/>
                    </a:ext>
                  </a:extLst>
                </a:gridCol>
                <a:gridCol w="5632159">
                  <a:extLst>
                    <a:ext uri="{9D8B030D-6E8A-4147-A177-3AD203B41FA5}">
                      <a16:colId xmlns:a16="http://schemas.microsoft.com/office/drawing/2014/main" val="3553775757"/>
                    </a:ext>
                  </a:extLst>
                </a:gridCol>
              </a:tblGrid>
              <a:tr h="238625">
                <a:tc>
                  <a:txBody>
                    <a:bodyPr/>
                    <a:lstStyle/>
                    <a:p>
                      <a:pPr algn="l" fontAlgn="b"/>
                      <a:r>
                        <a:rPr lang="nl-NL" sz="1400" b="1" dirty="0">
                          <a:effectLst/>
                          <a:latin typeface="segoe-ui_semibold"/>
                        </a:rPr>
                        <a:t>Option</a:t>
                      </a:r>
                    </a:p>
                  </a:txBody>
                  <a:tcPr marL="50105" marR="50105" marT="37579" marB="37579"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algn="l" fontAlgn="b"/>
                      <a:r>
                        <a:rPr lang="nl-NL" sz="1400" b="1" dirty="0">
                          <a:effectLst/>
                          <a:latin typeface="segoe-ui_semibold"/>
                        </a:rPr>
                        <a:t>Setting</a:t>
                      </a:r>
                    </a:p>
                  </a:txBody>
                  <a:tcPr marL="50105" marR="50105" marT="37579" marB="37579"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395744044"/>
                  </a:ext>
                </a:extLst>
              </a:tr>
              <a:tr h="944482">
                <a:tc>
                  <a:txBody>
                    <a:bodyPr/>
                    <a:lstStyle/>
                    <a:p>
                      <a:pPr fontAlgn="t"/>
                      <a:r>
                        <a:rPr lang="nl-NL" sz="1400" dirty="0" err="1">
                          <a:effectLst/>
                        </a:rPr>
                        <a:t>AutomaticAuthentication</a:t>
                      </a:r>
                      <a:endParaRPr lang="nl-NL" sz="1400" dirty="0">
                        <a:effectLst/>
                      </a:endParaRPr>
                    </a:p>
                  </a:txBody>
                  <a:tcPr marL="50105" marR="50105" marT="37579" marB="3757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dirty="0">
                          <a:effectLst/>
                        </a:rPr>
                        <a:t>If true, the authentication middleware will alter the request user arriving and respond to generic challenges. If </a:t>
                      </a:r>
                      <a:r>
                        <a:rPr lang="en-US" sz="1400" dirty="0" err="1">
                          <a:effectLst/>
                        </a:rPr>
                        <a:t>false,the</a:t>
                      </a:r>
                      <a:r>
                        <a:rPr lang="en-US" sz="1400" dirty="0">
                          <a:effectLst/>
                        </a:rPr>
                        <a:t> authentication middleware will only provide identity and respond to challenges when explicitly indicated by </a:t>
                      </a:r>
                      <a:r>
                        <a:rPr lang="en-US" sz="1400" dirty="0" err="1">
                          <a:effectLst/>
                        </a:rPr>
                        <a:t>theAuthenticationScheme</a:t>
                      </a:r>
                      <a:endParaRPr lang="en-US" sz="1400" dirty="0">
                        <a:effectLst/>
                      </a:endParaRPr>
                    </a:p>
                  </a:txBody>
                  <a:tcPr marL="50105" marR="50105" marT="37579" marB="3757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916815271"/>
                  </a:ext>
                </a:extLst>
              </a:tr>
              <a:tr h="415089">
                <a:tc>
                  <a:txBody>
                    <a:bodyPr/>
                    <a:lstStyle/>
                    <a:p>
                      <a:pPr fontAlgn="t"/>
                      <a:r>
                        <a:rPr lang="nl-NL" sz="1400">
                          <a:effectLst/>
                        </a:rPr>
                        <a:t>ForwardClientCertificate</a:t>
                      </a:r>
                    </a:p>
                  </a:txBody>
                  <a:tcPr marL="50105" marR="50105" marT="37579" marB="3757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dirty="0">
                          <a:effectLst/>
                        </a:rPr>
                        <a:t>If true and the MS-ASPNETCORE-</a:t>
                      </a:r>
                      <a:r>
                        <a:rPr lang="en-US" sz="1400" dirty="0" err="1">
                          <a:effectLst/>
                        </a:rPr>
                        <a:t>CLIENTCERTrequest</a:t>
                      </a:r>
                      <a:r>
                        <a:rPr lang="en-US" sz="1400" dirty="0">
                          <a:effectLst/>
                        </a:rPr>
                        <a:t> header is present, the </a:t>
                      </a:r>
                      <a:r>
                        <a:rPr lang="en-US" sz="1400" dirty="0" err="1">
                          <a:effectLst/>
                        </a:rPr>
                        <a:t>ITLSConnectionFeature</a:t>
                      </a:r>
                      <a:r>
                        <a:rPr lang="en-US" sz="1400" dirty="0">
                          <a:effectLst/>
                        </a:rPr>
                        <a:t> will be populated.</a:t>
                      </a:r>
                    </a:p>
                  </a:txBody>
                  <a:tcPr marL="50105" marR="50105" marT="37579" marB="3757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96510561"/>
                  </a:ext>
                </a:extLst>
              </a:tr>
              <a:tr h="622548">
                <a:tc>
                  <a:txBody>
                    <a:bodyPr/>
                    <a:lstStyle/>
                    <a:p>
                      <a:pPr fontAlgn="t"/>
                      <a:r>
                        <a:rPr lang="nl-NL" sz="1400">
                          <a:effectLst/>
                        </a:rPr>
                        <a:t>ForwardWindowsAuthentication</a:t>
                      </a:r>
                    </a:p>
                  </a:txBody>
                  <a:tcPr marL="50105" marR="50105" marT="37579" marB="3757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400" dirty="0">
                          <a:effectLst/>
                        </a:rPr>
                        <a:t>If true, authentication middleware will attempt to authenticate using platform handler windows authentication. If false, authentication middleware won’t be added.</a:t>
                      </a:r>
                    </a:p>
                  </a:txBody>
                  <a:tcPr marL="50105" marR="50105" marT="37579" marB="3757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03789405"/>
                  </a:ext>
                </a:extLst>
              </a:tr>
            </a:tbl>
          </a:graphicData>
        </a:graphic>
      </p:graphicFrame>
    </p:spTree>
    <p:extLst>
      <p:ext uri="{BB962C8B-B14F-4D97-AF65-F5344CB8AC3E}">
        <p14:creationId xmlns:p14="http://schemas.microsoft.com/office/powerpoint/2010/main" val="4105732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Configuration (3/3)</a:t>
            </a:r>
            <a:endParaRPr lang="nl-NL" dirty="0"/>
          </a:p>
        </p:txBody>
      </p:sp>
      <p:sp>
        <p:nvSpPr>
          <p:cNvPr id="3" name="Content Placeholder 2"/>
          <p:cNvSpPr>
            <a:spLocks noGrp="1"/>
          </p:cNvSpPr>
          <p:nvPr>
            <p:ph idx="1"/>
          </p:nvPr>
        </p:nvSpPr>
        <p:spPr/>
        <p:txBody>
          <a:bodyPr/>
          <a:lstStyle/>
          <a:p>
            <a:r>
              <a:rPr lang="en-US" dirty="0" smtClean="0"/>
              <a:t>publish-</a:t>
            </a:r>
            <a:r>
              <a:rPr lang="en-US" dirty="0" err="1" smtClean="0"/>
              <a:t>iis</a:t>
            </a:r>
            <a:r>
              <a:rPr lang="en-US" dirty="0" smtClean="0"/>
              <a:t> </a:t>
            </a:r>
            <a:r>
              <a:rPr lang="en-US" dirty="0"/>
              <a:t>tool </a:t>
            </a:r>
            <a:endParaRPr lang="en-US" dirty="0" smtClean="0"/>
          </a:p>
          <a:p>
            <a:pPr lvl="1"/>
            <a:r>
              <a:rPr lang="en-US" dirty="0" smtClean="0"/>
              <a:t>creates </a:t>
            </a:r>
            <a:r>
              <a:rPr lang="en-US" dirty="0"/>
              <a:t>or </a:t>
            </a:r>
            <a:r>
              <a:rPr lang="en-US" dirty="0" smtClean="0"/>
              <a:t>modifies </a:t>
            </a:r>
            <a:r>
              <a:rPr lang="en-US" dirty="0"/>
              <a:t>the </a:t>
            </a:r>
            <a:r>
              <a:rPr lang="en-US" dirty="0" err="1"/>
              <a:t>web.config</a:t>
            </a:r>
            <a:r>
              <a:rPr lang="en-US" dirty="0"/>
              <a:t> </a:t>
            </a:r>
            <a:r>
              <a:rPr lang="en-US" dirty="0" smtClean="0"/>
              <a:t>file </a:t>
            </a:r>
          </a:p>
          <a:p>
            <a:pPr lvl="1"/>
            <a:r>
              <a:rPr lang="en-US" dirty="0" smtClean="0"/>
              <a:t>runs </a:t>
            </a:r>
            <a:r>
              <a:rPr lang="en-US" dirty="0"/>
              <a:t>after publishing with the </a:t>
            </a:r>
            <a:r>
              <a:rPr lang="en-US" b="1" dirty="0" err="1"/>
              <a:t>dotnet</a:t>
            </a:r>
            <a:r>
              <a:rPr lang="en-US" b="1" dirty="0"/>
              <a:t> publish </a:t>
            </a:r>
            <a:r>
              <a:rPr lang="en-US" dirty="0"/>
              <a:t>command or publishing with Visual Studio </a:t>
            </a:r>
            <a:endParaRPr lang="en-US" dirty="0" smtClean="0"/>
          </a:p>
          <a:p>
            <a:pPr lvl="1"/>
            <a:r>
              <a:rPr lang="en-US" dirty="0" smtClean="0"/>
              <a:t>configures </a:t>
            </a:r>
            <a:r>
              <a:rPr lang="en-US" dirty="0" err="1" smtClean="0"/>
              <a:t>processPath</a:t>
            </a:r>
            <a:r>
              <a:rPr lang="en-US" dirty="0" smtClean="0"/>
              <a:t> </a:t>
            </a:r>
            <a:r>
              <a:rPr lang="en-US" dirty="0"/>
              <a:t>and </a:t>
            </a:r>
            <a:r>
              <a:rPr lang="en-US" dirty="0" smtClean="0"/>
              <a:t>arguments</a:t>
            </a:r>
            <a:endParaRPr lang="en-US" dirty="0"/>
          </a:p>
          <a:p>
            <a:r>
              <a:rPr lang="en-US" dirty="0" smtClean="0"/>
              <a:t>To </a:t>
            </a:r>
            <a:r>
              <a:rPr lang="en-US" dirty="0"/>
              <a:t>include the publish-</a:t>
            </a:r>
            <a:r>
              <a:rPr lang="en-US" dirty="0" err="1"/>
              <a:t>iis</a:t>
            </a:r>
            <a:r>
              <a:rPr lang="en-US" dirty="0"/>
              <a:t> </a:t>
            </a:r>
            <a:r>
              <a:rPr lang="en-US" dirty="0" smtClean="0"/>
              <a:t>tool, </a:t>
            </a:r>
            <a:r>
              <a:rPr lang="en-US" dirty="0"/>
              <a:t>add entries to the tools and scripts sections of </a:t>
            </a:r>
            <a:r>
              <a:rPr lang="en-US" dirty="0" err="1" smtClean="0"/>
              <a:t>project.json</a:t>
            </a:r>
            <a:endParaRPr lang="nl-NL" dirty="0"/>
          </a:p>
        </p:txBody>
      </p:sp>
      <p:sp>
        <p:nvSpPr>
          <p:cNvPr id="4" name="Rectangle 3"/>
          <p:cNvSpPr/>
          <p:nvPr/>
        </p:nvSpPr>
        <p:spPr>
          <a:xfrm>
            <a:off x="152400" y="4343400"/>
            <a:ext cx="8763000" cy="2308324"/>
          </a:xfrm>
          <a:prstGeom prst="rect">
            <a:avLst/>
          </a:prstGeom>
        </p:spPr>
        <p:txBody>
          <a:bodyPr wrap="square">
            <a:spAutoFit/>
          </a:bodyPr>
          <a:lstStyle/>
          <a:p>
            <a:r>
              <a:rPr lang="nl-NL" dirty="0"/>
              <a:t>"tools": {</a:t>
            </a:r>
          </a:p>
          <a:p>
            <a:r>
              <a:rPr lang="nl-NL" dirty="0"/>
              <a:t>     "</a:t>
            </a:r>
            <a:r>
              <a:rPr lang="nl-NL" dirty="0" err="1"/>
              <a:t>Microsoft.AspNetCore.Server.IISIntegration.Tools</a:t>
            </a:r>
            <a:r>
              <a:rPr lang="nl-NL" dirty="0"/>
              <a:t>": "1.1.0-preview4-final"</a:t>
            </a:r>
          </a:p>
          <a:p>
            <a:r>
              <a:rPr lang="nl-NL" dirty="0"/>
              <a:t>   },</a:t>
            </a:r>
          </a:p>
          <a:p>
            <a:r>
              <a:rPr lang="nl-NL" dirty="0"/>
              <a:t>   "scripts": {</a:t>
            </a:r>
          </a:p>
          <a:p>
            <a:r>
              <a:rPr lang="nl-NL" dirty="0"/>
              <a:t>     "</a:t>
            </a:r>
            <a:r>
              <a:rPr lang="nl-NL" dirty="0" err="1"/>
              <a:t>postpublish</a:t>
            </a:r>
            <a:r>
              <a:rPr lang="nl-NL" dirty="0"/>
              <a:t>": "</a:t>
            </a:r>
            <a:r>
              <a:rPr lang="nl-NL" dirty="0" err="1"/>
              <a:t>dotnet</a:t>
            </a:r>
            <a:r>
              <a:rPr lang="nl-NL" dirty="0"/>
              <a:t> </a:t>
            </a:r>
            <a:r>
              <a:rPr lang="nl-NL" dirty="0" err="1"/>
              <a:t>publish-iis</a:t>
            </a:r>
            <a:r>
              <a:rPr lang="nl-NL" dirty="0"/>
              <a:t> --</a:t>
            </a:r>
            <a:r>
              <a:rPr lang="nl-NL" dirty="0" err="1"/>
              <a:t>publish</a:t>
            </a:r>
            <a:r>
              <a:rPr lang="nl-NL" dirty="0"/>
              <a:t>-folder %</a:t>
            </a:r>
            <a:r>
              <a:rPr lang="nl-NL" dirty="0" err="1"/>
              <a:t>publish:OutputPath</a:t>
            </a:r>
            <a:r>
              <a:rPr lang="nl-NL" dirty="0"/>
              <a:t>% --</a:t>
            </a:r>
            <a:r>
              <a:rPr lang="nl-NL" dirty="0" err="1"/>
              <a:t>framework</a:t>
            </a:r>
            <a:r>
              <a:rPr lang="nl-NL" dirty="0"/>
              <a:t> %</a:t>
            </a:r>
            <a:r>
              <a:rPr lang="nl-NL" dirty="0" err="1"/>
              <a:t>publish:FullTargetFramework</a:t>
            </a:r>
            <a:r>
              <a:rPr lang="nl-NL" dirty="0"/>
              <a:t>%"</a:t>
            </a:r>
          </a:p>
          <a:p>
            <a:r>
              <a:rPr lang="nl-NL" dirty="0"/>
              <a:t>   }</a:t>
            </a:r>
          </a:p>
        </p:txBody>
      </p:sp>
    </p:spTree>
    <p:extLst>
      <p:ext uri="{BB962C8B-B14F-4D97-AF65-F5344CB8AC3E}">
        <p14:creationId xmlns:p14="http://schemas.microsoft.com/office/powerpoint/2010/main" val="5331931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345</TotalTime>
  <Words>2641</Words>
  <Application>Microsoft Office PowerPoint</Application>
  <PresentationFormat>On-screen Show (4:3)</PresentationFormat>
  <Paragraphs>312</Paragraphs>
  <Slides>25</Slides>
  <Notes>18</Notes>
  <HiddenSlides>6</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25</vt:i4>
      </vt:variant>
    </vt:vector>
  </HeadingPairs>
  <TitlesOfParts>
    <vt:vector size="39" baseType="lpstr">
      <vt:lpstr>Verdana</vt:lpstr>
      <vt:lpstr>Segoe UI Light</vt:lpstr>
      <vt:lpstr>Courier New</vt:lpstr>
      <vt:lpstr>Wingdings</vt:lpstr>
      <vt:lpstr>segoe-ui_semibold</vt:lpstr>
      <vt:lpstr>Arial</vt:lpstr>
      <vt:lpstr>Segoe Light</vt:lpstr>
      <vt:lpstr>Times New Roman</vt:lpstr>
      <vt:lpstr>Arial Narrow</vt:lpstr>
      <vt:lpstr>Segoe UI</vt:lpstr>
      <vt:lpstr>Calibri</vt:lpstr>
      <vt:lpstr>Arial Unicode MS</vt:lpstr>
      <vt:lpstr>굴림</vt:lpstr>
      <vt:lpstr>Presentation1</vt:lpstr>
      <vt:lpstr>Module16</vt:lpstr>
      <vt:lpstr>Module Overview</vt:lpstr>
      <vt:lpstr>Lesson 1: Publishing to IIS</vt:lpstr>
      <vt:lpstr>Supported Operating Systems</vt:lpstr>
      <vt:lpstr>IIS configuration</vt:lpstr>
      <vt:lpstr>Install the .NET Core Windows Server Hosting bundle</vt:lpstr>
      <vt:lpstr>Application Configuration (1/3)</vt:lpstr>
      <vt:lpstr>Application Configuration (2/3)</vt:lpstr>
      <vt:lpstr>Application Configuration (3/3)</vt:lpstr>
      <vt:lpstr>Deploy the Application</vt:lpstr>
      <vt:lpstr>Configure the website in IIS</vt:lpstr>
      <vt:lpstr>Create a Data Protection Registry Hive</vt:lpstr>
      <vt:lpstr>Configuration of sub-applications</vt:lpstr>
      <vt:lpstr>Configuration of IIS via web.config</vt:lpstr>
      <vt:lpstr>Lesson 2: Publishing to IIS with Web Deploy using Visual Studio</vt:lpstr>
      <vt:lpstr>Lesson 3: Deploy an ASP.NET Core web app to Azure using Visual Studio</vt:lpstr>
      <vt:lpstr>Lesson 4: Publish to a Docker Image</vt:lpstr>
      <vt:lpstr>Demonstration: How to Deploy a Website to Windows Azure</vt:lpstr>
      <vt:lpstr>PowerPoint Presentation</vt:lpstr>
      <vt:lpstr>PowerPoint Presentation</vt:lpstr>
      <vt:lpstr>Lab: Deploying ASP.NET MVC Core Web Applications</vt:lpstr>
      <vt:lpstr>Lab Scenario</vt:lpstr>
      <vt:lpstr>Lab Review</vt:lpstr>
      <vt:lpstr>Module Review and Takeaways</vt:lpstr>
      <vt:lpstr>Course Evaluation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Module16</dc:title>
  <dc:creator>karthi</dc:creator>
  <cp:lastModifiedBy>Simona Colapicchioni</cp:lastModifiedBy>
  <cp:revision>17</cp:revision>
  <dcterms:created xsi:type="dcterms:W3CDTF">2013-05-30T12:01:29Z</dcterms:created>
  <dcterms:modified xsi:type="dcterms:W3CDTF">2016-12-20T13:01:30Z</dcterms:modified>
</cp:coreProperties>
</file>