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87" r:id="rId2"/>
    <p:sldMasterId id="2147483700" r:id="rId3"/>
  </p:sldMasterIdLst>
  <p:notesMasterIdLst>
    <p:notesMasterId r:id="rId17"/>
  </p:notesMasterIdLst>
  <p:sldIdLst>
    <p:sldId id="277" r:id="rId4"/>
    <p:sldId id="257" r:id="rId5"/>
    <p:sldId id="258" r:id="rId6"/>
    <p:sldId id="281" r:id="rId7"/>
    <p:sldId id="260" r:id="rId8"/>
    <p:sldId id="261" r:id="rId9"/>
    <p:sldId id="286" r:id="rId10"/>
    <p:sldId id="287" r:id="rId11"/>
    <p:sldId id="288" r:id="rId12"/>
    <p:sldId id="265" r:id="rId13"/>
    <p:sldId id="266" r:id="rId14"/>
    <p:sldId id="285" r:id="rId15"/>
    <p:sldId id="282" r:id="rId16"/>
  </p:sldIdLst>
  <p:sldSz cx="12192000" cy="6858000"/>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ny Jamieson" initials="TJ" lastIdx="8" clrIdx="0"/>
  <p:cmAuthor id="1" name="Tarina" initials="T" lastIdx="5" clrIdx="1">
    <p:extLst>
      <p:ext uri="{19B8F6BF-5375-455C-9EA6-DF929625EA0E}">
        <p15:presenceInfo xmlns:p15="http://schemas.microsoft.com/office/powerpoint/2012/main" userId="Tarina" providerId="None"/>
      </p:ext>
    </p:extLst>
  </p:cmAuthor>
  <p:cmAuthor id="2" name="Sugato Deb" initials="SD" lastIdx="10" clrIdx="2">
    <p:extLst>
      <p:ext uri="{19B8F6BF-5375-455C-9EA6-DF929625EA0E}">
        <p15:presenceInfo xmlns:p15="http://schemas.microsoft.com/office/powerpoint/2012/main" userId="S::Sugato@appositelearning.com::efe2e5fc-a776-4719-bfcd-c0c669861a86" providerId="AD"/>
      </p:ext>
    </p:extLst>
  </p:cmAuthor>
  <p:cmAuthor id="3" name="Apposite_01@outlook.com" initials="A" lastIdx="9" clrIdx="3">
    <p:extLst>
      <p:ext uri="{19B8F6BF-5375-455C-9EA6-DF929625EA0E}">
        <p15:presenceInfo xmlns:p15="http://schemas.microsoft.com/office/powerpoint/2012/main" userId="c2216bb74a133dd3" providerId="Windows Live"/>
      </p:ext>
    </p:extLst>
  </p:cmAuthor>
  <p:cmAuthor id="4" name="Baruch Toledano" initials="BT" lastIdx="20" clrIdx="4">
    <p:extLst>
      <p:ext uri="{19B8F6BF-5375-455C-9EA6-DF929625EA0E}">
        <p15:presenceInfo xmlns:p15="http://schemas.microsoft.com/office/powerpoint/2012/main" userId="a847dffbc41c8723" providerId="Windows Live"/>
      </p:ext>
    </p:extLst>
  </p:cmAuthor>
  <p:cmAuthor id="5" name="apposite" initials="H" lastIdx="1" clrIdx="5">
    <p:extLst>
      <p:ext uri="{19B8F6BF-5375-455C-9EA6-DF929625EA0E}">
        <p15:presenceInfo xmlns:p15="http://schemas.microsoft.com/office/powerpoint/2012/main" userId="apposit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2C6"/>
    <a:srgbClr val="008A00"/>
    <a:srgbClr val="00188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877AE-1FB3-4942-85A7-E0F8A58EFE51}" v="8" dt="2019-02-06T09:45:14.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88" autoAdjust="0"/>
    <p:restoredTop sz="53990" autoAdjust="0"/>
  </p:normalViewPr>
  <p:slideViewPr>
    <p:cSldViewPr>
      <p:cViewPr varScale="1">
        <p:scale>
          <a:sx n="39" d="100"/>
          <a:sy n="39" d="100"/>
        </p:scale>
        <p:origin x="2262" y="60"/>
      </p:cViewPr>
      <p:guideLst>
        <p:guide orient="horz" pos="2160"/>
        <p:guide pos="3840"/>
      </p:guideLst>
    </p:cSldViewPr>
  </p:slideViewPr>
  <p:notesTextViewPr>
    <p:cViewPr>
      <p:scale>
        <a:sx n="100" d="100"/>
        <a:sy n="100" d="100"/>
      </p:scale>
      <p:origin x="0" y="0"/>
    </p:cViewPr>
  </p:notesTextViewPr>
  <p:notesViewPr>
    <p:cSldViewPr>
      <p:cViewPr>
        <p:scale>
          <a:sx n="70" d="100"/>
          <a:sy n="70" d="100"/>
        </p:scale>
        <p:origin x="2222" y="-4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B15CE-72C7-4F52-B44D-DEB2CB65452D}" type="datetimeFigureOut">
              <a:rPr lang="en-US" smtClean="0"/>
              <a:t>1/18/2022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05FC6-45CD-407B-9538-F397EFA5C0CC}" type="slidenum">
              <a:rPr lang="en-US" smtClean="0"/>
              <a:t>‹#›</a:t>
            </a:fld>
            <a:endParaRPr lang="en-US" dirty="0"/>
          </a:p>
        </p:txBody>
      </p:sp>
    </p:spTree>
    <p:extLst>
      <p:ext uri="{BB962C8B-B14F-4D97-AF65-F5344CB8AC3E}">
        <p14:creationId xmlns:p14="http://schemas.microsoft.com/office/powerpoint/2010/main" val="407516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b="1" dirty="0">
                <a:latin typeface="Segoe" panose="020B0502040504020203" pitchFamily="34" charset="0"/>
                <a:cs typeface="Arial" panose="020B0604020202020204" pitchFamily="34" charset="0"/>
              </a:rPr>
              <a:t>Required Materials</a:t>
            </a:r>
          </a:p>
          <a:p>
            <a:r>
              <a:rPr lang="en-US" sz="1000" dirty="0">
                <a:latin typeface="Segoe" panose="020B0502040504020203" pitchFamily="34" charset="0"/>
                <a:cs typeface="Arial" panose="020B0604020202020204" pitchFamily="34" charset="0"/>
              </a:rPr>
              <a:t>To teach this course, you need the following materials:</a:t>
            </a:r>
          </a:p>
          <a:p>
            <a:pPr>
              <a:buFontTx/>
              <a:buChar char="•"/>
            </a:pPr>
            <a:r>
              <a:rPr lang="en-US" sz="1000" dirty="0">
                <a:latin typeface="Segoe" panose="020B0502040504020203" pitchFamily="34" charset="0"/>
                <a:cs typeface="Arial" panose="020B0604020202020204" pitchFamily="34" charset="0"/>
              </a:rPr>
              <a:t> Course Handbook</a:t>
            </a:r>
          </a:p>
          <a:p>
            <a:pPr>
              <a:buFontTx/>
              <a:buChar char="•"/>
            </a:pPr>
            <a:r>
              <a:rPr lang="en-US" sz="1000" dirty="0">
                <a:latin typeface="Segoe" panose="020B0502040504020203" pitchFamily="34" charset="0"/>
                <a:cs typeface="Arial" panose="020B0604020202020204" pitchFamily="34" charset="0"/>
              </a:rPr>
              <a:t> Trainer materials, including:</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Trainer Preparation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PowerPoint files for this course</a:t>
            </a:r>
            <a:endParaRPr lang="en-US" sz="1000" dirty="0">
              <a:solidFill>
                <a:srgbClr val="7030A0"/>
              </a:solidFill>
              <a:latin typeface="Segoe" panose="020B0502040504020203" pitchFamily="34" charset="0"/>
              <a:cs typeface="Arial" panose="020B0604020202020204" pitchFamily="34" charset="0"/>
            </a:endParaRPr>
          </a:p>
          <a:p>
            <a:pPr marL="228600" lvl="1" indent="0">
              <a:buFont typeface="Courier New" panose="02070309020205020404" pitchFamily="49" charset="0"/>
              <a:buNone/>
            </a:pPr>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Important</a:t>
            </a:r>
            <a:r>
              <a:rPr lang="en-US" sz="1000" b="0" dirty="0">
                <a:latin typeface="Segoe" panose="020B0502040504020203" pitchFamily="34" charset="0"/>
                <a:cs typeface="Arial" panose="020B0604020202020204" pitchFamily="34" charset="0"/>
              </a:rPr>
              <a:t>:</a:t>
            </a:r>
            <a:r>
              <a:rPr lang="en-US" sz="1000" b="1" dirty="0">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We recommend that you use Microsoft Office PowerPoint</a:t>
            </a:r>
            <a:r>
              <a:rPr lang="en-CA" sz="1000" kern="1200" dirty="0">
                <a:solidFill>
                  <a:schemeClr val="tx1"/>
                </a:solidFill>
                <a:effectLst/>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2007 or a newer version to display the course slides. If you use PowerPoint Viewer or an older version of Office PowerPoint, some features of the slides might not display correctly.</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Preparation Tasks</a:t>
            </a:r>
          </a:p>
          <a:p>
            <a:r>
              <a:rPr lang="en-US" sz="1000" dirty="0">
                <a:latin typeface="Segoe" panose="020B0502040504020203" pitchFamily="34" charset="0"/>
                <a:cs typeface="Arial" panose="020B0604020202020204" pitchFamily="34" charset="0"/>
              </a:rPr>
              <a:t>To prepare for this course, you must follow and complete the tasks that the Trainer Preparation Guide outlines.</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Presentation</a:t>
            </a:r>
            <a:r>
              <a:rPr lang="en-US" sz="1000" b="0" dirty="0">
                <a:latin typeface="Segoe" panose="020B0502040504020203" pitchFamily="34" charset="0"/>
                <a:cs typeface="Arial" panose="020B0604020202020204" pitchFamily="34" charset="0"/>
              </a:rPr>
              <a:t>:</a:t>
            </a:r>
            <a:r>
              <a:rPr lang="en-US" sz="1000" dirty="0">
                <a:solidFill>
                  <a:srgbClr val="FF0000"/>
                </a:solidFill>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30 minutes</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1</a:t>
            </a:fld>
            <a:endParaRPr lang="en-US" dirty="0"/>
          </a:p>
        </p:txBody>
      </p:sp>
      <p:sp>
        <p:nvSpPr>
          <p:cNvPr id="5" name="Rectangle 3">
            <a:extLst>
              <a:ext uri="{FF2B5EF4-FFF2-40B4-BE49-F238E27FC236}">
                <a16:creationId xmlns:a16="http://schemas.microsoft.com/office/drawing/2014/main" id="{A4D408CE-C7A4-42C1-AE24-690BECA59EDD}"/>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11242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10</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11</a:t>
            </a:fld>
            <a:endParaRPr lang="en-US" dirty="0"/>
          </a:p>
        </p:txBody>
      </p:sp>
      <p:sp>
        <p:nvSpPr>
          <p:cNvPr id="6" name="Rectangle 3">
            <a:extLst>
              <a:ext uri="{FF2B5EF4-FFF2-40B4-BE49-F238E27FC236}">
                <a16:creationId xmlns:a16="http://schemas.microsoft.com/office/drawing/2014/main" id="{8CD29A0D-06CD-4DB7-A311-5C8E5BA7864A}"/>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12</a:t>
            </a:fld>
            <a:endParaRPr lang="en-US" dirty="0"/>
          </a:p>
        </p:txBody>
      </p:sp>
      <p:sp>
        <p:nvSpPr>
          <p:cNvPr id="6" name="Rectangle 3">
            <a:extLst>
              <a:ext uri="{FF2B5EF4-FFF2-40B4-BE49-F238E27FC236}">
                <a16:creationId xmlns:a16="http://schemas.microsoft.com/office/drawing/2014/main" id="{8CD29A0D-06CD-4DB7-A311-5C8E5BA7864A}"/>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070932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C05FC6-45CD-407B-9538-F397EFA5C0CC}" type="slidenum">
              <a:rPr lang="en-US" smtClean="0"/>
              <a:t>13</a:t>
            </a:fld>
            <a:endParaRPr lang="en-US" dirty="0"/>
          </a:p>
        </p:txBody>
      </p:sp>
    </p:spTree>
    <p:extLst>
      <p:ext uri="{BB962C8B-B14F-4D97-AF65-F5344CB8AC3E}">
        <p14:creationId xmlns:p14="http://schemas.microsoft.com/office/powerpoint/2010/main" val="7140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a:latin typeface="Segoe" panose="020B0502040504020203" pitchFamily="34" charset="0"/>
                <a:cs typeface="Arial" panose="020B0604020202020204" pitchFamily="34" charset="0"/>
              </a:rPr>
              <a:t>Welcome students to the course and introduce yourself. Provide a brief overview of your background to establish credibility.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latin typeface="Arial" panose="020B0604020202020204" pitchFamily="34" charset="0"/>
              <a:cs typeface="Arial" panose="020B0604020202020204" pitchFamily="34" charset="0"/>
            </a:endParaRPr>
          </a:p>
          <a:p>
            <a:endParaRPr lang="en-CA"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4C05FC6-45CD-407B-9538-F397EFA5C0CC}" type="slidenum">
              <a:rPr lang="en-US" smtClean="0"/>
              <a:t>2</a:t>
            </a:fld>
            <a:endParaRPr lang="en-US" dirty="0"/>
          </a:p>
        </p:txBody>
      </p:sp>
      <p:sp>
        <p:nvSpPr>
          <p:cNvPr id="5" name="Rectangle 3">
            <a:extLst>
              <a:ext uri="{FF2B5EF4-FFF2-40B4-BE49-F238E27FC236}">
                <a16:creationId xmlns:a16="http://schemas.microsoft.com/office/drawing/2014/main" id="{A64AD86D-1475-46F4-AC47-F435E0D539C9}"/>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a:extLst>
              <a:ext uri="{FF2B5EF4-FFF2-40B4-BE49-F238E27FC236}">
                <a16:creationId xmlns:a16="http://schemas.microsoft.com/office/drawing/2014/main" id="{C6216879-E6E2-4B25-8B8E-6F92DCCF91E4}"/>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a:extLst>
              <a:ext uri="{FF2B5EF4-FFF2-40B4-BE49-F238E27FC236}">
                <a16:creationId xmlns:a16="http://schemas.microsoft.com/office/drawing/2014/main" id="{29590C64-DED7-4D27-B86E-1E66A67523CE}"/>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audience for this course. This is an opportunity for you to identify students who may not have the appropriate background or experience to attend the course.</a:t>
            </a:r>
            <a:endParaRPr lang="en-US" sz="1000" dirty="0">
              <a:latin typeface="Segoe" panose="020B0502040504020203"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5</a:t>
            </a:fld>
            <a:endParaRPr lang="en-US" dirty="0"/>
          </a:p>
        </p:txBody>
      </p:sp>
      <p:sp>
        <p:nvSpPr>
          <p:cNvPr id="5" name="Rectangle 3">
            <a:extLst>
              <a:ext uri="{FF2B5EF4-FFF2-40B4-BE49-F238E27FC236}">
                <a16:creationId xmlns:a16="http://schemas.microsoft.com/office/drawing/2014/main" id="{7C79054D-56B3-4136-A128-49258441D953}"/>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course prerequisites.</a:t>
            </a:r>
          </a:p>
        </p:txBody>
      </p:sp>
      <p:sp>
        <p:nvSpPr>
          <p:cNvPr id="4" name="Slide Number Placeholder 3"/>
          <p:cNvSpPr>
            <a:spLocks noGrp="1"/>
          </p:cNvSpPr>
          <p:nvPr>
            <p:ph type="sldNum" sz="quarter" idx="10"/>
          </p:nvPr>
        </p:nvSpPr>
        <p:spPr/>
        <p:txBody>
          <a:bodyPr/>
          <a:lstStyle/>
          <a:p>
            <a:fld id="{04C05FC6-45CD-407B-9538-F397EFA5C0CC}" type="slidenum">
              <a:rPr lang="en-US" smtClean="0"/>
              <a:t>6</a:t>
            </a:fld>
            <a:endParaRPr lang="en-US" dirty="0"/>
          </a:p>
        </p:txBody>
      </p:sp>
      <p:sp>
        <p:nvSpPr>
          <p:cNvPr id="5" name="Rectangle 3">
            <a:extLst>
              <a:ext uri="{FF2B5EF4-FFF2-40B4-BE49-F238E27FC236}">
                <a16:creationId xmlns:a16="http://schemas.microsoft.com/office/drawing/2014/main" id="{F99A1547-6EAB-472E-985E-C3FA0AF5767E}"/>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7</a:t>
            </a:fld>
            <a:endParaRPr lang="en-US" dirty="0"/>
          </a:p>
        </p:txBody>
      </p:sp>
      <p:sp>
        <p:nvSpPr>
          <p:cNvPr id="5" name="Rectangle 3">
            <a:extLst>
              <a:ext uri="{FF2B5EF4-FFF2-40B4-BE49-F238E27FC236}">
                <a16:creationId xmlns:a16="http://schemas.microsoft.com/office/drawing/2014/main" id="{3DBB45BA-CAE2-4B81-8300-8AC2819CDC30}"/>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344759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8</a:t>
            </a:fld>
            <a:endParaRPr lang="en-US" dirty="0"/>
          </a:p>
        </p:txBody>
      </p:sp>
      <p:sp>
        <p:nvSpPr>
          <p:cNvPr id="5" name="Rectangle 3">
            <a:extLst>
              <a:ext uri="{FF2B5EF4-FFF2-40B4-BE49-F238E27FC236}">
                <a16:creationId xmlns:a16="http://schemas.microsoft.com/office/drawing/2014/main" id="{3DBB45BA-CAE2-4B81-8300-8AC2819CDC30}"/>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463714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9</a:t>
            </a:fld>
            <a:endParaRPr lang="en-US" dirty="0"/>
          </a:p>
        </p:txBody>
      </p:sp>
      <p:sp>
        <p:nvSpPr>
          <p:cNvPr id="5" name="Rectangle 3">
            <a:extLst>
              <a:ext uri="{FF2B5EF4-FFF2-40B4-BE49-F238E27FC236}">
                <a16:creationId xmlns:a16="http://schemas.microsoft.com/office/drawing/2014/main" id="{3DBB45BA-CAE2-4B81-8300-8AC2819CDC30}"/>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7240014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1.xml"/><Relationship Id="rId4" Type="http://schemas.openxmlformats.org/officeDocument/2006/relationships/image" Target="../media/image2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2"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3" y="4334041"/>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094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785540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1731121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320" b="1">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9"/>
            <a:ext cx="4320000" cy="464603"/>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4"/>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608971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175415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2644">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0"/>
            <a:ext cx="6861600"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3" y="4334041"/>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128222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808982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2586595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3" y="4334041"/>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2025">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013">
                <a:solidFill>
                  <a:schemeClr val="bg1"/>
                </a:solidFill>
              </a:defRPr>
            </a:lvl1pPr>
            <a:lvl2pPr marL="141750" indent="0">
              <a:buNone/>
              <a:defRPr>
                <a:solidFill>
                  <a:schemeClr val="bg1"/>
                </a:solidFill>
              </a:defRPr>
            </a:lvl2pPr>
            <a:lvl3pPr marL="2835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476686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880607050"/>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24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500">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36417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617596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28"/>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40875916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665018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2271896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4108310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69" y="1196752"/>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4" name="Content Placeholder 5"/>
          <p:cNvSpPr>
            <a:spLocks noGrp="1"/>
          </p:cNvSpPr>
          <p:nvPr>
            <p:ph sz="quarter" idx="4"/>
          </p:nvPr>
        </p:nvSpPr>
        <p:spPr>
          <a:xfrm>
            <a:off x="6193369" y="1836514"/>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28421645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17683076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2" y="764707"/>
            <a:ext cx="4011084" cy="1100803"/>
          </a:xfrm>
        </p:spPr>
        <p:txBody>
          <a:bodyPr anchor="b"/>
          <a:lstStyle>
            <a:lvl1pPr algn="l">
              <a:defRPr sz="1500"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2" y="1926755"/>
            <a:ext cx="4011084" cy="438256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2740830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500"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12921226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4293506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238317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tx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6192094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5105518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7606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MOC Title Slide">
    <p:spTree>
      <p:nvGrpSpPr>
        <p:cNvPr id="1" name=""/>
        <p:cNvGrpSpPr/>
        <p:nvPr/>
      </p:nvGrpSpPr>
      <p:grpSpPr>
        <a:xfrm>
          <a:off x="0" y="0"/>
          <a:ext cx="0" cy="0"/>
          <a:chOff x="0" y="0"/>
          <a:chExt cx="0" cy="0"/>
        </a:xfrm>
      </p:grpSpPr>
      <p:sp>
        <p:nvSpPr>
          <p:cNvPr id="9" name="Rectangle 8"/>
          <p:cNvSpPr/>
          <p:nvPr userDrawn="1"/>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406400" y="1447800"/>
            <a:ext cx="109728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0" y="2514600"/>
            <a:ext cx="84327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1" y="3886200"/>
            <a:ext cx="8106711"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1" y="5827119"/>
            <a:ext cx="2651561" cy="731520"/>
          </a:xfrm>
          <a:prstGeom prst="rect">
            <a:avLst/>
          </a:prstGeom>
        </p:spPr>
      </p:pic>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39250620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80182285"/>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28"/>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7642088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6196149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6898381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9841971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69" y="1196752"/>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93369" y="1836514"/>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965346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60576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4035521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0030855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a:latin typeface="+mj-lt"/>
                <a:ea typeface="+mj-ea"/>
                <a:cs typeface="+mj-cs"/>
              </a:rPr>
              <a:t>Klik om de stijl te bewerken</a:t>
            </a:r>
            <a:endParaRPr lang="nl-NL" sz="3300" dirty="0">
              <a:latin typeface="+mj-lt"/>
              <a:ea typeface="+mj-ea"/>
              <a:cs typeface="+mj-cs"/>
            </a:endParaRPr>
          </a:p>
        </p:txBody>
      </p:sp>
      <p:sp>
        <p:nvSpPr>
          <p:cNvPr id="2" name="Title 1"/>
          <p:cNvSpPr>
            <a:spLocks noGrp="1"/>
          </p:cNvSpPr>
          <p:nvPr>
            <p:ph type="title"/>
          </p:nvPr>
        </p:nvSpPr>
        <p:spPr>
          <a:xfrm>
            <a:off x="609602" y="764704"/>
            <a:ext cx="4011084" cy="1100802"/>
          </a:xfrm>
        </p:spPr>
        <p:txBody>
          <a:bodyPr anchor="b"/>
          <a:lstStyle>
            <a:lvl1pPr algn="l">
              <a:defRPr sz="1500"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2" y="1926756"/>
            <a:ext cx="4011084" cy="438256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5241539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a:latin typeface="+mj-lt"/>
                <a:ea typeface="+mj-ea"/>
                <a:cs typeface="+mj-cs"/>
              </a:rPr>
              <a:t>Klik om de stijl te bewerken</a:t>
            </a:r>
            <a:endParaRPr lang="nl-NL" sz="3300"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500"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7007783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9829967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0033812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3131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2"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3" y="4334041"/>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2170332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851856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tx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1796677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1089688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69883652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7486747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2976996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8975552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39535592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0" y="5163169"/>
            <a:ext cx="1767993" cy="1694835"/>
          </a:xfrm>
          <a:prstGeom prst="rect">
            <a:avLst/>
          </a:prstGeom>
        </p:spPr>
      </p:pic>
    </p:spTree>
    <p:extLst>
      <p:ext uri="{BB962C8B-B14F-4D97-AF65-F5344CB8AC3E}">
        <p14:creationId xmlns:p14="http://schemas.microsoft.com/office/powerpoint/2010/main" val="31118423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8078052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2643542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1056">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320" b="1">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9"/>
            <a:ext cx="4320000" cy="464603"/>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3" y="5864404"/>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8232364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11018551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2644">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0"/>
            <a:ext cx="6861600"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3" y="4334041"/>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64610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4312331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0639117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1850854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3" y="4334041"/>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2025">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013">
                <a:solidFill>
                  <a:schemeClr val="bg1"/>
                </a:solidFill>
              </a:defRPr>
            </a:lvl1pPr>
            <a:lvl2pPr marL="141750" indent="0">
              <a:buNone/>
              <a:defRPr>
                <a:solidFill>
                  <a:schemeClr val="bg1"/>
                </a:solidFill>
              </a:defRPr>
            </a:lvl2pPr>
            <a:lvl3pPr marL="2835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85307092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146942632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24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500">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409902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733144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404304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0" y="5163169"/>
            <a:ext cx="1767993" cy="1694835"/>
          </a:xfrm>
          <a:prstGeom prst="rect">
            <a:avLst/>
          </a:prstGeom>
        </p:spPr>
      </p:pic>
    </p:spTree>
    <p:extLst>
      <p:ext uri="{BB962C8B-B14F-4D97-AF65-F5344CB8AC3E}">
        <p14:creationId xmlns:p14="http://schemas.microsoft.com/office/powerpoint/2010/main" val="236806299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2.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25.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0.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theme" Target="../theme/theme3.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04698339"/>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Lst>
  <p:txStyles>
    <p:titleStyle>
      <a:lvl1pPr algn="l" defTabSz="514350" rtl="0" eaLnBrk="1" latinLnBrk="0" hangingPunct="1">
        <a:lnSpc>
          <a:spcPct val="105000"/>
        </a:lnSpc>
        <a:spcBef>
          <a:spcPct val="0"/>
        </a:spcBef>
        <a:buNone/>
        <a:defRPr sz="2250" b="0" kern="1200">
          <a:solidFill>
            <a:schemeClr val="tx1"/>
          </a:solidFill>
          <a:latin typeface="+mj-lt"/>
          <a:ea typeface="+mj-ea"/>
          <a:cs typeface="+mj-cs"/>
        </a:defRPr>
      </a:lvl1pPr>
    </p:titleStyle>
    <p:bodyStyle>
      <a:lvl1pPr marL="141750" indent="-141750" algn="l" defTabSz="514350" rtl="0" eaLnBrk="1" latinLnBrk="0" hangingPunct="1">
        <a:lnSpc>
          <a:spcPct val="120000"/>
        </a:lnSpc>
        <a:spcBef>
          <a:spcPts val="0"/>
        </a:spcBef>
        <a:buClrTx/>
        <a:buFont typeface="Arial" panose="020B0604020202020204" pitchFamily="34" charset="0"/>
        <a:buChar char="•"/>
        <a:defRPr sz="1350" kern="1200">
          <a:solidFill>
            <a:schemeClr val="tx1"/>
          </a:solidFill>
          <a:latin typeface="+mn-lt"/>
          <a:ea typeface="+mn-ea"/>
          <a:cs typeface="+mn-cs"/>
        </a:defRPr>
      </a:lvl1pPr>
      <a:lvl2pPr marL="283500" indent="-141750" algn="l" defTabSz="514350" rtl="0" eaLnBrk="1" latinLnBrk="0" hangingPunct="1">
        <a:lnSpc>
          <a:spcPct val="120000"/>
        </a:lnSpc>
        <a:spcBef>
          <a:spcPts val="0"/>
        </a:spcBef>
        <a:buClrTx/>
        <a:buFont typeface="Arial" panose="020B0604020202020204" pitchFamily="34" charset="0"/>
        <a:buChar char="–"/>
        <a:defRPr sz="1125" kern="1200">
          <a:solidFill>
            <a:schemeClr val="tx1"/>
          </a:solidFill>
          <a:latin typeface="+mn-lt"/>
          <a:ea typeface="+mn-ea"/>
          <a:cs typeface="+mn-cs"/>
        </a:defRPr>
      </a:lvl2pPr>
      <a:lvl3pPr marL="425250" indent="-141750" algn="l" defTabSz="514350"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3pPr>
      <a:lvl4pPr marL="567000" indent="-141750" algn="l" defTabSz="514350" rtl="0" eaLnBrk="1" latinLnBrk="0" hangingPunct="1">
        <a:lnSpc>
          <a:spcPct val="120000"/>
        </a:lnSpc>
        <a:spcBef>
          <a:spcPts val="0"/>
        </a:spcBef>
        <a:buClrTx/>
        <a:buSzPct val="80000"/>
        <a:buFont typeface="Arial" panose="020B0604020202020204" pitchFamily="34" charset="0"/>
        <a:buChar char="□"/>
        <a:defRPr sz="1013" kern="1200">
          <a:solidFill>
            <a:schemeClr val="tx1"/>
          </a:solidFill>
          <a:latin typeface="+mn-lt"/>
          <a:ea typeface="+mn-ea"/>
          <a:cs typeface="+mn-cs"/>
        </a:defRPr>
      </a:lvl4pPr>
      <a:lvl5pPr marL="708750" indent="-141750" algn="l" defTabSz="514350" rtl="0" eaLnBrk="1" latinLnBrk="0" hangingPunct="1">
        <a:lnSpc>
          <a:spcPct val="120000"/>
        </a:lnSpc>
        <a:spcBef>
          <a:spcPts val="0"/>
        </a:spcBef>
        <a:buClrTx/>
        <a:buSzPct val="90000"/>
        <a:buFont typeface="Arial" panose="020B0604020202020204" pitchFamily="34" charset="0"/>
        <a:buChar char="○"/>
        <a:defRPr sz="1013" b="0" kern="1200">
          <a:solidFill>
            <a:schemeClr val="tx1"/>
          </a:solidFill>
          <a:latin typeface="+mn-lt"/>
          <a:ea typeface="+mn-ea"/>
          <a:cs typeface="+mn-cs"/>
        </a:defRPr>
      </a:lvl5pPr>
      <a:lvl6pPr marL="850500" indent="-141750" algn="l" defTabSz="514350" rtl="0" eaLnBrk="1" latinLnBrk="0" hangingPunct="1">
        <a:lnSpc>
          <a:spcPct val="120000"/>
        </a:lnSpc>
        <a:spcBef>
          <a:spcPts val="0"/>
        </a:spcBef>
        <a:buFont typeface="Arial" panose="020B0604020202020204" pitchFamily="34" charset="0"/>
        <a:buChar char="~"/>
        <a:defRPr sz="1013" kern="1200">
          <a:solidFill>
            <a:schemeClr val="tx1"/>
          </a:solidFill>
          <a:latin typeface="+mn-lt"/>
          <a:ea typeface="+mn-ea"/>
          <a:cs typeface="+mn-cs"/>
        </a:defRPr>
      </a:lvl6pPr>
      <a:lvl7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kern="1200">
          <a:solidFill>
            <a:schemeClr val="tx1"/>
          </a:solidFill>
          <a:latin typeface="+mn-lt"/>
          <a:ea typeface="+mn-ea"/>
          <a:cs typeface="+mn-cs"/>
        </a:defRPr>
      </a:lvl7pPr>
      <a:lvl8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b="1" kern="1200">
          <a:solidFill>
            <a:schemeClr val="tx1"/>
          </a:solidFill>
          <a:latin typeface="+mn-lt"/>
          <a:ea typeface="+mn-ea"/>
          <a:cs typeface="+mn-cs"/>
        </a:defRPr>
      </a:lvl8pPr>
      <a:lvl9pPr marL="202500" indent="-202500" algn="l" defTabSz="514350" rtl="0" eaLnBrk="1" latinLnBrk="0" hangingPunct="1">
        <a:lnSpc>
          <a:spcPct val="120000"/>
        </a:lnSpc>
        <a:spcBef>
          <a:spcPts val="0"/>
        </a:spcBef>
        <a:buFont typeface="+mj-lt"/>
        <a:buAutoNum type="arabicPeriod"/>
        <a:defRPr sz="1350"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682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900"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900"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335743560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1" fontAlgn="base" hangingPunct="1">
        <a:spcBef>
          <a:spcPct val="0"/>
        </a:spcBef>
        <a:spcAft>
          <a:spcPct val="0"/>
        </a:spcAft>
        <a:defRPr sz="3300" kern="1200">
          <a:solidFill>
            <a:srgbClr val="00539F"/>
          </a:solidFill>
          <a:latin typeface="+mj-lt"/>
          <a:ea typeface="+mj-ea"/>
          <a:cs typeface="+mj-cs"/>
        </a:defRPr>
      </a:lvl1pPr>
      <a:lvl2pPr algn="l" rtl="0" eaLnBrk="1" fontAlgn="base" hangingPunct="1">
        <a:spcBef>
          <a:spcPct val="0"/>
        </a:spcBef>
        <a:spcAft>
          <a:spcPct val="0"/>
        </a:spcAft>
        <a:defRPr sz="3300">
          <a:solidFill>
            <a:srgbClr val="00539F"/>
          </a:solidFill>
          <a:latin typeface="Calibri" pitchFamily="34" charset="0"/>
        </a:defRPr>
      </a:lvl2pPr>
      <a:lvl3pPr algn="l" rtl="0" eaLnBrk="1" fontAlgn="base" hangingPunct="1">
        <a:spcBef>
          <a:spcPct val="0"/>
        </a:spcBef>
        <a:spcAft>
          <a:spcPct val="0"/>
        </a:spcAft>
        <a:defRPr sz="3300">
          <a:solidFill>
            <a:srgbClr val="00539F"/>
          </a:solidFill>
          <a:latin typeface="Calibri" pitchFamily="34" charset="0"/>
        </a:defRPr>
      </a:lvl3pPr>
      <a:lvl4pPr algn="l" rtl="0" eaLnBrk="1" fontAlgn="base" hangingPunct="1">
        <a:spcBef>
          <a:spcPct val="0"/>
        </a:spcBef>
        <a:spcAft>
          <a:spcPct val="0"/>
        </a:spcAft>
        <a:defRPr sz="3300">
          <a:solidFill>
            <a:srgbClr val="00539F"/>
          </a:solidFill>
          <a:latin typeface="Calibri" pitchFamily="34" charset="0"/>
        </a:defRPr>
      </a:lvl4pPr>
      <a:lvl5pPr algn="l" rtl="0" eaLnBrk="1" fontAlgn="base" hangingPunct="1">
        <a:spcBef>
          <a:spcPct val="0"/>
        </a:spcBef>
        <a:spcAft>
          <a:spcPct val="0"/>
        </a:spcAft>
        <a:defRPr sz="3300">
          <a:solidFill>
            <a:srgbClr val="00539F"/>
          </a:solidFill>
          <a:latin typeface="Calibri" pitchFamily="34" charset="0"/>
        </a:defRPr>
      </a:lvl5pPr>
      <a:lvl6pPr marL="342900" algn="l" rtl="0" eaLnBrk="1" fontAlgn="base" hangingPunct="1">
        <a:spcBef>
          <a:spcPct val="0"/>
        </a:spcBef>
        <a:spcAft>
          <a:spcPct val="0"/>
        </a:spcAft>
        <a:defRPr sz="3300">
          <a:solidFill>
            <a:schemeClr val="tx1"/>
          </a:solidFill>
          <a:latin typeface="Calibri" pitchFamily="34" charset="0"/>
        </a:defRPr>
      </a:lvl6pPr>
      <a:lvl7pPr marL="685800" algn="l" rtl="0" eaLnBrk="1" fontAlgn="base" hangingPunct="1">
        <a:spcBef>
          <a:spcPct val="0"/>
        </a:spcBef>
        <a:spcAft>
          <a:spcPct val="0"/>
        </a:spcAft>
        <a:defRPr sz="3300">
          <a:solidFill>
            <a:schemeClr val="tx1"/>
          </a:solidFill>
          <a:latin typeface="Calibri" pitchFamily="34" charset="0"/>
        </a:defRPr>
      </a:lvl7pPr>
      <a:lvl8pPr marL="1028700" algn="l" rtl="0" eaLnBrk="1" fontAlgn="base" hangingPunct="1">
        <a:spcBef>
          <a:spcPct val="0"/>
        </a:spcBef>
        <a:spcAft>
          <a:spcPct val="0"/>
        </a:spcAft>
        <a:defRPr sz="3300">
          <a:solidFill>
            <a:schemeClr val="tx1"/>
          </a:solidFill>
          <a:latin typeface="Calibri" pitchFamily="34" charset="0"/>
        </a:defRPr>
      </a:lvl8pPr>
      <a:lvl9pPr marL="1371600" algn="l"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SzPct val="70000"/>
        <a:buBlip>
          <a:blip r:embed="rId15"/>
        </a:buBlip>
        <a:defRPr sz="2400" kern="1200">
          <a:solidFill>
            <a:srgbClr val="000000"/>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rgbClr val="000000"/>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rgbClr val="000000"/>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rgbClr val="000000"/>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rgbClr val="000000"/>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6860937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Lst>
  <p:txStyles>
    <p:titleStyle>
      <a:lvl1pPr algn="l" defTabSz="514350" rtl="0" eaLnBrk="1" latinLnBrk="0" hangingPunct="1">
        <a:lnSpc>
          <a:spcPct val="105000"/>
        </a:lnSpc>
        <a:spcBef>
          <a:spcPct val="0"/>
        </a:spcBef>
        <a:buNone/>
        <a:defRPr sz="2250" b="0" kern="1200">
          <a:solidFill>
            <a:schemeClr val="bg1"/>
          </a:solidFill>
          <a:latin typeface="+mj-lt"/>
          <a:ea typeface="+mj-ea"/>
          <a:cs typeface="+mj-cs"/>
        </a:defRPr>
      </a:lvl1pPr>
    </p:titleStyle>
    <p:bodyStyle>
      <a:lvl1pPr marL="141750" indent="-141750" algn="l" defTabSz="514350" rtl="0" eaLnBrk="1" latinLnBrk="0" hangingPunct="1">
        <a:lnSpc>
          <a:spcPct val="120000"/>
        </a:lnSpc>
        <a:spcBef>
          <a:spcPts val="0"/>
        </a:spcBef>
        <a:buClrTx/>
        <a:buFont typeface="Arial" panose="020B0604020202020204" pitchFamily="34" charset="0"/>
        <a:buChar char="•"/>
        <a:defRPr sz="1350" kern="1200">
          <a:solidFill>
            <a:schemeClr val="bg1"/>
          </a:solidFill>
          <a:latin typeface="+mn-lt"/>
          <a:ea typeface="+mn-ea"/>
          <a:cs typeface="+mn-cs"/>
        </a:defRPr>
      </a:lvl1pPr>
      <a:lvl2pPr marL="283500" indent="-141750" algn="l" defTabSz="514350" rtl="0" eaLnBrk="1" latinLnBrk="0" hangingPunct="1">
        <a:lnSpc>
          <a:spcPct val="120000"/>
        </a:lnSpc>
        <a:spcBef>
          <a:spcPts val="0"/>
        </a:spcBef>
        <a:buClrTx/>
        <a:buFont typeface="Arial" panose="020B0604020202020204" pitchFamily="34" charset="0"/>
        <a:buChar char="–"/>
        <a:defRPr sz="1125" kern="1200">
          <a:solidFill>
            <a:schemeClr val="bg1"/>
          </a:solidFill>
          <a:latin typeface="+mn-lt"/>
          <a:ea typeface="+mn-ea"/>
          <a:cs typeface="+mn-cs"/>
        </a:defRPr>
      </a:lvl2pPr>
      <a:lvl3pPr marL="425250" indent="-141750" algn="l" defTabSz="514350"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3pPr>
      <a:lvl4pPr marL="567000" indent="-141750" algn="l" defTabSz="514350" rtl="0" eaLnBrk="1" latinLnBrk="0" hangingPunct="1">
        <a:lnSpc>
          <a:spcPct val="120000"/>
        </a:lnSpc>
        <a:spcBef>
          <a:spcPts val="0"/>
        </a:spcBef>
        <a:buClrTx/>
        <a:buSzPct val="80000"/>
        <a:buFont typeface="Arial" panose="020B0604020202020204" pitchFamily="34" charset="0"/>
        <a:buChar char="□"/>
        <a:defRPr sz="1013" kern="1200">
          <a:solidFill>
            <a:schemeClr val="bg1"/>
          </a:solidFill>
          <a:latin typeface="+mn-lt"/>
          <a:ea typeface="+mn-ea"/>
          <a:cs typeface="+mn-cs"/>
        </a:defRPr>
      </a:lvl4pPr>
      <a:lvl5pPr marL="708750" indent="-141750" algn="l" defTabSz="514350" rtl="0" eaLnBrk="1" latinLnBrk="0" hangingPunct="1">
        <a:lnSpc>
          <a:spcPct val="120000"/>
        </a:lnSpc>
        <a:spcBef>
          <a:spcPts val="0"/>
        </a:spcBef>
        <a:buClrTx/>
        <a:buSzPct val="90000"/>
        <a:buFont typeface="Arial" panose="020B0604020202020204" pitchFamily="34" charset="0"/>
        <a:buChar char="○"/>
        <a:defRPr sz="1013" b="0" kern="1200">
          <a:solidFill>
            <a:schemeClr val="bg1"/>
          </a:solidFill>
          <a:latin typeface="+mn-lt"/>
          <a:ea typeface="+mn-ea"/>
          <a:cs typeface="+mn-cs"/>
        </a:defRPr>
      </a:lvl5pPr>
      <a:lvl6pPr marL="850500" indent="-141750" algn="l" defTabSz="514350" rtl="0" eaLnBrk="1" latinLnBrk="0" hangingPunct="1">
        <a:lnSpc>
          <a:spcPct val="120000"/>
        </a:lnSpc>
        <a:spcBef>
          <a:spcPts val="0"/>
        </a:spcBef>
        <a:buFont typeface="Arial" panose="020B0604020202020204" pitchFamily="34" charset="0"/>
        <a:buChar char="~"/>
        <a:defRPr sz="1013" kern="1200">
          <a:solidFill>
            <a:schemeClr val="bg1"/>
          </a:solidFill>
          <a:latin typeface="+mn-lt"/>
          <a:ea typeface="+mn-ea"/>
          <a:cs typeface="+mn-cs"/>
        </a:defRPr>
      </a:lvl6pPr>
      <a:lvl7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kern="1200">
          <a:solidFill>
            <a:schemeClr val="bg1"/>
          </a:solidFill>
          <a:latin typeface="+mn-lt"/>
          <a:ea typeface="+mn-ea"/>
          <a:cs typeface="+mn-cs"/>
        </a:defRPr>
      </a:lvl7pPr>
      <a:lvl8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b="1" kern="1200">
          <a:solidFill>
            <a:schemeClr val="bg1"/>
          </a:solidFill>
          <a:latin typeface="+mn-lt"/>
          <a:ea typeface="+mn-ea"/>
          <a:cs typeface="+mn-cs"/>
        </a:defRPr>
      </a:lvl8pPr>
      <a:lvl9pPr marL="202500" indent="-202500" algn="l" defTabSz="514350" rtl="0" eaLnBrk="1" latinLnBrk="0" hangingPunct="1">
        <a:lnSpc>
          <a:spcPct val="120000"/>
        </a:lnSpc>
        <a:spcBef>
          <a:spcPts val="0"/>
        </a:spcBef>
        <a:buFont typeface="+mj-lt"/>
        <a:buAutoNum type="arabicPeriod"/>
        <a:defRPr sz="1350" kern="1200">
          <a:solidFill>
            <a:schemeClr val="bg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682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xml"/><Relationship Id="rId1" Type="http://schemas.openxmlformats.org/officeDocument/2006/relationships/slideLayout" Target="../slideLayouts/slideLayout3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2000" y="1203770"/>
            <a:ext cx="9495000" cy="1694004"/>
          </a:xfrm>
        </p:spPr>
        <p:txBody>
          <a:bodyPr>
            <a:normAutofit/>
          </a:bodyPr>
          <a:lstStyle/>
          <a:p>
            <a:r>
              <a:rPr lang="en-US" sz="5400" dirty="0"/>
              <a:t>Developing ASP.NET Core Web Applications</a:t>
            </a:r>
          </a:p>
        </p:txBody>
      </p:sp>
      <p:sp>
        <p:nvSpPr>
          <p:cNvPr id="3" name="Text Placeholder 2"/>
          <p:cNvSpPr>
            <a:spLocks noGrp="1"/>
          </p:cNvSpPr>
          <p:nvPr>
            <p:ph type="body" sz="quarter" idx="11"/>
          </p:nvPr>
        </p:nvSpPr>
        <p:spPr>
          <a:xfrm>
            <a:off x="792000" y="3588345"/>
            <a:ext cx="10028400" cy="1081088"/>
          </a:xfrm>
        </p:spPr>
        <p:txBody>
          <a:bodyPr/>
          <a:lstStyle/>
          <a:p>
            <a:r>
              <a:rPr lang="en-US" sz="1800" dirty="0"/>
              <a:t>Developing ASP.NET Core Web Applications Using Razor Pages, </a:t>
            </a:r>
            <a:r>
              <a:rPr lang="en-US" sz="1800" dirty="0" err="1"/>
              <a:t>Blazor</a:t>
            </a:r>
            <a:r>
              <a:rPr lang="en-US" sz="1800" dirty="0"/>
              <a:t>, Web </a:t>
            </a:r>
            <a:r>
              <a:rPr lang="en-US" sz="1800" dirty="0" err="1"/>
              <a:t>Apis</a:t>
            </a:r>
            <a:r>
              <a:rPr lang="en-US" sz="1800" dirty="0"/>
              <a:t> and </a:t>
            </a:r>
            <a:r>
              <a:rPr lang="en-US" sz="1800" dirty="0" err="1"/>
              <a:t>SignalR</a:t>
            </a:r>
            <a:endParaRPr lang="en-US" sz="1800" dirty="0"/>
          </a:p>
          <a:p>
            <a:endParaRPr lang="en-US" dirty="0"/>
          </a:p>
          <a:p>
            <a:endParaRPr lang="en-US" dirty="0"/>
          </a:p>
        </p:txBody>
      </p:sp>
    </p:spTree>
    <p:extLst>
      <p:ext uri="{BB962C8B-B14F-4D97-AF65-F5344CB8AC3E}">
        <p14:creationId xmlns:p14="http://schemas.microsoft.com/office/powerpoint/2010/main" val="250120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1981200" y="1066800"/>
            <a:ext cx="7924800" cy="5105400"/>
          </a:xfrm>
        </p:spPr>
        <p:txBody>
          <a:bodyPr/>
          <a:lstStyle/>
          <a:p>
            <a:pPr marL="0" indent="0">
              <a:buNone/>
            </a:pPr>
            <a:r>
              <a:rPr lang="en-CA" sz="2000" dirty="0">
                <a:solidFill>
                  <a:srgbClr val="0070C0"/>
                </a:solidFill>
              </a:rPr>
              <a:t>Module 1</a:t>
            </a:r>
          </a:p>
          <a:p>
            <a:pPr marL="0" indent="0">
              <a:buNone/>
            </a:pPr>
            <a:r>
              <a:rPr lang="en-US" sz="2000" dirty="0"/>
              <a:t>Exploring ASP.NET Core</a:t>
            </a:r>
          </a:p>
          <a:p>
            <a:pPr marL="0" indent="0">
              <a:buNone/>
            </a:pPr>
            <a:endParaRPr lang="en-CA" sz="2000" dirty="0">
              <a:solidFill>
                <a:srgbClr val="0070C0"/>
              </a:solidFill>
            </a:endParaRPr>
          </a:p>
          <a:p>
            <a:pPr marL="0" indent="0">
              <a:buNone/>
            </a:pPr>
            <a:r>
              <a:rPr lang="en-CA" sz="2000" dirty="0">
                <a:solidFill>
                  <a:srgbClr val="0070C0"/>
                </a:solidFill>
              </a:rPr>
              <a:t>Module 2</a:t>
            </a:r>
          </a:p>
          <a:p>
            <a:pPr marL="0" indent="0">
              <a:buNone/>
            </a:pPr>
            <a:r>
              <a:rPr lang="en-US" sz="2000" dirty="0"/>
              <a:t>Designing ASP.NET Core Web Applications</a:t>
            </a:r>
          </a:p>
          <a:p>
            <a:pPr marL="0" indent="0">
              <a:buNone/>
            </a:pPr>
            <a:endParaRPr lang="en-CA" sz="2000" dirty="0">
              <a:solidFill>
                <a:srgbClr val="0070C0"/>
              </a:solidFill>
            </a:endParaRPr>
          </a:p>
          <a:p>
            <a:pPr marL="0" indent="0">
              <a:buNone/>
            </a:pPr>
            <a:r>
              <a:rPr lang="en-CA" sz="2000" dirty="0">
                <a:solidFill>
                  <a:srgbClr val="0070C0"/>
                </a:solidFill>
              </a:rPr>
              <a:t>Module 3</a:t>
            </a:r>
          </a:p>
          <a:p>
            <a:pPr marL="0" indent="0">
              <a:buNone/>
            </a:pPr>
            <a:r>
              <a:rPr lang="en-US" sz="2000" dirty="0"/>
              <a:t>Configure Middleware and Services in ASP.NET Core</a:t>
            </a:r>
          </a:p>
          <a:p>
            <a:pPr marL="0" indent="0">
              <a:buNone/>
            </a:pPr>
            <a:endParaRPr lang="en-CA" sz="2000" dirty="0">
              <a:solidFill>
                <a:srgbClr val="0070C0"/>
              </a:solidFill>
            </a:endParaRPr>
          </a:p>
          <a:p>
            <a:pPr marL="0" indent="0">
              <a:buNone/>
            </a:pPr>
            <a:r>
              <a:rPr lang="en-CA" sz="2000" dirty="0">
                <a:solidFill>
                  <a:srgbClr val="0070C0"/>
                </a:solidFill>
              </a:rPr>
              <a:t>Module 4</a:t>
            </a:r>
          </a:p>
          <a:p>
            <a:pPr marL="0" indent="0">
              <a:buNone/>
            </a:pPr>
            <a:r>
              <a:rPr lang="en-US" sz="2000" dirty="0"/>
              <a:t>Developing Razor Pages Handles</a:t>
            </a:r>
          </a:p>
          <a:p>
            <a:pPr marL="0" indent="0">
              <a:buNone/>
            </a:pPr>
            <a:endParaRPr lang="en-CA" sz="2000" dirty="0">
              <a:solidFill>
                <a:srgbClr val="0070C0"/>
              </a:solidFill>
            </a:endParaRPr>
          </a:p>
          <a:p>
            <a:pPr marL="0" indent="0">
              <a:buNone/>
            </a:pPr>
            <a:r>
              <a:rPr lang="en-CA" sz="2000" dirty="0">
                <a:solidFill>
                  <a:srgbClr val="0070C0"/>
                </a:solidFill>
              </a:rPr>
              <a:t>Module 5</a:t>
            </a:r>
          </a:p>
          <a:p>
            <a:pPr marL="0" indent="0">
              <a:buNone/>
            </a:pPr>
            <a:r>
              <a:rPr lang="en-US" sz="2000" dirty="0"/>
              <a:t>Developing Razor Pages User Interface</a:t>
            </a:r>
            <a:endParaRPr lang="en-CA" sz="2000" dirty="0">
              <a:solidFill>
                <a:srgbClr val="0070C0"/>
              </a:solidFill>
            </a:endParaRPr>
          </a:p>
        </p:txBody>
      </p:sp>
    </p:spTree>
    <p:extLst>
      <p:ext uri="{BB962C8B-B14F-4D97-AF65-F5344CB8AC3E}">
        <p14:creationId xmlns:p14="http://schemas.microsoft.com/office/powerpoint/2010/main" val="1743810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continued</a:t>
            </a:r>
            <a:endParaRPr lang="en-IE" i="1" dirty="0"/>
          </a:p>
        </p:txBody>
      </p:sp>
      <p:sp>
        <p:nvSpPr>
          <p:cNvPr id="5" name="Text Placeholder 2"/>
          <p:cNvSpPr>
            <a:spLocks noGrp="1"/>
          </p:cNvSpPr>
          <p:nvPr>
            <p:ph type="body" sz="quarter" idx="13"/>
          </p:nvPr>
        </p:nvSpPr>
        <p:spPr>
          <a:xfrm>
            <a:off x="1981200" y="1066800"/>
            <a:ext cx="7924800" cy="5105400"/>
          </a:xfrm>
        </p:spPr>
        <p:txBody>
          <a:bodyPr>
            <a:normAutofit/>
          </a:bodyPr>
          <a:lstStyle/>
          <a:p>
            <a:pPr marL="0" indent="0">
              <a:buNone/>
            </a:pPr>
            <a:r>
              <a:rPr lang="en-CA" sz="2000" dirty="0">
                <a:solidFill>
                  <a:srgbClr val="0070C0"/>
                </a:solidFill>
              </a:rPr>
              <a:t>Module 6</a:t>
            </a:r>
          </a:p>
          <a:p>
            <a:pPr marL="0" indent="0">
              <a:buNone/>
            </a:pPr>
            <a:r>
              <a:rPr lang="en-US" sz="2000" dirty="0"/>
              <a:t>Developing Models</a:t>
            </a:r>
          </a:p>
          <a:p>
            <a:pPr marL="0" indent="0">
              <a:buNone/>
            </a:pPr>
            <a:endParaRPr lang="en-CA" sz="2000" dirty="0"/>
          </a:p>
          <a:p>
            <a:pPr marL="0" indent="0">
              <a:buNone/>
            </a:pPr>
            <a:r>
              <a:rPr lang="en-CA" sz="2000" dirty="0">
                <a:solidFill>
                  <a:srgbClr val="0070C0"/>
                </a:solidFill>
              </a:rPr>
              <a:t>Module 7</a:t>
            </a:r>
          </a:p>
          <a:p>
            <a:pPr marL="0" indent="0">
              <a:buNone/>
            </a:pPr>
            <a:r>
              <a:rPr lang="en-US" sz="2000" dirty="0"/>
              <a:t>Using Entity Framework Core in ASP.NET Core</a:t>
            </a:r>
          </a:p>
          <a:p>
            <a:pPr marL="0" indent="0">
              <a:buNone/>
            </a:pPr>
            <a:endParaRPr lang="en-CA" sz="2000" dirty="0"/>
          </a:p>
          <a:p>
            <a:pPr marL="0" indent="0">
              <a:buNone/>
            </a:pPr>
            <a:r>
              <a:rPr lang="en-CA" sz="2000" dirty="0">
                <a:solidFill>
                  <a:srgbClr val="0070C0"/>
                </a:solidFill>
              </a:rPr>
              <a:t>Module 8</a:t>
            </a:r>
          </a:p>
          <a:p>
            <a:pPr marL="0" indent="0">
              <a:buNone/>
            </a:pPr>
            <a:r>
              <a:rPr lang="en-US" sz="2000" dirty="0"/>
              <a:t>Using Layouts, and CSS in ASP.NET Core</a:t>
            </a:r>
          </a:p>
          <a:p>
            <a:pPr marL="0" indent="0">
              <a:buNone/>
            </a:pPr>
            <a:endParaRPr lang="en-CA" sz="2000" dirty="0"/>
          </a:p>
          <a:p>
            <a:pPr marL="0" indent="0">
              <a:buNone/>
            </a:pPr>
            <a:r>
              <a:rPr lang="en-CA" sz="2000" dirty="0">
                <a:solidFill>
                  <a:srgbClr val="0070C0"/>
                </a:solidFill>
              </a:rPr>
              <a:t>Module 9</a:t>
            </a:r>
          </a:p>
          <a:p>
            <a:pPr marL="0" indent="0">
              <a:buNone/>
            </a:pPr>
            <a:r>
              <a:rPr lang="en-US" sz="2000" dirty="0"/>
              <a:t>Client-Side Development using </a:t>
            </a:r>
            <a:r>
              <a:rPr lang="en-US" sz="2000" dirty="0" err="1"/>
              <a:t>Blazor</a:t>
            </a:r>
            <a:r>
              <a:rPr lang="en-US" sz="2000" dirty="0"/>
              <a:t> Components</a:t>
            </a:r>
            <a:endParaRPr lang="en-CA" sz="2000" dirty="0"/>
          </a:p>
          <a:p>
            <a:pPr marL="0" indent="0">
              <a:buNone/>
            </a:pPr>
            <a:endParaRPr lang="en-CA" sz="2000" dirty="0"/>
          </a:p>
          <a:p>
            <a:pPr marL="0" indent="0">
              <a:buNone/>
            </a:pPr>
            <a:r>
              <a:rPr lang="en-CA" sz="2000" dirty="0">
                <a:solidFill>
                  <a:srgbClr val="0070C0"/>
                </a:solidFill>
              </a:rPr>
              <a:t>Module 10</a:t>
            </a:r>
          </a:p>
          <a:p>
            <a:pPr marL="0" indent="0">
              <a:buNone/>
            </a:pPr>
            <a:r>
              <a:rPr lang="en-US" sz="2000" dirty="0"/>
              <a:t>Implementing Web APIs</a:t>
            </a:r>
          </a:p>
        </p:txBody>
      </p:sp>
    </p:spTree>
    <p:extLst>
      <p:ext uri="{BB962C8B-B14F-4D97-AF65-F5344CB8AC3E}">
        <p14:creationId xmlns:p14="http://schemas.microsoft.com/office/powerpoint/2010/main" val="415628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continued</a:t>
            </a:r>
            <a:endParaRPr lang="en-IE" i="1" dirty="0"/>
          </a:p>
        </p:txBody>
      </p:sp>
      <p:sp>
        <p:nvSpPr>
          <p:cNvPr id="5" name="Text Placeholder 2"/>
          <p:cNvSpPr>
            <a:spLocks noGrp="1"/>
          </p:cNvSpPr>
          <p:nvPr>
            <p:ph type="body" sz="quarter" idx="13"/>
          </p:nvPr>
        </p:nvSpPr>
        <p:spPr>
          <a:xfrm>
            <a:off x="1981200" y="1066800"/>
            <a:ext cx="7924800" cy="5105400"/>
          </a:xfrm>
        </p:spPr>
        <p:txBody>
          <a:bodyPr/>
          <a:lstStyle/>
          <a:p>
            <a:pPr marL="0" indent="0">
              <a:buNone/>
            </a:pPr>
            <a:r>
              <a:rPr lang="en-CA" sz="2000" dirty="0">
                <a:solidFill>
                  <a:srgbClr val="0070C0"/>
                </a:solidFill>
              </a:rPr>
              <a:t>Module 11</a:t>
            </a:r>
          </a:p>
          <a:p>
            <a:pPr marL="0" indent="0">
              <a:buNone/>
            </a:pPr>
            <a:r>
              <a:rPr lang="en-US" sz="2000" dirty="0"/>
              <a:t>Testing and Troubleshooting</a:t>
            </a:r>
          </a:p>
          <a:p>
            <a:pPr marL="0" indent="0">
              <a:buNone/>
            </a:pPr>
            <a:endParaRPr lang="en-CA" sz="2000" dirty="0"/>
          </a:p>
          <a:p>
            <a:pPr marL="0" indent="0">
              <a:buNone/>
            </a:pPr>
            <a:r>
              <a:rPr lang="en-CA" sz="2000" dirty="0">
                <a:solidFill>
                  <a:srgbClr val="0070C0"/>
                </a:solidFill>
              </a:rPr>
              <a:t>Module 12</a:t>
            </a:r>
          </a:p>
          <a:p>
            <a:pPr marL="0" indent="0">
              <a:buNone/>
            </a:pPr>
            <a:r>
              <a:rPr lang="en-US" sz="2000" dirty="0"/>
              <a:t>Managing Security</a:t>
            </a:r>
          </a:p>
          <a:p>
            <a:pPr marL="0" indent="0">
              <a:buNone/>
            </a:pPr>
            <a:endParaRPr lang="en-CA" sz="2000" dirty="0"/>
          </a:p>
          <a:p>
            <a:pPr marL="0" indent="0">
              <a:buNone/>
            </a:pPr>
            <a:r>
              <a:rPr lang="en-CA" sz="2000" dirty="0">
                <a:solidFill>
                  <a:srgbClr val="0070C0"/>
                </a:solidFill>
              </a:rPr>
              <a:t>Module 13</a:t>
            </a:r>
          </a:p>
          <a:p>
            <a:pPr marL="0" indent="0">
              <a:buNone/>
            </a:pPr>
            <a:r>
              <a:rPr lang="en-US" sz="2000" dirty="0"/>
              <a:t>Performance and Communication</a:t>
            </a:r>
          </a:p>
          <a:p>
            <a:pPr marL="0" indent="0">
              <a:buNone/>
            </a:pPr>
            <a:endParaRPr lang="en-CA" sz="2000" dirty="0"/>
          </a:p>
          <a:p>
            <a:pPr marL="0" indent="0">
              <a:buNone/>
            </a:pPr>
            <a:r>
              <a:rPr lang="en-CA" sz="2000" dirty="0">
                <a:solidFill>
                  <a:srgbClr val="0070C0"/>
                </a:solidFill>
              </a:rPr>
              <a:t>Module 14</a:t>
            </a:r>
          </a:p>
          <a:p>
            <a:pPr marL="0" indent="0">
              <a:buNone/>
            </a:pPr>
            <a:r>
              <a:rPr lang="en-US" sz="2000" dirty="0"/>
              <a:t>Hosting and Deployment</a:t>
            </a:r>
            <a:endParaRPr lang="en-CA" sz="2000" dirty="0"/>
          </a:p>
        </p:txBody>
      </p:sp>
    </p:spTree>
    <p:extLst>
      <p:ext uri="{BB962C8B-B14F-4D97-AF65-F5344CB8AC3E}">
        <p14:creationId xmlns:p14="http://schemas.microsoft.com/office/powerpoint/2010/main" val="239486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A7BFC-8CBF-4F98-8A82-71F3E4521D2D}"/>
              </a:ext>
            </a:extLst>
          </p:cNvPr>
          <p:cNvSpPr>
            <a:spLocks noGrp="1"/>
          </p:cNvSpPr>
          <p:nvPr>
            <p:ph type="title"/>
          </p:nvPr>
        </p:nvSpPr>
        <p:spPr/>
        <p:txBody>
          <a:bodyPr/>
          <a:lstStyle/>
          <a:p>
            <a:r>
              <a:rPr lang="en-IN" dirty="0"/>
              <a:t>Related Courses</a:t>
            </a:r>
          </a:p>
        </p:txBody>
      </p:sp>
      <p:sp>
        <p:nvSpPr>
          <p:cNvPr id="5" name="Text Placeholder 4">
            <a:extLst>
              <a:ext uri="{FF2B5EF4-FFF2-40B4-BE49-F238E27FC236}">
                <a16:creationId xmlns:a16="http://schemas.microsoft.com/office/drawing/2014/main" id="{E0471438-90DF-4508-BE6A-7FEF4F5D6C03}"/>
              </a:ext>
            </a:extLst>
          </p:cNvPr>
          <p:cNvSpPr>
            <a:spLocks noGrp="1"/>
          </p:cNvSpPr>
          <p:nvPr>
            <p:ph type="body" sz="quarter" idx="13"/>
          </p:nvPr>
        </p:nvSpPr>
        <p:spPr/>
        <p:txBody>
          <a:bodyPr/>
          <a:lstStyle/>
          <a:p>
            <a:r>
              <a:rPr lang="en-US" dirty="0"/>
              <a:t>HTML5CSS3: Programming in HTML5 with JavaScript and CSS</a:t>
            </a:r>
          </a:p>
          <a:p>
            <a:r>
              <a:rPr lang="en-US" dirty="0"/>
              <a:t>CNETIN: Programming in C#</a:t>
            </a:r>
          </a:p>
          <a:p>
            <a:r>
              <a:rPr lang="en-US" dirty="0"/>
              <a:t>BLAZOR: Developing Microsoft </a:t>
            </a:r>
            <a:r>
              <a:rPr lang="en-US" dirty="0" err="1"/>
              <a:t>Blazor</a:t>
            </a:r>
            <a:r>
              <a:rPr lang="en-US" dirty="0"/>
              <a:t> Web Applications</a:t>
            </a:r>
          </a:p>
        </p:txBody>
      </p:sp>
    </p:spTree>
    <p:extLst>
      <p:ext uri="{BB962C8B-B14F-4D97-AF65-F5344CB8AC3E}">
        <p14:creationId xmlns:p14="http://schemas.microsoft.com/office/powerpoint/2010/main" val="42746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Instructor introduction</a:t>
            </a:r>
          </a:p>
        </p:txBody>
      </p:sp>
      <p:sp>
        <p:nvSpPr>
          <p:cNvPr id="3" name="Text Placeholder 2"/>
          <p:cNvSpPr>
            <a:spLocks noGrp="1"/>
          </p:cNvSpPr>
          <p:nvPr>
            <p:ph type="body" sz="quarter" idx="13"/>
          </p:nvPr>
        </p:nvSpPr>
        <p:spPr>
          <a:xfrm>
            <a:off x="1981200" y="1066800"/>
            <a:ext cx="5486400" cy="5105400"/>
          </a:xfrm>
        </p:spPr>
        <p:txBody>
          <a:bodyPr/>
          <a:lstStyle/>
          <a:p>
            <a:r>
              <a:rPr lang="en-US" sz="2400" dirty="0">
                <a:solidFill>
                  <a:srgbClr val="0070C0"/>
                </a:solidFill>
              </a:rPr>
              <a:t>Instructor: </a:t>
            </a:r>
            <a:r>
              <a:rPr lang="en-US" sz="2400" dirty="0"/>
              <a:t>&lt;Name&gt;</a:t>
            </a:r>
          </a:p>
          <a:p>
            <a:r>
              <a:rPr lang="en-US" sz="2400" dirty="0"/>
              <a:t>&lt;Title or other credentials, e.g. Microsoft Certified Trainer&gt;</a:t>
            </a:r>
          </a:p>
          <a:p>
            <a:r>
              <a:rPr lang="en-US" sz="2400" dirty="0"/>
              <a:t>&lt;Affiliation/Company&gt;</a:t>
            </a:r>
          </a:p>
          <a:p>
            <a:r>
              <a:rPr lang="en-US" sz="2400" dirty="0"/>
              <a:t>&lt;A few words about my technical and professional experience&gt; </a:t>
            </a:r>
          </a:p>
          <a:p>
            <a:endParaRPr lang="en-US" sz="2400" dirty="0"/>
          </a:p>
        </p:txBody>
      </p:sp>
      <p:grpSp>
        <p:nvGrpSpPr>
          <p:cNvPr id="17" name="Group 16"/>
          <p:cNvGrpSpPr>
            <a:grpSpLocks noChangeAspect="1"/>
          </p:cNvGrpSpPr>
          <p:nvPr/>
        </p:nvGrpSpPr>
        <p:grpSpPr>
          <a:xfrm>
            <a:off x="7810358" y="1066801"/>
            <a:ext cx="2091928" cy="1331227"/>
            <a:chOff x="1066800" y="1066800"/>
            <a:chExt cx="3352800" cy="2133600"/>
          </a:xfrm>
        </p:grpSpPr>
        <p:grpSp>
          <p:nvGrpSpPr>
            <p:cNvPr id="18" name="Group 17"/>
            <p:cNvGrpSpPr/>
            <p:nvPr/>
          </p:nvGrpSpPr>
          <p:grpSpPr>
            <a:xfrm>
              <a:off x="1066800" y="1066800"/>
              <a:ext cx="3352800" cy="2133600"/>
              <a:chOff x="762000" y="1066800"/>
              <a:chExt cx="3352800" cy="2133600"/>
            </a:xfrm>
            <a:solidFill>
              <a:srgbClr val="0072C6"/>
            </a:solidFill>
          </p:grpSpPr>
          <p:sp>
            <p:nvSpPr>
              <p:cNvPr id="20" name="Rounded Rectangle 19"/>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3685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Student introductions</a:t>
            </a:r>
          </a:p>
        </p:txBody>
      </p:sp>
      <p:sp>
        <p:nvSpPr>
          <p:cNvPr id="3" name="Text Placeholder 2"/>
          <p:cNvSpPr>
            <a:spLocks noGrp="1"/>
          </p:cNvSpPr>
          <p:nvPr>
            <p:ph type="body" sz="quarter" idx="13"/>
          </p:nvPr>
        </p:nvSpPr>
        <p:spPr/>
        <p:txBody>
          <a:bodyPr/>
          <a:lstStyle/>
          <a:p>
            <a:pPr marL="0" indent="0">
              <a:buNone/>
            </a:pPr>
            <a:r>
              <a:rPr lang="en-US" sz="2400" dirty="0"/>
              <a:t>Let’s get acquainted:</a:t>
            </a:r>
          </a:p>
          <a:p>
            <a:endParaRPr lang="en-US" sz="1200" dirty="0"/>
          </a:p>
          <a:p>
            <a:r>
              <a:rPr lang="en-US" sz="2400" dirty="0"/>
              <a:t>Your name</a:t>
            </a:r>
          </a:p>
          <a:p>
            <a:r>
              <a:rPr lang="en-US" sz="2400" dirty="0"/>
              <a:t>Company affiliation</a:t>
            </a:r>
          </a:p>
          <a:p>
            <a:r>
              <a:rPr lang="en-US" sz="2400" dirty="0"/>
              <a:t>Title/function</a:t>
            </a:r>
          </a:p>
          <a:p>
            <a:r>
              <a:rPr lang="en-US" sz="2400" dirty="0"/>
              <a:t>Development experience in Microsoft .NET Framework, ASP.NET, and Microsoft Visual Studio</a:t>
            </a:r>
          </a:p>
          <a:p>
            <a:r>
              <a:rPr lang="en-US" sz="2400" dirty="0"/>
              <a:t>Your expectations for the course</a:t>
            </a:r>
          </a:p>
          <a:p>
            <a:endParaRPr lang="en-CA" sz="2400" dirty="0"/>
          </a:p>
          <a:p>
            <a:endParaRPr lang="en-US" sz="2400" dirty="0"/>
          </a:p>
        </p:txBody>
      </p:sp>
      <p:grpSp>
        <p:nvGrpSpPr>
          <p:cNvPr id="11" name="Group 10"/>
          <p:cNvGrpSpPr>
            <a:grpSpLocks noChangeAspect="1"/>
          </p:cNvGrpSpPr>
          <p:nvPr/>
        </p:nvGrpSpPr>
        <p:grpSpPr>
          <a:xfrm>
            <a:off x="7810358" y="1066801"/>
            <a:ext cx="2091928" cy="1331227"/>
            <a:chOff x="1066800" y="1066800"/>
            <a:chExt cx="3352800" cy="2133600"/>
          </a:xfrm>
        </p:grpSpPr>
        <p:grpSp>
          <p:nvGrpSpPr>
            <p:cNvPr id="12" name="Group 11"/>
            <p:cNvGrpSpPr/>
            <p:nvPr/>
          </p:nvGrpSpPr>
          <p:grpSpPr>
            <a:xfrm>
              <a:off x="1066800" y="1066800"/>
              <a:ext cx="3352800" cy="2133600"/>
              <a:chOff x="762000" y="1066800"/>
              <a:chExt cx="3352800" cy="2133600"/>
            </a:xfrm>
            <a:solidFill>
              <a:srgbClr val="0072C6"/>
            </a:solidFill>
          </p:grpSpPr>
          <p:sp>
            <p:nvSpPr>
              <p:cNvPr id="14" name="Rounded Rectangle 13"/>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34511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Facilities</a:t>
            </a:r>
          </a:p>
        </p:txBody>
      </p:sp>
      <p:sp>
        <p:nvSpPr>
          <p:cNvPr id="3" name="Text Placeholder 2"/>
          <p:cNvSpPr>
            <a:spLocks noGrp="1"/>
          </p:cNvSpPr>
          <p:nvPr>
            <p:ph type="body" sz="quarter" idx="13"/>
          </p:nvPr>
        </p:nvSpPr>
        <p:spPr>
          <a:xfrm>
            <a:off x="1880960" y="1075461"/>
            <a:ext cx="8229600" cy="5105400"/>
          </a:xfrm>
        </p:spPr>
        <p:txBody>
          <a:bodyPr/>
          <a:lstStyle/>
          <a:p>
            <a:pPr>
              <a:spcAft>
                <a:spcPts val="600"/>
              </a:spcAft>
            </a:pPr>
            <a:r>
              <a:rPr lang="en-US" sz="2000" dirty="0"/>
              <a:t>Class hours</a:t>
            </a:r>
          </a:p>
          <a:p>
            <a:pPr>
              <a:spcAft>
                <a:spcPts val="600"/>
              </a:spcAft>
            </a:pPr>
            <a:r>
              <a:rPr lang="en-US" sz="2000" dirty="0"/>
              <a:t>Building hours</a:t>
            </a:r>
          </a:p>
          <a:p>
            <a:pPr>
              <a:spcAft>
                <a:spcPts val="600"/>
              </a:spcAft>
            </a:pPr>
            <a:r>
              <a:rPr lang="en-US" sz="2000" dirty="0"/>
              <a:t>Parking</a:t>
            </a:r>
          </a:p>
          <a:p>
            <a:pPr>
              <a:spcAft>
                <a:spcPts val="600"/>
              </a:spcAft>
            </a:pPr>
            <a:r>
              <a:rPr lang="en-US" sz="2000" dirty="0"/>
              <a:t>Restrooms</a:t>
            </a:r>
          </a:p>
          <a:p>
            <a:pPr>
              <a:spcAft>
                <a:spcPts val="600"/>
              </a:spcAft>
            </a:pPr>
            <a:r>
              <a:rPr lang="en-US" sz="2000" dirty="0"/>
              <a:t>Meals</a:t>
            </a:r>
          </a:p>
          <a:p>
            <a:pPr>
              <a:spcAft>
                <a:spcPts val="600"/>
              </a:spcAft>
            </a:pPr>
            <a:r>
              <a:rPr lang="en-US" sz="2000" dirty="0"/>
              <a:t>Phones</a:t>
            </a:r>
          </a:p>
          <a:p>
            <a:pPr>
              <a:spcAft>
                <a:spcPts val="600"/>
              </a:spcAft>
            </a:pPr>
            <a:r>
              <a:rPr lang="en-US" sz="2000" dirty="0"/>
              <a:t>Messages</a:t>
            </a:r>
          </a:p>
          <a:p>
            <a:pPr>
              <a:spcAft>
                <a:spcPts val="600"/>
              </a:spcAft>
            </a:pPr>
            <a:r>
              <a:rPr lang="en-US" sz="2000" dirty="0"/>
              <a:t>Smoking</a:t>
            </a:r>
          </a:p>
          <a:p>
            <a:pPr>
              <a:spcAft>
                <a:spcPts val="600"/>
              </a:spcAft>
            </a:pPr>
            <a:r>
              <a:rPr lang="en-US" sz="2000" dirty="0"/>
              <a:t>Internet access </a:t>
            </a:r>
          </a:p>
          <a:p>
            <a:pPr>
              <a:spcAft>
                <a:spcPts val="600"/>
              </a:spcAft>
            </a:pPr>
            <a:r>
              <a:rPr lang="en-US" sz="2000" dirty="0"/>
              <a:t>Recycling</a:t>
            </a:r>
          </a:p>
          <a:p>
            <a:pPr>
              <a:spcAft>
                <a:spcPts val="600"/>
              </a:spcAft>
            </a:pPr>
            <a:r>
              <a:rPr lang="en-US" sz="2000" dirty="0"/>
              <a:t>Emergency procedures</a:t>
            </a:r>
          </a:p>
          <a:p>
            <a:endParaRPr lang="en-CA" sz="2400" dirty="0"/>
          </a:p>
          <a:p>
            <a:endParaRPr lang="en-US" sz="2400" dirty="0"/>
          </a:p>
        </p:txBody>
      </p:sp>
      <p:pic>
        <p:nvPicPr>
          <p:cNvPr id="6" name="Picture 5"/>
          <p:cNvPicPr>
            <a:picLocks noChangeAspect="1"/>
          </p:cNvPicPr>
          <p:nvPr/>
        </p:nvPicPr>
        <p:blipFill>
          <a:blip r:embed="rId3"/>
          <a:stretch>
            <a:fillRect/>
          </a:stretch>
        </p:blipFill>
        <p:spPr>
          <a:xfrm>
            <a:off x="5949490" y="2174981"/>
            <a:ext cx="1202732" cy="1202732"/>
          </a:xfrm>
          <a:prstGeom prst="rect">
            <a:avLst/>
          </a:prstGeom>
        </p:spPr>
      </p:pic>
      <p:pic>
        <p:nvPicPr>
          <p:cNvPr id="32" name="Picture 31"/>
          <p:cNvPicPr>
            <a:picLocks noChangeAspect="1"/>
          </p:cNvPicPr>
          <p:nvPr/>
        </p:nvPicPr>
        <p:blipFill>
          <a:blip r:embed="rId4"/>
          <a:stretch>
            <a:fillRect/>
          </a:stretch>
        </p:blipFill>
        <p:spPr>
          <a:xfrm>
            <a:off x="7527726" y="1691521"/>
            <a:ext cx="1082875" cy="1686193"/>
          </a:xfrm>
          <a:prstGeom prst="rect">
            <a:avLst/>
          </a:prstGeom>
        </p:spPr>
      </p:pic>
      <p:grpSp>
        <p:nvGrpSpPr>
          <p:cNvPr id="39" name="Group 38"/>
          <p:cNvGrpSpPr>
            <a:grpSpLocks noChangeAspect="1"/>
          </p:cNvGrpSpPr>
          <p:nvPr/>
        </p:nvGrpSpPr>
        <p:grpSpPr>
          <a:xfrm>
            <a:off x="5842612" y="3616842"/>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fontAlgn="auto">
                  <a:spcBef>
                    <a:spcPts val="0"/>
                  </a:spcBef>
                  <a:spcAft>
                    <a:spcPts val="0"/>
                  </a:spcAft>
                  <a:defRPr/>
                </a:pPr>
                <a:endParaRPr lang="en-US" kern="0" dirty="0">
                  <a:solidFill>
                    <a:sysClr val="window" lastClr="FFFFFF"/>
                  </a:solidFill>
                  <a:latin typeface="Segoe"/>
                  <a:cs typeface="+mn-cs"/>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fontAlgn="auto">
                  <a:spcBef>
                    <a:spcPts val="0"/>
                  </a:spcBef>
                  <a:spcAft>
                    <a:spcPts val="0"/>
                  </a:spcAft>
                  <a:defRPr/>
                </a:pPr>
                <a:endParaRPr lang="en-US" kern="0" dirty="0">
                  <a:solidFill>
                    <a:sysClr val="window" lastClr="FFFFFF"/>
                  </a:solidFill>
                  <a:latin typeface="Segoe"/>
                  <a:cs typeface="+mn-cs"/>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fontAlgn="auto">
                  <a:spcBef>
                    <a:spcPts val="0"/>
                  </a:spcBef>
                  <a:spcAft>
                    <a:spcPts val="0"/>
                  </a:spcAft>
                  <a:defRPr/>
                </a:pPr>
                <a:endParaRPr lang="en-US" kern="0" dirty="0">
                  <a:solidFill>
                    <a:sysClr val="window" lastClr="FFFFFF"/>
                  </a:solidFill>
                  <a:latin typeface="Segoe"/>
                  <a:cs typeface="+mn-cs"/>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24608" r="25392" b="1122"/>
          <a:stretch/>
        </p:blipFill>
        <p:spPr>
          <a:xfrm>
            <a:off x="7353140" y="3377713"/>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l="28331" t="1639" r="30003" b="2527"/>
          <a:stretch/>
        </p:blipFill>
        <p:spPr>
          <a:xfrm>
            <a:off x="8001000" y="3476235"/>
            <a:ext cx="609600" cy="1402080"/>
          </a:xfrm>
          <a:prstGeom prst="rect">
            <a:avLst/>
          </a:prstGeom>
        </p:spPr>
      </p:pic>
    </p:spTree>
    <p:extLst>
      <p:ext uri="{BB962C8B-B14F-4D97-AF65-F5344CB8AC3E}">
        <p14:creationId xmlns:p14="http://schemas.microsoft.com/office/powerpoint/2010/main" val="401695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Audience </a:t>
            </a:r>
          </a:p>
        </p:txBody>
      </p:sp>
      <p:sp>
        <p:nvSpPr>
          <p:cNvPr id="3" name="Text Placeholder 2"/>
          <p:cNvSpPr>
            <a:spLocks noGrp="1"/>
          </p:cNvSpPr>
          <p:nvPr>
            <p:ph type="body" sz="quarter" idx="13"/>
          </p:nvPr>
        </p:nvSpPr>
        <p:spPr>
          <a:xfrm>
            <a:off x="1981200" y="990600"/>
            <a:ext cx="8229600" cy="5105400"/>
          </a:xfrm>
        </p:spPr>
        <p:txBody>
          <a:bodyPr/>
          <a:lstStyle/>
          <a:p>
            <a:pPr marL="0" indent="0">
              <a:spcAft>
                <a:spcPts val="1200"/>
              </a:spcAft>
              <a:buNone/>
            </a:pPr>
            <a:r>
              <a:rPr lang="en-US" sz="2400" dirty="0"/>
              <a:t>This course is intended for professional web developers who use Visual Studio in an individual-based or team-based scenario in small to large development environments. Candidates for this course are interested in developing advanced web applications and want to manage the rendered HTML comprehensively. They want to create websites that separate the user interface, data access, and application logic.</a:t>
            </a:r>
            <a:endParaRPr lang="en-US" sz="1800" dirty="0"/>
          </a:p>
          <a:p>
            <a:pPr marL="0" indent="0">
              <a:buNone/>
            </a:pPr>
            <a:endParaRPr lang="en-CA" sz="1800" dirty="0"/>
          </a:p>
          <a:p>
            <a:pPr>
              <a:spcAft>
                <a:spcPts val="1200"/>
              </a:spcAft>
            </a:pPr>
            <a:endParaRPr lang="en-CA" sz="2000" dirty="0"/>
          </a:p>
          <a:p>
            <a:endParaRPr lang="en-US" sz="2000" dirty="0"/>
          </a:p>
        </p:txBody>
      </p:sp>
    </p:spTree>
    <p:extLst>
      <p:ext uri="{BB962C8B-B14F-4D97-AF65-F5344CB8AC3E}">
        <p14:creationId xmlns:p14="http://schemas.microsoft.com/office/powerpoint/2010/main" val="3712014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Prerequisites</a:t>
            </a:r>
          </a:p>
        </p:txBody>
      </p:sp>
      <p:sp>
        <p:nvSpPr>
          <p:cNvPr id="3" name="Text Placeholder 2"/>
          <p:cNvSpPr>
            <a:spLocks noGrp="1"/>
          </p:cNvSpPr>
          <p:nvPr>
            <p:ph type="body" sz="quarter" idx="13"/>
          </p:nvPr>
        </p:nvSpPr>
        <p:spPr/>
        <p:txBody>
          <a:bodyPr/>
          <a:lstStyle/>
          <a:p>
            <a:pPr marL="0" indent="0">
              <a:spcAft>
                <a:spcPts val="1200"/>
              </a:spcAft>
              <a:buNone/>
            </a:pPr>
            <a:r>
              <a:rPr lang="en-CA" sz="2000" dirty="0"/>
              <a:t>Candidates who attend this course typically are IT professionals who have:</a:t>
            </a:r>
          </a:p>
          <a:p>
            <a:pPr lvl="0"/>
            <a:r>
              <a:rPr lang="en-US" sz="2000" dirty="0"/>
              <a:t>Experience with Visual Studio 2019 or 2022. </a:t>
            </a:r>
          </a:p>
          <a:p>
            <a:pPr lvl="0"/>
            <a:r>
              <a:rPr lang="en-US" sz="2000" dirty="0"/>
              <a:t>Experience with C# programming and concepts such as Lambda expressions, LINQ, and anonymous types.</a:t>
            </a:r>
          </a:p>
          <a:p>
            <a:pPr lvl="0"/>
            <a:r>
              <a:rPr lang="en-US" sz="2000" dirty="0"/>
              <a:t>Experience in using the .NET Framework.</a:t>
            </a:r>
          </a:p>
          <a:p>
            <a:pPr lvl="0"/>
            <a:r>
              <a:rPr lang="en-US" sz="2000" dirty="0"/>
              <a:t>Experience with HTML, CSS, and JavaScript.</a:t>
            </a:r>
          </a:p>
          <a:p>
            <a:pPr lvl="0"/>
            <a:r>
              <a:rPr lang="en-US" sz="2000" dirty="0"/>
              <a:t>Experience with querying and manipulating data with Entity Framework.</a:t>
            </a:r>
          </a:p>
          <a:p>
            <a:r>
              <a:rPr lang="en-US" sz="2000" dirty="0"/>
              <a:t>Knowledge of JSON data structures.</a:t>
            </a:r>
            <a:endParaRPr lang="en-CA" sz="2400" dirty="0"/>
          </a:p>
          <a:p>
            <a:pPr>
              <a:spcAft>
                <a:spcPts val="1200"/>
              </a:spcAft>
            </a:pPr>
            <a:endParaRPr lang="en-US" sz="2400" dirty="0"/>
          </a:p>
        </p:txBody>
      </p:sp>
    </p:spTree>
    <p:extLst>
      <p:ext uri="{BB962C8B-B14F-4D97-AF65-F5344CB8AC3E}">
        <p14:creationId xmlns:p14="http://schemas.microsoft.com/office/powerpoint/2010/main" val="242758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a:t>
            </a:r>
          </a:p>
        </p:txBody>
      </p:sp>
      <p:sp>
        <p:nvSpPr>
          <p:cNvPr id="3" name="Text Placeholder 2"/>
          <p:cNvSpPr>
            <a:spLocks noGrp="1"/>
          </p:cNvSpPr>
          <p:nvPr>
            <p:ph type="body" sz="quarter" idx="13"/>
          </p:nvPr>
        </p:nvSpPr>
        <p:spPr/>
        <p:txBody>
          <a:bodyPr>
            <a:normAutofit/>
          </a:bodyPr>
          <a:lstStyle/>
          <a:p>
            <a:pPr marL="0" indent="0">
              <a:spcAft>
                <a:spcPts val="600"/>
              </a:spcAft>
              <a:buNone/>
            </a:pPr>
            <a:r>
              <a:rPr lang="en-US" sz="1800" b="1" dirty="0">
                <a:solidFill>
                  <a:srgbClr val="0070C0"/>
                </a:solidFill>
              </a:rPr>
              <a:t>After completing this course, students will be able to:</a:t>
            </a:r>
          </a:p>
          <a:p>
            <a:pPr>
              <a:spcAft>
                <a:spcPts val="600"/>
              </a:spcAft>
            </a:pPr>
            <a:r>
              <a:rPr lang="en-US" sz="1800" dirty="0"/>
              <a:t>Describe the Microsoft Web Technologies stack and select an appropriate technology to use to develop any given application.</a:t>
            </a:r>
          </a:p>
          <a:p>
            <a:pPr>
              <a:spcAft>
                <a:spcPts val="600"/>
              </a:spcAft>
            </a:pPr>
            <a:r>
              <a:rPr lang="en-US" sz="1800" dirty="0"/>
              <a:t>Design the architecture and implementation of a web application that will meet a set of functional requirements, user interface requirements, and address business models.</a:t>
            </a:r>
          </a:p>
          <a:p>
            <a:pPr>
              <a:spcAft>
                <a:spcPts val="600"/>
              </a:spcAft>
            </a:pPr>
            <a:r>
              <a:rPr lang="en-US" sz="1800" dirty="0"/>
              <a:t>Configure the pipeline of ASP.NET Core Web applications by using middleware and leverage dependency injection.</a:t>
            </a:r>
          </a:p>
          <a:p>
            <a:pPr>
              <a:spcAft>
                <a:spcPts val="600"/>
              </a:spcAft>
            </a:pPr>
            <a:r>
              <a:rPr lang="en-US" sz="1800" dirty="0"/>
              <a:t>Add Razor Pages to an ASP.NET Web application to manage user interaction and update models.</a:t>
            </a:r>
          </a:p>
          <a:p>
            <a:pPr>
              <a:spcAft>
                <a:spcPts val="600"/>
              </a:spcAft>
            </a:pPr>
            <a:r>
              <a:rPr lang="en-US" sz="1800" dirty="0"/>
              <a:t>Develop a web application that uses the ASP.NET Core routing engine to present friendly URLs and a logical navigation hierarchy to users. </a:t>
            </a:r>
          </a:p>
          <a:p>
            <a:pPr>
              <a:spcAft>
                <a:spcPts val="600"/>
              </a:spcAft>
            </a:pPr>
            <a:r>
              <a:rPr lang="en-US" sz="1800" dirty="0"/>
              <a:t>Create models and write code that implements business logic within model methods, properties, and events.</a:t>
            </a:r>
          </a:p>
          <a:p>
            <a:pPr>
              <a:spcAft>
                <a:spcPts val="600"/>
              </a:spcAft>
            </a:pPr>
            <a:endParaRPr lang="en-US" sz="1200" b="1" dirty="0">
              <a:solidFill>
                <a:srgbClr val="0070C0"/>
              </a:solidFill>
            </a:endParaRPr>
          </a:p>
          <a:p>
            <a:pPr>
              <a:spcAft>
                <a:spcPts val="600"/>
              </a:spcAft>
            </a:pPr>
            <a:endParaRPr lang="en-US" sz="1200" b="1" dirty="0">
              <a:solidFill>
                <a:srgbClr val="0070C0"/>
              </a:solidFill>
            </a:endParaRPr>
          </a:p>
        </p:txBody>
      </p:sp>
    </p:spTree>
    <p:extLst>
      <p:ext uri="{BB962C8B-B14F-4D97-AF65-F5344CB8AC3E}">
        <p14:creationId xmlns:p14="http://schemas.microsoft.com/office/powerpoint/2010/main" val="162268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 continued</a:t>
            </a:r>
          </a:p>
        </p:txBody>
      </p:sp>
      <p:sp>
        <p:nvSpPr>
          <p:cNvPr id="3" name="Text Placeholder 2"/>
          <p:cNvSpPr>
            <a:spLocks noGrp="1"/>
          </p:cNvSpPr>
          <p:nvPr>
            <p:ph type="body" sz="quarter" idx="13"/>
          </p:nvPr>
        </p:nvSpPr>
        <p:spPr/>
        <p:txBody>
          <a:bodyPr>
            <a:normAutofit/>
          </a:bodyPr>
          <a:lstStyle/>
          <a:p>
            <a:pPr marL="0" indent="0">
              <a:spcAft>
                <a:spcPts val="600"/>
              </a:spcAft>
              <a:buNone/>
            </a:pPr>
            <a:r>
              <a:rPr lang="en-US" sz="1800" b="1" dirty="0">
                <a:solidFill>
                  <a:srgbClr val="0070C0"/>
                </a:solidFill>
              </a:rPr>
              <a:t>After completing this course, students will be able to:</a:t>
            </a:r>
          </a:p>
          <a:p>
            <a:pPr>
              <a:spcAft>
                <a:spcPts val="600"/>
              </a:spcAft>
            </a:pPr>
            <a:r>
              <a:rPr lang="en-US" sz="1800" dirty="0"/>
              <a:t>Connect an ASP.NET Core application to a database by using Entity Framework Core.</a:t>
            </a:r>
          </a:p>
          <a:p>
            <a:pPr>
              <a:spcAft>
                <a:spcPts val="600"/>
              </a:spcAft>
            </a:pPr>
            <a:r>
              <a:rPr lang="en-US" sz="1800" dirty="0"/>
              <a:t>Implement a consistent look and feel across an entire web application.</a:t>
            </a:r>
          </a:p>
          <a:p>
            <a:pPr>
              <a:spcAft>
                <a:spcPts val="600"/>
              </a:spcAft>
            </a:pPr>
            <a:r>
              <a:rPr lang="en-US" sz="1800" dirty="0"/>
              <a:t>Add </a:t>
            </a:r>
            <a:r>
              <a:rPr lang="en-US" sz="1800" dirty="0" err="1"/>
              <a:t>Blazor</a:t>
            </a:r>
            <a:r>
              <a:rPr lang="en-US" sz="1800" dirty="0"/>
              <a:t> Components that run on the client-side to optimize the responsiveness of a web application.</a:t>
            </a:r>
          </a:p>
          <a:p>
            <a:pPr>
              <a:spcAft>
                <a:spcPts val="600"/>
              </a:spcAft>
            </a:pPr>
            <a:r>
              <a:rPr lang="en-US" sz="1800" dirty="0"/>
              <a:t>Run unit tests and debugging tools against a web application in Visual Studio 2022.</a:t>
            </a:r>
          </a:p>
          <a:p>
            <a:pPr>
              <a:spcAft>
                <a:spcPts val="600"/>
              </a:spcAft>
            </a:pPr>
            <a:r>
              <a:rPr lang="en-US" sz="1800" dirty="0"/>
              <a:t>Write a Web application that authenticates and authorizes users to access content securely by using Identity.</a:t>
            </a:r>
          </a:p>
          <a:p>
            <a:pPr>
              <a:spcAft>
                <a:spcPts val="600"/>
              </a:spcAft>
            </a:pPr>
            <a:r>
              <a:rPr lang="en-US" sz="1800" dirty="0"/>
              <a:t>Build a Web application that resists malicious attacks.</a:t>
            </a:r>
          </a:p>
          <a:p>
            <a:pPr>
              <a:spcAft>
                <a:spcPts val="600"/>
              </a:spcAft>
            </a:pPr>
            <a:r>
              <a:rPr lang="en-US" sz="1800" dirty="0"/>
              <a:t>Use caching to accelerate responses to user requests.</a:t>
            </a:r>
          </a:p>
          <a:p>
            <a:pPr>
              <a:spcAft>
                <a:spcPts val="600"/>
              </a:spcAft>
            </a:pPr>
            <a:r>
              <a:rPr lang="en-US" sz="1800" dirty="0"/>
              <a:t>Use SignalR to enable two-way communication between client and server.</a:t>
            </a:r>
          </a:p>
          <a:p>
            <a:pPr>
              <a:spcAft>
                <a:spcPts val="600"/>
              </a:spcAft>
            </a:pPr>
            <a:endParaRPr lang="en-US" sz="1200" b="1" dirty="0">
              <a:solidFill>
                <a:srgbClr val="0070C0"/>
              </a:solidFill>
            </a:endParaRPr>
          </a:p>
        </p:txBody>
      </p:sp>
    </p:spTree>
    <p:extLst>
      <p:ext uri="{BB962C8B-B14F-4D97-AF65-F5344CB8AC3E}">
        <p14:creationId xmlns:p14="http://schemas.microsoft.com/office/powerpoint/2010/main" val="199788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 continued</a:t>
            </a:r>
          </a:p>
        </p:txBody>
      </p:sp>
      <p:sp>
        <p:nvSpPr>
          <p:cNvPr id="3" name="Text Placeholder 2"/>
          <p:cNvSpPr>
            <a:spLocks noGrp="1"/>
          </p:cNvSpPr>
          <p:nvPr>
            <p:ph type="body" sz="quarter" idx="13"/>
          </p:nvPr>
        </p:nvSpPr>
        <p:spPr/>
        <p:txBody>
          <a:bodyPr/>
          <a:lstStyle/>
          <a:p>
            <a:pPr marL="0" indent="0">
              <a:spcAft>
                <a:spcPts val="600"/>
              </a:spcAft>
              <a:buNone/>
            </a:pPr>
            <a:r>
              <a:rPr lang="en-US" sz="1800" b="1" dirty="0">
                <a:solidFill>
                  <a:srgbClr val="0070C0"/>
                </a:solidFill>
              </a:rPr>
              <a:t>After completing this course, students will be able to:</a:t>
            </a:r>
          </a:p>
          <a:p>
            <a:pPr>
              <a:spcAft>
                <a:spcPts val="600"/>
              </a:spcAft>
            </a:pPr>
            <a:r>
              <a:rPr lang="en-US" sz="1800" dirty="0"/>
              <a:t>Describe what a Web API is and why developers might add a Web API to an application, including Minimal APIs.</a:t>
            </a:r>
          </a:p>
          <a:p>
            <a:pPr>
              <a:spcAft>
                <a:spcPts val="600"/>
              </a:spcAft>
            </a:pPr>
            <a:r>
              <a:rPr lang="en-US" sz="1800" dirty="0"/>
              <a:t>Describe how to package and deploy an ASP.NET Core web application from a development computer to a web server.</a:t>
            </a:r>
          </a:p>
          <a:p>
            <a:pPr marL="0" indent="0">
              <a:spcAft>
                <a:spcPts val="600"/>
              </a:spcAft>
              <a:buNone/>
            </a:pPr>
            <a:endParaRPr lang="en-US" sz="1800" b="1" dirty="0">
              <a:solidFill>
                <a:srgbClr val="0070C0"/>
              </a:solidFill>
            </a:endParaRPr>
          </a:p>
        </p:txBody>
      </p:sp>
    </p:spTree>
    <p:extLst>
      <p:ext uri="{BB962C8B-B14F-4D97-AF65-F5344CB8AC3E}">
        <p14:creationId xmlns:p14="http://schemas.microsoft.com/office/powerpoint/2010/main" val="3565629693"/>
      </p:ext>
    </p:extLst>
  </p:cSld>
  <p:clrMapOvr>
    <a:masterClrMapping/>
  </p:clrMapOvr>
</p:sld>
</file>

<file path=ppt/theme/theme1.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2.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H0_Introduction</Template>
  <TotalTime>0</TotalTime>
  <Words>1029</Words>
  <Application>Microsoft Office PowerPoint</Application>
  <PresentationFormat>Widescreen</PresentationFormat>
  <Paragraphs>165</Paragraphs>
  <Slides>13</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Calibri</vt:lpstr>
      <vt:lpstr>Courier New</vt:lpstr>
      <vt:lpstr>Segoe</vt:lpstr>
      <vt:lpstr>Segoe UI</vt:lpstr>
      <vt:lpstr>Segoe UI Light</vt:lpstr>
      <vt:lpstr>Info Support - licht</vt:lpstr>
      <vt:lpstr>KC slides</vt:lpstr>
      <vt:lpstr>Info Support - donker</vt:lpstr>
      <vt:lpstr>PowerPoint Presentation</vt:lpstr>
      <vt:lpstr>Hello! Instructor introduction</vt:lpstr>
      <vt:lpstr>Hello! Student introductions</vt:lpstr>
      <vt:lpstr>Facilities</vt:lpstr>
      <vt:lpstr>About this course: Audience </vt:lpstr>
      <vt:lpstr>About this course: Prerequisites</vt:lpstr>
      <vt:lpstr>About this course: Objectives</vt:lpstr>
      <vt:lpstr>About this course: Objectives, continued</vt:lpstr>
      <vt:lpstr>About this course: Objectives, continued</vt:lpstr>
      <vt:lpstr>Course outline</vt:lpstr>
      <vt:lpstr>Course outline, continued</vt:lpstr>
      <vt:lpstr>Course outline, continued</vt:lpstr>
      <vt:lpstr>Related Courses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MOC_new</dc:title>
  <dc:creator>Valerie DeGiulio</dc:creator>
  <dc:description>Welcome!</dc:description>
  <cp:lastModifiedBy>Simona Colapicchioni</cp:lastModifiedBy>
  <cp:revision>222</cp:revision>
  <dcterms:created xsi:type="dcterms:W3CDTF">2012-05-17T17:18:52Z</dcterms:created>
  <dcterms:modified xsi:type="dcterms:W3CDTF">2022-01-18T11:42:29Z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Master MOC_new</vt:lpwstr>
  </property>
  <property fmtid="{D5CDD505-2E9C-101B-9397-08002B2CF9AE}" pid="3" name="SlideDescription">
    <vt:lpwstr>Welcome!</vt:lpwstr>
  </property>
</Properties>
</file>