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5"/>
  </p:notesMasterIdLst>
  <p:sldIdLst>
    <p:sldId id="256" r:id="rId5"/>
    <p:sldId id="257" r:id="rId6"/>
    <p:sldId id="258" r:id="rId7"/>
    <p:sldId id="259" r:id="rId8"/>
    <p:sldId id="287" r:id="rId9"/>
    <p:sldId id="260" r:id="rId10"/>
    <p:sldId id="288" r:id="rId11"/>
    <p:sldId id="289" r:id="rId12"/>
    <p:sldId id="290" r:id="rId13"/>
    <p:sldId id="261" r:id="rId14"/>
    <p:sldId id="263" r:id="rId15"/>
    <p:sldId id="266" r:id="rId16"/>
    <p:sldId id="267" r:id="rId17"/>
    <p:sldId id="291" r:id="rId18"/>
    <p:sldId id="293" r:id="rId19"/>
    <p:sldId id="292" r:id="rId20"/>
    <p:sldId id="294" r:id="rId21"/>
    <p:sldId id="295" r:id="rId22"/>
    <p:sldId id="296" r:id="rId23"/>
    <p:sldId id="280"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Lucida Sans Unicode" panose="020B0602030504020204" pitchFamily="34" charset="0"/>
      <p:regular r:id="rId34"/>
    </p:embeddedFont>
    <p:embeddedFont>
      <p:font typeface="Segoe UI" panose="020B0502040204020203" pitchFamily="34" charset="0"/>
      <p:regular r:id="rId35"/>
      <p:bold r:id="rId36"/>
      <p:italic r:id="rId37"/>
      <p:boldItalic r:id="rId38"/>
    </p:embeddedFont>
    <p:embeddedFont>
      <p:font typeface="Segoe UI Light" panose="020B0502040204020203" pitchFamily="34" charset="0"/>
      <p:regular r:id="rId39"/>
      <p:italic r:id="rId40"/>
    </p:embeddedFont>
    <p:embeddedFont>
      <p:font typeface="Verdana" panose="020B060403050404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73" autoAdjust="0"/>
    <p:restoredTop sz="87109" autoAdjust="0"/>
  </p:normalViewPr>
  <p:slideViewPr>
    <p:cSldViewPr snapToGrid="0" snapToObjects="1" showGuides="1">
      <p:cViewPr varScale="1">
        <p:scale>
          <a:sx n="63" d="100"/>
          <a:sy n="63" d="100"/>
        </p:scale>
        <p:origin x="1344" y="7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F91C8-6688-4631-AD7F-33FFC495BA42}" type="datetimeFigureOut">
              <a:rPr lang="en-US" smtClean="0"/>
              <a:t>1/18/2022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E769EE-44C4-42DD-9BEB-58A0B5AE7BD6}" type="slidenum">
              <a:rPr lang="en-US" smtClean="0"/>
              <a:t>‹#›</a:t>
            </a:fld>
            <a:endParaRPr lang="en-US"/>
          </a:p>
        </p:txBody>
      </p:sp>
    </p:spTree>
    <p:extLst>
      <p:ext uri="{BB962C8B-B14F-4D97-AF65-F5344CB8AC3E}">
        <p14:creationId xmlns:p14="http://schemas.microsoft.com/office/powerpoint/2010/main" val="108183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4_LAB_MANUA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4_LAK.m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4_DEMO.md#demonstration-how-to-write-controllers-and-ac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At this point in the course, students will not have a complete understanding of views and models. Lack of this knowledge might cause confusion because in a complete Model-View-Controller (MVC) application, controllers, views, and models are tightly integrated. Therefore, to ensure that the students understand how to develop controllers, consider including a discussion on views and models as you describe controllers. However, try not to get into the details because views are covered in detail in Module 5, “Developing Views”, and models are covered in Module 6, “Developing Models”.</a:t>
            </a:r>
          </a:p>
        </p:txBody>
      </p:sp>
      <p:sp>
        <p:nvSpPr>
          <p:cNvPr id="4" name="Slide Number Placeholder 3"/>
          <p:cNvSpPr>
            <a:spLocks noGrp="1"/>
          </p:cNvSpPr>
          <p:nvPr>
            <p:ph type="sldNum" sz="quarter" idx="10"/>
          </p:nvPr>
        </p:nvSpPr>
        <p:spPr/>
        <p:txBody>
          <a:bodyPr/>
          <a:lstStyle/>
          <a:p>
            <a:fld id="{2FE769EE-44C4-42DD-9BEB-58A0B5AE7BD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590882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https://www.learnrazorpages.com/razor-pages/routing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74601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lab is not based on a vanilla template because it was prepared specifically for this lab. The starter solution already contains models and views that won’t be changed during the lab. Additionally, the starter solution contains images and cascading style sheets (CSS). Models is covered in Module 6, “Developing Models”, Views is covered in Module 5, “Developing Views” and CSS is covered in Module 8, “Using Layouts, CSS and JavaScript in ASP.NET Core MVC”. </a:t>
            </a: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https://github.com/MicrosoftLearning/20486D-DevelopingASPNETMVCWebApplications/blob/master/Instructions/20486D_MOD04_LAB_MANUAL.md.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https://github.com/MicrosoftLearning/20486D-DevelopingASPNETMVCWebApplications/blob/master/Instructions/20486D_MOD04_LAK.md.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Adding Controllers and Actions to an MVC Application</a:t>
            </a:r>
          </a:p>
          <a:p>
            <a:pPr>
              <a:lnSpc>
                <a:spcPct val="115000"/>
              </a:lnSpc>
              <a:spcAft>
                <a:spcPts val="1000"/>
              </a:spcAft>
            </a:pPr>
            <a:r>
              <a:rPr lang="en-US" sz="1000" dirty="0">
                <a:latin typeface="Arial"/>
                <a:ea typeface="Calibri"/>
                <a:cs typeface="Times New Roman"/>
              </a:rPr>
              <a:t>In this exercise, you will create the MVC controller that handles user operations. You will also add the following actions:  </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a:solidFill>
                  <a:srgbClr val="000000"/>
                </a:solidFill>
                <a:latin typeface="Arial"/>
                <a:ea typeface="Calibri"/>
                <a:cs typeface="Times New Roman"/>
              </a:rPr>
              <a:t>Index</a:t>
            </a:r>
            <a:r>
              <a:rPr lang="en-US" sz="1000" dirty="0">
                <a:solidFill>
                  <a:srgbClr val="000000"/>
                </a:solidFill>
                <a:latin typeface="Arial"/>
                <a:ea typeface="Calibri"/>
                <a:cs typeface="Times New Roman"/>
              </a:rPr>
              <a:t>. This action displays the </a:t>
            </a:r>
            <a:r>
              <a:rPr lang="en-US" sz="1000" b="1" dirty="0">
                <a:solidFill>
                  <a:srgbClr val="000000"/>
                </a:solidFill>
                <a:latin typeface="Arial"/>
                <a:ea typeface="Calibri"/>
                <a:cs typeface="Times New Roman"/>
              </a:rPr>
              <a:t>Index</a:t>
            </a:r>
            <a:r>
              <a:rPr lang="en-US" sz="1000" dirty="0">
                <a:solidFill>
                  <a:srgbClr val="000000"/>
                </a:solidFill>
                <a:latin typeface="Arial"/>
                <a:ea typeface="Calibri"/>
                <a:cs typeface="Times New Roman"/>
              </a:rPr>
              <a:t> view.</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a:solidFill>
                  <a:srgbClr val="000000"/>
                </a:solidFill>
                <a:latin typeface="Arial"/>
                <a:ea typeface="Calibri"/>
                <a:cs typeface="Times New Roman"/>
              </a:rPr>
              <a:t>Display</a:t>
            </a:r>
            <a:r>
              <a:rPr lang="en-US" sz="1000" dirty="0">
                <a:solidFill>
                  <a:srgbClr val="000000"/>
                </a:solidFill>
                <a:latin typeface="Arial"/>
                <a:ea typeface="Calibri"/>
                <a:cs typeface="Times New Roman"/>
              </a:rPr>
              <a:t>. This action takes an ID to find a single </a:t>
            </a:r>
            <a:r>
              <a:rPr lang="en-US" sz="1000" b="1" dirty="0">
                <a:solidFill>
                  <a:srgbClr val="000000"/>
                </a:solidFill>
                <a:latin typeface="Arial"/>
                <a:ea typeface="Calibri"/>
                <a:cs typeface="Times New Roman"/>
              </a:rPr>
              <a:t>City</a:t>
            </a:r>
            <a:r>
              <a:rPr lang="en-US" sz="1000" dirty="0">
                <a:solidFill>
                  <a:srgbClr val="000000"/>
                </a:solidFill>
                <a:latin typeface="Arial"/>
                <a:ea typeface="Calibri"/>
                <a:cs typeface="Times New Roman"/>
              </a:rPr>
              <a:t> object. It passes the </a:t>
            </a:r>
            <a:r>
              <a:rPr lang="en-US" sz="1000" b="1" dirty="0">
                <a:solidFill>
                  <a:srgbClr val="000000"/>
                </a:solidFill>
                <a:latin typeface="Arial"/>
                <a:ea typeface="Calibri"/>
                <a:cs typeface="Times New Roman"/>
              </a:rPr>
              <a:t>City</a:t>
            </a:r>
            <a:r>
              <a:rPr lang="en-US" sz="1000" dirty="0">
                <a:solidFill>
                  <a:srgbClr val="000000"/>
                </a:solidFill>
                <a:latin typeface="Arial"/>
                <a:ea typeface="Calibri"/>
                <a:cs typeface="Times New Roman"/>
              </a:rPr>
              <a:t> object to the </a:t>
            </a:r>
            <a:r>
              <a:rPr lang="en-US" sz="1000" b="1" dirty="0">
                <a:solidFill>
                  <a:srgbClr val="000000"/>
                </a:solidFill>
                <a:latin typeface="Arial"/>
                <a:ea typeface="Calibri"/>
                <a:cs typeface="Times New Roman"/>
              </a:rPr>
              <a:t>Display</a:t>
            </a:r>
            <a:r>
              <a:rPr lang="en-US" sz="1000" dirty="0">
                <a:solidFill>
                  <a:srgbClr val="000000"/>
                </a:solidFill>
                <a:latin typeface="Arial"/>
                <a:ea typeface="Calibri"/>
                <a:cs typeface="Times New Roman"/>
              </a:rPr>
              <a:t> view.</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err="1">
                <a:solidFill>
                  <a:srgbClr val="000000"/>
                </a:solidFill>
                <a:latin typeface="Arial"/>
                <a:ea typeface="Calibri"/>
                <a:cs typeface="Times New Roman"/>
              </a:rPr>
              <a:t>GetImage</a:t>
            </a:r>
            <a:r>
              <a:rPr lang="en-US" sz="1000" b="1" dirty="0">
                <a:solidFill>
                  <a:srgbClr val="000000"/>
                </a:solidFill>
                <a:latin typeface="Arial"/>
                <a:ea typeface="Calibri"/>
                <a:cs typeface="Times New Roman"/>
              </a:rPr>
              <a:t>. </a:t>
            </a:r>
            <a:r>
              <a:rPr lang="en-US" sz="1000" dirty="0">
                <a:solidFill>
                  <a:srgbClr val="000000"/>
                </a:solidFill>
                <a:latin typeface="Arial"/>
                <a:ea typeface="Calibri"/>
                <a:cs typeface="Times New Roman"/>
              </a:rPr>
              <a:t>This action returns the photo image from the service as a .jpg file.</a:t>
            </a:r>
          </a:p>
          <a:p>
            <a:r>
              <a:rPr lang="en-US" sz="1000" i="1" dirty="0"/>
              <a:t> </a:t>
            </a:r>
            <a:endParaRPr lang="en-US" sz="1000" dirty="0"/>
          </a:p>
          <a:p>
            <a:pPr>
              <a:lnSpc>
                <a:spcPct val="115000"/>
              </a:lnSpc>
              <a:spcAft>
                <a:spcPts val="1000"/>
              </a:spcAft>
            </a:pPr>
            <a:r>
              <a:rPr lang="en-US" sz="1000" dirty="0">
                <a:solidFill>
                  <a:srgbClr val="000000"/>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controllers to an MVC application</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actions to a controller</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Change actions to get a parameter</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Change an action to redirect to another action in another controller</a:t>
            </a:r>
          </a:p>
        </p:txBody>
      </p:sp>
      <p:sp>
        <p:nvSpPr>
          <p:cNvPr id="4" name="Slide Number Placeholder 3"/>
          <p:cNvSpPr>
            <a:spLocks noGrp="1"/>
          </p:cNvSpPr>
          <p:nvPr>
            <p:ph type="sldNum" sz="quarter" idx="10"/>
          </p:nvPr>
        </p:nvSpPr>
        <p:spPr/>
        <p:txBody>
          <a:bodyPr/>
          <a:lstStyle/>
          <a:p>
            <a:fld id="{2FE769EE-44C4-42DD-9BEB-58A0B5AE7BD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444485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introduces controllers and actions. After completing the first lesson, the students might not fully understand why a given request is handled by a particular action. The second lesson helps explain the relationship by teaching them about routes and how they map requests to actions. The third lesson introduces action filters. Before proceeding to this lesson, it is important to ensure that the students have a complete understanding of the concepts covered in the first two lessons.</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04121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lesson is very important. Ensure that students have a complete understanding of controllers and actions and how they handle user requests.</a:t>
            </a:r>
          </a:p>
        </p:txBody>
      </p:sp>
      <p:sp>
        <p:nvSpPr>
          <p:cNvPr id="4" name="Slide Number Placeholder 3"/>
          <p:cNvSpPr>
            <a:spLocks noGrp="1"/>
          </p:cNvSpPr>
          <p:nvPr>
            <p:ph type="sldNum" sz="quarter" idx="10"/>
          </p:nvPr>
        </p:nvSpPr>
        <p:spPr/>
        <p:txBody>
          <a:bodyPr/>
          <a:lstStyle/>
          <a:p>
            <a:fld id="{2FE769EE-44C4-42DD-9BEB-58A0B5AE7BD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819962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https://andrewlock.net/aspnetcore-in-action-2e-applying-the-mvc-design-pattern-to-razor-pages/</a:t>
            </a:r>
          </a:p>
        </p:txBody>
      </p:sp>
      <p:sp>
        <p:nvSpPr>
          <p:cNvPr id="4" name="Slide Number Placeholder 3"/>
          <p:cNvSpPr>
            <a:spLocks noGrp="1"/>
          </p:cNvSpPr>
          <p:nvPr>
            <p:ph type="sldNum" sz="quarter" idx="10"/>
          </p:nvPr>
        </p:nvSpPr>
        <p:spPr>
          <a:xfrm>
            <a:off x="3884613" y="8696099"/>
            <a:ext cx="2971800" cy="457200"/>
          </a:xfrm>
        </p:spPr>
        <p:txBody>
          <a:bodyPr/>
          <a:lstStyle/>
          <a:p>
            <a:fld id="{2FE769EE-44C4-42DD-9BEB-58A0B5AE7BD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85133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https://www.learnrazorpages.com/razor-pages</a:t>
            </a:r>
          </a:p>
        </p:txBody>
      </p:sp>
      <p:sp>
        <p:nvSpPr>
          <p:cNvPr id="4" name="Slide Number Placeholder 3"/>
          <p:cNvSpPr>
            <a:spLocks noGrp="1"/>
          </p:cNvSpPr>
          <p:nvPr>
            <p:ph type="sldNum" sz="quarter" idx="5"/>
          </p:nvPr>
        </p:nvSpPr>
        <p:spPr/>
        <p:txBody>
          <a:bodyPr/>
          <a:lstStyle/>
          <a:p>
            <a:fld id="{2FE769EE-44C4-42DD-9BEB-58A0B5AE7BD6}" type="slidenum">
              <a:rPr lang="en-US" smtClean="0"/>
              <a:t>5</a:t>
            </a:fld>
            <a:endParaRPr lang="en-US"/>
          </a:p>
        </p:txBody>
      </p:sp>
    </p:spTree>
    <p:extLst>
      <p:ext uri="{BB962C8B-B14F-4D97-AF65-F5344CB8AC3E}">
        <p14:creationId xmlns:p14="http://schemas.microsoft.com/office/powerpoint/2010/main" val="320404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https://www.learnrazorpages.com/razor-pages/handler-methods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148153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a:rPr>
              <a:t>https://www.learnrazorpages.com/razor-pages/action-results</a:t>
            </a:r>
          </a:p>
        </p:txBody>
      </p:sp>
      <p:sp>
        <p:nvSpPr>
          <p:cNvPr id="4" name="Slide Number Placeholder 3"/>
          <p:cNvSpPr>
            <a:spLocks noGrp="1"/>
          </p:cNvSpPr>
          <p:nvPr>
            <p:ph type="sldNum" sz="quarter" idx="10"/>
          </p:nvPr>
        </p:nvSpPr>
        <p:spPr/>
        <p:txBody>
          <a:bodyPr/>
          <a:lstStyle/>
          <a:p>
            <a:fld id="{2FE769EE-44C4-42DD-9BEB-58A0B5AE7BD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286315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model binders locate parameters in a posted form, routing values, a query string, or posted files. When they find a parameter in the action method that matches the name and type of a parameter from the request, the action method is called and the parameter is passed from the request.</a:t>
            </a:r>
          </a:p>
        </p:txBody>
      </p:sp>
      <p:sp>
        <p:nvSpPr>
          <p:cNvPr id="4" name="Slide Number Placeholder 3"/>
          <p:cNvSpPr>
            <a:spLocks noGrp="1"/>
          </p:cNvSpPr>
          <p:nvPr>
            <p:ph type="sldNum" sz="quarter" idx="10"/>
          </p:nvPr>
        </p:nvSpPr>
        <p:spPr/>
        <p:txBody>
          <a:bodyPr/>
          <a:lstStyle/>
          <a:p>
            <a:fld id="{2FE769EE-44C4-42DD-9BEB-58A0B5AE7BD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34254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demonstration shows the students how to write actions and controllers. The application also includes routing and a view. Note that the starter solution for this demo is not based on a vanilla template because it was prepared specifically for this demo. Inform the students that they will learn about routing in Lesson 2 of Module 4, “Configuring Routes”, and views in Module 5, “Developing Views”.</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Write Controllers and Actions“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https://github.com/MicrosoftLearning/20486D-DevelopingASPNETMVCWebApplications/blob/master/Instructions/20486D_MOD04_DEMO.md#demonstration-how-to-write-controllers-and-actions</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417148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24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692239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41520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70415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557977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48075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039525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5693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678560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535008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224810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96789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8561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2051656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266093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5900788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941983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91225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62408532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6553876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511943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494352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6632381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172784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5215215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5599305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2060684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86002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35308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4311815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3769068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1290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10033930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8036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226072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31569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66637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1540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4707343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3648512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091114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8258980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0506720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5581408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0804423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6048859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485933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48108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0825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2131997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2844268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9971684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5939385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5766575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3288304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9355688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2288267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54460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6344668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2346537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9675382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594573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5336572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613364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97407613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822597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121218703"/>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81240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196950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28160623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163016752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Module 4</a:t>
            </a:r>
          </a:p>
        </p:txBody>
      </p:sp>
      <p:sp>
        <p:nvSpPr>
          <p:cNvPr id="3" name="Subtitle 2"/>
          <p:cNvSpPr>
            <a:spLocks noGrp="1"/>
          </p:cNvSpPr>
          <p:nvPr>
            <p:ph type="subTitle" idx="1"/>
          </p:nvPr>
        </p:nvSpPr>
        <p:spPr/>
        <p:txBody>
          <a:bodyPr>
            <a:normAutofit/>
          </a:bodyPr>
          <a:lstStyle/>
          <a:p>
            <a:r>
              <a:rPr lang="en-US" sz="2400" dirty="0"/>
              <a:t>Developing Pages
</a:t>
            </a:r>
          </a:p>
        </p:txBody>
      </p:sp>
    </p:spTree>
    <p:extLst>
      <p:ext uri="{BB962C8B-B14F-4D97-AF65-F5344CB8AC3E}">
        <p14:creationId xmlns:p14="http://schemas.microsoft.com/office/powerpoint/2010/main" val="369087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633a348-91cd-4e46-8afb-e74cb3cbfb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Action Result Types</a:t>
            </a:r>
          </a:p>
        </p:txBody>
      </p:sp>
      <p:sp>
        <p:nvSpPr>
          <p:cNvPr id="4" name="Content Placeholder 1"/>
          <p:cNvSpPr>
            <a:spLocks noGrp="1"/>
          </p:cNvSpPr>
          <p:nvPr/>
        </p:nvSpPr>
        <p:spPr bwMode="auto">
          <a:xfrm>
            <a:off x="1296000" y="1463039"/>
            <a:ext cx="8805944" cy="47055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Handlers can return different types of results:</a:t>
            </a:r>
          </a:p>
          <a:p>
            <a:r>
              <a:rPr lang="en-US" sz="2000" dirty="0" err="1">
                <a:latin typeface="+mn-lt"/>
              </a:rPr>
              <a:t>PageResult</a:t>
            </a:r>
            <a:endParaRPr lang="en-US" sz="2000" dirty="0">
              <a:latin typeface="+mn-lt"/>
            </a:endParaRPr>
          </a:p>
          <a:p>
            <a:r>
              <a:rPr lang="en-US" sz="2000" dirty="0" err="1">
                <a:latin typeface="+mn-lt"/>
              </a:rPr>
              <a:t>ContentResult</a:t>
            </a:r>
            <a:endParaRPr lang="en-US" sz="2000" dirty="0">
              <a:latin typeface="+mn-lt"/>
            </a:endParaRPr>
          </a:p>
          <a:p>
            <a:r>
              <a:rPr lang="en-US" sz="2000" dirty="0" err="1">
                <a:latin typeface="+mn-lt"/>
              </a:rPr>
              <a:t>NotFoundResult</a:t>
            </a:r>
            <a:endParaRPr lang="en-US" sz="2000" dirty="0">
              <a:latin typeface="+mn-lt"/>
            </a:endParaRPr>
          </a:p>
          <a:p>
            <a:r>
              <a:rPr lang="en-US" sz="2000" dirty="0" err="1">
                <a:latin typeface="+mn-lt"/>
              </a:rPr>
              <a:t>RedirectToPageResult</a:t>
            </a:r>
            <a:endParaRPr lang="en-US" sz="2000" dirty="0">
              <a:latin typeface="+mn-lt"/>
            </a:endParaRPr>
          </a:p>
          <a:p>
            <a:r>
              <a:rPr lang="en-US" sz="2000" dirty="0" err="1">
                <a:latin typeface="+mn-lt"/>
              </a:rPr>
              <a:t>BadRequestResult</a:t>
            </a:r>
            <a:endParaRPr lang="en-US" sz="2000" dirty="0">
              <a:latin typeface="+mn-lt"/>
            </a:endParaRPr>
          </a:p>
          <a:p>
            <a:r>
              <a:rPr lang="en-US" sz="2000" dirty="0" err="1">
                <a:latin typeface="+mn-lt"/>
              </a:rPr>
              <a:t>StatusCodeResult</a:t>
            </a:r>
            <a:endParaRPr lang="en-US" sz="2000" dirty="0">
              <a:latin typeface="+mn-lt"/>
            </a:endParaRPr>
          </a:p>
        </p:txBody>
      </p:sp>
    </p:spTree>
    <p:extLst>
      <p:ext uri="{BB962C8B-B14F-4D97-AF65-F5344CB8AC3E}">
        <p14:creationId xmlns:p14="http://schemas.microsoft.com/office/powerpoint/2010/main" val="188519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Parameters</a:t>
            </a:r>
          </a:p>
        </p:txBody>
      </p:sp>
      <p:sp>
        <p:nvSpPr>
          <p:cNvPr id="4" name="Content Placeholder 2"/>
          <p:cNvSpPr>
            <a:spLocks noGrp="1"/>
          </p:cNvSpPr>
          <p:nvPr/>
        </p:nvSpPr>
        <p:spPr bwMode="auto">
          <a:xfrm>
            <a:off x="1143000" y="1508759"/>
            <a:ext cx="8958944" cy="4659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The model binders obtain parameters from a user request and pass them to handlers</a:t>
            </a:r>
          </a:p>
          <a:p>
            <a:r>
              <a:rPr lang="en-US" sz="2000" dirty="0">
                <a:latin typeface="+mn-lt"/>
              </a:rPr>
              <a:t>There are several ways to retrieve parameters, including:</a:t>
            </a:r>
          </a:p>
          <a:p>
            <a:pPr lvl="1"/>
            <a:r>
              <a:rPr lang="en-US" sz="2000" dirty="0">
                <a:latin typeface="+mn-lt"/>
              </a:rPr>
              <a:t>The Request property</a:t>
            </a:r>
          </a:p>
          <a:p>
            <a:pPr lvl="1"/>
            <a:r>
              <a:rPr lang="en-US" sz="2000" dirty="0">
                <a:latin typeface="+mn-lt"/>
              </a:rPr>
              <a:t>The </a:t>
            </a:r>
            <a:r>
              <a:rPr lang="en-US" sz="2000" dirty="0" err="1">
                <a:latin typeface="+mn-lt"/>
              </a:rPr>
              <a:t>FormCollection</a:t>
            </a:r>
            <a:r>
              <a:rPr lang="en-US" sz="2000" dirty="0">
                <a:latin typeface="+mn-lt"/>
              </a:rPr>
              <a:t> object</a:t>
            </a:r>
          </a:p>
          <a:p>
            <a:pPr lvl="1"/>
            <a:r>
              <a:rPr lang="en-US" sz="2000" dirty="0">
                <a:latin typeface="+mn-lt"/>
              </a:rPr>
              <a:t>Routing</a:t>
            </a:r>
          </a:p>
        </p:txBody>
      </p:sp>
    </p:spTree>
    <p:extLst>
      <p:ext uri="{BB962C8B-B14F-4D97-AF65-F5344CB8AC3E}">
        <p14:creationId xmlns:p14="http://schemas.microsoft.com/office/powerpoint/2010/main" val="319953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8c4a2f1-03d5-477e-a106-e88f6fd8b50d">
    <p:spTree>
      <p:nvGrpSpPr>
        <p:cNvPr id="1" name=""/>
        <p:cNvGrpSpPr/>
        <p:nvPr/>
      </p:nvGrpSpPr>
      <p:grpSpPr>
        <a:xfrm>
          <a:off x="0" y="0"/>
          <a:ext cx="0" cy="0"/>
          <a:chOff x="0" y="0"/>
          <a:chExt cx="0" cy="0"/>
        </a:xfrm>
      </p:grpSpPr>
      <p:sp>
        <p:nvSpPr>
          <p:cNvPr id="2" name="Title 1"/>
          <p:cNvSpPr>
            <a:spLocks noGrp="1"/>
          </p:cNvSpPr>
          <p:nvPr>
            <p:ph type="title"/>
          </p:nvPr>
        </p:nvSpPr>
        <p:spPr>
          <a:xfrm>
            <a:off x="1298575" y="740662"/>
            <a:ext cx="8683625" cy="740664"/>
          </a:xfrm>
        </p:spPr>
        <p:txBody>
          <a:bodyPr/>
          <a:lstStyle/>
          <a:p>
            <a:r>
              <a:rPr lang="en-US" sz="2400" dirty="0"/>
              <a:t>Demonstration: How to Write Razor Pages and Handlers</a:t>
            </a:r>
          </a:p>
        </p:txBody>
      </p:sp>
      <p:sp>
        <p:nvSpPr>
          <p:cNvPr id="4" name="Content Placeholder 2"/>
          <p:cNvSpPr>
            <a:spLocks noGrp="1"/>
          </p:cNvSpPr>
          <p:nvPr/>
        </p:nvSpPr>
        <p:spPr bwMode="auto">
          <a:xfrm>
            <a:off x="1298575" y="1645919"/>
            <a:ext cx="8803369" cy="44881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365760" lvl="1" indent="-341313">
              <a:buSzPct val="90000"/>
            </a:pPr>
            <a:r>
              <a:rPr lang="en-US" sz="2000" dirty="0">
                <a:latin typeface="+mn-lt"/>
              </a:rPr>
              <a:t>Add a Razor Page to an ASP.NET Web application</a:t>
            </a:r>
          </a:p>
          <a:p>
            <a:pPr marL="365760" lvl="1" indent="-341313">
              <a:buSzPct val="90000"/>
            </a:pPr>
            <a:r>
              <a:rPr lang="en-US" sz="2000" dirty="0">
                <a:latin typeface="+mn-lt"/>
              </a:rPr>
              <a:t>Add a handler that creates a model and passes it to a Page</a:t>
            </a:r>
          </a:p>
          <a:p>
            <a:pPr marL="365760" lvl="1" indent="-341313">
              <a:buSzPct val="90000"/>
            </a:pPr>
            <a:r>
              <a:rPr lang="en-US" sz="2000" dirty="0">
                <a:latin typeface="+mn-lt"/>
              </a:rPr>
              <a:t>Add another handler that gets a parameter</a:t>
            </a:r>
          </a:p>
        </p:txBody>
      </p:sp>
    </p:spTree>
    <p:extLst>
      <p:ext uri="{BB962C8B-B14F-4D97-AF65-F5344CB8AC3E}">
        <p14:creationId xmlns:p14="http://schemas.microsoft.com/office/powerpoint/2010/main" val="305230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Configuring Routes</a:t>
            </a:r>
          </a:p>
        </p:txBody>
      </p:sp>
      <p:sp>
        <p:nvSpPr>
          <p:cNvPr id="3" name="Text Placeholder 2"/>
          <p:cNvSpPr>
            <a:spLocks noGrp="1"/>
          </p:cNvSpPr>
          <p:nvPr>
            <p:ph type="body" idx="1"/>
          </p:nvPr>
        </p:nvSpPr>
        <p:spPr/>
        <p:txBody>
          <a:bodyPr>
            <a:normAutofit/>
          </a:bodyPr>
          <a:lstStyle/>
          <a:p>
            <a:r>
              <a:rPr lang="en-US" sz="2000" dirty="0"/>
              <a:t>The ASP.NET Core Routing Engine
Discussion: Why Add Routes?
What Is Search Engine Optimization?
Configuring Routes by Using Convention-Based Routing
Using Routes to Pass Parameters
Configuring Routes by Using Attributes
Demonstration: How to Add Routes</a:t>
            </a:r>
          </a:p>
        </p:txBody>
      </p:sp>
    </p:spTree>
    <p:extLst>
      <p:ext uri="{BB962C8B-B14F-4D97-AF65-F5344CB8AC3E}">
        <p14:creationId xmlns:p14="http://schemas.microsoft.com/office/powerpoint/2010/main" val="386938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54EA-72FE-428C-AB28-2BD1BC0E821A}"/>
              </a:ext>
            </a:extLst>
          </p:cNvPr>
          <p:cNvSpPr>
            <a:spLocks noGrp="1"/>
          </p:cNvSpPr>
          <p:nvPr>
            <p:ph type="title"/>
          </p:nvPr>
        </p:nvSpPr>
        <p:spPr/>
        <p:txBody>
          <a:bodyPr/>
          <a:lstStyle/>
          <a:p>
            <a:r>
              <a:rPr lang="en-US" sz="2400" dirty="0"/>
              <a:t>URL Matching</a:t>
            </a:r>
            <a:endParaRPr lang="nl-NL" sz="2400" dirty="0"/>
          </a:p>
        </p:txBody>
      </p:sp>
      <p:sp>
        <p:nvSpPr>
          <p:cNvPr id="3" name="Text Placeholder 2">
            <a:extLst>
              <a:ext uri="{FF2B5EF4-FFF2-40B4-BE49-F238E27FC236}">
                <a16:creationId xmlns:a16="http://schemas.microsoft.com/office/drawing/2014/main" id="{DF4F59DE-D579-4DF8-BE8F-EDBD6EDB68A9}"/>
              </a:ext>
            </a:extLst>
          </p:cNvPr>
          <p:cNvSpPr>
            <a:spLocks noGrp="1"/>
          </p:cNvSpPr>
          <p:nvPr>
            <p:ph type="body" idx="1"/>
          </p:nvPr>
        </p:nvSpPr>
        <p:spPr/>
        <p:txBody>
          <a:bodyPr>
            <a:normAutofit/>
          </a:bodyPr>
          <a:lstStyle/>
          <a:p>
            <a:pPr marL="0" indent="0">
              <a:buNone/>
            </a:pPr>
            <a:r>
              <a:rPr lang="en-US" sz="2000" dirty="0"/>
              <a:t>Virtual path of content page, removing root folder name and file extension.</a:t>
            </a:r>
          </a:p>
          <a:p>
            <a:pPr marL="0" indent="0">
              <a:buNone/>
            </a:pPr>
            <a:endParaRPr lang="en-US" sz="2000" dirty="0"/>
          </a:p>
          <a:p>
            <a:r>
              <a:rPr lang="en-US" sz="2000" dirty="0">
                <a:latin typeface="Consolas" panose="020B0609020204030204" pitchFamily="49" charset="0"/>
              </a:rPr>
              <a:t>/Pages/</a:t>
            </a:r>
            <a:r>
              <a:rPr lang="en-US" sz="2000" dirty="0" err="1">
                <a:latin typeface="Consolas" panose="020B0609020204030204" pitchFamily="49" charset="0"/>
              </a:rPr>
              <a:t>Privacy.cshtml</a:t>
            </a:r>
            <a:r>
              <a:rPr lang="en-US" sz="2000" dirty="0">
                <a:latin typeface="Consolas" panose="020B0609020204030204" pitchFamily="49" charset="0"/>
              </a:rPr>
              <a:t> -&gt; yourdomain.com/privacy</a:t>
            </a:r>
          </a:p>
          <a:p>
            <a:r>
              <a:rPr lang="en-US" sz="2000" dirty="0">
                <a:latin typeface="Consolas" panose="020B0609020204030204" pitchFamily="49" charset="0"/>
              </a:rPr>
              <a:t>/Pages/</a:t>
            </a:r>
            <a:r>
              <a:rPr lang="en-US" sz="2000" dirty="0" err="1">
                <a:latin typeface="Consolas" panose="020B0609020204030204" pitchFamily="49" charset="0"/>
              </a:rPr>
              <a:t>Error.cshtml</a:t>
            </a:r>
            <a:r>
              <a:rPr lang="en-US" sz="2000" dirty="0">
                <a:latin typeface="Consolas" panose="020B0609020204030204" pitchFamily="49" charset="0"/>
              </a:rPr>
              <a:t> -&gt; yourdomain.com/error</a:t>
            </a:r>
          </a:p>
          <a:p>
            <a:r>
              <a:rPr lang="en-US" sz="2000" dirty="0">
                <a:latin typeface="Consolas" panose="020B0609020204030204" pitchFamily="49" charset="0"/>
              </a:rPr>
              <a:t>/Pages/</a:t>
            </a:r>
            <a:r>
              <a:rPr lang="en-US" sz="2000" dirty="0" err="1">
                <a:latin typeface="Consolas" panose="020B0609020204030204" pitchFamily="49" charset="0"/>
              </a:rPr>
              <a:t>OneFolder</a:t>
            </a:r>
            <a:r>
              <a:rPr lang="en-US" sz="2000" dirty="0">
                <a:latin typeface="Consolas" panose="020B0609020204030204" pitchFamily="49" charset="0"/>
              </a:rPr>
              <a:t>/</a:t>
            </a:r>
            <a:r>
              <a:rPr lang="en-US" sz="2000" dirty="0" err="1">
                <a:latin typeface="Consolas" panose="020B0609020204030204" pitchFamily="49" charset="0"/>
              </a:rPr>
              <a:t>OnePage.cshtml</a:t>
            </a:r>
            <a:r>
              <a:rPr lang="en-US" sz="2000" dirty="0">
                <a:latin typeface="Consolas" panose="020B0609020204030204" pitchFamily="49" charset="0"/>
              </a:rPr>
              <a:t> -&gt; yourdomain.com/</a:t>
            </a:r>
            <a:r>
              <a:rPr lang="en-US" sz="2000" dirty="0" err="1">
                <a:latin typeface="Consolas" panose="020B0609020204030204" pitchFamily="49" charset="0"/>
              </a:rPr>
              <a:t>OneFolder</a:t>
            </a:r>
            <a:r>
              <a:rPr lang="en-US" sz="2000" dirty="0">
                <a:latin typeface="Consolas" panose="020B0609020204030204" pitchFamily="49" charset="0"/>
              </a:rPr>
              <a:t>/</a:t>
            </a:r>
            <a:r>
              <a:rPr lang="en-US" sz="2000" dirty="0" err="1">
                <a:latin typeface="Consolas" panose="020B0609020204030204" pitchFamily="49" charset="0"/>
              </a:rPr>
              <a:t>OnePage</a:t>
            </a:r>
            <a:endParaRPr lang="en-US" sz="2000" dirty="0">
              <a:latin typeface="Consolas" panose="020B0609020204030204" pitchFamily="49" charset="0"/>
            </a:endParaRPr>
          </a:p>
          <a:p>
            <a:endParaRPr lang="en-US" sz="2000" dirty="0"/>
          </a:p>
          <a:p>
            <a:pPr marL="0" indent="0">
              <a:buNone/>
            </a:pPr>
            <a:r>
              <a:rPr lang="en-US" sz="2000" dirty="0" err="1">
                <a:latin typeface="Consolas" panose="020B0609020204030204" pitchFamily="49" charset="0"/>
              </a:rPr>
              <a:t>Index.cshtml</a:t>
            </a:r>
            <a:r>
              <a:rPr lang="en-US" sz="2000" dirty="0">
                <a:latin typeface="Consolas" panose="020B0609020204030204" pitchFamily="49" charset="0"/>
              </a:rPr>
              <a:t> </a:t>
            </a:r>
            <a:r>
              <a:rPr lang="en-US" sz="2000" dirty="0"/>
              <a:t>is considered the default document. </a:t>
            </a:r>
          </a:p>
          <a:p>
            <a:pPr marL="0" indent="0">
              <a:buNone/>
            </a:pPr>
            <a:r>
              <a:rPr lang="en-US" sz="2000" dirty="0"/>
              <a:t>It has two routes defined </a:t>
            </a:r>
          </a:p>
          <a:p>
            <a:r>
              <a:rPr lang="en-US" sz="2000" dirty="0"/>
              <a:t>file name without the extension -&gt; </a:t>
            </a:r>
            <a:r>
              <a:rPr lang="en-US" sz="2000" dirty="0">
                <a:latin typeface="Consolas" panose="020B0609020204030204" pitchFamily="49" charset="0"/>
              </a:rPr>
              <a:t>yourdomain.com/index</a:t>
            </a:r>
          </a:p>
          <a:p>
            <a:r>
              <a:rPr lang="en-US" sz="2000" dirty="0"/>
              <a:t>empty string -&gt; </a:t>
            </a:r>
            <a:r>
              <a:rPr lang="en-US" sz="2000" dirty="0">
                <a:latin typeface="Consolas" panose="020B0609020204030204" pitchFamily="49" charset="0"/>
              </a:rPr>
              <a:t>yourdomain.com </a:t>
            </a:r>
          </a:p>
        </p:txBody>
      </p:sp>
    </p:spTree>
    <p:extLst>
      <p:ext uri="{BB962C8B-B14F-4D97-AF65-F5344CB8AC3E}">
        <p14:creationId xmlns:p14="http://schemas.microsoft.com/office/powerpoint/2010/main" val="192365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1A56-9E07-40C5-B5D8-0691E664F31E}"/>
              </a:ext>
            </a:extLst>
          </p:cNvPr>
          <p:cNvSpPr>
            <a:spLocks noGrp="1"/>
          </p:cNvSpPr>
          <p:nvPr>
            <p:ph type="title"/>
          </p:nvPr>
        </p:nvSpPr>
        <p:spPr/>
        <p:txBody>
          <a:bodyPr/>
          <a:lstStyle/>
          <a:p>
            <a:r>
              <a:rPr lang="en-US" sz="2400" dirty="0"/>
              <a:t>Passing Parameters to Pages</a:t>
            </a:r>
            <a:endParaRPr lang="nl-NL" sz="2400" dirty="0"/>
          </a:p>
        </p:txBody>
      </p:sp>
      <p:sp>
        <p:nvSpPr>
          <p:cNvPr id="3" name="Text Placeholder 2">
            <a:extLst>
              <a:ext uri="{FF2B5EF4-FFF2-40B4-BE49-F238E27FC236}">
                <a16:creationId xmlns:a16="http://schemas.microsoft.com/office/drawing/2014/main" id="{07260D56-1873-47BB-A24F-93A78FBD045C}"/>
              </a:ext>
            </a:extLst>
          </p:cNvPr>
          <p:cNvSpPr>
            <a:spLocks noGrp="1"/>
          </p:cNvSpPr>
          <p:nvPr>
            <p:ph type="body" idx="1"/>
          </p:nvPr>
        </p:nvSpPr>
        <p:spPr/>
        <p:txBody>
          <a:bodyPr>
            <a:normAutofit/>
          </a:bodyPr>
          <a:lstStyle/>
          <a:p>
            <a:r>
              <a:rPr lang="en-US" sz="2000" dirty="0"/>
              <a:t>Supply value as a query string value </a:t>
            </a:r>
          </a:p>
          <a:p>
            <a:pPr lvl="1"/>
            <a:r>
              <a:rPr lang="en-US" sz="2000" dirty="0"/>
              <a:t> www.myblog.com/post?title=my-latest-post</a:t>
            </a:r>
          </a:p>
          <a:p>
            <a:r>
              <a:rPr lang="en-US" sz="2000" dirty="0"/>
              <a:t>Supply Value as Form Input Field</a:t>
            </a:r>
          </a:p>
          <a:p>
            <a:pPr lvl="1"/>
            <a:r>
              <a:rPr lang="en-US" sz="2000" dirty="0"/>
              <a:t> &lt;input type=“hidden” name=“title” value=“my-latest-post”&gt;</a:t>
            </a:r>
          </a:p>
          <a:p>
            <a:r>
              <a:rPr lang="en-US" sz="2000" dirty="0"/>
              <a:t>Supply value as Route Data</a:t>
            </a:r>
          </a:p>
          <a:p>
            <a:pPr lvl="1"/>
            <a:r>
              <a:rPr lang="nl-NL" sz="2000" dirty="0"/>
              <a:t> www.myblog.com/post/my-latest-post </a:t>
            </a:r>
          </a:p>
        </p:txBody>
      </p:sp>
    </p:spTree>
    <p:extLst>
      <p:ext uri="{BB962C8B-B14F-4D97-AF65-F5344CB8AC3E}">
        <p14:creationId xmlns:p14="http://schemas.microsoft.com/office/powerpoint/2010/main" val="192501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0353-4B29-4AB9-BDF4-E8585092AE69}"/>
              </a:ext>
            </a:extLst>
          </p:cNvPr>
          <p:cNvSpPr>
            <a:spLocks noGrp="1"/>
          </p:cNvSpPr>
          <p:nvPr>
            <p:ph type="title"/>
          </p:nvPr>
        </p:nvSpPr>
        <p:spPr/>
        <p:txBody>
          <a:bodyPr/>
          <a:lstStyle/>
          <a:p>
            <a:r>
              <a:rPr lang="en-US" sz="2400" dirty="0"/>
              <a:t>Route Data</a:t>
            </a:r>
            <a:endParaRPr lang="nl-NL" sz="2400" dirty="0"/>
          </a:p>
        </p:txBody>
      </p:sp>
      <p:sp>
        <p:nvSpPr>
          <p:cNvPr id="3" name="Text Placeholder 2">
            <a:extLst>
              <a:ext uri="{FF2B5EF4-FFF2-40B4-BE49-F238E27FC236}">
                <a16:creationId xmlns:a16="http://schemas.microsoft.com/office/drawing/2014/main" id="{32CE945E-AD98-455D-AF45-72818B408DCF}"/>
              </a:ext>
            </a:extLst>
          </p:cNvPr>
          <p:cNvSpPr>
            <a:spLocks noGrp="1"/>
          </p:cNvSpPr>
          <p:nvPr>
            <p:ph type="body" idx="1"/>
          </p:nvPr>
        </p:nvSpPr>
        <p:spPr/>
        <p:txBody>
          <a:bodyPr>
            <a:normAutofit/>
          </a:bodyPr>
          <a:lstStyle/>
          <a:p>
            <a:r>
              <a:rPr lang="en-US" sz="2000" dirty="0"/>
              <a:t> Segment in the URL</a:t>
            </a:r>
          </a:p>
          <a:p>
            <a:r>
              <a:rPr lang="en-US" sz="2000" dirty="0"/>
              <a:t> Plays no part in matching files on disk </a:t>
            </a:r>
          </a:p>
          <a:p>
            <a:r>
              <a:rPr lang="en-US" sz="2000" dirty="0"/>
              <a:t> </a:t>
            </a:r>
            <a:r>
              <a:rPr lang="en-US" sz="2000" i="1" dirty="0"/>
              <a:t>Parameter</a:t>
            </a:r>
            <a:r>
              <a:rPr lang="en-US" sz="2000" dirty="0"/>
              <a:t> - arbitrary piece of data passed in the URL</a:t>
            </a:r>
          </a:p>
          <a:p>
            <a:r>
              <a:rPr lang="nl-NL" sz="2000" dirty="0"/>
              <a:t> More </a:t>
            </a:r>
            <a:r>
              <a:rPr lang="nl-NL" sz="2000" dirty="0" err="1"/>
              <a:t>readable</a:t>
            </a:r>
            <a:endParaRPr lang="nl-NL" sz="2000" dirty="0"/>
          </a:p>
          <a:p>
            <a:r>
              <a:rPr lang="nl-NL" sz="2000" dirty="0"/>
              <a:t> More search engine-</a:t>
            </a:r>
            <a:r>
              <a:rPr lang="nl-NL" sz="2000" dirty="0" err="1"/>
              <a:t>friendly</a:t>
            </a:r>
            <a:endParaRPr lang="nl-NL" sz="2000" dirty="0"/>
          </a:p>
        </p:txBody>
      </p:sp>
    </p:spTree>
    <p:extLst>
      <p:ext uri="{BB962C8B-B14F-4D97-AF65-F5344CB8AC3E}">
        <p14:creationId xmlns:p14="http://schemas.microsoft.com/office/powerpoint/2010/main" val="85803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06E5-692F-4F34-B9E2-B1DCB7162F63}"/>
              </a:ext>
            </a:extLst>
          </p:cNvPr>
          <p:cNvSpPr>
            <a:spLocks noGrp="1"/>
          </p:cNvSpPr>
          <p:nvPr>
            <p:ph type="title"/>
          </p:nvPr>
        </p:nvSpPr>
        <p:spPr/>
        <p:txBody>
          <a:bodyPr/>
          <a:lstStyle/>
          <a:p>
            <a:r>
              <a:rPr lang="en-US" sz="2400" dirty="0"/>
              <a:t>Route Templates</a:t>
            </a:r>
            <a:endParaRPr lang="nl-NL" sz="2400" dirty="0"/>
          </a:p>
        </p:txBody>
      </p:sp>
      <p:sp>
        <p:nvSpPr>
          <p:cNvPr id="3" name="Text Placeholder 2">
            <a:extLst>
              <a:ext uri="{FF2B5EF4-FFF2-40B4-BE49-F238E27FC236}">
                <a16:creationId xmlns:a16="http://schemas.microsoft.com/office/drawing/2014/main" id="{91B82468-408F-434F-860E-58A9BE8223C7}"/>
              </a:ext>
            </a:extLst>
          </p:cNvPr>
          <p:cNvSpPr>
            <a:spLocks noGrp="1"/>
          </p:cNvSpPr>
          <p:nvPr>
            <p:ph type="body" idx="1"/>
          </p:nvPr>
        </p:nvSpPr>
        <p:spPr/>
        <p:txBody>
          <a:bodyPr>
            <a:normAutofit lnSpcReduction="10000"/>
          </a:bodyPr>
          <a:lstStyle/>
          <a:p>
            <a:r>
              <a:rPr lang="en-US" sz="2000" dirty="0"/>
              <a:t>Route Data parameters are defined in a </a:t>
            </a:r>
            <a:r>
              <a:rPr lang="en-US" sz="2000" b="1" dirty="0"/>
              <a:t>Route Template </a:t>
            </a:r>
            <a:r>
              <a:rPr lang="en-US" sz="2000" dirty="0"/>
              <a:t>as part of the </a:t>
            </a:r>
            <a:r>
              <a:rPr lang="en-US" sz="2000" b="1" dirty="0"/>
              <a:t>@page</a:t>
            </a:r>
            <a:r>
              <a:rPr lang="en-US" sz="2000" dirty="0"/>
              <a:t> directive in the .</a:t>
            </a:r>
            <a:r>
              <a:rPr lang="en-US" sz="2000" dirty="0" err="1"/>
              <a:t>cshtml</a:t>
            </a:r>
            <a:r>
              <a:rPr lang="en-US" sz="2000" dirty="0"/>
              <a:t> file.</a:t>
            </a:r>
          </a:p>
          <a:p>
            <a:endParaRPr lang="en-US" sz="2000" dirty="0"/>
          </a:p>
          <a:p>
            <a:pPr marL="0" indent="0">
              <a:buNone/>
            </a:pPr>
            <a:r>
              <a:rPr lang="en-US" sz="2000" dirty="0">
                <a:latin typeface="Consolas" panose="020B0609020204030204" pitchFamily="49" charset="0"/>
              </a:rPr>
              <a:t>@page "{title}"</a:t>
            </a:r>
          </a:p>
          <a:p>
            <a:pPr marL="0" indent="0">
              <a:buNone/>
            </a:pPr>
            <a:endParaRPr lang="en-US" sz="2000" dirty="0">
              <a:latin typeface="Consolas" panose="020B0609020204030204" pitchFamily="49" charset="0"/>
            </a:endParaRPr>
          </a:p>
          <a:p>
            <a:pPr marL="0" indent="0">
              <a:buNone/>
            </a:pPr>
            <a:r>
              <a:rPr lang="en-US" sz="2000" dirty="0"/>
              <a:t>make the parameter optional by adding a ? after it:</a:t>
            </a:r>
          </a:p>
          <a:p>
            <a:pPr marL="0" indent="0">
              <a:buNone/>
            </a:pPr>
            <a:endParaRPr lang="en-US" sz="2000" dirty="0">
              <a:latin typeface="Consolas" panose="020B0609020204030204" pitchFamily="49" charset="0"/>
            </a:endParaRPr>
          </a:p>
          <a:p>
            <a:pPr marL="0" indent="0">
              <a:buNone/>
            </a:pPr>
            <a:r>
              <a:rPr lang="nl-NL" sz="2000" dirty="0">
                <a:latin typeface="Consolas" panose="020B0609020204030204" pitchFamily="49" charset="0"/>
              </a:rPr>
              <a:t>@page "{</a:t>
            </a:r>
            <a:r>
              <a:rPr lang="nl-NL" sz="2000" dirty="0" err="1">
                <a:latin typeface="Consolas" panose="020B0609020204030204" pitchFamily="49" charset="0"/>
              </a:rPr>
              <a:t>title</a:t>
            </a:r>
            <a:r>
              <a:rPr lang="nl-NL"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t>provide a default value for the parameter</a:t>
            </a:r>
          </a:p>
          <a:p>
            <a:pPr marL="0" indent="0">
              <a:buNone/>
            </a:pPr>
            <a:endParaRPr lang="en-US" sz="2000" dirty="0">
              <a:latin typeface="Consolas" panose="020B0609020204030204" pitchFamily="49" charset="0"/>
            </a:endParaRPr>
          </a:p>
          <a:p>
            <a:pPr marL="0" indent="0">
              <a:buNone/>
            </a:pPr>
            <a:r>
              <a:rPr lang="nl-NL" sz="2000" dirty="0">
                <a:latin typeface="Consolas" panose="020B0609020204030204" pitchFamily="49" charset="0"/>
              </a:rPr>
              <a:t>@page "{</a:t>
            </a:r>
            <a:r>
              <a:rPr lang="nl-NL" sz="2000" dirty="0" err="1">
                <a:latin typeface="Consolas" panose="020B0609020204030204" pitchFamily="49" charset="0"/>
              </a:rPr>
              <a:t>title</a:t>
            </a:r>
            <a:r>
              <a:rPr lang="nl-NL" sz="2000" dirty="0">
                <a:latin typeface="Consolas" panose="020B0609020204030204" pitchFamily="49" charset="0"/>
              </a:rPr>
              <a:t>=first post}"</a:t>
            </a:r>
          </a:p>
          <a:p>
            <a:endParaRPr lang="nl-NL" sz="2000" dirty="0"/>
          </a:p>
        </p:txBody>
      </p:sp>
    </p:spTree>
    <p:extLst>
      <p:ext uri="{BB962C8B-B14F-4D97-AF65-F5344CB8AC3E}">
        <p14:creationId xmlns:p14="http://schemas.microsoft.com/office/powerpoint/2010/main" val="48423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9A11-CC7D-4D43-920D-097FD46013E2}"/>
              </a:ext>
            </a:extLst>
          </p:cNvPr>
          <p:cNvSpPr>
            <a:spLocks noGrp="1"/>
          </p:cNvSpPr>
          <p:nvPr>
            <p:ph type="title"/>
          </p:nvPr>
        </p:nvSpPr>
        <p:spPr/>
        <p:txBody>
          <a:bodyPr/>
          <a:lstStyle/>
          <a:p>
            <a:r>
              <a:rPr lang="en-US" sz="2400" dirty="0"/>
              <a:t>Route Data Constraints</a:t>
            </a:r>
            <a:endParaRPr lang="nl-NL" sz="2400" dirty="0"/>
          </a:p>
        </p:txBody>
      </p:sp>
      <p:sp>
        <p:nvSpPr>
          <p:cNvPr id="3" name="Text Placeholder 2">
            <a:extLst>
              <a:ext uri="{FF2B5EF4-FFF2-40B4-BE49-F238E27FC236}">
                <a16:creationId xmlns:a16="http://schemas.microsoft.com/office/drawing/2014/main" id="{BCC266A7-3C97-4016-A71D-FC73E0338E41}"/>
              </a:ext>
            </a:extLst>
          </p:cNvPr>
          <p:cNvSpPr>
            <a:spLocks noGrp="1"/>
          </p:cNvSpPr>
          <p:nvPr>
            <p:ph type="body" idx="1"/>
          </p:nvPr>
        </p:nvSpPr>
        <p:spPr/>
        <p:txBody>
          <a:bodyPr/>
          <a:lstStyle/>
          <a:p>
            <a:r>
              <a:rPr lang="en-US" sz="2000" dirty="0"/>
              <a:t>Constrain route parameters values by data type and range</a:t>
            </a:r>
          </a:p>
          <a:p>
            <a:endParaRPr lang="en-US" sz="2000" dirty="0"/>
          </a:p>
          <a:p>
            <a:r>
              <a:rPr lang="en-US" sz="2000" dirty="0">
                <a:latin typeface="Consolas" panose="020B0609020204030204" pitchFamily="49" charset="0"/>
              </a:rPr>
              <a:t>@page "{</a:t>
            </a:r>
            <a:r>
              <a:rPr lang="en-US" sz="2000" dirty="0" err="1">
                <a:latin typeface="Consolas" panose="020B0609020204030204" pitchFamily="49" charset="0"/>
              </a:rPr>
              <a:t>id:int</a:t>
            </a:r>
            <a:r>
              <a:rPr lang="en-US" sz="2000" dirty="0">
                <a:latin typeface="Consolas" panose="020B0609020204030204" pitchFamily="49" charset="0"/>
              </a:rPr>
              <a:t>}"</a:t>
            </a:r>
          </a:p>
          <a:p>
            <a:r>
              <a:rPr lang="en-US" sz="2000" dirty="0">
                <a:latin typeface="Consolas" panose="020B0609020204030204" pitchFamily="49" charset="0"/>
              </a:rPr>
              <a:t>@page "{</a:t>
            </a:r>
            <a:r>
              <a:rPr lang="en-US" sz="2000" dirty="0" err="1">
                <a:latin typeface="Consolas" panose="020B0609020204030204" pitchFamily="49" charset="0"/>
              </a:rPr>
              <a:t>id:min</a:t>
            </a:r>
            <a:r>
              <a:rPr lang="en-US" sz="2000" dirty="0">
                <a:latin typeface="Consolas" panose="020B0609020204030204" pitchFamily="49" charset="0"/>
              </a:rPr>
              <a:t>(10000)}"</a:t>
            </a:r>
          </a:p>
          <a:p>
            <a:r>
              <a:rPr lang="en-US" sz="2000" dirty="0">
                <a:latin typeface="Consolas" panose="020B0609020204030204" pitchFamily="49" charset="0"/>
              </a:rPr>
              <a:t>@page "{</a:t>
            </a:r>
            <a:r>
              <a:rPr lang="en-US" sz="2000" dirty="0" err="1">
                <a:latin typeface="Consolas" panose="020B0609020204030204" pitchFamily="49" charset="0"/>
              </a:rPr>
              <a:t>username:alpha:minlength</a:t>
            </a:r>
            <a:r>
              <a:rPr lang="en-US" sz="2000" dirty="0">
                <a:latin typeface="Consolas" panose="020B0609020204030204" pitchFamily="49" charset="0"/>
              </a:rPr>
              <a:t>(5):</a:t>
            </a:r>
            <a:r>
              <a:rPr lang="en-US" sz="2000" dirty="0" err="1">
                <a:latin typeface="Consolas" panose="020B0609020204030204" pitchFamily="49" charset="0"/>
              </a:rPr>
              <a:t>maxlength</a:t>
            </a:r>
            <a:r>
              <a:rPr lang="en-US" sz="2000" dirty="0">
                <a:latin typeface="Consolas" panose="020B0609020204030204" pitchFamily="49" charset="0"/>
              </a:rPr>
              <a:t>(8)}"</a:t>
            </a:r>
          </a:p>
          <a:p>
            <a:endParaRPr lang="nl-NL" dirty="0"/>
          </a:p>
        </p:txBody>
      </p:sp>
    </p:spTree>
    <p:extLst>
      <p:ext uri="{BB962C8B-B14F-4D97-AF65-F5344CB8AC3E}">
        <p14:creationId xmlns:p14="http://schemas.microsoft.com/office/powerpoint/2010/main" val="221976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6CD9-39D8-4CFF-8567-DA690A77384C}"/>
              </a:ext>
            </a:extLst>
          </p:cNvPr>
          <p:cNvSpPr>
            <a:spLocks noGrp="1"/>
          </p:cNvSpPr>
          <p:nvPr>
            <p:ph type="title"/>
          </p:nvPr>
        </p:nvSpPr>
        <p:spPr/>
        <p:txBody>
          <a:bodyPr/>
          <a:lstStyle/>
          <a:p>
            <a:r>
              <a:rPr lang="en-US" sz="2400" dirty="0"/>
              <a:t>Accessing Route Data Values</a:t>
            </a:r>
            <a:endParaRPr lang="nl-NL" sz="2400" dirty="0"/>
          </a:p>
        </p:txBody>
      </p:sp>
      <p:sp>
        <p:nvSpPr>
          <p:cNvPr id="3" name="Text Placeholder 2">
            <a:extLst>
              <a:ext uri="{FF2B5EF4-FFF2-40B4-BE49-F238E27FC236}">
                <a16:creationId xmlns:a16="http://schemas.microsoft.com/office/drawing/2014/main" id="{4ED9CC19-3966-4E0C-A597-077AD7401499}"/>
              </a:ext>
            </a:extLst>
          </p:cNvPr>
          <p:cNvSpPr>
            <a:spLocks noGrp="1"/>
          </p:cNvSpPr>
          <p:nvPr>
            <p:ph type="body" idx="1"/>
          </p:nvPr>
        </p:nvSpPr>
        <p:spPr/>
        <p:txBody>
          <a:bodyPr>
            <a:normAutofit/>
          </a:bodyPr>
          <a:lstStyle/>
          <a:p>
            <a:r>
              <a:rPr lang="en-US" sz="2000" dirty="0" err="1"/>
              <a:t>RouteData.Values</a:t>
            </a:r>
            <a:r>
              <a:rPr lang="en-US" sz="2000" dirty="0"/>
              <a:t> property</a:t>
            </a:r>
          </a:p>
          <a:p>
            <a:endParaRPr lang="en-US" sz="2000" dirty="0"/>
          </a:p>
          <a:p>
            <a:pPr marL="106312" lvl="1" indent="0">
              <a:buNone/>
            </a:pPr>
            <a:r>
              <a:rPr lang="nl-NL" sz="1831" dirty="0"/>
              <a:t> </a:t>
            </a:r>
            <a:r>
              <a:rPr lang="nl-NL" sz="1831" dirty="0">
                <a:latin typeface="Consolas" panose="020B0609020204030204" pitchFamily="49" charset="0"/>
              </a:rPr>
              <a:t>@</a:t>
            </a:r>
            <a:r>
              <a:rPr lang="nl-NL" sz="1831" dirty="0" err="1">
                <a:latin typeface="Consolas" panose="020B0609020204030204" pitchFamily="49" charset="0"/>
              </a:rPr>
              <a:t>RouteData.Values</a:t>
            </a:r>
            <a:r>
              <a:rPr lang="nl-NL" sz="1831" dirty="0">
                <a:latin typeface="Consolas" panose="020B0609020204030204" pitchFamily="49" charset="0"/>
              </a:rPr>
              <a:t>["</a:t>
            </a:r>
            <a:r>
              <a:rPr lang="nl-NL" sz="1831" dirty="0" err="1">
                <a:latin typeface="Consolas" panose="020B0609020204030204" pitchFamily="49" charset="0"/>
              </a:rPr>
              <a:t>title</a:t>
            </a:r>
            <a:r>
              <a:rPr lang="nl-NL" sz="1831" dirty="0">
                <a:latin typeface="Consolas" panose="020B0609020204030204" pitchFamily="49" charset="0"/>
              </a:rPr>
              <a:t>"]</a:t>
            </a:r>
          </a:p>
          <a:p>
            <a:pPr lvl="1"/>
            <a:endParaRPr lang="nl-NL" sz="1831" dirty="0">
              <a:latin typeface="Consolas" panose="020B0609020204030204" pitchFamily="49" charset="0"/>
            </a:endParaRPr>
          </a:p>
          <a:p>
            <a:r>
              <a:rPr lang="en-US" sz="2000" dirty="0"/>
              <a:t>A</a:t>
            </a:r>
            <a:r>
              <a:rPr lang="nl-NL" sz="2000" dirty="0" err="1"/>
              <a:t>dd</a:t>
            </a:r>
            <a:r>
              <a:rPr lang="nl-NL" sz="2000" dirty="0"/>
              <a:t> a parameter </a:t>
            </a:r>
            <a:r>
              <a:rPr lang="nl-NL" sz="2000" dirty="0" err="1"/>
              <a:t>to</a:t>
            </a:r>
            <a:r>
              <a:rPr lang="nl-NL" sz="2000" dirty="0"/>
              <a:t> a </a:t>
            </a:r>
            <a:r>
              <a:rPr lang="nl-NL" sz="2000" dirty="0" err="1"/>
              <a:t>handler</a:t>
            </a:r>
            <a:endParaRPr lang="nl-NL" sz="2000" dirty="0"/>
          </a:p>
          <a:p>
            <a:endParaRPr lang="nl-NL" sz="2000" dirty="0"/>
          </a:p>
          <a:p>
            <a:pPr marL="106312" lvl="1" indent="0">
              <a:buNone/>
            </a:pPr>
            <a:r>
              <a:rPr lang="nl-NL" sz="1831" dirty="0">
                <a:latin typeface="Consolas" panose="020B0609020204030204" pitchFamily="49" charset="0"/>
              </a:rPr>
              <a:t>public </a:t>
            </a:r>
            <a:r>
              <a:rPr lang="nl-NL" sz="1831" dirty="0" err="1">
                <a:latin typeface="Consolas" panose="020B0609020204030204" pitchFamily="49" charset="0"/>
              </a:rPr>
              <a:t>void</a:t>
            </a:r>
            <a:r>
              <a:rPr lang="nl-NL" sz="1831" dirty="0">
                <a:latin typeface="Consolas" panose="020B0609020204030204" pitchFamily="49" charset="0"/>
              </a:rPr>
              <a:t> </a:t>
            </a:r>
            <a:r>
              <a:rPr lang="nl-NL" sz="1831" dirty="0" err="1">
                <a:latin typeface="Consolas" panose="020B0609020204030204" pitchFamily="49" charset="0"/>
              </a:rPr>
              <a:t>OnGet</a:t>
            </a:r>
            <a:r>
              <a:rPr lang="nl-NL" sz="1831" dirty="0">
                <a:latin typeface="Consolas" panose="020B0609020204030204" pitchFamily="49" charset="0"/>
              </a:rPr>
              <a:t>(string </a:t>
            </a:r>
            <a:r>
              <a:rPr lang="nl-NL" sz="1831" dirty="0" err="1">
                <a:latin typeface="Consolas" panose="020B0609020204030204" pitchFamily="49" charset="0"/>
              </a:rPr>
              <a:t>title</a:t>
            </a:r>
            <a:r>
              <a:rPr lang="nl-NL" sz="1831" dirty="0">
                <a:latin typeface="Consolas" panose="020B0609020204030204" pitchFamily="49" charset="0"/>
              </a:rPr>
              <a:t>)</a:t>
            </a:r>
          </a:p>
        </p:txBody>
      </p:sp>
    </p:spTree>
    <p:extLst>
      <p:ext uri="{BB962C8B-B14F-4D97-AF65-F5344CB8AC3E}">
        <p14:creationId xmlns:p14="http://schemas.microsoft.com/office/powerpoint/2010/main" val="81077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Module Overview</a:t>
            </a:r>
          </a:p>
        </p:txBody>
      </p:sp>
      <p:sp>
        <p:nvSpPr>
          <p:cNvPr id="3" name="Text Placeholder 2"/>
          <p:cNvSpPr>
            <a:spLocks noGrp="1"/>
          </p:cNvSpPr>
          <p:nvPr>
            <p:ph type="body" idx="1"/>
          </p:nvPr>
        </p:nvSpPr>
        <p:spPr/>
        <p:txBody>
          <a:bodyPr>
            <a:normAutofit/>
          </a:bodyPr>
          <a:lstStyle/>
          <a:p>
            <a:r>
              <a:rPr lang="en-US" sz="2000" dirty="0"/>
              <a:t>Razor Pages</a:t>
            </a:r>
          </a:p>
          <a:p>
            <a:r>
              <a:rPr lang="en-US" sz="2000" dirty="0"/>
              <a:t>Razor Page Handlers
Configuring Routes</a:t>
            </a:r>
          </a:p>
        </p:txBody>
      </p:sp>
    </p:spTree>
    <p:extLst>
      <p:ext uri="{BB962C8B-B14F-4D97-AF65-F5344CB8AC3E}">
        <p14:creationId xmlns:p14="http://schemas.microsoft.com/office/powerpoint/2010/main" val="176329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0923e2a-3483-4ffd-b7ff-fb15f83cd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Developing Pages</a:t>
            </a:r>
          </a:p>
        </p:txBody>
      </p:sp>
      <p:sp>
        <p:nvSpPr>
          <p:cNvPr id="3" name="Text Placeholder 2"/>
          <p:cNvSpPr>
            <a:spLocks noGrp="1"/>
          </p:cNvSpPr>
          <p:nvPr>
            <p:ph type="body" idx="1"/>
          </p:nvPr>
        </p:nvSpPr>
        <p:spPr/>
        <p:txBody>
          <a:bodyPr>
            <a:normAutofit/>
          </a:bodyPr>
          <a:lstStyle/>
          <a:p>
            <a:r>
              <a:rPr lang="en-US" sz="2000" dirty="0"/>
              <a:t>Exercise 1: Adding Pages and Handlers to a Web Application
Exercise 2: Configuring Routes</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 30 minutes</a:t>
            </a:r>
          </a:p>
        </p:txBody>
      </p:sp>
    </p:spTree>
    <p:extLst>
      <p:ext uri="{BB962C8B-B14F-4D97-AF65-F5344CB8AC3E}">
        <p14:creationId xmlns:p14="http://schemas.microsoft.com/office/powerpoint/2010/main" val="326899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Razor Pages</a:t>
            </a:r>
          </a:p>
        </p:txBody>
      </p:sp>
      <p:sp>
        <p:nvSpPr>
          <p:cNvPr id="3" name="Text Placeholder 2"/>
          <p:cNvSpPr>
            <a:spLocks noGrp="1"/>
          </p:cNvSpPr>
          <p:nvPr>
            <p:ph type="body" idx="1"/>
          </p:nvPr>
        </p:nvSpPr>
        <p:spPr/>
        <p:txBody>
          <a:bodyPr>
            <a:normAutofit/>
          </a:bodyPr>
          <a:lstStyle/>
          <a:p>
            <a:r>
              <a:rPr lang="en-US" sz="2000" dirty="0"/>
              <a:t>Responding to User Requests
Writing Page Handlers
Using Parameters
Using </a:t>
            </a:r>
            <a:r>
              <a:rPr lang="en-US" sz="2000" dirty="0" err="1"/>
              <a:t>ViewBag</a:t>
            </a:r>
            <a:r>
              <a:rPr lang="en-US" sz="2000" dirty="0"/>
              <a:t> and </a:t>
            </a:r>
            <a:r>
              <a:rPr lang="en-US" sz="2000" dirty="0" err="1"/>
              <a:t>ViewData</a:t>
            </a:r>
            <a:r>
              <a:rPr lang="en-US" sz="2000" dirty="0"/>
              <a:t> to Pass Information to Pages
Demonstration: How to Write Pages and Handlers</a:t>
            </a:r>
          </a:p>
        </p:txBody>
      </p:sp>
    </p:spTree>
    <p:extLst>
      <p:ext uri="{BB962C8B-B14F-4D97-AF65-F5344CB8AC3E}">
        <p14:creationId xmlns:p14="http://schemas.microsoft.com/office/powerpoint/2010/main" val="307461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Responding to User Requests</a:t>
            </a:r>
          </a:p>
        </p:txBody>
      </p:sp>
      <p:pic>
        <p:nvPicPr>
          <p:cNvPr id="1026" name="Picture 2" descr="Routing a request to a page handler, calling into the domain model, and using a view to generate HTML">
            <a:extLst>
              <a:ext uri="{FF2B5EF4-FFF2-40B4-BE49-F238E27FC236}">
                <a16:creationId xmlns:a16="http://schemas.microsoft.com/office/drawing/2014/main" id="{D3F0E6F7-D059-429C-8D0A-4BD8576D12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0991" y="1262974"/>
            <a:ext cx="6802348" cy="53255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3F3D20-B626-450F-9BEA-E2A6DF857B6E}"/>
              </a:ext>
            </a:extLst>
          </p:cNvPr>
          <p:cNvSpPr txBox="1"/>
          <p:nvPr/>
        </p:nvSpPr>
        <p:spPr>
          <a:xfrm>
            <a:off x="777261" y="6488668"/>
            <a:ext cx="9943748" cy="369332"/>
          </a:xfrm>
          <a:prstGeom prst="rect">
            <a:avLst/>
          </a:prstGeom>
          <a:noFill/>
        </p:spPr>
        <p:txBody>
          <a:bodyPr wrap="none" rtlCol="0">
            <a:spAutoFit/>
          </a:bodyPr>
          <a:lstStyle/>
          <a:p>
            <a:r>
              <a:rPr lang="nl-NL"/>
              <a:t>https://andrewlock.net/aspnetcore-in-action-2e-applying-the-mvc-design-pattern-to-razor-pages/</a:t>
            </a:r>
            <a:endParaRPr lang="nl-NL" dirty="0"/>
          </a:p>
        </p:txBody>
      </p:sp>
    </p:spTree>
    <p:extLst>
      <p:ext uri="{BB962C8B-B14F-4D97-AF65-F5344CB8AC3E}">
        <p14:creationId xmlns:p14="http://schemas.microsoft.com/office/powerpoint/2010/main" val="184840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989E-4F1E-4430-8CF2-6F911B83BF11}"/>
              </a:ext>
            </a:extLst>
          </p:cNvPr>
          <p:cNvSpPr>
            <a:spLocks noGrp="1"/>
          </p:cNvSpPr>
          <p:nvPr>
            <p:ph type="title"/>
          </p:nvPr>
        </p:nvSpPr>
        <p:spPr/>
        <p:txBody>
          <a:bodyPr/>
          <a:lstStyle/>
          <a:p>
            <a:r>
              <a:rPr lang="en-US" sz="2400" dirty="0"/>
              <a:t>Razor Pages</a:t>
            </a:r>
            <a:endParaRPr lang="nl-NL" sz="2400" dirty="0"/>
          </a:p>
        </p:txBody>
      </p:sp>
      <p:sp>
        <p:nvSpPr>
          <p:cNvPr id="3" name="Text Placeholder 2">
            <a:extLst>
              <a:ext uri="{FF2B5EF4-FFF2-40B4-BE49-F238E27FC236}">
                <a16:creationId xmlns:a16="http://schemas.microsoft.com/office/drawing/2014/main" id="{9278511D-D09D-4863-9051-7CD2B2738B30}"/>
              </a:ext>
            </a:extLst>
          </p:cNvPr>
          <p:cNvSpPr>
            <a:spLocks noGrp="1"/>
          </p:cNvSpPr>
          <p:nvPr>
            <p:ph type="body" idx="1"/>
          </p:nvPr>
        </p:nvSpPr>
        <p:spPr/>
        <p:txBody>
          <a:bodyPr>
            <a:normAutofit/>
          </a:bodyPr>
          <a:lstStyle/>
          <a:p>
            <a:r>
              <a:rPr lang="en-US" sz="2000" dirty="0"/>
              <a:t>Combination of two files</a:t>
            </a:r>
          </a:p>
          <a:p>
            <a:pPr lvl="1"/>
            <a:endParaRPr lang="en-US" sz="1831" dirty="0"/>
          </a:p>
          <a:p>
            <a:pPr lvl="1"/>
            <a:r>
              <a:rPr lang="en-US" sz="1831" dirty="0" err="1"/>
              <a:t>PageModel</a:t>
            </a:r>
            <a:r>
              <a:rPr lang="en-US" sz="1831" dirty="0"/>
              <a:t> file: C# file ending in .</a:t>
            </a:r>
            <a:r>
              <a:rPr lang="en-US" sz="1831" dirty="0" err="1"/>
              <a:t>cshtml.cs</a:t>
            </a:r>
            <a:br>
              <a:rPr lang="en-US" sz="1831" dirty="0"/>
            </a:br>
            <a:r>
              <a:rPr lang="en-US" sz="1831" dirty="0"/>
              <a:t>Class inheriting from </a:t>
            </a:r>
            <a:r>
              <a:rPr lang="en-US" sz="1831" dirty="0" err="1"/>
              <a:t>PageModel</a:t>
            </a:r>
            <a:r>
              <a:rPr lang="en-US" sz="1831" dirty="0"/>
              <a:t> containing handlers with server side logic</a:t>
            </a:r>
            <a:endParaRPr lang="nl-NL" sz="1831" dirty="0"/>
          </a:p>
          <a:p>
            <a:pPr lvl="1"/>
            <a:endParaRPr lang="en-US" sz="1831" dirty="0"/>
          </a:p>
          <a:p>
            <a:pPr lvl="1"/>
            <a:r>
              <a:rPr lang="en-US" sz="1831" dirty="0"/>
              <a:t>Content Page: Razor file ending with .</a:t>
            </a:r>
            <a:r>
              <a:rPr lang="en-US" sz="1831" dirty="0" err="1"/>
              <a:t>cshtml</a:t>
            </a:r>
            <a:r>
              <a:rPr lang="en-US" sz="1831" dirty="0"/>
              <a:t>. </a:t>
            </a:r>
            <a:br>
              <a:rPr lang="en-US" sz="1831" dirty="0"/>
            </a:br>
            <a:r>
              <a:rPr lang="en-US" sz="1831" dirty="0"/>
              <a:t>Contains a mixture of client-side and server-side code, which, when processed, results in HTML being sent to the browser </a:t>
            </a:r>
          </a:p>
        </p:txBody>
      </p:sp>
    </p:spTree>
    <p:extLst>
      <p:ext uri="{BB962C8B-B14F-4D97-AF65-F5344CB8AC3E}">
        <p14:creationId xmlns:p14="http://schemas.microsoft.com/office/powerpoint/2010/main" val="2591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8eab304-d41d-4824-aa96-aeb303008b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Razor Page Handlers</a:t>
            </a:r>
          </a:p>
        </p:txBody>
      </p:sp>
      <p:sp>
        <p:nvSpPr>
          <p:cNvPr id="4" name="Content Placeholder 2"/>
          <p:cNvSpPr>
            <a:spLocks noGrp="1"/>
          </p:cNvSpPr>
          <p:nvPr/>
        </p:nvSpPr>
        <p:spPr bwMode="auto">
          <a:xfrm>
            <a:off x="1032000" y="1432560"/>
            <a:ext cx="9864000" cy="5034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dirty="0">
                <a:latin typeface="+mn-lt"/>
              </a:rPr>
              <a:t>Methods automatically executed as a result of a request</a:t>
            </a:r>
          </a:p>
          <a:p>
            <a:pPr lvl="0"/>
            <a:r>
              <a:rPr lang="en-US" sz="2000" dirty="0">
                <a:latin typeface="+mn-lt"/>
              </a:rPr>
              <a:t>Naming convention used to select the appropriate handler method to execute</a:t>
            </a:r>
          </a:p>
          <a:p>
            <a:pPr lvl="1"/>
            <a:r>
              <a:rPr lang="en-US" sz="1600" dirty="0">
                <a:latin typeface="+mn-lt"/>
              </a:rPr>
              <a:t>HTTP verb used for the request prefixed with "On": </a:t>
            </a:r>
            <a:r>
              <a:rPr lang="en-US" sz="1600" dirty="0" err="1">
                <a:latin typeface="+mn-lt"/>
              </a:rPr>
              <a:t>OnGet</a:t>
            </a:r>
            <a:r>
              <a:rPr lang="en-US" sz="1600" dirty="0">
                <a:latin typeface="+mn-lt"/>
              </a:rPr>
              <a:t>(), </a:t>
            </a:r>
            <a:r>
              <a:rPr lang="en-US" sz="1600" dirty="0" err="1">
                <a:latin typeface="+mn-lt"/>
              </a:rPr>
              <a:t>OnPost</a:t>
            </a:r>
            <a:r>
              <a:rPr lang="en-US" sz="1600" dirty="0">
                <a:latin typeface="+mn-lt"/>
              </a:rPr>
              <a:t>(), </a:t>
            </a:r>
            <a:r>
              <a:rPr lang="en-US" sz="1600" dirty="0" err="1">
                <a:latin typeface="+mn-lt"/>
              </a:rPr>
              <a:t>OnPut</a:t>
            </a:r>
            <a:r>
              <a:rPr lang="en-US" sz="1600" dirty="0">
                <a:latin typeface="+mn-lt"/>
              </a:rPr>
              <a:t>() etc.</a:t>
            </a:r>
          </a:p>
          <a:p>
            <a:pPr lvl="0"/>
            <a:r>
              <a:rPr lang="en-US" sz="2000" dirty="0">
                <a:latin typeface="+mn-lt"/>
              </a:rPr>
              <a:t>Optional asynchronous equivalents: </a:t>
            </a:r>
            <a:r>
              <a:rPr lang="en-US" sz="2000" dirty="0" err="1">
                <a:latin typeface="+mn-lt"/>
              </a:rPr>
              <a:t>OnPostAsync</a:t>
            </a:r>
            <a:r>
              <a:rPr lang="en-US" sz="2000" dirty="0">
                <a:latin typeface="+mn-lt"/>
              </a:rPr>
              <a:t>(), </a:t>
            </a:r>
            <a:r>
              <a:rPr lang="en-US" sz="2000" dirty="0" err="1">
                <a:latin typeface="+mn-lt"/>
              </a:rPr>
              <a:t>OnGetAsync</a:t>
            </a:r>
            <a:r>
              <a:rPr lang="en-US" sz="2000" dirty="0">
                <a:latin typeface="+mn-lt"/>
              </a:rPr>
              <a:t>() etc.</a:t>
            </a:r>
          </a:p>
          <a:p>
            <a:pPr lvl="0"/>
            <a:r>
              <a:rPr lang="en-US" sz="2000" dirty="0">
                <a:latin typeface="+mn-lt"/>
                <a:ea typeface="Times New Roman" panose="02020603050405020304" pitchFamily="18" charset="0"/>
                <a:cs typeface="Lucida Sans Unicode" pitchFamily="34" charset="0"/>
              </a:rPr>
              <a:t>Must be public </a:t>
            </a:r>
          </a:p>
          <a:p>
            <a:pPr lvl="0"/>
            <a:r>
              <a:rPr lang="en-US" sz="2000" dirty="0">
                <a:latin typeface="+mn-lt"/>
                <a:ea typeface="Times New Roman" panose="02020603050405020304" pitchFamily="18" charset="0"/>
                <a:cs typeface="Lucida Sans Unicode" pitchFamily="34" charset="0"/>
              </a:rPr>
              <a:t>Can have any return type</a:t>
            </a:r>
          </a:p>
          <a:p>
            <a:pPr lvl="1"/>
            <a:r>
              <a:rPr lang="en-US" sz="1600" dirty="0">
                <a:latin typeface="+mn-lt"/>
                <a:ea typeface="Times New Roman" panose="02020603050405020304" pitchFamily="18" charset="0"/>
                <a:cs typeface="Lucida Sans Unicode" pitchFamily="34" charset="0"/>
              </a:rPr>
              <a:t>Typically void (or Task if asynchronous) or </a:t>
            </a:r>
            <a:r>
              <a:rPr lang="en-US" sz="1600" dirty="0" err="1">
                <a:latin typeface="+mn-lt"/>
                <a:ea typeface="Times New Roman" panose="02020603050405020304" pitchFamily="18" charset="0"/>
                <a:cs typeface="Lucida Sans Unicode" pitchFamily="34" charset="0"/>
              </a:rPr>
              <a:t>ActionResult</a:t>
            </a:r>
            <a:r>
              <a:rPr lang="en-US" sz="1600" dirty="0">
                <a:latin typeface="+mn-lt"/>
                <a:ea typeface="Times New Roman" panose="02020603050405020304" pitchFamily="18" charset="0"/>
                <a:cs typeface="Lucida Sans Unicode" pitchFamily="34" charset="0"/>
              </a:rPr>
              <a:t>.</a:t>
            </a:r>
          </a:p>
          <a:p>
            <a:pPr marL="284163" lvl="1" indent="0">
              <a:buNone/>
            </a:pPr>
            <a:endParaRPr lang="en-US" sz="2000" dirty="0">
              <a:latin typeface="Consolas" panose="020B0609020204030204" pitchFamily="49" charset="0"/>
              <a:ea typeface="Times New Roman" panose="02020603050405020304" pitchFamily="18" charset="0"/>
              <a:cs typeface="Lucida Sans Unicode" pitchFamily="34" charset="0"/>
            </a:endParaRPr>
          </a:p>
        </p:txBody>
      </p:sp>
    </p:spTree>
    <p:extLst>
      <p:ext uri="{BB962C8B-B14F-4D97-AF65-F5344CB8AC3E}">
        <p14:creationId xmlns:p14="http://schemas.microsoft.com/office/powerpoint/2010/main" val="279806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47B9-A364-40BA-9B82-4B0F6F4DA26C}"/>
              </a:ext>
            </a:extLst>
          </p:cNvPr>
          <p:cNvSpPr>
            <a:spLocks noGrp="1"/>
          </p:cNvSpPr>
          <p:nvPr>
            <p:ph type="title"/>
          </p:nvPr>
        </p:nvSpPr>
        <p:spPr/>
        <p:txBody>
          <a:bodyPr/>
          <a:lstStyle/>
          <a:p>
            <a:r>
              <a:rPr lang="en-US" sz="2400" dirty="0"/>
              <a:t>Razor Pages</a:t>
            </a:r>
            <a:endParaRPr lang="nl-NL" sz="2400" dirty="0"/>
          </a:p>
        </p:txBody>
      </p:sp>
      <p:sp>
        <p:nvSpPr>
          <p:cNvPr id="3" name="Rectangle 2">
            <a:extLst>
              <a:ext uri="{FF2B5EF4-FFF2-40B4-BE49-F238E27FC236}">
                <a16:creationId xmlns:a16="http://schemas.microsoft.com/office/drawing/2014/main" id="{95EBE949-6AEE-4058-8154-8BC11DE21B09}"/>
              </a:ext>
            </a:extLst>
          </p:cNvPr>
          <p:cNvSpPr/>
          <p:nvPr/>
        </p:nvSpPr>
        <p:spPr>
          <a:xfrm>
            <a:off x="975360" y="3468530"/>
            <a:ext cx="6096000" cy="3170099"/>
          </a:xfrm>
          <a:prstGeom prst="rect">
            <a:avLst/>
          </a:prstGeom>
        </p:spPr>
        <p:txBody>
          <a:bodyPr>
            <a:spAutoFit/>
          </a:bodyPr>
          <a:lstStyle/>
          <a:p>
            <a:r>
              <a:rPr lang="en-US" sz="2000" dirty="0"/>
              <a:t>//</a:t>
            </a:r>
            <a:r>
              <a:rPr lang="en-US" sz="2000" dirty="0" err="1"/>
              <a:t>Index.cshtml.cs</a:t>
            </a:r>
            <a:endParaRPr lang="nl-NL" sz="2000" dirty="0"/>
          </a:p>
          <a:p>
            <a:r>
              <a:rPr lang="nl-NL" sz="2000" dirty="0"/>
              <a:t>public class </a:t>
            </a:r>
            <a:r>
              <a:rPr lang="nl-NL" sz="2000" dirty="0" err="1"/>
              <a:t>IndexModel</a:t>
            </a:r>
            <a:r>
              <a:rPr lang="nl-NL" sz="2000" dirty="0"/>
              <a:t> : </a:t>
            </a:r>
            <a:r>
              <a:rPr lang="nl-NL" sz="2000" dirty="0" err="1"/>
              <a:t>PageModel</a:t>
            </a:r>
            <a:r>
              <a:rPr lang="nl-NL" sz="2000" dirty="0"/>
              <a:t> {</a:t>
            </a:r>
          </a:p>
          <a:p>
            <a:r>
              <a:rPr lang="nl-NL" sz="2000" dirty="0"/>
              <a:t>    public string Message { get; set; }</a:t>
            </a:r>
          </a:p>
          <a:p>
            <a:r>
              <a:rPr lang="nl-NL" sz="2000" dirty="0"/>
              <a:t>    public </a:t>
            </a:r>
            <a:r>
              <a:rPr lang="nl-NL" sz="2000" dirty="0" err="1"/>
              <a:t>void</a:t>
            </a:r>
            <a:r>
              <a:rPr lang="nl-NL" sz="2000" dirty="0"/>
              <a:t> </a:t>
            </a:r>
            <a:r>
              <a:rPr lang="nl-NL" sz="2000" dirty="0" err="1"/>
              <a:t>OnGet</a:t>
            </a:r>
            <a:r>
              <a:rPr lang="nl-NL" sz="2000" dirty="0"/>
              <a:t>() {</a:t>
            </a:r>
          </a:p>
          <a:p>
            <a:r>
              <a:rPr lang="nl-NL" sz="2000" dirty="0"/>
              <a:t>        Message = "Get </a:t>
            </a:r>
            <a:r>
              <a:rPr lang="nl-NL" sz="2000" dirty="0" err="1"/>
              <a:t>used</a:t>
            </a:r>
            <a:r>
              <a:rPr lang="nl-NL" sz="2000" dirty="0"/>
              <a:t>";</a:t>
            </a:r>
          </a:p>
          <a:p>
            <a:r>
              <a:rPr lang="nl-NL" sz="2000" dirty="0"/>
              <a:t>    }</a:t>
            </a:r>
          </a:p>
          <a:p>
            <a:r>
              <a:rPr lang="nl-NL" sz="2000" dirty="0"/>
              <a:t>    public </a:t>
            </a:r>
            <a:r>
              <a:rPr lang="nl-NL" sz="2000" dirty="0" err="1"/>
              <a:t>void</a:t>
            </a:r>
            <a:r>
              <a:rPr lang="nl-NL" sz="2000" dirty="0"/>
              <a:t> </a:t>
            </a:r>
            <a:r>
              <a:rPr lang="nl-NL" sz="2000" dirty="0" err="1"/>
              <a:t>OnPost</a:t>
            </a:r>
            <a:r>
              <a:rPr lang="nl-NL" sz="2000" dirty="0"/>
              <a:t>() {</a:t>
            </a:r>
          </a:p>
          <a:p>
            <a:r>
              <a:rPr lang="nl-NL" sz="2000" dirty="0"/>
              <a:t>        Message = "Post </a:t>
            </a:r>
            <a:r>
              <a:rPr lang="nl-NL" sz="2000" dirty="0" err="1"/>
              <a:t>used</a:t>
            </a:r>
            <a:r>
              <a:rPr lang="nl-NL" sz="2000" dirty="0"/>
              <a:t>";</a:t>
            </a:r>
          </a:p>
          <a:p>
            <a:r>
              <a:rPr lang="nl-NL" sz="2000" dirty="0"/>
              <a:t>    }</a:t>
            </a:r>
          </a:p>
          <a:p>
            <a:r>
              <a:rPr lang="nl-NL" sz="2000" dirty="0"/>
              <a:t>}</a:t>
            </a:r>
          </a:p>
        </p:txBody>
      </p:sp>
      <p:sp>
        <p:nvSpPr>
          <p:cNvPr id="4" name="Rectangle 3">
            <a:extLst>
              <a:ext uri="{FF2B5EF4-FFF2-40B4-BE49-F238E27FC236}">
                <a16:creationId xmlns:a16="http://schemas.microsoft.com/office/drawing/2014/main" id="{4674D09F-AD85-4BDA-8E34-A217DD152E48}"/>
              </a:ext>
            </a:extLst>
          </p:cNvPr>
          <p:cNvSpPr/>
          <p:nvPr/>
        </p:nvSpPr>
        <p:spPr>
          <a:xfrm>
            <a:off x="975360" y="1479560"/>
            <a:ext cx="11826240" cy="1477328"/>
          </a:xfrm>
          <a:prstGeom prst="rect">
            <a:avLst/>
          </a:prstGeom>
        </p:spPr>
        <p:txBody>
          <a:bodyPr wrap="square">
            <a:spAutoFit/>
          </a:bodyPr>
          <a:lstStyle/>
          <a:p>
            <a:r>
              <a:rPr lang="en-US" dirty="0"/>
              <a:t>//</a:t>
            </a:r>
            <a:r>
              <a:rPr lang="en-US" dirty="0" err="1"/>
              <a:t>index.cshtml</a:t>
            </a:r>
            <a:endParaRPr lang="en-US" dirty="0"/>
          </a:p>
          <a:p>
            <a:r>
              <a:rPr lang="en-US" dirty="0"/>
              <a:t>@page</a:t>
            </a:r>
          </a:p>
          <a:p>
            <a:r>
              <a:rPr lang="en-US" dirty="0"/>
              <a:t>&lt;h3&gt;@Message&lt;/h3&gt;</a:t>
            </a:r>
          </a:p>
          <a:p>
            <a:r>
              <a:rPr lang="en-US" dirty="0"/>
              <a:t>&lt;form method="post"&gt;&lt;button class="</a:t>
            </a:r>
            <a:r>
              <a:rPr lang="en-US" dirty="0" err="1"/>
              <a:t>btn</a:t>
            </a:r>
            <a:r>
              <a:rPr lang="en-US" dirty="0"/>
              <a:t> </a:t>
            </a:r>
            <a:r>
              <a:rPr lang="en-US" dirty="0" err="1"/>
              <a:t>btn</a:t>
            </a:r>
            <a:r>
              <a:rPr lang="en-US" dirty="0"/>
              <a:t>-default"&gt;Click to post&lt;/button&gt;&lt;/form&gt;</a:t>
            </a:r>
          </a:p>
          <a:p>
            <a:r>
              <a:rPr lang="en-US" dirty="0"/>
              <a:t>&lt;p&gt;&lt;a </a:t>
            </a:r>
            <a:r>
              <a:rPr lang="en-US" dirty="0" err="1"/>
              <a:t>href</a:t>
            </a:r>
            <a:r>
              <a:rPr lang="en-US" dirty="0"/>
              <a:t>="/" class="</a:t>
            </a:r>
            <a:r>
              <a:rPr lang="en-US" dirty="0" err="1"/>
              <a:t>btn</a:t>
            </a:r>
            <a:r>
              <a:rPr lang="en-US" dirty="0"/>
              <a:t> </a:t>
            </a:r>
            <a:r>
              <a:rPr lang="en-US" dirty="0" err="1"/>
              <a:t>btn</a:t>
            </a:r>
            <a:r>
              <a:rPr lang="en-US" dirty="0"/>
              <a:t>-default"&gt;Click to Get&lt;/a&gt;&lt;/p&gt;</a:t>
            </a:r>
            <a:endParaRPr lang="nl-NL" dirty="0"/>
          </a:p>
        </p:txBody>
      </p:sp>
    </p:spTree>
    <p:extLst>
      <p:ext uri="{BB962C8B-B14F-4D97-AF65-F5344CB8AC3E}">
        <p14:creationId xmlns:p14="http://schemas.microsoft.com/office/powerpoint/2010/main" val="331390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8291-F7FF-4B9D-9C97-318C80574F74}"/>
              </a:ext>
            </a:extLst>
          </p:cNvPr>
          <p:cNvSpPr>
            <a:spLocks noGrp="1"/>
          </p:cNvSpPr>
          <p:nvPr>
            <p:ph type="title"/>
          </p:nvPr>
        </p:nvSpPr>
        <p:spPr/>
        <p:txBody>
          <a:bodyPr/>
          <a:lstStyle/>
          <a:p>
            <a:r>
              <a:rPr lang="en-US" sz="2400" dirty="0"/>
              <a:t>Named Handlers</a:t>
            </a:r>
            <a:endParaRPr lang="nl-NL" sz="2400" dirty="0"/>
          </a:p>
        </p:txBody>
      </p:sp>
      <p:sp>
        <p:nvSpPr>
          <p:cNvPr id="3" name="TextBox 2">
            <a:extLst>
              <a:ext uri="{FF2B5EF4-FFF2-40B4-BE49-F238E27FC236}">
                <a16:creationId xmlns:a16="http://schemas.microsoft.com/office/drawing/2014/main" id="{026FD287-A1DB-432F-9F81-1ADD0DCAE0EF}"/>
              </a:ext>
            </a:extLst>
          </p:cNvPr>
          <p:cNvSpPr txBox="1"/>
          <p:nvPr/>
        </p:nvSpPr>
        <p:spPr>
          <a:xfrm>
            <a:off x="1032000" y="1615889"/>
            <a:ext cx="95598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Specify multiple methods that can be executed for a single verb.</a:t>
            </a:r>
          </a:p>
          <a:p>
            <a:pPr marL="285750" indent="-285750">
              <a:buFont typeface="Arial" panose="020B0604020202020204" pitchFamily="34" charset="0"/>
              <a:buChar char="•"/>
            </a:pPr>
            <a:r>
              <a:rPr lang="en-US" dirty="0"/>
              <a:t>The name of the handler is added to the form's action as a query string parameter</a:t>
            </a:r>
            <a:r>
              <a:rPr lang="en-US" sz="2000" dirty="0"/>
              <a:t> </a:t>
            </a:r>
            <a:endParaRPr lang="nl-NL" sz="2000" dirty="0"/>
          </a:p>
        </p:txBody>
      </p:sp>
      <p:sp>
        <p:nvSpPr>
          <p:cNvPr id="4" name="Rectangle 3">
            <a:extLst>
              <a:ext uri="{FF2B5EF4-FFF2-40B4-BE49-F238E27FC236}">
                <a16:creationId xmlns:a16="http://schemas.microsoft.com/office/drawing/2014/main" id="{1C825927-E880-4B55-8668-8817ADA777C1}"/>
              </a:ext>
            </a:extLst>
          </p:cNvPr>
          <p:cNvSpPr/>
          <p:nvPr/>
        </p:nvSpPr>
        <p:spPr>
          <a:xfrm>
            <a:off x="563880" y="2519539"/>
            <a:ext cx="6096000" cy="3416320"/>
          </a:xfrm>
          <a:prstGeom prst="rect">
            <a:avLst/>
          </a:prstGeom>
        </p:spPr>
        <p:txBody>
          <a:bodyPr>
            <a:spAutoFit/>
          </a:bodyPr>
          <a:lstStyle/>
          <a:p>
            <a:r>
              <a:rPr lang="nl-NL" dirty="0"/>
              <a:t>public </a:t>
            </a:r>
            <a:r>
              <a:rPr lang="nl-NL" dirty="0" err="1"/>
              <a:t>void</a:t>
            </a:r>
            <a:r>
              <a:rPr lang="nl-NL" dirty="0"/>
              <a:t> </a:t>
            </a:r>
            <a:r>
              <a:rPr lang="nl-NL" dirty="0" err="1"/>
              <a:t>OnPost</a:t>
            </a:r>
            <a:r>
              <a:rPr lang="nl-NL" dirty="0"/>
              <a:t>() {</a:t>
            </a:r>
          </a:p>
          <a:p>
            <a:r>
              <a:rPr lang="nl-NL" dirty="0"/>
              <a:t>    Message = "Form </a:t>
            </a:r>
            <a:r>
              <a:rPr lang="nl-NL" dirty="0" err="1"/>
              <a:t>Posted</a:t>
            </a:r>
            <a:r>
              <a:rPr lang="nl-NL" dirty="0"/>
              <a:t>";</a:t>
            </a:r>
          </a:p>
          <a:p>
            <a:r>
              <a:rPr lang="nl-NL" dirty="0"/>
              <a:t>}</a:t>
            </a:r>
          </a:p>
          <a:p>
            <a:r>
              <a:rPr lang="nl-NL" dirty="0"/>
              <a:t>public </a:t>
            </a:r>
            <a:r>
              <a:rPr lang="nl-NL" dirty="0" err="1"/>
              <a:t>void</a:t>
            </a:r>
            <a:r>
              <a:rPr lang="nl-NL" dirty="0"/>
              <a:t> </a:t>
            </a:r>
            <a:r>
              <a:rPr lang="nl-NL" dirty="0" err="1"/>
              <a:t>OnPostDelete</a:t>
            </a:r>
            <a:r>
              <a:rPr lang="nl-NL" dirty="0"/>
              <a:t>() {</a:t>
            </a:r>
          </a:p>
          <a:p>
            <a:r>
              <a:rPr lang="nl-NL" dirty="0"/>
              <a:t>    Message = "Delete </a:t>
            </a:r>
            <a:r>
              <a:rPr lang="nl-NL" dirty="0" err="1"/>
              <a:t>handler</a:t>
            </a:r>
            <a:r>
              <a:rPr lang="nl-NL" dirty="0"/>
              <a:t> </a:t>
            </a:r>
            <a:r>
              <a:rPr lang="nl-NL" dirty="0" err="1"/>
              <a:t>fired</a:t>
            </a:r>
            <a:r>
              <a:rPr lang="nl-NL" dirty="0"/>
              <a:t>";</a:t>
            </a:r>
          </a:p>
          <a:p>
            <a:r>
              <a:rPr lang="nl-NL" dirty="0"/>
              <a:t>}</a:t>
            </a:r>
          </a:p>
          <a:p>
            <a:r>
              <a:rPr lang="nl-NL" dirty="0"/>
              <a:t>public </a:t>
            </a:r>
            <a:r>
              <a:rPr lang="nl-NL" dirty="0" err="1"/>
              <a:t>void</a:t>
            </a:r>
            <a:r>
              <a:rPr lang="nl-NL" dirty="0"/>
              <a:t> </a:t>
            </a:r>
            <a:r>
              <a:rPr lang="nl-NL" dirty="0" err="1"/>
              <a:t>OnPostEdit</a:t>
            </a:r>
            <a:r>
              <a:rPr lang="nl-NL" dirty="0"/>
              <a:t>(int </a:t>
            </a:r>
            <a:r>
              <a:rPr lang="nl-NL" dirty="0" err="1"/>
              <a:t>id</a:t>
            </a:r>
            <a:r>
              <a:rPr lang="nl-NL" dirty="0"/>
              <a:t>) {</a:t>
            </a:r>
          </a:p>
          <a:p>
            <a:r>
              <a:rPr lang="nl-NL" dirty="0"/>
              <a:t>    Message = "</a:t>
            </a:r>
            <a:r>
              <a:rPr lang="nl-NL" dirty="0" err="1"/>
              <a:t>Edit</a:t>
            </a:r>
            <a:r>
              <a:rPr lang="nl-NL" dirty="0"/>
              <a:t> </a:t>
            </a:r>
            <a:r>
              <a:rPr lang="nl-NL" dirty="0" err="1"/>
              <a:t>handler</a:t>
            </a:r>
            <a:r>
              <a:rPr lang="nl-NL" dirty="0"/>
              <a:t> </a:t>
            </a:r>
            <a:r>
              <a:rPr lang="nl-NL" dirty="0" err="1"/>
              <a:t>fired</a:t>
            </a:r>
            <a:r>
              <a:rPr lang="nl-NL" dirty="0"/>
              <a:t>";</a:t>
            </a:r>
          </a:p>
          <a:p>
            <a:r>
              <a:rPr lang="nl-NL" dirty="0"/>
              <a:t>}</a:t>
            </a:r>
          </a:p>
          <a:p>
            <a:r>
              <a:rPr lang="nl-NL" dirty="0"/>
              <a:t>public </a:t>
            </a:r>
            <a:r>
              <a:rPr lang="nl-NL" dirty="0" err="1"/>
              <a:t>void</a:t>
            </a:r>
            <a:r>
              <a:rPr lang="nl-NL" dirty="0"/>
              <a:t> </a:t>
            </a:r>
            <a:r>
              <a:rPr lang="nl-NL" dirty="0" err="1"/>
              <a:t>OnPostView</a:t>
            </a:r>
            <a:r>
              <a:rPr lang="nl-NL" dirty="0"/>
              <a:t>(int </a:t>
            </a:r>
            <a:r>
              <a:rPr lang="nl-NL" dirty="0" err="1"/>
              <a:t>id</a:t>
            </a:r>
            <a:r>
              <a:rPr lang="nl-NL" dirty="0"/>
              <a:t>) {</a:t>
            </a:r>
          </a:p>
          <a:p>
            <a:r>
              <a:rPr lang="nl-NL" dirty="0"/>
              <a:t>    Message = "View </a:t>
            </a:r>
            <a:r>
              <a:rPr lang="nl-NL" dirty="0" err="1"/>
              <a:t>handler</a:t>
            </a:r>
            <a:r>
              <a:rPr lang="nl-NL" dirty="0"/>
              <a:t> </a:t>
            </a:r>
            <a:r>
              <a:rPr lang="nl-NL" dirty="0" err="1"/>
              <a:t>fired</a:t>
            </a:r>
            <a:r>
              <a:rPr lang="nl-NL" dirty="0"/>
              <a:t>";</a:t>
            </a:r>
          </a:p>
          <a:p>
            <a:r>
              <a:rPr lang="nl-NL" dirty="0"/>
              <a:t>}</a:t>
            </a:r>
          </a:p>
        </p:txBody>
      </p:sp>
      <p:sp>
        <p:nvSpPr>
          <p:cNvPr id="5" name="Rectangle 4">
            <a:extLst>
              <a:ext uri="{FF2B5EF4-FFF2-40B4-BE49-F238E27FC236}">
                <a16:creationId xmlns:a16="http://schemas.microsoft.com/office/drawing/2014/main" id="{BA5DC47F-D17A-4536-A0CD-C12C896BD680}"/>
              </a:ext>
            </a:extLst>
          </p:cNvPr>
          <p:cNvSpPr/>
          <p:nvPr/>
        </p:nvSpPr>
        <p:spPr>
          <a:xfrm>
            <a:off x="5166360" y="2551837"/>
            <a:ext cx="6461760" cy="1754326"/>
          </a:xfrm>
          <a:prstGeom prst="rect">
            <a:avLst/>
          </a:prstGeom>
        </p:spPr>
        <p:txBody>
          <a:bodyPr wrap="square">
            <a:spAutoFit/>
          </a:bodyPr>
          <a:lstStyle/>
          <a:p>
            <a:r>
              <a:rPr lang="en-US" dirty="0"/>
              <a:t>&lt;form method="post"&gt;</a:t>
            </a:r>
          </a:p>
          <a:p>
            <a:r>
              <a:rPr lang="en-US" dirty="0"/>
              <a:t>  &lt;button&gt;Submit&lt;/button&gt;</a:t>
            </a:r>
          </a:p>
          <a:p>
            <a:r>
              <a:rPr lang="en-US" dirty="0"/>
              <a:t>  &lt;button asp-page-handler="edit" &gt;Edit&lt;/button&gt;</a:t>
            </a:r>
          </a:p>
          <a:p>
            <a:r>
              <a:rPr lang="en-US" dirty="0"/>
              <a:t>  &lt;button asp-page-handler=“delete" &gt;Delete&lt;/button&gt;</a:t>
            </a:r>
          </a:p>
          <a:p>
            <a:r>
              <a:rPr lang="en-US" dirty="0"/>
              <a:t>  &lt;button asp-page-handler=“view" &gt;View&lt;/button&gt;</a:t>
            </a:r>
          </a:p>
          <a:p>
            <a:r>
              <a:rPr lang="en-US" dirty="0"/>
              <a:t>&lt;/form&gt;</a:t>
            </a:r>
            <a:endParaRPr lang="nl-NL" dirty="0"/>
          </a:p>
        </p:txBody>
      </p:sp>
    </p:spTree>
    <p:extLst>
      <p:ext uri="{BB962C8B-B14F-4D97-AF65-F5344CB8AC3E}">
        <p14:creationId xmlns:p14="http://schemas.microsoft.com/office/powerpoint/2010/main" val="146576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02AD-299B-478C-9594-69EA494BF3E9}"/>
              </a:ext>
            </a:extLst>
          </p:cNvPr>
          <p:cNvSpPr>
            <a:spLocks noGrp="1"/>
          </p:cNvSpPr>
          <p:nvPr>
            <p:ph type="title"/>
          </p:nvPr>
        </p:nvSpPr>
        <p:spPr/>
        <p:txBody>
          <a:bodyPr/>
          <a:lstStyle/>
          <a:p>
            <a:r>
              <a:rPr lang="en-US" sz="2400" dirty="0"/>
              <a:t>Parameters in Handlers Methods</a:t>
            </a:r>
            <a:endParaRPr lang="nl-NL" sz="2400" dirty="0"/>
          </a:p>
        </p:txBody>
      </p:sp>
      <p:sp>
        <p:nvSpPr>
          <p:cNvPr id="3" name="Text Placeholder 2">
            <a:extLst>
              <a:ext uri="{FF2B5EF4-FFF2-40B4-BE49-F238E27FC236}">
                <a16:creationId xmlns:a16="http://schemas.microsoft.com/office/drawing/2014/main" id="{A6071A9B-7E47-4499-8835-41B0495260E1}"/>
              </a:ext>
            </a:extLst>
          </p:cNvPr>
          <p:cNvSpPr txBox="1">
            <a:spLocks/>
          </p:cNvSpPr>
          <p:nvPr/>
        </p:nvSpPr>
        <p:spPr>
          <a:xfrm>
            <a:off x="1296000" y="2016000"/>
            <a:ext cx="9864000" cy="4140000"/>
          </a:xfrm>
          <a:prstGeom prst="rect">
            <a:avLst/>
          </a:prstGeom>
        </p:spPr>
        <p:txBody>
          <a:bodyPr>
            <a:normAutofit/>
          </a:bodyPr>
          <a:lst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a:lstStyle>
          <a:p>
            <a:r>
              <a:rPr lang="en-US" sz="2000" dirty="0"/>
              <a:t>Handlers can accept parameters</a:t>
            </a:r>
          </a:p>
        </p:txBody>
      </p:sp>
      <p:sp>
        <p:nvSpPr>
          <p:cNvPr id="4" name="Rectangle 3">
            <a:extLst>
              <a:ext uri="{FF2B5EF4-FFF2-40B4-BE49-F238E27FC236}">
                <a16:creationId xmlns:a16="http://schemas.microsoft.com/office/drawing/2014/main" id="{0387937D-E5BB-494E-9352-6F00D1A3F5C9}"/>
              </a:ext>
            </a:extLst>
          </p:cNvPr>
          <p:cNvSpPr/>
          <p:nvPr/>
        </p:nvSpPr>
        <p:spPr>
          <a:xfrm>
            <a:off x="1296000" y="2828836"/>
            <a:ext cx="9864000" cy="3139321"/>
          </a:xfrm>
          <a:prstGeom prst="rect">
            <a:avLst/>
          </a:prstGeom>
        </p:spPr>
        <p:txBody>
          <a:bodyPr wrap="square">
            <a:spAutoFit/>
          </a:bodyPr>
          <a:lstStyle/>
          <a:p>
            <a:r>
              <a:rPr lang="en-US" dirty="0"/>
              <a:t>public void </a:t>
            </a:r>
            <a:r>
              <a:rPr lang="en-US" dirty="0" err="1"/>
              <a:t>OnPost</a:t>
            </a:r>
            <a:r>
              <a:rPr lang="en-US" dirty="0"/>
              <a:t> (int id) {</a:t>
            </a:r>
          </a:p>
          <a:p>
            <a:r>
              <a:rPr lang="en-US" dirty="0"/>
              <a:t>    Message = $“Post handler fired for {id}";</a:t>
            </a:r>
          </a:p>
          <a:p>
            <a:r>
              <a:rPr lang="en-US" dirty="0"/>
              <a:t>}</a:t>
            </a:r>
          </a:p>
          <a:p>
            <a:endParaRPr lang="en-US" dirty="0"/>
          </a:p>
          <a:p>
            <a:r>
              <a:rPr lang="en-US" dirty="0"/>
              <a:t>In a POST handler, the parameter name must match a form field name for the incoming value to be automatically bound to the parameter:</a:t>
            </a:r>
          </a:p>
          <a:p>
            <a:endParaRPr lang="en-US" dirty="0"/>
          </a:p>
          <a:p>
            <a:r>
              <a:rPr lang="nl-NL" dirty="0"/>
              <a:t>&lt;form </a:t>
            </a:r>
            <a:r>
              <a:rPr lang="nl-NL" dirty="0" err="1"/>
              <a:t>method</a:t>
            </a:r>
            <a:r>
              <a:rPr lang="nl-NL" dirty="0"/>
              <a:t>="post"&gt;</a:t>
            </a:r>
          </a:p>
          <a:p>
            <a:r>
              <a:rPr lang="nl-NL" dirty="0"/>
              <a:t>  &lt;button&gt;</a:t>
            </a:r>
            <a:r>
              <a:rPr lang="nl-NL" dirty="0" err="1"/>
              <a:t>Submit</a:t>
            </a:r>
            <a:r>
              <a:rPr lang="nl-NL" dirty="0"/>
              <a:t>&lt;/button&gt;</a:t>
            </a:r>
          </a:p>
          <a:p>
            <a:r>
              <a:rPr lang="nl-NL" dirty="0"/>
              <a:t>  &lt;input type="</a:t>
            </a:r>
            <a:r>
              <a:rPr lang="nl-NL" dirty="0" err="1"/>
              <a:t>hidden</a:t>
            </a:r>
            <a:r>
              <a:rPr lang="nl-NL" dirty="0"/>
              <a:t>" name="</a:t>
            </a:r>
            <a:r>
              <a:rPr lang="nl-NL" dirty="0" err="1"/>
              <a:t>id</a:t>
            </a:r>
            <a:r>
              <a:rPr lang="nl-NL" dirty="0"/>
              <a:t>" </a:t>
            </a:r>
            <a:r>
              <a:rPr lang="nl-NL" dirty="0" err="1"/>
              <a:t>value</a:t>
            </a:r>
            <a:r>
              <a:rPr lang="nl-NL" dirty="0"/>
              <a:t>="3" /&gt;</a:t>
            </a:r>
          </a:p>
          <a:p>
            <a:r>
              <a:rPr lang="nl-NL" dirty="0"/>
              <a:t>&lt;/form&gt;</a:t>
            </a:r>
          </a:p>
        </p:txBody>
      </p:sp>
    </p:spTree>
    <p:extLst>
      <p:ext uri="{BB962C8B-B14F-4D97-AF65-F5344CB8AC3E}">
        <p14:creationId xmlns:p14="http://schemas.microsoft.com/office/powerpoint/2010/main" val="8925082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1838</Words>
  <Application>Microsoft Office PowerPoint</Application>
  <PresentationFormat>Widescreen</PresentationFormat>
  <Paragraphs>204</Paragraphs>
  <Slides>20</Slides>
  <Notes>11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Lucida Sans Unicode</vt:lpstr>
      <vt:lpstr>Segoe UI</vt:lpstr>
      <vt:lpstr>Verdana</vt:lpstr>
      <vt:lpstr>Consolas</vt:lpstr>
      <vt:lpstr>Arial</vt:lpstr>
      <vt:lpstr>Calibri</vt:lpstr>
      <vt:lpstr>Times New Roman</vt:lpstr>
      <vt:lpstr>Wingdings</vt:lpstr>
      <vt:lpstr>Segoe UI Light</vt:lpstr>
      <vt:lpstr>NG_MOC_Core_ModuleNew2</vt:lpstr>
      <vt:lpstr>Info Support - licht</vt:lpstr>
      <vt:lpstr>KC slides</vt:lpstr>
      <vt:lpstr>Info Support - donker</vt:lpstr>
      <vt:lpstr>Module 4</vt:lpstr>
      <vt:lpstr>Module Overview</vt:lpstr>
      <vt:lpstr>Lesson 1: Razor Pages</vt:lpstr>
      <vt:lpstr>Responding to User Requests</vt:lpstr>
      <vt:lpstr>Razor Pages</vt:lpstr>
      <vt:lpstr>Razor Page Handlers</vt:lpstr>
      <vt:lpstr>Razor Pages</vt:lpstr>
      <vt:lpstr>Named Handlers</vt:lpstr>
      <vt:lpstr>Parameters in Handlers Methods</vt:lpstr>
      <vt:lpstr>Action Result Types</vt:lpstr>
      <vt:lpstr>Using Parameters</vt:lpstr>
      <vt:lpstr>Demonstration: How to Write Razor Pages and Handlers</vt:lpstr>
      <vt:lpstr>Lesson 2: Configuring Routes</vt:lpstr>
      <vt:lpstr>URL Matching</vt:lpstr>
      <vt:lpstr>Passing Parameters to Pages</vt:lpstr>
      <vt:lpstr>Route Data</vt:lpstr>
      <vt:lpstr>Route Templates</vt:lpstr>
      <vt:lpstr>Route Data Constraints</vt:lpstr>
      <vt:lpstr>Accessing Route Data Values</vt:lpstr>
      <vt:lpstr>Lab: Developing Pages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2019-01-28T13:18:27Z</dcterms:created>
  <dcterms:modified xsi:type="dcterms:W3CDTF">2022-01-18T07:29:07Z</dcterms:modified>
</cp:coreProperties>
</file>