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81" r:id="rId29"/>
    <p:sldId id="283"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Lucida Sans Unicode" panose="020B0602030504020204" pitchFamily="34" charset="0"/>
      <p:regular r:id="rId40"/>
    </p:embeddedFont>
    <p:embeddedFont>
      <p:font typeface="Segoe UI" panose="020B0502040204020203" pitchFamily="34" charset="0"/>
      <p:regular r:id="rId41"/>
      <p:bold r:id="rId42"/>
      <p:italic r:id="rId43"/>
      <p:boldItalic r:id="rId44"/>
    </p:embeddedFont>
    <p:embeddedFont>
      <p:font typeface="Segoe UI Light" panose="020B0502040204020203" pitchFamily="34" charset="0"/>
      <p:regular r:id="rId45"/>
      <p:italic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3" autoAdjust="0"/>
    <p:restoredTop sz="94291" autoAdjust="0"/>
  </p:normalViewPr>
  <p:slideViewPr>
    <p:cSldViewPr snapToGrid="0" snapToObjects="1">
      <p:cViewPr varScale="1">
        <p:scale>
          <a:sx n="72" d="100"/>
          <a:sy n="72" d="100"/>
        </p:scale>
        <p:origin x="1020"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7893D-5259-4683-BB69-0687E7ACAD74}" type="datetimeFigureOut">
              <a:rPr lang="en-US" smtClean="0"/>
              <a:t>1/20/2022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CB940-C03A-4D40-BF01-9F1C7144952D}" type="slidenum">
              <a:rPr lang="en-US" smtClean="0"/>
              <a:t>‹#›</a:t>
            </a:fld>
            <a:endParaRPr lang="en-US"/>
          </a:p>
        </p:txBody>
      </p:sp>
    </p:spTree>
    <p:extLst>
      <p:ext uri="{BB962C8B-B14F-4D97-AF65-F5344CB8AC3E}">
        <p14:creationId xmlns:p14="http://schemas.microsoft.com/office/powerpoint/2010/main" val="350644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1_DEMO.md#demonstration-how-to-use-ASP.NET-core-identit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1_DEMO.md#demonstration-how-to-authorize-access-to-controller-ac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1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1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students will mainly be dealing with security-related issues in Microsoft ASP.NET Core web applications. Students will be introduced to ways in which to keep their web applications secure. If students have experience with previous versions of ASP.NET MVC, make sure they understand there are very many changes in how security works in ASP.NET Core MVC applications.</a:t>
            </a:r>
          </a:p>
        </p:txBody>
      </p:sp>
      <p:sp>
        <p:nvSpPr>
          <p:cNvPr id="4" name="Slide Number Placeholder 3"/>
          <p:cNvSpPr>
            <a:spLocks noGrp="1"/>
          </p:cNvSpPr>
          <p:nvPr>
            <p:ph type="sldNum" sz="quarter" idx="10"/>
          </p:nvPr>
        </p:nvSpPr>
        <p:spPr/>
        <p:txBody>
          <a:bodyPr/>
          <a:lstStyle/>
          <a:p>
            <a:fld id="{338CB940-C03A-4D40-BF01-9F1C7144952D}"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344077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that by mixing and </a:t>
            </a:r>
            <a:r>
              <a:rPr lang="en-US" sz="1000">
                <a:solidFill>
                  <a:srgbClr val="000000"/>
                </a:solidFill>
                <a:latin typeface="Arial"/>
                <a:ea typeface="Calibri"/>
                <a:cs typeface="Times New Roman"/>
              </a:rPr>
              <a:t>matching several different configurations, students can obtain the proper settings for their requirements.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48868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 and model. Controllers are covered in Module 4, “Developing Controllers” and models are covered in Module 6, “Developing Models”. The starter solution also contains an Entity Framework context, which is used to connect to a Microsoft SQL Server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a:t>
            </a:r>
            <a:r>
              <a:rPr lang="en-US" sz="1000" dirty="0">
                <a:latin typeface="Arial"/>
                <a:ea typeface="Arial Unicode MS"/>
                <a:cs typeface="Arial"/>
              </a:rPr>
              <a:t>How to use ASP.NET Core Identity</a:t>
            </a:r>
            <a:r>
              <a:rPr lang="en-US" sz="1000" dirty="0">
                <a:latin typeface="Arial"/>
                <a:ea typeface="Calibri"/>
                <a:cs typeface="Segoe UI"/>
              </a:rPr>
              <a:t>“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https://github.com/MicrosoftLearning/20486D-DevelopingASPNETMVCWebApplications/blob/master/Instructions/20486D_MOD11_DEMO.md#demonstration-how-to-use-ASP.NET-core-identity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55614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topic is intended to introduce students to the options they have for working with ASP.NET Core Identity. It is not intended as a guide on how to perform it, as every single possible configuration is handled differently.</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950777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Ensure that students understand the need to restrict access to resources. You can use examples from everyday life.</a:t>
            </a:r>
          </a:p>
        </p:txBody>
      </p:sp>
      <p:sp>
        <p:nvSpPr>
          <p:cNvPr id="4" name="Slide Number Placeholder 3"/>
          <p:cNvSpPr>
            <a:spLocks noGrp="1"/>
          </p:cNvSpPr>
          <p:nvPr>
            <p:ph type="sldNum" sz="quarter" idx="10"/>
          </p:nvPr>
        </p:nvSpPr>
        <p:spPr/>
        <p:txBody>
          <a:bodyPr/>
          <a:lstStyle/>
          <a:p>
            <a:fld id="{338CB940-C03A-4D40-BF01-9F1C7144952D}"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563688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decision of whether to use </a:t>
            </a:r>
            <a:r>
              <a:rPr lang="en-US" sz="1000" b="1">
                <a:latin typeface="Arial"/>
                <a:ea typeface="Calibri"/>
                <a:cs typeface="Times New Roman"/>
              </a:rPr>
              <a:t>AllowAnonymous</a:t>
            </a:r>
            <a:r>
              <a:rPr lang="en-US" sz="1000">
                <a:latin typeface="Arial"/>
                <a:ea typeface="Calibri"/>
                <a:cs typeface="Times New Roman"/>
              </a:rPr>
              <a:t> or to use </a:t>
            </a:r>
            <a:r>
              <a:rPr lang="en-US" sz="1000" b="1">
                <a:latin typeface="Arial"/>
                <a:ea typeface="Calibri"/>
                <a:cs typeface="Times New Roman"/>
              </a:rPr>
              <a:t>Authorize</a:t>
            </a:r>
            <a:r>
              <a:rPr lang="en-US" sz="1000">
                <a:latin typeface="Arial"/>
                <a:ea typeface="Calibri"/>
                <a:cs typeface="Times New Roman"/>
              </a:rPr>
              <a:t> on individual actions should depend on the purpose of the controller. If the controller handles secure data, you should have it authorized by default, and add </a:t>
            </a:r>
            <a:r>
              <a:rPr lang="en-US" sz="1000" b="1">
                <a:latin typeface="Arial"/>
                <a:ea typeface="Calibri"/>
                <a:cs typeface="Times New Roman"/>
              </a:rPr>
              <a:t>AllowAnonymous</a:t>
            </a:r>
            <a:r>
              <a:rPr lang="en-US" sz="1000">
                <a:latin typeface="Arial"/>
                <a:ea typeface="Calibri"/>
                <a:cs typeface="Times New Roman"/>
              </a:rPr>
              <a:t>. If only specific cases require authorization, you should </a:t>
            </a:r>
            <a:r>
              <a:rPr lang="en-US" sz="1000" b="1">
                <a:latin typeface="Arial"/>
                <a:ea typeface="Calibri"/>
                <a:cs typeface="Times New Roman"/>
              </a:rPr>
              <a:t>Authorize</a:t>
            </a:r>
            <a:r>
              <a:rPr lang="en-US" sz="1000">
                <a:latin typeface="Arial"/>
                <a:ea typeface="Calibri"/>
                <a:cs typeface="Times New Roman"/>
              </a:rPr>
              <a:t> actions instead.</a:t>
            </a:r>
          </a:p>
        </p:txBody>
      </p:sp>
      <p:sp>
        <p:nvSpPr>
          <p:cNvPr id="4" name="Slide Number Placeholder 3"/>
          <p:cNvSpPr>
            <a:spLocks noGrp="1"/>
          </p:cNvSpPr>
          <p:nvPr>
            <p:ph type="sldNum" sz="quarter" idx="10"/>
          </p:nvPr>
        </p:nvSpPr>
        <p:spPr/>
        <p:txBody>
          <a:bodyPr/>
          <a:lstStyle/>
          <a:p>
            <a:fld id="{338CB940-C03A-4D40-BF01-9F1C7144952D}"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919286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Point out that authorization can be as simple or as complex as needed. Students should familiarize themselves with the simple authorization methods before creating their own policies.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324800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 and model. Controllers are covered in Module 4, “Developing Controllers” and models are covered in Module 6, “Developing Models”. The starter solution also contains an Entity Framework context, which is used to connect to a SQL Server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How to Authorize Access to Controller Actions“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https://github.com/MicrosoftLearning/20486D-DevelopingASPNETMVCWebApplications/blob/master/Instructions/20486D_MOD11_DEMO.md#demonstration-how-to-authorize-access-to-controller-actions</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38CB940-C03A-4D40-BF01-9F1C7144952D}"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107134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Security attacks on web applications are extremely dangerous, in particular because browsers need to interpret code dynamically. Ensure that students are aware that they need to defend harmless clients, but they cannot stop attackers.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622733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should make sure that students understand the dangers of not protecting their applications properly from XSS attacks. </a:t>
            </a:r>
          </a:p>
        </p:txBody>
      </p:sp>
      <p:sp>
        <p:nvSpPr>
          <p:cNvPr id="4" name="Slide Number Placeholder 3"/>
          <p:cNvSpPr>
            <a:spLocks noGrp="1"/>
          </p:cNvSpPr>
          <p:nvPr>
            <p:ph type="sldNum" sz="quarter" idx="10"/>
          </p:nvPr>
        </p:nvSpPr>
        <p:spPr/>
        <p:txBody>
          <a:bodyPr/>
          <a:lstStyle/>
          <a:p>
            <a:fld id="{338CB940-C03A-4D40-BF01-9F1C7144952D}"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199976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understand the potential dangers of XSRF/CSRF attacks on their applications and how to easily defend against them by using ASP.NET Core MVC.</a:t>
            </a:r>
          </a:p>
        </p:txBody>
      </p:sp>
      <p:sp>
        <p:nvSpPr>
          <p:cNvPr id="4" name="Slide Number Placeholder 3"/>
          <p:cNvSpPr>
            <a:spLocks noGrp="1"/>
          </p:cNvSpPr>
          <p:nvPr>
            <p:ph type="sldNum" sz="quarter" idx="10"/>
          </p:nvPr>
        </p:nvSpPr>
        <p:spPr/>
        <p:txBody>
          <a:bodyPr/>
          <a:lstStyle/>
          <a:p>
            <a:fld id="{338CB940-C03A-4D40-BF01-9F1C7144952D}"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18958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Point out that this chapter is intended to improve application security rather than add features which benefit the user.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393131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students are aware of how dangerous SQL injections are and how important it is to be careful and avoid them.</a:t>
            </a:r>
          </a:p>
        </p:txBody>
      </p:sp>
      <p:sp>
        <p:nvSpPr>
          <p:cNvPr id="4" name="Slide Number Placeholder 3"/>
          <p:cNvSpPr>
            <a:spLocks noGrp="1"/>
          </p:cNvSpPr>
          <p:nvPr>
            <p:ph type="sldNum" sz="quarter" idx="10"/>
          </p:nvPr>
        </p:nvSpPr>
        <p:spPr/>
        <p:txBody>
          <a:bodyPr/>
          <a:lstStyle/>
          <a:p>
            <a:fld id="{338CB940-C03A-4D40-BF01-9F1C7144952D}"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358903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Make sure that students understand not to allow CORS for all origins within their application. If it is used, it should be done sparingly and preferably on specific controllers and actions.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31213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that students understand that when providing ASP.NET Core applications to clients, they must ensure that the application utilizes its own certificate. The ASP.NET Core HTTPS development certificate is widely available and can be used by attackers to decrypt content.</a:t>
            </a:r>
          </a:p>
        </p:txBody>
      </p:sp>
      <p:sp>
        <p:nvSpPr>
          <p:cNvPr id="4" name="Slide Number Placeholder 3"/>
          <p:cNvSpPr>
            <a:spLocks noGrp="1"/>
          </p:cNvSpPr>
          <p:nvPr>
            <p:ph type="sldNum" sz="quarter" idx="10"/>
          </p:nvPr>
        </p:nvSpPr>
        <p:spPr/>
        <p:txBody>
          <a:bodyPr/>
          <a:lstStyle/>
          <a:p>
            <a:fld id="{338CB940-C03A-4D40-BF01-9F1C7144952D}"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410957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The starter solution for this lab is not based on a vanilla template because it was prepared specifically for this lab. Briefly go over the code in the starter solution to give the students a better idea of the context in which they are working.</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To run the end solution of the lab you should install the packages by using </a:t>
            </a:r>
            <a:r>
              <a:rPr lang="en-US" sz="1000" dirty="0" err="1">
                <a:solidFill>
                  <a:srgbClr val="000000"/>
                </a:solidFill>
                <a:latin typeface="Arial"/>
                <a:ea typeface="Calibri"/>
                <a:cs typeface="Times New Roman"/>
              </a:rPr>
              <a:t>npm</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https://github.com/MicrosoftLearning/20486D-DevelopingASPNETMVCWebApplications/blob/master/Instructions/20486D_MOD11_LAB_MANUAL.md</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https://github.com/MicrosoftLearning/20486D-DevelopingASPNETMVCWebApplications/blob/master/Instructions/20486D_MOD11_LAK.md</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Arial Unicode MS"/>
                <a:cs typeface="Arial"/>
              </a:rPr>
              <a:t>Exercise 1: Use Identity</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first add an entity-framework-database context to the </a:t>
            </a:r>
            <a:r>
              <a:rPr lang="en-US" sz="1000" b="1" dirty="0" err="1">
                <a:latin typeface="Arial"/>
                <a:ea typeface="Calibri"/>
                <a:cs typeface="Times New Roman"/>
              </a:rPr>
              <a:t>LibraryContext</a:t>
            </a:r>
            <a:r>
              <a:rPr lang="en-US" sz="1000" dirty="0">
                <a:latin typeface="Arial"/>
                <a:ea typeface="Calibri"/>
                <a:cs typeface="Times New Roman"/>
              </a:rPr>
              <a:t> class. You will then enable using identity in the </a:t>
            </a:r>
            <a:r>
              <a:rPr lang="en-US" sz="1000" b="1" dirty="0">
                <a:latin typeface="Arial"/>
                <a:ea typeface="Calibri"/>
                <a:cs typeface="Times New Roman"/>
              </a:rPr>
              <a:t>startup</a:t>
            </a:r>
            <a:r>
              <a:rPr lang="en-US" sz="1000" dirty="0">
                <a:latin typeface="Arial"/>
                <a:ea typeface="Calibri"/>
                <a:cs typeface="Times New Roman"/>
              </a:rPr>
              <a:t> class. After that, you will add sign-in, and register user logic. Finally, you will retrieve data from the identity property in the </a:t>
            </a:r>
            <a:r>
              <a:rPr lang="en-US" sz="1000" b="1" dirty="0" err="1">
                <a:latin typeface="Arial"/>
                <a:ea typeface="Calibri"/>
                <a:cs typeface="Times New Roman"/>
              </a:rPr>
              <a:t>LendingBook.cshtml</a:t>
            </a:r>
            <a:r>
              <a:rPr lang="en-US" sz="1000" dirty="0">
                <a:latin typeface="Arial"/>
                <a:ea typeface="Calibri"/>
                <a:cs typeface="Times New Roman"/>
              </a:rPr>
              <a:t> view. </a:t>
            </a:r>
          </a:p>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Add the Entity Framework database context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Enable using Identity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Add sign in logic</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Add Register a user logic</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Retrieve data from the Identity property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GB" sz="1000" dirty="0">
                <a:latin typeface="Arial"/>
                <a:ea typeface="Calibri"/>
                <a:cs typeface="Times New Roman"/>
              </a:rPr>
              <a:t>Run the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800347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member of your team needs to configure the database context to work with identity </a:t>
            </a:r>
            <a:r>
              <a:rPr lang="en-US" sz="1000" dirty="0" err="1">
                <a:latin typeface="Arial"/>
                <a:ea typeface="Calibri"/>
                <a:cs typeface="Times New Roman"/>
              </a:rPr>
              <a:t>dbContext</a:t>
            </a:r>
            <a:r>
              <a:rPr lang="en-US" sz="1000" dirty="0">
                <a:latin typeface="Arial"/>
                <a:ea typeface="Calibri"/>
                <a:cs typeface="Times New Roman"/>
              </a:rPr>
              <a:t>, how should he do it?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He should inherit the following </a:t>
            </a:r>
            <a:r>
              <a:rPr lang="en-US" sz="1000" b="1" dirty="0" err="1">
                <a:latin typeface="Arial"/>
                <a:ea typeface="Calibri"/>
                <a:cs typeface="Times New Roman"/>
              </a:rPr>
              <a:t>IdentityDbContext</a:t>
            </a:r>
            <a:r>
              <a:rPr lang="en-US" sz="1000" b="1" dirty="0">
                <a:latin typeface="Arial"/>
                <a:ea typeface="Calibri"/>
                <a:cs typeface="Times New Roman"/>
              </a:rPr>
              <a:t>&lt;User&gt; </a:t>
            </a:r>
            <a:r>
              <a:rPr lang="en-US" sz="1000" dirty="0">
                <a:solidFill>
                  <a:srgbClr val="000000"/>
                </a:solidFill>
                <a:latin typeface="Arial"/>
                <a:ea typeface="Calibri"/>
                <a:cs typeface="Times New Roman"/>
              </a:rPr>
              <a:t>in the </a:t>
            </a:r>
            <a:r>
              <a:rPr lang="en-US" sz="1000" dirty="0" err="1">
                <a:solidFill>
                  <a:srgbClr val="000000"/>
                </a:solidFill>
                <a:latin typeface="Arial"/>
                <a:ea typeface="Calibri"/>
                <a:cs typeface="Times New Roman"/>
              </a:rPr>
              <a:t>dbContext</a:t>
            </a:r>
            <a:r>
              <a:rPr lang="en-US" sz="1000" dirty="0">
                <a:solidFill>
                  <a:srgbClr val="000000"/>
                </a:solidFill>
                <a:latin typeface="Arial"/>
                <a:ea typeface="Calibri"/>
                <a:cs typeface="Times New Roman"/>
              </a:rPr>
              <a:t> class. The </a:t>
            </a:r>
            <a:r>
              <a:rPr lang="en-US" sz="1000" b="1" dirty="0">
                <a:latin typeface="Arial"/>
                <a:ea typeface="Calibri"/>
                <a:cs typeface="Times New Roman"/>
              </a:rPr>
              <a:t>User</a:t>
            </a:r>
            <a:r>
              <a:rPr lang="en-US" sz="1000" dirty="0">
                <a:solidFill>
                  <a:srgbClr val="000000"/>
                </a:solidFill>
                <a:latin typeface="Arial"/>
                <a:ea typeface="Calibri"/>
                <a:cs typeface="Times New Roman"/>
              </a:rPr>
              <a:t> class should also inherit from </a:t>
            </a:r>
            <a:r>
              <a:rPr lang="en-US" sz="1000" b="1" dirty="0" err="1">
                <a:latin typeface="Arial"/>
                <a:ea typeface="Calibri"/>
                <a:cs typeface="Times New Roman"/>
              </a:rPr>
              <a:t>IdentityUser</a:t>
            </a:r>
            <a:r>
              <a:rPr lang="en-US" sz="1000" b="1" dirty="0">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A member of your team changed the </a:t>
            </a:r>
            <a:r>
              <a:rPr lang="en-US" sz="1000" b="1" dirty="0" err="1">
                <a:latin typeface="Arial"/>
                <a:ea typeface="Calibri"/>
                <a:cs typeface="Times New Roman"/>
              </a:rPr>
              <a:t>LibrarianController</a:t>
            </a:r>
            <a:r>
              <a:rPr lang="en-US" sz="1000" dirty="0">
                <a:latin typeface="Arial"/>
                <a:ea typeface="Calibri"/>
                <a:cs typeface="Times New Roman"/>
              </a:rPr>
              <a:t> class, removed the following attribute from the class </a:t>
            </a:r>
            <a:r>
              <a:rPr lang="en-US" sz="1000" b="1" dirty="0">
                <a:latin typeface="Arial"/>
                <a:ea typeface="Calibri"/>
                <a:cs typeface="Times New Roman"/>
              </a:rPr>
              <a:t>[Authorize(Roles = "Administrator")]</a:t>
            </a:r>
            <a:r>
              <a:rPr lang="en-US" sz="1000" dirty="0">
                <a:latin typeface="Arial"/>
                <a:ea typeface="Calibri"/>
                <a:cs typeface="Times New Roman"/>
              </a:rPr>
              <a:t> what is the impact of his change?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meaning of this change is that any user that registered to the application can access the workers portal page. </a:t>
            </a:r>
          </a:p>
        </p:txBody>
      </p:sp>
      <p:sp>
        <p:nvSpPr>
          <p:cNvPr id="4" name="Slide Number Placeholder 3"/>
          <p:cNvSpPr>
            <a:spLocks noGrp="1"/>
          </p:cNvSpPr>
          <p:nvPr>
            <p:ph type="sldNum" sz="quarter" idx="10"/>
          </p:nvPr>
        </p:nvSpPr>
        <p:spPr/>
        <p:txBody>
          <a:bodyPr/>
          <a:lstStyle/>
          <a:p>
            <a:fld id="{338CB940-C03A-4D40-BF01-9F1C7144952D}"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965381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t>
            </a:r>
            <a:r>
              <a:rPr lang="en-US" sz="1000" dirty="0">
                <a:latin typeface="Arial"/>
                <a:ea typeface="Calibri"/>
                <a:cs typeface="Times New Roman"/>
              </a:rPr>
              <a:t>would be the risk if you add a call to an action using HTTP instead of HTTPS?</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solidFill>
                  <a:srgbClr val="000000"/>
                </a:solidFill>
                <a:latin typeface="Arial"/>
                <a:ea typeface="Calibri"/>
                <a:cs typeface="Times New Roman"/>
              </a:rPr>
              <a:t>If you call an action using HTTP, even if HTTPS redirection or even if HTTP is completely blocked on the server it can be intercepted by malicious sources. This can allow attackers to steal details from the user. You should always ensure full URLs on your website utilize HTTPS.</a:t>
            </a: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solidFill>
                  <a:srgbClr val="000000"/>
                </a:solidFill>
                <a:latin typeface="Arial"/>
                <a:ea typeface="Calibri"/>
                <a:cs typeface="Times New Roman"/>
              </a:rPr>
              <a:t>Remember that the methods outlined in this module exist to help you protect your application, but will not necessarily stop all malicious attack. You should always be vigilant and work to remove any holes in your application security if they are discovered.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While running an application with </a:t>
            </a:r>
            <a:r>
              <a:rPr lang="en-US" sz="1000" b="1" dirty="0" err="1">
                <a:latin typeface="Arial"/>
                <a:ea typeface="Calibri"/>
                <a:cs typeface="Times New Roman"/>
              </a:rPr>
              <a:t>UseHttpsRedirection</a:t>
            </a:r>
            <a:r>
              <a:rPr lang="en-US" sz="1000" dirty="0">
                <a:latin typeface="Arial"/>
                <a:ea typeface="Calibri"/>
                <a:cs typeface="Times New Roman"/>
              </a:rPr>
              <a:t> middleware configured, you manage to navigate to a page using HTTP.</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Users are unable to access pages with a policy requiring administrator permissions, even if they are administrators.</a:t>
            </a:r>
          </a:p>
        </p:txBody>
      </p:sp>
      <p:sp>
        <p:nvSpPr>
          <p:cNvPr id="4" name="Slide Number Placeholder 3"/>
          <p:cNvSpPr>
            <a:spLocks noGrp="1"/>
          </p:cNvSpPr>
          <p:nvPr>
            <p:ph type="sldNum" sz="quarter" idx="10"/>
          </p:nvPr>
        </p:nvSpPr>
        <p:spPr/>
        <p:txBody>
          <a:bodyPr/>
          <a:lstStyle/>
          <a:p>
            <a:fld id="{338CB940-C03A-4D40-BF01-9F1C7144952D}"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409256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Troubleshooting Tips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Verify that the </a:t>
            </a:r>
            <a:r>
              <a:rPr lang="en-US" sz="1000" b="1" dirty="0" err="1">
                <a:latin typeface="Arial"/>
                <a:ea typeface="Calibri"/>
                <a:cs typeface="Times New Roman"/>
              </a:rPr>
              <a:t>UseHttpsRedirection</a:t>
            </a:r>
            <a:r>
              <a:rPr lang="en-US" sz="1000" dirty="0">
                <a:latin typeface="Arial"/>
                <a:ea typeface="Calibri"/>
                <a:cs typeface="Times New Roman"/>
              </a:rPr>
              <a:t> middleware is called before other middleware such as </a:t>
            </a:r>
            <a:r>
              <a:rPr lang="en-US" sz="1000" b="1" dirty="0" err="1">
                <a:latin typeface="Arial"/>
                <a:ea typeface="Calibri"/>
                <a:cs typeface="Times New Roman"/>
              </a:rPr>
              <a:t>UseStaticFiles</a:t>
            </a:r>
            <a:r>
              <a:rPr lang="en-US" sz="1000" dirty="0">
                <a:latin typeface="Arial"/>
                <a:ea typeface="Calibri"/>
                <a:cs typeface="Times New Roman"/>
              </a:rPr>
              <a:t> and </a:t>
            </a:r>
            <a:r>
              <a:rPr lang="en-US" sz="1000" b="1" dirty="0" err="1">
                <a:latin typeface="Arial"/>
                <a:ea typeface="Calibri"/>
                <a:cs typeface="Times New Roman"/>
              </a:rPr>
              <a:t>UseMvc</a:t>
            </a:r>
            <a:endParaRPr lang="en-US" sz="1000" b="1"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Check to ensure the role uses the same spelling across various parts in your application. You can even improve consistency further by utilizing a </a:t>
            </a:r>
            <a:r>
              <a:rPr lang="en-US" sz="1000" b="1" dirty="0" err="1">
                <a:latin typeface="Arial"/>
                <a:ea typeface="Calibri"/>
                <a:cs typeface="Times New Roman"/>
              </a:rPr>
              <a:t>const</a:t>
            </a:r>
            <a:r>
              <a:rPr lang="en-US" sz="1000" dirty="0">
                <a:latin typeface="Arial"/>
                <a:ea typeface="Calibri"/>
                <a:cs typeface="Times New Roman"/>
              </a:rPr>
              <a:t> or an </a:t>
            </a:r>
            <a:r>
              <a:rPr lang="en-US" sz="1000" b="1" dirty="0" err="1">
                <a:latin typeface="Arial"/>
                <a:ea typeface="Calibri"/>
                <a:cs typeface="Times New Roman"/>
              </a:rPr>
              <a:t>enum</a:t>
            </a:r>
            <a:r>
              <a:rPr lang="en-US" sz="1000" dirty="0">
                <a:latin typeface="Arial"/>
                <a:ea typeface="Calibri"/>
                <a:cs typeface="Times New Roman"/>
              </a:rPr>
              <a:t> for role names.</a:t>
            </a:r>
          </a:p>
          <a:p>
            <a:r>
              <a:rPr lang="en-IN" sz="1000" b="1" dirty="0">
                <a:solidFill>
                  <a:srgbClr val="000000"/>
                </a:solidFill>
                <a:latin typeface="Arial"/>
                <a:ea typeface="Calibri"/>
                <a:cs typeface="Times New Roman"/>
              </a:rPr>
              <a:t>Note: </a:t>
            </a:r>
            <a:r>
              <a:rPr lang="en-IN" sz="1000" dirty="0">
                <a:solidFill>
                  <a:srgbClr val="000000"/>
                </a:solidFill>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solidFill>
                <a:srgbClr val="000000"/>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26</a:t>
            </a:fld>
            <a:endParaRPr lang="en-US"/>
          </a:p>
        </p:txBody>
      </p:sp>
      <p:sp>
        <p:nvSpPr>
          <p:cNvPr id="5" name="Rectangle 4">
            <a:extLst>
              <a:ext uri="{FF2B5EF4-FFF2-40B4-BE49-F238E27FC236}">
                <a16:creationId xmlns:a16="http://schemas.microsoft.com/office/drawing/2014/main" id="{601D20F4-E5FD-4880-9F6A-D63D4D8710C3}"/>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2EC504A3-E40B-4B46-A667-BC8F5105AEB2}"/>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2060414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If the students inquire about how to prevent users from accessing certain pages or functionality, point out that it is covered in the next topic, "Authorization in ASP.NET Core".</a:t>
            </a:r>
          </a:p>
        </p:txBody>
      </p:sp>
      <p:sp>
        <p:nvSpPr>
          <p:cNvPr id="4" name="Slide Number Placeholder 3"/>
          <p:cNvSpPr>
            <a:spLocks noGrp="1"/>
          </p:cNvSpPr>
          <p:nvPr>
            <p:ph type="sldNum" sz="quarter" idx="10"/>
          </p:nvPr>
        </p:nvSpPr>
        <p:spPr/>
        <p:txBody>
          <a:bodyPr/>
          <a:lstStyle/>
          <a:p>
            <a:fld id="{338CB940-C03A-4D40-BF01-9F1C7144952D}"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41128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Give the students examples from a real-world applications or devices which use authentication, such as smartphones, computers, social networks, etc. and make sure they understand what authentication means.</a:t>
            </a:r>
          </a:p>
        </p:txBody>
      </p:sp>
      <p:sp>
        <p:nvSpPr>
          <p:cNvPr id="4" name="Slide Number Placeholder 3"/>
          <p:cNvSpPr>
            <a:spLocks noGrp="1"/>
          </p:cNvSpPr>
          <p:nvPr>
            <p:ph type="sldNum" sz="quarter" idx="10"/>
          </p:nvPr>
        </p:nvSpPr>
        <p:spPr/>
        <p:txBody>
          <a:bodyPr/>
          <a:lstStyle/>
          <a:p>
            <a:fld id="{338CB940-C03A-4D40-BF01-9F1C7144952D}"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767105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briefly about each of the methods mentioned</a:t>
            </a:r>
          </a:p>
        </p:txBody>
      </p:sp>
      <p:sp>
        <p:nvSpPr>
          <p:cNvPr id="4" name="Slide Number Placeholder 3"/>
          <p:cNvSpPr>
            <a:spLocks noGrp="1"/>
          </p:cNvSpPr>
          <p:nvPr>
            <p:ph type="sldNum" sz="quarter" idx="10"/>
          </p:nvPr>
        </p:nvSpPr>
        <p:spPr/>
        <p:txBody>
          <a:bodyPr/>
          <a:lstStyle/>
          <a:p>
            <a:fld id="{338CB940-C03A-4D40-BF01-9F1C7144952D}"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09604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to the students that it is important to keep note of these steps. If one is skipped, authentication will not work</a:t>
            </a:r>
          </a:p>
        </p:txBody>
      </p:sp>
      <p:sp>
        <p:nvSpPr>
          <p:cNvPr id="4" name="Slide Number Placeholder 3"/>
          <p:cNvSpPr>
            <a:spLocks noGrp="1"/>
          </p:cNvSpPr>
          <p:nvPr>
            <p:ph type="sldNum" sz="quarter" idx="10"/>
          </p:nvPr>
        </p:nvSpPr>
        <p:spPr/>
        <p:txBody>
          <a:bodyPr/>
          <a:lstStyle/>
          <a:p>
            <a:fld id="{338CB940-C03A-4D40-BF01-9F1C7144952D}"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05316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slide covers the additional methods required in </a:t>
            </a:r>
            <a:r>
              <a:rPr lang="en-US" sz="1000" b="1">
                <a:latin typeface="Arial"/>
                <a:ea typeface="Calibri"/>
                <a:cs typeface="Times New Roman"/>
              </a:rPr>
              <a:t>ConfigureServices</a:t>
            </a:r>
            <a:r>
              <a:rPr lang="en-US" sz="1000">
                <a:solidFill>
                  <a:srgbClr val="000000"/>
                </a:solidFill>
                <a:latin typeface="Arial"/>
                <a:ea typeface="Calibri"/>
                <a:cs typeface="Times New Roman"/>
              </a:rPr>
              <a:t> and </a:t>
            </a:r>
            <a:r>
              <a:rPr lang="en-US" sz="1000" b="1">
                <a:latin typeface="Arial"/>
                <a:ea typeface="Calibri"/>
                <a:cs typeface="Times New Roman"/>
              </a:rPr>
              <a:t>Configure</a:t>
            </a:r>
            <a:r>
              <a:rPr lang="en-US" sz="1000">
                <a:solidFill>
                  <a:srgbClr val="000000"/>
                </a:solidFill>
                <a:latin typeface="Arial"/>
                <a:ea typeface="Calibri"/>
                <a:cs typeface="Times New Roman"/>
              </a:rPr>
              <a:t> in order to run ASP.NET Core Identity. Setting up the database and MVC infrastructure is also required.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146493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that both the </a:t>
            </a:r>
            <a:r>
              <a:rPr lang="en-US" sz="1000" b="1">
                <a:latin typeface="Arial"/>
                <a:ea typeface="Calibri"/>
                <a:cs typeface="Times New Roman"/>
              </a:rPr>
              <a:t>SignInManager</a:t>
            </a:r>
            <a:r>
              <a:rPr lang="en-US" sz="1000">
                <a:latin typeface="Arial"/>
                <a:ea typeface="Calibri"/>
                <a:cs typeface="Times New Roman"/>
              </a:rPr>
              <a:t> and the </a:t>
            </a:r>
            <a:r>
              <a:rPr lang="en-US" sz="1000" b="1">
                <a:latin typeface="Arial"/>
                <a:ea typeface="Calibri"/>
                <a:cs typeface="Times New Roman"/>
              </a:rPr>
              <a:t>UserManager</a:t>
            </a:r>
            <a:r>
              <a:rPr lang="en-US" sz="1000">
                <a:latin typeface="Arial"/>
                <a:ea typeface="Calibri"/>
                <a:cs typeface="Times New Roman"/>
              </a:rPr>
              <a:t> have many additional functionalities which have not been covered here. Encourage students to explore them further. </a:t>
            </a:r>
          </a:p>
        </p:txBody>
      </p:sp>
      <p:sp>
        <p:nvSpPr>
          <p:cNvPr id="4" name="Slide Number Placeholder 3"/>
          <p:cNvSpPr>
            <a:spLocks noGrp="1"/>
          </p:cNvSpPr>
          <p:nvPr>
            <p:ph type="sldNum" sz="quarter" idx="10"/>
          </p:nvPr>
        </p:nvSpPr>
        <p:spPr/>
        <p:txBody>
          <a:bodyPr/>
          <a:lstStyle/>
          <a:p>
            <a:fld id="{338CB940-C03A-4D40-BF01-9F1C7144952D}"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878492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Remind the students that all of these settings have default options. If they wish to use the default option, it can be omitted.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38CB940-C03A-4D40-BF01-9F1C7144952D}"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Managing Security</a:t>
            </a:r>
          </a:p>
        </p:txBody>
      </p:sp>
    </p:spTree>
    <p:extLst>
      <p:ext uri="{BB962C8B-B14F-4D97-AF65-F5344CB8AC3E}">
        <p14:creationId xmlns:p14="http://schemas.microsoft.com/office/powerpoint/2010/main" val="3714306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4961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354769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702083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06493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1315110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995368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603381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31528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77187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102827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8172868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543339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571358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3888565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6125874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8786469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7456679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29080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86153502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817807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7516741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32483092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32393728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270965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32000054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4135258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3643452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58958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1370569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20390403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9796869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46794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9919998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039270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895873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664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2871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30276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8738523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1278842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9584453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7966640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662920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6126628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8601654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775137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534722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33055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1818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7132346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339006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233440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5264977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2484438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8365534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1915179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1691989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73715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854253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7979891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5365012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429144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6774679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2635748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2151750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54416799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538489014"/>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420916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8444586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53349828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34055373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Module 11</a:t>
            </a:r>
          </a:p>
        </p:txBody>
      </p:sp>
      <p:sp>
        <p:nvSpPr>
          <p:cNvPr id="3" name="Subtitle 2"/>
          <p:cNvSpPr>
            <a:spLocks noGrp="1"/>
          </p:cNvSpPr>
          <p:nvPr>
            <p:ph type="subTitle" idx="1"/>
          </p:nvPr>
        </p:nvSpPr>
        <p:spPr/>
        <p:txBody>
          <a:bodyPr>
            <a:normAutofit/>
          </a:bodyPr>
          <a:lstStyle/>
          <a:p>
            <a:r>
              <a:rPr lang="en-US" dirty="0"/>
              <a:t>Managing Security
</a:t>
            </a:r>
          </a:p>
        </p:txBody>
      </p:sp>
    </p:spTree>
    <p:extLst>
      <p:ext uri="{BB962C8B-B14F-4D97-AF65-F5344CB8AC3E}">
        <p14:creationId xmlns:p14="http://schemas.microsoft.com/office/powerpoint/2010/main" val="95569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e4e78c3-6a0a-45cc-bab7-033c86fbadfc">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ADA7F5-4530-49CD-A0DD-5CAE3A010CA3}"/>
              </a:ext>
            </a:extLst>
          </p:cNvPr>
          <p:cNvSpPr>
            <a:spLocks noGrp="1"/>
          </p:cNvSpPr>
          <p:nvPr>
            <p:ph idx="1"/>
          </p:nvPr>
        </p:nvSpPr>
        <p:spPr/>
        <p:txBody>
          <a:bodyPr>
            <a:normAutofit lnSpcReduction="10000"/>
          </a:bodyPr>
          <a:lstStyle/>
          <a:p>
            <a:pPr marL="0" indent="0">
              <a:buNone/>
            </a:pPr>
            <a:r>
              <a:rPr lang="en-US" sz="1800" dirty="0">
                <a:latin typeface="Consolas" panose="020B0609020204030204" pitchFamily="49" charset="0"/>
                <a:cs typeface="Lucida Sans Unicode" panose="020B0602030504020204" pitchFamily="34" charset="0"/>
              </a:rPr>
              <a:t>public void </a:t>
            </a:r>
            <a:r>
              <a:rPr lang="en-US" sz="1800" dirty="0" err="1">
                <a:latin typeface="Consolas" panose="020B0609020204030204" pitchFamily="49" charset="0"/>
                <a:cs typeface="Lucida Sans Unicode" panose="020B0602030504020204" pitchFamily="34" charset="0"/>
              </a:rPr>
              <a:t>ConfigureServices</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IServiceCollection</a:t>
            </a:r>
            <a:r>
              <a:rPr lang="en-US" sz="1800" dirty="0">
                <a:latin typeface="Consolas" panose="020B0609020204030204" pitchFamily="49" charset="0"/>
                <a:cs typeface="Lucida Sans Unicode" panose="020B0602030504020204" pitchFamily="34" charset="0"/>
              </a:rPr>
              <a:t> services) {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services.AddMvc</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services.AddDbContext</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AuthenticationContext</a:t>
            </a:r>
            <a:r>
              <a:rPr lang="en-US" sz="1800" dirty="0">
                <a:latin typeface="Consolas" panose="020B0609020204030204" pitchFamily="49" charset="0"/>
                <a:cs typeface="Lucida Sans Unicode" panose="020B0602030504020204" pitchFamily="34" charset="0"/>
              </a:rPr>
              <a:t>&gt;(options =&gt;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options.UseSqlite</a:t>
            </a:r>
            <a:r>
              <a:rPr lang="en-US" sz="1800" dirty="0">
                <a:latin typeface="Consolas" panose="020B0609020204030204" pitchFamily="49" charset="0"/>
                <a:cs typeface="Lucida Sans Unicode" panose="020B0602030504020204" pitchFamily="34" charset="0"/>
              </a:rPr>
              <a:t>("Data Source=</a:t>
            </a:r>
            <a:r>
              <a:rPr lang="en-US" sz="1800" dirty="0" err="1">
                <a:latin typeface="Consolas" panose="020B0609020204030204" pitchFamily="49" charset="0"/>
                <a:cs typeface="Lucida Sans Unicode" panose="020B0602030504020204" pitchFamily="34" charset="0"/>
              </a:rPr>
              <a:t>user.db</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services.AddDefaultIdentity</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WebsiteUser</a:t>
            </a:r>
            <a:r>
              <a:rPr lang="en-US" sz="1800" dirty="0">
                <a:latin typeface="Consolas" panose="020B0609020204030204" pitchFamily="49" charset="0"/>
                <a:cs typeface="Lucida Sans Unicode" panose="020B0602030504020204" pitchFamily="34" charset="0"/>
              </a:rPr>
              <a:t>&gt;(options =&gt;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options.Password.RequiredLength</a:t>
            </a:r>
            <a:r>
              <a:rPr lang="en-US" sz="1800" dirty="0">
                <a:latin typeface="Consolas" panose="020B0609020204030204" pitchFamily="49" charset="0"/>
                <a:cs typeface="Lucida Sans Unicode" panose="020B0602030504020204" pitchFamily="34" charset="0"/>
              </a:rPr>
              <a:t> = 7;</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options.SignIn.RequireConfirmedEmail</a:t>
            </a:r>
            <a:r>
              <a:rPr lang="en-US" sz="1800" dirty="0">
                <a:latin typeface="Consolas" panose="020B0609020204030204" pitchFamily="49" charset="0"/>
                <a:cs typeface="Lucida Sans Unicode" panose="020B0602030504020204" pitchFamily="34" charset="0"/>
              </a:rPr>
              <a:t> = true;</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AddEntityFrameworkStores</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AuthenticationContext</a:t>
            </a:r>
            <a:r>
              <a:rPr lang="en-US" sz="1800" dirty="0">
                <a:latin typeface="Consolas" panose="020B0609020204030204" pitchFamily="49" charset="0"/>
                <a:cs typeface="Lucida Sans Unicode" panose="020B0602030504020204" pitchFamily="34" charset="0"/>
              </a:rPr>
              <a:t>&gt;();</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services.ConfigureApplicationCookie</a:t>
            </a:r>
            <a:r>
              <a:rPr lang="en-US" sz="1800" dirty="0">
                <a:latin typeface="Consolas" panose="020B0609020204030204" pitchFamily="49" charset="0"/>
                <a:cs typeface="Lucida Sans Unicode" panose="020B0602030504020204" pitchFamily="34" charset="0"/>
              </a:rPr>
              <a:t>(options =&gt;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options.Cookie.Name</a:t>
            </a:r>
            <a:r>
              <a:rPr lang="en-US" sz="1800" dirty="0">
                <a:latin typeface="Consolas" panose="020B0609020204030204" pitchFamily="49" charset="0"/>
                <a:cs typeface="Lucida Sans Unicode" panose="020B0602030504020204" pitchFamily="34" charset="0"/>
              </a:rPr>
              <a:t> = "</a:t>
            </a:r>
            <a:r>
              <a:rPr lang="en-US" sz="1800" dirty="0" err="1">
                <a:latin typeface="Consolas" panose="020B0609020204030204" pitchFamily="49" charset="0"/>
                <a:cs typeface="Lucida Sans Unicode" panose="020B0602030504020204" pitchFamily="34" charset="0"/>
              </a:rPr>
              <a:t>AuthenticationCookie</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a:t>
            </a:r>
          </a:p>
        </p:txBody>
      </p:sp>
      <p:sp>
        <p:nvSpPr>
          <p:cNvPr id="2" name="Title 1"/>
          <p:cNvSpPr>
            <a:spLocks noGrp="1"/>
          </p:cNvSpPr>
          <p:nvPr>
            <p:ph type="title"/>
          </p:nvPr>
        </p:nvSpPr>
        <p:spPr/>
        <p:txBody>
          <a:bodyPr/>
          <a:lstStyle/>
          <a:p>
            <a:r>
              <a:rPr lang="en-US" sz="2400"/>
              <a:t>Using Multiple Configurations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61521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c286449-b5a3-4c7f-88fb-ad7b79141d43">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8C321E-D216-4C06-A505-89F74AAA0A49}"/>
              </a:ext>
            </a:extLst>
          </p:cNvPr>
          <p:cNvSpPr>
            <a:spLocks noGrp="1"/>
          </p:cNvSpPr>
          <p:nvPr>
            <p:ph idx="1"/>
          </p:nvPr>
        </p:nvSpPr>
        <p:spPr/>
        <p:txBody>
          <a:bodyPr/>
          <a:lstStyle/>
          <a:p>
            <a:pPr marL="746125" lvl="1" indent="-457200">
              <a:buNone/>
            </a:pPr>
            <a:r>
              <a:rPr lang="en-US" sz="1800" dirty="0"/>
              <a:t>In this demonstration, you will see how to: </a:t>
            </a:r>
          </a:p>
          <a:p>
            <a:pPr lvl="1"/>
            <a:r>
              <a:rPr lang="en-US" sz="1800" dirty="0"/>
              <a:t>Configure ASP.NET Core Identity</a:t>
            </a:r>
          </a:p>
          <a:p>
            <a:pPr lvl="1"/>
            <a:r>
              <a:rPr lang="en-US" sz="1800" dirty="0"/>
              <a:t>Use </a:t>
            </a:r>
            <a:r>
              <a:rPr lang="en-US" sz="1800" dirty="0" err="1"/>
              <a:t>SignInManager</a:t>
            </a:r>
            <a:r>
              <a:rPr lang="en-US" sz="1800" dirty="0"/>
              <a:t> and </a:t>
            </a:r>
            <a:r>
              <a:rPr lang="en-US" sz="1800" dirty="0" err="1"/>
              <a:t>UserManager</a:t>
            </a:r>
            <a:endParaRPr lang="en-US" sz="1800" b="1" dirty="0"/>
          </a:p>
          <a:p>
            <a:endParaRPr lang="nl-NL" dirty="0"/>
          </a:p>
        </p:txBody>
      </p:sp>
      <p:sp>
        <p:nvSpPr>
          <p:cNvPr id="2" name="Title 1"/>
          <p:cNvSpPr>
            <a:spLocks noGrp="1"/>
          </p:cNvSpPr>
          <p:nvPr>
            <p:ph type="title"/>
          </p:nvPr>
        </p:nvSpPr>
        <p:spPr/>
        <p:txBody>
          <a:bodyPr/>
          <a:lstStyle/>
          <a:p>
            <a:r>
              <a:rPr lang="en-US" sz="2400" dirty="0"/>
              <a:t>Demonstration: How to use ASP.NET Core Identity</a:t>
            </a:r>
          </a:p>
        </p:txBody>
      </p:sp>
      <p:sp>
        <p:nvSpPr>
          <p:cNvPr id="4" name="Content Placeholder 2"/>
          <p:cNvSpPr>
            <a:spLocks noGrp="1"/>
          </p:cNvSpPr>
          <p:nvPr/>
        </p:nvSpPr>
        <p:spPr bwMode="auto">
          <a:xfrm>
            <a:off x="1774967"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73788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15681b4-866e-4ac4-8e08-4557d7df3703">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A3A74E-3F59-44E9-857D-78EA90A5D1E0}"/>
              </a:ext>
            </a:extLst>
          </p:cNvPr>
          <p:cNvSpPr>
            <a:spLocks noGrp="1"/>
          </p:cNvSpPr>
          <p:nvPr>
            <p:ph idx="1"/>
          </p:nvPr>
        </p:nvSpPr>
        <p:spPr/>
        <p:txBody>
          <a:bodyPr>
            <a:normAutofit/>
          </a:bodyPr>
          <a:lstStyle/>
          <a:p>
            <a:r>
              <a:rPr lang="en-US" sz="1800" dirty="0"/>
              <a:t>By default, ASP.NET Core Identity uses Entity Framework and the built-in authentication logic</a:t>
            </a:r>
          </a:p>
          <a:p>
            <a:r>
              <a:rPr lang="en-US" sz="1800" dirty="0"/>
              <a:t>You can extend Identity to allow authentication from multiple external sources</a:t>
            </a:r>
          </a:p>
          <a:p>
            <a:r>
              <a:rPr lang="en-US" sz="1800" dirty="0"/>
              <a:t>You are also able to use Windows Active Directory to handle authentication for you, to prevent external users from accessing your application</a:t>
            </a:r>
          </a:p>
          <a:p>
            <a:r>
              <a:rPr lang="en-US" sz="1800" dirty="0"/>
              <a:t>Furthermore, the backend can be fully customized to use any form of storage you require, as long as it can be used in an ASP.NET Core application</a:t>
            </a:r>
          </a:p>
          <a:p>
            <a:endParaRPr lang="nl-NL" sz="1800" dirty="0"/>
          </a:p>
        </p:txBody>
      </p:sp>
      <p:sp>
        <p:nvSpPr>
          <p:cNvPr id="2" name="Title 1"/>
          <p:cNvSpPr>
            <a:spLocks noGrp="1"/>
          </p:cNvSpPr>
          <p:nvPr>
            <p:ph type="title"/>
          </p:nvPr>
        </p:nvSpPr>
        <p:spPr/>
        <p:txBody>
          <a:bodyPr/>
          <a:lstStyle/>
          <a:p>
            <a:r>
              <a:rPr lang="en-US" sz="2400" dirty="0"/>
              <a:t>Customizing Providers with ASP.NET Core</a:t>
            </a:r>
          </a:p>
        </p:txBody>
      </p:sp>
      <p:sp>
        <p:nvSpPr>
          <p:cNvPr id="4" name="Content Placeholder 2">
            <a:extLst>
              <a:ext uri="{FF2B5EF4-FFF2-40B4-BE49-F238E27FC236}">
                <a16:creationId xmlns:a16="http://schemas.microsoft.com/office/drawing/2014/main" id="{3A730004-00BC-4DEB-A1EE-6B1B7796AA3B}"/>
              </a:ext>
            </a:extLst>
          </p:cNvPr>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272041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6f6e6b3-5cb8-45b1-ac74-4bcfe93b7841">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Introduction to Authorization
Authorization Options
Demonstration: How to Authorize Access to Controller Actions</a:t>
            </a:r>
          </a:p>
        </p:txBody>
      </p:sp>
      <p:sp>
        <p:nvSpPr>
          <p:cNvPr id="2" name="Title 1"/>
          <p:cNvSpPr>
            <a:spLocks noGrp="1"/>
          </p:cNvSpPr>
          <p:nvPr>
            <p:ph type="title"/>
          </p:nvPr>
        </p:nvSpPr>
        <p:spPr/>
        <p:txBody>
          <a:bodyPr/>
          <a:lstStyle/>
          <a:p>
            <a:r>
              <a:rPr lang="en-US" sz="2400"/>
              <a:t>Lesson 2: Authorization in ASP.NET Core</a:t>
            </a:r>
          </a:p>
        </p:txBody>
      </p:sp>
    </p:spTree>
    <p:extLst>
      <p:ext uri="{BB962C8B-B14F-4D97-AF65-F5344CB8AC3E}">
        <p14:creationId xmlns:p14="http://schemas.microsoft.com/office/powerpoint/2010/main" val="91196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e4bf7ce-74a0-4177-bb2c-d3ed86605f19">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88EB81-70E2-4271-9973-B41E0C39FDDA}"/>
              </a:ext>
            </a:extLst>
          </p:cNvPr>
          <p:cNvSpPr>
            <a:spLocks noGrp="1"/>
          </p:cNvSpPr>
          <p:nvPr>
            <p:ph idx="1"/>
          </p:nvPr>
        </p:nvSpPr>
        <p:spPr/>
        <p:txBody>
          <a:bodyPr>
            <a:normAutofit/>
          </a:bodyPr>
          <a:lstStyle/>
          <a:p>
            <a:r>
              <a:rPr lang="en-US" sz="1800" dirty="0"/>
              <a:t>The </a:t>
            </a:r>
            <a:r>
              <a:rPr lang="en-US" sz="1800" b="1" dirty="0" err="1"/>
              <a:t>AuthorizeAttribute</a:t>
            </a:r>
            <a:r>
              <a:rPr lang="en-US" sz="1800" dirty="0"/>
              <a:t> attribute: </a:t>
            </a:r>
          </a:p>
          <a:p>
            <a:pPr lvl="1"/>
            <a:r>
              <a:rPr lang="en-US" sz="1800" dirty="0"/>
              <a:t>Restricts user access to information</a:t>
            </a:r>
          </a:p>
          <a:p>
            <a:pPr lvl="1"/>
            <a:r>
              <a:rPr lang="en-US" sz="1800" dirty="0"/>
              <a:t>Mandates that users should be authorized to access the authorized controller or action</a:t>
            </a:r>
          </a:p>
          <a:p>
            <a:pPr marL="0" indent="0">
              <a:buNone/>
            </a:pPr>
            <a:endParaRPr lang="en-US" sz="1800" dirty="0"/>
          </a:p>
          <a:p>
            <a:r>
              <a:rPr lang="en-US" sz="1800" dirty="0"/>
              <a:t>The </a:t>
            </a:r>
            <a:r>
              <a:rPr lang="en-US" sz="1800" b="1" dirty="0" err="1"/>
              <a:t>AllowAnonymousAttribute</a:t>
            </a:r>
            <a:r>
              <a:rPr lang="en-US" sz="1800" b="1" dirty="0"/>
              <a:t> </a:t>
            </a:r>
            <a:r>
              <a:rPr lang="en-US" sz="1800" dirty="0"/>
              <a:t>attribute: </a:t>
            </a:r>
          </a:p>
          <a:p>
            <a:pPr lvl="1"/>
            <a:r>
              <a:rPr lang="en-US" sz="1800" dirty="0"/>
              <a:t>Allows users access to an action in a controller with the </a:t>
            </a:r>
            <a:r>
              <a:rPr lang="en-US" sz="1800" b="1" dirty="0"/>
              <a:t>Authorize </a:t>
            </a:r>
            <a:r>
              <a:rPr lang="en-US" sz="1800" dirty="0"/>
              <a:t>attribute</a:t>
            </a:r>
          </a:p>
          <a:p>
            <a:endParaRPr lang="nl-NL" sz="1800" dirty="0"/>
          </a:p>
        </p:txBody>
      </p:sp>
      <p:sp>
        <p:nvSpPr>
          <p:cNvPr id="2" name="Title 1"/>
          <p:cNvSpPr>
            <a:spLocks noGrp="1"/>
          </p:cNvSpPr>
          <p:nvPr>
            <p:ph type="title"/>
          </p:nvPr>
        </p:nvSpPr>
        <p:spPr/>
        <p:txBody>
          <a:bodyPr/>
          <a:lstStyle/>
          <a:p>
            <a:r>
              <a:rPr lang="en-US" sz="2400"/>
              <a:t>Introduction to Authorization</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sz="2800" dirty="0"/>
          </a:p>
        </p:txBody>
      </p:sp>
    </p:spTree>
    <p:extLst>
      <p:ext uri="{BB962C8B-B14F-4D97-AF65-F5344CB8AC3E}">
        <p14:creationId xmlns:p14="http://schemas.microsoft.com/office/powerpoint/2010/main" val="387323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2fb74f4-1073-4566-b7e9-9e023becbd9e">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224B4D-31A0-4540-BECC-48738CAD03E0}"/>
              </a:ext>
            </a:extLst>
          </p:cNvPr>
          <p:cNvSpPr>
            <a:spLocks noGrp="1"/>
          </p:cNvSpPr>
          <p:nvPr>
            <p:ph idx="1"/>
          </p:nvPr>
        </p:nvSpPr>
        <p:spPr/>
        <p:txBody>
          <a:bodyPr>
            <a:normAutofit/>
          </a:bodyPr>
          <a:lstStyle/>
          <a:p>
            <a:pPr marL="0" indent="0">
              <a:buNone/>
            </a:pPr>
            <a:r>
              <a:rPr lang="en-US" sz="1800" dirty="0"/>
              <a:t>There are many different ways to block users from accessing resources.</a:t>
            </a:r>
          </a:p>
          <a:p>
            <a:r>
              <a:rPr lang="en-US" sz="1800" dirty="0"/>
              <a:t>You may want certain resources or actions only available to administrative users and can implement this by using roles</a:t>
            </a:r>
          </a:p>
          <a:p>
            <a:r>
              <a:rPr lang="en-US" sz="1800" dirty="0"/>
              <a:t>You might want users to provide specific information before allowing them access to certain resources and can implement this by using claims</a:t>
            </a:r>
          </a:p>
          <a:p>
            <a:r>
              <a:rPr lang="en-US" sz="1800" dirty="0"/>
              <a:t>You might want a completely unique logic for directing access and can implement this by using custom policies</a:t>
            </a:r>
          </a:p>
          <a:p>
            <a:endParaRPr lang="nl-NL" sz="1800" dirty="0"/>
          </a:p>
        </p:txBody>
      </p:sp>
      <p:sp>
        <p:nvSpPr>
          <p:cNvPr id="2" name="Title 1"/>
          <p:cNvSpPr>
            <a:spLocks noGrp="1"/>
          </p:cNvSpPr>
          <p:nvPr>
            <p:ph type="title"/>
          </p:nvPr>
        </p:nvSpPr>
        <p:spPr/>
        <p:txBody>
          <a:bodyPr/>
          <a:lstStyle/>
          <a:p>
            <a:r>
              <a:rPr lang="en-US" sz="2400"/>
              <a:t>Authorization Options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400" dirty="0"/>
          </a:p>
        </p:txBody>
      </p:sp>
    </p:spTree>
    <p:extLst>
      <p:ext uri="{BB962C8B-B14F-4D97-AF65-F5344CB8AC3E}">
        <p14:creationId xmlns:p14="http://schemas.microsoft.com/office/powerpoint/2010/main" val="52516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2117056-4b7c-4257-ad1f-d25632cc34ff">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076F39-719F-4067-80C1-5B095761C2B8}"/>
              </a:ext>
            </a:extLst>
          </p:cNvPr>
          <p:cNvSpPr>
            <a:spLocks noGrp="1"/>
          </p:cNvSpPr>
          <p:nvPr>
            <p:ph idx="1"/>
          </p:nvPr>
        </p:nvSpPr>
        <p:spPr/>
        <p:txBody>
          <a:bodyPr/>
          <a:lstStyle/>
          <a:p>
            <a:pPr marL="746125" lvl="1" indent="-457200">
              <a:buNone/>
            </a:pPr>
            <a:r>
              <a:rPr lang="en-US" sz="1800" dirty="0"/>
              <a:t>In this demonstration, you will see how to: </a:t>
            </a:r>
          </a:p>
          <a:p>
            <a:pPr lvl="1"/>
            <a:r>
              <a:rPr lang="en-US" sz="1800" dirty="0"/>
              <a:t>Set up authorization</a:t>
            </a:r>
          </a:p>
          <a:p>
            <a:pPr lvl="1"/>
            <a:r>
              <a:rPr lang="en-US" sz="1800" dirty="0"/>
              <a:t>Use simple authorization</a:t>
            </a:r>
            <a:endParaRPr lang="en-US" sz="1800" b="1" dirty="0"/>
          </a:p>
          <a:p>
            <a:endParaRPr lang="nl-NL" dirty="0"/>
          </a:p>
        </p:txBody>
      </p:sp>
      <p:sp>
        <p:nvSpPr>
          <p:cNvPr id="2" name="Title 1"/>
          <p:cNvSpPr>
            <a:spLocks noGrp="1"/>
          </p:cNvSpPr>
          <p:nvPr>
            <p:ph type="title"/>
          </p:nvPr>
        </p:nvSpPr>
        <p:spPr/>
        <p:txBody>
          <a:bodyPr/>
          <a:lstStyle/>
          <a:p>
            <a:r>
              <a:rPr lang="en-US" sz="2400" dirty="0"/>
              <a:t>Demonstration: How to Authorize Access to Controller Actions</a:t>
            </a:r>
          </a:p>
        </p:txBody>
      </p:sp>
      <p:sp>
        <p:nvSpPr>
          <p:cNvPr id="4" name="Content Placeholder 2"/>
          <p:cNvSpPr>
            <a:spLocks noGrp="1"/>
          </p:cNvSpPr>
          <p:nvPr/>
        </p:nvSpPr>
        <p:spPr bwMode="auto">
          <a:xfrm>
            <a:off x="1655000"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endParaRPr lang="en-US" b="1" dirty="0"/>
          </a:p>
        </p:txBody>
      </p:sp>
    </p:spTree>
    <p:extLst>
      <p:ext uri="{BB962C8B-B14F-4D97-AF65-F5344CB8AC3E}">
        <p14:creationId xmlns:p14="http://schemas.microsoft.com/office/powerpoint/2010/main" val="297673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Cross-Site Scripting
Cross-Site Request Forgery
SQL Injection
Cross-Origin Requests
Secure Sockets Layer</a:t>
            </a:r>
          </a:p>
        </p:txBody>
      </p:sp>
      <p:sp>
        <p:nvSpPr>
          <p:cNvPr id="2" name="Title 1"/>
          <p:cNvSpPr>
            <a:spLocks noGrp="1"/>
          </p:cNvSpPr>
          <p:nvPr>
            <p:ph type="title"/>
          </p:nvPr>
        </p:nvSpPr>
        <p:spPr/>
        <p:txBody>
          <a:bodyPr/>
          <a:lstStyle/>
          <a:p>
            <a:r>
              <a:rPr lang="en-US" sz="2400"/>
              <a:t>Lesson 3: Defending from Attacks</a:t>
            </a:r>
          </a:p>
        </p:txBody>
      </p:sp>
    </p:spTree>
    <p:extLst>
      <p:ext uri="{BB962C8B-B14F-4D97-AF65-F5344CB8AC3E}">
        <p14:creationId xmlns:p14="http://schemas.microsoft.com/office/powerpoint/2010/main" val="136894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31DA03F-2618-4602-8159-90B1BFDB1258}"/>
              </a:ext>
            </a:extLst>
          </p:cNvPr>
          <p:cNvSpPr>
            <a:spLocks noGrp="1"/>
          </p:cNvSpPr>
          <p:nvPr>
            <p:ph idx="1"/>
          </p:nvPr>
        </p:nvSpPr>
        <p:spPr/>
        <p:txBody>
          <a:bodyPr>
            <a:normAutofit/>
          </a:bodyPr>
          <a:lstStyle/>
          <a:p>
            <a:pPr marL="174625" indent="-174625">
              <a:lnSpc>
                <a:spcPct val="100000"/>
              </a:lnSpc>
              <a:spcBef>
                <a:spcPts val="600"/>
              </a:spcBef>
              <a:buClr>
                <a:srgbClr val="0070C0"/>
              </a:buClr>
              <a:buSzPct val="90000"/>
            </a:pPr>
            <a:r>
              <a:rPr lang="en-US" sz="1800" dirty="0">
                <a:cs typeface="Segoe UI" pitchFamily="34" charset="0"/>
              </a:rPr>
              <a:t>Cross-site scripting involves:</a:t>
            </a:r>
          </a:p>
          <a:p>
            <a:pPr marL="457200" lvl="2" indent="-174625">
              <a:lnSpc>
                <a:spcPct val="100000"/>
              </a:lnSpc>
              <a:spcBef>
                <a:spcPts val="600"/>
              </a:spcBef>
              <a:buClr>
                <a:srgbClr val="0070C0"/>
              </a:buClr>
              <a:buSzPct val="90000"/>
              <a:buFont typeface="Arial" pitchFamily="34" charset="0"/>
              <a:buChar char="•"/>
            </a:pPr>
            <a:r>
              <a:rPr lang="en-US" sz="1800" dirty="0">
                <a:cs typeface="Segoe UI" pitchFamily="34" charset="0"/>
              </a:rPr>
              <a:t>Inserting malicious code in the session of a user</a:t>
            </a:r>
          </a:p>
          <a:p>
            <a:pPr marL="457200" lvl="2" indent="-174625">
              <a:lnSpc>
                <a:spcPct val="100000"/>
              </a:lnSpc>
              <a:spcBef>
                <a:spcPts val="600"/>
              </a:spcBef>
              <a:buClr>
                <a:srgbClr val="0070C0"/>
              </a:buClr>
              <a:buSzPct val="90000"/>
              <a:buFont typeface="Arial" pitchFamily="34" charset="0"/>
              <a:buChar char="•"/>
            </a:pPr>
            <a:r>
              <a:rPr lang="en-US" sz="1800" dirty="0">
                <a:cs typeface="Segoe UI" pitchFamily="34" charset="0"/>
              </a:rPr>
              <a:t>Posting information to other websites without the knowledge of the concerned users</a:t>
            </a:r>
          </a:p>
          <a:p>
            <a:pPr marL="174625" indent="-174625">
              <a:lnSpc>
                <a:spcPct val="100000"/>
              </a:lnSpc>
              <a:spcBef>
                <a:spcPts val="600"/>
              </a:spcBef>
              <a:buClr>
                <a:srgbClr val="0070C0"/>
              </a:buClr>
              <a:buSzPct val="90000"/>
            </a:pPr>
            <a:r>
              <a:rPr lang="en-US" sz="1800" dirty="0">
                <a:cs typeface="Segoe UI" pitchFamily="34" charset="0"/>
              </a:rPr>
              <a:t>You can prevent cross-site scripting by:</a:t>
            </a:r>
          </a:p>
          <a:p>
            <a:pPr marL="457200" lvl="2" indent="-174625">
              <a:lnSpc>
                <a:spcPct val="100000"/>
              </a:lnSpc>
              <a:spcBef>
                <a:spcPts val="600"/>
              </a:spcBef>
              <a:buClr>
                <a:srgbClr val="0070C0"/>
              </a:buClr>
              <a:buSzPct val="90000"/>
              <a:buFont typeface="Arial" pitchFamily="34" charset="0"/>
              <a:buChar char="•"/>
            </a:pPr>
            <a:r>
              <a:rPr lang="en-US" sz="1800" dirty="0">
                <a:cs typeface="Segoe UI" pitchFamily="34" charset="0"/>
              </a:rPr>
              <a:t>Using the </a:t>
            </a:r>
            <a:r>
              <a:rPr lang="en-US" sz="1800" dirty="0" err="1">
                <a:cs typeface="Segoe UI" pitchFamily="34" charset="0"/>
              </a:rPr>
              <a:t>JavaScriptEncoder</a:t>
            </a:r>
            <a:r>
              <a:rPr lang="en-US" sz="1800" dirty="0">
                <a:cs typeface="Segoe UI" pitchFamily="34" charset="0"/>
              </a:rPr>
              <a:t> class and the Encode method when encoding inputs into JavaScript </a:t>
            </a:r>
          </a:p>
          <a:p>
            <a:pPr marL="457200" lvl="2" indent="-174625">
              <a:lnSpc>
                <a:spcPct val="100000"/>
              </a:lnSpc>
              <a:spcBef>
                <a:spcPts val="600"/>
              </a:spcBef>
              <a:buClr>
                <a:srgbClr val="0070C0"/>
              </a:buClr>
              <a:buSzPct val="90000"/>
              <a:buFont typeface="Arial" pitchFamily="34" charset="0"/>
              <a:buChar char="•"/>
            </a:pPr>
            <a:r>
              <a:rPr lang="en-US" sz="1800" dirty="0">
                <a:cs typeface="Segoe UI" pitchFamily="34" charset="0"/>
              </a:rPr>
              <a:t>Using the </a:t>
            </a:r>
            <a:r>
              <a:rPr lang="en-US" sz="1800" dirty="0" err="1">
                <a:cs typeface="Segoe UI" pitchFamily="34" charset="0"/>
              </a:rPr>
              <a:t>URLEncoder</a:t>
            </a:r>
            <a:r>
              <a:rPr lang="en-US" sz="1800" dirty="0">
                <a:cs typeface="Segoe UI" pitchFamily="34" charset="0"/>
              </a:rPr>
              <a:t> class and the Encode method when encoding inputs into URL</a:t>
            </a:r>
          </a:p>
          <a:p>
            <a:pPr>
              <a:lnSpc>
                <a:spcPct val="100000"/>
              </a:lnSpc>
            </a:pPr>
            <a:endParaRPr lang="en-US" sz="1800" dirty="0"/>
          </a:p>
          <a:p>
            <a:pPr>
              <a:lnSpc>
                <a:spcPct val="100000"/>
              </a:lnSpc>
            </a:pPr>
            <a:endParaRPr lang="nl-NL" sz="1800" dirty="0"/>
          </a:p>
        </p:txBody>
      </p:sp>
      <p:sp>
        <p:nvSpPr>
          <p:cNvPr id="2" name="Title 1"/>
          <p:cNvSpPr>
            <a:spLocks noGrp="1"/>
          </p:cNvSpPr>
          <p:nvPr>
            <p:ph type="title"/>
          </p:nvPr>
        </p:nvSpPr>
        <p:spPr/>
        <p:txBody>
          <a:bodyPr/>
          <a:lstStyle/>
          <a:p>
            <a:r>
              <a:rPr lang="en-US" sz="2400"/>
              <a:t>Cross-Site Scripting</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Tree>
    <p:extLst>
      <p:ext uri="{BB962C8B-B14F-4D97-AF65-F5344CB8AC3E}">
        <p14:creationId xmlns:p14="http://schemas.microsoft.com/office/powerpoint/2010/main" val="247794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6B5664E-4789-48D4-8587-560019247053}"/>
              </a:ext>
            </a:extLst>
          </p:cNvPr>
          <p:cNvSpPr>
            <a:spLocks noGrp="1"/>
          </p:cNvSpPr>
          <p:nvPr>
            <p:ph idx="1"/>
          </p:nvPr>
        </p:nvSpPr>
        <p:spPr/>
        <p:txBody>
          <a:bodyPr/>
          <a:lstStyle/>
          <a:p>
            <a:pPr>
              <a:buNone/>
            </a:pPr>
            <a:r>
              <a:rPr lang="en-US" sz="1800" dirty="0"/>
              <a:t>Cross-Site Request Forgery</a:t>
            </a:r>
          </a:p>
          <a:p>
            <a:r>
              <a:rPr lang="en-US" sz="1800" dirty="0"/>
              <a:t>Exploits existing cookies on a browser to perform actions on victim sites maliciously.</a:t>
            </a:r>
          </a:p>
          <a:p>
            <a:pPr lvl="1">
              <a:buNone/>
            </a:pPr>
            <a:endParaRPr lang="en-US" sz="1800" dirty="0"/>
          </a:p>
          <a:p>
            <a:pPr marL="0" indent="0">
              <a:buNone/>
            </a:pPr>
            <a:r>
              <a:rPr lang="en-US" sz="1800" dirty="0"/>
              <a:t>To prevent them in your ASP.NET Core MVC applications you should do the following:</a:t>
            </a:r>
          </a:p>
          <a:p>
            <a:r>
              <a:rPr lang="en-US" sz="1800" dirty="0"/>
              <a:t>Utilize </a:t>
            </a:r>
            <a:r>
              <a:rPr lang="en-US" sz="1800" b="1" dirty="0" err="1"/>
              <a:t>ValidateAntiForgeryToken</a:t>
            </a:r>
            <a:r>
              <a:rPr lang="en-US" sz="1800" dirty="0"/>
              <a:t> or </a:t>
            </a:r>
            <a:r>
              <a:rPr lang="en-US" sz="1800" b="1" dirty="0" err="1"/>
              <a:t>AutoValidateAntiForgeryToken</a:t>
            </a:r>
            <a:r>
              <a:rPr lang="en-US" sz="1800" dirty="0"/>
              <a:t> to protect actions on your controllers</a:t>
            </a:r>
          </a:p>
          <a:p>
            <a:r>
              <a:rPr lang="en-US" sz="1800" dirty="0"/>
              <a:t>Use tag helpers and forms with </a:t>
            </a:r>
            <a:r>
              <a:rPr lang="en-US" sz="1800" b="1" dirty="0"/>
              <a:t>PUT</a:t>
            </a:r>
            <a:r>
              <a:rPr lang="en-US" sz="1800" dirty="0"/>
              <a:t>, </a:t>
            </a:r>
            <a:r>
              <a:rPr lang="en-US" sz="1800" b="1" dirty="0"/>
              <a:t>POST</a:t>
            </a:r>
            <a:r>
              <a:rPr lang="en-US" sz="1800" dirty="0"/>
              <a:t> or </a:t>
            </a:r>
            <a:r>
              <a:rPr lang="en-US" sz="1800" b="1" dirty="0"/>
              <a:t>DELETE</a:t>
            </a:r>
            <a:r>
              <a:rPr lang="en-US" sz="1800" dirty="0"/>
              <a:t> methods in your views to ensure tokens are created correctly</a:t>
            </a:r>
          </a:p>
          <a:p>
            <a:endParaRPr lang="nl-NL" dirty="0"/>
          </a:p>
        </p:txBody>
      </p:sp>
      <p:sp>
        <p:nvSpPr>
          <p:cNvPr id="2" name="Title 1"/>
          <p:cNvSpPr>
            <a:spLocks noGrp="1"/>
          </p:cNvSpPr>
          <p:nvPr>
            <p:ph type="title"/>
          </p:nvPr>
        </p:nvSpPr>
        <p:spPr/>
        <p:txBody>
          <a:bodyPr/>
          <a:lstStyle/>
          <a:p>
            <a:r>
              <a:rPr lang="en-US" sz="2400"/>
              <a:t>Cross-Site Request Forgery</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239944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Authentication in ASP.NET Core
Authorization in ASP.NET Core
Defending from Attacks</a:t>
            </a:r>
          </a:p>
        </p:txBody>
      </p:sp>
      <p:sp>
        <p:nvSpPr>
          <p:cNvPr id="2" name="Title 1"/>
          <p:cNvSpPr>
            <a:spLocks noGrp="1"/>
          </p:cNvSpPr>
          <p:nvPr>
            <p:ph type="title"/>
          </p:nvPr>
        </p:nvSpPr>
        <p:spPr/>
        <p:txBody>
          <a:bodyPr/>
          <a:lstStyle/>
          <a:p>
            <a:r>
              <a:rPr lang="en-US" sz="2400" dirty="0"/>
              <a:t>Module Overview</a:t>
            </a:r>
          </a:p>
        </p:txBody>
      </p:sp>
    </p:spTree>
    <p:extLst>
      <p:ext uri="{BB962C8B-B14F-4D97-AF65-F5344CB8AC3E}">
        <p14:creationId xmlns:p14="http://schemas.microsoft.com/office/powerpoint/2010/main" val="223563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32f4a3c-803e-4a41-933c-4326e3576f05">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2BF8912-1A3C-46FB-B769-E67D50287C44}"/>
              </a:ext>
            </a:extLst>
          </p:cNvPr>
          <p:cNvSpPr>
            <a:spLocks noGrp="1"/>
          </p:cNvSpPr>
          <p:nvPr>
            <p:ph idx="1"/>
          </p:nvPr>
        </p:nvSpPr>
        <p:spPr/>
        <p:txBody>
          <a:bodyPr>
            <a:normAutofit/>
          </a:bodyPr>
          <a:lstStyle/>
          <a:p>
            <a:pPr>
              <a:buNone/>
            </a:pPr>
            <a:r>
              <a:rPr lang="en-US" sz="1800" dirty="0"/>
              <a:t>SQL Injection Attack</a:t>
            </a:r>
          </a:p>
          <a:p>
            <a:pPr>
              <a:buNone/>
            </a:pPr>
            <a:r>
              <a:rPr lang="en-US" sz="1800" dirty="0"/>
              <a:t>To prevent this attack, you can:</a:t>
            </a:r>
          </a:p>
          <a:p>
            <a:pPr marL="153353" lvl="1"/>
            <a:r>
              <a:rPr lang="en-US" sz="1800" dirty="0"/>
              <a:t>Utilize Entity Framework or other ORMs – These libraries are designed with SQL injection in mind, and make it harder to perform</a:t>
            </a:r>
          </a:p>
          <a:p>
            <a:pPr marL="153353" lvl="1"/>
            <a:r>
              <a:rPr lang="en-US" sz="1800" dirty="0"/>
              <a:t>Use parameterized queries – These can allow you to create dynamic SQL while preventing external sources from affecting it</a:t>
            </a:r>
          </a:p>
          <a:p>
            <a:pPr marL="153353" lvl="1"/>
            <a:r>
              <a:rPr lang="en-US" sz="1800" dirty="0"/>
              <a:t>Use stored procedures – Stored procedures use parameters, and do not execute SQL that is not present inside the stored procedure</a:t>
            </a:r>
          </a:p>
          <a:p>
            <a:pPr marL="153353" lvl="1"/>
            <a:r>
              <a:rPr lang="en-US" sz="1800" dirty="0"/>
              <a:t>Use the lowest required permissions – Restricting permissions granted to your application can help prevent table modifications</a:t>
            </a:r>
          </a:p>
          <a:p>
            <a:pPr marL="153353" lvl="1"/>
            <a:r>
              <a:rPr lang="en-US" sz="1800" dirty="0"/>
              <a:t>Sanitize parameters – Ensure that any parameter added into SQL cannot be used to run SQL code</a:t>
            </a:r>
          </a:p>
          <a:p>
            <a:endParaRPr lang="nl-NL" sz="1800" dirty="0"/>
          </a:p>
        </p:txBody>
      </p:sp>
      <p:sp>
        <p:nvSpPr>
          <p:cNvPr id="2" name="Title 1"/>
          <p:cNvSpPr>
            <a:spLocks noGrp="1"/>
          </p:cNvSpPr>
          <p:nvPr>
            <p:ph type="title"/>
          </p:nvPr>
        </p:nvSpPr>
        <p:spPr/>
        <p:txBody>
          <a:bodyPr/>
          <a:lstStyle/>
          <a:p>
            <a:r>
              <a:rPr lang="en-US" sz="2400"/>
              <a:t>SQL Injection</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endParaRPr lang="en-US" sz="2000" dirty="0"/>
          </a:p>
        </p:txBody>
      </p:sp>
    </p:spTree>
    <p:extLst>
      <p:ext uri="{BB962C8B-B14F-4D97-AF65-F5344CB8AC3E}">
        <p14:creationId xmlns:p14="http://schemas.microsoft.com/office/powerpoint/2010/main" val="383954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d75e243-09ea-4dee-a5ae-919682493a50">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1A4655-75EF-4F67-BF20-AF9F8639F851}"/>
              </a:ext>
            </a:extLst>
          </p:cNvPr>
          <p:cNvSpPr>
            <a:spLocks noGrp="1"/>
          </p:cNvSpPr>
          <p:nvPr>
            <p:ph idx="1"/>
          </p:nvPr>
        </p:nvSpPr>
        <p:spPr/>
        <p:txBody>
          <a:bodyPr>
            <a:normAutofit/>
          </a:bodyPr>
          <a:lstStyle/>
          <a:p>
            <a:pPr marL="0" indent="0">
              <a:buNone/>
            </a:pPr>
            <a:r>
              <a:rPr lang="en-US" sz="1800" dirty="0"/>
              <a:t>Cross-Origin Resource Sharing (CORS)</a:t>
            </a:r>
          </a:p>
          <a:p>
            <a:r>
              <a:rPr lang="en-US" sz="1800" dirty="0"/>
              <a:t>By default your server will not accept any cross-origin requests from external sources.</a:t>
            </a:r>
          </a:p>
          <a:p>
            <a:r>
              <a:rPr lang="en-US" sz="1800" dirty="0"/>
              <a:t>You can enable it and utilize CORS policies to create conditions under which your application content will be accessible to external applications.</a:t>
            </a:r>
          </a:p>
          <a:p>
            <a:r>
              <a:rPr lang="en-US" sz="1800" dirty="0"/>
              <a:t>Enabling CORS can create a risk within applications and needs to be handled with care. It is important to create policies as specific as required.</a:t>
            </a:r>
          </a:p>
          <a:p>
            <a:endParaRPr lang="nl-NL" sz="1800" dirty="0"/>
          </a:p>
        </p:txBody>
      </p:sp>
      <p:sp>
        <p:nvSpPr>
          <p:cNvPr id="2" name="Title 1"/>
          <p:cNvSpPr>
            <a:spLocks noGrp="1"/>
          </p:cNvSpPr>
          <p:nvPr>
            <p:ph type="title"/>
          </p:nvPr>
        </p:nvSpPr>
        <p:spPr/>
        <p:txBody>
          <a:bodyPr/>
          <a:lstStyle/>
          <a:p>
            <a:r>
              <a:rPr lang="en-US" sz="2400"/>
              <a:t>Cross-Origin Requests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400" dirty="0"/>
          </a:p>
        </p:txBody>
      </p:sp>
    </p:spTree>
    <p:extLst>
      <p:ext uri="{BB962C8B-B14F-4D97-AF65-F5344CB8AC3E}">
        <p14:creationId xmlns:p14="http://schemas.microsoft.com/office/powerpoint/2010/main" val="513503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418b9e3-f601-4e52-b8dd-8dfc76f09ac1">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FFA2D87-9CEB-4882-B770-570276DBDF9C}"/>
              </a:ext>
            </a:extLst>
          </p:cNvPr>
          <p:cNvSpPr>
            <a:spLocks noGrp="1"/>
          </p:cNvSpPr>
          <p:nvPr>
            <p:ph idx="1"/>
          </p:nvPr>
        </p:nvSpPr>
        <p:spPr/>
        <p:txBody>
          <a:bodyPr>
            <a:normAutofit/>
          </a:bodyPr>
          <a:lstStyle/>
          <a:p>
            <a:pPr>
              <a:buNone/>
            </a:pPr>
            <a:r>
              <a:rPr lang="en-US" sz="1800" dirty="0"/>
              <a:t>SSL:</a:t>
            </a:r>
          </a:p>
          <a:p>
            <a:pPr lvl="0"/>
            <a:r>
              <a:rPr lang="en-US" sz="1800" dirty="0"/>
              <a:t>Encrypts content by using the public key declared by the certificate</a:t>
            </a:r>
          </a:p>
          <a:p>
            <a:pPr lvl="0"/>
            <a:r>
              <a:rPr lang="en-US" sz="1800" dirty="0"/>
              <a:t>Decrypts content by utilizing the private key only available to the certificate owner</a:t>
            </a:r>
          </a:p>
          <a:p>
            <a:pPr lvl="0"/>
            <a:r>
              <a:rPr lang="en-US" sz="1800" dirty="0"/>
              <a:t>Ensures that data sent across the web is encrypted, making it much harder to steal or change</a:t>
            </a:r>
          </a:p>
          <a:p>
            <a:pPr lvl="0"/>
            <a:r>
              <a:rPr lang="en-US" sz="1800" dirty="0"/>
              <a:t>Certificate is determined on the initial request between the client and server</a:t>
            </a:r>
          </a:p>
          <a:p>
            <a:endParaRPr lang="nl-NL" sz="1800" dirty="0"/>
          </a:p>
        </p:txBody>
      </p:sp>
      <p:sp>
        <p:nvSpPr>
          <p:cNvPr id="2" name="Title 1"/>
          <p:cNvSpPr>
            <a:spLocks noGrp="1"/>
          </p:cNvSpPr>
          <p:nvPr>
            <p:ph type="title"/>
          </p:nvPr>
        </p:nvSpPr>
        <p:spPr/>
        <p:txBody>
          <a:bodyPr/>
          <a:lstStyle/>
          <a:p>
            <a:r>
              <a:rPr lang="en-US" sz="2400" dirty="0"/>
              <a:t>Secure Sockets Layer</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endParaRPr lang="en-US" dirty="0"/>
          </a:p>
        </p:txBody>
      </p:sp>
    </p:spTree>
    <p:extLst>
      <p:ext uri="{BB962C8B-B14F-4D97-AF65-F5344CB8AC3E}">
        <p14:creationId xmlns:p14="http://schemas.microsoft.com/office/powerpoint/2010/main" val="95154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715d83d-b0c8-4293-aa12-e9754c3b6895">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Exercise 1: Use Identity
Exercise 2: Add Authorization
Exercise 3: Avoid the Cross-Site Request Forgery Attack</a:t>
            </a:r>
          </a:p>
        </p:txBody>
      </p:sp>
      <p:sp>
        <p:nvSpPr>
          <p:cNvPr id="2" name="Title 1"/>
          <p:cNvSpPr>
            <a:spLocks noGrp="1"/>
          </p:cNvSpPr>
          <p:nvPr>
            <p:ph type="title"/>
          </p:nvPr>
        </p:nvSpPr>
        <p:spPr/>
        <p:txBody>
          <a:bodyPr/>
          <a:lstStyle/>
          <a:p>
            <a:r>
              <a:rPr lang="en-US" sz="2400"/>
              <a:t>Lab: Managing Security</a:t>
            </a:r>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3227127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9692972-e635-4f8f-89ad-521b3011b1d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A member of your team needs to configure the database context to work with identity </a:t>
            </a:r>
            <a:r>
              <a:rPr lang="en-US" sz="1800" dirty="0" err="1"/>
              <a:t>dbContext</a:t>
            </a:r>
            <a:r>
              <a:rPr lang="en-US" sz="1800" dirty="0"/>
              <a:t>, how should he do it?
A member of your team changed the </a:t>
            </a:r>
            <a:r>
              <a:rPr lang="en-US" sz="1800" dirty="0" err="1"/>
              <a:t>LibrarianController</a:t>
            </a:r>
            <a:r>
              <a:rPr lang="en-US" sz="1800" dirty="0"/>
              <a:t> class, removed the following attribute from the class [Authorize(Roles = "Administrator")] what is the impact of his change?</a:t>
            </a:r>
          </a:p>
        </p:txBody>
      </p:sp>
      <p:sp>
        <p:nvSpPr>
          <p:cNvPr id="2" name="Title 1"/>
          <p:cNvSpPr>
            <a:spLocks noGrp="1"/>
          </p:cNvSpPr>
          <p:nvPr>
            <p:ph type="title"/>
          </p:nvPr>
        </p:nvSpPr>
        <p:spPr/>
        <p:txBody>
          <a:bodyPr/>
          <a:lstStyle/>
          <a:p>
            <a:r>
              <a:rPr lang="en-US" sz="2400"/>
              <a:t>Lab Review</a:t>
            </a:r>
          </a:p>
        </p:txBody>
      </p:sp>
    </p:spTree>
    <p:extLst>
      <p:ext uri="{BB962C8B-B14F-4D97-AF65-F5344CB8AC3E}">
        <p14:creationId xmlns:p14="http://schemas.microsoft.com/office/powerpoint/2010/main" val="44684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Review Question
Best Practice
Common Issues and Troubleshooting Tips</a:t>
            </a:r>
          </a:p>
        </p:txBody>
      </p:sp>
      <p:sp>
        <p:nvSpPr>
          <p:cNvPr id="2" name="Title 1"/>
          <p:cNvSpPr>
            <a:spLocks noGrp="1"/>
          </p:cNvSpPr>
          <p:nvPr>
            <p:ph type="title"/>
          </p:nvPr>
        </p:nvSpPr>
        <p:spPr/>
        <p:txBody>
          <a:bodyPr/>
          <a:lstStyle/>
          <a:p>
            <a:r>
              <a:rPr lang="en-US" sz="2400"/>
              <a:t>Module Review and Takeaways</a:t>
            </a:r>
          </a:p>
        </p:txBody>
      </p:sp>
    </p:spTree>
    <p:extLst>
      <p:ext uri="{BB962C8B-B14F-4D97-AF65-F5344CB8AC3E}">
        <p14:creationId xmlns:p14="http://schemas.microsoft.com/office/powerpoint/2010/main" val="190219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03396A4-823D-49BB-808D-D7CEA5778E4E}"/>
              </a:ext>
            </a:extLst>
          </p:cNvPr>
          <p:cNvSpPr>
            <a:spLocks noGrp="1"/>
          </p:cNvSpPr>
          <p:nvPr>
            <p:ph idx="1"/>
          </p:nvPr>
        </p:nvSpPr>
        <p:spPr/>
        <p:txBody>
          <a:bodyPr/>
          <a:lstStyle/>
          <a:p>
            <a:endParaRPr lang="nl-NL"/>
          </a:p>
        </p:txBody>
      </p:sp>
      <p:sp>
        <p:nvSpPr>
          <p:cNvPr id="6" name="Title 5">
            <a:extLst>
              <a:ext uri="{FF2B5EF4-FFF2-40B4-BE49-F238E27FC236}">
                <a16:creationId xmlns:a16="http://schemas.microsoft.com/office/drawing/2014/main" id="{BF39CD82-C92A-4CAF-8E32-47F7F5CA9302}"/>
              </a:ext>
            </a:extLst>
          </p:cNvPr>
          <p:cNvSpPr>
            <a:spLocks noGrp="1"/>
          </p:cNvSpPr>
          <p:nvPr>
            <p:ph type="title"/>
          </p:nvPr>
        </p:nvSpPr>
        <p:spPr/>
        <p:txBody>
          <a:bodyPr/>
          <a:lstStyle/>
          <a:p>
            <a:endParaRPr lang="nl-NL" sz="2400"/>
          </a:p>
        </p:txBody>
      </p:sp>
    </p:spTree>
    <p:extLst>
      <p:ext uri="{BB962C8B-B14F-4D97-AF65-F5344CB8AC3E}">
        <p14:creationId xmlns:p14="http://schemas.microsoft.com/office/powerpoint/2010/main" val="409545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f422192-a35c-48fa-85c5-4714964ff62c">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The Need for Authentication
Setting up ASP.NET Core Identity
Interfacing with ASP.NET Core Identity
ASP.NET Core Identity Configuration
Demonstration: How to use ASP.NET Core Identity
Customizing Providers with ASP.NET Core</a:t>
            </a:r>
          </a:p>
        </p:txBody>
      </p:sp>
      <p:sp>
        <p:nvSpPr>
          <p:cNvPr id="2" name="Title 1"/>
          <p:cNvSpPr>
            <a:spLocks noGrp="1"/>
          </p:cNvSpPr>
          <p:nvPr>
            <p:ph type="title"/>
          </p:nvPr>
        </p:nvSpPr>
        <p:spPr/>
        <p:txBody>
          <a:bodyPr/>
          <a:lstStyle/>
          <a:p>
            <a:r>
              <a:rPr lang="en-US" sz="2400" dirty="0"/>
              <a:t>Lesson 1: Authentication in ASP.NET Core</a:t>
            </a:r>
          </a:p>
        </p:txBody>
      </p:sp>
    </p:spTree>
    <p:extLst>
      <p:ext uri="{BB962C8B-B14F-4D97-AF65-F5344CB8AC3E}">
        <p14:creationId xmlns:p14="http://schemas.microsoft.com/office/powerpoint/2010/main" val="114166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1b447f22-94f6-4dad-9801-95cd8af2a220">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E9BB48-1169-428C-9DDB-1497BEEC0C69}"/>
              </a:ext>
            </a:extLst>
          </p:cNvPr>
          <p:cNvSpPr>
            <a:spLocks noGrp="1"/>
          </p:cNvSpPr>
          <p:nvPr>
            <p:ph idx="1"/>
          </p:nvPr>
        </p:nvSpPr>
        <p:spPr/>
        <p:txBody>
          <a:bodyPr>
            <a:normAutofit/>
          </a:bodyPr>
          <a:lstStyle/>
          <a:p>
            <a:pPr>
              <a:buNone/>
            </a:pPr>
            <a:r>
              <a:rPr lang="en-US" sz="1800" dirty="0"/>
              <a:t>Why Authentication is Needed</a:t>
            </a:r>
          </a:p>
          <a:p>
            <a:pPr>
              <a:buNone/>
            </a:pPr>
            <a:endParaRPr lang="en-US" sz="1800" dirty="0"/>
          </a:p>
          <a:p>
            <a:r>
              <a:rPr lang="en-US" sz="1800" dirty="0"/>
              <a:t>To identify the users that are connected to your application or website</a:t>
            </a:r>
          </a:p>
          <a:p>
            <a:r>
              <a:rPr lang="en-US" sz="1800" dirty="0"/>
              <a:t>To ensure connected users use the correct credentials</a:t>
            </a:r>
          </a:p>
          <a:p>
            <a:r>
              <a:rPr lang="en-US" sz="1800" dirty="0"/>
              <a:t>To enable you to block sensitive resources from unauthenticated users</a:t>
            </a:r>
          </a:p>
          <a:p>
            <a:r>
              <a:rPr lang="en-US" sz="1800" dirty="0"/>
              <a:t>To help prevent malicious activities on your application or website</a:t>
            </a:r>
          </a:p>
          <a:p>
            <a:endParaRPr lang="nl-NL" sz="1600" dirty="0"/>
          </a:p>
        </p:txBody>
      </p:sp>
      <p:sp>
        <p:nvSpPr>
          <p:cNvPr id="2" name="Title 1"/>
          <p:cNvSpPr>
            <a:spLocks noGrp="1"/>
          </p:cNvSpPr>
          <p:nvPr>
            <p:ph type="title"/>
          </p:nvPr>
        </p:nvSpPr>
        <p:spPr/>
        <p:txBody>
          <a:bodyPr/>
          <a:lstStyle/>
          <a:p>
            <a:r>
              <a:rPr lang="en-US" sz="2400" dirty="0"/>
              <a:t>The Need for Authentication</a:t>
            </a:r>
          </a:p>
        </p:txBody>
      </p:sp>
      <p:sp>
        <p:nvSpPr>
          <p:cNvPr id="4" name="Content Placeholder 2">
            <a:extLst>
              <a:ext uri="{FF2B5EF4-FFF2-40B4-BE49-F238E27FC236}">
                <a16:creationId xmlns:a16="http://schemas.microsoft.com/office/drawing/2014/main" id="{C4880E5C-EB9A-4F64-A790-77DD7F708D0E}"/>
              </a:ext>
            </a:extLst>
          </p:cNvPr>
          <p:cNvSpPr>
            <a:spLocks noGrp="1"/>
          </p:cNvSpPr>
          <p:nvPr/>
        </p:nvSpPr>
        <p:spPr bwMode="auto">
          <a:xfrm>
            <a:off x="1982788" y="1021216"/>
            <a:ext cx="8119156" cy="4663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endParaRPr lang="en-US" sz="2400" dirty="0"/>
          </a:p>
        </p:txBody>
      </p:sp>
    </p:spTree>
    <p:extLst>
      <p:ext uri="{BB962C8B-B14F-4D97-AF65-F5344CB8AC3E}">
        <p14:creationId xmlns:p14="http://schemas.microsoft.com/office/powerpoint/2010/main" val="31020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f0e2652-c10b-4911-871d-e933de22283c">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084A2C-BB19-45C8-96E1-858BD4275157}"/>
              </a:ext>
            </a:extLst>
          </p:cNvPr>
          <p:cNvSpPr>
            <a:spLocks noGrp="1"/>
          </p:cNvSpPr>
          <p:nvPr>
            <p:ph idx="1"/>
          </p:nvPr>
        </p:nvSpPr>
        <p:spPr/>
        <p:txBody>
          <a:bodyPr>
            <a:normAutofit/>
          </a:bodyPr>
          <a:lstStyle/>
          <a:p>
            <a:pPr>
              <a:buNone/>
            </a:pPr>
            <a:r>
              <a:rPr lang="en-US" sz="1800" dirty="0"/>
              <a:t>Authentication methods</a:t>
            </a:r>
          </a:p>
          <a:p>
            <a:pPr>
              <a:buNone/>
            </a:pPr>
            <a:endParaRPr lang="en-US" sz="1800" dirty="0"/>
          </a:p>
          <a:p>
            <a:r>
              <a:rPr lang="en-US" sz="1800" dirty="0"/>
              <a:t>Single Factor</a:t>
            </a:r>
          </a:p>
          <a:p>
            <a:r>
              <a:rPr lang="en-US" sz="1800" dirty="0"/>
              <a:t>Two Factor</a:t>
            </a:r>
          </a:p>
          <a:p>
            <a:r>
              <a:rPr lang="en-US" sz="1800" dirty="0"/>
              <a:t>Multi Factor</a:t>
            </a:r>
          </a:p>
          <a:p>
            <a:r>
              <a:rPr lang="en-US" sz="1800" dirty="0"/>
              <a:t>Mobile Authentication</a:t>
            </a:r>
          </a:p>
          <a:p>
            <a:r>
              <a:rPr lang="en-US" sz="1800" dirty="0"/>
              <a:t>API Authentication</a:t>
            </a:r>
          </a:p>
          <a:p>
            <a:r>
              <a:rPr lang="en-US" sz="1800" dirty="0"/>
              <a:t>Biometrics</a:t>
            </a:r>
          </a:p>
          <a:p>
            <a:r>
              <a:rPr lang="en-US" sz="1800" dirty="0"/>
              <a:t>OAuth</a:t>
            </a:r>
            <a:endParaRPr lang="nl-NL" sz="1800" dirty="0"/>
          </a:p>
        </p:txBody>
      </p:sp>
      <p:sp>
        <p:nvSpPr>
          <p:cNvPr id="2" name="Title 1"/>
          <p:cNvSpPr>
            <a:spLocks noGrp="1"/>
          </p:cNvSpPr>
          <p:nvPr>
            <p:ph type="title"/>
          </p:nvPr>
        </p:nvSpPr>
        <p:spPr/>
        <p:txBody>
          <a:bodyPr/>
          <a:lstStyle/>
          <a:p>
            <a:r>
              <a:rPr lang="en-US" sz="2400"/>
              <a:t>Authentication Methods</a:t>
            </a:r>
          </a:p>
        </p:txBody>
      </p:sp>
      <p:sp>
        <p:nvSpPr>
          <p:cNvPr id="4" name="Content Placeholder 2">
            <a:extLst>
              <a:ext uri="{FF2B5EF4-FFF2-40B4-BE49-F238E27FC236}">
                <a16:creationId xmlns:a16="http://schemas.microsoft.com/office/drawing/2014/main" id="{10417212-D6BB-492B-81E1-FCEBE3E7D963}"/>
              </a:ext>
            </a:extLst>
          </p:cNvPr>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endParaRPr lang="en-US" sz="2400" dirty="0"/>
          </a:p>
        </p:txBody>
      </p:sp>
    </p:spTree>
    <p:extLst>
      <p:ext uri="{BB962C8B-B14F-4D97-AF65-F5344CB8AC3E}">
        <p14:creationId xmlns:p14="http://schemas.microsoft.com/office/powerpoint/2010/main" val="49715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360b3f3-d2ce-4c56-aaaa-10aa3694e807">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4782FA8-6EC8-4934-B062-15710F0FDA86}"/>
              </a:ext>
            </a:extLst>
          </p:cNvPr>
          <p:cNvSpPr>
            <a:spLocks noGrp="1"/>
          </p:cNvSpPr>
          <p:nvPr>
            <p:ph idx="1"/>
          </p:nvPr>
        </p:nvSpPr>
        <p:spPr/>
        <p:txBody>
          <a:bodyPr/>
          <a:lstStyle/>
          <a:p>
            <a:pPr marL="0" indent="0">
              <a:buNone/>
            </a:pPr>
            <a:r>
              <a:rPr lang="en-US" sz="1800" dirty="0"/>
              <a:t>ASP.NET Core Identity requires some configurations to be specified before it can be used:</a:t>
            </a:r>
          </a:p>
          <a:p>
            <a:r>
              <a:rPr lang="en-US" sz="1800" dirty="0"/>
              <a:t>It requires an </a:t>
            </a:r>
            <a:r>
              <a:rPr lang="en-US" sz="1800" b="1" dirty="0"/>
              <a:t>Identity </a:t>
            </a:r>
            <a:r>
              <a:rPr lang="en-US" sz="1800" dirty="0"/>
              <a:t>class inheriting from </a:t>
            </a:r>
            <a:r>
              <a:rPr lang="en-US" sz="1800" b="1" dirty="0" err="1"/>
              <a:t>IdentityUser</a:t>
            </a:r>
            <a:endParaRPr lang="en-US" sz="1800" b="1" dirty="0"/>
          </a:p>
          <a:p>
            <a:r>
              <a:rPr lang="en-US" sz="1800" dirty="0"/>
              <a:t>It requires </a:t>
            </a:r>
            <a:r>
              <a:rPr lang="en-US" sz="1800" b="1" dirty="0" err="1"/>
              <a:t>IdentityDbContext</a:t>
            </a:r>
            <a:r>
              <a:rPr lang="en-US" sz="1800" b="1" dirty="0"/>
              <a:t> </a:t>
            </a:r>
            <a:r>
              <a:rPr lang="en-US" sz="1800" dirty="0"/>
              <a:t>which is used for all database communications</a:t>
            </a:r>
          </a:p>
          <a:p>
            <a:r>
              <a:rPr lang="en-US" sz="1800" dirty="0"/>
              <a:t>It requires a call to </a:t>
            </a:r>
            <a:r>
              <a:rPr lang="en-US" sz="1800" b="1" dirty="0" err="1"/>
              <a:t>AddDefaultIdentity</a:t>
            </a:r>
            <a:r>
              <a:rPr lang="en-US" sz="1800" b="1" dirty="0"/>
              <a:t> </a:t>
            </a:r>
            <a:r>
              <a:rPr lang="en-US" sz="1800" dirty="0"/>
              <a:t>in </a:t>
            </a:r>
            <a:r>
              <a:rPr lang="en-US" sz="1800" b="1" dirty="0" err="1"/>
              <a:t>ConfigureServices</a:t>
            </a:r>
            <a:endParaRPr lang="en-US" sz="1800" b="1" dirty="0"/>
          </a:p>
          <a:p>
            <a:r>
              <a:rPr lang="en-US" sz="1800" dirty="0"/>
              <a:t>It requires a call to </a:t>
            </a:r>
            <a:r>
              <a:rPr lang="en-US" sz="1800" b="1" dirty="0" err="1"/>
              <a:t>UseAuthentication</a:t>
            </a:r>
            <a:r>
              <a:rPr lang="en-US" sz="1800" b="1" dirty="0"/>
              <a:t> </a:t>
            </a:r>
            <a:r>
              <a:rPr lang="en-US" sz="1800" dirty="0"/>
              <a:t>in </a:t>
            </a:r>
            <a:r>
              <a:rPr lang="en-US" sz="1800" b="1" dirty="0"/>
              <a:t>Configure</a:t>
            </a:r>
          </a:p>
          <a:p>
            <a:endParaRPr lang="nl-NL" dirty="0"/>
          </a:p>
        </p:txBody>
      </p:sp>
      <p:sp>
        <p:nvSpPr>
          <p:cNvPr id="2" name="Title 1"/>
          <p:cNvSpPr>
            <a:spLocks noGrp="1"/>
          </p:cNvSpPr>
          <p:nvPr>
            <p:ph type="title"/>
          </p:nvPr>
        </p:nvSpPr>
        <p:spPr/>
        <p:txBody>
          <a:bodyPr/>
          <a:lstStyle/>
          <a:p>
            <a:r>
              <a:rPr lang="en-US" sz="2400"/>
              <a:t>Setting up ASP.NET Core Identity</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b="1" dirty="0"/>
          </a:p>
        </p:txBody>
      </p:sp>
    </p:spTree>
    <p:extLst>
      <p:ext uri="{BB962C8B-B14F-4D97-AF65-F5344CB8AC3E}">
        <p14:creationId xmlns:p14="http://schemas.microsoft.com/office/powerpoint/2010/main" val="118241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a5193fc-b8d6-4960-882a-acb151edd715">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CF64D38-09D0-4A48-9629-DA8546FBECD8}"/>
              </a:ext>
            </a:extLst>
          </p:cNvPr>
          <p:cNvSpPr>
            <a:spLocks noGrp="1"/>
          </p:cNvSpPr>
          <p:nvPr>
            <p:ph idx="1"/>
          </p:nvPr>
        </p:nvSpPr>
        <p:spPr/>
        <p:txBody>
          <a:bodyPr/>
          <a:lstStyle/>
          <a:p>
            <a:pPr marL="0" indent="0">
              <a:buNone/>
            </a:pPr>
            <a:r>
              <a:rPr lang="en-US" sz="1800" dirty="0">
                <a:latin typeface="Consolas" panose="020B0609020204030204" pitchFamily="49" charset="0"/>
                <a:cs typeface="Lucida Sans Unicode" panose="020B0602030504020204" pitchFamily="34" charset="0"/>
              </a:rPr>
              <a:t>public void </a:t>
            </a:r>
            <a:r>
              <a:rPr lang="en-US" sz="1800" dirty="0" err="1">
                <a:latin typeface="Consolas" panose="020B0609020204030204" pitchFamily="49" charset="0"/>
                <a:cs typeface="Lucida Sans Unicode" panose="020B0602030504020204" pitchFamily="34" charset="0"/>
              </a:rPr>
              <a:t>ConfigureServices</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IServiceCollection</a:t>
            </a:r>
            <a:r>
              <a:rPr lang="en-US" sz="1800" dirty="0">
                <a:latin typeface="Consolas" panose="020B0609020204030204" pitchFamily="49" charset="0"/>
                <a:cs typeface="Lucida Sans Unicode" panose="020B0602030504020204" pitchFamily="34" charset="0"/>
              </a:rPr>
              <a:t> services)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services.AddIdentity</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WebsiteUser</a:t>
            </a: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IdentityRole</a:t>
            </a:r>
            <a:r>
              <a:rPr lang="en-US" sz="1800" dirty="0">
                <a:latin typeface="Consolas" panose="020B0609020204030204" pitchFamily="49" charset="0"/>
                <a:cs typeface="Lucida Sans Unicode" panose="020B0602030504020204" pitchFamily="34" charset="0"/>
              </a:rPr>
              <a:t>&gt;()        	.</a:t>
            </a:r>
            <a:r>
              <a:rPr lang="en-US" sz="1800" dirty="0" err="1">
                <a:latin typeface="Consolas" panose="020B0609020204030204" pitchFamily="49" charset="0"/>
                <a:cs typeface="Lucida Sans Unicode" panose="020B0602030504020204" pitchFamily="34" charset="0"/>
              </a:rPr>
              <a:t>AddEntityFrameworkStores</a:t>
            </a:r>
            <a:r>
              <a:rPr lang="en-US" sz="1800" dirty="0">
                <a:latin typeface="Consolas" panose="020B0609020204030204" pitchFamily="49" charset="0"/>
                <a:cs typeface="Lucida Sans Unicode" panose="020B0602030504020204" pitchFamily="34" charset="0"/>
              </a:rPr>
              <a:t>&lt;</a:t>
            </a:r>
            <a:r>
              <a:rPr lang="en-US" sz="1800" dirty="0" err="1">
                <a:latin typeface="Consolas" panose="020B0609020204030204" pitchFamily="49" charset="0"/>
                <a:cs typeface="Lucida Sans Unicode" panose="020B0602030504020204" pitchFamily="34" charset="0"/>
              </a:rPr>
              <a:t>AuthenticationContext</a:t>
            </a:r>
            <a:r>
              <a:rPr lang="en-US" sz="1800" dirty="0">
                <a:latin typeface="Consolas" panose="020B0609020204030204" pitchFamily="49" charset="0"/>
                <a:cs typeface="Lucida Sans Unicode" panose="020B0602030504020204" pitchFamily="34" charset="0"/>
              </a:rPr>
              <a:t>&gt;();</a:t>
            </a:r>
          </a:p>
          <a:p>
            <a:pPr marL="0" indent="0">
              <a:buNone/>
            </a:pPr>
            <a:r>
              <a:rPr lang="en-US" sz="1800" dirty="0">
                <a:latin typeface="Consolas" panose="020B0609020204030204" pitchFamily="49" charset="0"/>
                <a:cs typeface="Lucida Sans Unicode" panose="020B0602030504020204" pitchFamily="34" charset="0"/>
              </a:rPr>
              <a:t>}</a:t>
            </a:r>
          </a:p>
          <a:p>
            <a:pPr marL="0" indent="0">
              <a:buNone/>
            </a:pPr>
            <a:endParaRPr lang="en-US" sz="1800" dirty="0">
              <a:latin typeface="Consolas" panose="020B0609020204030204" pitchFamily="49" charset="0"/>
              <a:cs typeface="Lucida Sans Unicode" panose="020B0602030504020204" pitchFamily="34" charset="0"/>
            </a:endParaRPr>
          </a:p>
          <a:p>
            <a:pPr marL="0" indent="0">
              <a:buNone/>
            </a:pPr>
            <a:r>
              <a:rPr lang="en-US" sz="1800" dirty="0">
                <a:latin typeface="Consolas" panose="020B0609020204030204" pitchFamily="49" charset="0"/>
                <a:cs typeface="Lucida Sans Unicode" panose="020B0602030504020204" pitchFamily="34" charset="0"/>
              </a:rPr>
              <a:t>public void Configure(</a:t>
            </a:r>
            <a:r>
              <a:rPr lang="en-US" sz="1800" dirty="0" err="1">
                <a:latin typeface="Consolas" panose="020B0609020204030204" pitchFamily="49" charset="0"/>
                <a:cs typeface="Lucida Sans Unicode" panose="020B0602030504020204" pitchFamily="34" charset="0"/>
              </a:rPr>
              <a:t>IApplicationBuilder</a:t>
            </a:r>
            <a:r>
              <a:rPr lang="en-US" sz="1800" dirty="0">
                <a:latin typeface="Consolas" panose="020B0609020204030204" pitchFamily="49" charset="0"/>
                <a:cs typeface="Lucida Sans Unicode" panose="020B0602030504020204" pitchFamily="34" charset="0"/>
              </a:rPr>
              <a:t> app,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AuthenticationContext</a:t>
            </a: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authContext</a:t>
            </a: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app.UseAuthentication</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a:t>
            </a:r>
          </a:p>
          <a:p>
            <a:endParaRPr lang="nl-NL" dirty="0"/>
          </a:p>
        </p:txBody>
      </p:sp>
      <p:sp>
        <p:nvSpPr>
          <p:cNvPr id="2" name="Title 1"/>
          <p:cNvSpPr>
            <a:spLocks noGrp="1"/>
          </p:cNvSpPr>
          <p:nvPr>
            <p:ph type="title"/>
          </p:nvPr>
        </p:nvSpPr>
        <p:spPr/>
        <p:txBody>
          <a:bodyPr/>
          <a:lstStyle/>
          <a:p>
            <a:r>
              <a:rPr lang="en-US" sz="2400" dirty="0" err="1"/>
              <a:t>Startup.cs</a:t>
            </a:r>
            <a:r>
              <a:rPr lang="en-US" sz="2400" dirty="0"/>
              <a:t> Configurations for Adding Authentication</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0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89311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2b41891-f551-4fea-9e8a-1f6c651a534f">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4C50BF1-EEA0-42E5-8EBE-784093429776}"/>
              </a:ext>
            </a:extLst>
          </p:cNvPr>
          <p:cNvSpPr>
            <a:spLocks noGrp="1"/>
          </p:cNvSpPr>
          <p:nvPr>
            <p:ph idx="1"/>
          </p:nvPr>
        </p:nvSpPr>
        <p:spPr/>
        <p:txBody>
          <a:bodyPr/>
          <a:lstStyle/>
          <a:p>
            <a:pPr marL="0" indent="0">
              <a:buNone/>
            </a:pPr>
            <a:r>
              <a:rPr lang="en-US" sz="1800" dirty="0"/>
              <a:t>ASP.NET Core MVC utilizes two main services for authentication</a:t>
            </a:r>
          </a:p>
          <a:p>
            <a:r>
              <a:rPr lang="en-US" sz="1800" b="1" dirty="0" err="1"/>
              <a:t>SignInManager</a:t>
            </a:r>
            <a:r>
              <a:rPr lang="en-US" sz="1800" b="1" dirty="0"/>
              <a:t> </a:t>
            </a:r>
            <a:r>
              <a:rPr lang="en-US" sz="1800" dirty="0"/>
              <a:t>– Service designed to perform authentication operations. This includes logging in and out of the application.</a:t>
            </a:r>
          </a:p>
          <a:p>
            <a:r>
              <a:rPr lang="en-US" sz="1800" b="1" dirty="0" err="1"/>
              <a:t>UserManager</a:t>
            </a:r>
            <a:r>
              <a:rPr lang="en-US" sz="1800" b="1" dirty="0"/>
              <a:t> </a:t>
            </a:r>
            <a:r>
              <a:rPr lang="en-US" sz="1800" dirty="0"/>
              <a:t>– Service designed to perform operations on users themselves. Can be used to add or remove, as well as find users.</a:t>
            </a:r>
          </a:p>
          <a:p>
            <a:pPr marL="0" indent="0">
              <a:buNone/>
            </a:pPr>
            <a:endParaRPr lang="en-US" sz="1800" dirty="0"/>
          </a:p>
          <a:p>
            <a:pPr marL="0" indent="0">
              <a:buNone/>
            </a:pPr>
            <a:r>
              <a:rPr lang="en-US" sz="1800" dirty="0"/>
              <a:t>In addition, the </a:t>
            </a:r>
            <a:r>
              <a:rPr lang="en-US" sz="1800" b="1" dirty="0"/>
              <a:t>Controller User </a:t>
            </a:r>
            <a:r>
              <a:rPr lang="en-US" sz="1800" dirty="0"/>
              <a:t>property exposes Identity which allows us to get information about the current user.</a:t>
            </a:r>
          </a:p>
          <a:p>
            <a:pPr marL="0" indent="0">
              <a:buNone/>
            </a:pPr>
            <a:endParaRPr lang="en-US" sz="1800" b="1" dirty="0"/>
          </a:p>
          <a:p>
            <a:endParaRPr lang="nl-NL" dirty="0"/>
          </a:p>
        </p:txBody>
      </p:sp>
      <p:sp>
        <p:nvSpPr>
          <p:cNvPr id="2" name="Title 1"/>
          <p:cNvSpPr>
            <a:spLocks noGrp="1"/>
          </p:cNvSpPr>
          <p:nvPr>
            <p:ph type="title"/>
          </p:nvPr>
        </p:nvSpPr>
        <p:spPr/>
        <p:txBody>
          <a:bodyPr/>
          <a:lstStyle/>
          <a:p>
            <a:r>
              <a:rPr lang="en-US" sz="2400"/>
              <a:t>Interfacing with ASP.NET Core Identity</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354222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d96677a-19ab-4afe-b558-8d51f7c2a67a">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9062D8-3A62-4E48-91FE-FA9708B8C61B}"/>
              </a:ext>
            </a:extLst>
          </p:cNvPr>
          <p:cNvSpPr>
            <a:spLocks noGrp="1"/>
          </p:cNvSpPr>
          <p:nvPr>
            <p:ph idx="1"/>
          </p:nvPr>
        </p:nvSpPr>
        <p:spPr/>
        <p:txBody>
          <a:bodyPr/>
          <a:lstStyle/>
          <a:p>
            <a:pPr marL="0" indent="0">
              <a:buNone/>
            </a:pPr>
            <a:r>
              <a:rPr lang="en-US" sz="1800" dirty="0"/>
              <a:t>There are many things you can configure in ASP.NET Core Identity configuration:</a:t>
            </a:r>
          </a:p>
          <a:p>
            <a:r>
              <a:rPr lang="en-US" sz="1800" dirty="0"/>
              <a:t>User settings – Allow to configure what constitutes a legal username and other options</a:t>
            </a:r>
          </a:p>
          <a:p>
            <a:r>
              <a:rPr lang="en-US" sz="1800" dirty="0"/>
              <a:t>Lockout settings – Allow to customize lockout behavior if incorrect passwords are supplied</a:t>
            </a:r>
          </a:p>
          <a:p>
            <a:r>
              <a:rPr lang="en-US" sz="1800" dirty="0"/>
              <a:t>Password settings – Allow setting password complexity rules</a:t>
            </a:r>
          </a:p>
          <a:p>
            <a:r>
              <a:rPr lang="en-US" sz="1800" dirty="0"/>
              <a:t>Sign in settings – Allow requiring additional methods of authentication before creating users</a:t>
            </a:r>
          </a:p>
          <a:p>
            <a:r>
              <a:rPr lang="en-US" sz="1800" dirty="0"/>
              <a:t>Cookie settings – Allow changing the behavior of cookies on the website</a:t>
            </a:r>
          </a:p>
          <a:p>
            <a:endParaRPr lang="nl-NL" dirty="0"/>
          </a:p>
        </p:txBody>
      </p:sp>
      <p:sp>
        <p:nvSpPr>
          <p:cNvPr id="2" name="Title 1"/>
          <p:cNvSpPr>
            <a:spLocks noGrp="1"/>
          </p:cNvSpPr>
          <p:nvPr>
            <p:ph type="title"/>
          </p:nvPr>
        </p:nvSpPr>
        <p:spPr/>
        <p:txBody>
          <a:bodyPr/>
          <a:lstStyle/>
          <a:p>
            <a:r>
              <a:rPr lang="en-US" sz="2400"/>
              <a:t>ASP.NET Core Identity Configuration</a:t>
            </a:r>
          </a:p>
        </p:txBody>
      </p:sp>
      <p:sp>
        <p:nvSpPr>
          <p:cNvPr id="4" name="Content Placeholder 2">
            <a:extLst>
              <a:ext uri="{FF2B5EF4-FFF2-40B4-BE49-F238E27FC236}">
                <a16:creationId xmlns:a16="http://schemas.microsoft.com/office/drawing/2014/main" id="{7E05BE40-26AA-4434-BFBB-DA8F759104BA}"/>
              </a:ext>
            </a:extLst>
          </p:cNvPr>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400" dirty="0"/>
          </a:p>
        </p:txBody>
      </p:sp>
    </p:spTree>
    <p:extLst>
      <p:ext uri="{BB962C8B-B14F-4D97-AF65-F5344CB8AC3E}">
        <p14:creationId xmlns:p14="http://schemas.microsoft.com/office/powerpoint/2010/main" val="253857642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2986</Words>
  <Application>Microsoft Office PowerPoint</Application>
  <PresentationFormat>Widescreen</PresentationFormat>
  <Paragraphs>276</Paragraphs>
  <Slides>26</Slides>
  <Notes>26</Notes>
  <HiddenSlides>1</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 Unicode MS</vt:lpstr>
      <vt:lpstr>Segoe UI</vt:lpstr>
      <vt:lpstr>Verdana</vt:lpstr>
      <vt:lpstr>Consolas</vt:lpstr>
      <vt:lpstr>Arial</vt:lpstr>
      <vt:lpstr>Times New Roman</vt:lpstr>
      <vt:lpstr>Calibri</vt:lpstr>
      <vt:lpstr>Wingdings</vt:lpstr>
      <vt:lpstr>Segoe UI Light</vt:lpstr>
      <vt:lpstr>Lucida Sans Unicode</vt:lpstr>
      <vt:lpstr>NG_MOC_Core_ModuleNew2</vt:lpstr>
      <vt:lpstr>Info Support - licht</vt:lpstr>
      <vt:lpstr>KC slides</vt:lpstr>
      <vt:lpstr>Info Support - donker</vt:lpstr>
      <vt:lpstr>Module 11</vt:lpstr>
      <vt:lpstr>Module Overview</vt:lpstr>
      <vt:lpstr>Lesson 1: Authentication in ASP.NET Core</vt:lpstr>
      <vt:lpstr>The Need for Authentication</vt:lpstr>
      <vt:lpstr>Authentication Methods</vt:lpstr>
      <vt:lpstr>Setting up ASP.NET Core Identity</vt:lpstr>
      <vt:lpstr>Startup.cs Configurations for Adding Authentication</vt:lpstr>
      <vt:lpstr>Interfacing with ASP.NET Core Identity</vt:lpstr>
      <vt:lpstr>ASP.NET Core Identity Configuration</vt:lpstr>
      <vt:lpstr>Using Multiple Configurations</vt:lpstr>
      <vt:lpstr>Demonstration: How to use ASP.NET Core Identity</vt:lpstr>
      <vt:lpstr>Customizing Providers with ASP.NET Core</vt:lpstr>
      <vt:lpstr>Lesson 2: Authorization in ASP.NET Core</vt:lpstr>
      <vt:lpstr>Introduction to Authorization</vt:lpstr>
      <vt:lpstr>Authorization Options</vt:lpstr>
      <vt:lpstr>Demonstration: How to Authorize Access to Controller Actions</vt:lpstr>
      <vt:lpstr>Lesson 3: Defending from Attacks</vt:lpstr>
      <vt:lpstr>Cross-Site Scripting</vt:lpstr>
      <vt:lpstr>Cross-Site Request Forgery</vt:lpstr>
      <vt:lpstr>SQL Injection</vt:lpstr>
      <vt:lpstr>Cross-Origin Requests</vt:lpstr>
      <vt:lpstr>Secure Sockets Layer</vt:lpstr>
      <vt:lpstr>Lab: Managing Security</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2019-02-04T12:41:13Z</dcterms:created>
  <dcterms:modified xsi:type="dcterms:W3CDTF">2022-01-20T07:20:33Z</dcterms:modified>
</cp:coreProperties>
</file>