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710" r:id="rId3"/>
    <p:sldMasterId id="2147483723" r:id="rId4"/>
  </p:sldMasterIdLst>
  <p:notesMasterIdLst>
    <p:notesMasterId r:id="rId31"/>
  </p:notesMasterIdLst>
  <p:sldIdLst>
    <p:sldId id="256" r:id="rId5"/>
    <p:sldId id="257" r:id="rId6"/>
    <p:sldId id="284" r:id="rId7"/>
    <p:sldId id="270" r:id="rId8"/>
    <p:sldId id="271" r:id="rId9"/>
    <p:sldId id="272" r:id="rId10"/>
    <p:sldId id="275" r:id="rId11"/>
    <p:sldId id="277" r:id="rId12"/>
    <p:sldId id="273" r:id="rId13"/>
    <p:sldId id="274" r:id="rId14"/>
    <p:sldId id="258" r:id="rId15"/>
    <p:sldId id="261" r:id="rId16"/>
    <p:sldId id="262" r:id="rId17"/>
    <p:sldId id="263" r:id="rId18"/>
    <p:sldId id="264" r:id="rId19"/>
    <p:sldId id="265" r:id="rId20"/>
    <p:sldId id="266" r:id="rId21"/>
    <p:sldId id="267" r:id="rId22"/>
    <p:sldId id="268" r:id="rId23"/>
    <p:sldId id="269" r:id="rId24"/>
    <p:sldId id="278" r:id="rId25"/>
    <p:sldId id="282" r:id="rId26"/>
    <p:sldId id="279" r:id="rId27"/>
    <p:sldId id="280" r:id="rId28"/>
    <p:sldId id="281" r:id="rId29"/>
    <p:sldId id="283" r:id="rId30"/>
  </p:sldIdLst>
  <p:sldSz cx="12192000" cy="6858000"/>
  <p:notesSz cx="6858000" cy="9144000"/>
  <p:embeddedFontLst>
    <p:embeddedFont>
      <p:font typeface="Calibri" panose="020F0502020204030204" pitchFamily="34" charset="0"/>
      <p:regular r:id="rId32"/>
      <p:bold r:id="rId33"/>
      <p:italic r:id="rId34"/>
      <p:boldItalic r:id="rId35"/>
    </p:embeddedFont>
    <p:embeddedFont>
      <p:font typeface="Consolas" panose="020B0609020204030204" pitchFamily="49" charset="0"/>
      <p:regular r:id="rId36"/>
      <p:bold r:id="rId37"/>
      <p:italic r:id="rId38"/>
      <p:boldItalic r:id="rId39"/>
    </p:embeddedFont>
    <p:embeddedFont>
      <p:font typeface="Lucida Sans Unicode" panose="020B0602030504020204" pitchFamily="34" charset="0"/>
      <p:regular r:id="rId40"/>
    </p:embeddedFont>
    <p:embeddedFont>
      <p:font typeface="Segoe UI" panose="020B0502040204020203" pitchFamily="34" charset="0"/>
      <p:regular r:id="rId41"/>
      <p:bold r:id="rId42"/>
      <p:italic r:id="rId43"/>
      <p:boldItalic r:id="rId44"/>
    </p:embeddedFont>
    <p:embeddedFont>
      <p:font typeface="Segoe UI Light" panose="020B0502040204020203" pitchFamily="34" charset="0"/>
      <p:regular r:id="rId45"/>
      <p:italic r:id="rId46"/>
    </p:embeddedFont>
    <p:embeddedFont>
      <p:font typeface="Verdana" panose="020B0604030504040204" pitchFamily="34" charset="0"/>
      <p:regular r:id="rId47"/>
      <p:bold r:id="rId48"/>
      <p:italic r:id="rId49"/>
      <p:boldItalic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73" autoAdjust="0"/>
    <p:restoredTop sz="76427" autoAdjust="0"/>
  </p:normalViewPr>
  <p:slideViewPr>
    <p:cSldViewPr snapToGrid="0" snapToObjects="1">
      <p:cViewPr varScale="1">
        <p:scale>
          <a:sx n="65" d="100"/>
          <a:sy n="65" d="100"/>
        </p:scale>
        <p:origin x="1266" y="66"/>
      </p:cViewPr>
      <p:guideLst>
        <p:guide orient="horz" pos="2160"/>
        <p:guide pos="3840"/>
      </p:guideLst>
    </p:cSldViewPr>
  </p:slideViewPr>
  <p:notesTextViewPr>
    <p:cViewPr>
      <p:scale>
        <a:sx n="1" d="1"/>
        <a:sy n="1" d="1"/>
      </p:scale>
      <p:origin x="0" y="0"/>
    </p:cViewPr>
  </p:notesTextViewPr>
  <p:notesViewPr>
    <p:cSldViewPr snapToGrid="0" snapToObjects="1">
      <p:cViewPr varScale="1">
        <p:scale>
          <a:sx n="53" d="100"/>
          <a:sy n="53" d="100"/>
        </p:scale>
        <p:origin x="284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8.fntdata"/><Relationship Id="rId21" Type="http://schemas.openxmlformats.org/officeDocument/2006/relationships/slide" Target="slides/slide17.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6.xml"/><Relationship Id="rId41" Type="http://schemas.openxmlformats.org/officeDocument/2006/relationships/font" Target="fonts/font10.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5.fntdata"/><Relationship Id="rId49" Type="http://schemas.openxmlformats.org/officeDocument/2006/relationships/font" Target="fonts/font18.fntdata"/></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783C51-E576-4BC6-A3DF-CD68432FFA16}" type="doc">
      <dgm:prSet loTypeId="urn:microsoft.com/office/officeart/2005/8/layout/hierarchy1" loCatId="hierarchy" qsTypeId="urn:microsoft.com/office/officeart/2005/8/quickstyle/simple1" qsCatId="simple" csTypeId="urn:microsoft.com/office/officeart/2005/8/colors/accent6_1" csCatId="accent6" phldr="1"/>
      <dgm:spPr/>
      <dgm:t>
        <a:bodyPr/>
        <a:lstStyle/>
        <a:p>
          <a:endParaRPr lang="en-US"/>
        </a:p>
      </dgm:t>
    </dgm:pt>
    <dgm:pt modelId="{A434533A-25D8-4925-A312-39A94BF7013C}">
      <dgm:prSet phldrT="[Text]"/>
      <dgm:spPr/>
      <dgm:t>
        <a:bodyPr/>
        <a:lstStyle/>
        <a:p>
          <a:r>
            <a:rPr lang="en-US" dirty="0">
              <a:latin typeface="Segoe UI" panose="020B0502040204020203" pitchFamily="34" charset="0"/>
              <a:cs typeface="Segoe UI" panose="020B0502040204020203" pitchFamily="34" charset="0"/>
            </a:rPr>
            <a:t>Service</a:t>
          </a:r>
        </a:p>
      </dgm:t>
    </dgm:pt>
    <dgm:pt modelId="{0CD3B9D4-37A8-477F-AD98-5B3AF923C977}" type="parTrans" cxnId="{472F3BA8-7AD8-464D-9BD1-74D5DAFD5B42}">
      <dgm:prSet/>
      <dgm:spPr/>
      <dgm:t>
        <a:bodyPr/>
        <a:lstStyle/>
        <a:p>
          <a:endParaRPr lang="en-US"/>
        </a:p>
      </dgm:t>
    </dgm:pt>
    <dgm:pt modelId="{25F1737D-7C32-48B7-972A-F223A3348194}" type="sibTrans" cxnId="{472F3BA8-7AD8-464D-9BD1-74D5DAFD5B42}">
      <dgm:prSet/>
      <dgm:spPr/>
      <dgm:t>
        <a:bodyPr/>
        <a:lstStyle/>
        <a:p>
          <a:endParaRPr lang="en-US"/>
        </a:p>
      </dgm:t>
    </dgm:pt>
    <dgm:pt modelId="{E84C9569-0383-40F4-8278-DD52A181064E}">
      <dgm:prSet phldrT="[Text]"/>
      <dgm:spPr/>
      <dgm:t>
        <a:bodyPr/>
        <a:lstStyle/>
        <a:p>
          <a:r>
            <a:rPr lang="en-US" dirty="0">
              <a:latin typeface="Segoe UI" panose="020B0502040204020203" pitchFamily="34" charset="0"/>
              <a:cs typeface="Segoe UI" panose="020B0502040204020203" pitchFamily="34" charset="0"/>
            </a:rPr>
            <a:t>Registration in Main method</a:t>
          </a:r>
        </a:p>
      </dgm:t>
    </dgm:pt>
    <dgm:pt modelId="{216DA31E-2B7B-40C1-9C2E-FEF6DAFAF666}" type="parTrans" cxnId="{E4CDED12-AF5E-4F5A-BA01-CF1EA4591D9D}">
      <dgm:prSet/>
      <dgm:spPr/>
      <dgm:t>
        <a:bodyPr/>
        <a:lstStyle/>
        <a:p>
          <a:endParaRPr lang="en-US"/>
        </a:p>
      </dgm:t>
    </dgm:pt>
    <dgm:pt modelId="{F50782A9-EB01-4970-B1E9-7B88CA0EAD78}" type="sibTrans" cxnId="{E4CDED12-AF5E-4F5A-BA01-CF1EA4591D9D}">
      <dgm:prSet/>
      <dgm:spPr/>
      <dgm:t>
        <a:bodyPr/>
        <a:lstStyle/>
        <a:p>
          <a:endParaRPr lang="en-US"/>
        </a:p>
      </dgm:t>
    </dgm:pt>
    <dgm:pt modelId="{3495E005-E7E2-4E3C-9895-82B884B9578F}">
      <dgm:prSet phldrT="[Text]"/>
      <dgm:spPr/>
      <dgm:t>
        <a:bodyPr/>
        <a:lstStyle/>
        <a:p>
          <a:r>
            <a:rPr lang="en-US" dirty="0">
              <a:latin typeface="Segoe UI" panose="020B0502040204020203" pitchFamily="34" charset="0"/>
              <a:cs typeface="Segoe UI" panose="020B0502040204020203" pitchFamily="34" charset="0"/>
            </a:rPr>
            <a:t>Injected into controllers</a:t>
          </a:r>
        </a:p>
      </dgm:t>
    </dgm:pt>
    <dgm:pt modelId="{62632D0B-A8B5-43E2-87E8-4C4A493A838D}" type="parTrans" cxnId="{5A1A057B-3907-4305-B14B-0CC1CE6D5D06}">
      <dgm:prSet/>
      <dgm:spPr/>
      <dgm:t>
        <a:bodyPr/>
        <a:lstStyle/>
        <a:p>
          <a:endParaRPr lang="en-US"/>
        </a:p>
      </dgm:t>
    </dgm:pt>
    <dgm:pt modelId="{5E85828E-19F0-4935-8655-50460487EB9F}" type="sibTrans" cxnId="{5A1A057B-3907-4305-B14B-0CC1CE6D5D06}">
      <dgm:prSet/>
      <dgm:spPr/>
      <dgm:t>
        <a:bodyPr/>
        <a:lstStyle/>
        <a:p>
          <a:endParaRPr lang="en-US"/>
        </a:p>
      </dgm:t>
    </dgm:pt>
    <dgm:pt modelId="{A224DAB9-CD30-4307-9092-B642001BBC36}">
      <dgm:prSet/>
      <dgm:spPr/>
      <dgm:t>
        <a:bodyPr/>
        <a:lstStyle/>
        <a:p>
          <a:r>
            <a:rPr lang="en-US" dirty="0">
              <a:latin typeface="Segoe UI" panose="020B0502040204020203" pitchFamily="34" charset="0"/>
              <a:cs typeface="Segoe UI" panose="020B0502040204020203" pitchFamily="34" charset="0"/>
            </a:rPr>
            <a:t>Injected into services</a:t>
          </a:r>
        </a:p>
      </dgm:t>
    </dgm:pt>
    <dgm:pt modelId="{85BB403C-D514-479D-80E9-DEFDB2381FEE}" type="parTrans" cxnId="{8E16A1AF-D709-494B-ABDB-02F41B7B7DE5}">
      <dgm:prSet/>
      <dgm:spPr/>
      <dgm:t>
        <a:bodyPr/>
        <a:lstStyle/>
        <a:p>
          <a:endParaRPr lang="en-US"/>
        </a:p>
      </dgm:t>
    </dgm:pt>
    <dgm:pt modelId="{C251D8C6-1E6D-44BB-B318-7FB8E44F6F0F}" type="sibTrans" cxnId="{8E16A1AF-D709-494B-ABDB-02F41B7B7DE5}">
      <dgm:prSet/>
      <dgm:spPr/>
      <dgm:t>
        <a:bodyPr/>
        <a:lstStyle/>
        <a:p>
          <a:endParaRPr lang="en-US"/>
        </a:p>
      </dgm:t>
    </dgm:pt>
    <dgm:pt modelId="{8044A4E2-5433-44F0-9C7C-F4DA0A198C5D}">
      <dgm:prSet/>
      <dgm:spPr/>
      <dgm:t>
        <a:bodyPr/>
        <a:lstStyle/>
        <a:p>
          <a:r>
            <a:rPr lang="en-US" dirty="0">
              <a:latin typeface="Segoe UI" panose="020B0502040204020203" pitchFamily="34" charset="0"/>
              <a:cs typeface="Segoe UI" panose="020B0502040204020203" pitchFamily="34" charset="0"/>
            </a:rPr>
            <a:t>Injected into pages</a:t>
          </a:r>
        </a:p>
      </dgm:t>
    </dgm:pt>
    <dgm:pt modelId="{7200F96E-FFB5-4701-BF80-32DA4BC53D2B}" type="parTrans" cxnId="{4EDC22F7-35A6-4E67-A141-AEF0E3228610}">
      <dgm:prSet/>
      <dgm:spPr/>
      <dgm:t>
        <a:bodyPr/>
        <a:lstStyle/>
        <a:p>
          <a:endParaRPr lang="en-US"/>
        </a:p>
      </dgm:t>
    </dgm:pt>
    <dgm:pt modelId="{07372993-43DE-4E52-8DCB-8C3DF3375674}" type="sibTrans" cxnId="{4EDC22F7-35A6-4E67-A141-AEF0E3228610}">
      <dgm:prSet/>
      <dgm:spPr/>
      <dgm:t>
        <a:bodyPr/>
        <a:lstStyle/>
        <a:p>
          <a:endParaRPr lang="en-US"/>
        </a:p>
      </dgm:t>
    </dgm:pt>
    <dgm:pt modelId="{14395C77-4342-45DF-81DA-C95CDDEC9760}" type="pres">
      <dgm:prSet presAssocID="{18783C51-E576-4BC6-A3DF-CD68432FFA16}" presName="hierChild1" presStyleCnt="0">
        <dgm:presLayoutVars>
          <dgm:chPref val="1"/>
          <dgm:dir/>
          <dgm:animOne val="branch"/>
          <dgm:animLvl val="lvl"/>
          <dgm:resizeHandles/>
        </dgm:presLayoutVars>
      </dgm:prSet>
      <dgm:spPr/>
    </dgm:pt>
    <dgm:pt modelId="{D42AF312-7680-4E2B-BC5E-8B2804F7AD75}" type="pres">
      <dgm:prSet presAssocID="{A434533A-25D8-4925-A312-39A94BF7013C}" presName="hierRoot1" presStyleCnt="0"/>
      <dgm:spPr/>
    </dgm:pt>
    <dgm:pt modelId="{546D0B21-C9D3-4092-863D-7C7D9FF033F8}" type="pres">
      <dgm:prSet presAssocID="{A434533A-25D8-4925-A312-39A94BF7013C}" presName="composite" presStyleCnt="0"/>
      <dgm:spPr/>
    </dgm:pt>
    <dgm:pt modelId="{4FB23C4E-F22E-49F4-A464-6F4F5BDA2BB9}" type="pres">
      <dgm:prSet presAssocID="{A434533A-25D8-4925-A312-39A94BF7013C}" presName="background" presStyleLbl="node0" presStyleIdx="0" presStyleCnt="1"/>
      <dgm:spPr/>
    </dgm:pt>
    <dgm:pt modelId="{A08AB4B8-25DF-443F-9915-6D68B6E5BC13}" type="pres">
      <dgm:prSet presAssocID="{A434533A-25D8-4925-A312-39A94BF7013C}" presName="text" presStyleLbl="fgAcc0" presStyleIdx="0" presStyleCnt="1">
        <dgm:presLayoutVars>
          <dgm:chPref val="3"/>
        </dgm:presLayoutVars>
      </dgm:prSet>
      <dgm:spPr/>
    </dgm:pt>
    <dgm:pt modelId="{2EB5BC27-A6B5-46F1-814D-5C2225252148}" type="pres">
      <dgm:prSet presAssocID="{A434533A-25D8-4925-A312-39A94BF7013C}" presName="hierChild2" presStyleCnt="0"/>
      <dgm:spPr/>
    </dgm:pt>
    <dgm:pt modelId="{37394A51-58A5-43E7-A368-2F8E558AA394}" type="pres">
      <dgm:prSet presAssocID="{216DA31E-2B7B-40C1-9C2E-FEF6DAFAF666}" presName="Name10" presStyleLbl="parChTrans1D2" presStyleIdx="0" presStyleCnt="1"/>
      <dgm:spPr/>
    </dgm:pt>
    <dgm:pt modelId="{A8B114CB-FA86-49B7-9DAB-38E6827D7576}" type="pres">
      <dgm:prSet presAssocID="{E84C9569-0383-40F4-8278-DD52A181064E}" presName="hierRoot2" presStyleCnt="0"/>
      <dgm:spPr/>
    </dgm:pt>
    <dgm:pt modelId="{5260AC71-2F5C-4F0E-9F57-5153A73FFCD2}" type="pres">
      <dgm:prSet presAssocID="{E84C9569-0383-40F4-8278-DD52A181064E}" presName="composite2" presStyleCnt="0"/>
      <dgm:spPr/>
    </dgm:pt>
    <dgm:pt modelId="{185B42E7-49D3-4E94-B247-73C70C7BC05D}" type="pres">
      <dgm:prSet presAssocID="{E84C9569-0383-40F4-8278-DD52A181064E}" presName="background2" presStyleLbl="node2" presStyleIdx="0" presStyleCnt="1"/>
      <dgm:spPr/>
    </dgm:pt>
    <dgm:pt modelId="{2354B87D-22B5-4774-ADDD-707E4F33972E}" type="pres">
      <dgm:prSet presAssocID="{E84C9569-0383-40F4-8278-DD52A181064E}" presName="text2" presStyleLbl="fgAcc2" presStyleIdx="0" presStyleCnt="1">
        <dgm:presLayoutVars>
          <dgm:chPref val="3"/>
        </dgm:presLayoutVars>
      </dgm:prSet>
      <dgm:spPr/>
    </dgm:pt>
    <dgm:pt modelId="{169391F7-8BAD-4169-A546-CCB8302C2317}" type="pres">
      <dgm:prSet presAssocID="{E84C9569-0383-40F4-8278-DD52A181064E}" presName="hierChild3" presStyleCnt="0"/>
      <dgm:spPr/>
    </dgm:pt>
    <dgm:pt modelId="{21FEC2E7-2BEC-4C25-8401-CA0928F612EE}" type="pres">
      <dgm:prSet presAssocID="{62632D0B-A8B5-43E2-87E8-4C4A493A838D}" presName="Name17" presStyleLbl="parChTrans1D3" presStyleIdx="0" presStyleCnt="3"/>
      <dgm:spPr/>
    </dgm:pt>
    <dgm:pt modelId="{28673778-FE74-481D-86CB-D076B164A986}" type="pres">
      <dgm:prSet presAssocID="{3495E005-E7E2-4E3C-9895-82B884B9578F}" presName="hierRoot3" presStyleCnt="0"/>
      <dgm:spPr/>
    </dgm:pt>
    <dgm:pt modelId="{A043049F-9AC1-43F2-A806-8E7836C48AAE}" type="pres">
      <dgm:prSet presAssocID="{3495E005-E7E2-4E3C-9895-82B884B9578F}" presName="composite3" presStyleCnt="0"/>
      <dgm:spPr/>
    </dgm:pt>
    <dgm:pt modelId="{23C724CC-1378-4879-8EC3-19C8772795F1}" type="pres">
      <dgm:prSet presAssocID="{3495E005-E7E2-4E3C-9895-82B884B9578F}" presName="background3" presStyleLbl="node3" presStyleIdx="0" presStyleCnt="3"/>
      <dgm:spPr/>
    </dgm:pt>
    <dgm:pt modelId="{12EB34DD-5BB7-4AEF-94C6-105FE7A1867F}" type="pres">
      <dgm:prSet presAssocID="{3495E005-E7E2-4E3C-9895-82B884B9578F}" presName="text3" presStyleLbl="fgAcc3" presStyleIdx="0" presStyleCnt="3">
        <dgm:presLayoutVars>
          <dgm:chPref val="3"/>
        </dgm:presLayoutVars>
      </dgm:prSet>
      <dgm:spPr/>
    </dgm:pt>
    <dgm:pt modelId="{81570E6C-400B-492D-A380-27E4EB6A68BA}" type="pres">
      <dgm:prSet presAssocID="{3495E005-E7E2-4E3C-9895-82B884B9578F}" presName="hierChild4" presStyleCnt="0"/>
      <dgm:spPr/>
    </dgm:pt>
    <dgm:pt modelId="{C8FF8B1A-5271-4EB0-ADE2-462CB7707ED7}" type="pres">
      <dgm:prSet presAssocID="{85BB403C-D514-479D-80E9-DEFDB2381FEE}" presName="Name17" presStyleLbl="parChTrans1D3" presStyleIdx="1" presStyleCnt="3"/>
      <dgm:spPr/>
    </dgm:pt>
    <dgm:pt modelId="{22FA1769-D870-4D36-AFE4-2677416C26D2}" type="pres">
      <dgm:prSet presAssocID="{A224DAB9-CD30-4307-9092-B642001BBC36}" presName="hierRoot3" presStyleCnt="0"/>
      <dgm:spPr/>
    </dgm:pt>
    <dgm:pt modelId="{E2B8DA80-B9DA-4893-8A87-9853992B5890}" type="pres">
      <dgm:prSet presAssocID="{A224DAB9-CD30-4307-9092-B642001BBC36}" presName="composite3" presStyleCnt="0"/>
      <dgm:spPr/>
    </dgm:pt>
    <dgm:pt modelId="{1254C56E-3C82-4B87-B5DC-B9AD195DB2C3}" type="pres">
      <dgm:prSet presAssocID="{A224DAB9-CD30-4307-9092-B642001BBC36}" presName="background3" presStyleLbl="node3" presStyleIdx="1" presStyleCnt="3"/>
      <dgm:spPr/>
    </dgm:pt>
    <dgm:pt modelId="{2867B97F-9CE4-4732-B22E-BF930ABCB748}" type="pres">
      <dgm:prSet presAssocID="{A224DAB9-CD30-4307-9092-B642001BBC36}" presName="text3" presStyleLbl="fgAcc3" presStyleIdx="1" presStyleCnt="3">
        <dgm:presLayoutVars>
          <dgm:chPref val="3"/>
        </dgm:presLayoutVars>
      </dgm:prSet>
      <dgm:spPr/>
    </dgm:pt>
    <dgm:pt modelId="{D4942745-FEF8-42EA-BD8D-CBE3964BB4F6}" type="pres">
      <dgm:prSet presAssocID="{A224DAB9-CD30-4307-9092-B642001BBC36}" presName="hierChild4" presStyleCnt="0"/>
      <dgm:spPr/>
    </dgm:pt>
    <dgm:pt modelId="{46550F9F-9E43-4CCB-9E10-E42BBC429CC5}" type="pres">
      <dgm:prSet presAssocID="{7200F96E-FFB5-4701-BF80-32DA4BC53D2B}" presName="Name17" presStyleLbl="parChTrans1D3" presStyleIdx="2" presStyleCnt="3"/>
      <dgm:spPr/>
    </dgm:pt>
    <dgm:pt modelId="{AB6475F2-36A8-4837-870A-C324EB6BAEA6}" type="pres">
      <dgm:prSet presAssocID="{8044A4E2-5433-44F0-9C7C-F4DA0A198C5D}" presName="hierRoot3" presStyleCnt="0"/>
      <dgm:spPr/>
    </dgm:pt>
    <dgm:pt modelId="{3DFA6D0D-3FB4-4697-8EDD-38BE12A57D7F}" type="pres">
      <dgm:prSet presAssocID="{8044A4E2-5433-44F0-9C7C-F4DA0A198C5D}" presName="composite3" presStyleCnt="0"/>
      <dgm:spPr/>
    </dgm:pt>
    <dgm:pt modelId="{B6C49C5F-B0E2-49D2-9ECB-5F31AAE11423}" type="pres">
      <dgm:prSet presAssocID="{8044A4E2-5433-44F0-9C7C-F4DA0A198C5D}" presName="background3" presStyleLbl="node3" presStyleIdx="2" presStyleCnt="3"/>
      <dgm:spPr/>
    </dgm:pt>
    <dgm:pt modelId="{55C9C68C-F64A-4611-95AB-52B7CCE0447A}" type="pres">
      <dgm:prSet presAssocID="{8044A4E2-5433-44F0-9C7C-F4DA0A198C5D}" presName="text3" presStyleLbl="fgAcc3" presStyleIdx="2" presStyleCnt="3">
        <dgm:presLayoutVars>
          <dgm:chPref val="3"/>
        </dgm:presLayoutVars>
      </dgm:prSet>
      <dgm:spPr/>
    </dgm:pt>
    <dgm:pt modelId="{6901FC09-835C-4F49-92B4-57123A737541}" type="pres">
      <dgm:prSet presAssocID="{8044A4E2-5433-44F0-9C7C-F4DA0A198C5D}" presName="hierChild4" presStyleCnt="0"/>
      <dgm:spPr/>
    </dgm:pt>
  </dgm:ptLst>
  <dgm:cxnLst>
    <dgm:cxn modelId="{E4CDED12-AF5E-4F5A-BA01-CF1EA4591D9D}" srcId="{A434533A-25D8-4925-A312-39A94BF7013C}" destId="{E84C9569-0383-40F4-8278-DD52A181064E}" srcOrd="0" destOrd="0" parTransId="{216DA31E-2B7B-40C1-9C2E-FEF6DAFAF666}" sibTransId="{F50782A9-EB01-4970-B1E9-7B88CA0EAD78}"/>
    <dgm:cxn modelId="{1DB11317-4939-4CA1-ACCF-89A6B1085644}" type="presOf" srcId="{7200F96E-FFB5-4701-BF80-32DA4BC53D2B}" destId="{46550F9F-9E43-4CCB-9E10-E42BBC429CC5}" srcOrd="0" destOrd="0" presId="urn:microsoft.com/office/officeart/2005/8/layout/hierarchy1"/>
    <dgm:cxn modelId="{E9F48936-054A-476C-8E85-313AC2831095}" type="presOf" srcId="{85BB403C-D514-479D-80E9-DEFDB2381FEE}" destId="{C8FF8B1A-5271-4EB0-ADE2-462CB7707ED7}" srcOrd="0" destOrd="0" presId="urn:microsoft.com/office/officeart/2005/8/layout/hierarchy1"/>
    <dgm:cxn modelId="{A5D63269-CFF9-497D-9272-27620EF5C5CF}" type="presOf" srcId="{62632D0B-A8B5-43E2-87E8-4C4A493A838D}" destId="{21FEC2E7-2BEC-4C25-8401-CA0928F612EE}" srcOrd="0" destOrd="0" presId="urn:microsoft.com/office/officeart/2005/8/layout/hierarchy1"/>
    <dgm:cxn modelId="{A52C1274-572D-41BB-A221-567A2FDD0668}" type="presOf" srcId="{8044A4E2-5433-44F0-9C7C-F4DA0A198C5D}" destId="{55C9C68C-F64A-4611-95AB-52B7CCE0447A}" srcOrd="0" destOrd="0" presId="urn:microsoft.com/office/officeart/2005/8/layout/hierarchy1"/>
    <dgm:cxn modelId="{5A1A057B-3907-4305-B14B-0CC1CE6D5D06}" srcId="{E84C9569-0383-40F4-8278-DD52A181064E}" destId="{3495E005-E7E2-4E3C-9895-82B884B9578F}" srcOrd="0" destOrd="0" parTransId="{62632D0B-A8B5-43E2-87E8-4C4A493A838D}" sibTransId="{5E85828E-19F0-4935-8655-50460487EB9F}"/>
    <dgm:cxn modelId="{F867377C-D71C-42A9-A639-E2FC9D39E2E3}" type="presOf" srcId="{A434533A-25D8-4925-A312-39A94BF7013C}" destId="{A08AB4B8-25DF-443F-9915-6D68B6E5BC13}" srcOrd="0" destOrd="0" presId="urn:microsoft.com/office/officeart/2005/8/layout/hierarchy1"/>
    <dgm:cxn modelId="{4B62D27E-9AAB-43A1-9B31-3F011E0DE569}" type="presOf" srcId="{18783C51-E576-4BC6-A3DF-CD68432FFA16}" destId="{14395C77-4342-45DF-81DA-C95CDDEC9760}" srcOrd="0" destOrd="0" presId="urn:microsoft.com/office/officeart/2005/8/layout/hierarchy1"/>
    <dgm:cxn modelId="{428AD99B-5C58-4CEF-AC69-74AC034AA5BB}" type="presOf" srcId="{A224DAB9-CD30-4307-9092-B642001BBC36}" destId="{2867B97F-9CE4-4732-B22E-BF930ABCB748}" srcOrd="0" destOrd="0" presId="urn:microsoft.com/office/officeart/2005/8/layout/hierarchy1"/>
    <dgm:cxn modelId="{472F3BA8-7AD8-464D-9BD1-74D5DAFD5B42}" srcId="{18783C51-E576-4BC6-A3DF-CD68432FFA16}" destId="{A434533A-25D8-4925-A312-39A94BF7013C}" srcOrd="0" destOrd="0" parTransId="{0CD3B9D4-37A8-477F-AD98-5B3AF923C977}" sibTransId="{25F1737D-7C32-48B7-972A-F223A3348194}"/>
    <dgm:cxn modelId="{8E16A1AF-D709-494B-ABDB-02F41B7B7DE5}" srcId="{E84C9569-0383-40F4-8278-DD52A181064E}" destId="{A224DAB9-CD30-4307-9092-B642001BBC36}" srcOrd="1" destOrd="0" parTransId="{85BB403C-D514-479D-80E9-DEFDB2381FEE}" sibTransId="{C251D8C6-1E6D-44BB-B318-7FB8E44F6F0F}"/>
    <dgm:cxn modelId="{2E2826C0-AD31-471D-BF9F-A3AE99D98DC4}" type="presOf" srcId="{216DA31E-2B7B-40C1-9C2E-FEF6DAFAF666}" destId="{37394A51-58A5-43E7-A368-2F8E558AA394}" srcOrd="0" destOrd="0" presId="urn:microsoft.com/office/officeart/2005/8/layout/hierarchy1"/>
    <dgm:cxn modelId="{70B5B4EF-395E-47DC-A2BC-0D80C8EB3386}" type="presOf" srcId="{E84C9569-0383-40F4-8278-DD52A181064E}" destId="{2354B87D-22B5-4774-ADDD-707E4F33972E}" srcOrd="0" destOrd="0" presId="urn:microsoft.com/office/officeart/2005/8/layout/hierarchy1"/>
    <dgm:cxn modelId="{4EDC22F7-35A6-4E67-A141-AEF0E3228610}" srcId="{E84C9569-0383-40F4-8278-DD52A181064E}" destId="{8044A4E2-5433-44F0-9C7C-F4DA0A198C5D}" srcOrd="2" destOrd="0" parTransId="{7200F96E-FFB5-4701-BF80-32DA4BC53D2B}" sibTransId="{07372993-43DE-4E52-8DCB-8C3DF3375674}"/>
    <dgm:cxn modelId="{24497AFE-D81A-4E9F-94B8-B4C96B9E3A7C}" type="presOf" srcId="{3495E005-E7E2-4E3C-9895-82B884B9578F}" destId="{12EB34DD-5BB7-4AEF-94C6-105FE7A1867F}" srcOrd="0" destOrd="0" presId="urn:microsoft.com/office/officeart/2005/8/layout/hierarchy1"/>
    <dgm:cxn modelId="{1E13109B-4D8B-4699-8BC0-850422EABA39}" type="presParOf" srcId="{14395C77-4342-45DF-81DA-C95CDDEC9760}" destId="{D42AF312-7680-4E2B-BC5E-8B2804F7AD75}" srcOrd="0" destOrd="0" presId="urn:microsoft.com/office/officeart/2005/8/layout/hierarchy1"/>
    <dgm:cxn modelId="{8AE25BFF-C56E-4CB3-ABF9-20EFA44C922C}" type="presParOf" srcId="{D42AF312-7680-4E2B-BC5E-8B2804F7AD75}" destId="{546D0B21-C9D3-4092-863D-7C7D9FF033F8}" srcOrd="0" destOrd="0" presId="urn:microsoft.com/office/officeart/2005/8/layout/hierarchy1"/>
    <dgm:cxn modelId="{66E8330B-3180-4110-8F3F-E9C4B30F3D32}" type="presParOf" srcId="{546D0B21-C9D3-4092-863D-7C7D9FF033F8}" destId="{4FB23C4E-F22E-49F4-A464-6F4F5BDA2BB9}" srcOrd="0" destOrd="0" presId="urn:microsoft.com/office/officeart/2005/8/layout/hierarchy1"/>
    <dgm:cxn modelId="{C1D07E0D-3292-4082-A811-EB36AC11D0E5}" type="presParOf" srcId="{546D0B21-C9D3-4092-863D-7C7D9FF033F8}" destId="{A08AB4B8-25DF-443F-9915-6D68B6E5BC13}" srcOrd="1" destOrd="0" presId="urn:microsoft.com/office/officeart/2005/8/layout/hierarchy1"/>
    <dgm:cxn modelId="{C5BCCB5A-A36A-4174-AC96-CB735C161B7A}" type="presParOf" srcId="{D42AF312-7680-4E2B-BC5E-8B2804F7AD75}" destId="{2EB5BC27-A6B5-46F1-814D-5C2225252148}" srcOrd="1" destOrd="0" presId="urn:microsoft.com/office/officeart/2005/8/layout/hierarchy1"/>
    <dgm:cxn modelId="{9982EC6C-1687-42A3-A8B4-D1BDE8E22D2E}" type="presParOf" srcId="{2EB5BC27-A6B5-46F1-814D-5C2225252148}" destId="{37394A51-58A5-43E7-A368-2F8E558AA394}" srcOrd="0" destOrd="0" presId="urn:microsoft.com/office/officeart/2005/8/layout/hierarchy1"/>
    <dgm:cxn modelId="{01EA83C2-49DC-4747-8736-74B2C8A4A148}" type="presParOf" srcId="{2EB5BC27-A6B5-46F1-814D-5C2225252148}" destId="{A8B114CB-FA86-49B7-9DAB-38E6827D7576}" srcOrd="1" destOrd="0" presId="urn:microsoft.com/office/officeart/2005/8/layout/hierarchy1"/>
    <dgm:cxn modelId="{0780D495-02E1-41CD-B5E2-9AA9E3E534F2}" type="presParOf" srcId="{A8B114CB-FA86-49B7-9DAB-38E6827D7576}" destId="{5260AC71-2F5C-4F0E-9F57-5153A73FFCD2}" srcOrd="0" destOrd="0" presId="urn:microsoft.com/office/officeart/2005/8/layout/hierarchy1"/>
    <dgm:cxn modelId="{76CF4C9F-DB04-469C-9EDB-33A794C70047}" type="presParOf" srcId="{5260AC71-2F5C-4F0E-9F57-5153A73FFCD2}" destId="{185B42E7-49D3-4E94-B247-73C70C7BC05D}" srcOrd="0" destOrd="0" presId="urn:microsoft.com/office/officeart/2005/8/layout/hierarchy1"/>
    <dgm:cxn modelId="{F31A93BE-312A-46D4-87E5-6B9785DD15FA}" type="presParOf" srcId="{5260AC71-2F5C-4F0E-9F57-5153A73FFCD2}" destId="{2354B87D-22B5-4774-ADDD-707E4F33972E}" srcOrd="1" destOrd="0" presId="urn:microsoft.com/office/officeart/2005/8/layout/hierarchy1"/>
    <dgm:cxn modelId="{0444C9A9-6E40-4D70-822B-9A27968DCBA7}" type="presParOf" srcId="{A8B114CB-FA86-49B7-9DAB-38E6827D7576}" destId="{169391F7-8BAD-4169-A546-CCB8302C2317}" srcOrd="1" destOrd="0" presId="urn:microsoft.com/office/officeart/2005/8/layout/hierarchy1"/>
    <dgm:cxn modelId="{B3F3B4CC-B607-4EA7-9694-C3ADCA715E38}" type="presParOf" srcId="{169391F7-8BAD-4169-A546-CCB8302C2317}" destId="{21FEC2E7-2BEC-4C25-8401-CA0928F612EE}" srcOrd="0" destOrd="0" presId="urn:microsoft.com/office/officeart/2005/8/layout/hierarchy1"/>
    <dgm:cxn modelId="{D005AB5D-C78B-43ED-B268-764A4C711D89}" type="presParOf" srcId="{169391F7-8BAD-4169-A546-CCB8302C2317}" destId="{28673778-FE74-481D-86CB-D076B164A986}" srcOrd="1" destOrd="0" presId="urn:microsoft.com/office/officeart/2005/8/layout/hierarchy1"/>
    <dgm:cxn modelId="{4345F2A0-1B38-40E6-B860-C3BC7B772FAE}" type="presParOf" srcId="{28673778-FE74-481D-86CB-D076B164A986}" destId="{A043049F-9AC1-43F2-A806-8E7836C48AAE}" srcOrd="0" destOrd="0" presId="urn:microsoft.com/office/officeart/2005/8/layout/hierarchy1"/>
    <dgm:cxn modelId="{B07874F8-EA07-4940-8CC5-3A53355E2515}" type="presParOf" srcId="{A043049F-9AC1-43F2-A806-8E7836C48AAE}" destId="{23C724CC-1378-4879-8EC3-19C8772795F1}" srcOrd="0" destOrd="0" presId="urn:microsoft.com/office/officeart/2005/8/layout/hierarchy1"/>
    <dgm:cxn modelId="{4F729FEE-D4F0-4003-A021-D8A64FEC804B}" type="presParOf" srcId="{A043049F-9AC1-43F2-A806-8E7836C48AAE}" destId="{12EB34DD-5BB7-4AEF-94C6-105FE7A1867F}" srcOrd="1" destOrd="0" presId="urn:microsoft.com/office/officeart/2005/8/layout/hierarchy1"/>
    <dgm:cxn modelId="{8A47C587-26AA-47BA-9797-5F9CDF249C01}" type="presParOf" srcId="{28673778-FE74-481D-86CB-D076B164A986}" destId="{81570E6C-400B-492D-A380-27E4EB6A68BA}" srcOrd="1" destOrd="0" presId="urn:microsoft.com/office/officeart/2005/8/layout/hierarchy1"/>
    <dgm:cxn modelId="{4DD4D021-657A-4FAE-A82C-1EF799A676DC}" type="presParOf" srcId="{169391F7-8BAD-4169-A546-CCB8302C2317}" destId="{C8FF8B1A-5271-4EB0-ADE2-462CB7707ED7}" srcOrd="2" destOrd="0" presId="urn:microsoft.com/office/officeart/2005/8/layout/hierarchy1"/>
    <dgm:cxn modelId="{4EA43A56-F042-4148-90FD-285AFF55768F}" type="presParOf" srcId="{169391F7-8BAD-4169-A546-CCB8302C2317}" destId="{22FA1769-D870-4D36-AFE4-2677416C26D2}" srcOrd="3" destOrd="0" presId="urn:microsoft.com/office/officeart/2005/8/layout/hierarchy1"/>
    <dgm:cxn modelId="{4B09195C-BF96-4F62-B207-03827EE4417C}" type="presParOf" srcId="{22FA1769-D870-4D36-AFE4-2677416C26D2}" destId="{E2B8DA80-B9DA-4893-8A87-9853992B5890}" srcOrd="0" destOrd="0" presId="urn:microsoft.com/office/officeart/2005/8/layout/hierarchy1"/>
    <dgm:cxn modelId="{9D4F0B9D-711E-4036-ACA6-01DA5FDF8A2B}" type="presParOf" srcId="{E2B8DA80-B9DA-4893-8A87-9853992B5890}" destId="{1254C56E-3C82-4B87-B5DC-B9AD195DB2C3}" srcOrd="0" destOrd="0" presId="urn:microsoft.com/office/officeart/2005/8/layout/hierarchy1"/>
    <dgm:cxn modelId="{0F14B58C-962B-497E-A6A9-E9D206E85E08}" type="presParOf" srcId="{E2B8DA80-B9DA-4893-8A87-9853992B5890}" destId="{2867B97F-9CE4-4732-B22E-BF930ABCB748}" srcOrd="1" destOrd="0" presId="urn:microsoft.com/office/officeart/2005/8/layout/hierarchy1"/>
    <dgm:cxn modelId="{C961CA89-0F85-4342-BCE2-3EEAC019DEC5}" type="presParOf" srcId="{22FA1769-D870-4D36-AFE4-2677416C26D2}" destId="{D4942745-FEF8-42EA-BD8D-CBE3964BB4F6}" srcOrd="1" destOrd="0" presId="urn:microsoft.com/office/officeart/2005/8/layout/hierarchy1"/>
    <dgm:cxn modelId="{92BB0FA7-6997-4F0F-A8FE-4E91155AD41B}" type="presParOf" srcId="{169391F7-8BAD-4169-A546-CCB8302C2317}" destId="{46550F9F-9E43-4CCB-9E10-E42BBC429CC5}" srcOrd="4" destOrd="0" presId="urn:microsoft.com/office/officeart/2005/8/layout/hierarchy1"/>
    <dgm:cxn modelId="{A3C6B6B0-C39D-4329-882E-A4AEEFEB3760}" type="presParOf" srcId="{169391F7-8BAD-4169-A546-CCB8302C2317}" destId="{AB6475F2-36A8-4837-870A-C324EB6BAEA6}" srcOrd="5" destOrd="0" presId="urn:microsoft.com/office/officeart/2005/8/layout/hierarchy1"/>
    <dgm:cxn modelId="{8692812C-3E8E-4F26-B081-4DA40A5398AE}" type="presParOf" srcId="{AB6475F2-36A8-4837-870A-C324EB6BAEA6}" destId="{3DFA6D0D-3FB4-4697-8EDD-38BE12A57D7F}" srcOrd="0" destOrd="0" presId="urn:microsoft.com/office/officeart/2005/8/layout/hierarchy1"/>
    <dgm:cxn modelId="{5227F1E7-B1C9-4D13-B765-FB6780685B48}" type="presParOf" srcId="{3DFA6D0D-3FB4-4697-8EDD-38BE12A57D7F}" destId="{B6C49C5F-B0E2-49D2-9ECB-5F31AAE11423}" srcOrd="0" destOrd="0" presId="urn:microsoft.com/office/officeart/2005/8/layout/hierarchy1"/>
    <dgm:cxn modelId="{FF385A9F-EA7A-48C0-B344-610DD9800CD7}" type="presParOf" srcId="{3DFA6D0D-3FB4-4697-8EDD-38BE12A57D7F}" destId="{55C9C68C-F64A-4611-95AB-52B7CCE0447A}" srcOrd="1" destOrd="0" presId="urn:microsoft.com/office/officeart/2005/8/layout/hierarchy1"/>
    <dgm:cxn modelId="{1D4FD368-6B6C-4600-86AB-3A1FC86B0655}" type="presParOf" srcId="{AB6475F2-36A8-4837-870A-C324EB6BAEA6}" destId="{6901FC09-835C-4F49-92B4-57123A73754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550F9F-9E43-4CCB-9E10-E42BBC429CC5}">
      <dsp:nvSpPr>
        <dsp:cNvPr id="0" name=""/>
        <dsp:cNvSpPr/>
      </dsp:nvSpPr>
      <dsp:spPr>
        <a:xfrm>
          <a:off x="4264421" y="3056904"/>
          <a:ext cx="2393525" cy="569550"/>
        </a:xfrm>
        <a:custGeom>
          <a:avLst/>
          <a:gdLst/>
          <a:ahLst/>
          <a:cxnLst/>
          <a:rect l="0" t="0" r="0" b="0"/>
          <a:pathLst>
            <a:path>
              <a:moveTo>
                <a:pt x="0" y="0"/>
              </a:moveTo>
              <a:lnTo>
                <a:pt x="0" y="388131"/>
              </a:lnTo>
              <a:lnTo>
                <a:pt x="2393525" y="388131"/>
              </a:lnTo>
              <a:lnTo>
                <a:pt x="2393525" y="569550"/>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8FF8B1A-5271-4EB0-ADE2-462CB7707ED7}">
      <dsp:nvSpPr>
        <dsp:cNvPr id="0" name=""/>
        <dsp:cNvSpPr/>
      </dsp:nvSpPr>
      <dsp:spPr>
        <a:xfrm>
          <a:off x="4218701" y="3056904"/>
          <a:ext cx="91440" cy="569550"/>
        </a:xfrm>
        <a:custGeom>
          <a:avLst/>
          <a:gdLst/>
          <a:ahLst/>
          <a:cxnLst/>
          <a:rect l="0" t="0" r="0" b="0"/>
          <a:pathLst>
            <a:path>
              <a:moveTo>
                <a:pt x="45720" y="0"/>
              </a:moveTo>
              <a:lnTo>
                <a:pt x="45720" y="569550"/>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FEC2E7-2BEC-4C25-8401-CA0928F612EE}">
      <dsp:nvSpPr>
        <dsp:cNvPr id="0" name=""/>
        <dsp:cNvSpPr/>
      </dsp:nvSpPr>
      <dsp:spPr>
        <a:xfrm>
          <a:off x="1870895" y="3056904"/>
          <a:ext cx="2393525" cy="569550"/>
        </a:xfrm>
        <a:custGeom>
          <a:avLst/>
          <a:gdLst/>
          <a:ahLst/>
          <a:cxnLst/>
          <a:rect l="0" t="0" r="0" b="0"/>
          <a:pathLst>
            <a:path>
              <a:moveTo>
                <a:pt x="2393525" y="0"/>
              </a:moveTo>
              <a:lnTo>
                <a:pt x="2393525" y="388131"/>
              </a:lnTo>
              <a:lnTo>
                <a:pt x="0" y="388131"/>
              </a:lnTo>
              <a:lnTo>
                <a:pt x="0" y="569550"/>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394A51-58A5-43E7-A368-2F8E558AA394}">
      <dsp:nvSpPr>
        <dsp:cNvPr id="0" name=""/>
        <dsp:cNvSpPr/>
      </dsp:nvSpPr>
      <dsp:spPr>
        <a:xfrm>
          <a:off x="4218701" y="1243809"/>
          <a:ext cx="91440" cy="569550"/>
        </a:xfrm>
        <a:custGeom>
          <a:avLst/>
          <a:gdLst/>
          <a:ahLst/>
          <a:cxnLst/>
          <a:rect l="0" t="0" r="0" b="0"/>
          <a:pathLst>
            <a:path>
              <a:moveTo>
                <a:pt x="45720" y="0"/>
              </a:moveTo>
              <a:lnTo>
                <a:pt x="45720" y="569550"/>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B23C4E-F22E-49F4-A464-6F4F5BDA2BB9}">
      <dsp:nvSpPr>
        <dsp:cNvPr id="0" name=""/>
        <dsp:cNvSpPr/>
      </dsp:nvSpPr>
      <dsp:spPr>
        <a:xfrm>
          <a:off x="3285251" y="264"/>
          <a:ext cx="1958338" cy="1243545"/>
        </a:xfrm>
        <a:prstGeom prst="roundRect">
          <a:avLst>
            <a:gd name="adj" fmla="val 1000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AB4B8-25DF-443F-9915-6D68B6E5BC13}">
      <dsp:nvSpPr>
        <dsp:cNvPr id="0" name=""/>
        <dsp:cNvSpPr/>
      </dsp:nvSpPr>
      <dsp:spPr>
        <a:xfrm>
          <a:off x="3502845" y="206977"/>
          <a:ext cx="1958338" cy="1243545"/>
        </a:xfrm>
        <a:prstGeom prst="roundRect">
          <a:avLst>
            <a:gd name="adj" fmla="val 10000"/>
          </a:avLst>
        </a:prstGeom>
        <a:solidFill>
          <a:schemeClr val="accent6">
            <a:alpha val="90000"/>
            <a:tint val="4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Segoe UI" panose="020B0502040204020203" pitchFamily="34" charset="0"/>
              <a:cs typeface="Segoe UI" panose="020B0502040204020203" pitchFamily="34" charset="0"/>
            </a:rPr>
            <a:t>Service</a:t>
          </a:r>
        </a:p>
      </dsp:txBody>
      <dsp:txXfrm>
        <a:off x="3539267" y="243399"/>
        <a:ext cx="1885494" cy="1170701"/>
      </dsp:txXfrm>
    </dsp:sp>
    <dsp:sp modelId="{185B42E7-49D3-4E94-B247-73C70C7BC05D}">
      <dsp:nvSpPr>
        <dsp:cNvPr id="0" name=""/>
        <dsp:cNvSpPr/>
      </dsp:nvSpPr>
      <dsp:spPr>
        <a:xfrm>
          <a:off x="3285251" y="1813359"/>
          <a:ext cx="1958338" cy="1243545"/>
        </a:xfrm>
        <a:prstGeom prst="roundRect">
          <a:avLst>
            <a:gd name="adj" fmla="val 1000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54B87D-22B5-4774-ADDD-707E4F33972E}">
      <dsp:nvSpPr>
        <dsp:cNvPr id="0" name=""/>
        <dsp:cNvSpPr/>
      </dsp:nvSpPr>
      <dsp:spPr>
        <a:xfrm>
          <a:off x="3502845" y="2020073"/>
          <a:ext cx="1958338" cy="1243545"/>
        </a:xfrm>
        <a:prstGeom prst="roundRect">
          <a:avLst>
            <a:gd name="adj" fmla="val 10000"/>
          </a:avLst>
        </a:prstGeom>
        <a:solidFill>
          <a:schemeClr val="accent6">
            <a:alpha val="90000"/>
            <a:tint val="4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Segoe UI" panose="020B0502040204020203" pitchFamily="34" charset="0"/>
              <a:cs typeface="Segoe UI" panose="020B0502040204020203" pitchFamily="34" charset="0"/>
            </a:rPr>
            <a:t>Registration in Main method</a:t>
          </a:r>
        </a:p>
      </dsp:txBody>
      <dsp:txXfrm>
        <a:off x="3539267" y="2056495"/>
        <a:ext cx="1885494" cy="1170701"/>
      </dsp:txXfrm>
    </dsp:sp>
    <dsp:sp modelId="{23C724CC-1378-4879-8EC3-19C8772795F1}">
      <dsp:nvSpPr>
        <dsp:cNvPr id="0" name=""/>
        <dsp:cNvSpPr/>
      </dsp:nvSpPr>
      <dsp:spPr>
        <a:xfrm>
          <a:off x="891726" y="3626455"/>
          <a:ext cx="1958338" cy="1243545"/>
        </a:xfrm>
        <a:prstGeom prst="roundRect">
          <a:avLst>
            <a:gd name="adj" fmla="val 1000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EB34DD-5BB7-4AEF-94C6-105FE7A1867F}">
      <dsp:nvSpPr>
        <dsp:cNvPr id="0" name=""/>
        <dsp:cNvSpPr/>
      </dsp:nvSpPr>
      <dsp:spPr>
        <a:xfrm>
          <a:off x="1109319" y="3833168"/>
          <a:ext cx="1958338" cy="1243545"/>
        </a:xfrm>
        <a:prstGeom prst="roundRect">
          <a:avLst>
            <a:gd name="adj" fmla="val 10000"/>
          </a:avLst>
        </a:prstGeom>
        <a:solidFill>
          <a:schemeClr val="accent6">
            <a:alpha val="90000"/>
            <a:tint val="4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Segoe UI" panose="020B0502040204020203" pitchFamily="34" charset="0"/>
              <a:cs typeface="Segoe UI" panose="020B0502040204020203" pitchFamily="34" charset="0"/>
            </a:rPr>
            <a:t>Injected into controllers</a:t>
          </a:r>
        </a:p>
      </dsp:txBody>
      <dsp:txXfrm>
        <a:off x="1145741" y="3869590"/>
        <a:ext cx="1885494" cy="1170701"/>
      </dsp:txXfrm>
    </dsp:sp>
    <dsp:sp modelId="{1254C56E-3C82-4B87-B5DC-B9AD195DB2C3}">
      <dsp:nvSpPr>
        <dsp:cNvPr id="0" name=""/>
        <dsp:cNvSpPr/>
      </dsp:nvSpPr>
      <dsp:spPr>
        <a:xfrm>
          <a:off x="3285251" y="3626455"/>
          <a:ext cx="1958338" cy="1243545"/>
        </a:xfrm>
        <a:prstGeom prst="roundRect">
          <a:avLst>
            <a:gd name="adj" fmla="val 1000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67B97F-9CE4-4732-B22E-BF930ABCB748}">
      <dsp:nvSpPr>
        <dsp:cNvPr id="0" name=""/>
        <dsp:cNvSpPr/>
      </dsp:nvSpPr>
      <dsp:spPr>
        <a:xfrm>
          <a:off x="3502845" y="3833168"/>
          <a:ext cx="1958338" cy="1243545"/>
        </a:xfrm>
        <a:prstGeom prst="roundRect">
          <a:avLst>
            <a:gd name="adj" fmla="val 10000"/>
          </a:avLst>
        </a:prstGeom>
        <a:solidFill>
          <a:schemeClr val="accent6">
            <a:alpha val="90000"/>
            <a:tint val="4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Segoe UI" panose="020B0502040204020203" pitchFamily="34" charset="0"/>
              <a:cs typeface="Segoe UI" panose="020B0502040204020203" pitchFamily="34" charset="0"/>
            </a:rPr>
            <a:t>Injected into services</a:t>
          </a:r>
        </a:p>
      </dsp:txBody>
      <dsp:txXfrm>
        <a:off x="3539267" y="3869590"/>
        <a:ext cx="1885494" cy="1170701"/>
      </dsp:txXfrm>
    </dsp:sp>
    <dsp:sp modelId="{B6C49C5F-B0E2-49D2-9ECB-5F31AAE11423}">
      <dsp:nvSpPr>
        <dsp:cNvPr id="0" name=""/>
        <dsp:cNvSpPr/>
      </dsp:nvSpPr>
      <dsp:spPr>
        <a:xfrm>
          <a:off x="5678777" y="3626455"/>
          <a:ext cx="1958338" cy="1243545"/>
        </a:xfrm>
        <a:prstGeom prst="roundRect">
          <a:avLst>
            <a:gd name="adj" fmla="val 1000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C9C68C-F64A-4611-95AB-52B7CCE0447A}">
      <dsp:nvSpPr>
        <dsp:cNvPr id="0" name=""/>
        <dsp:cNvSpPr/>
      </dsp:nvSpPr>
      <dsp:spPr>
        <a:xfrm>
          <a:off x="5896370" y="3833168"/>
          <a:ext cx="1958338" cy="1243545"/>
        </a:xfrm>
        <a:prstGeom prst="roundRect">
          <a:avLst>
            <a:gd name="adj" fmla="val 10000"/>
          </a:avLst>
        </a:prstGeom>
        <a:solidFill>
          <a:schemeClr val="accent6">
            <a:alpha val="90000"/>
            <a:tint val="4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Segoe UI" panose="020B0502040204020203" pitchFamily="34" charset="0"/>
              <a:cs typeface="Segoe UI" panose="020B0502040204020203" pitchFamily="34" charset="0"/>
            </a:rPr>
            <a:t>Injected into pages</a:t>
          </a:r>
        </a:p>
      </dsp:txBody>
      <dsp:txXfrm>
        <a:off x="5932792" y="3869590"/>
        <a:ext cx="1885494" cy="117070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84AD41-7237-4420-966D-AA6ACF9C5581}" type="datetimeFigureOut">
              <a:rPr lang="en-US" smtClean="0"/>
              <a:t>2/9/2022</a:t>
            </a:fld>
            <a:endParaRPr lang="en-US"/>
          </a:p>
        </p:txBody>
      </p:sp>
      <p:sp>
        <p:nvSpPr>
          <p:cNvPr id="4" name="Slide Image Placeholder 3"/>
          <p:cNvSpPr>
            <a:spLocks noGrp="1" noRot="1" noChangeAspect="1"/>
          </p:cNvSpPr>
          <p:nvPr>
            <p:ph type="sldImg" idx="2"/>
          </p:nvPr>
        </p:nvSpPr>
        <p:spPr>
          <a:xfrm>
            <a:off x="3914775" y="73025"/>
            <a:ext cx="3289300" cy="1851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88BF0C-9CCE-41F6-BB56-4E36DAF7C3BA}" type="slidenum">
              <a:rPr lang="en-US" smtClean="0"/>
              <a:t>‹#›</a:t>
            </a:fld>
            <a:endParaRPr lang="en-US"/>
          </a:p>
        </p:txBody>
      </p:sp>
    </p:spTree>
    <p:extLst>
      <p:ext uri="{BB962C8B-B14F-4D97-AF65-F5344CB8AC3E}">
        <p14:creationId xmlns:p14="http://schemas.microsoft.com/office/powerpoint/2010/main" val="3107412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3_DEMO.md#demonstration-how-to-use-dependency-injection"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3_DEMO.md#demonstration-how-to-create-custom-middleware"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3_DEMO.md#demonstration-how-to-work-with-static-file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3_LAB_MANUAL.md"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03_LAK.md"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3_LAB_MANUAL.md"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03_LAK.md"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This module will mostly cover topics relating to ASP.NET Core in general, rather than specifically ASP.NET Core MVC. Towards the end of the module, you will show how these topics directly relate with ASP.NET Core MVC, by interacting with a controller. To students familiar with older versions of MVC, this part of the course behaves particularly differently, so be sure to point out differences as you cover the materials. </a:t>
            </a:r>
          </a:p>
        </p:txBody>
      </p:sp>
      <p:sp>
        <p:nvSpPr>
          <p:cNvPr id="4" name="Slide Number Placeholder 3"/>
          <p:cNvSpPr>
            <a:spLocks noGrp="1"/>
          </p:cNvSpPr>
          <p:nvPr>
            <p:ph type="sldNum" sz="quarter" idx="10"/>
          </p:nvPr>
        </p:nvSpPr>
        <p:spPr/>
        <p:txBody>
          <a:bodyPr/>
          <a:lstStyle/>
          <a:p>
            <a:fld id="{4388BF0C-9CCE-41F6-BB56-4E36DAF7C3BA}"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2470806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spcAft>
                <a:spcPts val="1000"/>
              </a:spcAft>
            </a:pPr>
            <a:r>
              <a:rPr lang="en-US" sz="1000" dirty="0">
                <a:effectLst/>
                <a:latin typeface="Arial"/>
                <a:ea typeface="Arial Unicode MS"/>
                <a:cs typeface="Arial"/>
              </a:rPr>
              <a:t>Note that the </a:t>
            </a:r>
            <a:r>
              <a:rPr lang="en-US" sz="1000" b="1" dirty="0">
                <a:effectLst/>
                <a:latin typeface="Arial"/>
                <a:ea typeface="Arial Unicode MS"/>
                <a:cs typeface="Arial"/>
              </a:rPr>
              <a:t>Configure</a:t>
            </a:r>
            <a:r>
              <a:rPr lang="en-US" sz="1000" dirty="0">
                <a:effectLst/>
                <a:latin typeface="Arial"/>
                <a:ea typeface="Arial Unicode MS"/>
                <a:cs typeface="Arial"/>
              </a:rPr>
              <a:t> method runs once during the application lifetime. Due to that, all services will always be injected into the </a:t>
            </a:r>
            <a:r>
              <a:rPr lang="en-US" sz="1000" b="1" dirty="0">
                <a:effectLst/>
                <a:latin typeface="Arial"/>
                <a:ea typeface="Arial Unicode MS"/>
                <a:cs typeface="Arial"/>
              </a:rPr>
              <a:t>Configure</a:t>
            </a:r>
            <a:r>
              <a:rPr lang="en-US" sz="1000" dirty="0">
                <a:effectLst/>
                <a:latin typeface="Arial"/>
                <a:ea typeface="Arial Unicode MS"/>
                <a:cs typeface="Arial"/>
              </a:rPr>
              <a:t> method only once. The injection will always occur during startup. </a:t>
            </a:r>
            <a:r>
              <a:rPr lang="en-US" sz="1000" dirty="0">
                <a:solidFill>
                  <a:srgbClr val="B3B3B3"/>
                </a:solidFill>
                <a:effectLst/>
                <a:latin typeface="Arial"/>
                <a:ea typeface="Times New Roman"/>
                <a:cs typeface="Times New Roman"/>
              </a:rPr>
              <a:t> </a:t>
            </a:r>
            <a:endParaRPr lang="en-US" sz="1000" dirty="0">
              <a:effectLst/>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Times New Roman"/>
              </a:rPr>
              <a:t>You will find the steps in the section “Demonstration: </a:t>
            </a:r>
            <a:r>
              <a:rPr lang="en-US" sz="1000" dirty="0">
                <a:solidFill>
                  <a:srgbClr val="000000"/>
                </a:solidFill>
                <a:latin typeface="Arial"/>
                <a:ea typeface="Calibri"/>
                <a:cs typeface="Times New Roman"/>
              </a:rPr>
              <a:t>How to Use Dependency Injection</a:t>
            </a:r>
            <a:r>
              <a:rPr lang="en-US" sz="1000" dirty="0">
                <a:latin typeface="Arial"/>
                <a:ea typeface="Calibri"/>
                <a:cs typeface="Times New Roman"/>
              </a:rPr>
              <a:t>“ on the following page: </a:t>
            </a:r>
            <a:r>
              <a:rPr lang="en-US" sz="1000" u="sng" dirty="0">
                <a:solidFill>
                  <a:srgbClr val="0563C1"/>
                </a:solidFill>
                <a:latin typeface="Arial"/>
                <a:ea typeface="Calibri"/>
                <a:cs typeface="Segoe UI"/>
                <a:hlinkClick r:id="rId3"/>
              </a:rPr>
              <a:t>https://github.com/MicrosoftLearning/20486D-DevelopingASPNETMVCWebApplications/blob/master/Instructions/20486D_MOD03_DEMO.md#demonstration-how-to-use-dependency-injection</a:t>
            </a:r>
            <a:r>
              <a:rPr lang="en-US" sz="1000" u="sng" dirty="0">
                <a:solidFill>
                  <a:srgbClr val="0563C1"/>
                </a:solidFill>
                <a:latin typeface="Arial"/>
                <a:ea typeface="Calibri"/>
                <a:cs typeface="Times New Roman"/>
                <a:hlinkClick r:id="rId3"/>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388BF0C-9CCE-41F6-BB56-4E36DAF7C3BA}"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1606941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This lesson will introduce the Startup class. As part of the Startup class, the </a:t>
            </a:r>
            <a:r>
              <a:rPr lang="en-US" sz="1000" dirty="0" err="1">
                <a:latin typeface="Arial"/>
                <a:ea typeface="Calibri"/>
                <a:cs typeface="Times New Roman"/>
              </a:rPr>
              <a:t>ConfigureServices</a:t>
            </a:r>
            <a:r>
              <a:rPr lang="en-US" sz="1000" dirty="0">
                <a:latin typeface="Arial"/>
                <a:ea typeface="Calibri"/>
                <a:cs typeface="Times New Roman"/>
              </a:rPr>
              <a:t> method will be introduced. However, services will only be covered in Lesson 2, “Configure Services”.</a:t>
            </a:r>
          </a:p>
        </p:txBody>
      </p:sp>
      <p:sp>
        <p:nvSpPr>
          <p:cNvPr id="4" name="Slide Number Placeholder 3"/>
          <p:cNvSpPr>
            <a:spLocks noGrp="1"/>
          </p:cNvSpPr>
          <p:nvPr>
            <p:ph type="sldNum" sz="quarter" idx="10"/>
          </p:nvPr>
        </p:nvSpPr>
        <p:spPr/>
        <p:txBody>
          <a:bodyPr/>
          <a:lstStyle/>
          <a:p>
            <a:fld id="{4388BF0C-9CCE-41F6-BB56-4E36DAF7C3BA}"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3486660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content of the </a:t>
            </a:r>
            <a:r>
              <a:rPr lang="en-US" sz="1000" b="1" dirty="0">
                <a:latin typeface="Arial"/>
                <a:ea typeface="Calibri"/>
                <a:cs typeface="Times New Roman"/>
              </a:rPr>
              <a:t>Configure</a:t>
            </a:r>
            <a:r>
              <a:rPr lang="en-US" sz="1000" dirty="0">
                <a:latin typeface="Arial"/>
                <a:ea typeface="Calibri"/>
                <a:cs typeface="Times New Roman"/>
              </a:rPr>
              <a:t> method will be explained in the next topic, “Middleware Fundamentals”.</a:t>
            </a:r>
          </a:p>
        </p:txBody>
      </p:sp>
      <p:sp>
        <p:nvSpPr>
          <p:cNvPr id="4" name="Slide Number Placeholder 3"/>
          <p:cNvSpPr>
            <a:spLocks noGrp="1"/>
          </p:cNvSpPr>
          <p:nvPr>
            <p:ph type="sldNum" sz="quarter" idx="10"/>
          </p:nvPr>
        </p:nvSpPr>
        <p:spPr/>
        <p:txBody>
          <a:bodyPr/>
          <a:lstStyle/>
          <a:p>
            <a:fld id="{4388BF0C-9CCE-41F6-BB56-4E36DAF7C3BA}"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2428189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Emphasize the importance of arranging the middleware in the correct order, particularly in cases where short-circuiting occurs. Point out that the </a:t>
            </a:r>
            <a:r>
              <a:rPr lang="en-US" sz="1000" b="1" dirty="0">
                <a:latin typeface="Arial"/>
                <a:ea typeface="Calibri"/>
                <a:cs typeface="Times New Roman"/>
              </a:rPr>
              <a:t>Map</a:t>
            </a:r>
            <a:r>
              <a:rPr lang="en-US" sz="1000" dirty="0">
                <a:latin typeface="Arial"/>
                <a:ea typeface="Calibri"/>
                <a:cs typeface="Times New Roman"/>
              </a:rPr>
              <a:t> shouldn’t be used for routing as there are better ways to handle routes which will be covered in Module 4, “Developing Controllers”.</a:t>
            </a:r>
          </a:p>
        </p:txBody>
      </p:sp>
      <p:sp>
        <p:nvSpPr>
          <p:cNvPr id="4" name="Slide Number Placeholder 3"/>
          <p:cNvSpPr>
            <a:spLocks noGrp="1"/>
          </p:cNvSpPr>
          <p:nvPr>
            <p:ph type="sldNum" sz="quarter" idx="10"/>
          </p:nvPr>
        </p:nvSpPr>
        <p:spPr/>
        <p:txBody>
          <a:bodyPr/>
          <a:lstStyle/>
          <a:p>
            <a:fld id="{4388BF0C-9CCE-41F6-BB56-4E36DAF7C3BA}"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1131616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Emphasize that the </a:t>
            </a:r>
            <a:r>
              <a:rPr lang="en-US" sz="1000" b="1" dirty="0">
                <a:latin typeface="Arial"/>
                <a:ea typeface="Calibri"/>
                <a:cs typeface="Times New Roman"/>
              </a:rPr>
              <a:t>Run</a:t>
            </a:r>
            <a:r>
              <a:rPr lang="en-US" sz="1000" dirty="0">
                <a:latin typeface="Arial"/>
                <a:ea typeface="Calibri"/>
                <a:cs typeface="Times New Roman"/>
              </a:rPr>
              <a:t> middleware should always appear at the bottom of the middleware pipeline. Additionally, while technically a </a:t>
            </a:r>
            <a:r>
              <a:rPr lang="en-US" sz="1000" b="1" dirty="0">
                <a:latin typeface="Arial"/>
                <a:ea typeface="Calibri"/>
                <a:cs typeface="Times New Roman"/>
              </a:rPr>
              <a:t>Run</a:t>
            </a:r>
            <a:r>
              <a:rPr lang="en-US" sz="1000" dirty="0">
                <a:latin typeface="Arial"/>
                <a:ea typeface="Calibri"/>
                <a:cs typeface="Times New Roman"/>
              </a:rPr>
              <a:t> middleware does not have to be configured, it is a good convention to use since it allows us to mark a definite end to the pipeline. When </a:t>
            </a:r>
            <a:r>
              <a:rPr lang="en-US" sz="1000" b="1" dirty="0">
                <a:latin typeface="Arial"/>
                <a:ea typeface="Calibri"/>
                <a:cs typeface="Times New Roman"/>
              </a:rPr>
              <a:t>Map</a:t>
            </a:r>
            <a:r>
              <a:rPr lang="en-US" sz="1000" dirty="0">
                <a:latin typeface="Arial"/>
                <a:ea typeface="Calibri"/>
                <a:cs typeface="Times New Roman"/>
              </a:rPr>
              <a:t> is used, every single pipeline configured inside </a:t>
            </a:r>
            <a:r>
              <a:rPr lang="en-US" sz="1000" b="1" dirty="0">
                <a:latin typeface="Arial"/>
                <a:ea typeface="Calibri"/>
                <a:cs typeface="Times New Roman"/>
              </a:rPr>
              <a:t>Map</a:t>
            </a:r>
            <a:r>
              <a:rPr lang="en-US" sz="1000" dirty="0">
                <a:latin typeface="Arial"/>
                <a:ea typeface="Calibri"/>
                <a:cs typeface="Times New Roman"/>
              </a:rPr>
              <a:t> can have its own separate </a:t>
            </a:r>
            <a:r>
              <a:rPr lang="en-US" sz="1000" b="1" dirty="0">
                <a:latin typeface="Arial"/>
                <a:ea typeface="Calibri"/>
                <a:cs typeface="Times New Roman"/>
              </a:rPr>
              <a:t>Run</a:t>
            </a:r>
            <a:r>
              <a:rPr lang="en-US" sz="1000" dirty="0">
                <a:latin typeface="Arial"/>
                <a:ea typeface="Calibri"/>
                <a:cs typeface="Times New Roman"/>
              </a:rPr>
              <a:t> middleware.</a:t>
            </a:r>
          </a:p>
        </p:txBody>
      </p:sp>
      <p:sp>
        <p:nvSpPr>
          <p:cNvPr id="4" name="Slide Number Placeholder 3"/>
          <p:cNvSpPr>
            <a:spLocks noGrp="1"/>
          </p:cNvSpPr>
          <p:nvPr>
            <p:ph type="sldNum" sz="quarter" idx="10"/>
          </p:nvPr>
        </p:nvSpPr>
        <p:spPr/>
        <p:txBody>
          <a:bodyPr/>
          <a:lstStyle/>
          <a:p>
            <a:fld id="{4388BF0C-9CCE-41F6-BB56-4E36DAF7C3BA}"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7986833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Point out that the majority of middleware in the application will be </a:t>
            </a:r>
            <a:r>
              <a:rPr lang="en-US" sz="1000" b="1" dirty="0">
                <a:latin typeface="Arial"/>
                <a:ea typeface="Calibri"/>
                <a:cs typeface="Times New Roman"/>
              </a:rPr>
              <a:t>Use</a:t>
            </a:r>
            <a:r>
              <a:rPr lang="en-US" sz="1000" dirty="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4388BF0C-9CCE-41F6-BB56-4E36DAF7C3BA}"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416181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Point out that </a:t>
            </a:r>
            <a:r>
              <a:rPr lang="en-US" sz="1000" b="1" dirty="0">
                <a:latin typeface="Arial"/>
                <a:ea typeface="Calibri"/>
                <a:cs typeface="Times New Roman"/>
              </a:rPr>
              <a:t>Map</a:t>
            </a:r>
            <a:r>
              <a:rPr lang="en-US" sz="1000" dirty="0">
                <a:latin typeface="Arial"/>
                <a:ea typeface="Calibri"/>
                <a:cs typeface="Times New Roman"/>
              </a:rPr>
              <a:t> isn’t used as much as the other types of middleware but can be situationally useful. It should be important to point that on its own </a:t>
            </a:r>
            <a:r>
              <a:rPr lang="en-US" sz="1000" b="1" dirty="0">
                <a:latin typeface="Arial"/>
                <a:ea typeface="Calibri"/>
                <a:cs typeface="Times New Roman"/>
              </a:rPr>
              <a:t>Map</a:t>
            </a:r>
            <a:r>
              <a:rPr lang="en-US" sz="1000" dirty="0">
                <a:latin typeface="Arial"/>
                <a:ea typeface="Calibri"/>
                <a:cs typeface="Times New Roman"/>
              </a:rPr>
              <a:t> doesn’t do anything, and that the </a:t>
            </a:r>
            <a:r>
              <a:rPr lang="en-US" sz="1000" b="1" dirty="0">
                <a:latin typeface="Arial"/>
                <a:ea typeface="Calibri"/>
                <a:cs typeface="Times New Roman"/>
              </a:rPr>
              <a:t>Use</a:t>
            </a:r>
            <a:r>
              <a:rPr lang="en-US" sz="1000" dirty="0">
                <a:latin typeface="Arial"/>
                <a:ea typeface="Calibri"/>
                <a:cs typeface="Times New Roman"/>
              </a:rPr>
              <a:t> and </a:t>
            </a:r>
            <a:r>
              <a:rPr lang="en-US" sz="1000" b="1" dirty="0">
                <a:latin typeface="Arial"/>
                <a:ea typeface="Calibri"/>
                <a:cs typeface="Times New Roman"/>
              </a:rPr>
              <a:t>Run</a:t>
            </a:r>
            <a:r>
              <a:rPr lang="en-US" sz="1000" dirty="0">
                <a:latin typeface="Arial"/>
                <a:ea typeface="Calibri"/>
                <a:cs typeface="Times New Roman"/>
              </a:rPr>
              <a:t> middleware will need to be added to the pipeline it creates.</a:t>
            </a:r>
          </a:p>
        </p:txBody>
      </p:sp>
      <p:sp>
        <p:nvSpPr>
          <p:cNvPr id="4" name="Slide Number Placeholder 3"/>
          <p:cNvSpPr>
            <a:spLocks noGrp="1"/>
          </p:cNvSpPr>
          <p:nvPr>
            <p:ph type="sldNum" sz="quarter" idx="10"/>
          </p:nvPr>
        </p:nvSpPr>
        <p:spPr/>
        <p:txBody>
          <a:bodyPr/>
          <a:lstStyle/>
          <a:p>
            <a:fld id="{4388BF0C-9CCE-41F6-BB56-4E36DAF7C3BA}"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20506506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In some conditions, middleware may end up not performing any actions and immediately calling </a:t>
            </a:r>
            <a:r>
              <a:rPr lang="en-US" sz="1000" dirty="0" err="1">
                <a:latin typeface="Arial"/>
                <a:ea typeface="Calibri"/>
                <a:cs typeface="Times New Roman"/>
              </a:rPr>
              <a:t>next.Invoke</a:t>
            </a:r>
            <a:r>
              <a:rPr lang="en-US" sz="1000" dirty="0">
                <a:latin typeface="Arial"/>
                <a:ea typeface="Calibri"/>
                <a:cs typeface="Times New Roman"/>
              </a:rPr>
              <a:t>. An example for this is the </a:t>
            </a:r>
            <a:r>
              <a:rPr lang="en-US" sz="1000" dirty="0" err="1">
                <a:latin typeface="Arial"/>
                <a:ea typeface="Calibri"/>
                <a:cs typeface="Times New Roman"/>
              </a:rPr>
              <a:t>UseStaticFiles</a:t>
            </a:r>
            <a:r>
              <a:rPr lang="en-US" sz="1000" dirty="0">
                <a:latin typeface="Arial"/>
                <a:ea typeface="Calibri"/>
                <a:cs typeface="Times New Roman"/>
              </a:rPr>
              <a:t> middleware, which is covered in Topic 4, “Working with Static Files”. There are no examples for this in this demo.</a:t>
            </a:r>
          </a:p>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Times New Roman"/>
              </a:rPr>
              <a:t>You will find the steps in the section “Demonstration: How to Create Custom Middleware“ on the following page: </a:t>
            </a:r>
            <a:r>
              <a:rPr lang="en-US" sz="1000" u="sng" dirty="0">
                <a:solidFill>
                  <a:srgbClr val="0563C1"/>
                </a:solidFill>
                <a:latin typeface="Arial"/>
                <a:ea typeface="Calibri"/>
                <a:cs typeface="Segoe UI"/>
                <a:hlinkClick r:id="rId3"/>
              </a:rPr>
              <a:t>https://github.com/MicrosoftLearning/20486D-DevelopingASPNETMVCWebApplications/blob/master/Instructions/20486D_MOD03_DEMO.md#demonstration-how-to-create-custom-middleware</a:t>
            </a:r>
            <a:r>
              <a:rPr lang="en-US" sz="1000" u="sng" dirty="0">
                <a:solidFill>
                  <a:srgbClr val="0563C1"/>
                </a:solidFill>
                <a:latin typeface="Arial"/>
                <a:ea typeface="Calibri"/>
                <a:cs typeface="Times New Roman"/>
                <a:hlinkClick r:id="rId3"/>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388BF0C-9CCE-41F6-BB56-4E36DAF7C3BA}"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2262612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Point out that static files are files that should be sent to the client as they are. These should not be files that could grant knowledge of the application structure on the server side.</a:t>
            </a:r>
          </a:p>
        </p:txBody>
      </p:sp>
      <p:sp>
        <p:nvSpPr>
          <p:cNvPr id="4" name="Slide Number Placeholder 3"/>
          <p:cNvSpPr>
            <a:spLocks noGrp="1"/>
          </p:cNvSpPr>
          <p:nvPr>
            <p:ph type="sldNum" sz="quarter" idx="10"/>
          </p:nvPr>
        </p:nvSpPr>
        <p:spPr/>
        <p:txBody>
          <a:bodyPr/>
          <a:lstStyle/>
          <a:p>
            <a:fld id="{4388BF0C-9CCE-41F6-BB56-4E36DAF7C3BA}"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1710906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Note that many other files can be supported by default for serving to the client, and it is possible to toggle a setting allowing non-standard file types. However, that should be handled cautiously.</a:t>
            </a:r>
          </a:p>
        </p:txBody>
      </p:sp>
      <p:sp>
        <p:nvSpPr>
          <p:cNvPr id="4" name="Slide Number Placeholder 3"/>
          <p:cNvSpPr>
            <a:spLocks noGrp="1"/>
          </p:cNvSpPr>
          <p:nvPr>
            <p:ph type="sldNum" sz="quarter" idx="10"/>
          </p:nvPr>
        </p:nvSpPr>
        <p:spPr/>
        <p:txBody>
          <a:bodyPr/>
          <a:lstStyle/>
          <a:p>
            <a:fld id="{4388BF0C-9CCE-41F6-BB56-4E36DAF7C3BA}"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2002436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first lesson introduces middleware. After completing the first lesson, </a:t>
            </a:r>
            <a:r>
              <a:rPr lang="en-US" sz="1000" dirty="0">
                <a:latin typeface="Arial"/>
                <a:ea typeface="Calibri"/>
                <a:cs typeface="Arial"/>
              </a:rPr>
              <a:t>students should understand how to use existing middleware, and be able to create their own middleware. Students should be made aware that even adding the support for Model-View-Controller (MVC) is handled by adding middleware.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Arial"/>
              </a:rPr>
              <a:t>The second lesson introduces services and Dependency Injection. At the end of this lesson, the students should be able to create new services, assign an appropriate lifetime, and know how to inject them into both startup and MVC controllers.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388BF0C-9CCE-41F6-BB56-4E36DAF7C3BA}"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1033018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Demonstration Steps</a:t>
            </a:r>
          </a:p>
          <a:p>
            <a:pPr>
              <a:lnSpc>
                <a:spcPct val="115000"/>
              </a:lnSpc>
            </a:pPr>
            <a:r>
              <a:rPr lang="en-US" sz="1000" dirty="0">
                <a:latin typeface="Arial"/>
                <a:ea typeface="Calibri"/>
                <a:cs typeface="Times New Roman"/>
              </a:rPr>
              <a:t>You will find the steps in the section “Demonstration: How to Work with Static Files“ on the following page: </a:t>
            </a:r>
            <a:r>
              <a:rPr lang="en-US" sz="1000" u="sng" dirty="0">
                <a:solidFill>
                  <a:srgbClr val="0563C1"/>
                </a:solidFill>
                <a:latin typeface="Arial"/>
                <a:ea typeface="Calibri"/>
                <a:cs typeface="Segoe UI"/>
                <a:hlinkClick r:id="rId3"/>
              </a:rPr>
              <a:t>https://github.com/MicrosoftLearning/20486D-DevelopingASPNETMVCWebApplications/blob/master/Instructions/20486D_MOD03_DEMO.md#demonstration-how-to-work-with-static-files</a:t>
            </a:r>
            <a:r>
              <a:rPr lang="en-US" sz="1000" u="sng" dirty="0">
                <a:solidFill>
                  <a:srgbClr val="0563C1"/>
                </a:solidFill>
                <a:latin typeface="Arial"/>
                <a:ea typeface="Calibri"/>
                <a:cs typeface="Times New Roman"/>
                <a:hlinkClick r:id="rId3"/>
              </a:rPr>
              <a:t>.</a:t>
            </a:r>
            <a:r>
              <a:rPr lang="en-US" sz="1000" dirty="0">
                <a:effectLst/>
                <a:latin typeface="Arial"/>
                <a:ea typeface="Calibri"/>
                <a:cs typeface="Times New Roman"/>
              </a:rPr>
              <a:t> </a:t>
            </a:r>
            <a:endParaRPr lang="en-US" sz="1000" dirty="0">
              <a:latin typeface="Arial"/>
            </a:endParaRPr>
          </a:p>
        </p:txBody>
      </p:sp>
      <p:sp>
        <p:nvSpPr>
          <p:cNvPr id="4" name="Slide Number Placeholder 3"/>
          <p:cNvSpPr>
            <a:spLocks noGrp="1"/>
          </p:cNvSpPr>
          <p:nvPr>
            <p:ph type="sldNum" sz="quarter" idx="10"/>
          </p:nvPr>
        </p:nvSpPr>
        <p:spPr/>
        <p:txBody>
          <a:bodyPr/>
          <a:lstStyle/>
          <a:p>
            <a:fld id="{4388BF0C-9CCE-41F6-BB56-4E36DAF7C3BA}"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2377007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In this lab the students will learn how to send data from an HTML form to a middleware, save the data in a service, and output the data by using a controller and Dependency Injection.</a:t>
            </a:r>
          </a:p>
          <a:p>
            <a:pPr>
              <a:lnSpc>
                <a:spcPct val="115000"/>
              </a:lnSpc>
              <a:spcAft>
                <a:spcPts val="1000"/>
              </a:spcAft>
            </a:pPr>
            <a:r>
              <a:rPr lang="en-US" sz="1000" dirty="0">
                <a:solidFill>
                  <a:srgbClr val="000000"/>
                </a:solidFill>
                <a:latin typeface="Arial"/>
                <a:ea typeface="Calibri"/>
                <a:cs typeface="Times New Roman"/>
              </a:rPr>
              <a:t>You will find the high-level steps on the following page: </a:t>
            </a:r>
            <a:r>
              <a:rPr lang="en-US" sz="1000" u="sng" dirty="0">
                <a:solidFill>
                  <a:srgbClr val="0563C1"/>
                </a:solidFill>
                <a:latin typeface="Arial"/>
                <a:ea typeface="Calibri"/>
                <a:cs typeface="Segoe UI"/>
                <a:hlinkClick r:id="rId3"/>
              </a:rPr>
              <a:t>https://github.com/MicrosoftLearning/20486D-DevelopingASPNETMVCWebApplications/blob/master/Instructions/20486D_MOD03_LAB_MANUAL.md</a:t>
            </a:r>
            <a:r>
              <a:rPr lang="en-US" sz="1000" u="sng" dirty="0">
                <a:solidFill>
                  <a:srgbClr val="0563C1"/>
                </a:solidFill>
                <a:latin typeface="Arial"/>
                <a:ea typeface="Calibri"/>
                <a:cs typeface="Times New Roman"/>
                <a:hlinkClick r:id="rId3"/>
              </a:rPr>
              <a:t>.</a:t>
            </a:r>
            <a:r>
              <a:rPr lang="en-US" sz="1000" dirty="0">
                <a:solidFill>
                  <a:srgbClr val="000000"/>
                </a:solidFill>
                <a:latin typeface="Arial"/>
                <a:ea typeface="Calibri"/>
                <a:cs typeface="Times New Roman"/>
              </a:rPr>
              <a:t> </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You will find the detailed steps on the following page: </a:t>
            </a:r>
            <a:r>
              <a:rPr lang="en-US" sz="1000" u="sng" dirty="0">
                <a:solidFill>
                  <a:srgbClr val="0563C1"/>
                </a:solidFill>
                <a:latin typeface="Arial"/>
                <a:ea typeface="Calibri"/>
                <a:cs typeface="Segoe UI"/>
                <a:hlinkClick r:id="rId4"/>
              </a:rPr>
              <a:t>https://github.com/MicrosoftLearning/20486D-DevelopingASPNETMVCWebApplications/blob/master/Instructions/20486D_MOD03_LAK.md</a:t>
            </a:r>
            <a:r>
              <a:rPr lang="en-US" sz="1000" u="sng" dirty="0">
                <a:solidFill>
                  <a:srgbClr val="0563C1"/>
                </a:solidFill>
                <a:latin typeface="Arial"/>
                <a:ea typeface="Calibri"/>
                <a:cs typeface="Times New Roman"/>
                <a:hlinkClick r:id="rId4"/>
              </a:rPr>
              <a:t>.</a:t>
            </a:r>
            <a:r>
              <a:rPr lang="en-US" sz="1000" dirty="0">
                <a:solidFill>
                  <a:srgbClr val="000000"/>
                </a:solidFill>
                <a:latin typeface="Arial"/>
                <a:ea typeface="Calibri"/>
                <a:cs typeface="Times New Roman"/>
              </a:rPr>
              <a:t> </a:t>
            </a:r>
            <a:endParaRPr lang="en-US" sz="1000" dirty="0">
              <a:latin typeface="Arial"/>
              <a:ea typeface="Calibri"/>
              <a:cs typeface="Times New Roman"/>
            </a:endParaRPr>
          </a:p>
          <a:p>
            <a:pPr>
              <a:lnSpc>
                <a:spcPct val="115000"/>
              </a:lnSpc>
              <a:spcAft>
                <a:spcPts val="1000"/>
              </a:spcAft>
            </a:pPr>
            <a:r>
              <a:rPr lang="en-US" sz="1000" b="1" dirty="0">
                <a:latin typeface="Arial"/>
                <a:ea typeface="Arial Unicode MS"/>
                <a:cs typeface="Arial"/>
              </a:rPr>
              <a:t>Exercise 1: Working with Static Files</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To create the poll, the application needs a styled HTML page. The HTML page must post the poll results to the server. To transfer the results to the server you will use an HTML form.</a:t>
            </a:r>
          </a:p>
          <a:p>
            <a:pPr>
              <a:lnSpc>
                <a:spcPct val="115000"/>
              </a:lnSpc>
              <a:spcAft>
                <a:spcPts val="1000"/>
              </a:spcAft>
            </a:pPr>
            <a:r>
              <a:rPr lang="en-US" sz="1000" dirty="0">
                <a:latin typeface="Arial"/>
                <a:ea typeface="Calibri"/>
                <a:cs typeface="Times New Roman"/>
              </a:rPr>
              <a:t>The main tasks for this exercise are the following: </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Create a new project by using the ASP.NET Core Empty project template</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Run the application</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Add an HTML file to the </a:t>
            </a:r>
            <a:r>
              <a:rPr lang="en-US" sz="1000" b="1" dirty="0" err="1">
                <a:effectLst/>
                <a:latin typeface="Arial"/>
                <a:ea typeface="Times New Roman"/>
                <a:cs typeface="Times New Roman"/>
              </a:rPr>
              <a:t>wwwroot</a:t>
            </a:r>
            <a:r>
              <a:rPr lang="en-US" sz="1000" dirty="0">
                <a:effectLst/>
                <a:latin typeface="Arial"/>
                <a:ea typeface="Times New Roman"/>
                <a:cs typeface="Times New Roman"/>
              </a:rPr>
              <a:t> folder</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Run the application - the content of the HTML file is not displayed</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Enable working with static files</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Run the application - the content of the HTML file is displayed</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Add an HTML file outside of the </a:t>
            </a:r>
            <a:r>
              <a:rPr lang="en-US" sz="1000" b="1" dirty="0" err="1">
                <a:effectLst/>
                <a:latin typeface="Arial"/>
                <a:ea typeface="Times New Roman"/>
                <a:cs typeface="Times New Roman"/>
              </a:rPr>
              <a:t>wwwroot</a:t>
            </a:r>
            <a:r>
              <a:rPr lang="en-US" sz="1000" dirty="0">
                <a:effectLst/>
                <a:latin typeface="Arial"/>
                <a:ea typeface="Times New Roman"/>
                <a:cs typeface="Times New Roman"/>
              </a:rPr>
              <a:t> folder</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Run the application - the content of the HTML file outside the </a:t>
            </a:r>
            <a:r>
              <a:rPr lang="en-US" sz="1000" b="1" dirty="0" err="1">
                <a:effectLst/>
                <a:latin typeface="Arial"/>
                <a:ea typeface="Times New Roman"/>
                <a:cs typeface="Times New Roman"/>
              </a:rPr>
              <a:t>wwwroot</a:t>
            </a:r>
            <a:r>
              <a:rPr lang="en-US" sz="1000" dirty="0">
                <a:effectLst/>
                <a:latin typeface="Arial"/>
                <a:ea typeface="Times New Roman"/>
                <a:cs typeface="Times New Roman"/>
              </a:rPr>
              <a:t> folder is not displayed</a:t>
            </a:r>
          </a:p>
          <a:p>
            <a:pPr>
              <a:lnSpc>
                <a:spcPct val="115000"/>
              </a:lnSpc>
              <a:spcAft>
                <a:spcPts val="1000"/>
              </a:spcAft>
            </a:pPr>
            <a:r>
              <a:rPr lang="en-US" sz="1000" b="1" dirty="0">
                <a:latin typeface="Arial"/>
                <a:ea typeface="Arial Unicode MS"/>
                <a:cs typeface="Arial"/>
              </a:rPr>
              <a:t>Exercise 2: Creating Custom Middleware</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server needs to handle the client’s request. You have been asked to find which ball game was chosen by the user. To do this, you will create a middleware.</a:t>
            </a:r>
          </a:p>
          <a:p>
            <a:pPr>
              <a:lnSpc>
                <a:spcPct val="115000"/>
              </a:lnSpc>
              <a:spcAft>
                <a:spcPts val="1000"/>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388BF0C-9CCE-41F6-BB56-4E36DAF7C3BA}"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7342478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Times New Roman"/>
              </a:rPr>
              <a:t>The main tasks for this exercise are the follows: </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Create a middleware</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Run the application</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Change the order of the middleware</a:t>
            </a:r>
          </a:p>
          <a:p>
            <a:pPr lvl="0">
              <a:lnSpc>
                <a:spcPct val="115000"/>
              </a:lnSpc>
              <a:spcAft>
                <a:spcPts val="1000"/>
              </a:spcAft>
            </a:pPr>
            <a:r>
              <a:rPr lang="en-US" sz="1000" b="1" dirty="0">
                <a:solidFill>
                  <a:prstClr val="black"/>
                </a:solidFill>
                <a:latin typeface="Arial"/>
                <a:ea typeface="Arial Unicode MS"/>
                <a:cs typeface="Arial"/>
              </a:rPr>
              <a:t>Exercise 3: Using Dependency Injection</a:t>
            </a:r>
            <a:endParaRPr lang="en-US" sz="1000" b="1"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You will need to aggregate the votes and store them for future use. You will use services to manage and preserve the data.</a:t>
            </a:r>
          </a:p>
          <a:p>
            <a:pPr lvl="0">
              <a:lnSpc>
                <a:spcPct val="115000"/>
              </a:lnSpc>
              <a:spcAft>
                <a:spcPts val="1000"/>
              </a:spcAft>
            </a:pPr>
            <a:r>
              <a:rPr lang="en-US" sz="1000" dirty="0">
                <a:solidFill>
                  <a:prstClr val="black"/>
                </a:solidFill>
                <a:latin typeface="Arial"/>
                <a:ea typeface="Calibri"/>
                <a:cs typeface="Times New Roman"/>
              </a:rPr>
              <a:t>The main tasks for this exercise are as follows: </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Define an interface for a service</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Define an implementation for the service</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Use dependency injection</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Run the application</a:t>
            </a:r>
          </a:p>
          <a:p>
            <a:pPr lvl="0">
              <a:lnSpc>
                <a:spcPct val="115000"/>
              </a:lnSpc>
              <a:spcAft>
                <a:spcPts val="995"/>
              </a:spcAft>
            </a:pPr>
            <a:r>
              <a:rPr lang="en-US" sz="1000" b="1" dirty="0">
                <a:solidFill>
                  <a:prstClr val="black"/>
                </a:solidFill>
                <a:latin typeface="Arial"/>
                <a:ea typeface="Calibri"/>
                <a:cs typeface="Times New Roman"/>
              </a:rPr>
              <a:t>Exercise 4: </a:t>
            </a:r>
            <a:r>
              <a:rPr lang="en-US" sz="1000" b="1" dirty="0">
                <a:solidFill>
                  <a:srgbClr val="000000"/>
                </a:solidFill>
                <a:latin typeface="Arial"/>
                <a:ea typeface="Arial Unicode MS"/>
                <a:cs typeface="Arial"/>
              </a:rPr>
              <a:t>Injecting a Service to a Controller</a:t>
            </a:r>
            <a:endParaRPr lang="en-US" sz="1000" b="1"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In this exercise, you will create an ASP.NET Core MVC controller to display the poll results. </a:t>
            </a:r>
          </a:p>
          <a:p>
            <a:pPr lvl="0">
              <a:lnSpc>
                <a:spcPct val="115000"/>
              </a:lnSpc>
              <a:spcAft>
                <a:spcPts val="1000"/>
              </a:spcAft>
            </a:pPr>
            <a:r>
              <a:rPr lang="en-US" sz="1000" dirty="0">
                <a:solidFill>
                  <a:prstClr val="black"/>
                </a:solidFill>
                <a:latin typeface="Arial"/>
                <a:ea typeface="Calibri"/>
                <a:cs typeface="Times New Roman"/>
              </a:rPr>
              <a:t>The main tasks for this exercise are the following: </a:t>
            </a:r>
          </a:p>
          <a:p>
            <a:pPr marL="342900" lvl="0" indent="-342900">
              <a:lnSpc>
                <a:spcPct val="115000"/>
              </a:lnSpc>
              <a:spcAft>
                <a:spcPts val="995"/>
              </a:spcAft>
              <a:buFont typeface="+mj-lt"/>
              <a:buAutoNum type="arabicPeriod"/>
            </a:pPr>
            <a:r>
              <a:rPr lang="en-US" sz="1000" dirty="0">
                <a:solidFill>
                  <a:prstClr val="black"/>
                </a:solidFill>
                <a:latin typeface="Arial"/>
                <a:ea typeface="Arial Unicode MS"/>
                <a:cs typeface="Arial"/>
              </a:rPr>
              <a:t>Enable working with MVC</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Arial Unicode MS"/>
                <a:cs typeface="Arial"/>
              </a:rPr>
              <a:t>Add a controller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Arial Unicode MS"/>
                <a:cs typeface="Arial"/>
              </a:rPr>
              <a:t>Run the application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Arial Unicode MS"/>
                <a:cs typeface="Arial"/>
              </a:rPr>
              <a:t>Use dependency injection in a controller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Arial Unicode MS"/>
                <a:cs typeface="Arial"/>
              </a:rPr>
              <a:t>Run the application</a:t>
            </a:r>
            <a:endParaRPr lang="en-US" dirty="0"/>
          </a:p>
        </p:txBody>
      </p:sp>
      <p:sp>
        <p:nvSpPr>
          <p:cNvPr id="4" name="Slide Number Placeholder 3"/>
          <p:cNvSpPr>
            <a:spLocks noGrp="1"/>
          </p:cNvSpPr>
          <p:nvPr>
            <p:ph type="sldNum" sz="quarter" idx="10"/>
          </p:nvPr>
        </p:nvSpPr>
        <p:spPr/>
        <p:txBody>
          <a:bodyPr/>
          <a:lstStyle/>
          <a:p>
            <a:fld id="{4388BF0C-9CCE-41F6-BB56-4E36DAF7C3BA}" type="slidenum">
              <a:rPr lang="en-US" smtClean="0"/>
              <a:t>22</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2698769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In this lab the students will learn how to send data from an HTML form to a middleware, save the data in a service, and output the data by using a controller and Dependency Injection.</a:t>
            </a:r>
          </a:p>
          <a:p>
            <a:pPr>
              <a:lnSpc>
                <a:spcPct val="115000"/>
              </a:lnSpc>
              <a:spcAft>
                <a:spcPts val="1000"/>
              </a:spcAft>
            </a:pPr>
            <a:r>
              <a:rPr lang="en-US" sz="1000" dirty="0">
                <a:latin typeface="Arial"/>
                <a:ea typeface="Calibri"/>
                <a:cs typeface="Times New Roman"/>
              </a:rPr>
              <a:t>You will find the high-level steps on the following page: </a:t>
            </a:r>
            <a:r>
              <a:rPr lang="en-US" sz="1000" dirty="0">
                <a:latin typeface="Arial"/>
                <a:ea typeface="Calibri"/>
                <a:cs typeface="Times New Roman"/>
                <a:hlinkClick r:id="rId3"/>
              </a:rPr>
              <a:t>https://github.com/MicrosoftLearning/20486D-DevelopingASPNETMVCWebApplications/blob/master/Instructions/20486D_MOD03_LAB_MANUAL.md.</a:t>
            </a:r>
            <a:r>
              <a:rPr lang="en-US" sz="1000" dirty="0">
                <a:latin typeface="Arial"/>
                <a:ea typeface="Calibri"/>
                <a:cs typeface="Times New Roman"/>
              </a:rPr>
              <a:t> </a:t>
            </a:r>
          </a:p>
          <a:p>
            <a:pPr>
              <a:lnSpc>
                <a:spcPct val="115000"/>
              </a:lnSpc>
              <a:spcAft>
                <a:spcPts val="1000"/>
              </a:spcAft>
            </a:pPr>
            <a:r>
              <a:rPr lang="en-US" sz="1000" dirty="0">
                <a:latin typeface="Arial"/>
                <a:ea typeface="Calibri"/>
                <a:cs typeface="Times New Roman"/>
              </a:rPr>
              <a:t>You will find the detailed steps on the following page: </a:t>
            </a:r>
            <a:r>
              <a:rPr lang="en-US" sz="1000" dirty="0">
                <a:latin typeface="Arial"/>
                <a:ea typeface="Calibri"/>
                <a:cs typeface="Times New Roman"/>
                <a:hlinkClick r:id="rId4"/>
              </a:rPr>
              <a:t>https://github.com/MicrosoftLearning/20486D-DevelopingASPNETMVCWebApplications/blob/master/Instructions/20486D_MOD03_LAK.md.</a:t>
            </a: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388BF0C-9CCE-41F6-BB56-4E36DAF7C3BA}"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25319715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What is the difference between </a:t>
            </a:r>
            <a:r>
              <a:rPr lang="en-US" sz="1000" b="1">
                <a:latin typeface="Arial"/>
                <a:ea typeface="Calibri"/>
                <a:cs typeface="Times New Roman"/>
              </a:rPr>
              <a:t>app.Use</a:t>
            </a:r>
            <a:r>
              <a:rPr lang="en-US" sz="1000">
                <a:latin typeface="Arial"/>
                <a:ea typeface="Calibri"/>
                <a:cs typeface="Times New Roman"/>
              </a:rPr>
              <a:t> and </a:t>
            </a:r>
            <a:r>
              <a:rPr lang="en-US" sz="1000" b="1">
                <a:latin typeface="Arial"/>
                <a:ea typeface="Calibri"/>
                <a:cs typeface="Times New Roman"/>
              </a:rPr>
              <a:t>app.Run</a:t>
            </a:r>
            <a:r>
              <a:rPr lang="en-US" sz="1000">
                <a:latin typeface="Arial"/>
                <a:ea typeface="Calibri"/>
                <a:cs typeface="Times New Roman"/>
              </a:rPr>
              <a:t> in the </a:t>
            </a:r>
            <a:r>
              <a:rPr lang="en-US" sz="1000" b="1">
                <a:latin typeface="Arial"/>
                <a:ea typeface="Calibri"/>
                <a:cs typeface="Times New Roman"/>
              </a:rPr>
              <a:t>Configure</a:t>
            </a:r>
            <a:r>
              <a:rPr lang="en-US" sz="1000">
                <a:latin typeface="Arial"/>
                <a:ea typeface="Calibri"/>
                <a:cs typeface="Times New Roman"/>
              </a:rPr>
              <a:t> method in the </a:t>
            </a:r>
            <a:r>
              <a:rPr lang="en-US" sz="1000" b="1">
                <a:latin typeface="Arial"/>
                <a:ea typeface="Calibri"/>
                <a:cs typeface="Times New Roman"/>
              </a:rPr>
              <a:t>Startup</a:t>
            </a:r>
            <a:r>
              <a:rPr lang="en-US" sz="1000">
                <a:latin typeface="Arial"/>
                <a:ea typeface="Calibri"/>
                <a:cs typeface="Times New Roman"/>
              </a:rPr>
              <a:t> class?</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When you use </a:t>
            </a:r>
            <a:r>
              <a:rPr lang="en-US" sz="1000" b="1">
                <a:latin typeface="Arial"/>
                <a:ea typeface="Calibri"/>
                <a:cs typeface="Times New Roman"/>
              </a:rPr>
              <a:t>app.Use</a:t>
            </a:r>
            <a:r>
              <a:rPr lang="en-US" sz="1000">
                <a:latin typeface="Arial"/>
                <a:ea typeface="Calibri"/>
                <a:cs typeface="Times New Roman"/>
              </a:rPr>
              <a:t>, it is possible to run the next middleware in the pipeline, by calling the </a:t>
            </a:r>
            <a:r>
              <a:rPr lang="en-US" sz="1000" b="1">
                <a:latin typeface="Arial"/>
                <a:ea typeface="Calibri"/>
                <a:cs typeface="Times New Roman"/>
              </a:rPr>
              <a:t>Invoke</a:t>
            </a:r>
            <a:r>
              <a:rPr lang="en-US" sz="1000">
                <a:latin typeface="Arial"/>
                <a:ea typeface="Calibri"/>
                <a:cs typeface="Times New Roman"/>
              </a:rPr>
              <a:t> method on the </a:t>
            </a:r>
            <a:r>
              <a:rPr lang="en-US" sz="1000" b="1">
                <a:latin typeface="Arial"/>
                <a:ea typeface="Calibri"/>
                <a:cs typeface="Times New Roman"/>
              </a:rPr>
              <a:t>next</a:t>
            </a:r>
            <a:r>
              <a:rPr lang="en-US" sz="1000">
                <a:latin typeface="Arial"/>
                <a:ea typeface="Calibri"/>
                <a:cs typeface="Times New Roman"/>
              </a:rPr>
              <a:t> parameter.</a:t>
            </a:r>
          </a:p>
          <a:p>
            <a:pPr>
              <a:lnSpc>
                <a:spcPct val="115000"/>
              </a:lnSpc>
              <a:spcAft>
                <a:spcPts val="1000"/>
              </a:spcAft>
            </a:pPr>
            <a:r>
              <a:rPr lang="en-US" sz="1000">
                <a:latin typeface="Arial"/>
                <a:ea typeface="Arial Unicode MS"/>
                <a:cs typeface="Arial"/>
              </a:rPr>
              <a:t>When you use </a:t>
            </a:r>
            <a:r>
              <a:rPr lang="en-US" sz="1000" b="1">
                <a:latin typeface="Arial"/>
                <a:ea typeface="Calibri"/>
                <a:cs typeface="Times New Roman"/>
              </a:rPr>
              <a:t>app.Run</a:t>
            </a:r>
            <a:r>
              <a:rPr lang="en-US" sz="1000">
                <a:latin typeface="Arial"/>
                <a:ea typeface="Arial Unicode MS"/>
                <a:cs typeface="Arial"/>
              </a:rPr>
              <a:t>, it is impossible to run any middleware after its usage, and it does not have the </a:t>
            </a:r>
            <a:r>
              <a:rPr lang="en-US" sz="1000" b="1">
                <a:latin typeface="Arial"/>
                <a:ea typeface="Calibri"/>
                <a:cs typeface="Times New Roman"/>
              </a:rPr>
              <a:t>next</a:t>
            </a:r>
            <a:r>
              <a:rPr lang="en-US" sz="1000">
                <a:latin typeface="Arial"/>
                <a:ea typeface="Arial Unicode MS"/>
                <a:cs typeface="Arial"/>
              </a:rPr>
              <a:t> parameter.</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Arial Unicode MS"/>
                <a:cs typeface="Arial"/>
              </a:rPr>
              <a:t>What will change when you update the service configuration in the </a:t>
            </a:r>
            <a:r>
              <a:rPr lang="en-US" sz="1000" b="1">
                <a:latin typeface="Arial"/>
                <a:ea typeface="Calibri"/>
                <a:cs typeface="Times New Roman"/>
              </a:rPr>
              <a:t>ConfigureServices</a:t>
            </a:r>
            <a:r>
              <a:rPr lang="en-US" sz="1000">
                <a:latin typeface="Arial"/>
                <a:ea typeface="Arial Unicode MS"/>
                <a:cs typeface="Arial"/>
              </a:rPr>
              <a:t> method from </a:t>
            </a:r>
            <a:r>
              <a:rPr lang="en-US" sz="1000" b="1">
                <a:latin typeface="Arial"/>
                <a:ea typeface="Calibri"/>
                <a:cs typeface="Times New Roman"/>
              </a:rPr>
              <a:t>AddSingleton</a:t>
            </a:r>
            <a:r>
              <a:rPr lang="en-US" sz="1000">
                <a:latin typeface="Arial"/>
                <a:ea typeface="Arial Unicode MS"/>
                <a:cs typeface="Arial"/>
              </a:rPr>
              <a:t> to </a:t>
            </a:r>
            <a:r>
              <a:rPr lang="en-US" sz="1000" b="1">
                <a:latin typeface="Arial"/>
                <a:ea typeface="Calibri"/>
                <a:cs typeface="Times New Roman"/>
              </a:rPr>
              <a:t>AddScoped</a:t>
            </a:r>
            <a:r>
              <a:rPr lang="en-US" sz="1000">
                <a:latin typeface="Arial"/>
                <a:ea typeface="Arial Unicode MS"/>
                <a:cs typeface="Arial"/>
              </a:rPr>
              <a:t>, or to </a:t>
            </a:r>
            <a:r>
              <a:rPr lang="en-US" sz="1000" b="1">
                <a:latin typeface="Arial"/>
                <a:ea typeface="Calibri"/>
                <a:cs typeface="Times New Roman"/>
              </a:rPr>
              <a:t>AddTransient</a:t>
            </a:r>
            <a:r>
              <a:rPr lang="en-US" sz="1000">
                <a:latin typeface="Arial"/>
                <a:ea typeface="Arial Unicode MS"/>
                <a:cs typeface="Arial"/>
              </a:rPr>
              <a:t>?</a:t>
            </a:r>
            <a:r>
              <a:rPr lang="en-US" sz="1000">
                <a:latin typeface="Arial"/>
                <a:ea typeface="Calibri"/>
                <a:cs typeface="Times New Roman"/>
              </a:rPr>
              <a:t> </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If a service is configured to run with </a:t>
            </a:r>
            <a:r>
              <a:rPr lang="en-US" sz="1000" b="1">
                <a:latin typeface="Arial"/>
                <a:ea typeface="Calibri"/>
                <a:cs typeface="Times New Roman"/>
              </a:rPr>
              <a:t>AddSingleton</a:t>
            </a:r>
            <a:r>
              <a:rPr lang="en-US" sz="1000">
                <a:latin typeface="Arial"/>
                <a:ea typeface="Calibri"/>
                <a:cs typeface="Times New Roman"/>
              </a:rPr>
              <a:t>, a single instance will be created during the application’s entire lifetime. If </a:t>
            </a:r>
            <a:r>
              <a:rPr lang="en-US" sz="1000" b="1">
                <a:latin typeface="Arial"/>
                <a:ea typeface="Calibri"/>
                <a:cs typeface="Times New Roman"/>
              </a:rPr>
              <a:t>AddScoped</a:t>
            </a:r>
            <a:r>
              <a:rPr lang="en-US" sz="1000">
                <a:latin typeface="Arial"/>
                <a:ea typeface="Calibri"/>
                <a:cs typeface="Times New Roman"/>
              </a:rPr>
              <a:t> is used, one copy of the service will be created for each individual request. </a:t>
            </a:r>
          </a:p>
          <a:p>
            <a:pPr>
              <a:lnSpc>
                <a:spcPct val="115000"/>
              </a:lnSpc>
              <a:spcAft>
                <a:spcPts val="1000"/>
              </a:spcAft>
            </a:pPr>
            <a:r>
              <a:rPr lang="en-US" sz="1000">
                <a:latin typeface="Arial"/>
                <a:ea typeface="Calibri"/>
                <a:cs typeface="Times New Roman"/>
              </a:rPr>
              <a:t>If </a:t>
            </a:r>
            <a:r>
              <a:rPr lang="en-US" sz="1000" b="1">
                <a:latin typeface="Arial"/>
                <a:ea typeface="Calibri"/>
                <a:cs typeface="Times New Roman"/>
              </a:rPr>
              <a:t>AddTransient</a:t>
            </a:r>
            <a:r>
              <a:rPr lang="en-US" sz="1000">
                <a:latin typeface="Arial"/>
                <a:ea typeface="Calibri"/>
                <a:cs typeface="Times New Roman"/>
              </a:rPr>
              <a:t> is used, a separate instance will be created whenever a service is injected.</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Arial Unicode MS"/>
                <a:cs typeface="Arial"/>
              </a:rPr>
              <a:t>What happens to the </a:t>
            </a:r>
            <a:r>
              <a:rPr lang="en-US" sz="1000" b="1">
                <a:latin typeface="Arial"/>
                <a:ea typeface="Calibri"/>
                <a:cs typeface="Times New Roman"/>
              </a:rPr>
              <a:t>UseStaticFiles</a:t>
            </a:r>
            <a:r>
              <a:rPr lang="en-US" sz="1000">
                <a:latin typeface="Arial"/>
                <a:ea typeface="Arial Unicode MS"/>
                <a:cs typeface="Arial"/>
              </a:rPr>
              <a:t> middleware when the browser is directed to a path where no static file is found?</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The </a:t>
            </a:r>
            <a:r>
              <a:rPr lang="en-US" sz="1000" b="1">
                <a:latin typeface="Arial"/>
                <a:ea typeface="Calibri"/>
                <a:cs typeface="Times New Roman"/>
              </a:rPr>
              <a:t>UseStaticFiles</a:t>
            </a:r>
            <a:r>
              <a:rPr lang="en-US" sz="1000">
                <a:latin typeface="Arial"/>
                <a:ea typeface="Calibri"/>
                <a:cs typeface="Times New Roman"/>
              </a:rPr>
              <a:t> middleware checks for the existence of the static file in the requested path.</a:t>
            </a:r>
          </a:p>
          <a:p>
            <a:pPr>
              <a:lnSpc>
                <a:spcPct val="115000"/>
              </a:lnSpc>
              <a:spcAft>
                <a:spcPts val="1000"/>
              </a:spcAft>
            </a:pPr>
            <a:r>
              <a:rPr lang="en-US" sz="1000">
                <a:latin typeface="Arial"/>
                <a:ea typeface="Arial Unicode MS"/>
                <a:cs typeface="Arial"/>
              </a:rPr>
              <a:t>If it finds no match, it invokes the </a:t>
            </a:r>
            <a:r>
              <a:rPr lang="en-US" sz="1000" b="1">
                <a:latin typeface="Arial"/>
                <a:ea typeface="Calibri"/>
                <a:cs typeface="Times New Roman"/>
              </a:rPr>
              <a:t>next</a:t>
            </a:r>
            <a:r>
              <a:rPr lang="en-US" sz="1000">
                <a:latin typeface="Arial"/>
                <a:ea typeface="Arial Unicode MS"/>
                <a:cs typeface="Arial"/>
              </a:rPr>
              <a:t> parameter and continues to the next middleware in the pipeline.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388BF0C-9CCE-41F6-BB56-4E36DAF7C3BA}"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20259699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are the advantages of using Dependency Injection over instantiating references?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By using Dependency Injection, you can separate service logic from their dependencies, this can help with the following:</a:t>
            </a: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Adding new dependencies does not affect currently existing code.</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Changing internal logic has no effect on external code.</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By committing to interfaces, the code becomes simpler to mock up during tests, as you can test each service and each component independently.</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You do not need to manually manage service lifetime whenever they are injected.</a:t>
            </a:r>
            <a:endParaRPr lang="en-US" sz="1000" dirty="0">
              <a:effectLst/>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Best Practice</a:t>
            </a:r>
          </a:p>
          <a:p>
            <a:pPr>
              <a:lnSpc>
                <a:spcPct val="115000"/>
              </a:lnSpc>
              <a:spcAft>
                <a:spcPts val="1000"/>
              </a:spcAft>
            </a:pPr>
            <a:r>
              <a:rPr lang="en-US" sz="1000" dirty="0">
                <a:latin typeface="Arial"/>
                <a:ea typeface="Calibri"/>
                <a:cs typeface="Times New Roman"/>
              </a:rPr>
              <a:t>Remember that the order of middleware in the </a:t>
            </a:r>
            <a:r>
              <a:rPr lang="en-US" sz="1000" b="1" dirty="0">
                <a:latin typeface="Arial"/>
                <a:ea typeface="Calibri"/>
                <a:cs typeface="Times New Roman"/>
              </a:rPr>
              <a:t>Configure</a:t>
            </a:r>
            <a:r>
              <a:rPr lang="en-US" sz="1000" dirty="0">
                <a:latin typeface="Arial"/>
                <a:ea typeface="Calibri"/>
                <a:cs typeface="Times New Roman"/>
              </a:rPr>
              <a:t> method is crucial to the application’s behavior. While building the middleware pipeline it is important that you think of any potential clashing issues that may occur inside the middleware and design it accordingly.</a:t>
            </a:r>
          </a:p>
          <a:p>
            <a:pPr>
              <a:lnSpc>
                <a:spcPct val="115000"/>
              </a:lnSpc>
              <a:spcAft>
                <a:spcPts val="1000"/>
              </a:spcAft>
            </a:pPr>
            <a:r>
              <a:rPr lang="en-US" sz="1000" b="1" dirty="0">
                <a:latin typeface="Arial"/>
                <a:ea typeface="Calibri"/>
                <a:cs typeface="Times New Roman"/>
              </a:rPr>
              <a:t>Common Issues and Troubleshooting Tips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Issues</a:t>
            </a: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While running an application with </a:t>
            </a:r>
            <a:r>
              <a:rPr lang="en-US" sz="1000" b="1" dirty="0" err="1">
                <a:latin typeface="Arial"/>
                <a:ea typeface="Calibri"/>
                <a:cs typeface="Times New Roman"/>
              </a:rPr>
              <a:t>UseMvc</a:t>
            </a:r>
            <a:r>
              <a:rPr lang="en-US" sz="1000" dirty="0">
                <a:latin typeface="Arial"/>
                <a:ea typeface="Calibri"/>
                <a:cs typeface="Times New Roman"/>
              </a:rPr>
              <a:t> or </a:t>
            </a:r>
            <a:r>
              <a:rPr lang="en-US" sz="1000" b="1" dirty="0" err="1">
                <a:latin typeface="Arial"/>
                <a:ea typeface="Calibri"/>
                <a:cs typeface="Times New Roman"/>
              </a:rPr>
              <a:t>UseMvcWithDefaultRoute</a:t>
            </a:r>
            <a:r>
              <a:rPr lang="en-US" sz="1000" dirty="0">
                <a:latin typeface="Arial"/>
                <a:ea typeface="Calibri"/>
                <a:cs typeface="Times New Roman"/>
              </a:rPr>
              <a:t> in the </a:t>
            </a:r>
            <a:r>
              <a:rPr lang="en-US" sz="1000" b="1" dirty="0">
                <a:latin typeface="Arial"/>
                <a:ea typeface="Calibri"/>
                <a:cs typeface="Times New Roman"/>
              </a:rPr>
              <a:t>Configure</a:t>
            </a:r>
            <a:r>
              <a:rPr lang="en-US" sz="1000" dirty="0">
                <a:latin typeface="Arial"/>
                <a:ea typeface="Calibri"/>
                <a:cs typeface="Times New Roman"/>
              </a:rPr>
              <a:t> method you get an error: </a:t>
            </a:r>
            <a:r>
              <a:rPr lang="en-US" sz="1000" b="1" dirty="0" err="1">
                <a:latin typeface="Arial"/>
                <a:ea typeface="Calibri"/>
                <a:cs typeface="Times New Roman"/>
              </a:rPr>
              <a:t>System.InvalidOperationException</a:t>
            </a:r>
            <a:r>
              <a:rPr lang="en-US" sz="1000" b="1" dirty="0">
                <a:latin typeface="Arial"/>
                <a:ea typeface="Calibri"/>
                <a:cs typeface="Times New Roman"/>
              </a:rPr>
              <a:t>: 'Unable to find the required services...</a:t>
            </a:r>
            <a:r>
              <a:rPr lang="en-US" sz="1000" dirty="0">
                <a:latin typeface="Arial"/>
                <a:ea typeface="Calibri"/>
                <a:cs typeface="Times New Roman"/>
              </a:rPr>
              <a:t>‘</a:t>
            </a: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You navigate to an action in an MVC controller but get an HTTP 500 error page.</a:t>
            </a:r>
          </a:p>
        </p:txBody>
      </p:sp>
      <p:sp>
        <p:nvSpPr>
          <p:cNvPr id="4" name="Slide Number Placeholder 3"/>
          <p:cNvSpPr>
            <a:spLocks noGrp="1"/>
          </p:cNvSpPr>
          <p:nvPr>
            <p:ph type="sldNum" sz="quarter" idx="10"/>
          </p:nvPr>
        </p:nvSpPr>
        <p:spPr/>
        <p:txBody>
          <a:bodyPr/>
          <a:lstStyle/>
          <a:p>
            <a:fld id="{4388BF0C-9CCE-41F6-BB56-4E36DAF7C3BA}"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25656573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pPr>
              <a:lnSpc>
                <a:spcPct val="115000"/>
              </a:lnSpc>
              <a:spcAft>
                <a:spcPts val="1000"/>
              </a:spcAft>
            </a:pPr>
            <a:r>
              <a:rPr lang="en-US" sz="1000" b="1" dirty="0">
                <a:latin typeface="Arial"/>
                <a:ea typeface="Calibri"/>
                <a:cs typeface="Times New Roman"/>
              </a:rPr>
              <a:t>Troubleshooting Tips</a:t>
            </a: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Verify that there is a call to </a:t>
            </a:r>
            <a:r>
              <a:rPr lang="en-US" sz="1000" dirty="0" err="1">
                <a:latin typeface="Arial"/>
                <a:ea typeface="Calibri"/>
                <a:cs typeface="Times New Roman"/>
              </a:rPr>
              <a:t>AddMvc</a:t>
            </a:r>
            <a:r>
              <a:rPr lang="en-US" sz="1000" dirty="0">
                <a:latin typeface="Arial"/>
                <a:ea typeface="Calibri"/>
                <a:cs typeface="Times New Roman"/>
              </a:rPr>
              <a:t> in the </a:t>
            </a:r>
            <a:r>
              <a:rPr lang="en-US" sz="1000" dirty="0" err="1">
                <a:latin typeface="Arial"/>
                <a:ea typeface="Calibri"/>
                <a:cs typeface="Times New Roman"/>
              </a:rPr>
              <a:t>ConfigureServices</a:t>
            </a:r>
            <a:r>
              <a:rPr lang="en-US" sz="1000" dirty="0">
                <a:latin typeface="Arial"/>
                <a:ea typeface="Calibri"/>
                <a:cs typeface="Times New Roman"/>
              </a:rPr>
              <a:t> method.</a:t>
            </a: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Ensure that all services are correctly registered in the </a:t>
            </a:r>
            <a:r>
              <a:rPr lang="en-US" sz="1000" dirty="0" err="1">
                <a:latin typeface="Arial"/>
                <a:ea typeface="Calibri"/>
                <a:cs typeface="Times New Roman"/>
              </a:rPr>
              <a:t>ConfigureServices</a:t>
            </a:r>
            <a:r>
              <a:rPr lang="en-US" sz="1000" dirty="0">
                <a:latin typeface="Arial"/>
                <a:ea typeface="Calibri"/>
                <a:cs typeface="Times New Roman"/>
              </a:rPr>
              <a:t> method.</a:t>
            </a:r>
          </a:p>
          <a:p>
            <a:pPr>
              <a:lnSpc>
                <a:spcPct val="115000"/>
              </a:lnSpc>
              <a:spcAft>
                <a:spcPts val="1000"/>
              </a:spcAft>
              <a:buSzPct val="150000"/>
            </a:pPr>
            <a:r>
              <a:rPr lang="en-IN" sz="1000" b="1" dirty="0">
                <a:latin typeface="Arial"/>
                <a:ea typeface="Calibri"/>
                <a:cs typeface="Times New Roman"/>
              </a:rPr>
              <a:t>Note: </a:t>
            </a:r>
            <a:r>
              <a:rPr lang="en-IN" sz="1000" dirty="0">
                <a:latin typeface="Arial"/>
                <a:ea typeface="Calibri"/>
                <a:cs typeface="Times New Roman"/>
              </a:rPr>
              <a:t>Ensure that you cover the common issues and the corresponding troubleshooting tips listed in this section. Encourage students to share tips from their own work environments.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388BF0C-9CCE-41F6-BB56-4E36DAF7C3BA}" type="slidenum">
              <a:rPr lang="en-US" smtClean="0"/>
              <a:t>26</a:t>
            </a:fld>
            <a:endParaRPr lang="en-US"/>
          </a:p>
        </p:txBody>
      </p:sp>
      <p:sp>
        <p:nvSpPr>
          <p:cNvPr id="5" name="Rectangle 4">
            <a:extLst>
              <a:ext uri="{FF2B5EF4-FFF2-40B4-BE49-F238E27FC236}">
                <a16:creationId xmlns:a16="http://schemas.microsoft.com/office/drawing/2014/main" id="{D97765A1-FC5C-4169-B099-916FCA352E10}"/>
              </a:ext>
            </a:extLst>
          </p:cNvPr>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a:extLst>
              <a:ext uri="{FF2B5EF4-FFF2-40B4-BE49-F238E27FC236}">
                <a16:creationId xmlns:a16="http://schemas.microsoft.com/office/drawing/2014/main" id="{1C715A8D-4C90-4042-9E4D-CD3FDFC31BC3}"/>
              </a:ext>
            </a:extLst>
          </p:cNvPr>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1716847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https://andrewlock.net/exploring-dotnet-6-part-2-comparing-webapplicationbuilder-to-the-generic-host/</a:t>
            </a:r>
          </a:p>
        </p:txBody>
      </p:sp>
      <p:sp>
        <p:nvSpPr>
          <p:cNvPr id="4" name="Slide Number Placeholder 3"/>
          <p:cNvSpPr>
            <a:spLocks noGrp="1"/>
          </p:cNvSpPr>
          <p:nvPr>
            <p:ph type="sldNum" sz="quarter" idx="5"/>
          </p:nvPr>
        </p:nvSpPr>
        <p:spPr/>
        <p:txBody>
          <a:bodyPr/>
          <a:lstStyle/>
          <a:p>
            <a:fld id="{4388BF0C-9CCE-41F6-BB56-4E36DAF7C3BA}" type="slidenum">
              <a:rPr lang="en-US" smtClean="0"/>
              <a:t>3</a:t>
            </a:fld>
            <a:endParaRPr lang="en-US"/>
          </a:p>
        </p:txBody>
      </p:sp>
    </p:spTree>
    <p:extLst>
      <p:ext uri="{BB962C8B-B14F-4D97-AF65-F5344CB8AC3E}">
        <p14:creationId xmlns:p14="http://schemas.microsoft.com/office/powerpoint/2010/main" val="3096866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Be sure to explain the benefits of using services over creating new instances manually, in every place where a dependency is needed. Particularly, bring up the case of dependency chains of services with chains of reliance upon other dependencies. Also, mention that unlike middleware, the order of declaring services does not matter as services are instantiated according to requirement.</a:t>
            </a:r>
          </a:p>
        </p:txBody>
      </p:sp>
      <p:sp>
        <p:nvSpPr>
          <p:cNvPr id="4" name="Slide Number Placeholder 3"/>
          <p:cNvSpPr>
            <a:spLocks noGrp="1"/>
          </p:cNvSpPr>
          <p:nvPr>
            <p:ph type="sldNum" sz="quarter" idx="10"/>
          </p:nvPr>
        </p:nvSpPr>
        <p:spPr/>
        <p:txBody>
          <a:bodyPr/>
          <a:lstStyle/>
          <a:p>
            <a:fld id="{4388BF0C-9CCE-41F6-BB56-4E36DAF7C3BA}"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3474656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Note that while it won’t be covered in this course, there are additional possibilities for Dependency Injection containers that can be used.</a:t>
            </a:r>
          </a:p>
        </p:txBody>
      </p:sp>
      <p:sp>
        <p:nvSpPr>
          <p:cNvPr id="4" name="Slide Number Placeholder 3"/>
          <p:cNvSpPr>
            <a:spLocks noGrp="1"/>
          </p:cNvSpPr>
          <p:nvPr>
            <p:ph type="sldNum" sz="quarter" idx="10"/>
          </p:nvPr>
        </p:nvSpPr>
        <p:spPr/>
        <p:txBody>
          <a:bodyPr/>
          <a:lstStyle/>
          <a:p>
            <a:fld id="{4388BF0C-9CCE-41F6-BB56-4E36DAF7C3BA}"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2787300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Point out that before ASP.NET Core, services had to be instantiated wherever the need to use them arose, and they had to be instantiated manually. This very frequently leads to overly convoluted code, which is hard to manage, and a single change in a service could cause issues with every one of its dependencies.</a:t>
            </a:r>
          </a:p>
        </p:txBody>
      </p:sp>
      <p:sp>
        <p:nvSpPr>
          <p:cNvPr id="4" name="Slide Number Placeholder 3"/>
          <p:cNvSpPr>
            <a:spLocks noGrp="1"/>
          </p:cNvSpPr>
          <p:nvPr>
            <p:ph type="sldNum" sz="quarter" idx="10"/>
          </p:nvPr>
        </p:nvSpPr>
        <p:spPr/>
        <p:txBody>
          <a:bodyPr/>
          <a:lstStyle/>
          <a:p>
            <a:fld id="{4388BF0C-9CCE-41F6-BB56-4E36DAF7C3BA}"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3785430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Mention that by injecting services into the controller it helps make the code more easily testable, removing direct dependencies and opening the way for creating mock data.</a:t>
            </a:r>
          </a:p>
        </p:txBody>
      </p:sp>
      <p:sp>
        <p:nvSpPr>
          <p:cNvPr id="4" name="Slide Number Placeholder 3"/>
          <p:cNvSpPr>
            <a:spLocks noGrp="1"/>
          </p:cNvSpPr>
          <p:nvPr>
            <p:ph type="sldNum" sz="quarter" idx="10"/>
          </p:nvPr>
        </p:nvSpPr>
        <p:spPr/>
        <p:txBody>
          <a:bodyPr/>
          <a:lstStyle/>
          <a:p>
            <a:fld id="{4388BF0C-9CCE-41F6-BB56-4E36DAF7C3BA}"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3203998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Make sure to emphasize that </a:t>
            </a:r>
            <a:r>
              <a:rPr lang="en-US" sz="1000" b="1">
                <a:latin typeface="Arial"/>
                <a:ea typeface="Calibri"/>
                <a:cs typeface="Times New Roman"/>
              </a:rPr>
              <a:t>AddSingleton</a:t>
            </a:r>
            <a:r>
              <a:rPr lang="en-US" sz="1000">
                <a:latin typeface="Arial"/>
                <a:ea typeface="Calibri"/>
                <a:cs typeface="Times New Roman"/>
              </a:rPr>
              <a:t> is entirely intended to be used for when application-wide data integrity is required, while </a:t>
            </a:r>
            <a:r>
              <a:rPr lang="en-US" sz="1000" b="1">
                <a:latin typeface="Arial"/>
                <a:ea typeface="Calibri"/>
                <a:cs typeface="Times New Roman"/>
              </a:rPr>
              <a:t>AddScoped</a:t>
            </a:r>
            <a:r>
              <a:rPr lang="en-US" sz="1000">
                <a:latin typeface="Arial"/>
                <a:ea typeface="Calibri"/>
                <a:cs typeface="Times New Roman"/>
              </a:rPr>
              <a:t> services should be used for handling data for a specific request. </a:t>
            </a:r>
            <a:r>
              <a:rPr lang="en-US" sz="1000" b="1">
                <a:latin typeface="Arial"/>
                <a:ea typeface="Calibri"/>
                <a:cs typeface="Times New Roman"/>
              </a:rPr>
              <a:t>AddTransient</a:t>
            </a:r>
            <a:r>
              <a:rPr lang="en-US" sz="1000">
                <a:latin typeface="Arial"/>
                <a:ea typeface="Calibri"/>
                <a:cs typeface="Times New Roman"/>
              </a:rPr>
              <a:t> should never be used to store data.</a:t>
            </a:r>
          </a:p>
        </p:txBody>
      </p:sp>
      <p:sp>
        <p:nvSpPr>
          <p:cNvPr id="4" name="Slide Number Placeholder 3"/>
          <p:cNvSpPr>
            <a:spLocks noGrp="1"/>
          </p:cNvSpPr>
          <p:nvPr>
            <p:ph type="sldNum" sz="quarter" idx="10"/>
          </p:nvPr>
        </p:nvSpPr>
        <p:spPr/>
        <p:txBody>
          <a:bodyPr/>
          <a:lstStyle/>
          <a:p>
            <a:fld id="{4388BF0C-9CCE-41F6-BB56-4E36DAF7C3BA}"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4229398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Remind the students that injecting services aren’t limited only to the </a:t>
            </a:r>
            <a:r>
              <a:rPr lang="en-US" sz="1000" b="1">
                <a:latin typeface="Arial"/>
                <a:ea typeface="Calibri"/>
                <a:cs typeface="Times New Roman"/>
              </a:rPr>
              <a:t>Configure</a:t>
            </a:r>
            <a:r>
              <a:rPr lang="en-US" sz="1000">
                <a:latin typeface="Arial"/>
                <a:ea typeface="Calibri"/>
                <a:cs typeface="Times New Roman"/>
              </a:rPr>
              <a:t> method and that it is a powerful tool at our disposal.</a:t>
            </a:r>
          </a:p>
        </p:txBody>
      </p:sp>
      <p:sp>
        <p:nvSpPr>
          <p:cNvPr id="4" name="Slide Number Placeholder 3"/>
          <p:cNvSpPr>
            <a:spLocks noGrp="1"/>
          </p:cNvSpPr>
          <p:nvPr>
            <p:ph type="sldNum" sz="quarter" idx="10"/>
          </p:nvPr>
        </p:nvSpPr>
        <p:spPr/>
        <p:txBody>
          <a:bodyPr/>
          <a:lstStyle/>
          <a:p>
            <a:fld id="{4388BF0C-9CCE-41F6-BB56-4E36DAF7C3BA}"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23832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 Id="rId4" Type="http://schemas.openxmlformats.org/officeDocument/2006/relationships/image" Target="../media/image22.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4752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grpSp>
        <p:nvGrpSpPr>
          <p:cNvPr id="15" name="Groep 14">
            <a:extLst>
              <a:ext uri="{FF2B5EF4-FFF2-40B4-BE49-F238E27FC236}">
                <a16:creationId xmlns:a16="http://schemas.microsoft.com/office/drawing/2014/main" id="{50B04124-1E68-4203-A398-300DE8A9B0B3}"/>
              </a:ext>
            </a:extLst>
          </p:cNvPr>
          <p:cNvGrpSpPr/>
          <p:nvPr/>
        </p:nvGrpSpPr>
        <p:grpSpPr>
          <a:xfrm>
            <a:off x="-2172832" y="152630"/>
            <a:ext cx="2046443" cy="2135136"/>
            <a:chOff x="-2172832" y="1897500"/>
            <a:chExt cx="2046443" cy="2135136"/>
          </a:xfrm>
        </p:grpSpPr>
        <p:sp>
          <p:nvSpPr>
            <p:cNvPr id="16" name="Toelichting 2">
              <a:extLst>
                <a:ext uri="{FF2B5EF4-FFF2-40B4-BE49-F238E27FC236}">
                  <a16:creationId xmlns:a16="http://schemas.microsoft.com/office/drawing/2014/main" id="{EF5FCD81-6E8D-44ED-B3BB-3D7A2722A3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17" name="Afbeelding 16">
              <a:extLst>
                <a:ext uri="{FF2B5EF4-FFF2-40B4-BE49-F238E27FC236}">
                  <a16:creationId xmlns:a16="http://schemas.microsoft.com/office/drawing/2014/main" id="{EC14DE48-4F0E-43EC-B736-6BEEB06E6521}"/>
                </a:ext>
              </a:extLst>
            </p:cNvPr>
            <p:cNvPicPr>
              <a:picLocks noChangeAspect="1"/>
            </p:cNvPicPr>
            <p:nvPr userDrawn="1"/>
          </p:nvPicPr>
          <p:blipFill>
            <a:blip r:embed="rId2"/>
            <a:stretch>
              <a:fillRect/>
            </a:stretch>
          </p:blipFill>
          <p:spPr>
            <a:xfrm>
              <a:off x="-1720819" y="2405204"/>
              <a:ext cx="514350" cy="762000"/>
            </a:xfrm>
            <a:prstGeom prst="rect">
              <a:avLst/>
            </a:prstGeom>
          </p:spPr>
        </p:pic>
        <p:sp>
          <p:nvSpPr>
            <p:cNvPr id="18" name="Pijl: links 17">
              <a:extLst>
                <a:ext uri="{FF2B5EF4-FFF2-40B4-BE49-F238E27FC236}">
                  <a16:creationId xmlns:a16="http://schemas.microsoft.com/office/drawing/2014/main" id="{BEFD3151-502C-4722-9080-A1720BC9EAF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19" name="Afbeelding 18">
              <a:extLst>
                <a:ext uri="{FF2B5EF4-FFF2-40B4-BE49-F238E27FC236}">
                  <a16:creationId xmlns:a16="http://schemas.microsoft.com/office/drawing/2014/main" id="{24130D00-8AA9-4DA1-8F00-36B2187743C9}"/>
                </a:ext>
              </a:extLst>
            </p:cNvPr>
            <p:cNvPicPr>
              <a:picLocks noChangeAspect="1"/>
            </p:cNvPicPr>
            <p:nvPr userDrawn="1"/>
          </p:nvPicPr>
          <p:blipFill>
            <a:blip r:embed="rId3"/>
            <a:stretch>
              <a:fillRect/>
            </a:stretch>
          </p:blipFill>
          <p:spPr>
            <a:xfrm>
              <a:off x="-1730279" y="3784986"/>
              <a:ext cx="962025" cy="247650"/>
            </a:xfrm>
            <a:prstGeom prst="rect">
              <a:avLst/>
            </a:prstGeom>
          </p:spPr>
        </p:pic>
      </p:gr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p:nvPicPr>
        <p:blipFill>
          <a:blip r:embed="rId6"/>
          <a:stretch>
            <a:fillRect/>
          </a:stretch>
        </p:blipFill>
        <p:spPr>
          <a:xfrm>
            <a:off x="9625365" y="4334043"/>
            <a:ext cx="2566639" cy="2523963"/>
          </a:xfrm>
          <a:prstGeom prst="rect">
            <a:avLst/>
          </a:prstGeom>
        </p:spPr>
      </p:pic>
      <p:pic>
        <p:nvPicPr>
          <p:cNvPr id="6" name="Afbeelding 5">
            <a:extLst>
              <a:ext uri="{FF2B5EF4-FFF2-40B4-BE49-F238E27FC236}">
                <a16:creationId xmlns:a16="http://schemas.microsoft.com/office/drawing/2014/main" id="{C837B75C-F199-4271-B6BD-AF8B451AE845}"/>
              </a:ext>
            </a:extLst>
          </p:cNvPr>
          <p:cNvPicPr>
            <a:picLocks noChangeAspect="1"/>
          </p:cNvPicPr>
          <p:nvPr/>
        </p:nvPicPr>
        <p:blipFill>
          <a:blip r:embed="rId7"/>
          <a:stretch>
            <a:fillRect/>
          </a:stretch>
        </p:blipFill>
        <p:spPr>
          <a:xfrm>
            <a:off x="-2020432" y="4534453"/>
            <a:ext cx="1827355" cy="1067068"/>
          </a:xfrm>
          <a:prstGeom prst="rect">
            <a:avLst/>
          </a:prstGeom>
        </p:spPr>
      </p:pic>
      <p:sp>
        <p:nvSpPr>
          <p:cNvPr id="14" name="Toelichting 2">
            <a:extLst>
              <a:ext uri="{FF2B5EF4-FFF2-40B4-BE49-F238E27FC236}">
                <a16:creationId xmlns:a16="http://schemas.microsoft.com/office/drawing/2014/main" id="{D5AA82F1-8152-40F5-9057-E87AE0364625}"/>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spTree>
    <p:extLst>
      <p:ext uri="{BB962C8B-B14F-4D97-AF65-F5344CB8AC3E}">
        <p14:creationId xmlns:p14="http://schemas.microsoft.com/office/powerpoint/2010/main" val="18562255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32BD0861-2791-419F-BCA1-D4601FCA4B85}"/>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BE99F4A9-BFCA-4F5F-952E-85C3599F3E71}"/>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35CD95FF-2E0D-4FC8-85CB-BFD94B756AAE}"/>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0D306B90-0F35-4FFC-BE52-3FA8EBEDD2C4}"/>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9849B456-C437-4DDB-9989-358F6DADBB24}"/>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82C270EB-D26F-4560-ABAD-921524997EAB}"/>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7D803087-9477-4001-A5DD-CB2A244025AB}"/>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552846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BE146738-8187-4BD2-A109-7553796348B6}"/>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2DBC996F-99C8-4D5B-AEDD-8F14050228D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1939F5F1-5D4F-4461-9A94-52EF82EE60D8}"/>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7ECED57-F7F9-4D97-A1AA-0E4CB7F905C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FB007FD4-75A6-4597-BC31-9C0ABA112C0B}"/>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4AC97971-A551-4EFE-A7DF-0E5E3603CC1D}"/>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59CBA8FD-0EFF-4BD9-A350-B4A42F509849}"/>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1455673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434394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p:nvSpPr>
        <p:spPr>
          <a:xfrm rot="5400000">
            <a:off x="11400000" y="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25254446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9" name="Rechthoekige driehoek 8">
            <a:extLst>
              <a:ext uri="{FF2B5EF4-FFF2-40B4-BE49-F238E27FC236}">
                <a16:creationId xmlns:a16="http://schemas.microsoft.com/office/drawing/2014/main" id="{78D48DBC-5B26-413F-A3E8-6F3FE44EA963}"/>
              </a:ext>
            </a:extLst>
          </p:cNvPr>
          <p:cNvSpPr/>
          <p:nvPr/>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23224542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560425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houd van twee met ondertitel">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36472505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14837366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4653876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pic>
        <p:nvPicPr>
          <p:cNvPr id="14" name="Afbeelding 13">
            <a:extLst>
              <a:ext uri="{FF2B5EF4-FFF2-40B4-BE49-F238E27FC236}">
                <a16:creationId xmlns:a16="http://schemas.microsoft.com/office/drawing/2014/main" id="{9F653371-7DF9-43F3-A744-BB311A26ADE5}"/>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9064086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hasCustomPrompt="1"/>
          </p:nvPr>
        </p:nvSpPr>
        <p:spPr>
          <a:xfrm>
            <a:off x="2799764" y="0"/>
            <a:ext cx="9392245" cy="6858000"/>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9" name="Tijdelijke aanduiding voor tekst 3"/>
          <p:cNvSpPr>
            <a:spLocks noGrp="1"/>
          </p:cNvSpPr>
          <p:nvPr>
            <p:ph type="body" sz="quarter" idx="19" hasCustomPrompt="1"/>
          </p:nvPr>
        </p:nvSpPr>
        <p:spPr>
          <a:xfrm>
            <a:off x="7920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920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600" y="5864406"/>
            <a:ext cx="1548000"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920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38047062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lvl1pPr>
          </a:lstStyle>
          <a:p>
            <a:r>
              <a:rPr lang="en-US"/>
              <a:t>Click icon to add media</a:t>
            </a:r>
            <a:endParaRPr lang="nl-NL" dirty="0"/>
          </a:p>
        </p:txBody>
      </p:sp>
    </p:spTree>
    <p:extLst>
      <p:ext uri="{BB962C8B-B14F-4D97-AF65-F5344CB8AC3E}">
        <p14:creationId xmlns:p14="http://schemas.microsoft.com/office/powerpoint/2010/main" val="23793959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16452968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41751565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3" name="Rechthoekige driehoek 2">
            <a:extLst>
              <a:ext uri="{FF2B5EF4-FFF2-40B4-BE49-F238E27FC236}">
                <a16:creationId xmlns:a16="http://schemas.microsoft.com/office/drawing/2014/main" id="{095CAFC6-5277-4CDE-9614-4E898AC231F9}"/>
              </a:ext>
            </a:extLst>
          </p:cNvPr>
          <p:cNvSpPr/>
          <p:nvPr/>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4" name="Rechthoek 3">
            <a:extLst>
              <a:ext uri="{FF2B5EF4-FFF2-40B4-BE49-F238E27FC236}">
                <a16:creationId xmlns:a16="http://schemas.microsoft.com/office/drawing/2014/main" id="{34050CDE-221E-4E1C-8123-F90126286791}"/>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27731892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3352522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287977609"/>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21381232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Titel dia">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pic>
        <p:nvPicPr>
          <p:cNvPr id="6" name="Afbeelding 14"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3"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4"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Tree>
    <p:extLst>
      <p:ext uri="{BB962C8B-B14F-4D97-AF65-F5344CB8AC3E}">
        <p14:creationId xmlns:p14="http://schemas.microsoft.com/office/powerpoint/2010/main" val="42754395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el en objec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Rechte verbindingslijn 5"/>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9" name="Content Placeholder 2"/>
          <p:cNvSpPr>
            <a:spLocks noGrp="1"/>
          </p:cNvSpPr>
          <p:nvPr>
            <p:ph idx="1"/>
          </p:nvPr>
        </p:nvSpPr>
        <p:spPr>
          <a:xfrm>
            <a:off x="609600" y="857253"/>
            <a:ext cx="10972800" cy="5268913"/>
          </a:xfrm>
        </p:spPr>
        <p:txBody>
          <a:bodyPr/>
          <a:lstStyle>
            <a:lvl1pPr>
              <a:buFontTx/>
              <a:buBlip>
                <a:blip r:embed="rId4"/>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7"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5114779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1_Sectiekop">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9"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6776153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Inhoud van twee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11"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2"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9"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3"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3916341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Vergelijking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7"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8" name="Rechte verbindingslijn 7"/>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Rechte verbindingslijn 8"/>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lvl1pPr>
              <a:defRPr/>
            </a:lvl1pPr>
          </a:lstStyle>
          <a:p>
            <a:r>
              <a:rPr lang="en-US"/>
              <a:t>Click to edit Master title style</a:t>
            </a:r>
            <a:endParaRPr lang="nl-NL" dirty="0"/>
          </a:p>
        </p:txBody>
      </p:sp>
      <p:sp>
        <p:nvSpPr>
          <p:cNvPr id="11"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2"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3"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4"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8683248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Alleen titel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3"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Rechte verbindingslijn 4"/>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6"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7"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9"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33736396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Inhoud met bijschrif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609603" y="764709"/>
            <a:ext cx="4011084" cy="1100803"/>
          </a:xfrm>
        </p:spPr>
        <p:txBody>
          <a:bodyPr anchor="b"/>
          <a:lstStyle>
            <a:lvl1pPr algn="l">
              <a:defRPr sz="1125" b="1"/>
            </a:lvl1pPr>
          </a:lstStyle>
          <a:p>
            <a:r>
              <a:rPr lang="en-US"/>
              <a:t>Click to edit Master title style</a:t>
            </a:r>
            <a:endParaRPr lang="nl-NL"/>
          </a:p>
        </p:txBody>
      </p:sp>
      <p:sp>
        <p:nvSpPr>
          <p:cNvPr id="10"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1" name="Text Placeholder 3"/>
          <p:cNvSpPr>
            <a:spLocks noGrp="1"/>
          </p:cNvSpPr>
          <p:nvPr>
            <p:ph type="body" sz="half" idx="2"/>
          </p:nvPr>
        </p:nvSpPr>
        <p:spPr>
          <a:xfrm>
            <a:off x="609603" y="1926755"/>
            <a:ext cx="4011084" cy="4382566"/>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22149121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6_Alleen onderbalk">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2389717" y="4945633"/>
            <a:ext cx="7315200" cy="566738"/>
          </a:xfrm>
        </p:spPr>
        <p:txBody>
          <a:bodyPr anchor="b"/>
          <a:lstStyle>
            <a:lvl1pPr algn="l">
              <a:defRPr sz="1125" b="1"/>
            </a:lvl1pPr>
          </a:lstStyle>
          <a:p>
            <a:r>
              <a:rPr lang="en-US"/>
              <a:t>Click to edit Master title style</a:t>
            </a:r>
            <a:endParaRPr lang="nl-NL"/>
          </a:p>
        </p:txBody>
      </p:sp>
      <p:sp>
        <p:nvSpPr>
          <p:cNvPr id="10" name="Picture Placeholder 2"/>
          <p:cNvSpPr>
            <a:spLocks noGrp="1"/>
          </p:cNvSpPr>
          <p:nvPr>
            <p:ph type="pic" idx="1"/>
          </p:nvPr>
        </p:nvSpPr>
        <p:spPr>
          <a:xfrm>
            <a:off x="2389717" y="757808"/>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11" name="Text Placeholder 3"/>
          <p:cNvSpPr>
            <a:spLocks noGrp="1"/>
          </p:cNvSpPr>
          <p:nvPr>
            <p:ph type="body" sz="half" idx="2"/>
          </p:nvPr>
        </p:nvSpPr>
        <p:spPr>
          <a:xfrm>
            <a:off x="2389717" y="5504458"/>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3141545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Zonder boven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176922303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Alleen onder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5"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6"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279887567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Alleen logo">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spTree>
    <p:extLst>
      <p:ext uri="{BB962C8B-B14F-4D97-AF65-F5344CB8AC3E}">
        <p14:creationId xmlns:p14="http://schemas.microsoft.com/office/powerpoint/2010/main" val="91896248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40258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MOC Title Slide">
    <p:spTree>
      <p:nvGrpSpPr>
        <p:cNvPr id="1" name=""/>
        <p:cNvGrpSpPr/>
        <p:nvPr/>
      </p:nvGrpSpPr>
      <p:grpSpPr>
        <a:xfrm>
          <a:off x="0" y="0"/>
          <a:ext cx="0" cy="0"/>
          <a:chOff x="0" y="0"/>
          <a:chExt cx="0" cy="0"/>
        </a:xfrm>
      </p:grpSpPr>
      <p:sp>
        <p:nvSpPr>
          <p:cNvPr id="9" name="Rectangle 8"/>
          <p:cNvSpPr/>
          <p:nvPr/>
        </p:nvSpPr>
        <p:spPr>
          <a:xfrm>
            <a:off x="18903" y="2514600"/>
            <a:ext cx="12192000" cy="2514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TextBox 10"/>
          <p:cNvSpPr txBox="1"/>
          <p:nvPr/>
        </p:nvSpPr>
        <p:spPr>
          <a:xfrm>
            <a:off x="406400" y="1447800"/>
            <a:ext cx="10972800" cy="692497"/>
          </a:xfrm>
          <a:prstGeom prst="rect">
            <a:avLst/>
          </a:prstGeom>
          <a:noFill/>
        </p:spPr>
        <p:txBody>
          <a:bodyPr wrap="square" rtlCol="0">
            <a:spAutoFit/>
          </a:bodyPr>
          <a:lstStyle/>
          <a:p>
            <a:r>
              <a:rPr lang="en-US" sz="3900" spc="-75" baseline="0" dirty="0">
                <a:solidFill>
                  <a:schemeClr val="tx1">
                    <a:lumMod val="50000"/>
                    <a:lumOff val="50000"/>
                  </a:schemeClr>
                </a:solidFill>
                <a:latin typeface="Segoe UI Light" pitchFamily="34" charset="0"/>
                <a:ea typeface="Segoe UI" pitchFamily="34" charset="0"/>
                <a:cs typeface="Segoe UI" pitchFamily="34" charset="0"/>
              </a:rPr>
              <a:t>Microsoft Official Course</a:t>
            </a:r>
          </a:p>
        </p:txBody>
      </p:sp>
      <p:sp>
        <p:nvSpPr>
          <p:cNvPr id="12" name="Text Placeholder 14"/>
          <p:cNvSpPr>
            <a:spLocks noGrp="1"/>
          </p:cNvSpPr>
          <p:nvPr>
            <p:ph type="body" sz="quarter" idx="10" hasCustomPrompt="1"/>
          </p:nvPr>
        </p:nvSpPr>
        <p:spPr>
          <a:xfrm>
            <a:off x="3556002" y="2514600"/>
            <a:ext cx="8432799" cy="1371600"/>
          </a:xfrm>
          <a:prstGeom prst="rect">
            <a:avLst/>
          </a:prstGeom>
        </p:spPr>
        <p:txBody>
          <a:bodyPr anchor="ctr"/>
          <a:lstStyle>
            <a:lvl1pPr marL="0" indent="0">
              <a:buNone/>
              <a:defRPr sz="5400" baseline="0">
                <a:solidFill>
                  <a:schemeClr val="bg1"/>
                </a:solidFill>
                <a:latin typeface="Segoe UI Light" pitchFamily="34" charset="0"/>
              </a:defRPr>
            </a:lvl1pPr>
          </a:lstStyle>
          <a:p>
            <a:pPr lvl="0"/>
            <a:r>
              <a:rPr lang="en-US" dirty="0"/>
              <a:t>0000 (course#)</a:t>
            </a:r>
          </a:p>
        </p:txBody>
      </p:sp>
      <p:sp>
        <p:nvSpPr>
          <p:cNvPr id="13" name="Text Placeholder 18"/>
          <p:cNvSpPr>
            <a:spLocks noGrp="1"/>
          </p:cNvSpPr>
          <p:nvPr>
            <p:ph type="body" sz="quarter" idx="11" hasCustomPrompt="1"/>
          </p:nvPr>
        </p:nvSpPr>
        <p:spPr>
          <a:xfrm>
            <a:off x="3556002" y="3886200"/>
            <a:ext cx="8106711" cy="1143000"/>
          </a:xfrm>
          <a:prstGeom prst="rect">
            <a:avLst/>
          </a:prstGeom>
        </p:spPr>
        <p:txBody>
          <a:bodyPr/>
          <a:lstStyle>
            <a:lvl1pPr marL="0" indent="0">
              <a:buNone/>
              <a:defRPr sz="21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a:t>Course title starts here</a:t>
            </a: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2" y="5827119"/>
            <a:ext cx="2651561" cy="731520"/>
          </a:xfrm>
          <a:prstGeom prst="rect">
            <a:avLst/>
          </a:prstGeom>
        </p:spPr>
      </p:pic>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251" r="9566"/>
          <a:stretch/>
        </p:blipFill>
        <p:spPr>
          <a:xfrm>
            <a:off x="-24641" y="2514600"/>
            <a:ext cx="3377441" cy="2514600"/>
          </a:xfrm>
          <a:prstGeom prst="rect">
            <a:avLst/>
          </a:prstGeom>
        </p:spPr>
      </p:pic>
    </p:spTree>
    <p:extLst>
      <p:ext uri="{BB962C8B-B14F-4D97-AF65-F5344CB8AC3E}">
        <p14:creationId xmlns:p14="http://schemas.microsoft.com/office/powerpoint/2010/main" val="112184520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32pt Slide Title ">
    <p:spTree>
      <p:nvGrpSpPr>
        <p:cNvPr id="1" name=""/>
        <p:cNvGrpSpPr/>
        <p:nvPr/>
      </p:nvGrpSpPr>
      <p:grpSpPr>
        <a:xfrm>
          <a:off x="0" y="0"/>
          <a:ext cx="0" cy="0"/>
          <a:chOff x="0" y="0"/>
          <a:chExt cx="0" cy="0"/>
        </a:xfrm>
      </p:grpSpPr>
      <p:sp>
        <p:nvSpPr>
          <p:cNvPr id="8" name="Rectangle 7"/>
          <p:cNvSpPr/>
          <p:nvPr/>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1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9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3"/>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342900" indent="-342900">
              <a:buClr>
                <a:srgbClr val="0070C0"/>
              </a:buClr>
              <a:buFont typeface="Arial" pitchFamily="34" charset="0"/>
              <a:buChar char="•"/>
              <a:defRPr sz="2100" b="0">
                <a:latin typeface="Segoe UI" pitchFamily="34" charset="0"/>
                <a:ea typeface="Segoe UI" pitchFamily="34" charset="0"/>
                <a:cs typeface="Segoe UI" pitchFamily="34" charset="0"/>
              </a:defRPr>
            </a:lvl1pPr>
            <a:lvl2pPr marL="600075" indent="-257175">
              <a:buClr>
                <a:srgbClr val="0070C0"/>
              </a:buClr>
              <a:buFont typeface="Arial" pitchFamily="34" charset="0"/>
              <a:buChar char="•"/>
              <a:defRPr sz="1800" b="0">
                <a:latin typeface="Segoe UI" pitchFamily="34" charset="0"/>
                <a:ea typeface="Segoe UI" pitchFamily="34" charset="0"/>
                <a:cs typeface="Segoe UI" pitchFamily="34" charset="0"/>
              </a:defRPr>
            </a:lvl2pPr>
            <a:lvl3pPr marL="942975" indent="-257175">
              <a:buClr>
                <a:srgbClr val="0070C0"/>
              </a:buClr>
              <a:buFont typeface="Arial" pitchFamily="34" charset="0"/>
              <a:buChar char="•"/>
              <a:defRPr sz="1500" b="0">
                <a:latin typeface="Segoe UI" pitchFamily="34" charset="0"/>
                <a:ea typeface="Segoe UI" pitchFamily="34" charset="0"/>
                <a:cs typeface="Segoe UI" pitchFamily="34" charset="0"/>
              </a:defRPr>
            </a:lvl3pPr>
            <a:lvl4pPr marL="10287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128328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267201" y="1828800"/>
            <a:ext cx="7643223" cy="721095"/>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9388090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46827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79045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7"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
        <p:nvSpPr>
          <p:cNvPr id="5"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8"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EFEDD0BD-0A8C-4AA8-B58A-5D7B66ADA2EB}" type="slidenum">
              <a:rPr lang="nl-NL"/>
              <a:pPr>
                <a:defRPr/>
              </a:pPr>
              <a:t>‹#›</a:t>
            </a:fld>
            <a:endParaRPr lang="nl-NL"/>
          </a:p>
        </p:txBody>
      </p:sp>
      <p:sp>
        <p:nvSpPr>
          <p:cNvPr id="9"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1160451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nl-NL" noProof="0"/>
          </a:p>
        </p:txBody>
      </p:sp>
      <p:sp>
        <p:nvSpPr>
          <p:cNvPr id="3" name="Content Placeholder 2"/>
          <p:cNvSpPr>
            <a:spLocks noGrp="1"/>
          </p:cNvSpPr>
          <p:nvPr>
            <p:ph idx="1"/>
          </p:nvPr>
        </p:nvSpPr>
        <p:spPr/>
        <p:txBody>
          <a:bodyPr/>
          <a:lstStyle>
            <a:lvl1pPr>
              <a:buFontTx/>
              <a:buBlip>
                <a:blip r:embed="rId2"/>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4" name="Footer Placeholder 4"/>
          <p:cNvSpPr>
            <a:spLocks noGrp="1"/>
          </p:cNvSpPr>
          <p:nvPr>
            <p:ph type="ftr" sz="quarter" idx="10"/>
          </p:nvPr>
        </p:nvSpPr>
        <p:spPr/>
        <p:txBody>
          <a:bodyPr/>
          <a:lstStyle>
            <a:lvl1pPr>
              <a:defRPr/>
            </a:lvl1pPr>
          </a:lstStyle>
          <a:p>
            <a:pPr>
              <a:defRPr/>
            </a:pPr>
            <a:endParaRPr lang="nl-NL"/>
          </a:p>
        </p:txBody>
      </p:sp>
      <p:sp>
        <p:nvSpPr>
          <p:cNvPr id="5" name="Slide Number Placeholder 5"/>
          <p:cNvSpPr>
            <a:spLocks noGrp="1"/>
          </p:cNvSpPr>
          <p:nvPr>
            <p:ph type="sldNum" sz="quarter" idx="11"/>
          </p:nvPr>
        </p:nvSpPr>
        <p:spPr/>
        <p:txBody>
          <a:bodyPr/>
          <a:lstStyle>
            <a:lvl1pPr>
              <a:defRPr/>
            </a:lvl1pPr>
          </a:lstStyle>
          <a:p>
            <a:pPr>
              <a:defRPr/>
            </a:pPr>
            <a:fld id="{D2231366-557E-42C0-A0BB-A04DD0621FCC}"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71756665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6"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9"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174681E5-6D71-4D47-8B53-5EB4B38A651A}" type="slidenum">
              <a:rPr lang="nl-NL"/>
              <a:pPr>
                <a:defRPr/>
              </a:pPr>
              <a:t>‹#›</a:t>
            </a:fld>
            <a:endParaRPr lang="nl-NL"/>
          </a:p>
        </p:txBody>
      </p:sp>
      <p:sp>
        <p:nvSpPr>
          <p:cNvPr id="10"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40858946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Footer Placeholder 4"/>
          <p:cNvSpPr>
            <a:spLocks noGrp="1"/>
          </p:cNvSpPr>
          <p:nvPr>
            <p:ph type="ftr" sz="quarter" idx="10"/>
          </p:nvPr>
        </p:nvSpPr>
        <p:spPr/>
        <p:txBody>
          <a:bodyPr/>
          <a:lstStyle>
            <a:lvl1pPr>
              <a:defRPr/>
            </a:lvl1pPr>
          </a:lstStyle>
          <a:p>
            <a:pPr>
              <a:defRPr/>
            </a:pPr>
            <a:endParaRPr lang="nl-NL"/>
          </a:p>
        </p:txBody>
      </p:sp>
      <p:sp>
        <p:nvSpPr>
          <p:cNvPr id="6" name="Slide Number Placeholder 5"/>
          <p:cNvSpPr>
            <a:spLocks noGrp="1"/>
          </p:cNvSpPr>
          <p:nvPr>
            <p:ph type="sldNum" sz="quarter" idx="11"/>
          </p:nvPr>
        </p:nvSpPr>
        <p:spPr/>
        <p:txBody>
          <a:bodyPr/>
          <a:lstStyle>
            <a:lvl1pPr>
              <a:defRPr/>
            </a:lvl1pPr>
          </a:lstStyle>
          <a:p>
            <a:pPr>
              <a:defRPr/>
            </a:pPr>
            <a:fld id="{BD3A448D-E8D6-4B19-AEC0-395E62548696}" type="slidenum">
              <a:rPr lang="nl-NL"/>
              <a:pPr>
                <a:defRPr/>
              </a:pPr>
              <a:t>‹#›</a:t>
            </a:fld>
            <a:endParaRPr lang="nl-NL"/>
          </a:p>
        </p:txBody>
      </p:sp>
      <p:sp>
        <p:nvSpPr>
          <p:cNvPr id="7"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56017378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nl-NL"/>
          </a:p>
        </p:txBody>
      </p:sp>
      <p:sp>
        <p:nvSpPr>
          <p:cNvPr id="3"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4"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6"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Footer Placeholder 4"/>
          <p:cNvSpPr>
            <a:spLocks noGrp="1"/>
          </p:cNvSpPr>
          <p:nvPr>
            <p:ph type="ftr" sz="quarter" idx="10"/>
          </p:nvPr>
        </p:nvSpPr>
        <p:spPr/>
        <p:txBody>
          <a:bodyPr/>
          <a:lstStyle>
            <a:lvl1pPr>
              <a:defRPr/>
            </a:lvl1pPr>
          </a:lstStyle>
          <a:p>
            <a:pPr>
              <a:defRPr/>
            </a:pPr>
            <a:endParaRPr lang="nl-NL"/>
          </a:p>
        </p:txBody>
      </p:sp>
      <p:sp>
        <p:nvSpPr>
          <p:cNvPr id="8" name="Slide Number Placeholder 5"/>
          <p:cNvSpPr>
            <a:spLocks noGrp="1"/>
          </p:cNvSpPr>
          <p:nvPr>
            <p:ph type="sldNum" sz="quarter" idx="11"/>
          </p:nvPr>
        </p:nvSpPr>
        <p:spPr/>
        <p:txBody>
          <a:bodyPr/>
          <a:lstStyle>
            <a:lvl1pPr>
              <a:defRPr/>
            </a:lvl1pPr>
          </a:lstStyle>
          <a:p>
            <a:pPr>
              <a:defRPr/>
            </a:pPr>
            <a:fld id="{BD8F6D82-3FF0-46BC-9B08-4A23A96553EA}" type="slidenum">
              <a:rPr lang="nl-NL"/>
              <a:pPr>
                <a:defRPr/>
              </a:pPr>
              <a:t>‹#›</a:t>
            </a:fld>
            <a:endParaRPr lang="nl-NL"/>
          </a:p>
        </p:txBody>
      </p:sp>
      <p:sp>
        <p:nvSpPr>
          <p:cNvPr id="9"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4446821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CC7191C8-BBBD-4D77-956F-F5F40DE863A6}" type="slidenum">
              <a:rPr lang="nl-NL"/>
              <a:pPr>
                <a:defRPr/>
              </a:pPr>
              <a:t>‹#›</a:t>
            </a:fld>
            <a:endParaRPr lang="nl-NL"/>
          </a:p>
        </p:txBody>
      </p:sp>
      <p:sp>
        <p:nvSpPr>
          <p:cNvPr id="5"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1004988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Zonder titel">
    <p:spTree>
      <p:nvGrpSpPr>
        <p:cNvPr id="1" name=""/>
        <p:cNvGrpSpPr/>
        <p:nvPr/>
      </p:nvGrpSpPr>
      <p:grpSpPr>
        <a:xfrm>
          <a:off x="0" y="0"/>
          <a:ext cx="0" cy="0"/>
          <a:chOff x="0" y="0"/>
          <a:chExt cx="0" cy="0"/>
        </a:xfrm>
      </p:grpSpPr>
      <p:sp>
        <p:nvSpPr>
          <p:cNvPr id="5"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5818FA1F-D698-4866-BA6B-B6E1C6068C28}"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172824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609603" y="764704"/>
            <a:ext cx="4011084" cy="1100802"/>
          </a:xfrm>
        </p:spPr>
        <p:txBody>
          <a:bodyPr anchor="b"/>
          <a:lstStyle>
            <a:lvl1pPr algn="l">
              <a:defRPr sz="1125" b="1"/>
            </a:lvl1pPr>
          </a:lstStyle>
          <a:p>
            <a:r>
              <a:rPr lang="en-US"/>
              <a:t>Click to edit Master title style</a:t>
            </a:r>
            <a:endParaRPr lang="nl-NL"/>
          </a:p>
        </p:txBody>
      </p:sp>
      <p:sp>
        <p:nvSpPr>
          <p:cNvPr id="3"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609603" y="1926756"/>
            <a:ext cx="4011084" cy="4382565"/>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F6934244-1F33-4051-8144-7EF29199DA22}"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11177471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2389717" y="4952529"/>
            <a:ext cx="7315200" cy="566738"/>
          </a:xfrm>
        </p:spPr>
        <p:txBody>
          <a:bodyPr anchor="b"/>
          <a:lstStyle>
            <a:lvl1pPr algn="l">
              <a:defRPr sz="1125" b="1"/>
            </a:lvl1pPr>
          </a:lstStyle>
          <a:p>
            <a:r>
              <a:rPr lang="en-US"/>
              <a:t>Click to edit Master title style</a:t>
            </a:r>
            <a:endParaRPr lang="nl-NL"/>
          </a:p>
        </p:txBody>
      </p:sp>
      <p:sp>
        <p:nvSpPr>
          <p:cNvPr id="3" name="Picture Placeholder 2"/>
          <p:cNvSpPr>
            <a:spLocks noGrp="1"/>
          </p:cNvSpPr>
          <p:nvPr>
            <p:ph type="pic" idx="1"/>
          </p:nvPr>
        </p:nvSpPr>
        <p:spPr>
          <a:xfrm>
            <a:off x="2389717" y="764704"/>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4" name="Text Placeholder 3"/>
          <p:cNvSpPr>
            <a:spLocks noGrp="1"/>
          </p:cNvSpPr>
          <p:nvPr>
            <p:ph type="body" sz="half" idx="2"/>
          </p:nvPr>
        </p:nvSpPr>
        <p:spPr>
          <a:xfrm>
            <a:off x="2389717" y="5519267"/>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BF54F162-DD63-4037-993F-A5A2818A99E0}"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34051085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Zonder boven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4"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5"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AC763087-D0F4-4E57-80D5-8C2F717B2473}" type="slidenum">
              <a:rPr lang="nl-NL"/>
              <a:pPr>
                <a:defRPr/>
              </a:pPr>
              <a:t>‹#›</a:t>
            </a:fld>
            <a:endParaRPr lang="nl-NL"/>
          </a:p>
        </p:txBody>
      </p:sp>
      <p:sp>
        <p:nvSpPr>
          <p:cNvPr id="6"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228873401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lleen onder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4"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DF65AD90-E08B-40DB-A5E0-BE3369551885}" type="slidenum">
              <a:rPr lang="nl-NL"/>
              <a:pPr>
                <a:defRPr/>
              </a:pPr>
              <a:t>‹#›</a:t>
            </a:fld>
            <a:endParaRPr lang="nl-NL"/>
          </a:p>
        </p:txBody>
      </p:sp>
      <p:sp>
        <p:nvSpPr>
          <p:cNvPr id="5"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537943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819405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4"/>
          <a:stretch>
            <a:fillRect/>
          </a:stretch>
        </p:blipFill>
        <p:spPr>
          <a:xfrm>
            <a:off x="9625365" y="4334043"/>
            <a:ext cx="2566639" cy="2523963"/>
          </a:xfrm>
          <a:prstGeom prst="rect">
            <a:avLst/>
          </a:prstGeom>
        </p:spPr>
      </p:pic>
      <p:grpSp>
        <p:nvGrpSpPr>
          <p:cNvPr id="23" name="Groep 22">
            <a:extLst>
              <a:ext uri="{FF2B5EF4-FFF2-40B4-BE49-F238E27FC236}">
                <a16:creationId xmlns:a16="http://schemas.microsoft.com/office/drawing/2014/main" id="{3E8A8880-7730-431F-AE9A-DCBC5EAC42B7}"/>
              </a:ext>
            </a:extLst>
          </p:cNvPr>
          <p:cNvGrpSpPr/>
          <p:nvPr userDrawn="1"/>
        </p:nvGrpSpPr>
        <p:grpSpPr>
          <a:xfrm>
            <a:off x="-2172832" y="152630"/>
            <a:ext cx="2046443" cy="2135136"/>
            <a:chOff x="-2172832" y="1897500"/>
            <a:chExt cx="2046443" cy="2135136"/>
          </a:xfrm>
        </p:grpSpPr>
        <p:sp>
          <p:nvSpPr>
            <p:cNvPr id="25" name="Toelichting 2">
              <a:extLst>
                <a:ext uri="{FF2B5EF4-FFF2-40B4-BE49-F238E27FC236}">
                  <a16:creationId xmlns:a16="http://schemas.microsoft.com/office/drawing/2014/main" id="{9B34B3FE-E4AE-40DF-A09E-426A8F12D9BB}"/>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26" name="Afbeelding 25">
              <a:extLst>
                <a:ext uri="{FF2B5EF4-FFF2-40B4-BE49-F238E27FC236}">
                  <a16:creationId xmlns:a16="http://schemas.microsoft.com/office/drawing/2014/main" id="{5143361C-5DF2-431A-B9F5-9276F414644D}"/>
                </a:ext>
              </a:extLst>
            </p:cNvPr>
            <p:cNvPicPr>
              <a:picLocks noChangeAspect="1"/>
            </p:cNvPicPr>
            <p:nvPr userDrawn="1"/>
          </p:nvPicPr>
          <p:blipFill>
            <a:blip r:embed="rId5"/>
            <a:stretch>
              <a:fillRect/>
            </a:stretch>
          </p:blipFill>
          <p:spPr>
            <a:xfrm>
              <a:off x="-1720819" y="2405204"/>
              <a:ext cx="514350" cy="762000"/>
            </a:xfrm>
            <a:prstGeom prst="rect">
              <a:avLst/>
            </a:prstGeom>
          </p:spPr>
        </p:pic>
        <p:sp>
          <p:nvSpPr>
            <p:cNvPr id="27" name="Pijl: links 26">
              <a:extLst>
                <a:ext uri="{FF2B5EF4-FFF2-40B4-BE49-F238E27FC236}">
                  <a16:creationId xmlns:a16="http://schemas.microsoft.com/office/drawing/2014/main" id="{2079E277-138B-4D33-A24B-0E7044E0F4FD}"/>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28" name="Afbeelding 27">
              <a:extLst>
                <a:ext uri="{FF2B5EF4-FFF2-40B4-BE49-F238E27FC236}">
                  <a16:creationId xmlns:a16="http://schemas.microsoft.com/office/drawing/2014/main" id="{EC6B0999-D8A9-4161-B730-BEA0100F8908}"/>
                </a:ext>
              </a:extLst>
            </p:cNvPr>
            <p:cNvPicPr>
              <a:picLocks noChangeAspect="1"/>
            </p:cNvPicPr>
            <p:nvPr userDrawn="1"/>
          </p:nvPicPr>
          <p:blipFill>
            <a:blip r:embed="rId6"/>
            <a:stretch>
              <a:fillRect/>
            </a:stretch>
          </p:blipFill>
          <p:spPr>
            <a:xfrm>
              <a:off x="-1730279" y="3784986"/>
              <a:ext cx="962025" cy="247650"/>
            </a:xfrm>
            <a:prstGeom prst="rect">
              <a:avLst/>
            </a:prstGeom>
          </p:spPr>
        </p:pic>
      </p:grpSp>
      <p:sp>
        <p:nvSpPr>
          <p:cNvPr id="29" name="Toelichting 2">
            <a:extLst>
              <a:ext uri="{FF2B5EF4-FFF2-40B4-BE49-F238E27FC236}">
                <a16:creationId xmlns:a16="http://schemas.microsoft.com/office/drawing/2014/main" id="{957417A6-5F27-48D9-B170-4BED8FE7BAA6}"/>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0" name="Afbeelding 29">
            <a:extLst>
              <a:ext uri="{FF2B5EF4-FFF2-40B4-BE49-F238E27FC236}">
                <a16:creationId xmlns:a16="http://schemas.microsoft.com/office/drawing/2014/main" id="{43CC7DDC-CD82-4FB1-8596-4110825613F0}"/>
              </a:ext>
            </a:extLst>
          </p:cNvPr>
          <p:cNvPicPr>
            <a:picLocks noChangeAspect="1"/>
          </p:cNvPicPr>
          <p:nvPr userDrawn="1"/>
        </p:nvPicPr>
        <p:blipFill>
          <a:blip r:embed="rId7"/>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14289071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07029A24-C4D9-4030-9EB9-B0AC9C928DD2}"/>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AA8F4D99-C6D1-4E3C-BCE8-1443EF8F17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0430BE02-109A-4EEF-86E9-08F08B9A5B00}"/>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B1B51437-2FDF-40FC-9165-6D7A436D1791}"/>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7C6A46C7-C03B-4B7E-862B-524979AF0D28}"/>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EF5C04AE-D2D7-4820-9ADC-EFACB74857C0}"/>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E2D0D723-0A3F-4B3F-9DCA-59A99E05F2D5}"/>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54436912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solidFill>
                  <a:srgbClr val="5F5F5F"/>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E2380242-DE04-4C4B-B979-553CA11513C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1D4479E5-5FDD-46FA-9115-AB83010D4E9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48035117-054C-4798-9992-D78FD4BDF76D}"/>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643A25E-239B-44F4-8563-1FA0F9B88AAF}"/>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C5A9B3AC-B383-4C9B-BD10-10F2C56A21B7}"/>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7D5D2241-B490-4F41-BEC3-53F45C84B0B5}"/>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457FD49A-98E0-428B-A504-647F1B67AD5A}"/>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14801828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81083084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229796650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227645638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402592931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20" name="Rechthoekige driehoek 19">
            <a:extLst>
              <a:ext uri="{FF2B5EF4-FFF2-40B4-BE49-F238E27FC236}">
                <a16:creationId xmlns:a16="http://schemas.microsoft.com/office/drawing/2014/main" id="{407D44EA-1D44-4444-B862-4E1D768999CB}"/>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43266873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2460095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422049356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9" name="Rechthoekige driehoek 8">
            <a:extLst>
              <a:ext uri="{FF2B5EF4-FFF2-40B4-BE49-F238E27FC236}">
                <a16:creationId xmlns:a16="http://schemas.microsoft.com/office/drawing/2014/main" id="{9C51F134-137F-4BF3-9A97-480E30E344AA}"/>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pic>
        <p:nvPicPr>
          <p:cNvPr id="16" name="Afbeelding 15">
            <a:extLst>
              <a:ext uri="{FF2B5EF4-FFF2-40B4-BE49-F238E27FC236}">
                <a16:creationId xmlns:a16="http://schemas.microsoft.com/office/drawing/2014/main" id="{1BDAA57A-66F3-4443-82D1-C061603D7563}"/>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143824682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p:nvPr>
        </p:nvSpPr>
        <p:spPr>
          <a:xfrm>
            <a:off x="2799764" y="0"/>
            <a:ext cx="9392245" cy="6858000"/>
          </a:xfrm>
          <a:prstGeom prst="rect">
            <a:avLst/>
          </a:prstGeom>
          <a:solidFill>
            <a:schemeClr val="bg1">
              <a:lumMod val="85000"/>
            </a:schemeClr>
          </a:solidFill>
        </p:spPr>
        <p:txBody>
          <a:bodyPr vert="horz"/>
          <a:lstStyle>
            <a:lvl1pPr marL="0" indent="0" algn="ctr">
              <a:buNone/>
              <a:defRPr sz="792">
                <a:solidFill>
                  <a:srgbClr val="5F5F5F"/>
                </a:solidFill>
                <a:latin typeface="Arial"/>
                <a:cs typeface="Arial"/>
              </a:defRPr>
            </a:lvl1pPr>
          </a:lstStyle>
          <a:p>
            <a:r>
              <a:rPr lang="en-US"/>
              <a:t>Click icon to add picture</a:t>
            </a:r>
            <a:endParaRPr lang="nl-NL" dirty="0"/>
          </a:p>
        </p:txBody>
      </p:sp>
      <p:sp>
        <p:nvSpPr>
          <p:cNvPr id="9" name="Tijdelijke aanduiding voor tekst 3"/>
          <p:cNvSpPr>
            <a:spLocks noGrp="1"/>
          </p:cNvSpPr>
          <p:nvPr>
            <p:ph type="body" sz="quarter" idx="19" hasCustomPrompt="1"/>
          </p:nvPr>
        </p:nvSpPr>
        <p:spPr>
          <a:xfrm>
            <a:off x="7776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776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1345" y="5864406"/>
            <a:ext cx="1520519"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776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273547632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solidFill>
                  <a:srgbClr val="5F5F5F"/>
                </a:solidFill>
              </a:defRPr>
            </a:lvl1pPr>
          </a:lstStyle>
          <a:p>
            <a:r>
              <a:rPr lang="en-US"/>
              <a:t>Click icon to add media</a:t>
            </a:r>
            <a:endParaRPr lang="nl-NL" dirty="0"/>
          </a:p>
        </p:txBody>
      </p:sp>
    </p:spTree>
    <p:extLst>
      <p:ext uri="{BB962C8B-B14F-4D97-AF65-F5344CB8AC3E}">
        <p14:creationId xmlns:p14="http://schemas.microsoft.com/office/powerpoint/2010/main" val="22095233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306827427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416662916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200313516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301409593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2855826750"/>
      </p:ext>
    </p:extLst>
  </p:cSld>
  <p:clrMapOvr>
    <a:overrideClrMapping bg1="dk1" tx1="lt1" bg2="dk2" tx2="lt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1027116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267201" y="1828800"/>
            <a:ext cx="7643223" cy="721095"/>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58154111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209198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92776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8" Type="http://schemas.openxmlformats.org/officeDocument/2006/relationships/slideLayout" Target="../slideLayouts/slideLayout20.xml"/><Relationship Id="rId3"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3.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25.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0.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21" Type="http://schemas.openxmlformats.org/officeDocument/2006/relationships/slideLayout" Target="../slideLayouts/slideLayout81.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slideLayout" Target="../slideLayouts/slideLayout80.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23" Type="http://schemas.openxmlformats.org/officeDocument/2006/relationships/theme" Target="../theme/theme4.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 Id="rId22" Type="http://schemas.openxmlformats.org/officeDocument/2006/relationships/slideLayout" Target="../slideLayouts/slideLayout8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386789186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 id="2147483700" r:id="rId27"/>
    <p:sldLayoutId id="2147483701" r:id="rId28"/>
    <p:sldLayoutId id="2147483702" r:id="rId29"/>
    <p:sldLayoutId id="2147483703" r:id="rId30"/>
    <p:sldLayoutId id="2147483704" r:id="rId31"/>
    <p:sldLayoutId id="2147483705" r:id="rId32"/>
    <p:sldLayoutId id="2147483706" r:id="rId33"/>
    <p:sldLayoutId id="2147483707" r:id="rId34"/>
    <p:sldLayoutId id="2147483708" r:id="rId35"/>
    <p:sldLayoutId id="2147483709" r:id="rId36"/>
  </p:sldLayoutIdLst>
  <p:txStyles>
    <p:titleStyle>
      <a:lvl1pPr algn="l" defTabSz="385763" rtl="0" eaLnBrk="1" latinLnBrk="0" hangingPunct="1">
        <a:lnSpc>
          <a:spcPct val="105000"/>
        </a:lnSpc>
        <a:spcBef>
          <a:spcPct val="0"/>
        </a:spcBef>
        <a:buNone/>
        <a:defRPr sz="1688" b="0" kern="1200">
          <a:solidFill>
            <a:schemeClr val="tx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tx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tx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tx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tx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tx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tx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tx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tx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tx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66751" y="71438"/>
            <a:ext cx="109728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NL"/>
              <a:t>Klik om de stijl te bewerken</a:t>
            </a:r>
          </a:p>
        </p:txBody>
      </p:sp>
      <p:sp>
        <p:nvSpPr>
          <p:cNvPr id="2051" name="Text Placeholder 2"/>
          <p:cNvSpPr>
            <a:spLocks noGrp="1"/>
          </p:cNvSpPr>
          <p:nvPr>
            <p:ph type="body" idx="1"/>
          </p:nvPr>
        </p:nvSpPr>
        <p:spPr bwMode="auto">
          <a:xfrm>
            <a:off x="609600" y="857253"/>
            <a:ext cx="10972800" cy="5268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a:t>Klik om de modelstijlen te bewerken </a:t>
            </a:r>
          </a:p>
          <a:p>
            <a:pPr lvl="1"/>
            <a:r>
              <a:rPr lang="nl-NL"/>
              <a:t>Tweede niveau</a:t>
            </a:r>
          </a:p>
          <a:p>
            <a:pPr lvl="2"/>
            <a:r>
              <a:rPr lang="nl-NL"/>
              <a:t>Derde niveau</a:t>
            </a:r>
          </a:p>
          <a:p>
            <a:pPr lvl="3"/>
            <a:r>
              <a:rPr lang="nl-NL"/>
              <a:t>Vierde niveau</a:t>
            </a:r>
          </a:p>
          <a:p>
            <a:pPr lvl="4"/>
            <a:r>
              <a:rPr lang="nl-NL"/>
              <a:t>Vijfde niveau</a:t>
            </a:r>
          </a:p>
        </p:txBody>
      </p:sp>
      <p:sp>
        <p:nvSpPr>
          <p:cNvPr id="5" name="Footer Placeholder 4"/>
          <p:cNvSpPr>
            <a:spLocks noGrp="1"/>
          </p:cNvSpPr>
          <p:nvPr>
            <p:ph type="ftr" sz="quarter" idx="3"/>
          </p:nvPr>
        </p:nvSpPr>
        <p:spPr>
          <a:xfrm>
            <a:off x="3143251" y="6538913"/>
            <a:ext cx="6858000" cy="214312"/>
          </a:xfrm>
          <a:prstGeom prst="rect">
            <a:avLst/>
          </a:prstGeom>
        </p:spPr>
        <p:txBody>
          <a:bodyPr vert="horz" wrap="square" lIns="91440" tIns="45720" rIns="91440" bIns="45720" numCol="1" anchor="ctr" anchorCtr="0" compatLnSpc="1">
            <a:prstTxWarp prst="textNoShape">
              <a:avLst/>
            </a:prstTxWarp>
          </a:bodyPr>
          <a:lstStyle>
            <a:lvl1pPr algn="ctr">
              <a:defRPr sz="675" smtClean="0">
                <a:solidFill>
                  <a:schemeClr val="tx1"/>
                </a:solidFill>
                <a:latin typeface="Calibri" pitchFamily="34" charset="0"/>
                <a:cs typeface="+mn-cs"/>
              </a:defRPr>
            </a:lvl1pPr>
          </a:lstStyle>
          <a:p>
            <a:pPr>
              <a:defRPr/>
            </a:pPr>
            <a:endParaRPr lang="nl-NL"/>
          </a:p>
        </p:txBody>
      </p:sp>
      <p:sp>
        <p:nvSpPr>
          <p:cNvPr id="6" name="Slide Number Placeholder 5"/>
          <p:cNvSpPr>
            <a:spLocks noGrp="1"/>
          </p:cNvSpPr>
          <p:nvPr>
            <p:ph type="sldNum" sz="quarter" idx="4"/>
          </p:nvPr>
        </p:nvSpPr>
        <p:spPr>
          <a:xfrm>
            <a:off x="10001252" y="6538913"/>
            <a:ext cx="819149" cy="214312"/>
          </a:xfrm>
          <a:prstGeom prst="rect">
            <a:avLst/>
          </a:prstGeom>
        </p:spPr>
        <p:txBody>
          <a:bodyPr vert="horz" lIns="91440" tIns="45720" rIns="91440" bIns="45720" rtlCol="0" anchor="ctr"/>
          <a:lstStyle>
            <a:lvl1pPr algn="r" fontAlgn="auto">
              <a:spcBef>
                <a:spcPts val="0"/>
              </a:spcBef>
              <a:spcAft>
                <a:spcPts val="0"/>
              </a:spcAft>
              <a:defRPr sz="675" smtClean="0">
                <a:solidFill>
                  <a:schemeClr val="tx1"/>
                </a:solidFill>
                <a:latin typeface="+mn-lt"/>
                <a:cs typeface="+mn-cs"/>
              </a:defRPr>
            </a:lvl1pPr>
          </a:lstStyle>
          <a:p>
            <a:pPr>
              <a:defRPr/>
            </a:pPr>
            <a:fld id="{719E010F-C88E-4D0D-A078-3CF10A555BAF}" type="slidenum">
              <a:rPr lang="nl-NL"/>
              <a:pPr>
                <a:defRPr/>
              </a:pPr>
              <a:t>‹#›</a:t>
            </a:fld>
            <a:endParaRPr lang="nl-NL"/>
          </a:p>
        </p:txBody>
      </p:sp>
      <p:sp>
        <p:nvSpPr>
          <p:cNvPr id="4" name="Date Placeholder 3"/>
          <p:cNvSpPr>
            <a:spLocks noGrp="1"/>
          </p:cNvSpPr>
          <p:nvPr>
            <p:ph type="dt" sz="half" idx="2"/>
          </p:nvPr>
        </p:nvSpPr>
        <p:spPr>
          <a:xfrm>
            <a:off x="1930401" y="6538913"/>
            <a:ext cx="1212851" cy="214312"/>
          </a:xfrm>
          <a:prstGeom prst="rect">
            <a:avLst/>
          </a:prstGeom>
        </p:spPr>
        <p:txBody>
          <a:bodyPr vert="horz" lIns="91440" tIns="45720" rIns="91440" bIns="45720" rtlCol="0" anchor="ctr"/>
          <a:lstStyle>
            <a:lvl1pPr algn="l" fontAlgn="auto">
              <a:spcBef>
                <a:spcPts val="0"/>
              </a:spcBef>
              <a:spcAft>
                <a:spcPts val="0"/>
              </a:spcAft>
              <a:defRPr sz="675" smtClean="0">
                <a:solidFill>
                  <a:schemeClr val="tx1"/>
                </a:solidFill>
                <a:latin typeface="+mn-lt"/>
                <a:cs typeface="+mn-cs"/>
              </a:defRPr>
            </a:lvl1pPr>
          </a:lstStyle>
          <a:p>
            <a:pPr>
              <a:defRPr/>
            </a:pPr>
            <a:endParaRPr lang="nl-NL"/>
          </a:p>
        </p:txBody>
      </p:sp>
      <p:cxnSp>
        <p:nvCxnSpPr>
          <p:cNvPr id="10" name="Rechte verbindingslijn 9"/>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Rechte verbindingslijn 10"/>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7" name="Afbeelding 11" descr="Infosupport_PPT_balk.jpg"/>
          <p:cNvPicPr>
            <a:picLocks noChangeAspect="1"/>
          </p:cNvPicPr>
          <p:nvPr/>
        </p:nvPicPr>
        <p:blipFill>
          <a:blip r:embed="rId14" cstate="print"/>
          <a:srcRect/>
          <a:stretch>
            <a:fillRect/>
          </a:stretch>
        </p:blipFill>
        <p:spPr bwMode="auto">
          <a:xfrm>
            <a:off x="12005733" y="1365250"/>
            <a:ext cx="186267" cy="5492750"/>
          </a:xfrm>
          <a:prstGeom prst="rect">
            <a:avLst/>
          </a:prstGeom>
          <a:noFill/>
          <a:ln w="9525">
            <a:noFill/>
            <a:miter lim="800000"/>
            <a:headEnd/>
            <a:tailEnd/>
          </a:ln>
        </p:spPr>
      </p:pic>
    </p:spTree>
    <p:extLst>
      <p:ext uri="{BB962C8B-B14F-4D97-AF65-F5344CB8AC3E}">
        <p14:creationId xmlns:p14="http://schemas.microsoft.com/office/powerpoint/2010/main" val="3387461301"/>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hf hdr="0" ftr="0" dt="0"/>
  <p:txStyles>
    <p:titleStyle>
      <a:lvl1pPr algn="l" rtl="0" eaLnBrk="1" fontAlgn="base" hangingPunct="1">
        <a:spcBef>
          <a:spcPct val="0"/>
        </a:spcBef>
        <a:spcAft>
          <a:spcPct val="0"/>
        </a:spcAft>
        <a:defRPr sz="2475" kern="1200">
          <a:solidFill>
            <a:srgbClr val="00539F"/>
          </a:solidFill>
          <a:latin typeface="+mj-lt"/>
          <a:ea typeface="+mj-ea"/>
          <a:cs typeface="+mj-cs"/>
        </a:defRPr>
      </a:lvl1pPr>
      <a:lvl2pPr algn="l" rtl="0" eaLnBrk="1" fontAlgn="base" hangingPunct="1">
        <a:spcBef>
          <a:spcPct val="0"/>
        </a:spcBef>
        <a:spcAft>
          <a:spcPct val="0"/>
        </a:spcAft>
        <a:defRPr sz="2475">
          <a:solidFill>
            <a:srgbClr val="00539F"/>
          </a:solidFill>
          <a:latin typeface="Calibri" pitchFamily="34" charset="0"/>
        </a:defRPr>
      </a:lvl2pPr>
      <a:lvl3pPr algn="l" rtl="0" eaLnBrk="1" fontAlgn="base" hangingPunct="1">
        <a:spcBef>
          <a:spcPct val="0"/>
        </a:spcBef>
        <a:spcAft>
          <a:spcPct val="0"/>
        </a:spcAft>
        <a:defRPr sz="2475">
          <a:solidFill>
            <a:srgbClr val="00539F"/>
          </a:solidFill>
          <a:latin typeface="Calibri" pitchFamily="34" charset="0"/>
        </a:defRPr>
      </a:lvl3pPr>
      <a:lvl4pPr algn="l" rtl="0" eaLnBrk="1" fontAlgn="base" hangingPunct="1">
        <a:spcBef>
          <a:spcPct val="0"/>
        </a:spcBef>
        <a:spcAft>
          <a:spcPct val="0"/>
        </a:spcAft>
        <a:defRPr sz="2475">
          <a:solidFill>
            <a:srgbClr val="00539F"/>
          </a:solidFill>
          <a:latin typeface="Calibri" pitchFamily="34" charset="0"/>
        </a:defRPr>
      </a:lvl4pPr>
      <a:lvl5pPr algn="l" rtl="0" eaLnBrk="1" fontAlgn="base" hangingPunct="1">
        <a:spcBef>
          <a:spcPct val="0"/>
        </a:spcBef>
        <a:spcAft>
          <a:spcPct val="0"/>
        </a:spcAft>
        <a:defRPr sz="2475">
          <a:solidFill>
            <a:srgbClr val="00539F"/>
          </a:solidFill>
          <a:latin typeface="Calibri" pitchFamily="34" charset="0"/>
        </a:defRPr>
      </a:lvl5pPr>
      <a:lvl6pPr marL="257175" algn="l" rtl="0" eaLnBrk="1" fontAlgn="base" hangingPunct="1">
        <a:spcBef>
          <a:spcPct val="0"/>
        </a:spcBef>
        <a:spcAft>
          <a:spcPct val="0"/>
        </a:spcAft>
        <a:defRPr sz="2475">
          <a:solidFill>
            <a:schemeClr val="tx1"/>
          </a:solidFill>
          <a:latin typeface="Calibri" pitchFamily="34" charset="0"/>
        </a:defRPr>
      </a:lvl6pPr>
      <a:lvl7pPr marL="514350" algn="l" rtl="0" eaLnBrk="1" fontAlgn="base" hangingPunct="1">
        <a:spcBef>
          <a:spcPct val="0"/>
        </a:spcBef>
        <a:spcAft>
          <a:spcPct val="0"/>
        </a:spcAft>
        <a:defRPr sz="2475">
          <a:solidFill>
            <a:schemeClr val="tx1"/>
          </a:solidFill>
          <a:latin typeface="Calibri" pitchFamily="34" charset="0"/>
        </a:defRPr>
      </a:lvl7pPr>
      <a:lvl8pPr marL="771525" algn="l" rtl="0" eaLnBrk="1" fontAlgn="base" hangingPunct="1">
        <a:spcBef>
          <a:spcPct val="0"/>
        </a:spcBef>
        <a:spcAft>
          <a:spcPct val="0"/>
        </a:spcAft>
        <a:defRPr sz="2475">
          <a:solidFill>
            <a:schemeClr val="tx1"/>
          </a:solidFill>
          <a:latin typeface="Calibri" pitchFamily="34" charset="0"/>
        </a:defRPr>
      </a:lvl8pPr>
      <a:lvl9pPr marL="1028700" algn="l" rtl="0" eaLnBrk="1" fontAlgn="base" hangingPunct="1">
        <a:spcBef>
          <a:spcPct val="0"/>
        </a:spcBef>
        <a:spcAft>
          <a:spcPct val="0"/>
        </a:spcAft>
        <a:defRPr sz="2475">
          <a:solidFill>
            <a:schemeClr val="tx1"/>
          </a:solidFill>
          <a:latin typeface="Calibri" pitchFamily="34" charset="0"/>
        </a:defRPr>
      </a:lvl9pPr>
    </p:titleStyle>
    <p:bodyStyle>
      <a:lvl1pPr marL="192881" indent="-192881" algn="l" rtl="0" eaLnBrk="1" fontAlgn="base" hangingPunct="1">
        <a:spcBef>
          <a:spcPct val="20000"/>
        </a:spcBef>
        <a:spcAft>
          <a:spcPct val="0"/>
        </a:spcAft>
        <a:buSzPct val="70000"/>
        <a:buBlip>
          <a:blip r:embed="rId15"/>
        </a:buBlip>
        <a:defRPr sz="1800" kern="1200">
          <a:solidFill>
            <a:srgbClr val="000000"/>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rgbClr val="000000"/>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rgbClr val="000000"/>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nl-NL"/>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5F5F5F"/>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Tree>
    <p:extLst>
      <p:ext uri="{BB962C8B-B14F-4D97-AF65-F5344CB8AC3E}">
        <p14:creationId xmlns:p14="http://schemas.microsoft.com/office/powerpoint/2010/main" val="3955124380"/>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 id="2147483742" r:id="rId19"/>
    <p:sldLayoutId id="2147483743" r:id="rId20"/>
    <p:sldLayoutId id="2147483744" r:id="rId21"/>
    <p:sldLayoutId id="2147483745" r:id="rId22"/>
  </p:sldLayoutIdLst>
  <p:txStyles>
    <p:titleStyle>
      <a:lvl1pPr algn="l" defTabSz="385763" rtl="0" eaLnBrk="1" latinLnBrk="0" hangingPunct="1">
        <a:lnSpc>
          <a:spcPct val="105000"/>
        </a:lnSpc>
        <a:spcBef>
          <a:spcPct val="0"/>
        </a:spcBef>
        <a:buNone/>
        <a:defRPr sz="1688" b="0" kern="1200">
          <a:solidFill>
            <a:schemeClr val="bg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bg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bg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bg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bg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bg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bg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bg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bg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bg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Module 3</a:t>
            </a:r>
          </a:p>
        </p:txBody>
      </p:sp>
      <p:sp>
        <p:nvSpPr>
          <p:cNvPr id="3" name="Subtitle 2"/>
          <p:cNvSpPr>
            <a:spLocks noGrp="1"/>
          </p:cNvSpPr>
          <p:nvPr>
            <p:ph type="subTitle" idx="1"/>
          </p:nvPr>
        </p:nvSpPr>
        <p:spPr/>
        <p:txBody>
          <a:bodyPr>
            <a:normAutofit/>
          </a:bodyPr>
          <a:lstStyle/>
          <a:p>
            <a:r>
              <a:rPr lang="en-US" sz="2800" dirty="0"/>
              <a:t>Configure Host, Middleware and Services in ASP.NET Core</a:t>
            </a:r>
            <a:r>
              <a:rPr lang="en-US" dirty="0"/>
              <a:t>
</a:t>
            </a:r>
          </a:p>
        </p:txBody>
      </p:sp>
    </p:spTree>
    <p:extLst>
      <p:ext uri="{BB962C8B-B14F-4D97-AF65-F5344CB8AC3E}">
        <p14:creationId xmlns:p14="http://schemas.microsoft.com/office/powerpoint/2010/main" val="1604922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BEDB8C-86B8-40A5-B713-D2C51818ACB4}"/>
              </a:ext>
            </a:extLst>
          </p:cNvPr>
          <p:cNvSpPr>
            <a:spLocks noGrp="1"/>
          </p:cNvSpPr>
          <p:nvPr>
            <p:ph idx="1"/>
          </p:nvPr>
        </p:nvSpPr>
        <p:spPr/>
        <p:txBody>
          <a:bodyPr/>
          <a:lstStyle/>
          <a:p>
            <a:endParaRPr lang="nl-NL"/>
          </a:p>
        </p:txBody>
      </p:sp>
      <p:sp>
        <p:nvSpPr>
          <p:cNvPr id="2" name="Title 1"/>
          <p:cNvSpPr>
            <a:spLocks noGrp="1"/>
          </p:cNvSpPr>
          <p:nvPr>
            <p:ph type="title"/>
          </p:nvPr>
        </p:nvSpPr>
        <p:spPr/>
        <p:txBody>
          <a:bodyPr/>
          <a:lstStyle/>
          <a:p>
            <a:r>
              <a:rPr lang="en-US" sz="2400" dirty="0"/>
              <a:t>Demonstration: How to Use Dependency Injection</a:t>
            </a:r>
          </a:p>
        </p:txBody>
      </p:sp>
      <p:sp>
        <p:nvSpPr>
          <p:cNvPr id="4" name="Content Placeholder 2"/>
          <p:cNvSpPr>
            <a:spLocks noGrp="1"/>
          </p:cNvSpPr>
          <p:nvPr/>
        </p:nvSpPr>
        <p:spPr bwMode="auto">
          <a:xfrm>
            <a:off x="1193067" y="1534077"/>
            <a:ext cx="9805866" cy="463449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400" dirty="0"/>
              <a:t>In this demonstration, you will learn how to:</a:t>
            </a:r>
          </a:p>
          <a:p>
            <a:pPr marL="182880" lvl="1"/>
            <a:r>
              <a:rPr lang="en-US" sz="2000" dirty="0"/>
              <a:t>Create a service in ASP.NET Core</a:t>
            </a:r>
          </a:p>
          <a:p>
            <a:pPr marL="182880" lvl="1"/>
            <a:r>
              <a:rPr lang="en-US" sz="2000" dirty="0"/>
              <a:t>Register a service</a:t>
            </a:r>
          </a:p>
          <a:p>
            <a:pPr marL="182880" lvl="1"/>
            <a:r>
              <a:rPr lang="en-US" sz="2000" dirty="0"/>
              <a:t>Inject a service by using Dependency Injection</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77707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r>
              <a:rPr lang="en-US" sz="2000" dirty="0"/>
              <a:t>Middleware Fundamentals
Demonstration: How to Create Custom Middleware
Working with Static Files
Demonstration: How to Work with Static Files</a:t>
            </a:r>
          </a:p>
        </p:txBody>
      </p:sp>
      <p:sp>
        <p:nvSpPr>
          <p:cNvPr id="2" name="Title 1"/>
          <p:cNvSpPr>
            <a:spLocks noGrp="1"/>
          </p:cNvSpPr>
          <p:nvPr>
            <p:ph type="title"/>
          </p:nvPr>
        </p:nvSpPr>
        <p:spPr/>
        <p:txBody>
          <a:bodyPr/>
          <a:lstStyle/>
          <a:p>
            <a:r>
              <a:rPr lang="en-US" sz="2400" dirty="0"/>
              <a:t>Lesson 2: Configuring Middleware</a:t>
            </a:r>
          </a:p>
        </p:txBody>
      </p:sp>
    </p:spTree>
    <p:extLst>
      <p:ext uri="{BB962C8B-B14F-4D97-AF65-F5344CB8AC3E}">
        <p14:creationId xmlns:p14="http://schemas.microsoft.com/office/powerpoint/2010/main" val="3683512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4f95a309-8ec3-47f4-a1ef-54ae20afa831">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674AF1-8887-471F-88A7-0216423AAAD2}"/>
              </a:ext>
            </a:extLst>
          </p:cNvPr>
          <p:cNvSpPr>
            <a:spLocks noGrp="1"/>
          </p:cNvSpPr>
          <p:nvPr>
            <p:ph idx="1"/>
          </p:nvPr>
        </p:nvSpPr>
        <p:spPr/>
        <p:txBody>
          <a:bodyPr/>
          <a:lstStyle/>
          <a:p>
            <a:endParaRPr lang="nl-NL"/>
          </a:p>
        </p:txBody>
      </p:sp>
      <p:sp>
        <p:nvSpPr>
          <p:cNvPr id="2" name="Title 1"/>
          <p:cNvSpPr>
            <a:spLocks noGrp="1"/>
          </p:cNvSpPr>
          <p:nvPr>
            <p:ph type="title"/>
          </p:nvPr>
        </p:nvSpPr>
        <p:spPr/>
        <p:txBody>
          <a:bodyPr/>
          <a:lstStyle/>
          <a:p>
            <a:r>
              <a:rPr lang="en-US" sz="2400" dirty="0"/>
              <a:t>Configure Method</a:t>
            </a:r>
          </a:p>
        </p:txBody>
      </p:sp>
      <p:sp>
        <p:nvSpPr>
          <p:cNvPr id="4" name="Content Placeholder 2"/>
          <p:cNvSpPr>
            <a:spLocks noGrp="1"/>
          </p:cNvSpPr>
          <p:nvPr/>
        </p:nvSpPr>
        <p:spPr bwMode="auto">
          <a:xfrm>
            <a:off x="1031999" y="1863969"/>
            <a:ext cx="9863999" cy="43046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4762" indent="0">
              <a:buNone/>
            </a:pPr>
            <a:r>
              <a:rPr lang="en-US" sz="2000" b="1" dirty="0" err="1"/>
              <a:t>WebApplication</a:t>
            </a:r>
            <a:r>
              <a:rPr lang="en-US" sz="2000" dirty="0"/>
              <a:t> is used to set up middleware for our application</a:t>
            </a:r>
          </a:p>
          <a:p>
            <a:pPr marL="288925" lvl="1" indent="0">
              <a:buNone/>
            </a:pPr>
            <a:endParaRPr lang="en-US" sz="2000" dirty="0">
              <a:latin typeface="Consolas" panose="020B0609020204030204" pitchFamily="49" charset="0"/>
            </a:endParaRPr>
          </a:p>
          <a:p>
            <a:pPr marL="288925" lvl="1" indent="0">
              <a:buNone/>
            </a:pPr>
            <a:r>
              <a:rPr lang="en-US" sz="2000" dirty="0" err="1">
                <a:latin typeface="Consolas" panose="020B0609020204030204" pitchFamily="49" charset="0"/>
                <a:cs typeface="Lucida Sans Unicode" panose="020B0602030504020204" pitchFamily="34" charset="0"/>
              </a:rPr>
              <a:t>app.Run</a:t>
            </a:r>
            <a:r>
              <a:rPr lang="en-US" sz="2000" dirty="0">
                <a:latin typeface="Consolas" panose="020B0609020204030204" pitchFamily="49" charset="0"/>
                <a:cs typeface="Lucida Sans Unicode" panose="020B0602030504020204" pitchFamily="34" charset="0"/>
              </a:rPr>
              <a:t>(async (context) =&gt;</a:t>
            </a:r>
          </a:p>
          <a:p>
            <a:pPr marL="288925" lvl="1" indent="0">
              <a:buNone/>
            </a:pPr>
            <a:r>
              <a:rPr lang="en-US" sz="2000" dirty="0">
                <a:latin typeface="Consolas" panose="020B0609020204030204" pitchFamily="49" charset="0"/>
                <a:cs typeface="Lucida Sans Unicode" panose="020B0602030504020204" pitchFamily="34" charset="0"/>
              </a:rPr>
              <a:t>{</a:t>
            </a:r>
          </a:p>
          <a:p>
            <a:pPr marL="288925" lvl="1" indent="0">
              <a:buNone/>
            </a:pPr>
            <a:r>
              <a:rPr lang="en-US" sz="2000" dirty="0">
                <a:latin typeface="Consolas" panose="020B0609020204030204" pitchFamily="49" charset="0"/>
                <a:cs typeface="Lucida Sans Unicode" panose="020B0602030504020204" pitchFamily="34" charset="0"/>
              </a:rPr>
              <a:t>    await </a:t>
            </a:r>
            <a:r>
              <a:rPr lang="en-US" sz="2000" dirty="0" err="1">
                <a:latin typeface="Consolas" panose="020B0609020204030204" pitchFamily="49" charset="0"/>
                <a:cs typeface="Lucida Sans Unicode" panose="020B0602030504020204" pitchFamily="34" charset="0"/>
              </a:rPr>
              <a:t>context.Response.WriteAsync</a:t>
            </a:r>
            <a:r>
              <a:rPr lang="en-US" sz="2000" dirty="0">
                <a:latin typeface="Consolas" panose="020B0609020204030204" pitchFamily="49" charset="0"/>
                <a:cs typeface="Lucida Sans Unicode" panose="020B0602030504020204" pitchFamily="34" charset="0"/>
              </a:rPr>
              <a:t>("Hello World!");</a:t>
            </a:r>
          </a:p>
          <a:p>
            <a:pPr marL="288925" lvl="1" indent="0">
              <a:buNone/>
            </a:pPr>
            <a:r>
              <a:rPr lang="en-US" sz="2000" dirty="0">
                <a:latin typeface="Consolas" panose="020B0609020204030204" pitchFamily="49" charset="0"/>
                <a:cs typeface="Lucida Sans Unicode" panose="020B0602030504020204" pitchFamily="34" charset="0"/>
              </a:rPr>
              <a:t>});</a:t>
            </a:r>
          </a:p>
        </p:txBody>
      </p:sp>
    </p:spTree>
    <p:extLst>
      <p:ext uri="{BB962C8B-B14F-4D97-AF65-F5344CB8AC3E}">
        <p14:creationId xmlns:p14="http://schemas.microsoft.com/office/powerpoint/2010/main" val="549727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e5b2de0-08a1-41e9-a877-ba77a6b1142a">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69FA47-CE19-49DF-8C74-8BC2DCAE397A}"/>
              </a:ext>
            </a:extLst>
          </p:cNvPr>
          <p:cNvSpPr>
            <a:spLocks noGrp="1"/>
          </p:cNvSpPr>
          <p:nvPr>
            <p:ph idx="1"/>
          </p:nvPr>
        </p:nvSpPr>
        <p:spPr/>
        <p:txBody>
          <a:bodyPr/>
          <a:lstStyle/>
          <a:p>
            <a:endParaRPr lang="nl-NL"/>
          </a:p>
        </p:txBody>
      </p:sp>
      <p:sp>
        <p:nvSpPr>
          <p:cNvPr id="2" name="Title 1"/>
          <p:cNvSpPr>
            <a:spLocks noGrp="1"/>
          </p:cNvSpPr>
          <p:nvPr>
            <p:ph type="title"/>
          </p:nvPr>
        </p:nvSpPr>
        <p:spPr/>
        <p:txBody>
          <a:bodyPr/>
          <a:lstStyle/>
          <a:p>
            <a:r>
              <a:rPr lang="en-US" sz="2400" dirty="0"/>
              <a:t>Middleware Fundamentals</a:t>
            </a:r>
          </a:p>
        </p:txBody>
      </p:sp>
      <p:pic>
        <p:nvPicPr>
          <p:cNvPr id="4" name="Content Placeholder 5" descr="Three requests are shown with separate URLs.&#10;• The first request has /start as its relative URL. It enters the first middleware, it writes “Start” to the response and is immediately short-circuited and the response is sent back to the browser.&#10;• The second request has /middle as its relative URL. It enters the first middleware, is not short-circuited, continues to the second middleware in which “Middle” is written to the response. It is then short-circuited, and the response is sent back to the browser.&#10;• The third request has /nohandling as its relative URL. It enters the first middleware, is not short-circuited, continues to the second middleware and not short-circuited, and finally, it reaches the third middleware, “The end” is written to the response and sent back to the browser.&#10;&#10;">
            <a:extLst>
              <a:ext uri="{FF2B5EF4-FFF2-40B4-BE49-F238E27FC236}">
                <a16:creationId xmlns:a16="http://schemas.microsoft.com/office/drawing/2014/main" id="{1F3256BA-5FFC-4036-BE8A-6672059FF349}"/>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1698117" y="1206231"/>
            <a:ext cx="8795767" cy="5233481"/>
          </a:xfrm>
          <a:prstGeom prst="rect">
            <a:avLst/>
          </a:prstGeom>
          <a:noFill/>
          <a:ln w="9525">
            <a:noFill/>
            <a:miter lim="800000"/>
            <a:headEnd/>
            <a:tailEnd/>
          </a:ln>
        </p:spPr>
      </p:pic>
    </p:spTree>
    <p:extLst>
      <p:ext uri="{BB962C8B-B14F-4D97-AF65-F5344CB8AC3E}">
        <p14:creationId xmlns:p14="http://schemas.microsoft.com/office/powerpoint/2010/main" val="39349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e02d9ad-2853-4563-af29-be7e287e667f">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16AF87-75E1-4074-8C08-729AAC4997D6}"/>
              </a:ext>
            </a:extLst>
          </p:cNvPr>
          <p:cNvSpPr>
            <a:spLocks noGrp="1"/>
          </p:cNvSpPr>
          <p:nvPr>
            <p:ph idx="1"/>
          </p:nvPr>
        </p:nvSpPr>
        <p:spPr/>
        <p:txBody>
          <a:bodyPr/>
          <a:lstStyle/>
          <a:p>
            <a:endParaRPr lang="nl-NL"/>
          </a:p>
        </p:txBody>
      </p:sp>
      <p:sp>
        <p:nvSpPr>
          <p:cNvPr id="2" name="Title 1"/>
          <p:cNvSpPr>
            <a:spLocks noGrp="1"/>
          </p:cNvSpPr>
          <p:nvPr>
            <p:ph type="title"/>
          </p:nvPr>
        </p:nvSpPr>
        <p:spPr/>
        <p:txBody>
          <a:bodyPr/>
          <a:lstStyle/>
          <a:p>
            <a:r>
              <a:rPr lang="en-US" sz="2400" dirty="0"/>
              <a:t>Run Middleware</a:t>
            </a:r>
          </a:p>
        </p:txBody>
      </p:sp>
      <p:sp>
        <p:nvSpPr>
          <p:cNvPr id="4" name="Content Placeholder 2"/>
          <p:cNvSpPr>
            <a:spLocks noGrp="1"/>
          </p:cNvSpPr>
          <p:nvPr/>
        </p:nvSpPr>
        <p:spPr bwMode="auto">
          <a:xfrm>
            <a:off x="1296000" y="2015999"/>
            <a:ext cx="9600000" cy="415257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r>
              <a:rPr lang="en-US" sz="2000" dirty="0"/>
              <a:t>Always terminates the middleware pipeline</a:t>
            </a:r>
          </a:p>
          <a:p>
            <a:pPr marL="731520" lvl="2"/>
            <a:r>
              <a:rPr lang="en-US" dirty="0"/>
              <a:t>Middleware after it will never be run</a:t>
            </a:r>
          </a:p>
          <a:p>
            <a:pPr lvl="1"/>
            <a:r>
              <a:rPr lang="en-US" sz="2000" dirty="0"/>
              <a:t>Should always provide a response for handling the final case</a:t>
            </a:r>
          </a:p>
          <a:p>
            <a:pPr marL="284163" lvl="1" indent="0">
              <a:buNone/>
            </a:pPr>
            <a:endParaRPr lang="en-US" sz="2000" dirty="0">
              <a:latin typeface="Consolas" panose="020B0609020204030204" pitchFamily="49" charset="0"/>
            </a:endParaRPr>
          </a:p>
          <a:p>
            <a:pPr marL="679450" lvl="2" indent="0">
              <a:buNone/>
            </a:pPr>
            <a:r>
              <a:rPr lang="en-US" dirty="0" err="1">
                <a:latin typeface="Consolas" panose="020B0609020204030204" pitchFamily="49" charset="0"/>
                <a:cs typeface="Lucida Sans Unicode" panose="020B0602030504020204" pitchFamily="34" charset="0"/>
              </a:rPr>
              <a:t>app.Run</a:t>
            </a:r>
            <a:r>
              <a:rPr lang="en-US" dirty="0">
                <a:latin typeface="Consolas" panose="020B0609020204030204" pitchFamily="49" charset="0"/>
                <a:cs typeface="Lucida Sans Unicode" panose="020B0602030504020204" pitchFamily="34" charset="0"/>
              </a:rPr>
              <a:t>(</a:t>
            </a:r>
            <a:r>
              <a:rPr lang="en-US" dirty="0" err="1">
                <a:latin typeface="Consolas" panose="020B0609020204030204" pitchFamily="49" charset="0"/>
                <a:cs typeface="Lucida Sans Unicode" panose="020B0602030504020204" pitchFamily="34" charset="0"/>
              </a:rPr>
              <a:t>async</a:t>
            </a:r>
            <a:r>
              <a:rPr lang="en-US" dirty="0">
                <a:latin typeface="Consolas" panose="020B0609020204030204" pitchFamily="49" charset="0"/>
                <a:cs typeface="Lucida Sans Unicode" panose="020B0602030504020204" pitchFamily="34" charset="0"/>
              </a:rPr>
              <a:t> (context) =&gt;</a:t>
            </a:r>
          </a:p>
          <a:p>
            <a:pPr marL="679450" lvl="2" indent="0">
              <a:buNone/>
            </a:pPr>
            <a:r>
              <a:rPr lang="en-US" dirty="0">
                <a:latin typeface="Consolas" panose="020B0609020204030204" pitchFamily="49" charset="0"/>
                <a:cs typeface="Lucida Sans Unicode" panose="020B0602030504020204" pitchFamily="34" charset="0"/>
              </a:rPr>
              <a:t>{</a:t>
            </a:r>
          </a:p>
          <a:p>
            <a:pPr marL="679450" lvl="2" indent="0">
              <a:buNone/>
            </a:pPr>
            <a:r>
              <a:rPr lang="en-US" dirty="0">
                <a:latin typeface="Consolas" panose="020B0609020204030204" pitchFamily="49" charset="0"/>
                <a:cs typeface="Lucida Sans Unicode" panose="020B0602030504020204" pitchFamily="34" charset="0"/>
              </a:rPr>
              <a:t>  await </a:t>
            </a:r>
            <a:r>
              <a:rPr lang="en-US" dirty="0" err="1">
                <a:latin typeface="Consolas" panose="020B0609020204030204" pitchFamily="49" charset="0"/>
                <a:cs typeface="Lucida Sans Unicode" panose="020B0602030504020204" pitchFamily="34" charset="0"/>
              </a:rPr>
              <a:t>context.Response.WriteAsync</a:t>
            </a:r>
            <a:r>
              <a:rPr lang="en-US" dirty="0">
                <a:latin typeface="Consolas" panose="020B0609020204030204" pitchFamily="49" charset="0"/>
                <a:cs typeface="Lucida Sans Unicode" panose="020B0602030504020204" pitchFamily="34" charset="0"/>
              </a:rPr>
              <a:t>("Inside run middleware");</a:t>
            </a:r>
          </a:p>
          <a:p>
            <a:pPr marL="679450" lvl="2" indent="0">
              <a:buNone/>
            </a:pPr>
            <a:r>
              <a:rPr lang="en-US" dirty="0">
                <a:latin typeface="Consolas" panose="020B0609020204030204" pitchFamily="49" charset="0"/>
                <a:cs typeface="Lucida Sans Unicode" panose="020B0602030504020204" pitchFamily="34" charset="0"/>
              </a:rPr>
              <a:t>});</a:t>
            </a:r>
          </a:p>
          <a:p>
            <a:pPr marL="288925" lvl="1" indent="0">
              <a:buNone/>
            </a:pPr>
            <a:endParaRPr lang="en-US" sz="2800" dirty="0"/>
          </a:p>
        </p:txBody>
      </p:sp>
    </p:spTree>
    <p:extLst>
      <p:ext uri="{BB962C8B-B14F-4D97-AF65-F5344CB8AC3E}">
        <p14:creationId xmlns:p14="http://schemas.microsoft.com/office/powerpoint/2010/main" val="2287370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190e5513-0f43-4973-8405-c63835158748">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27C7EC-DE5D-438B-BA35-A73F61926F20}"/>
              </a:ext>
            </a:extLst>
          </p:cNvPr>
          <p:cNvSpPr>
            <a:spLocks noGrp="1"/>
          </p:cNvSpPr>
          <p:nvPr>
            <p:ph idx="1"/>
          </p:nvPr>
        </p:nvSpPr>
        <p:spPr/>
        <p:txBody>
          <a:bodyPr/>
          <a:lstStyle/>
          <a:p>
            <a:endParaRPr lang="nl-NL"/>
          </a:p>
        </p:txBody>
      </p:sp>
      <p:sp>
        <p:nvSpPr>
          <p:cNvPr id="2" name="Title 1"/>
          <p:cNvSpPr>
            <a:spLocks noGrp="1"/>
          </p:cNvSpPr>
          <p:nvPr>
            <p:ph type="title"/>
          </p:nvPr>
        </p:nvSpPr>
        <p:spPr/>
        <p:txBody>
          <a:bodyPr/>
          <a:lstStyle/>
          <a:p>
            <a:r>
              <a:rPr lang="en-US" sz="2400" dirty="0"/>
              <a:t>Use Middleware</a:t>
            </a:r>
          </a:p>
        </p:txBody>
      </p:sp>
      <p:sp>
        <p:nvSpPr>
          <p:cNvPr id="4" name="Content Placeholder 2"/>
          <p:cNvSpPr>
            <a:spLocks noGrp="1"/>
          </p:cNvSpPr>
          <p:nvPr/>
        </p:nvSpPr>
        <p:spPr bwMode="auto">
          <a:xfrm>
            <a:off x="1384336" y="1600199"/>
            <a:ext cx="9775663" cy="456837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82880" lvl="1"/>
            <a:r>
              <a:rPr lang="en-US" sz="2000" dirty="0"/>
              <a:t>Can call the next middleware in the chain by using the next parameter</a:t>
            </a:r>
          </a:p>
          <a:p>
            <a:pPr marL="182880" lvl="1"/>
            <a:r>
              <a:rPr lang="en-US" sz="2000" dirty="0"/>
              <a:t>Can short circuit the pipeline chain by not calling for the next middleware</a:t>
            </a:r>
          </a:p>
          <a:p>
            <a:pPr marL="182880" lvl="1"/>
            <a:r>
              <a:rPr lang="en-US" sz="2000" dirty="0"/>
              <a:t>The middleware most frequently used in the pipeline</a:t>
            </a:r>
          </a:p>
          <a:p>
            <a:pPr marL="0" indent="0">
              <a:buNone/>
            </a:pPr>
            <a:r>
              <a:rPr lang="en-US" sz="2000" dirty="0">
                <a:latin typeface="Consolas" panose="020B0609020204030204" pitchFamily="49" charset="0"/>
              </a:rPr>
              <a:t>    </a:t>
            </a:r>
          </a:p>
          <a:p>
            <a:pPr marL="0" indent="0">
              <a:buNone/>
            </a:pPr>
            <a:r>
              <a:rPr lang="en-US" sz="2000" dirty="0">
                <a:latin typeface="Consolas" panose="020B0609020204030204" pitchFamily="49" charset="0"/>
                <a:cs typeface="Lucida Sans Unicode" panose="020B0602030504020204" pitchFamily="34" charset="0"/>
              </a:rPr>
              <a:t>    </a:t>
            </a:r>
            <a:r>
              <a:rPr lang="en-US" sz="2000" dirty="0" err="1">
                <a:latin typeface="Consolas" panose="020B0609020204030204" pitchFamily="49" charset="0"/>
                <a:cs typeface="Lucida Sans Unicode" panose="020B0602030504020204" pitchFamily="34" charset="0"/>
              </a:rPr>
              <a:t>app.Use</a:t>
            </a:r>
            <a:r>
              <a:rPr lang="en-US" sz="2000" dirty="0">
                <a:latin typeface="Consolas" panose="020B0609020204030204" pitchFamily="49" charset="0"/>
                <a:cs typeface="Lucida Sans Unicode" panose="020B0602030504020204" pitchFamily="34" charset="0"/>
              </a:rPr>
              <a:t>(</a:t>
            </a:r>
            <a:r>
              <a:rPr lang="en-US" sz="2000" dirty="0" err="1">
                <a:latin typeface="Consolas" panose="020B0609020204030204" pitchFamily="49" charset="0"/>
                <a:cs typeface="Lucida Sans Unicode" panose="020B0602030504020204" pitchFamily="34" charset="0"/>
              </a:rPr>
              <a:t>async</a:t>
            </a:r>
            <a:r>
              <a:rPr lang="en-US" sz="2000" dirty="0">
                <a:latin typeface="Consolas" panose="020B0609020204030204" pitchFamily="49" charset="0"/>
                <a:cs typeface="Lucida Sans Unicode" panose="020B0602030504020204" pitchFamily="34" charset="0"/>
              </a:rPr>
              <a:t> (context, next) =&gt;</a:t>
            </a:r>
          </a:p>
          <a:p>
            <a:pPr marL="0" indent="0">
              <a:buNone/>
            </a:pPr>
            <a:r>
              <a:rPr lang="en-US" sz="2000" dirty="0">
                <a:latin typeface="Consolas" panose="020B0609020204030204" pitchFamily="49" charset="0"/>
                <a:cs typeface="Lucida Sans Unicode" panose="020B0602030504020204" pitchFamily="34" charset="0"/>
              </a:rPr>
              <a:t>    {</a:t>
            </a:r>
          </a:p>
          <a:p>
            <a:pPr marL="0" indent="0">
              <a:buNone/>
            </a:pPr>
            <a:r>
              <a:rPr lang="en-US" sz="2000" dirty="0">
                <a:latin typeface="Consolas" panose="020B0609020204030204" pitchFamily="49" charset="0"/>
                <a:cs typeface="Lucida Sans Unicode" panose="020B0602030504020204" pitchFamily="34" charset="0"/>
              </a:rPr>
              <a:t>        await </a:t>
            </a:r>
            <a:r>
              <a:rPr lang="en-US" sz="2000" dirty="0" err="1">
                <a:latin typeface="Consolas" panose="020B0609020204030204" pitchFamily="49" charset="0"/>
                <a:cs typeface="Lucida Sans Unicode" panose="020B0602030504020204" pitchFamily="34" charset="0"/>
              </a:rPr>
              <a:t>context.Response.WriteAsync</a:t>
            </a:r>
            <a:r>
              <a:rPr lang="en-US" sz="2000" dirty="0">
                <a:latin typeface="Consolas" panose="020B0609020204030204" pitchFamily="49" charset="0"/>
                <a:cs typeface="Lucida Sans Unicode" panose="020B0602030504020204" pitchFamily="34" charset="0"/>
              </a:rPr>
              <a:t>("Inside use middleware");</a:t>
            </a:r>
          </a:p>
          <a:p>
            <a:pPr marL="0" indent="0">
              <a:buNone/>
            </a:pPr>
            <a:r>
              <a:rPr lang="en-US" sz="2000" dirty="0">
                <a:latin typeface="Consolas" panose="020B0609020204030204" pitchFamily="49" charset="0"/>
                <a:cs typeface="Lucida Sans Unicode" panose="020B0602030504020204" pitchFamily="34" charset="0"/>
              </a:rPr>
              <a:t>        await </a:t>
            </a:r>
            <a:r>
              <a:rPr lang="en-US" sz="2000" dirty="0" err="1">
                <a:latin typeface="Consolas" panose="020B0609020204030204" pitchFamily="49" charset="0"/>
                <a:cs typeface="Lucida Sans Unicode" panose="020B0602030504020204" pitchFamily="34" charset="0"/>
              </a:rPr>
              <a:t>next.Invoke</a:t>
            </a:r>
            <a:r>
              <a:rPr lang="en-US" sz="2000" dirty="0">
                <a:latin typeface="Consolas" panose="020B0609020204030204" pitchFamily="49" charset="0"/>
                <a:cs typeface="Lucida Sans Unicode" panose="020B0602030504020204" pitchFamily="34" charset="0"/>
              </a:rPr>
              <a:t>();</a:t>
            </a:r>
          </a:p>
          <a:p>
            <a:pPr marL="0" indent="0">
              <a:buNone/>
            </a:pPr>
            <a:r>
              <a:rPr lang="en-US" sz="2000" dirty="0">
                <a:latin typeface="Consolas" panose="020B0609020204030204" pitchFamily="49" charset="0"/>
                <a:cs typeface="Lucida Sans Unicode" panose="020B0602030504020204" pitchFamily="34" charset="0"/>
              </a:rPr>
              <a:t>    });</a:t>
            </a:r>
          </a:p>
          <a:p>
            <a:pPr marL="288925" lvl="1" indent="0">
              <a:buNone/>
            </a:pPr>
            <a:endParaRPr lang="en-US" sz="2800" dirty="0"/>
          </a:p>
        </p:txBody>
      </p:sp>
    </p:spTree>
    <p:extLst>
      <p:ext uri="{BB962C8B-B14F-4D97-AF65-F5344CB8AC3E}">
        <p14:creationId xmlns:p14="http://schemas.microsoft.com/office/powerpoint/2010/main" val="814020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a279d1bf-7093-4635-859f-e9bdbebc7048">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EA0FA7-CE3C-46B2-B706-F44BBD5283B3}"/>
              </a:ext>
            </a:extLst>
          </p:cNvPr>
          <p:cNvSpPr>
            <a:spLocks noGrp="1"/>
          </p:cNvSpPr>
          <p:nvPr>
            <p:ph idx="1"/>
          </p:nvPr>
        </p:nvSpPr>
        <p:spPr/>
        <p:txBody>
          <a:bodyPr/>
          <a:lstStyle/>
          <a:p>
            <a:endParaRPr lang="nl-NL"/>
          </a:p>
        </p:txBody>
      </p:sp>
      <p:sp>
        <p:nvSpPr>
          <p:cNvPr id="2" name="Title 1"/>
          <p:cNvSpPr>
            <a:spLocks noGrp="1"/>
          </p:cNvSpPr>
          <p:nvPr>
            <p:ph type="title"/>
          </p:nvPr>
        </p:nvSpPr>
        <p:spPr/>
        <p:txBody>
          <a:bodyPr/>
          <a:lstStyle/>
          <a:p>
            <a:r>
              <a:rPr lang="en-US" sz="2400" dirty="0"/>
              <a:t>Map Middleware</a:t>
            </a:r>
          </a:p>
        </p:txBody>
      </p:sp>
      <p:sp>
        <p:nvSpPr>
          <p:cNvPr id="4" name="Content Placeholder 2"/>
          <p:cNvSpPr>
            <a:spLocks noGrp="1"/>
          </p:cNvSpPr>
          <p:nvPr/>
        </p:nvSpPr>
        <p:spPr bwMode="auto">
          <a:xfrm>
            <a:off x="984738" y="1617785"/>
            <a:ext cx="10163907" cy="45507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82880" lvl="1"/>
            <a:r>
              <a:rPr lang="en-US" sz="2000" dirty="0"/>
              <a:t>Allows us to create alternative behavior for specific paths</a:t>
            </a:r>
          </a:p>
          <a:p>
            <a:pPr marL="182880" lvl="1"/>
            <a:r>
              <a:rPr lang="en-US" sz="2000" dirty="0"/>
              <a:t>Does not continue the main path</a:t>
            </a:r>
          </a:p>
          <a:p>
            <a:pPr marL="182880" lvl="1"/>
            <a:r>
              <a:rPr lang="en-US" sz="2000" dirty="0"/>
              <a:t>Can be nested</a:t>
            </a:r>
          </a:p>
          <a:p>
            <a:pPr marL="182880" lvl="1"/>
            <a:r>
              <a:rPr lang="en-US" sz="2000" dirty="0"/>
              <a:t>Does not do anything when used on its own</a:t>
            </a:r>
          </a:p>
          <a:p>
            <a:pPr marL="182880" lvl="1"/>
            <a:r>
              <a:rPr lang="en-US" sz="2000" dirty="0"/>
              <a:t>Not frequently used</a:t>
            </a:r>
          </a:p>
          <a:p>
            <a:pPr marL="284163" lvl="1" indent="0">
              <a:buNone/>
            </a:pPr>
            <a:r>
              <a:rPr lang="en-US" sz="2000" dirty="0" err="1">
                <a:latin typeface="Consolas" panose="020B0609020204030204" pitchFamily="49" charset="0"/>
                <a:cs typeface="Lucida Sans Unicode" panose="020B0602030504020204" pitchFamily="34" charset="0"/>
              </a:rPr>
              <a:t>app.Map</a:t>
            </a:r>
            <a:r>
              <a:rPr lang="en-US" sz="2000" dirty="0">
                <a:latin typeface="Consolas" panose="020B0609020204030204" pitchFamily="49" charset="0"/>
                <a:cs typeface="Lucida Sans Unicode" panose="020B0602030504020204" pitchFamily="34" charset="0"/>
              </a:rPr>
              <a:t>("/Map", (map) =&gt; {</a:t>
            </a:r>
          </a:p>
          <a:p>
            <a:pPr marL="284163" lvl="1" indent="0">
              <a:buNone/>
            </a:pPr>
            <a:r>
              <a:rPr lang="en-US" sz="2000" dirty="0">
                <a:latin typeface="Consolas" panose="020B0609020204030204" pitchFamily="49" charset="0"/>
                <a:cs typeface="Lucida Sans Unicode" panose="020B0602030504020204" pitchFamily="34" charset="0"/>
              </a:rPr>
              <a:t> </a:t>
            </a:r>
            <a:r>
              <a:rPr lang="en-US" sz="2000" dirty="0" err="1">
                <a:latin typeface="Consolas" panose="020B0609020204030204" pitchFamily="49" charset="0"/>
                <a:cs typeface="Lucida Sans Unicode" panose="020B0602030504020204" pitchFamily="34" charset="0"/>
              </a:rPr>
              <a:t>map.Run</a:t>
            </a:r>
            <a:r>
              <a:rPr lang="en-US" sz="2000" dirty="0">
                <a:latin typeface="Consolas" panose="020B0609020204030204" pitchFamily="49" charset="0"/>
                <a:cs typeface="Lucida Sans Unicode" panose="020B0602030504020204" pitchFamily="34" charset="0"/>
              </a:rPr>
              <a:t>(async (context) =&gt; {</a:t>
            </a:r>
          </a:p>
          <a:p>
            <a:pPr marL="284163" lvl="1" indent="0">
              <a:buNone/>
            </a:pPr>
            <a:r>
              <a:rPr lang="en-US" sz="2000" dirty="0">
                <a:latin typeface="Consolas" panose="020B0609020204030204" pitchFamily="49" charset="0"/>
                <a:cs typeface="Lucida Sans Unicode" panose="020B0602030504020204" pitchFamily="34" charset="0"/>
              </a:rPr>
              <a:t>  await </a:t>
            </a:r>
            <a:r>
              <a:rPr lang="en-US" sz="2000" dirty="0" err="1">
                <a:latin typeface="Consolas" panose="020B0609020204030204" pitchFamily="49" charset="0"/>
                <a:cs typeface="Lucida Sans Unicode" panose="020B0602030504020204" pitchFamily="34" charset="0"/>
              </a:rPr>
              <a:t>context.Response.WriteAsync</a:t>
            </a:r>
            <a:r>
              <a:rPr lang="en-US" sz="2000" dirty="0">
                <a:latin typeface="Consolas" panose="020B0609020204030204" pitchFamily="49" charset="0"/>
                <a:cs typeface="Lucida Sans Unicode" panose="020B0602030504020204" pitchFamily="34" charset="0"/>
              </a:rPr>
              <a:t>("Run inside of	map middleware");</a:t>
            </a:r>
          </a:p>
          <a:p>
            <a:pPr marL="284163" lvl="1" indent="0">
              <a:buNone/>
            </a:pPr>
            <a:r>
              <a:rPr lang="en-US" sz="2000" dirty="0">
                <a:latin typeface="Consolas" panose="020B0609020204030204" pitchFamily="49" charset="0"/>
                <a:cs typeface="Lucida Sans Unicode" panose="020B0602030504020204" pitchFamily="34" charset="0"/>
              </a:rPr>
              <a:t>  });</a:t>
            </a:r>
          </a:p>
          <a:p>
            <a:pPr marL="284163" lvl="1" indent="0">
              <a:buNone/>
            </a:pPr>
            <a:r>
              <a:rPr lang="en-US" sz="2000" dirty="0">
                <a:latin typeface="Consolas" panose="020B0609020204030204" pitchFamily="49" charset="0"/>
                <a:cs typeface="Lucida Sans Unicode" panose="020B0602030504020204" pitchFamily="34" charset="0"/>
              </a:rPr>
              <a:t>});</a:t>
            </a:r>
          </a:p>
          <a:p>
            <a:pPr marL="288925" lvl="1" indent="0">
              <a:buNone/>
            </a:pPr>
            <a:endParaRPr lang="en-US" dirty="0"/>
          </a:p>
        </p:txBody>
      </p:sp>
    </p:spTree>
    <p:extLst>
      <p:ext uri="{BB962C8B-B14F-4D97-AF65-F5344CB8AC3E}">
        <p14:creationId xmlns:p14="http://schemas.microsoft.com/office/powerpoint/2010/main" val="292191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c6f2159-9c0e-4dca-90fb-7a2082b254e9">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E8BCF8-806B-4030-8A6A-9438CEA0F7B8}"/>
              </a:ext>
            </a:extLst>
          </p:cNvPr>
          <p:cNvSpPr>
            <a:spLocks noGrp="1"/>
          </p:cNvSpPr>
          <p:nvPr>
            <p:ph idx="1"/>
          </p:nvPr>
        </p:nvSpPr>
        <p:spPr/>
        <p:txBody>
          <a:bodyPr/>
          <a:lstStyle/>
          <a:p>
            <a:endParaRPr lang="nl-NL"/>
          </a:p>
        </p:txBody>
      </p:sp>
      <p:sp>
        <p:nvSpPr>
          <p:cNvPr id="2" name="Title 1"/>
          <p:cNvSpPr>
            <a:spLocks noGrp="1"/>
          </p:cNvSpPr>
          <p:nvPr>
            <p:ph type="title"/>
          </p:nvPr>
        </p:nvSpPr>
        <p:spPr/>
        <p:txBody>
          <a:bodyPr/>
          <a:lstStyle/>
          <a:p>
            <a:r>
              <a:rPr lang="en-US" sz="2400" dirty="0"/>
              <a:t>Demonstration: How to Create Custom Middleware</a:t>
            </a:r>
          </a:p>
        </p:txBody>
      </p:sp>
      <p:sp>
        <p:nvSpPr>
          <p:cNvPr id="4" name="Content Placeholder 2"/>
          <p:cNvSpPr>
            <a:spLocks noGrp="1"/>
          </p:cNvSpPr>
          <p:nvPr/>
        </p:nvSpPr>
        <p:spPr bwMode="auto">
          <a:xfrm>
            <a:off x="1418319" y="1899137"/>
            <a:ext cx="9185204" cy="426943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t>In this demonstration, you will learn:</a:t>
            </a:r>
          </a:p>
          <a:p>
            <a:pPr marL="182880" lvl="1"/>
            <a:r>
              <a:rPr lang="en-US" sz="2000" dirty="0"/>
              <a:t>How to add custom middleware to the application</a:t>
            </a:r>
          </a:p>
          <a:p>
            <a:pPr marL="182880" lvl="1"/>
            <a:r>
              <a:rPr lang="en-US" sz="2000" dirty="0"/>
              <a:t>How to use the middleware’s context parameter</a:t>
            </a:r>
          </a:p>
          <a:p>
            <a:pPr marL="182880" lvl="1"/>
            <a:r>
              <a:rPr lang="en-US" sz="2000" dirty="0"/>
              <a:t>How to use the Invoke method on the “next” parameter</a:t>
            </a:r>
          </a:p>
          <a:p>
            <a:pPr marL="182880" lvl="1"/>
            <a:r>
              <a:rPr lang="en-US" sz="2000" dirty="0"/>
              <a:t>How the order of middleware affects their execution</a:t>
            </a:r>
          </a:p>
          <a:p>
            <a:pPr lvl="1"/>
            <a:endParaRPr lang="en-US" dirty="0"/>
          </a:p>
          <a:p>
            <a:pPr marL="0" indent="0">
              <a:buNone/>
            </a:pPr>
            <a:endParaRPr lang="en-US" dirty="0"/>
          </a:p>
        </p:txBody>
      </p:sp>
    </p:spTree>
    <p:extLst>
      <p:ext uri="{BB962C8B-B14F-4D97-AF65-F5344CB8AC3E}">
        <p14:creationId xmlns:p14="http://schemas.microsoft.com/office/powerpoint/2010/main" val="2303361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84cd07cf-929b-461f-907c-d0d0b3194337">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D68D47-E72D-4FCC-B353-F947025EEBD8}"/>
              </a:ext>
            </a:extLst>
          </p:cNvPr>
          <p:cNvSpPr>
            <a:spLocks noGrp="1"/>
          </p:cNvSpPr>
          <p:nvPr>
            <p:ph idx="1"/>
          </p:nvPr>
        </p:nvSpPr>
        <p:spPr/>
        <p:txBody>
          <a:bodyPr/>
          <a:lstStyle/>
          <a:p>
            <a:endParaRPr lang="nl-NL"/>
          </a:p>
        </p:txBody>
      </p:sp>
      <p:sp>
        <p:nvSpPr>
          <p:cNvPr id="2" name="Title 1"/>
          <p:cNvSpPr>
            <a:spLocks noGrp="1"/>
          </p:cNvSpPr>
          <p:nvPr>
            <p:ph type="title"/>
          </p:nvPr>
        </p:nvSpPr>
        <p:spPr/>
        <p:txBody>
          <a:bodyPr/>
          <a:lstStyle/>
          <a:p>
            <a:r>
              <a:rPr lang="en-US" sz="2400" dirty="0"/>
              <a:t>Working with Static Files</a:t>
            </a:r>
          </a:p>
        </p:txBody>
      </p:sp>
      <p:sp>
        <p:nvSpPr>
          <p:cNvPr id="4" name="Content Placeholder 2"/>
          <p:cNvSpPr>
            <a:spLocks noGrp="1"/>
          </p:cNvSpPr>
          <p:nvPr/>
        </p:nvSpPr>
        <p:spPr bwMode="auto">
          <a:xfrm>
            <a:off x="1296000" y="1547445"/>
            <a:ext cx="9600000" cy="4621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t>Static files are files that do not change at run time</a:t>
            </a:r>
          </a:p>
          <a:p>
            <a:r>
              <a:rPr lang="en-US" sz="2000" dirty="0"/>
              <a:t>In ASP.NET Core applications static files can be served to clients by using the </a:t>
            </a:r>
            <a:r>
              <a:rPr lang="en-US" sz="2000" b="1" dirty="0" err="1"/>
              <a:t>UseStaticFiles</a:t>
            </a:r>
            <a:r>
              <a:rPr lang="en-US" sz="2000" dirty="0"/>
              <a:t> middleware</a:t>
            </a:r>
          </a:p>
          <a:p>
            <a:pPr marL="0" indent="0">
              <a:buNone/>
            </a:pPr>
            <a:r>
              <a:rPr lang="en-US" sz="2000" dirty="0">
                <a:latin typeface="Consolas" panose="020B0609020204030204" pitchFamily="49" charset="0"/>
              </a:rPr>
              <a:t> </a:t>
            </a:r>
          </a:p>
          <a:p>
            <a:pPr marL="284163" lvl="1" indent="0">
              <a:buNone/>
            </a:pPr>
            <a:r>
              <a:rPr lang="en-US" sz="2000" dirty="0" err="1">
                <a:latin typeface="Consolas" panose="020B0609020204030204" pitchFamily="49" charset="0"/>
                <a:cs typeface="Lucida Sans Unicode" panose="020B0602030504020204" pitchFamily="34" charset="0"/>
              </a:rPr>
              <a:t>app.UseStaticFiles</a:t>
            </a:r>
            <a:r>
              <a:rPr lang="en-US" sz="2000" dirty="0">
                <a:latin typeface="Consolas" panose="020B0609020204030204" pitchFamily="49" charset="0"/>
                <a:cs typeface="Lucida Sans Unicode" panose="020B0602030504020204" pitchFamily="34" charset="0"/>
              </a:rPr>
              <a:t>();</a:t>
            </a:r>
          </a:p>
          <a:p>
            <a:pPr marL="284163" lvl="1" indent="0">
              <a:buNone/>
            </a:pPr>
            <a:endParaRPr lang="en-US" sz="2000" dirty="0">
              <a:latin typeface="Consolas" panose="020B0609020204030204" pitchFamily="49" charset="0"/>
              <a:cs typeface="Lucida Sans Unicode" panose="020B0602030504020204" pitchFamily="34" charset="0"/>
            </a:endParaRPr>
          </a:p>
          <a:p>
            <a:endParaRPr lang="en-US" dirty="0"/>
          </a:p>
        </p:txBody>
      </p:sp>
    </p:spTree>
    <p:extLst>
      <p:ext uri="{BB962C8B-B14F-4D97-AF65-F5344CB8AC3E}">
        <p14:creationId xmlns:p14="http://schemas.microsoft.com/office/powerpoint/2010/main" val="1374368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9fea694e-294c-4c2d-9766-c17c2cc91c5c">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CD56F1-CE25-4B43-A2EC-4D242988C20C}"/>
              </a:ext>
            </a:extLst>
          </p:cNvPr>
          <p:cNvSpPr>
            <a:spLocks noGrp="1"/>
          </p:cNvSpPr>
          <p:nvPr>
            <p:ph idx="1"/>
          </p:nvPr>
        </p:nvSpPr>
        <p:spPr/>
        <p:txBody>
          <a:bodyPr/>
          <a:lstStyle/>
          <a:p>
            <a:endParaRPr lang="nl-NL"/>
          </a:p>
        </p:txBody>
      </p:sp>
      <p:sp>
        <p:nvSpPr>
          <p:cNvPr id="2" name="Title 1"/>
          <p:cNvSpPr>
            <a:spLocks noGrp="1"/>
          </p:cNvSpPr>
          <p:nvPr>
            <p:ph type="title"/>
          </p:nvPr>
        </p:nvSpPr>
        <p:spPr/>
        <p:txBody>
          <a:bodyPr/>
          <a:lstStyle/>
          <a:p>
            <a:r>
              <a:rPr lang="en-US" sz="2400" dirty="0"/>
              <a:t>Common types of static files</a:t>
            </a:r>
          </a:p>
        </p:txBody>
      </p:sp>
      <p:sp>
        <p:nvSpPr>
          <p:cNvPr id="4" name="Content Placeholder 2"/>
          <p:cNvSpPr>
            <a:spLocks noGrp="1"/>
          </p:cNvSpPr>
          <p:nvPr/>
        </p:nvSpPr>
        <p:spPr bwMode="auto">
          <a:xfrm>
            <a:off x="1296000" y="1758461"/>
            <a:ext cx="9600000" cy="441010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t>Common types of static files:</a:t>
            </a:r>
          </a:p>
          <a:p>
            <a:r>
              <a:rPr lang="en-US" sz="2000" dirty="0"/>
              <a:t>HTML files</a:t>
            </a:r>
          </a:p>
          <a:p>
            <a:r>
              <a:rPr lang="en-US" sz="2000" dirty="0"/>
              <a:t>CSS stylesheets</a:t>
            </a:r>
          </a:p>
          <a:p>
            <a:r>
              <a:rPr lang="en-US" sz="2000" dirty="0"/>
              <a:t>JavaScript files</a:t>
            </a:r>
          </a:p>
          <a:p>
            <a:r>
              <a:rPr lang="en-US" sz="2000" dirty="0"/>
              <a:t>Images and other assets</a:t>
            </a:r>
          </a:p>
          <a:p>
            <a:r>
              <a:rPr lang="en-US" sz="2000" dirty="0"/>
              <a:t>JSON or XML files</a:t>
            </a:r>
          </a:p>
        </p:txBody>
      </p:sp>
    </p:spTree>
    <p:extLst>
      <p:ext uri="{BB962C8B-B14F-4D97-AF65-F5344CB8AC3E}">
        <p14:creationId xmlns:p14="http://schemas.microsoft.com/office/powerpoint/2010/main" val="1301147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r>
              <a:rPr lang="en-US" sz="2000" dirty="0" err="1"/>
              <a:t>WebApplication</a:t>
            </a:r>
            <a:endParaRPr lang="en-US" sz="2000" dirty="0"/>
          </a:p>
          <a:p>
            <a:r>
              <a:rPr lang="en-US" sz="2000" dirty="0"/>
              <a:t>Configuring Middleware
Configuring Services</a:t>
            </a:r>
          </a:p>
        </p:txBody>
      </p:sp>
      <p:sp>
        <p:nvSpPr>
          <p:cNvPr id="2" name="Title 1"/>
          <p:cNvSpPr>
            <a:spLocks noGrp="1"/>
          </p:cNvSpPr>
          <p:nvPr>
            <p:ph type="title"/>
          </p:nvPr>
        </p:nvSpPr>
        <p:spPr/>
        <p:txBody>
          <a:bodyPr/>
          <a:lstStyle/>
          <a:p>
            <a:r>
              <a:rPr lang="en-US" sz="2400" dirty="0"/>
              <a:t>Module Overview</a:t>
            </a:r>
          </a:p>
        </p:txBody>
      </p:sp>
    </p:spTree>
    <p:extLst>
      <p:ext uri="{BB962C8B-B14F-4D97-AF65-F5344CB8AC3E}">
        <p14:creationId xmlns:p14="http://schemas.microsoft.com/office/powerpoint/2010/main" val="1208695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7f9fd767-c7df-4fdf-a3c7-5cfa874417f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E2AF88-0156-4960-A328-C9429129E4B6}"/>
              </a:ext>
            </a:extLst>
          </p:cNvPr>
          <p:cNvSpPr>
            <a:spLocks noGrp="1"/>
          </p:cNvSpPr>
          <p:nvPr>
            <p:ph idx="1"/>
          </p:nvPr>
        </p:nvSpPr>
        <p:spPr/>
        <p:txBody>
          <a:bodyPr/>
          <a:lstStyle/>
          <a:p>
            <a:endParaRPr lang="nl-NL"/>
          </a:p>
        </p:txBody>
      </p:sp>
      <p:sp>
        <p:nvSpPr>
          <p:cNvPr id="2" name="Title 1"/>
          <p:cNvSpPr>
            <a:spLocks noGrp="1"/>
          </p:cNvSpPr>
          <p:nvPr>
            <p:ph type="title"/>
          </p:nvPr>
        </p:nvSpPr>
        <p:spPr/>
        <p:txBody>
          <a:bodyPr/>
          <a:lstStyle/>
          <a:p>
            <a:r>
              <a:rPr lang="en-US" sz="2400" dirty="0"/>
              <a:t>Demonstration: How to Work with Static Files</a:t>
            </a:r>
          </a:p>
        </p:txBody>
      </p:sp>
      <p:sp>
        <p:nvSpPr>
          <p:cNvPr id="4" name="Content Placeholder 2"/>
          <p:cNvSpPr>
            <a:spLocks noGrp="1"/>
          </p:cNvSpPr>
          <p:nvPr/>
        </p:nvSpPr>
        <p:spPr bwMode="auto">
          <a:xfrm>
            <a:off x="1296000" y="2015999"/>
            <a:ext cx="9600000" cy="415257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t>In this demonstration, you will learn:</a:t>
            </a:r>
          </a:p>
          <a:p>
            <a:pPr marL="182880" lvl="1"/>
            <a:r>
              <a:rPr lang="en-US" sz="2000" dirty="0"/>
              <a:t>How to add HTML and image files as static files in the </a:t>
            </a:r>
            <a:r>
              <a:rPr lang="en-US" sz="2000" b="1" dirty="0" err="1"/>
              <a:t>wwwroot</a:t>
            </a:r>
            <a:r>
              <a:rPr lang="en-US" sz="2000" dirty="0"/>
              <a:t> folder</a:t>
            </a:r>
          </a:p>
          <a:p>
            <a:pPr marL="182880" lvl="1"/>
            <a:r>
              <a:rPr lang="en-US" sz="2000" dirty="0"/>
              <a:t>How to serve static files by using the </a:t>
            </a:r>
            <a:r>
              <a:rPr lang="en-US" sz="2000" b="1" dirty="0" err="1"/>
              <a:t>UseStaticFiles</a:t>
            </a:r>
            <a:r>
              <a:rPr lang="en-US" sz="2000" dirty="0"/>
              <a:t> middleware</a:t>
            </a:r>
          </a:p>
          <a:p>
            <a:pPr marL="182880" lvl="1"/>
            <a:r>
              <a:rPr lang="en-US" sz="2000" dirty="0"/>
              <a:t>What is the result of attempting to access a file that does not exist</a:t>
            </a:r>
          </a:p>
        </p:txBody>
      </p:sp>
    </p:spTree>
    <p:extLst>
      <p:ext uri="{BB962C8B-B14F-4D97-AF65-F5344CB8AC3E}">
        <p14:creationId xmlns:p14="http://schemas.microsoft.com/office/powerpoint/2010/main" val="4011665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d841d506-0b40-4fe4-9e2b-3a42a925d3ff">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r>
              <a:rPr lang="en-US" sz="2000" dirty="0"/>
              <a:t>Exercise 1: Working with Static Files
Exercise 2: Creating Custom Middleware
Exercise 3: Using Dependency Injection
Exercise 4: Injecting a Service to a </a:t>
            </a:r>
            <a:r>
              <a:rPr lang="en-US" sz="2000" dirty="0" err="1"/>
              <a:t>PageModel</a:t>
            </a:r>
            <a:endParaRPr lang="en-US" sz="2000" dirty="0"/>
          </a:p>
        </p:txBody>
      </p:sp>
      <p:sp>
        <p:nvSpPr>
          <p:cNvPr id="2" name="Title 1"/>
          <p:cNvSpPr>
            <a:spLocks noGrp="1"/>
          </p:cNvSpPr>
          <p:nvPr>
            <p:ph type="title"/>
          </p:nvPr>
        </p:nvSpPr>
        <p:spPr/>
        <p:txBody>
          <a:bodyPr/>
          <a:lstStyle/>
          <a:p>
            <a:r>
              <a:rPr lang="en-US" sz="2400" dirty="0"/>
              <a:t>Lab: Configuring Middleware and Services in ASP.NET Core</a:t>
            </a:r>
          </a:p>
        </p:txBody>
      </p:sp>
      <p:sp>
        <p:nvSpPr>
          <p:cNvPr id="4" name="TextBox 3"/>
          <p:cNvSpPr txBox="1"/>
          <p:nvPr/>
        </p:nvSpPr>
        <p:spPr>
          <a:xfrm>
            <a:off x="1982789" y="6163356"/>
            <a:ext cx="4542397" cy="523220"/>
          </a:xfrm>
          <a:prstGeom prst="rect">
            <a:avLst/>
          </a:prstGeom>
          <a:noFill/>
        </p:spPr>
        <p:txBody>
          <a:bodyPr vert="horz" wrap="none" rtlCol="0">
            <a:spAutoFit/>
          </a:bodyPr>
          <a:lstStyle/>
          <a:p>
            <a:r>
              <a:rPr lang="en-US" sz="2800" dirty="0">
                <a:latin typeface="Segoe UI"/>
              </a:rPr>
              <a:t>Estimated Time: 75 Minutes</a:t>
            </a:r>
          </a:p>
        </p:txBody>
      </p:sp>
    </p:spTree>
    <p:extLst>
      <p:ext uri="{BB962C8B-B14F-4D97-AF65-F5344CB8AC3E}">
        <p14:creationId xmlns:p14="http://schemas.microsoft.com/office/powerpoint/2010/main" val="2010470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5C31491-77E8-41B0-B7E7-001E4EC30524}"/>
              </a:ext>
            </a:extLst>
          </p:cNvPr>
          <p:cNvSpPr>
            <a:spLocks noGrp="1"/>
          </p:cNvSpPr>
          <p:nvPr>
            <p:ph idx="1"/>
          </p:nvPr>
        </p:nvSpPr>
        <p:spPr/>
        <p:txBody>
          <a:bodyPr/>
          <a:lstStyle/>
          <a:p>
            <a:endParaRPr lang="nl-NL"/>
          </a:p>
        </p:txBody>
      </p:sp>
      <p:sp>
        <p:nvSpPr>
          <p:cNvPr id="4" name="Title 3">
            <a:extLst>
              <a:ext uri="{FF2B5EF4-FFF2-40B4-BE49-F238E27FC236}">
                <a16:creationId xmlns:a16="http://schemas.microsoft.com/office/drawing/2014/main" id="{7F5EAF1B-00F9-47C9-82D0-A33E97EDE696}"/>
              </a:ext>
            </a:extLst>
          </p:cNvPr>
          <p:cNvSpPr>
            <a:spLocks noGrp="1"/>
          </p:cNvSpPr>
          <p:nvPr>
            <p:ph type="title"/>
          </p:nvPr>
        </p:nvSpPr>
        <p:spPr/>
        <p:txBody>
          <a:bodyPr/>
          <a:lstStyle/>
          <a:p>
            <a:endParaRPr lang="nl-NL"/>
          </a:p>
        </p:txBody>
      </p:sp>
    </p:spTree>
    <p:extLst>
      <p:ext uri="{BB962C8B-B14F-4D97-AF65-F5344CB8AC3E}">
        <p14:creationId xmlns:p14="http://schemas.microsoft.com/office/powerpoint/2010/main" val="3787175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8D260C-6837-4EDA-B9CF-A28459EAB097}"/>
              </a:ext>
            </a:extLst>
          </p:cNvPr>
          <p:cNvSpPr>
            <a:spLocks noGrp="1"/>
          </p:cNvSpPr>
          <p:nvPr>
            <p:ph idx="1"/>
          </p:nvPr>
        </p:nvSpPr>
        <p:spPr/>
        <p:txBody>
          <a:bodyPr/>
          <a:lstStyle/>
          <a:p>
            <a:endParaRPr lang="nl-NL"/>
          </a:p>
        </p:txBody>
      </p:sp>
      <p:sp>
        <p:nvSpPr>
          <p:cNvPr id="2" name="Title 1"/>
          <p:cNvSpPr>
            <a:spLocks noGrp="1"/>
          </p:cNvSpPr>
          <p:nvPr>
            <p:ph type="title"/>
          </p:nvPr>
        </p:nvSpPr>
        <p:spPr/>
        <p:txBody>
          <a:bodyPr/>
          <a:lstStyle/>
          <a:p>
            <a:r>
              <a:rPr lang="en-US" sz="2400"/>
              <a:t>Lab Scenario</a:t>
            </a:r>
          </a:p>
        </p:txBody>
      </p:sp>
      <p:sp>
        <p:nvSpPr>
          <p:cNvPr id="4" name="TextBox 3"/>
          <p:cNvSpPr txBox="1"/>
          <p:nvPr/>
        </p:nvSpPr>
        <p:spPr>
          <a:xfrm>
            <a:off x="1296000" y="1707015"/>
            <a:ext cx="8119156" cy="2015936"/>
          </a:xfrm>
          <a:prstGeom prst="rect">
            <a:avLst/>
          </a:prstGeom>
          <a:noFill/>
        </p:spPr>
        <p:txBody>
          <a:bodyPr vert="horz" wrap="square" rtlCol="0">
            <a:spAutoFit/>
          </a:bodyPr>
          <a:lstStyle/>
          <a:p>
            <a:pPr>
              <a:spcBef>
                <a:spcPts val="600"/>
              </a:spcBef>
            </a:pPr>
            <a:r>
              <a:rPr lang="en-US" sz="2000" dirty="0">
                <a:latin typeface="Segoe UI"/>
                <a:ea typeface="Calibri"/>
                <a:cs typeface="Times New Roman"/>
              </a:rPr>
              <a:t>In this lab, we're going to create the initial structure of the </a:t>
            </a:r>
            <a:r>
              <a:rPr lang="en-US" sz="2000" dirty="0" err="1">
                <a:latin typeface="Segoe UI"/>
                <a:ea typeface="Calibri"/>
                <a:cs typeface="Times New Roman"/>
              </a:rPr>
              <a:t>PhotoSharing</a:t>
            </a:r>
            <a:r>
              <a:rPr lang="en-US" sz="2000" dirty="0">
                <a:latin typeface="Segoe UI"/>
                <a:ea typeface="Calibri"/>
                <a:cs typeface="Times New Roman"/>
              </a:rPr>
              <a:t> application.  </a:t>
            </a:r>
          </a:p>
          <a:p>
            <a:pPr>
              <a:spcBef>
                <a:spcPts val="600"/>
              </a:spcBef>
            </a:pPr>
            <a:r>
              <a:rPr lang="en-US" sz="2000" dirty="0">
                <a:latin typeface="Segoe UI"/>
                <a:ea typeface="Calibri"/>
                <a:cs typeface="Times New Roman"/>
              </a:rPr>
              <a:t>Since we want all our parts to be testable and </a:t>
            </a:r>
            <a:r>
              <a:rPr lang="en-US" sz="2000" dirty="0" err="1">
                <a:latin typeface="Segoe UI"/>
                <a:ea typeface="Calibri"/>
                <a:cs typeface="Times New Roman"/>
              </a:rPr>
              <a:t>losely</a:t>
            </a:r>
            <a:r>
              <a:rPr lang="en-US" sz="2000" dirty="0">
                <a:latin typeface="Segoe UI"/>
                <a:ea typeface="Calibri"/>
                <a:cs typeface="Times New Roman"/>
              </a:rPr>
              <a:t> coupled, we're going to use the CLEAN architecture, making sure that each page can be dependent on abstractions and that each concern is neatly separated.</a:t>
            </a:r>
            <a:endParaRPr lang="en-US" sz="2000" dirty="0">
              <a:latin typeface="Segoe UI"/>
            </a:endParaRPr>
          </a:p>
        </p:txBody>
      </p:sp>
    </p:spTree>
    <p:extLst>
      <p:ext uri="{BB962C8B-B14F-4D97-AF65-F5344CB8AC3E}">
        <p14:creationId xmlns:p14="http://schemas.microsoft.com/office/powerpoint/2010/main" val="2240458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42235e50-16be-4f51-aafc-bc9b7ff078dc">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r>
              <a:rPr lang="en-US" sz="2000" dirty="0"/>
              <a:t>What is the difference between </a:t>
            </a:r>
            <a:r>
              <a:rPr lang="en-US" sz="2000" dirty="0" err="1"/>
              <a:t>app.Use</a:t>
            </a:r>
            <a:r>
              <a:rPr lang="en-US" sz="2000" dirty="0"/>
              <a:t> and </a:t>
            </a:r>
            <a:r>
              <a:rPr lang="en-US" sz="2000" dirty="0" err="1"/>
              <a:t>app.Run</a:t>
            </a:r>
            <a:r>
              <a:rPr lang="en-US" sz="2000" dirty="0"/>
              <a:t>?
What will change when you update the service from </a:t>
            </a:r>
            <a:r>
              <a:rPr lang="en-US" sz="2000" dirty="0" err="1"/>
              <a:t>AddSingleton</a:t>
            </a:r>
            <a:r>
              <a:rPr lang="en-US" sz="2000" dirty="0"/>
              <a:t> to </a:t>
            </a:r>
            <a:r>
              <a:rPr lang="en-US" sz="2000" dirty="0" err="1"/>
              <a:t>AddScoped</a:t>
            </a:r>
            <a:r>
              <a:rPr lang="en-US" sz="2000" dirty="0"/>
              <a:t>, or to </a:t>
            </a:r>
            <a:r>
              <a:rPr lang="en-US" sz="2000" dirty="0" err="1"/>
              <a:t>AddTransient</a:t>
            </a:r>
            <a:r>
              <a:rPr lang="en-US" sz="2000" dirty="0"/>
              <a:t>?
What happens to the </a:t>
            </a:r>
            <a:r>
              <a:rPr lang="en-US" sz="2000" dirty="0" err="1"/>
              <a:t>UseStaticFiles</a:t>
            </a:r>
            <a:r>
              <a:rPr lang="en-US" sz="2000" dirty="0"/>
              <a:t> middleware when the browser is directed to a path where no static file is found?</a:t>
            </a:r>
          </a:p>
        </p:txBody>
      </p:sp>
      <p:sp>
        <p:nvSpPr>
          <p:cNvPr id="2" name="Title 1"/>
          <p:cNvSpPr>
            <a:spLocks noGrp="1"/>
          </p:cNvSpPr>
          <p:nvPr>
            <p:ph type="title"/>
          </p:nvPr>
        </p:nvSpPr>
        <p:spPr/>
        <p:txBody>
          <a:bodyPr/>
          <a:lstStyle/>
          <a:p>
            <a:r>
              <a:rPr lang="en-US" sz="2400"/>
              <a:t>Lab Review</a:t>
            </a:r>
          </a:p>
        </p:txBody>
      </p:sp>
    </p:spTree>
    <p:extLst>
      <p:ext uri="{BB962C8B-B14F-4D97-AF65-F5344CB8AC3E}">
        <p14:creationId xmlns:p14="http://schemas.microsoft.com/office/powerpoint/2010/main" val="1003846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r>
              <a:rPr lang="en-US" sz="2000" dirty="0"/>
              <a:t>Review Question
Best Practice
Common Issues and Troubleshooting Tips</a:t>
            </a:r>
          </a:p>
        </p:txBody>
      </p:sp>
      <p:sp>
        <p:nvSpPr>
          <p:cNvPr id="2" name="Title 1"/>
          <p:cNvSpPr>
            <a:spLocks noGrp="1"/>
          </p:cNvSpPr>
          <p:nvPr>
            <p:ph type="title"/>
          </p:nvPr>
        </p:nvSpPr>
        <p:spPr/>
        <p:txBody>
          <a:bodyPr/>
          <a:lstStyle/>
          <a:p>
            <a:r>
              <a:rPr lang="en-US" sz="2400" dirty="0"/>
              <a:t>Module Review and Takeaways</a:t>
            </a:r>
          </a:p>
        </p:txBody>
      </p:sp>
    </p:spTree>
    <p:extLst>
      <p:ext uri="{BB962C8B-B14F-4D97-AF65-F5344CB8AC3E}">
        <p14:creationId xmlns:p14="http://schemas.microsoft.com/office/powerpoint/2010/main" val="2835353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68B466E-1060-47DA-8970-7A4C55ECED70}"/>
              </a:ext>
            </a:extLst>
          </p:cNvPr>
          <p:cNvSpPr>
            <a:spLocks noGrp="1"/>
          </p:cNvSpPr>
          <p:nvPr>
            <p:ph idx="1"/>
          </p:nvPr>
        </p:nvSpPr>
        <p:spPr/>
        <p:txBody>
          <a:bodyPr/>
          <a:lstStyle/>
          <a:p>
            <a:endParaRPr lang="nl-NL"/>
          </a:p>
        </p:txBody>
      </p:sp>
      <p:sp>
        <p:nvSpPr>
          <p:cNvPr id="4" name="Title 3">
            <a:extLst>
              <a:ext uri="{FF2B5EF4-FFF2-40B4-BE49-F238E27FC236}">
                <a16:creationId xmlns:a16="http://schemas.microsoft.com/office/drawing/2014/main" id="{E14C0BAE-186A-4AAF-9EAA-098D3C4A7FFA}"/>
              </a:ext>
            </a:extLst>
          </p:cNvPr>
          <p:cNvSpPr>
            <a:spLocks noGrp="1"/>
          </p:cNvSpPr>
          <p:nvPr>
            <p:ph type="title"/>
          </p:nvPr>
        </p:nvSpPr>
        <p:spPr/>
        <p:txBody>
          <a:bodyPr/>
          <a:lstStyle/>
          <a:p>
            <a:endParaRPr lang="nl-NL"/>
          </a:p>
        </p:txBody>
      </p:sp>
    </p:spTree>
    <p:extLst>
      <p:ext uri="{BB962C8B-B14F-4D97-AF65-F5344CB8AC3E}">
        <p14:creationId xmlns:p14="http://schemas.microsoft.com/office/powerpoint/2010/main" val="3654991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574CE8-F689-4EF6-96C3-648350A1F9BD}"/>
              </a:ext>
            </a:extLst>
          </p:cNvPr>
          <p:cNvSpPr>
            <a:spLocks noGrp="1"/>
          </p:cNvSpPr>
          <p:nvPr>
            <p:ph idx="1"/>
          </p:nvPr>
        </p:nvSpPr>
        <p:spPr/>
        <p:txBody>
          <a:bodyPr>
            <a:normAutofit fontScale="92500" lnSpcReduction="20000"/>
          </a:bodyPr>
          <a:lstStyle/>
          <a:p>
            <a:pPr marL="0" indent="0">
              <a:buNone/>
            </a:pPr>
            <a:r>
              <a:rPr lang="en-US" sz="2000" dirty="0">
                <a:latin typeface="Consolas" panose="020B0609020204030204" pitchFamily="49" charset="0"/>
              </a:rPr>
              <a:t>var builder = </a:t>
            </a:r>
            <a:r>
              <a:rPr lang="en-US" sz="2000" dirty="0" err="1">
                <a:latin typeface="Consolas" panose="020B0609020204030204" pitchFamily="49" charset="0"/>
              </a:rPr>
              <a:t>WebApplication.CreateBuilder</a:t>
            </a:r>
            <a:r>
              <a:rPr lang="en-US" sz="2000" dirty="0">
                <a:latin typeface="Consolas" panose="020B0609020204030204" pitchFamily="49" charset="0"/>
              </a:rPr>
              <a:t>(</a:t>
            </a:r>
            <a:r>
              <a:rPr lang="en-US" sz="2000" dirty="0" err="1">
                <a:latin typeface="Consolas" panose="020B0609020204030204" pitchFamily="49" charset="0"/>
              </a:rPr>
              <a:t>args</a:t>
            </a:r>
            <a:r>
              <a:rPr lang="en-US" sz="2000" dirty="0">
                <a:latin typeface="Consolas" panose="020B0609020204030204" pitchFamily="49" charset="0"/>
              </a:rPr>
              <a:t>);</a:t>
            </a:r>
            <a:endParaRPr lang="nl-NL" sz="2000" dirty="0">
              <a:latin typeface="Consolas" panose="020B0609020204030204" pitchFamily="49" charset="0"/>
            </a:endParaRPr>
          </a:p>
          <a:p>
            <a:endParaRPr lang="nl-NL" sz="2000" dirty="0"/>
          </a:p>
          <a:p>
            <a:r>
              <a:rPr lang="nl-NL" sz="2100" b="1" dirty="0" err="1"/>
              <a:t>WebApplicationBuilder</a:t>
            </a:r>
            <a:r>
              <a:rPr lang="nl-NL" sz="2100" dirty="0"/>
              <a:t> is </a:t>
            </a:r>
            <a:r>
              <a:rPr lang="nl-NL" sz="2100" dirty="0" err="1"/>
              <a:t>responsible</a:t>
            </a:r>
            <a:r>
              <a:rPr lang="nl-NL" sz="2100" dirty="0"/>
              <a:t> </a:t>
            </a:r>
            <a:r>
              <a:rPr lang="nl-NL" sz="2100" dirty="0" err="1"/>
              <a:t>for</a:t>
            </a:r>
            <a:r>
              <a:rPr lang="nl-NL" sz="2100" dirty="0"/>
              <a:t> 4 </a:t>
            </a:r>
            <a:r>
              <a:rPr lang="nl-NL" sz="2100" dirty="0" err="1"/>
              <a:t>main</a:t>
            </a:r>
            <a:r>
              <a:rPr lang="nl-NL" sz="2100" dirty="0"/>
              <a:t> </a:t>
            </a:r>
            <a:r>
              <a:rPr lang="nl-NL" sz="2100" dirty="0" err="1"/>
              <a:t>things</a:t>
            </a:r>
            <a:r>
              <a:rPr lang="nl-NL" sz="2100" dirty="0"/>
              <a:t>:</a:t>
            </a:r>
          </a:p>
          <a:p>
            <a:pPr lvl="1"/>
            <a:r>
              <a:rPr lang="nl-NL" sz="2100" dirty="0" err="1"/>
              <a:t>Adding</a:t>
            </a:r>
            <a:r>
              <a:rPr lang="nl-NL" sz="2100" dirty="0"/>
              <a:t> </a:t>
            </a:r>
            <a:r>
              <a:rPr lang="nl-NL" sz="2100" dirty="0" err="1"/>
              <a:t>Configuration</a:t>
            </a:r>
            <a:r>
              <a:rPr lang="nl-NL" sz="2100" dirty="0"/>
              <a:t> </a:t>
            </a:r>
            <a:r>
              <a:rPr lang="nl-NL" sz="2100" dirty="0" err="1"/>
              <a:t>using</a:t>
            </a:r>
            <a:r>
              <a:rPr lang="nl-NL" sz="2100" dirty="0"/>
              <a:t> </a:t>
            </a:r>
            <a:r>
              <a:rPr lang="nl-NL" sz="2100" dirty="0" err="1"/>
              <a:t>builder.</a:t>
            </a:r>
            <a:r>
              <a:rPr lang="nl-NL" sz="2100" b="1" dirty="0" err="1"/>
              <a:t>Configuration</a:t>
            </a:r>
            <a:r>
              <a:rPr lang="nl-NL" sz="2100" dirty="0"/>
              <a:t>.</a:t>
            </a:r>
          </a:p>
          <a:p>
            <a:pPr lvl="1"/>
            <a:r>
              <a:rPr lang="nl-NL" sz="2100" dirty="0" err="1"/>
              <a:t>Adding</a:t>
            </a:r>
            <a:r>
              <a:rPr lang="nl-NL" sz="2100" dirty="0"/>
              <a:t> Services </a:t>
            </a:r>
            <a:r>
              <a:rPr lang="nl-NL" sz="2100" dirty="0" err="1"/>
              <a:t>using</a:t>
            </a:r>
            <a:r>
              <a:rPr lang="nl-NL" sz="2100" dirty="0"/>
              <a:t> </a:t>
            </a:r>
            <a:r>
              <a:rPr lang="nl-NL" sz="2100" dirty="0" err="1"/>
              <a:t>builder.</a:t>
            </a:r>
            <a:r>
              <a:rPr lang="nl-NL" sz="2100" b="1" dirty="0" err="1"/>
              <a:t>Services</a:t>
            </a:r>
            <a:endParaRPr lang="nl-NL" sz="2100" b="1" dirty="0"/>
          </a:p>
          <a:p>
            <a:pPr lvl="1"/>
            <a:r>
              <a:rPr lang="nl-NL" sz="2100" dirty="0" err="1"/>
              <a:t>Configure</a:t>
            </a:r>
            <a:r>
              <a:rPr lang="nl-NL" sz="2100" dirty="0"/>
              <a:t> </a:t>
            </a:r>
            <a:r>
              <a:rPr lang="nl-NL" sz="2100" dirty="0" err="1"/>
              <a:t>Logging</a:t>
            </a:r>
            <a:r>
              <a:rPr lang="nl-NL" sz="2100" dirty="0"/>
              <a:t> </a:t>
            </a:r>
            <a:r>
              <a:rPr lang="nl-NL" sz="2100" dirty="0" err="1"/>
              <a:t>using</a:t>
            </a:r>
            <a:r>
              <a:rPr lang="nl-NL" sz="2100" dirty="0"/>
              <a:t> </a:t>
            </a:r>
            <a:r>
              <a:rPr lang="nl-NL" sz="2100" dirty="0" err="1"/>
              <a:t>builder.</a:t>
            </a:r>
            <a:r>
              <a:rPr lang="nl-NL" sz="2100" b="1" dirty="0" err="1"/>
              <a:t>Logging</a:t>
            </a:r>
            <a:endParaRPr lang="nl-NL" sz="2100" b="1" dirty="0"/>
          </a:p>
          <a:p>
            <a:pPr lvl="1"/>
            <a:r>
              <a:rPr lang="nl-NL" sz="2100" dirty="0"/>
              <a:t>General </a:t>
            </a:r>
            <a:r>
              <a:rPr lang="nl-NL" sz="2100" b="1" dirty="0" err="1"/>
              <a:t>IHostBuilder</a:t>
            </a:r>
            <a:r>
              <a:rPr lang="nl-NL" sz="2100" dirty="0"/>
              <a:t> </a:t>
            </a:r>
            <a:r>
              <a:rPr lang="nl-NL" sz="2100" dirty="0" err="1"/>
              <a:t>and</a:t>
            </a:r>
            <a:r>
              <a:rPr lang="nl-NL" sz="2100" dirty="0"/>
              <a:t> </a:t>
            </a:r>
            <a:r>
              <a:rPr lang="nl-NL" sz="2100" b="1" dirty="0" err="1"/>
              <a:t>IWebHostBuilder</a:t>
            </a:r>
            <a:r>
              <a:rPr lang="nl-NL" sz="2100" dirty="0"/>
              <a:t> </a:t>
            </a:r>
            <a:r>
              <a:rPr lang="nl-NL" sz="2100" dirty="0" err="1"/>
              <a:t>configuration</a:t>
            </a:r>
            <a:endParaRPr lang="nl-NL" sz="2100" dirty="0"/>
          </a:p>
          <a:p>
            <a:pPr lvl="1"/>
            <a:endParaRPr lang="en-US" sz="1600" dirty="0"/>
          </a:p>
          <a:p>
            <a:pPr marL="106313" lvl="1">
              <a:buFont typeface="Arial" panose="020B0604020202020204" pitchFamily="34" charset="0"/>
              <a:buChar char="•"/>
            </a:pPr>
            <a:r>
              <a:rPr lang="nl-NL" sz="2000" dirty="0">
                <a:latin typeface="Consolas" panose="020B0609020204030204" pitchFamily="49" charset="0"/>
              </a:rPr>
              <a:t>var app = </a:t>
            </a:r>
            <a:r>
              <a:rPr lang="nl-NL" sz="2000" dirty="0" err="1">
                <a:latin typeface="Consolas" panose="020B0609020204030204" pitchFamily="49" charset="0"/>
              </a:rPr>
              <a:t>builder.Build</a:t>
            </a:r>
            <a:r>
              <a:rPr lang="nl-NL" sz="2000" dirty="0">
                <a:latin typeface="Consolas" panose="020B0609020204030204" pitchFamily="49" charset="0"/>
              </a:rPr>
              <a:t>();</a:t>
            </a:r>
          </a:p>
          <a:p>
            <a:pPr marL="106313" lvl="1">
              <a:buFont typeface="Arial" panose="020B0604020202020204" pitchFamily="34" charset="0"/>
              <a:buChar char="•"/>
            </a:pPr>
            <a:endParaRPr lang="nl-NL" sz="2000" dirty="0">
              <a:latin typeface="Consolas" panose="020B0609020204030204" pitchFamily="49" charset="0"/>
            </a:endParaRPr>
          </a:p>
          <a:p>
            <a:pPr marL="0" lvl="1" indent="0">
              <a:buNone/>
            </a:pPr>
            <a:r>
              <a:rPr lang="en-US" sz="2100" b="1" dirty="0" err="1"/>
              <a:t>WebApplication</a:t>
            </a:r>
            <a:r>
              <a:rPr lang="en-US" sz="2100" dirty="0"/>
              <a:t> implements multiple different interfaces:</a:t>
            </a:r>
          </a:p>
          <a:p>
            <a:pPr marL="449213" lvl="2" indent="-342900"/>
            <a:r>
              <a:rPr lang="en-US" sz="2016" b="1" dirty="0" err="1"/>
              <a:t>IHost</a:t>
            </a:r>
            <a:r>
              <a:rPr lang="en-US" sz="2016" b="1" dirty="0"/>
              <a:t> </a:t>
            </a:r>
            <a:r>
              <a:rPr lang="en-US" sz="2016" dirty="0"/>
              <a:t>- used to start and stop the host</a:t>
            </a:r>
          </a:p>
          <a:p>
            <a:pPr marL="449213" lvl="2" indent="-342900"/>
            <a:r>
              <a:rPr lang="en-US" sz="2016" b="1" dirty="0" err="1"/>
              <a:t>IApplicationBuilder</a:t>
            </a:r>
            <a:r>
              <a:rPr lang="en-US" sz="2016" b="1" dirty="0"/>
              <a:t> </a:t>
            </a:r>
            <a:r>
              <a:rPr lang="en-US" sz="2016" dirty="0"/>
              <a:t>- used to build the middleware pipeline</a:t>
            </a:r>
          </a:p>
          <a:p>
            <a:pPr marL="449213" lvl="2" indent="-342900"/>
            <a:r>
              <a:rPr lang="en-US" sz="2016" b="1" dirty="0" err="1"/>
              <a:t>IEndpointRouteBuilder</a:t>
            </a:r>
            <a:r>
              <a:rPr lang="en-US" sz="2016" b="1" dirty="0"/>
              <a:t> </a:t>
            </a:r>
            <a:r>
              <a:rPr lang="en-US" sz="2016" dirty="0"/>
              <a:t>- used to add endpoints</a:t>
            </a:r>
          </a:p>
          <a:p>
            <a:pPr marL="106313" lvl="1">
              <a:buFont typeface="Arial" panose="020B0604020202020204" pitchFamily="34" charset="0"/>
              <a:buChar char="•"/>
            </a:pPr>
            <a:endParaRPr lang="nl-NL" sz="2000" dirty="0">
              <a:latin typeface="Consolas" panose="020B0609020204030204" pitchFamily="49" charset="0"/>
            </a:endParaRPr>
          </a:p>
        </p:txBody>
      </p:sp>
      <p:sp>
        <p:nvSpPr>
          <p:cNvPr id="2" name="Title 1">
            <a:extLst>
              <a:ext uri="{FF2B5EF4-FFF2-40B4-BE49-F238E27FC236}">
                <a16:creationId xmlns:a16="http://schemas.microsoft.com/office/drawing/2014/main" id="{96211BEC-E6EA-431F-ADCC-C577C796BA56}"/>
              </a:ext>
            </a:extLst>
          </p:cNvPr>
          <p:cNvSpPr>
            <a:spLocks noGrp="1"/>
          </p:cNvSpPr>
          <p:nvPr>
            <p:ph type="title"/>
          </p:nvPr>
        </p:nvSpPr>
        <p:spPr/>
        <p:txBody>
          <a:bodyPr/>
          <a:lstStyle/>
          <a:p>
            <a:r>
              <a:rPr lang="en-US" sz="2400" dirty="0"/>
              <a:t>Lesson 1: </a:t>
            </a:r>
            <a:r>
              <a:rPr lang="en-US" sz="2400" dirty="0" err="1"/>
              <a:t>WebApplication</a:t>
            </a:r>
            <a:endParaRPr lang="nl-NL" sz="2400" dirty="0"/>
          </a:p>
        </p:txBody>
      </p:sp>
    </p:spTree>
    <p:extLst>
      <p:ext uri="{BB962C8B-B14F-4D97-AF65-F5344CB8AC3E}">
        <p14:creationId xmlns:p14="http://schemas.microsoft.com/office/powerpoint/2010/main" val="3377227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r>
              <a:rPr lang="en-US" sz="2000" dirty="0"/>
              <a:t>Introduction to Dependency Injection
Using builder to Configure Services
Demonstration: How to Use Dependency Injection
Inject Services to Pages
Service Lifetime</a:t>
            </a:r>
          </a:p>
        </p:txBody>
      </p:sp>
      <p:sp>
        <p:nvSpPr>
          <p:cNvPr id="2" name="Title 1"/>
          <p:cNvSpPr>
            <a:spLocks noGrp="1"/>
          </p:cNvSpPr>
          <p:nvPr>
            <p:ph type="title"/>
          </p:nvPr>
        </p:nvSpPr>
        <p:spPr/>
        <p:txBody>
          <a:bodyPr/>
          <a:lstStyle/>
          <a:p>
            <a:r>
              <a:rPr lang="en-US" sz="2400" dirty="0"/>
              <a:t>Lesson 2: Configuring Services</a:t>
            </a:r>
          </a:p>
        </p:txBody>
      </p:sp>
    </p:spTree>
    <p:extLst>
      <p:ext uri="{BB962C8B-B14F-4D97-AF65-F5344CB8AC3E}">
        <p14:creationId xmlns:p14="http://schemas.microsoft.com/office/powerpoint/2010/main" val="2764795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6238A8-FB32-4C32-BA59-9D5545E62FFB}"/>
              </a:ext>
            </a:extLst>
          </p:cNvPr>
          <p:cNvSpPr>
            <a:spLocks noGrp="1"/>
          </p:cNvSpPr>
          <p:nvPr>
            <p:ph idx="1"/>
          </p:nvPr>
        </p:nvSpPr>
        <p:spPr/>
        <p:txBody>
          <a:bodyPr/>
          <a:lstStyle/>
          <a:p>
            <a:endParaRPr lang="nl-NL"/>
          </a:p>
        </p:txBody>
      </p:sp>
      <p:sp>
        <p:nvSpPr>
          <p:cNvPr id="2" name="Title 1"/>
          <p:cNvSpPr>
            <a:spLocks noGrp="1"/>
          </p:cNvSpPr>
          <p:nvPr>
            <p:ph type="title"/>
          </p:nvPr>
        </p:nvSpPr>
        <p:spPr/>
        <p:txBody>
          <a:bodyPr/>
          <a:lstStyle/>
          <a:p>
            <a:r>
              <a:rPr lang="en-US" sz="2400" dirty="0"/>
              <a:t>Introduction to Dependency Injection</a:t>
            </a:r>
          </a:p>
        </p:txBody>
      </p:sp>
      <p:graphicFrame>
        <p:nvGraphicFramePr>
          <p:cNvPr id="4" name="Content Placeholder 1" descr="In this slide, you can see that the process starts out by creating a service, then you register it by using the ConfigureServices method. Once it is registered, you can inject it into any place where it’s needed, including other services, controllers, views, and the application Configure method.">
            <a:extLst>
              <a:ext uri="{FF2B5EF4-FFF2-40B4-BE49-F238E27FC236}">
                <a16:creationId xmlns:a16="http://schemas.microsoft.com/office/drawing/2014/main" id="{8047E38E-2DFE-494D-BEC9-CD6FCC3FB075}"/>
              </a:ext>
            </a:extLst>
          </p:cNvPr>
          <p:cNvGraphicFramePr>
            <a:graphicFrameLocks noGrp="1"/>
          </p:cNvGraphicFramePr>
          <p:nvPr>
            <p:extLst>
              <p:ext uri="{D42A27DB-BD31-4B8C-83A1-F6EECF244321}">
                <p14:modId xmlns:p14="http://schemas.microsoft.com/office/powerpoint/2010/main" val="3060855755"/>
              </p:ext>
            </p:extLst>
          </p:nvPr>
        </p:nvGraphicFramePr>
        <p:xfrm>
          <a:off x="1663148" y="1582615"/>
          <a:ext cx="8746436" cy="50769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60659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0D3DAC-DE6C-4944-9C27-9055FAA53270}"/>
              </a:ext>
            </a:extLst>
          </p:cNvPr>
          <p:cNvSpPr>
            <a:spLocks noGrp="1"/>
          </p:cNvSpPr>
          <p:nvPr>
            <p:ph idx="1"/>
          </p:nvPr>
        </p:nvSpPr>
        <p:spPr/>
        <p:txBody>
          <a:bodyPr/>
          <a:lstStyle/>
          <a:p>
            <a:endParaRPr lang="nl-NL"/>
          </a:p>
        </p:txBody>
      </p:sp>
      <p:sp>
        <p:nvSpPr>
          <p:cNvPr id="2" name="Title 1"/>
          <p:cNvSpPr>
            <a:spLocks noGrp="1"/>
          </p:cNvSpPr>
          <p:nvPr>
            <p:ph type="title"/>
          </p:nvPr>
        </p:nvSpPr>
        <p:spPr/>
        <p:txBody>
          <a:bodyPr/>
          <a:lstStyle/>
          <a:p>
            <a:r>
              <a:rPr lang="en-US" sz="2400" dirty="0"/>
              <a:t>Using the builder to Configure Services</a:t>
            </a:r>
          </a:p>
        </p:txBody>
      </p:sp>
      <p:sp>
        <p:nvSpPr>
          <p:cNvPr id="4" name="Content Placeholder 2"/>
          <p:cNvSpPr>
            <a:spLocks noGrp="1"/>
          </p:cNvSpPr>
          <p:nvPr/>
        </p:nvSpPr>
        <p:spPr bwMode="auto">
          <a:xfrm>
            <a:off x="1031999" y="1705707"/>
            <a:ext cx="9863999" cy="4462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lvl="1" indent="-174625">
              <a:buSzPct val="90000"/>
            </a:pPr>
            <a:r>
              <a:rPr lang="en-US" sz="2000" dirty="0"/>
              <a:t>Any class can act as a service</a:t>
            </a:r>
          </a:p>
          <a:p>
            <a:pPr marL="174625" lvl="1" indent="-174625">
              <a:buSzPct val="90000"/>
            </a:pPr>
            <a:r>
              <a:rPr lang="en-US" sz="2000" dirty="0"/>
              <a:t>By using the </a:t>
            </a:r>
            <a:r>
              <a:rPr lang="en-US" sz="2000" b="1" dirty="0"/>
              <a:t>Services</a:t>
            </a:r>
            <a:r>
              <a:rPr lang="en-US" sz="2000" dirty="0"/>
              <a:t> property of the </a:t>
            </a:r>
            <a:r>
              <a:rPr lang="en-US" sz="2000" b="1" dirty="0"/>
              <a:t>builder</a:t>
            </a:r>
            <a:r>
              <a:rPr lang="en-US" sz="2000" dirty="0"/>
              <a:t> object, you can register any service you would like to use in the application</a:t>
            </a:r>
          </a:p>
          <a:p>
            <a:pPr marL="174625" lvl="1" indent="-174625">
              <a:buSzPct val="90000"/>
            </a:pPr>
            <a:r>
              <a:rPr lang="en-US" sz="2000" dirty="0"/>
              <a:t>By using Dependency Injection you can utilize the services inside any other class</a:t>
            </a:r>
          </a:p>
          <a:p>
            <a:pPr marL="288925" lvl="1" indent="0">
              <a:buNone/>
            </a:pPr>
            <a:endParaRPr lang="en-US" sz="2000" dirty="0"/>
          </a:p>
        </p:txBody>
      </p:sp>
    </p:spTree>
    <p:extLst>
      <p:ext uri="{BB962C8B-B14F-4D97-AF65-F5344CB8AC3E}">
        <p14:creationId xmlns:p14="http://schemas.microsoft.com/office/powerpoint/2010/main" val="431158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100B08-82A5-4311-8ED8-F22307C52638}"/>
              </a:ext>
            </a:extLst>
          </p:cNvPr>
          <p:cNvSpPr>
            <a:spLocks noGrp="1"/>
          </p:cNvSpPr>
          <p:nvPr>
            <p:ph idx="1"/>
          </p:nvPr>
        </p:nvSpPr>
        <p:spPr/>
        <p:txBody>
          <a:bodyPr/>
          <a:lstStyle/>
          <a:p>
            <a:endParaRPr lang="nl-NL"/>
          </a:p>
        </p:txBody>
      </p:sp>
      <p:sp>
        <p:nvSpPr>
          <p:cNvPr id="2" name="Title 1"/>
          <p:cNvSpPr>
            <a:spLocks noGrp="1"/>
          </p:cNvSpPr>
          <p:nvPr>
            <p:ph type="title"/>
          </p:nvPr>
        </p:nvSpPr>
        <p:spPr/>
        <p:txBody>
          <a:bodyPr/>
          <a:lstStyle/>
          <a:p>
            <a:r>
              <a:rPr lang="en-US" sz="2400" dirty="0"/>
              <a:t>Inject Services to Pages</a:t>
            </a:r>
          </a:p>
        </p:txBody>
      </p:sp>
      <p:sp>
        <p:nvSpPr>
          <p:cNvPr id="4" name="Content Placeholder 2"/>
          <p:cNvSpPr>
            <a:spLocks noGrp="1"/>
          </p:cNvSpPr>
          <p:nvPr/>
        </p:nvSpPr>
        <p:spPr bwMode="auto">
          <a:xfrm>
            <a:off x="1032000" y="1582615"/>
            <a:ext cx="9864000" cy="45859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82880" lvl="1"/>
            <a:r>
              <a:rPr lang="en-US" sz="2000" dirty="0"/>
              <a:t>A </a:t>
            </a:r>
            <a:r>
              <a:rPr lang="en-US" sz="2000" dirty="0" err="1"/>
              <a:t>PageModel</a:t>
            </a:r>
            <a:r>
              <a:rPr lang="en-US" sz="2000" dirty="0"/>
              <a:t> is used to handle requests from the client</a:t>
            </a:r>
          </a:p>
          <a:p>
            <a:pPr marL="182880" lvl="1"/>
            <a:r>
              <a:rPr lang="en-US" sz="2000" dirty="0" err="1"/>
              <a:t>PageModel</a:t>
            </a:r>
            <a:r>
              <a:rPr lang="en-US" sz="2000" dirty="0"/>
              <a:t> support constructor dependency injection</a:t>
            </a:r>
          </a:p>
          <a:p>
            <a:pPr marL="182880" lvl="1"/>
            <a:r>
              <a:rPr lang="en-US" sz="2000" dirty="0"/>
              <a:t>If the internal behavior of a service or its dependencies change, you will not need to update the </a:t>
            </a:r>
            <a:r>
              <a:rPr lang="en-US" sz="2000" dirty="0" err="1"/>
              <a:t>PageModel</a:t>
            </a:r>
            <a:endParaRPr lang="en-US" sz="2000" dirty="0"/>
          </a:p>
          <a:p>
            <a:pPr marL="182880" lvl="1"/>
            <a:r>
              <a:rPr lang="en-US" sz="2000" dirty="0"/>
              <a:t>You cannot have more then one constructor in the </a:t>
            </a:r>
            <a:r>
              <a:rPr lang="en-US" sz="2000" dirty="0" err="1"/>
              <a:t>PageModel</a:t>
            </a:r>
            <a:r>
              <a:rPr lang="en-US" sz="2000" dirty="0"/>
              <a:t>, as the default dependency injection container cannot handle it</a:t>
            </a:r>
          </a:p>
          <a:p>
            <a:pPr lvl="1"/>
            <a:endParaRPr lang="en-US" sz="2800" dirty="0"/>
          </a:p>
        </p:txBody>
      </p:sp>
    </p:spTree>
    <p:extLst>
      <p:ext uri="{BB962C8B-B14F-4D97-AF65-F5344CB8AC3E}">
        <p14:creationId xmlns:p14="http://schemas.microsoft.com/office/powerpoint/2010/main" val="1050754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8F068A-12DF-43AE-8FC0-A9DFE9A37811}"/>
              </a:ext>
            </a:extLst>
          </p:cNvPr>
          <p:cNvSpPr>
            <a:spLocks noGrp="1"/>
          </p:cNvSpPr>
          <p:nvPr>
            <p:ph idx="1"/>
          </p:nvPr>
        </p:nvSpPr>
        <p:spPr/>
        <p:txBody>
          <a:bodyPr/>
          <a:lstStyle/>
          <a:p>
            <a:endParaRPr lang="nl-NL"/>
          </a:p>
        </p:txBody>
      </p:sp>
      <p:sp>
        <p:nvSpPr>
          <p:cNvPr id="2" name="Title 1"/>
          <p:cNvSpPr>
            <a:spLocks noGrp="1"/>
          </p:cNvSpPr>
          <p:nvPr>
            <p:ph type="title"/>
          </p:nvPr>
        </p:nvSpPr>
        <p:spPr/>
        <p:txBody>
          <a:bodyPr/>
          <a:lstStyle/>
          <a:p>
            <a:r>
              <a:rPr lang="en-US" sz="2400" dirty="0"/>
              <a:t>Service Lifetime</a:t>
            </a:r>
          </a:p>
        </p:txBody>
      </p:sp>
      <p:sp>
        <p:nvSpPr>
          <p:cNvPr id="4" name="Content Placeholder 1">
            <a:extLst>
              <a:ext uri="{FF2B5EF4-FFF2-40B4-BE49-F238E27FC236}">
                <a16:creationId xmlns:a16="http://schemas.microsoft.com/office/drawing/2014/main" id="{8E1DF64E-9965-4327-9A67-CE4BD4F6E497}"/>
              </a:ext>
            </a:extLst>
          </p:cNvPr>
          <p:cNvSpPr>
            <a:spLocks noGrp="1"/>
          </p:cNvSpPr>
          <p:nvPr/>
        </p:nvSpPr>
        <p:spPr bwMode="auto">
          <a:xfrm>
            <a:off x="1160585" y="1477107"/>
            <a:ext cx="9735415" cy="46914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82880" lvl="1"/>
            <a:r>
              <a:rPr lang="en-US" sz="2000" dirty="0" err="1"/>
              <a:t>AddSingleton</a:t>
            </a:r>
            <a:r>
              <a:rPr lang="en-US" sz="2000" dirty="0"/>
              <a:t> – Instantiates once in the application’s lifetime</a:t>
            </a:r>
          </a:p>
          <a:p>
            <a:pPr marL="182880" lvl="1"/>
            <a:r>
              <a:rPr lang="en-US" sz="2000" dirty="0" err="1"/>
              <a:t>AddScoped</a:t>
            </a:r>
            <a:r>
              <a:rPr lang="en-US" sz="2000" dirty="0"/>
              <a:t> – Instantiates once per request made to the server</a:t>
            </a:r>
          </a:p>
          <a:p>
            <a:pPr marL="182880" lvl="1"/>
            <a:r>
              <a:rPr lang="en-US" sz="2000" dirty="0" err="1"/>
              <a:t>AddTransient</a:t>
            </a:r>
            <a:r>
              <a:rPr lang="en-US" sz="2000" dirty="0"/>
              <a:t> – Instantiates every single time the service is injected</a:t>
            </a:r>
          </a:p>
          <a:p>
            <a:pPr marL="0" indent="0">
              <a:buNone/>
            </a:pPr>
            <a:r>
              <a:rPr lang="en-US" sz="2000" dirty="0">
                <a:latin typeface="Consolas" panose="020B0609020204030204" pitchFamily="49" charset="0"/>
              </a:rPr>
              <a:t>    </a:t>
            </a:r>
          </a:p>
          <a:p>
            <a:pPr marL="0" indent="0">
              <a:buNone/>
            </a:pPr>
            <a:r>
              <a:rPr lang="en-US" sz="2000" dirty="0" err="1">
                <a:latin typeface="Consolas" panose="020B0609020204030204" pitchFamily="49" charset="0"/>
                <a:cs typeface="Lucida Sans Unicode" panose="020B0602030504020204" pitchFamily="34" charset="0"/>
              </a:rPr>
              <a:t>builder.Services.AddSingleton</a:t>
            </a:r>
            <a:r>
              <a:rPr lang="en-US" sz="2000" dirty="0">
                <a:latin typeface="Consolas" panose="020B0609020204030204" pitchFamily="49" charset="0"/>
                <a:cs typeface="Lucida Sans Unicode" panose="020B0602030504020204" pitchFamily="34" charset="0"/>
              </a:rPr>
              <a:t>&lt;</a:t>
            </a:r>
            <a:r>
              <a:rPr lang="en-US" sz="2000" dirty="0" err="1">
                <a:latin typeface="Consolas" panose="020B0609020204030204" pitchFamily="49" charset="0"/>
                <a:cs typeface="Lucida Sans Unicode" panose="020B0602030504020204" pitchFamily="34" charset="0"/>
              </a:rPr>
              <a:t>IFirstService</a:t>
            </a:r>
            <a:r>
              <a:rPr lang="en-US" sz="2000" dirty="0">
                <a:latin typeface="Consolas" panose="020B0609020204030204" pitchFamily="49" charset="0"/>
                <a:cs typeface="Lucida Sans Unicode" panose="020B0602030504020204" pitchFamily="34" charset="0"/>
              </a:rPr>
              <a:t>, FirstService&gt;();</a:t>
            </a:r>
          </a:p>
          <a:p>
            <a:pPr marL="0" indent="0">
              <a:buNone/>
            </a:pPr>
            <a:r>
              <a:rPr lang="en-US" sz="2000" dirty="0" err="1">
                <a:latin typeface="Consolas" panose="020B0609020204030204" pitchFamily="49" charset="0"/>
                <a:cs typeface="Lucida Sans Unicode" panose="020B0602030504020204" pitchFamily="34" charset="0"/>
              </a:rPr>
              <a:t>builder.Services.AddScoped</a:t>
            </a:r>
            <a:r>
              <a:rPr lang="en-US" sz="2000" dirty="0">
                <a:latin typeface="Consolas" panose="020B0609020204030204" pitchFamily="49" charset="0"/>
                <a:cs typeface="Lucida Sans Unicode" panose="020B0602030504020204" pitchFamily="34" charset="0"/>
              </a:rPr>
              <a:t>&lt;</a:t>
            </a:r>
            <a:r>
              <a:rPr lang="en-US" sz="2000" dirty="0" err="1">
                <a:latin typeface="Consolas" panose="020B0609020204030204" pitchFamily="49" charset="0"/>
                <a:cs typeface="Lucida Sans Unicode" panose="020B0602030504020204" pitchFamily="34" charset="0"/>
              </a:rPr>
              <a:t>ISecondService</a:t>
            </a:r>
            <a:r>
              <a:rPr lang="en-US" sz="2000" dirty="0">
                <a:latin typeface="Consolas" panose="020B0609020204030204" pitchFamily="49" charset="0"/>
                <a:cs typeface="Lucida Sans Unicode" panose="020B0602030504020204" pitchFamily="34" charset="0"/>
              </a:rPr>
              <a:t>, </a:t>
            </a:r>
            <a:r>
              <a:rPr lang="en-US" sz="2000" dirty="0" err="1">
                <a:latin typeface="Consolas" panose="020B0609020204030204" pitchFamily="49" charset="0"/>
                <a:cs typeface="Lucida Sans Unicode" panose="020B0602030504020204" pitchFamily="34" charset="0"/>
              </a:rPr>
              <a:t>SecondService</a:t>
            </a:r>
            <a:r>
              <a:rPr lang="en-US" sz="2000" dirty="0">
                <a:latin typeface="Consolas" panose="020B0609020204030204" pitchFamily="49" charset="0"/>
                <a:cs typeface="Lucida Sans Unicode" panose="020B0602030504020204" pitchFamily="34" charset="0"/>
              </a:rPr>
              <a:t>&gt;();</a:t>
            </a:r>
          </a:p>
          <a:p>
            <a:pPr marL="0" indent="0">
              <a:buNone/>
            </a:pPr>
            <a:r>
              <a:rPr lang="en-US" sz="2000" dirty="0" err="1">
                <a:latin typeface="Consolas" panose="020B0609020204030204" pitchFamily="49" charset="0"/>
                <a:cs typeface="Lucida Sans Unicode" panose="020B0602030504020204" pitchFamily="34" charset="0"/>
              </a:rPr>
              <a:t>builder.Services.AddTransient</a:t>
            </a:r>
            <a:r>
              <a:rPr lang="en-US" sz="2000" dirty="0">
                <a:latin typeface="Consolas" panose="020B0609020204030204" pitchFamily="49" charset="0"/>
                <a:cs typeface="Lucida Sans Unicode" panose="020B0602030504020204" pitchFamily="34" charset="0"/>
              </a:rPr>
              <a:t>&lt;</a:t>
            </a:r>
            <a:r>
              <a:rPr lang="en-US" sz="2000" dirty="0" err="1">
                <a:latin typeface="Consolas" panose="020B0609020204030204" pitchFamily="49" charset="0"/>
                <a:cs typeface="Lucida Sans Unicode" panose="020B0602030504020204" pitchFamily="34" charset="0"/>
              </a:rPr>
              <a:t>IThirdService</a:t>
            </a:r>
            <a:r>
              <a:rPr lang="en-US" sz="2000" dirty="0">
                <a:latin typeface="Consolas" panose="020B0609020204030204" pitchFamily="49" charset="0"/>
                <a:cs typeface="Lucida Sans Unicode" panose="020B0602030504020204" pitchFamily="34" charset="0"/>
              </a:rPr>
              <a:t>, </a:t>
            </a:r>
            <a:r>
              <a:rPr lang="en-US" sz="2000" dirty="0" err="1">
                <a:latin typeface="Consolas" panose="020B0609020204030204" pitchFamily="49" charset="0"/>
                <a:cs typeface="Lucida Sans Unicode" panose="020B0602030504020204" pitchFamily="34" charset="0"/>
              </a:rPr>
              <a:t>ThirdService</a:t>
            </a:r>
            <a:r>
              <a:rPr lang="en-US" sz="2000" dirty="0">
                <a:latin typeface="Consolas" panose="020B0609020204030204" pitchFamily="49" charset="0"/>
                <a:cs typeface="Lucida Sans Unicode" panose="020B0602030504020204" pitchFamily="34" charset="0"/>
              </a:rPr>
              <a:t>&gt;();</a:t>
            </a:r>
          </a:p>
          <a:p>
            <a:pPr marL="0" indent="0">
              <a:buNone/>
            </a:pPr>
            <a:endParaRPr lang="en-US" sz="2000" dirty="0">
              <a:latin typeface="Consolas" panose="020B0609020204030204" pitchFamily="49" charset="0"/>
              <a:cs typeface="Lucida Sans Unicode" panose="020B0602030504020204" pitchFamily="34" charset="0"/>
            </a:endParaRPr>
          </a:p>
        </p:txBody>
      </p:sp>
    </p:spTree>
    <p:extLst>
      <p:ext uri="{BB962C8B-B14F-4D97-AF65-F5344CB8AC3E}">
        <p14:creationId xmlns:p14="http://schemas.microsoft.com/office/powerpoint/2010/main" val="3191971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B671E9-3962-4F68-9A99-EB78CB5B2DDF}"/>
              </a:ext>
            </a:extLst>
          </p:cNvPr>
          <p:cNvSpPr>
            <a:spLocks noGrp="1"/>
          </p:cNvSpPr>
          <p:nvPr>
            <p:ph idx="1"/>
          </p:nvPr>
        </p:nvSpPr>
        <p:spPr/>
        <p:txBody>
          <a:bodyPr/>
          <a:lstStyle/>
          <a:p>
            <a:endParaRPr lang="nl-NL"/>
          </a:p>
        </p:txBody>
      </p:sp>
      <p:sp>
        <p:nvSpPr>
          <p:cNvPr id="2" name="Title 1"/>
          <p:cNvSpPr>
            <a:spLocks noGrp="1"/>
          </p:cNvSpPr>
          <p:nvPr>
            <p:ph type="title"/>
          </p:nvPr>
        </p:nvSpPr>
        <p:spPr/>
        <p:txBody>
          <a:bodyPr/>
          <a:lstStyle/>
          <a:p>
            <a:r>
              <a:rPr lang="en-US" sz="2400" dirty="0"/>
              <a:t>Service Configuration and Injection</a:t>
            </a:r>
          </a:p>
        </p:txBody>
      </p:sp>
      <p:sp>
        <p:nvSpPr>
          <p:cNvPr id="4" name="Content Placeholder 2"/>
          <p:cNvSpPr>
            <a:spLocks noGrp="1"/>
          </p:cNvSpPr>
          <p:nvPr/>
        </p:nvSpPr>
        <p:spPr bwMode="auto">
          <a:xfrm>
            <a:off x="1031999" y="2015999"/>
            <a:ext cx="9863999" cy="415257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err="1">
                <a:latin typeface="Consolas" panose="020B0609020204030204" pitchFamily="49" charset="0"/>
                <a:cs typeface="Lucida Sans Unicode" panose="020B0602030504020204" pitchFamily="34" charset="0"/>
              </a:rPr>
              <a:t>builder.Services.AddSingleton</a:t>
            </a:r>
            <a:r>
              <a:rPr lang="en-US" sz="2000" dirty="0">
                <a:latin typeface="Consolas" panose="020B0609020204030204" pitchFamily="49" charset="0"/>
                <a:cs typeface="Lucida Sans Unicode" panose="020B0602030504020204" pitchFamily="34" charset="0"/>
              </a:rPr>
              <a:t>&lt;</a:t>
            </a:r>
            <a:r>
              <a:rPr lang="en-US" sz="2000" dirty="0" err="1">
                <a:latin typeface="Consolas" panose="020B0609020204030204" pitchFamily="49" charset="0"/>
                <a:cs typeface="Lucida Sans Unicode" panose="020B0602030504020204" pitchFamily="34" charset="0"/>
              </a:rPr>
              <a:t>IService</a:t>
            </a:r>
            <a:r>
              <a:rPr lang="en-US" sz="2000" dirty="0">
                <a:latin typeface="Consolas" panose="020B0609020204030204" pitchFamily="49" charset="0"/>
                <a:cs typeface="Lucida Sans Unicode" panose="020B0602030504020204" pitchFamily="34" charset="0"/>
              </a:rPr>
              <a:t>, Service&gt;();</a:t>
            </a:r>
          </a:p>
          <a:p>
            <a:pPr marL="0" indent="0">
              <a:buNone/>
            </a:pPr>
            <a:endParaRPr lang="en-US" sz="2000" dirty="0">
              <a:latin typeface="Consolas" panose="020B0609020204030204" pitchFamily="49" charset="0"/>
              <a:cs typeface="Lucida Sans Unicode" panose="020B0602030504020204" pitchFamily="34" charset="0"/>
            </a:endParaRPr>
          </a:p>
          <a:p>
            <a:pPr marL="0" indent="0">
              <a:buNone/>
            </a:pPr>
            <a:r>
              <a:rPr lang="en-US" sz="2000" dirty="0">
                <a:latin typeface="Consolas" panose="020B0609020204030204" pitchFamily="49" charset="0"/>
                <a:cs typeface="Lucida Sans Unicode" panose="020B0602030504020204" pitchFamily="34" charset="0"/>
              </a:rPr>
              <a:t>public class </a:t>
            </a:r>
            <a:r>
              <a:rPr lang="en-US" sz="2000" dirty="0" err="1">
                <a:latin typeface="Consolas" panose="020B0609020204030204" pitchFamily="49" charset="0"/>
                <a:cs typeface="Lucida Sans Unicode" panose="020B0602030504020204" pitchFamily="34" charset="0"/>
              </a:rPr>
              <a:t>MyRazorPage</a:t>
            </a:r>
            <a:r>
              <a:rPr lang="en-US" sz="2000" dirty="0">
                <a:latin typeface="Consolas" panose="020B0609020204030204" pitchFamily="49" charset="0"/>
                <a:cs typeface="Lucida Sans Unicode" panose="020B0602030504020204" pitchFamily="34" charset="0"/>
              </a:rPr>
              <a:t>: </a:t>
            </a:r>
            <a:r>
              <a:rPr lang="en-US" sz="2000" dirty="0" err="1">
                <a:latin typeface="Consolas" panose="020B0609020204030204" pitchFamily="49" charset="0"/>
                <a:cs typeface="Lucida Sans Unicode" panose="020B0602030504020204" pitchFamily="34" charset="0"/>
              </a:rPr>
              <a:t>PageModel</a:t>
            </a:r>
            <a:r>
              <a:rPr lang="en-US" sz="2000" dirty="0">
                <a:latin typeface="Consolas" panose="020B0609020204030204" pitchFamily="49" charset="0"/>
                <a:cs typeface="Lucida Sans Unicode" panose="020B0602030504020204" pitchFamily="34" charset="0"/>
              </a:rPr>
              <a:t> {</a:t>
            </a:r>
          </a:p>
          <a:p>
            <a:pPr marL="0" indent="0">
              <a:buNone/>
            </a:pPr>
            <a:r>
              <a:rPr lang="en-US" sz="2000" dirty="0">
                <a:latin typeface="Consolas" panose="020B0609020204030204" pitchFamily="49" charset="0"/>
                <a:cs typeface="Lucida Sans Unicode" panose="020B0602030504020204" pitchFamily="34" charset="0"/>
              </a:rPr>
              <a:t>	public </a:t>
            </a:r>
            <a:r>
              <a:rPr lang="en-US" sz="2000" dirty="0" err="1">
                <a:latin typeface="Consolas" panose="020B0609020204030204" pitchFamily="49" charset="0"/>
                <a:cs typeface="Lucida Sans Unicode" panose="020B0602030504020204" pitchFamily="34" charset="0"/>
              </a:rPr>
              <a:t>MyRazorPage</a:t>
            </a:r>
            <a:r>
              <a:rPr lang="en-US" sz="2000" dirty="0">
                <a:latin typeface="Consolas" panose="020B0609020204030204" pitchFamily="49" charset="0"/>
                <a:cs typeface="Lucida Sans Unicode" panose="020B0602030504020204" pitchFamily="34" charset="0"/>
              </a:rPr>
              <a:t>(</a:t>
            </a:r>
            <a:r>
              <a:rPr lang="en-US" sz="2000" dirty="0" err="1">
                <a:latin typeface="Consolas" panose="020B0609020204030204" pitchFamily="49" charset="0"/>
                <a:cs typeface="Lucida Sans Unicode" panose="020B0602030504020204" pitchFamily="34" charset="0"/>
              </a:rPr>
              <a:t>IService</a:t>
            </a:r>
            <a:r>
              <a:rPr lang="en-US" sz="2000" dirty="0">
                <a:latin typeface="Consolas" panose="020B0609020204030204" pitchFamily="49" charset="0"/>
                <a:cs typeface="Lucida Sans Unicode" panose="020B0602030504020204" pitchFamily="34" charset="0"/>
              </a:rPr>
              <a:t> service){</a:t>
            </a:r>
          </a:p>
          <a:p>
            <a:pPr marL="0" indent="0">
              <a:buNone/>
            </a:pPr>
            <a:r>
              <a:rPr lang="en-US" sz="2000" dirty="0">
                <a:latin typeface="Consolas" panose="020B0609020204030204" pitchFamily="49" charset="0"/>
                <a:cs typeface="Lucida Sans Unicode" panose="020B0602030504020204" pitchFamily="34" charset="0"/>
              </a:rPr>
              <a:t>		</a:t>
            </a:r>
            <a:r>
              <a:rPr lang="en-US" sz="2000" dirty="0" err="1">
                <a:latin typeface="Consolas" panose="020B0609020204030204" pitchFamily="49" charset="0"/>
                <a:cs typeface="Lucida Sans Unicode" panose="020B0602030504020204" pitchFamily="34" charset="0"/>
              </a:rPr>
              <a:t>service.DoSomething</a:t>
            </a:r>
            <a:r>
              <a:rPr lang="en-US" sz="2000" dirty="0">
                <a:latin typeface="Consolas" panose="020B0609020204030204" pitchFamily="49" charset="0"/>
                <a:cs typeface="Lucida Sans Unicode" panose="020B0602030504020204" pitchFamily="34" charset="0"/>
              </a:rPr>
              <a:t>();</a:t>
            </a:r>
          </a:p>
          <a:p>
            <a:pPr marL="0" indent="0">
              <a:buNone/>
            </a:pPr>
            <a:r>
              <a:rPr lang="en-US" sz="2000" dirty="0">
                <a:latin typeface="Consolas" panose="020B0609020204030204" pitchFamily="49" charset="0"/>
                <a:cs typeface="Lucida Sans Unicode" panose="020B0602030504020204" pitchFamily="34" charset="0"/>
              </a:rPr>
              <a:t>	}</a:t>
            </a:r>
          </a:p>
          <a:p>
            <a:pPr marL="0" indent="0">
              <a:buNone/>
            </a:pPr>
            <a:r>
              <a:rPr lang="en-US" sz="2000" dirty="0">
                <a:latin typeface="Consolas" panose="020B0609020204030204" pitchFamily="49" charset="0"/>
                <a:cs typeface="Lucida Sans Unicode" panose="020B0602030504020204" pitchFamily="34" charset="0"/>
              </a:rPr>
              <a:t>}</a:t>
            </a:r>
          </a:p>
        </p:txBody>
      </p:sp>
    </p:spTree>
    <p:extLst>
      <p:ext uri="{BB962C8B-B14F-4D97-AF65-F5344CB8AC3E}">
        <p14:creationId xmlns:p14="http://schemas.microsoft.com/office/powerpoint/2010/main" val="2505817964"/>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o Support - licht">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FE426990-9B6A-4497-9CCB-7F5E957867C1}"/>
    </a:ext>
  </a:extLst>
</a:theme>
</file>

<file path=ppt/theme/theme3.xml><?xml version="1.0" encoding="utf-8"?>
<a:theme xmlns:a="http://schemas.openxmlformats.org/drawingml/2006/main" name="KC slides">
  <a:themeElements>
    <a:clrScheme name="Nieuwe huisstijl Info Support 2011">
      <a:dk1>
        <a:srgbClr val="0078C9"/>
      </a:dk1>
      <a:lt1>
        <a:srgbClr val="FFFFFF"/>
      </a:lt1>
      <a:dk2>
        <a:srgbClr val="00539F"/>
      </a:dk2>
      <a:lt2>
        <a:srgbClr val="FFFFFF"/>
      </a:lt2>
      <a:accent1>
        <a:srgbClr val="0078C9"/>
      </a:accent1>
      <a:accent2>
        <a:srgbClr val="A80000"/>
      </a:accent2>
      <a:accent3>
        <a:srgbClr val="D7E9F7"/>
      </a:accent3>
      <a:accent4>
        <a:srgbClr val="B6B6B6"/>
      </a:accent4>
      <a:accent5>
        <a:srgbClr val="DAEDEF"/>
      </a:accent5>
      <a:accent6>
        <a:srgbClr val="00539F"/>
      </a:accent6>
      <a:hlink>
        <a:srgbClr val="0078C9"/>
      </a:hlink>
      <a:folHlink>
        <a:srgbClr val="0078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Info Support - donker">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E78794EA-FCE0-4A65-8B5F-F2BBCC4F7C2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3324</Words>
  <Application>Microsoft Office PowerPoint</Application>
  <PresentationFormat>Widescreen</PresentationFormat>
  <Paragraphs>309</Paragraphs>
  <Slides>26</Slides>
  <Notes>26</Notes>
  <HiddenSlides>2</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26</vt:i4>
      </vt:variant>
    </vt:vector>
  </HeadingPairs>
  <TitlesOfParts>
    <vt:vector size="41" baseType="lpstr">
      <vt:lpstr>Consolas</vt:lpstr>
      <vt:lpstr>Verdana</vt:lpstr>
      <vt:lpstr>Segoe UI</vt:lpstr>
      <vt:lpstr>Arial</vt:lpstr>
      <vt:lpstr>Times New Roman</vt:lpstr>
      <vt:lpstr>Calibri</vt:lpstr>
      <vt:lpstr>Wingdings</vt:lpstr>
      <vt:lpstr>Segoe UI Light</vt:lpstr>
      <vt:lpstr>Symbol</vt:lpstr>
      <vt:lpstr>Lucida Sans Unicode</vt:lpstr>
      <vt:lpstr>Arial Unicode MS</vt:lpstr>
      <vt:lpstr>NG_MOC_Core_ModuleNew2</vt:lpstr>
      <vt:lpstr>Info Support - licht</vt:lpstr>
      <vt:lpstr>KC slides</vt:lpstr>
      <vt:lpstr>Info Support - donker</vt:lpstr>
      <vt:lpstr>Module 3</vt:lpstr>
      <vt:lpstr>Module Overview</vt:lpstr>
      <vt:lpstr>Lesson 1: WebApplication</vt:lpstr>
      <vt:lpstr>Lesson 2: Configuring Services</vt:lpstr>
      <vt:lpstr>Introduction to Dependency Injection</vt:lpstr>
      <vt:lpstr>Using the builder to Configure Services</vt:lpstr>
      <vt:lpstr>Inject Services to Pages</vt:lpstr>
      <vt:lpstr>Service Lifetime</vt:lpstr>
      <vt:lpstr>Service Configuration and Injection</vt:lpstr>
      <vt:lpstr>Demonstration: How to Use Dependency Injection</vt:lpstr>
      <vt:lpstr>Lesson 2: Configuring Middleware</vt:lpstr>
      <vt:lpstr>Configure Method</vt:lpstr>
      <vt:lpstr>Middleware Fundamentals</vt:lpstr>
      <vt:lpstr>Run Middleware</vt:lpstr>
      <vt:lpstr>Use Middleware</vt:lpstr>
      <vt:lpstr>Map Middleware</vt:lpstr>
      <vt:lpstr>Demonstration: How to Create Custom Middleware</vt:lpstr>
      <vt:lpstr>Working with Static Files</vt:lpstr>
      <vt:lpstr>Common types of static files</vt:lpstr>
      <vt:lpstr>Demonstration: How to Work with Static Files</vt:lpstr>
      <vt:lpstr>Lab: Configuring Middleware and Services in ASP.NET Core</vt:lpstr>
      <vt:lpstr>PowerPoint Presentation</vt:lpstr>
      <vt:lpstr>Lab Scenario</vt:lpstr>
      <vt:lpstr>Lab Review</vt:lpstr>
      <vt:lpstr>Module Review and Takeaways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dc:title>
  <dc:creator>apposite4</dc:creator>
  <cp:lastModifiedBy>Simona Colapicchioni</cp:lastModifiedBy>
  <cp:revision>22</cp:revision>
  <dcterms:created xsi:type="dcterms:W3CDTF">2019-02-04T08:41:09Z</dcterms:created>
  <dcterms:modified xsi:type="dcterms:W3CDTF">2022-02-09T14:42:06Z</dcterms:modified>
</cp:coreProperties>
</file>