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4063" r:id="rId2"/>
    <p:sldMasterId id="2147484098" r:id="rId3"/>
    <p:sldMasterId id="2147484111"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88"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Lucida Sans Unicode" panose="020B0602030504020204" pitchFamily="34" charset="0"/>
      <p:regular r:id="rId41"/>
    </p:embeddedFont>
    <p:embeddedFont>
      <p:font typeface="Segoe UI" panose="020B0502040204020203" pitchFamily="34" charset="0"/>
      <p:regular r:id="rId42"/>
      <p:bold r:id="rId43"/>
      <p:italic r:id="rId44"/>
      <p:boldItalic r:id="rId45"/>
    </p:embeddedFont>
    <p:embeddedFont>
      <p:font typeface="Segoe UI Light" panose="020B0502040204020203" pitchFamily="34" charset="0"/>
      <p:regular r:id="rId46"/>
      <p:italic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4291" autoAdjust="0"/>
  </p:normalViewPr>
  <p:slideViewPr>
    <p:cSldViewPr snapToGrid="0">
      <p:cViewPr varScale="1">
        <p:scale>
          <a:sx n="83" d="100"/>
          <a:sy n="83" d="100"/>
        </p:scale>
        <p:origin x="1110" y="78"/>
      </p:cViewPr>
      <p:guideLst>
        <p:guide orient="horz" pos="2160"/>
        <p:guide pos="408"/>
      </p:guideLst>
    </p:cSldViewPr>
  </p:slideViewPr>
  <p:notesTextViewPr>
    <p:cViewPr>
      <p:scale>
        <a:sx n="1" d="1"/>
        <a:sy n="1" d="1"/>
      </p:scale>
      <p:origin x="0" y="0"/>
    </p:cViewPr>
  </p:notesTextViewPr>
  <p:notesViewPr>
    <p:cSldViewPr snapToGrid="0">
      <p:cViewPr>
        <p:scale>
          <a:sx n="64" d="100"/>
          <a:sy n="64" d="100"/>
        </p:scale>
        <p:origin x="259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font" Target="fonts/font1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53847-4B42-477C-80F9-50AE78F23B6C}" type="datetimeFigureOut">
              <a:rPr lang="en-IN" smtClean="0"/>
              <a:t>09-02-2022</a:t>
            </a:fld>
            <a:endParaRPr lang="en-IN"/>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38189-4928-4A6A-8C45-A6514069D39C}" type="slidenum">
              <a:rPr lang="en-IN" smtClean="0"/>
              <a:t>‹#›</a:t>
            </a:fld>
            <a:endParaRPr lang="en-IN"/>
          </a:p>
        </p:txBody>
      </p:sp>
    </p:spTree>
    <p:extLst>
      <p:ext uri="{BB962C8B-B14F-4D97-AF65-F5344CB8AC3E}">
        <p14:creationId xmlns:p14="http://schemas.microsoft.com/office/powerpoint/2010/main" val="260365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use-display-and-edit-data-annotation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file:///C:\Users\abc\Source\Workspaces\ILT\Courses\ENG\20486D\Source\CWAT_Source\'https:\github.com\MicrosoftLearning\20486D-DevelopingASPNETMVCWebApplications\blob\master\Instructions\20486D_MOD06_DEMO.md#demonstration-how-to-validate-user-input-with-data-annot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add-custom-valid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6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bind-views-and-model-class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At this point in the course, students should have a good understanding of controllers and views. Lack of this knowledge might cause confusion because in a complete Model-View-Controller (MVC) application, controllers, views, and models are closely integrated.</a:t>
            </a:r>
          </a:p>
        </p:txBody>
      </p:sp>
      <p:sp>
        <p:nvSpPr>
          <p:cNvPr id="4" name="Slide Number Placeholder 3"/>
          <p:cNvSpPr>
            <a:spLocks noGrp="1"/>
          </p:cNvSpPr>
          <p:nvPr>
            <p:ph type="sldNum" sz="quarter" idx="10"/>
          </p:nvPr>
        </p:nvSpPr>
        <p:spPr/>
        <p:txBody>
          <a:bodyPr/>
          <a:lstStyle/>
          <a:p>
            <a:fld id="{68538189-4928-4A6A-8C45-A6514069D39C}"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24403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the </a:t>
            </a:r>
            <a:r>
              <a:rPr lang="en-IN" sz="1000" b="1">
                <a:effectLst/>
                <a:latin typeface="Arial" panose="020B0604020202020204" pitchFamily="34" charset="0"/>
                <a:ea typeface="Calibri" panose="020F0502020204030204" pitchFamily="34" charset="0"/>
                <a:cs typeface="Times New Roman" panose="02020603050405020304" pitchFamily="18" charset="0"/>
              </a:rPr>
              <a:t>HttpPostAttribute</a:t>
            </a:r>
            <a:r>
              <a:rPr lang="en-IN" sz="1000">
                <a:effectLst/>
                <a:latin typeface="Arial" panose="020B0604020202020204" pitchFamily="34" charset="0"/>
                <a:ea typeface="Calibri" panose="020F0502020204030204" pitchFamily="34" charset="0"/>
                <a:cs typeface="Times New Roman" panose="02020603050405020304" pitchFamily="18" charset="0"/>
              </a:rPr>
              <a:t> attribute and </a:t>
            </a:r>
            <a:r>
              <a:rPr lang="en-IN" sz="1000" b="1">
                <a:effectLst/>
                <a:latin typeface="Arial" panose="020B0604020202020204" pitchFamily="34" charset="0"/>
                <a:ea typeface="Calibri" panose="020F0502020204030204" pitchFamily="34" charset="0"/>
                <a:cs typeface="Times New Roman" panose="02020603050405020304" pitchFamily="18" charset="0"/>
              </a:rPr>
              <a:t>HttpGetAttribute</a:t>
            </a:r>
            <a:r>
              <a:rPr lang="en-IN" sz="1000">
                <a:effectLst/>
                <a:latin typeface="Arial" panose="020B0604020202020204" pitchFamily="34" charset="0"/>
                <a:ea typeface="Calibri" panose="020F0502020204030204" pitchFamily="34" charset="0"/>
                <a:cs typeface="Times New Roman" panose="02020603050405020304" pitchFamily="18" charset="0"/>
              </a:rPr>
              <a:t> attribute.</a:t>
            </a:r>
          </a:p>
        </p:txBody>
      </p:sp>
      <p:sp>
        <p:nvSpPr>
          <p:cNvPr id="4" name="Slide Number Placeholder 3"/>
          <p:cNvSpPr>
            <a:spLocks noGrp="1"/>
          </p:cNvSpPr>
          <p:nvPr>
            <p:ph type="sldNum" sz="quarter" idx="10"/>
          </p:nvPr>
        </p:nvSpPr>
        <p:spPr/>
        <p:txBody>
          <a:bodyPr/>
          <a:lstStyle/>
          <a:p>
            <a:fld id="{68538189-4928-4A6A-8C45-A6514069D39C}"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77279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Use this additional slide to explain how the model binder creates an instance of type </a:t>
            </a:r>
            <a:r>
              <a:rPr lang="en-IN" sz="1000" b="1">
                <a:effectLst/>
                <a:latin typeface="Arial" panose="020B0604020202020204" pitchFamily="34" charset="0"/>
                <a:ea typeface="Calibri" panose="020F0502020204030204" pitchFamily="34" charset="0"/>
                <a:cs typeface="Times New Roman" panose="02020603050405020304" pitchFamily="18" charset="0"/>
              </a:rPr>
              <a:t>Person</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GB" sz="1000">
                <a:effectLst/>
                <a:latin typeface="Arial" panose="020B0604020202020204" pitchFamily="34" charset="0"/>
                <a:ea typeface="Calibri" panose="020F0502020204030204" pitchFamily="34" charset="0"/>
                <a:cs typeface="Times New Roman" panose="02020603050405020304" pitchFamily="18" charset="0"/>
              </a:rPr>
              <a:t>by using the parameters entered by the user in the form. Then, mention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GetName</a:t>
            </a:r>
            <a:r>
              <a:rPr lang="en-GB" sz="1000">
                <a:effectLst/>
                <a:latin typeface="Arial" panose="020B0604020202020204" pitchFamily="34" charset="0"/>
                <a:ea typeface="Calibri" panose="020F0502020204030204" pitchFamily="34" charset="0"/>
                <a:cs typeface="Times New Roman" panose="02020603050405020304" pitchFamily="18" charset="0"/>
              </a:rPr>
              <a:t> action gets this instance of type </a:t>
            </a:r>
            <a:r>
              <a:rPr lang="en-IN" sz="1000" b="1">
                <a:effectLst/>
                <a:latin typeface="Arial" panose="020B0604020202020204" pitchFamily="34" charset="0"/>
                <a:ea typeface="Calibri" panose="020F0502020204030204" pitchFamily="34" charset="0"/>
                <a:cs typeface="Times New Roman" panose="02020603050405020304" pitchFamily="18" charset="0"/>
              </a:rPr>
              <a:t>Person</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GB" sz="1000">
                <a:effectLst/>
                <a:latin typeface="Arial" panose="020B0604020202020204" pitchFamily="34" charset="0"/>
                <a:ea typeface="Calibri" panose="020F0502020204030204" pitchFamily="34" charset="0"/>
                <a:cs typeface="Times New Roman" panose="02020603050405020304" pitchFamily="18" charset="0"/>
              </a:rPr>
              <a:t>as a parameter.</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3179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displays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Index</a:t>
            </a:r>
            <a:r>
              <a:rPr lang="en-IN" sz="1000">
                <a:effectLst/>
                <a:latin typeface="Arial" panose="020B0604020202020204" pitchFamily="34" charset="0"/>
                <a:ea typeface="Calibri" panose="020F0502020204030204" pitchFamily="34" charset="0"/>
                <a:cs typeface="Times New Roman" panose="02020603050405020304" pitchFamily="18" charset="0"/>
              </a:rPr>
              <a:t> action that creates an instance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passes it to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appear in the student manual.</a:t>
            </a:r>
          </a:p>
        </p:txBody>
      </p:sp>
      <p:sp>
        <p:nvSpPr>
          <p:cNvPr id="4" name="Slide Number Placeholder 3"/>
          <p:cNvSpPr>
            <a:spLocks noGrp="1"/>
          </p:cNvSpPr>
          <p:nvPr>
            <p:ph type="sldNum" sz="quarter" idx="10"/>
          </p:nvPr>
        </p:nvSpPr>
        <p:spPr/>
        <p:txBody>
          <a:bodyPr/>
          <a:lstStyle/>
          <a:p>
            <a:fld id="{68538189-4928-4A6A-8C45-A6514069D39C}"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27456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If you have students who are familiar with Web Forms, you might consider comparing MVC HTML helpers with Web Forms server controls. Similar to the role of server controls in Web Forms, helpers perform an analogous role in MVC. However, helpers are simpler and light-weight.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68538189-4928-4A6A-8C45-A6514069D39C}"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986851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display and edit data annotations in the slide are enclosed in square brackets. Highlight these annotations to the students and ensure that they can distinguish the annotations from properties and other code.</a:t>
            </a:r>
          </a:p>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Validation annotations are discussed in Lesson 3, “Validating MVC Applications”. </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36596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that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HTML.DisplayFor</a:t>
            </a:r>
            <a:r>
              <a:rPr lang="en-IN" sz="1000" dirty="0">
                <a:effectLst/>
                <a:latin typeface="Arial" panose="020B0604020202020204" pitchFamily="34" charset="0"/>
                <a:ea typeface="Calibri" panose="020F0502020204030204" pitchFamily="34" charset="0"/>
                <a:cs typeface="Times New Roman" panose="02020603050405020304" pitchFamily="18" charset="0"/>
              </a:rPr>
              <a:t> HTML helper generates different HTML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markup</a:t>
            </a:r>
            <a:r>
              <a:rPr lang="en-IN" sz="1000" dirty="0">
                <a:effectLst/>
                <a:latin typeface="Arial" panose="020B0604020202020204" pitchFamily="34" charset="0"/>
                <a:ea typeface="Calibri" panose="020F0502020204030204" pitchFamily="34" charset="0"/>
                <a:cs typeface="Times New Roman" panose="02020603050405020304" pitchFamily="18" charset="0"/>
              </a:rPr>
              <a:t> depending on the data type of the property that is being rendered. For example, if the property is of type </a:t>
            </a:r>
            <a:r>
              <a:rPr lang="en-IN" sz="1000" b="1" dirty="0">
                <a:effectLst/>
                <a:latin typeface="Arial" panose="020B0604020202020204" pitchFamily="34" charset="0"/>
                <a:ea typeface="Calibri" panose="020F0502020204030204" pitchFamily="34" charset="0"/>
                <a:cs typeface="Times New Roman" panose="02020603050405020304" pitchFamily="18" charset="0"/>
              </a:rPr>
              <a:t>bool</a:t>
            </a:r>
            <a:r>
              <a:rPr lang="en-IN" sz="1000" dirty="0">
                <a:effectLst/>
                <a:latin typeface="Arial" panose="020B0604020202020204" pitchFamily="34" charset="0"/>
                <a:ea typeface="Calibri" panose="020F0502020204030204" pitchFamily="34" charset="0"/>
                <a:cs typeface="Times New Roman" panose="02020603050405020304" pitchFamily="18" charset="0"/>
              </a:rPr>
              <a:t>, it renders an HTML input element for a check box.</a:t>
            </a:r>
          </a:p>
        </p:txBody>
      </p:sp>
      <p:sp>
        <p:nvSpPr>
          <p:cNvPr id="4" name="Slide Number Placeholder 3"/>
          <p:cNvSpPr>
            <a:spLocks noGrp="1"/>
          </p:cNvSpPr>
          <p:nvPr>
            <p:ph type="sldNum" sz="quarter" idx="10"/>
          </p:nvPr>
        </p:nvSpPr>
        <p:spPr/>
        <p:txBody>
          <a:bodyPr/>
          <a:lstStyle/>
          <a:p>
            <a:fld id="{68538189-4928-4A6A-8C45-A6514069D39C}"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243799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HTML.Editor</a:t>
            </a:r>
            <a:r>
              <a:rPr lang="en-IN" sz="1000">
                <a:effectLst/>
                <a:latin typeface="Arial" panose="020B0604020202020204" pitchFamily="34" charset="0"/>
                <a:ea typeface="Calibri" panose="020F0502020204030204" pitchFamily="34" charset="0"/>
                <a:cs typeface="Times New Roman" panose="02020603050405020304" pitchFamily="18" charset="0"/>
              </a:rPr>
              <a:t> HTML helper generates different HTML markup depending on the data type of the property that is being rendered. For example, if the property is of type </a:t>
            </a:r>
            <a:r>
              <a:rPr lang="en-IN" sz="1000" b="1">
                <a:effectLst/>
                <a:latin typeface="Arial" panose="020B0604020202020204" pitchFamily="34" charset="0"/>
                <a:ea typeface="Calibri" panose="020F0502020204030204" pitchFamily="34" charset="0"/>
                <a:cs typeface="Times New Roman" panose="02020603050405020304" pitchFamily="18" charset="0"/>
              </a:rPr>
              <a:t>bool</a:t>
            </a:r>
            <a:r>
              <a:rPr lang="en-IN" sz="1000">
                <a:effectLst/>
                <a:latin typeface="Arial" panose="020B0604020202020204" pitchFamily="34" charset="0"/>
                <a:ea typeface="Calibri" panose="020F0502020204030204" pitchFamily="34" charset="0"/>
                <a:cs typeface="Times New Roman" panose="02020603050405020304" pitchFamily="18" charset="0"/>
              </a:rPr>
              <a:t>, then it renders an HTML input element for a check box.</a:t>
            </a:r>
          </a:p>
        </p:txBody>
      </p:sp>
      <p:sp>
        <p:nvSpPr>
          <p:cNvPr id="4" name="Slide Number Placeholder 3"/>
          <p:cNvSpPr>
            <a:spLocks noGrp="1"/>
          </p:cNvSpPr>
          <p:nvPr>
            <p:ph type="sldNum" sz="quarter" idx="10"/>
          </p:nvPr>
        </p:nvSpPr>
        <p:spPr/>
        <p:txBody>
          <a:bodyPr/>
          <a:lstStyle/>
          <a:p>
            <a:fld id="{68538189-4928-4A6A-8C45-A6514069D39C}"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900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illustrates how the code from the previous slide can be rewritten to use tag helpers instead of using HTML helpers.</a:t>
            </a:r>
          </a:p>
        </p:txBody>
      </p:sp>
      <p:sp>
        <p:nvSpPr>
          <p:cNvPr id="4" name="Slide Number Placeholder 3"/>
          <p:cNvSpPr>
            <a:spLocks noGrp="1"/>
          </p:cNvSpPr>
          <p:nvPr>
            <p:ph type="sldNum" sz="quarter" idx="10"/>
          </p:nvPr>
        </p:nvSpPr>
        <p:spPr/>
        <p:txBody>
          <a:bodyPr/>
          <a:lstStyle/>
          <a:p>
            <a:fld id="{68538189-4928-4A6A-8C45-A6514069D39C}"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727993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Compare the </a:t>
            </a:r>
            <a:r>
              <a:rPr lang="en-IN" sz="1000" b="1">
                <a:effectLst/>
                <a:latin typeface="Arial" panose="020B0604020202020204" pitchFamily="34" charset="0"/>
                <a:ea typeface="Calibri" panose="020F0502020204030204" pitchFamily="34" charset="0"/>
                <a:cs typeface="Times New Roman" panose="02020603050405020304" pitchFamily="18" charset="0"/>
              </a:rPr>
              <a:t>FormTagHelper</a:t>
            </a:r>
            <a:r>
              <a:rPr lang="en-IN" sz="1000">
                <a:effectLst/>
                <a:latin typeface="Arial" panose="020B0604020202020204" pitchFamily="34" charset="0"/>
                <a:ea typeface="Calibri" panose="020F0502020204030204" pitchFamily="34" charset="0"/>
                <a:cs typeface="Times New Roman" panose="02020603050405020304" pitchFamily="18" charset="0"/>
              </a:rPr>
              <a:t> tag helper to the </a:t>
            </a:r>
            <a:r>
              <a:rPr lang="en-IN" sz="1000" b="1">
                <a:effectLst/>
                <a:latin typeface="Arial" panose="020B0604020202020204" pitchFamily="34" charset="0"/>
                <a:ea typeface="Calibri" panose="020F0502020204030204" pitchFamily="34" charset="0"/>
                <a:cs typeface="Times New Roman" panose="02020603050405020304" pitchFamily="18" charset="0"/>
              </a:rPr>
              <a:t>Html.BeginForm</a:t>
            </a:r>
            <a:r>
              <a:rPr lang="en-IN" sz="1000">
                <a:effectLst/>
                <a:latin typeface="Arial" panose="020B0604020202020204" pitchFamily="34" charset="0"/>
                <a:ea typeface="Calibri" panose="020F0502020204030204" pitchFamily="34" charset="0"/>
                <a:cs typeface="Times New Roman" panose="02020603050405020304" pitchFamily="18" charset="0"/>
              </a:rPr>
              <a:t> HTML helper.</a:t>
            </a:r>
          </a:p>
        </p:txBody>
      </p:sp>
      <p:sp>
        <p:nvSpPr>
          <p:cNvPr id="4" name="Slide Number Placeholder 3"/>
          <p:cNvSpPr>
            <a:spLocks noGrp="1"/>
          </p:cNvSpPr>
          <p:nvPr>
            <p:ph type="sldNum" sz="quarter" idx="10"/>
          </p:nvPr>
        </p:nvSpPr>
        <p:spPr/>
        <p:txBody>
          <a:bodyPr/>
          <a:lstStyle/>
          <a:p>
            <a:fld id="{68538189-4928-4A6A-8C45-A6514069D39C}"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048507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 is not based on a vanilla template because it was prepared specifically for this demonstration. The starter solution already contains a controller and a _</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ViewImports.cshtml</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that won’t be changed, also two views and a model that will be changed during the demonstration. Additionally, the starter solution contains CSS. This subject is covered in Module 8, “Using Layouts, CSS and JavaScript in ASP.NET Core MVC”.</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Use Display and Edit Data Annotations“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https://github.com/MicrosoftLearning/20486D-DevelopingASPNETMVCWebApplications/blob/master/Instructions/20486D_MOD06_DEMO.md#demonstration-how-to-use-display-and-edit-data-annotations.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4771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first lesson provides an overview of what is a model and how you can pass a model to a view. The second lesson explains how to use display and data annotations. The third lesson explains how to validate user input with data annotations. </a:t>
            </a:r>
          </a:p>
        </p:txBody>
      </p:sp>
      <p:sp>
        <p:nvSpPr>
          <p:cNvPr id="4" name="Slide Number Placeholder 3"/>
          <p:cNvSpPr>
            <a:spLocks noGrp="1"/>
          </p:cNvSpPr>
          <p:nvPr>
            <p:ph type="sldNum" sz="quarter" idx="10"/>
          </p:nvPr>
        </p:nvSpPr>
        <p:spPr/>
        <p:txBody>
          <a:bodyPr/>
          <a:lstStyle/>
          <a:p>
            <a:fld id="{68538189-4928-4A6A-8C45-A6514069D39C}"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03156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this lesson, the students will learn how to validate MVC applications by using server-side validation. It is also possible to validate MVC applications by using client-side validation. Client-side validation will be covered in Module 8, “Using Layouts, CSS and JavaScript in ASP.NET Core MVC”.</a:t>
            </a:r>
          </a:p>
        </p:txBody>
      </p:sp>
      <p:sp>
        <p:nvSpPr>
          <p:cNvPr id="4" name="Slide Number Placeholder 3"/>
          <p:cNvSpPr>
            <a:spLocks noGrp="1"/>
          </p:cNvSpPr>
          <p:nvPr>
            <p:ph type="sldNum" sz="quarter" idx="10"/>
          </p:nvPr>
        </p:nvSpPr>
        <p:spPr/>
        <p:txBody>
          <a:bodyPr/>
          <a:lstStyle/>
          <a:p>
            <a:fld id="{68538189-4928-4A6A-8C45-A6514069D39C}"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092547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Go over the validation data annotation in the slide and explain them. Mention that to identify an error in the controller, you can use the </a:t>
            </a:r>
            <a:r>
              <a:rPr lang="en-IN" sz="1000" b="1">
                <a:effectLst/>
                <a:latin typeface="Arial" panose="020B0604020202020204" pitchFamily="34" charset="0"/>
                <a:ea typeface="Calibri" panose="020F0502020204030204" pitchFamily="34" charset="0"/>
                <a:cs typeface="Times New Roman" panose="02020603050405020304" pitchFamily="18" charset="0"/>
              </a:rPr>
              <a:t>ModelState.IsValid</a:t>
            </a:r>
            <a:r>
              <a:rPr lang="en-IN" sz="1000">
                <a:effectLst/>
                <a:latin typeface="Arial" panose="020B0604020202020204" pitchFamily="34" charset="0"/>
                <a:ea typeface="Calibri" panose="020F0502020204030204" pitchFamily="34" charset="0"/>
                <a:cs typeface="Times New Roman" panose="02020603050405020304" pitchFamily="18" charset="0"/>
              </a:rPr>
              <a:t> property.</a:t>
            </a:r>
          </a:p>
        </p:txBody>
      </p:sp>
      <p:sp>
        <p:nvSpPr>
          <p:cNvPr id="4" name="Slide Number Placeholder 3"/>
          <p:cNvSpPr>
            <a:spLocks noGrp="1"/>
          </p:cNvSpPr>
          <p:nvPr>
            <p:ph type="sldNum" sz="quarter" idx="10"/>
          </p:nvPr>
        </p:nvSpPr>
        <p:spPr/>
        <p:txBody>
          <a:bodyPr/>
          <a:lstStyle/>
          <a:p>
            <a:fld id="{68538189-4928-4A6A-8C45-A6514069D39C}" type="slidenum">
              <a:rPr lang="en-IN" smtClean="0"/>
              <a:t>21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82576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Segoe UI" panose="020B0502040204020203" pitchFamily="34" charset="0"/>
              </a:rPr>
              <a:t>Emphasize that when you use the </a:t>
            </a:r>
            <a:r>
              <a:rPr lang="en-IN" sz="1000" b="1">
                <a:effectLst/>
                <a:latin typeface="Arial" panose="020B0604020202020204" pitchFamily="34" charset="0"/>
                <a:ea typeface="Calibri" panose="020F0502020204030204" pitchFamily="34" charset="0"/>
                <a:cs typeface="Times New Roman" panose="02020603050405020304" pitchFamily="18" charset="0"/>
              </a:rPr>
              <a:t>Html.ValidationSummary</a:t>
            </a:r>
            <a:r>
              <a:rPr lang="en-IN" sz="1000">
                <a:effectLst/>
                <a:latin typeface="Arial" panose="020B0604020202020204" pitchFamily="34" charset="0"/>
                <a:ea typeface="Calibri" panose="020F0502020204030204" pitchFamily="34" charset="0"/>
                <a:cs typeface="Segoe UI" panose="020B0502040204020203" pitchFamily="34" charset="0"/>
              </a:rPr>
              <a:t> HTML helper, all error messages for all fields will be displayed.</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310219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illustrates how the code from the previous slide can be rewritten to use tag helpers instead of using HTML helpers.</a:t>
            </a:r>
          </a:p>
        </p:txBody>
      </p:sp>
      <p:sp>
        <p:nvSpPr>
          <p:cNvPr id="4" name="Slide Number Placeholder 3"/>
          <p:cNvSpPr>
            <a:spLocks noGrp="1"/>
          </p:cNvSpPr>
          <p:nvPr>
            <p:ph type="sldNum" sz="quarter" idx="10"/>
          </p:nvPr>
        </p:nvSpPr>
        <p:spPr/>
        <p:txBody>
          <a:bodyPr/>
          <a:lstStyle/>
          <a:p>
            <a:fld id="{68538189-4928-4A6A-8C45-A6514069D39C}"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66515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solution already contains a controller and a model that will be changed. It also contains two views and one of them will be changed during the demonstration. Furthermore, the solution also contains a _</a:t>
            </a:r>
            <a:r>
              <a:rPr lang="en-US" sz="1000" b="1" dirty="0" err="1">
                <a:latin typeface="Arial" panose="020B0604020202020204" pitchFamily="34" charset="0"/>
                <a:cs typeface="Arial" panose="020B0604020202020204" pitchFamily="34" charset="0"/>
              </a:rPr>
              <a:t>ViewImports.cshtml</a:t>
            </a:r>
            <a:r>
              <a:rPr lang="en-US" sz="1000" dirty="0">
                <a:latin typeface="Arial" panose="020B0604020202020204" pitchFamily="34" charset="0"/>
                <a:cs typeface="Arial" panose="020B0604020202020204" pitchFamily="34" charset="0"/>
              </a:rPr>
              <a:t> file that won’t be changed during the demonstration. Additionally, the starter solution contains CSS. This subject is covered in Module 8, “Using Layouts, CSS and JavaScript in ASP.NET Core MVC”.</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a:p>
            <a:r>
              <a:rPr lang="en-IN" sz="1000" b="1" dirty="0">
                <a:latin typeface="Arial" panose="020B0604020202020204" pitchFamily="34" charset="0"/>
                <a:cs typeface="Arial" panose="020B0604020202020204" pitchFamily="34" charset="0"/>
              </a:rPr>
              <a:t>Demonstration Steps</a:t>
            </a:r>
          </a:p>
          <a:p>
            <a:endParaRPr lang="en-IN" sz="1000" b="1"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steps in the section “Demonstration: How to Validate User Input with Data Annotations“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https://github.com/MicrosoftLearning/20486D-DevelopingASPNETMVCWebApplications/blob/master/Instructions/20486D_MOD06_DEMO.md#demonstration-how-to-validate-user-input-with-data-annotations.</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061419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code on this slide shows how to create a custom data validation annotation and use it in a model.</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29170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starter solution for this demo is not based on a vanilla template because it was prepared specifically for this demonstration. The starter solution already contains a controller, two views and a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ViewImports.cshtml</a:t>
            </a:r>
            <a:r>
              <a:rPr lang="en-US" sz="1000" dirty="0">
                <a:latin typeface="Arial" panose="020B0604020202020204" pitchFamily="34" charset="0"/>
                <a:cs typeface="Arial" panose="020B0604020202020204" pitchFamily="34" charset="0"/>
              </a:rPr>
              <a:t> file that won’t be changed during the demonstration. Additionally, the starter solution contains CSS. This subject is covered in Module 8, “Using Layouts, CSS and JavaScript in ASP.NET Core MVC”.</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a:p>
            <a:r>
              <a:rPr lang="en-IN" sz="1000" b="1" dirty="0">
                <a:latin typeface="Arial" panose="020B0604020202020204" pitchFamily="34" charset="0"/>
                <a:cs typeface="Arial" panose="020B0604020202020204" pitchFamily="34" charset="0"/>
              </a:rPr>
              <a:t>Demonstration  Steps</a:t>
            </a:r>
          </a:p>
          <a:p>
            <a:endParaRPr lang="en-IN"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steps in the section “Demonstration: How to Add Custom Validations“ on the following page: </a:t>
            </a:r>
            <a:r>
              <a:rPr lang="en-US" sz="1000" u="sng" dirty="0">
                <a:latin typeface="Arial" panose="020B0604020202020204" pitchFamily="34" charset="0"/>
                <a:cs typeface="Arial" panose="020B0604020202020204" pitchFamily="34" charset="0"/>
              </a:rPr>
              <a:t>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https://github.com/MicrosoftLearning/20486D-DevelopingASPNETMVCWebApplications/blob/master/Instructions/20486D_MOD06_DEMO.md#demonstration-how-to-add-custom-validations</a:t>
            </a:r>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885750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https://github.com/MicrosoftLearning/20486D-DevelopingASPNETMVCWebApplications/blob/master/Instructions/20486D_MOD06_LAB_MANUAL.md.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4"/>
              </a:rPr>
              <a:t>https://github.com/MicrosoftLearning/20486D-DevelopingASPNETMVCWebApplications/blob/master/Instructions/20486D_MOD06_LAK.md.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Adding a Model</a:t>
            </a:r>
            <a:endParaRPr lang="en-IN"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In this exercise, you will:</a:t>
            </a: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models to the web application and use them in views.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(POST)</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 new model</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the model in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 the model from the controller to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GET 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POST action that accepts the model</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buSzPts val="1000"/>
              <a:tabLst>
                <a:tab pos="457200" algn="l"/>
              </a:tabLs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375086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Lesson 1 introduces models. To better understand the material in the following lessons in this module, it is important that the students have a complete understanding of the Lesson 1 content. Therefore, ensure that the students understand the material in the first lesson before moving to the next lessons.</a:t>
            </a:r>
          </a:p>
        </p:txBody>
      </p:sp>
      <p:sp>
        <p:nvSpPr>
          <p:cNvPr id="4" name="Slide Number Placeholder 3"/>
          <p:cNvSpPr>
            <a:spLocks noGrp="1"/>
          </p:cNvSpPr>
          <p:nvPr>
            <p:ph type="sldNum" sz="quarter" idx="10"/>
          </p:nvPr>
        </p:nvSpPr>
        <p:spPr/>
        <p:txBody>
          <a:bodyPr/>
          <a:lstStyle/>
          <a:p>
            <a:fld id="{68538189-4928-4A6A-8C45-A6514069D39C}"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86308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shows a Unified Modeling Language (UML) diagram with two model classes: Photo and Comment. Each class has a simple set of properties and there is a one-to-many relationship between the classes; that is, each photo can have zero or more comments. </a:t>
            </a:r>
          </a:p>
        </p:txBody>
      </p:sp>
      <p:sp>
        <p:nvSpPr>
          <p:cNvPr id="4" name="Slide Number Placeholder 3"/>
          <p:cNvSpPr>
            <a:spLocks noGrp="1"/>
          </p:cNvSpPr>
          <p:nvPr>
            <p:ph type="sldNum" sz="quarter" idx="10"/>
          </p:nvPr>
        </p:nvSpPr>
        <p:spPr/>
        <p:txBody>
          <a:bodyPr/>
          <a:lstStyle/>
          <a:p>
            <a:fld id="{68538189-4928-4A6A-8C45-A6514069D39C}"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57844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displays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Photo</a:t>
            </a:r>
            <a:r>
              <a:rPr lang="en-IN" sz="1000">
                <a:effectLst/>
                <a:latin typeface="Arial" panose="020B0604020202020204" pitchFamily="34" charset="0"/>
                <a:ea typeface="Calibri" panose="020F0502020204030204" pitchFamily="34" charset="0"/>
                <a:cs typeface="Times New Roman" panose="02020603050405020304" pitchFamily="18" charset="0"/>
              </a:rPr>
              <a:t> class and the </a:t>
            </a:r>
            <a:r>
              <a:rPr lang="en-IN" sz="1000" b="1">
                <a:effectLst/>
                <a:latin typeface="Arial" panose="020B0604020202020204" pitchFamily="34" charset="0"/>
                <a:ea typeface="Calibri" panose="020F0502020204030204" pitchFamily="34" charset="0"/>
                <a:cs typeface="Times New Roman" panose="02020603050405020304" pitchFamily="18" charset="0"/>
              </a:rPr>
              <a:t>Comment</a:t>
            </a:r>
            <a:r>
              <a:rPr lang="en-IN" sz="1000">
                <a:effectLst/>
                <a:latin typeface="Arial" panose="020B0604020202020204" pitchFamily="34" charset="0"/>
                <a:ea typeface="Calibri" panose="020F0502020204030204" pitchFamily="34" charset="0"/>
                <a:cs typeface="Times New Roman" panose="02020603050405020304" pitchFamily="18" charset="0"/>
              </a:rPr>
              <a:t> class, as the UML diagram from the previous slide illustrates. Point out to the students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Photo</a:t>
            </a:r>
            <a:r>
              <a:rPr lang="en-IN" sz="1000">
                <a:effectLst/>
                <a:latin typeface="Arial" panose="020B0604020202020204" pitchFamily="34" charset="0"/>
                <a:ea typeface="Calibri" panose="020F0502020204030204" pitchFamily="34" charset="0"/>
                <a:cs typeface="Times New Roman" panose="02020603050405020304" pitchFamily="18" charset="0"/>
              </a:rPr>
              <a:t>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68538189-4928-4A6A-8C45-A6514069D39C}"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66581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the name of the action and the name of the view can be different.</a:t>
            </a:r>
          </a:p>
        </p:txBody>
      </p:sp>
      <p:sp>
        <p:nvSpPr>
          <p:cNvPr id="4" name="Slide Number Placeholder 3"/>
          <p:cNvSpPr>
            <a:spLocks noGrp="1"/>
          </p:cNvSpPr>
          <p:nvPr>
            <p:ph type="sldNum" sz="quarter" idx="10"/>
          </p:nvPr>
        </p:nvSpPr>
        <p:spPr/>
        <p:txBody>
          <a:bodyPr/>
          <a:lstStyle/>
          <a:p>
            <a:fld id="{68538189-4928-4A6A-8C45-A6514069D39C}"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795000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displays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Index</a:t>
            </a:r>
            <a:r>
              <a:rPr lang="en-IN" sz="1000">
                <a:effectLst/>
                <a:latin typeface="Arial" panose="020B0604020202020204" pitchFamily="34" charset="0"/>
                <a:ea typeface="Calibri" panose="020F0502020204030204" pitchFamily="34" charset="0"/>
                <a:cs typeface="Times New Roman" panose="02020603050405020304" pitchFamily="18" charset="0"/>
              </a:rPr>
              <a:t> action that creates an instance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passes it to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appear in the student manual.</a:t>
            </a:r>
          </a:p>
        </p:txBody>
      </p:sp>
      <p:sp>
        <p:nvSpPr>
          <p:cNvPr id="4" name="Slide Number Placeholder 3"/>
          <p:cNvSpPr>
            <a:spLocks noGrp="1"/>
          </p:cNvSpPr>
          <p:nvPr>
            <p:ph type="sldNum" sz="quarter" idx="10"/>
          </p:nvPr>
        </p:nvSpPr>
        <p:spPr/>
        <p:txBody>
          <a:bodyPr/>
          <a:lstStyle/>
          <a:p>
            <a:fld id="{68538189-4928-4A6A-8C45-A6514069D39C}"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17523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Avoid explaining HTML helpers and tag helpers in detail. Mention that HTML helpers and tag helpers will be covered in Lesson 2, “Working with Forms”.</a:t>
            </a:r>
          </a:p>
        </p:txBody>
      </p:sp>
      <p:sp>
        <p:nvSpPr>
          <p:cNvPr id="4" name="Slide Number Placeholder 3"/>
          <p:cNvSpPr>
            <a:spLocks noGrp="1"/>
          </p:cNvSpPr>
          <p:nvPr>
            <p:ph type="sldNum" sz="quarter" idx="10"/>
          </p:nvPr>
        </p:nvSpPr>
        <p:spPr/>
        <p:txBody>
          <a:bodyPr/>
          <a:lstStyle/>
          <a:p>
            <a:fld id="{68538189-4928-4A6A-8C45-A6514069D39C}"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24380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 is not based on a vanilla template because it was prepared specifically for this demonstration. The starter solution already contains a controller and views that will be changed during the demonstration. Views are covered in Module 5, “Developing Views”. Controllers are covered in Module 4, “Developing Controllers”. Also note that the starter solution contains CSS. This subject is covered in Module 8, “Using Layouts, CSS and JavaScript in ASP.NET Core MVC”.</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Bind Views to Model Classes“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https://github.com/MicrosoftLearning/20486D-DevelopingASPNETMVCWebApplications/blob/master/Instructions/20486D_MOD06_DEMO.md#demonstration-how-to-bind-views-and-model-classes.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72060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7194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8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6838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4771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4026829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60630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9270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232922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184713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152450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04024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403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279910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815007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583053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969677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084013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215423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46766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551514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7257297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40162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04646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549595146"/>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019810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0047891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994164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3608904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9435182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7964622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0327116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5001747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14379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3916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911771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4293909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3578754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7624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5089949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4436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9362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890976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10602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50122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5746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6336301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0668559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156571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2104809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380638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766392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087380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0400289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8857349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02526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05465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7293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3519172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059525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577383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1543370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9741441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3294515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1825002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8566650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183285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1175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5359071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9464713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883774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8848935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2637225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8213632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5920215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5547315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776138381"/>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02246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772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8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672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289720302"/>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 id="2147484080" r:id="rId17"/>
    <p:sldLayoutId id="2147484081" r:id="rId18"/>
    <p:sldLayoutId id="2147484082" r:id="rId19"/>
    <p:sldLayoutId id="2147484083" r:id="rId20"/>
    <p:sldLayoutId id="2147484084" r:id="rId21"/>
    <p:sldLayoutId id="2147484085" r:id="rId22"/>
    <p:sldLayoutId id="2147484086" r:id="rId23"/>
    <p:sldLayoutId id="2147484087" r:id="rId24"/>
    <p:sldLayoutId id="2147484088" r:id="rId25"/>
    <p:sldLayoutId id="2147484089" r:id="rId26"/>
    <p:sldLayoutId id="2147484090" r:id="rId27"/>
    <p:sldLayoutId id="2147484091" r:id="rId28"/>
    <p:sldLayoutId id="2147484092" r:id="rId29"/>
    <p:sldLayoutId id="2147484093" r:id="rId30"/>
    <p:sldLayoutId id="2147484094" r:id="rId31"/>
    <p:sldLayoutId id="2147484095" r:id="rId32"/>
    <p:sldLayoutId id="2147484096" r:id="rId33"/>
    <p:sldLayoutId id="2147484097" r:id="rId34"/>
    <p:sldLayoutId id="2147484131" r:id="rId35"/>
    <p:sldLayoutId id="2147484132"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09214779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4163943446"/>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 id="2147484126" r:id="rId15"/>
    <p:sldLayoutId id="2147484127" r:id="rId16"/>
    <p:sldLayoutId id="2147484128" r:id="rId17"/>
    <p:sldLayoutId id="2147484129" r:id="rId18"/>
    <p:sldLayoutId id="2147484130"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200" dirty="0"/>
              <a:t>Module 6</a:t>
            </a:r>
          </a:p>
        </p:txBody>
      </p:sp>
      <p:sp>
        <p:nvSpPr>
          <p:cNvPr id="3" name="Subtitle 2"/>
          <p:cNvSpPr>
            <a:spLocks noGrp="1"/>
          </p:cNvSpPr>
          <p:nvPr>
            <p:ph type="subTitle" idx="1"/>
          </p:nvPr>
        </p:nvSpPr>
        <p:spPr/>
        <p:txBody>
          <a:bodyPr>
            <a:normAutofit/>
          </a:bodyPr>
          <a:lstStyle/>
          <a:p>
            <a:r>
              <a:rPr lang="en-IN" sz="2400" dirty="0"/>
              <a:t>Developing Models
</a:t>
            </a:r>
          </a:p>
        </p:txBody>
      </p:sp>
    </p:spTree>
    <p:extLst>
      <p:ext uri="{BB962C8B-B14F-4D97-AF65-F5344CB8AC3E}">
        <p14:creationId xmlns:p14="http://schemas.microsoft.com/office/powerpoint/2010/main" val="33479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What Are Model Binders?</a:t>
            </a:r>
          </a:p>
        </p:txBody>
      </p:sp>
      <p:sp>
        <p:nvSpPr>
          <p:cNvPr id="4" name="Content Placeholder 2"/>
          <p:cNvSpPr txBox="1">
            <a:spLocks/>
          </p:cNvSpPr>
          <p:nvPr/>
        </p:nvSpPr>
        <p:spPr>
          <a:xfrm>
            <a:off x="1192696" y="1855303"/>
            <a:ext cx="8909248" cy="43132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The ASP.NET Core runtime uses model binders to determine how parameters are passed to handlers and how </a:t>
            </a:r>
            <a:r>
              <a:rPr lang="en-US" sz="2000" kern="0" dirty="0" err="1">
                <a:solidFill>
                  <a:srgbClr val="000000"/>
                </a:solidFill>
                <a:latin typeface="+mn-lt"/>
              </a:rPr>
              <a:t>PageModel</a:t>
            </a:r>
            <a:r>
              <a:rPr lang="en-US" sz="2000" kern="0" dirty="0">
                <a:solidFill>
                  <a:srgbClr val="000000"/>
                </a:solidFill>
                <a:latin typeface="+mn-lt"/>
              </a:rPr>
              <a:t> Properties are hydrated</a:t>
            </a:r>
          </a:p>
          <a:p>
            <a:pPr lvl="0"/>
            <a:r>
              <a:rPr lang="en-US" sz="2000" kern="0" dirty="0">
                <a:solidFill>
                  <a:srgbClr val="000000"/>
                </a:solidFill>
                <a:latin typeface="+mn-lt"/>
              </a:rPr>
              <a:t>The default model binder uses the following logic:</a:t>
            </a:r>
          </a:p>
          <a:p>
            <a:pPr lvl="1"/>
            <a:r>
              <a:rPr lang="en-US" sz="2000" kern="0" dirty="0">
                <a:solidFill>
                  <a:srgbClr val="000000"/>
                </a:solidFill>
                <a:latin typeface="+mn-lt"/>
              </a:rPr>
              <a:t>The binder examines the definition of the handler that it must pass parameters to</a:t>
            </a:r>
          </a:p>
          <a:p>
            <a:pPr lvl="1"/>
            <a:r>
              <a:rPr lang="en-US" sz="2000" kern="0" dirty="0">
                <a:solidFill>
                  <a:srgbClr val="000000"/>
                </a:solidFill>
                <a:latin typeface="+mn-lt"/>
              </a:rPr>
              <a:t>The binder searches for values in the request that can be passed as parameters</a:t>
            </a:r>
          </a:p>
          <a:p>
            <a:pPr lvl="1"/>
            <a:r>
              <a:rPr lang="en-US" sz="2000" kern="0" dirty="0">
                <a:solidFill>
                  <a:srgbClr val="000000"/>
                </a:solidFill>
                <a:latin typeface="+mn-lt"/>
              </a:rPr>
              <a:t>If a </a:t>
            </a:r>
            <a:r>
              <a:rPr lang="en-US" sz="2000" kern="0" dirty="0" err="1">
                <a:solidFill>
                  <a:srgbClr val="000000"/>
                </a:solidFill>
                <a:latin typeface="+mn-lt"/>
              </a:rPr>
              <a:t>PageModel</a:t>
            </a:r>
            <a:r>
              <a:rPr lang="en-US" sz="2000" kern="0" dirty="0">
                <a:solidFill>
                  <a:srgbClr val="000000"/>
                </a:solidFill>
                <a:latin typeface="+mn-lt"/>
              </a:rPr>
              <a:t> Property is decorated with the [</a:t>
            </a:r>
            <a:r>
              <a:rPr lang="en-US" sz="2000" kern="0" dirty="0" err="1">
                <a:solidFill>
                  <a:srgbClr val="000000"/>
                </a:solidFill>
                <a:latin typeface="+mn-lt"/>
              </a:rPr>
              <a:t>BindProperty</a:t>
            </a:r>
            <a:r>
              <a:rPr lang="en-US" sz="2000" kern="0" dirty="0">
                <a:solidFill>
                  <a:srgbClr val="000000"/>
                </a:solidFill>
                <a:latin typeface="+mn-lt"/>
              </a:rPr>
              <a:t>] attribute, the </a:t>
            </a:r>
            <a:r>
              <a:rPr lang="en-US" sz="2000" kern="0" dirty="0" err="1">
                <a:solidFill>
                  <a:srgbClr val="000000"/>
                </a:solidFill>
                <a:latin typeface="+mn-lt"/>
              </a:rPr>
              <a:t>ModelBinder</a:t>
            </a:r>
            <a:r>
              <a:rPr lang="en-US" sz="2000" kern="0" dirty="0">
                <a:solidFill>
                  <a:srgbClr val="000000"/>
                </a:solidFill>
                <a:latin typeface="+mn-lt"/>
              </a:rPr>
              <a:t> searches for values in the request that can be used to set the property </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83540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5114b7f-3ca4-4586-b4bc-e33194b4a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Passing Parameters to Actions</a:t>
            </a:r>
          </a:p>
        </p:txBody>
      </p:sp>
      <p:sp useBgFill="1">
        <p:nvSpPr>
          <p:cNvPr id="5" name="Rectangle 4"/>
          <p:cNvSpPr/>
          <p:nvPr/>
        </p:nvSpPr>
        <p:spPr bwMode="auto">
          <a:xfrm>
            <a:off x="3968932" y="5075210"/>
            <a:ext cx="6518911" cy="94995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BindProperty</a:t>
            </a:r>
            <a:r>
              <a:rPr lang="en-US" sz="20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sz="2000" dirty="0">
                <a:solidFill>
                  <a:srgbClr val="000000"/>
                </a:solidFill>
                <a:latin typeface="Consolas" panose="020B0609020204030204" pitchFamily="49" charset="0"/>
                <a:cs typeface="Consolas" panose="020B0609020204030204" pitchFamily="49" charset="0"/>
              </a:rPr>
              <a:t>public Person </a:t>
            </a:r>
            <a:r>
              <a:rPr lang="en-US" sz="2000" dirty="0" err="1">
                <a:solidFill>
                  <a:srgbClr val="000000"/>
                </a:solidFill>
                <a:latin typeface="Consolas" panose="020B0609020204030204" pitchFamily="49" charset="0"/>
                <a:cs typeface="Consolas" panose="020B0609020204030204" pitchFamily="49" charset="0"/>
              </a:rPr>
              <a:t>Person</a:t>
            </a:r>
            <a:r>
              <a:rPr lang="en-US" sz="2000" dirty="0">
                <a:solidFill>
                  <a:srgbClr val="000000"/>
                </a:solidFill>
                <a:latin typeface="Consolas" panose="020B0609020204030204" pitchFamily="49" charset="0"/>
                <a:cs typeface="Consolas" panose="020B0609020204030204" pitchFamily="49" charset="0"/>
              </a:rPr>
              <a:t> {get; set;}</a:t>
            </a:r>
          </a:p>
          <a:p>
            <a:pPr lvl="0" eaLnBrk="0" fontAlgn="base" hangingPunct="0">
              <a:spcBef>
                <a:spcPct val="0"/>
              </a:spcBef>
              <a:spcAft>
                <a:spcPct val="0"/>
              </a:spcAft>
            </a:pPr>
            <a:r>
              <a:rPr lang="en-US" sz="2000" dirty="0">
                <a:solidFill>
                  <a:srgbClr val="000000"/>
                </a:solidFill>
                <a:latin typeface="Consolas" panose="020B0609020204030204" pitchFamily="49" charset="0"/>
                <a:cs typeface="Consolas" panose="020B0609020204030204" pitchFamily="49" charset="0"/>
              </a:rPr>
              <a:t>public </a:t>
            </a:r>
            <a:r>
              <a:rPr lang="en-US" sz="2000" dirty="0" err="1">
                <a:solidFill>
                  <a:srgbClr val="000000"/>
                </a:solidFill>
                <a:latin typeface="Consolas" panose="020B0609020204030204" pitchFamily="49" charset="0"/>
                <a:cs typeface="Consolas" panose="020B0609020204030204" pitchFamily="49" charset="0"/>
              </a:rPr>
              <a:t>ActionResult</a:t>
            </a:r>
            <a:r>
              <a:rPr lang="en-US" sz="2000" dirty="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OnPost</a:t>
            </a:r>
            <a:r>
              <a:rPr lang="en-US" sz="2000" dirty="0">
                <a:solidFill>
                  <a:srgbClr val="000000"/>
                </a:solidFill>
                <a:latin typeface="Consolas" panose="020B0609020204030204" pitchFamily="49" charset="0"/>
                <a:cs typeface="Consolas" panose="020B0609020204030204" pitchFamily="49" charset="0"/>
              </a:rPr>
              <a:t>()</a:t>
            </a:r>
          </a:p>
        </p:txBody>
      </p:sp>
      <p:grpSp>
        <p:nvGrpSpPr>
          <p:cNvPr id="10" name="Group 9" descr="The slide displays a form shown in a browser. In the form, the text box below the First Name label contains the text James, and the text box below the Last Name label contains the text Smith. Below these boxes, there is a button with the text Submit my name. An arrow from the browser points to a rectangular box, which contains the text Person. Below this text, the text FirstName=James and below this text, the text LastName=Smith is displayed. Another arrow from the rectangular box points to the code that presents the GetName action."/>
          <p:cNvGrpSpPr/>
          <p:nvPr/>
        </p:nvGrpSpPr>
        <p:grpSpPr>
          <a:xfrm>
            <a:off x="1707458" y="1646403"/>
            <a:ext cx="8780385" cy="3346796"/>
            <a:chOff x="183457" y="1646403"/>
            <a:chExt cx="8780385" cy="3346796"/>
          </a:xfrm>
        </p:grpSpPr>
        <p:sp>
          <p:nvSpPr>
            <p:cNvPr id="4" name="Rectangle 3"/>
            <p:cNvSpPr/>
            <p:nvPr/>
          </p:nvSpPr>
          <p:spPr bwMode="auto">
            <a:xfrm>
              <a:off x="5597707" y="1852746"/>
              <a:ext cx="3366135" cy="1643029"/>
            </a:xfrm>
            <a:prstGeom prst="rect">
              <a:avLst/>
            </a:prstGeom>
            <a:solidFill>
              <a:srgbClr val="D2D2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000" b="1" dirty="0">
                  <a:solidFill>
                    <a:srgbClr val="8DACD0">
                      <a:lumMod val="50000"/>
                    </a:srgbClr>
                  </a:solidFill>
                  <a:latin typeface="Segoe UI" panose="020B0502040204020203" pitchFamily="34" charset="0"/>
                  <a:cs typeface="Segoe UI" panose="020B0502040204020203" pitchFamily="34" charset="0"/>
                </a:rPr>
                <a:t>Person</a:t>
              </a:r>
            </a:p>
            <a:p>
              <a:pPr lvl="0" algn="ctr" eaLnBrk="0" fontAlgn="base" hangingPunct="0">
                <a:spcBef>
                  <a:spcPct val="0"/>
                </a:spcBef>
                <a:spcAft>
                  <a:spcPct val="0"/>
                </a:spcAft>
              </a:pPr>
              <a:r>
                <a:rPr lang="en-US" sz="2000" dirty="0" err="1">
                  <a:solidFill>
                    <a:srgbClr val="000000"/>
                  </a:solidFill>
                  <a:latin typeface="Segoe UI" panose="020B0502040204020203" pitchFamily="34" charset="0"/>
                  <a:cs typeface="Segoe UI" panose="020B0502040204020203" pitchFamily="34" charset="0"/>
                </a:rPr>
                <a:t>FirstName</a:t>
              </a:r>
              <a:r>
                <a:rPr lang="en-US" sz="2000" dirty="0">
                  <a:solidFill>
                    <a:srgbClr val="000000"/>
                  </a:solidFill>
                  <a:latin typeface="Segoe UI" panose="020B0502040204020203" pitchFamily="34" charset="0"/>
                  <a:cs typeface="Segoe UI" panose="020B0502040204020203" pitchFamily="34" charset="0"/>
                </a:rPr>
                <a:t>=James</a:t>
              </a:r>
            </a:p>
            <a:p>
              <a:pPr lvl="0" algn="ctr" eaLnBrk="0" fontAlgn="base" hangingPunct="0">
                <a:spcBef>
                  <a:spcPct val="0"/>
                </a:spcBef>
                <a:spcAft>
                  <a:spcPct val="0"/>
                </a:spcAft>
              </a:pPr>
              <a:r>
                <a:rPr lang="en-US" sz="2000" dirty="0" err="1">
                  <a:solidFill>
                    <a:srgbClr val="000000"/>
                  </a:solidFill>
                  <a:latin typeface="Segoe UI" panose="020B0502040204020203" pitchFamily="34" charset="0"/>
                  <a:cs typeface="Segoe UI" panose="020B0502040204020203" pitchFamily="34" charset="0"/>
                </a:rPr>
                <a:t>LastName</a:t>
              </a:r>
              <a:r>
                <a:rPr lang="en-US" sz="2000" dirty="0">
                  <a:solidFill>
                    <a:srgbClr val="000000"/>
                  </a:solidFill>
                  <a:latin typeface="Segoe UI" panose="020B0502040204020203" pitchFamily="34" charset="0"/>
                  <a:cs typeface="Segoe UI" panose="020B0502040204020203" pitchFamily="34" charset="0"/>
                </a:rPr>
                <a:t>=Smith</a:t>
              </a:r>
            </a:p>
          </p:txBody>
        </p:sp>
        <p:sp>
          <p:nvSpPr>
            <p:cNvPr id="6" name="Down Arrow 5"/>
            <p:cNvSpPr/>
            <p:nvPr/>
          </p:nvSpPr>
          <p:spPr bwMode="auto">
            <a:xfrm rot="16200000">
              <a:off x="4497044" y="1959185"/>
              <a:ext cx="279621" cy="1299209"/>
            </a:xfrm>
            <a:prstGeom prst="down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FFFFFF"/>
                </a:solidFill>
              </a:endParaRPr>
            </a:p>
          </p:txBody>
        </p:sp>
        <p:sp>
          <p:nvSpPr>
            <p:cNvPr id="8" name="Down Arrow 7"/>
            <p:cNvSpPr/>
            <p:nvPr/>
          </p:nvSpPr>
          <p:spPr bwMode="auto">
            <a:xfrm>
              <a:off x="7095879" y="3693990"/>
              <a:ext cx="279621" cy="1299209"/>
            </a:xfrm>
            <a:prstGeom prst="down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FFFFFF"/>
                </a:solidFill>
              </a:endParaRPr>
            </a:p>
          </p:txBody>
        </p:sp>
        <p:pic>
          <p:nvPicPr>
            <p:cNvPr id="9" name="Picture 8"/>
            <p:cNvPicPr>
              <a:picLocks noChangeAspect="1"/>
            </p:cNvPicPr>
            <p:nvPr/>
          </p:nvPicPr>
          <p:blipFill>
            <a:blip r:embed="rId3"/>
            <a:stretch>
              <a:fillRect/>
            </a:stretch>
          </p:blipFill>
          <p:spPr>
            <a:xfrm>
              <a:off x="183457" y="1646403"/>
              <a:ext cx="3608792" cy="3012921"/>
            </a:xfrm>
            <a:prstGeom prst="rect">
              <a:avLst/>
            </a:prstGeom>
          </p:spPr>
        </p:pic>
      </p:grpSp>
    </p:spTree>
    <p:extLst>
      <p:ext uri="{BB962C8B-B14F-4D97-AF65-F5344CB8AC3E}">
        <p14:creationId xmlns:p14="http://schemas.microsoft.com/office/powerpoint/2010/main" val="22616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Two Way Binding</a:t>
            </a:r>
            <a:endParaRPr lang="en-IN" sz="2400" dirty="0"/>
          </a:p>
        </p:txBody>
      </p:sp>
      <p:sp>
        <p:nvSpPr>
          <p:cNvPr id="4" name="Content Placeholder 2"/>
          <p:cNvSpPr txBox="1">
            <a:spLocks/>
          </p:cNvSpPr>
          <p:nvPr/>
        </p:nvSpPr>
        <p:spPr>
          <a:xfrm>
            <a:off x="1032000" y="1577009"/>
            <a:ext cx="10128000"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With two way binding, the </a:t>
            </a:r>
            <a:r>
              <a:rPr lang="en-US" sz="2000" kern="0" dirty="0" err="1">
                <a:solidFill>
                  <a:srgbClr val="000000"/>
                </a:solidFill>
                <a:latin typeface="+mn-lt"/>
              </a:rPr>
              <a:t>ModelBinder</a:t>
            </a:r>
            <a:r>
              <a:rPr lang="en-US" sz="2000" kern="0" dirty="0">
                <a:solidFill>
                  <a:srgbClr val="000000"/>
                </a:solidFill>
                <a:latin typeface="+mn-lt"/>
              </a:rPr>
              <a:t> updates the property on </a:t>
            </a:r>
            <a:r>
              <a:rPr lang="en-US" sz="2000" kern="0" dirty="0" err="1">
                <a:solidFill>
                  <a:srgbClr val="000000"/>
                </a:solidFill>
                <a:latin typeface="+mn-lt"/>
              </a:rPr>
              <a:t>Postback</a:t>
            </a:r>
            <a:endParaRPr lang="en-US" sz="2000" kern="0" dirty="0">
              <a:solidFill>
                <a:srgbClr val="000000"/>
              </a:solidFill>
              <a:latin typeface="+mn-lt"/>
            </a:endParaRPr>
          </a:p>
          <a:p>
            <a:pPr marL="0" indent="0">
              <a:buNone/>
            </a:pPr>
            <a:endParaRPr lang="en-US" kern="0" dirty="0">
              <a:solidFill>
                <a:srgbClr val="000000"/>
              </a:solidFill>
            </a:endParaRPr>
          </a:p>
          <a:p>
            <a:pPr marL="0" indent="0">
              <a:buNone/>
            </a:pPr>
            <a:r>
              <a:rPr lang="en-US" sz="1800" kern="0" dirty="0">
                <a:solidFill>
                  <a:srgbClr val="000000"/>
                </a:solidFill>
                <a:latin typeface="Consolas" panose="020B0609020204030204" pitchFamily="49" charset="0"/>
              </a:rPr>
              <a:t>public class </a:t>
            </a:r>
            <a:r>
              <a:rPr lang="en-US" sz="1800" kern="0" dirty="0" err="1">
                <a:solidFill>
                  <a:srgbClr val="000000"/>
                </a:solidFill>
                <a:latin typeface="Consolas" panose="020B0609020204030204" pitchFamily="49" charset="0"/>
              </a:rPr>
              <a:t>SomePage</a:t>
            </a:r>
            <a:r>
              <a:rPr lang="en-US" sz="1800" kern="0" dirty="0">
                <a:solidFill>
                  <a:srgbClr val="000000"/>
                </a:solidFill>
                <a:latin typeface="Consolas" panose="020B0609020204030204" pitchFamily="49" charset="0"/>
              </a:rPr>
              <a:t> : </a:t>
            </a:r>
            <a:r>
              <a:rPr lang="en-US" sz="1800" kern="0" dirty="0" err="1">
                <a:solidFill>
                  <a:srgbClr val="000000"/>
                </a:solidFill>
                <a:latin typeface="Consolas" panose="020B0609020204030204" pitchFamily="49" charset="0"/>
              </a:rPr>
              <a:t>PageModel</a:t>
            </a: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a:t>
            </a:r>
            <a:r>
              <a:rPr lang="en-US" sz="1800" b="1" kern="0" dirty="0">
                <a:solidFill>
                  <a:srgbClr val="000000"/>
                </a:solidFill>
                <a:latin typeface="Consolas" panose="020B0609020204030204" pitchFamily="49" charset="0"/>
              </a:rPr>
              <a:t>[</a:t>
            </a:r>
            <a:r>
              <a:rPr lang="en-US" sz="1800" b="1" kern="0" dirty="0" err="1">
                <a:solidFill>
                  <a:srgbClr val="000000"/>
                </a:solidFill>
                <a:latin typeface="Consolas" panose="020B0609020204030204" pitchFamily="49" charset="0"/>
              </a:rPr>
              <a:t>BindProperty</a:t>
            </a:r>
            <a:r>
              <a:rPr lang="en-US" sz="1800" b="1" kern="0" dirty="0">
                <a:solidFill>
                  <a:srgbClr val="000000"/>
                </a:solidFill>
                <a:latin typeface="Consolas" panose="020B0609020204030204" pitchFamily="49" charset="0"/>
              </a:rPr>
              <a:t>]</a:t>
            </a:r>
          </a:p>
          <a:p>
            <a:pPr marL="0" indent="0">
              <a:buNone/>
            </a:pPr>
            <a:r>
              <a:rPr lang="en-US" sz="1800" kern="0" dirty="0">
                <a:solidFill>
                  <a:srgbClr val="000000"/>
                </a:solidFill>
                <a:latin typeface="Consolas" panose="020B0609020204030204" pitchFamily="49" charset="0"/>
              </a:rPr>
              <a:t>  public </a:t>
            </a:r>
            <a:r>
              <a:rPr lang="en-US" sz="1800" kern="0" dirty="0" err="1">
                <a:solidFill>
                  <a:srgbClr val="000000"/>
                </a:solidFill>
                <a:latin typeface="Consolas" panose="020B0609020204030204" pitchFamily="49" charset="0"/>
              </a:rPr>
              <a:t>SomeModel</a:t>
            </a:r>
            <a:r>
              <a:rPr lang="en-US" sz="1800" kern="0" dirty="0">
                <a:solidFill>
                  <a:srgbClr val="000000"/>
                </a:solidFill>
                <a:latin typeface="Consolas" panose="020B0609020204030204" pitchFamily="49" charset="0"/>
              </a:rPr>
              <a:t> Model {get; set;}    </a:t>
            </a:r>
          </a:p>
          <a:p>
            <a:pPr marL="0" indent="0">
              <a:buNone/>
            </a:pPr>
            <a:r>
              <a:rPr lang="en-US" sz="1800" kern="0" dirty="0">
                <a:solidFill>
                  <a:srgbClr val="000000"/>
                </a:solidFill>
                <a:latin typeface="Consolas" panose="020B0609020204030204" pitchFamily="49" charset="0"/>
              </a:rPr>
              <a:t>  public </a:t>
            </a:r>
            <a:r>
              <a:rPr lang="en-US" sz="1800" kern="0" dirty="0" err="1">
                <a:solidFill>
                  <a:srgbClr val="000000"/>
                </a:solidFill>
                <a:latin typeface="Consolas" panose="020B0609020204030204" pitchFamily="49" charset="0"/>
              </a:rPr>
              <a:t>ActionResult</a:t>
            </a: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OnGet</a:t>
            </a: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Model = new </a:t>
            </a:r>
            <a:r>
              <a:rPr lang="en-US" sz="1800" kern="0" dirty="0" err="1">
                <a:solidFill>
                  <a:srgbClr val="000000"/>
                </a:solidFill>
                <a:latin typeface="Consolas" panose="020B0609020204030204" pitchFamily="49" charset="0"/>
              </a:rPr>
              <a:t>SomeModel</a:t>
            </a:r>
            <a:r>
              <a:rPr lang="en-US" sz="1800" kern="0" dirty="0">
                <a:solidFill>
                  <a:srgbClr val="000000"/>
                </a:solidFill>
                <a:latin typeface="Consolas" panose="020B0609020204030204" pitchFamily="49" charset="0"/>
              </a:rPr>
              <a:t>() { Text = "some text" };</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public </a:t>
            </a:r>
            <a:r>
              <a:rPr lang="en-US" sz="1800" kern="0" dirty="0" err="1">
                <a:solidFill>
                  <a:srgbClr val="000000"/>
                </a:solidFill>
                <a:latin typeface="Consolas" panose="020B0609020204030204" pitchFamily="49" charset="0"/>
              </a:rPr>
              <a:t>ActionResult</a:t>
            </a: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OnPost</a:t>
            </a:r>
            <a:r>
              <a:rPr lang="en-US" sz="1800" kern="0" dirty="0">
                <a:solidFill>
                  <a:srgbClr val="000000"/>
                </a:solidFill>
                <a:latin typeface="Consolas" panose="020B0609020204030204" pitchFamily="49" charset="0"/>
              </a:rPr>
              <a:t>(){</a:t>
            </a:r>
          </a:p>
          <a:p>
            <a:pPr marL="0" indent="0">
              <a:buNone/>
            </a:pPr>
            <a:r>
              <a:rPr lang="en-US" sz="1800" kern="0" dirty="0">
                <a:solidFill>
                  <a:srgbClr val="000000"/>
                </a:solidFill>
                <a:latin typeface="Consolas" panose="020B0609020204030204" pitchFamily="49" charset="0"/>
              </a:rPr>
              <a:t>    //Model updated</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a:t>
            </a:r>
          </a:p>
          <a:p>
            <a:pPr lvl="0"/>
            <a:endParaRPr lang="en-US" kern="0" dirty="0">
              <a:solidFill>
                <a:srgbClr val="000000"/>
              </a:solidFill>
            </a:endParaRPr>
          </a:p>
        </p:txBody>
      </p:sp>
    </p:spTree>
    <p:extLst>
      <p:ext uri="{BB962C8B-B14F-4D97-AF65-F5344CB8AC3E}">
        <p14:creationId xmlns:p14="http://schemas.microsoft.com/office/powerpoint/2010/main" val="28801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Working with Forms</a:t>
            </a:r>
            <a:endParaRPr lang="en-IN" sz="2400" dirty="0"/>
          </a:p>
        </p:txBody>
      </p:sp>
      <p:sp>
        <p:nvSpPr>
          <p:cNvPr id="3" name="Text Placeholder 2"/>
          <p:cNvSpPr>
            <a:spLocks noGrp="1"/>
          </p:cNvSpPr>
          <p:nvPr>
            <p:ph type="body" idx="1"/>
          </p:nvPr>
        </p:nvSpPr>
        <p:spPr/>
        <p:txBody>
          <a:bodyPr>
            <a:normAutofit/>
          </a:bodyPr>
          <a:lstStyle/>
          <a:p>
            <a:r>
              <a:rPr lang="en-US" sz="2000" dirty="0"/>
              <a:t>Using Display and Edit Data Annotations
Using Display Helpers
Using Editor Helpers
Using Form Helpers
Demonstration: How to Use Display and Edit Data Annotations</a:t>
            </a:r>
            <a:endParaRPr lang="en-IN" sz="2000" dirty="0"/>
          </a:p>
        </p:txBody>
      </p:sp>
    </p:spTree>
    <p:extLst>
      <p:ext uri="{BB962C8B-B14F-4D97-AF65-F5344CB8AC3E}">
        <p14:creationId xmlns:p14="http://schemas.microsoft.com/office/powerpoint/2010/main" val="378317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Display and Edit Data Annotations</a:t>
            </a:r>
            <a:endParaRPr lang="en-IN" sz="2400" dirty="0"/>
          </a:p>
        </p:txBody>
      </p:sp>
      <p:sp>
        <p:nvSpPr>
          <p:cNvPr id="4" name="Rectangle 3"/>
          <p:cNvSpPr/>
          <p:nvPr/>
        </p:nvSpPr>
        <p:spPr>
          <a:xfrm>
            <a:off x="1231205" y="1583398"/>
            <a:ext cx="7198234" cy="2308324"/>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class Person</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[Display(Name="My Name")]</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string Name { get; set; }</a:t>
            </a:r>
          </a:p>
          <a:p>
            <a:pPr lvl="0"/>
            <a:endParaRPr lang="en-US" b="0" dirty="0">
              <a:solidFill>
                <a:schemeClr val="bg1"/>
              </a:solidFill>
              <a:latin typeface="Consolas" panose="020B0609020204030204" pitchFamily="49" charset="0"/>
              <a:ea typeface="Times New Roman" panose="02020603050405020304" pitchFamily="18" charset="0"/>
              <a:cs typeface="Lucida Sans Unicode" pitchFamily="34" charset="0"/>
            </a:endParaRP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DataType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DataType.MultilineText</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string Description { get; set;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a:t>
            </a:r>
            <a:endParaRPr lang="en-GB" b="0" dirty="0">
              <a:solidFill>
                <a:schemeClr val="bg1"/>
              </a:solidFill>
              <a:latin typeface="Consolas" panose="020B0609020204030204" pitchFamily="49" charset="0"/>
              <a:cs typeface="Lucida Sans Unicode" pitchFamily="34" charset="0"/>
            </a:endParaRPr>
          </a:p>
        </p:txBody>
      </p:sp>
      <p:sp>
        <p:nvSpPr>
          <p:cNvPr id="5" name="Content Placeholder 2"/>
          <p:cNvSpPr txBox="1">
            <a:spLocks/>
          </p:cNvSpPr>
          <p:nvPr/>
        </p:nvSpPr>
        <p:spPr>
          <a:xfrm>
            <a:off x="4327442" y="4688804"/>
            <a:ext cx="8119156" cy="24012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kern="0" dirty="0">
                <a:solidFill>
                  <a:srgbClr val="8DACD0">
                    <a:lumMod val="50000"/>
                  </a:srgbClr>
                </a:solidFill>
              </a:rPr>
              <a:t>@</a:t>
            </a:r>
            <a:r>
              <a:rPr lang="en-US" sz="2400" kern="0" dirty="0" err="1">
                <a:solidFill>
                  <a:srgbClr val="8DACD0">
                    <a:lumMod val="50000"/>
                  </a:srgbClr>
                </a:solidFill>
              </a:rPr>
              <a:t>EditorForModel</a:t>
            </a:r>
            <a:endParaRPr lang="en-US" sz="2400" kern="0" dirty="0">
              <a:solidFill>
                <a:srgbClr val="8DACD0">
                  <a:lumMod val="50000"/>
                </a:srgbClr>
              </a:solidFill>
            </a:endParaRPr>
          </a:p>
        </p:txBody>
      </p:sp>
      <p:grpSp>
        <p:nvGrpSpPr>
          <p:cNvPr id="8" name="Group 7" descr="The slide displays a model class named Person with two properties of type string: Name and Description. The Name property is annotated with [Display(Name=&quot;My Name&quot;)], and the Description property is annotated with [DataType(DataType.MultilineText)]. &#10;The slide also displays a form rendered in a browser. The form contains two boxes labelled My Name and Description, respectively. There is an arrow connecting the model class and the form. The text @EditorForModel is displayed below the arrow.&#10;"/>
          <p:cNvGrpSpPr/>
          <p:nvPr/>
        </p:nvGrpSpPr>
        <p:grpSpPr>
          <a:xfrm>
            <a:off x="4327442" y="3891722"/>
            <a:ext cx="6633353" cy="2905023"/>
            <a:chOff x="1541771" y="3227150"/>
            <a:chExt cx="6633353" cy="2905023"/>
          </a:xfrm>
        </p:grpSpPr>
        <p:sp>
          <p:nvSpPr>
            <p:cNvPr id="6" name="Bent Arrow 5"/>
            <p:cNvSpPr/>
            <p:nvPr/>
          </p:nvSpPr>
          <p:spPr bwMode="auto">
            <a:xfrm flipV="1">
              <a:off x="1541771" y="3251734"/>
              <a:ext cx="2870569" cy="747914"/>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endParaRPr>
            </a:p>
          </p:txBody>
        </p:sp>
        <p:pic>
          <p:nvPicPr>
            <p:cNvPr id="7" name="Picture 6"/>
            <p:cNvPicPr>
              <a:picLocks noChangeAspect="1"/>
            </p:cNvPicPr>
            <p:nvPr/>
          </p:nvPicPr>
          <p:blipFill>
            <a:blip r:embed="rId3"/>
            <a:stretch>
              <a:fillRect/>
            </a:stretch>
          </p:blipFill>
          <p:spPr>
            <a:xfrm>
              <a:off x="4713304" y="3227150"/>
              <a:ext cx="3461820" cy="2905023"/>
            </a:xfrm>
            <a:prstGeom prst="rect">
              <a:avLst/>
            </a:prstGeom>
          </p:spPr>
        </p:pic>
      </p:grpSp>
    </p:spTree>
    <p:extLst>
      <p:ext uri="{BB962C8B-B14F-4D97-AF65-F5344CB8AC3E}">
        <p14:creationId xmlns:p14="http://schemas.microsoft.com/office/powerpoint/2010/main" val="89299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Display Helpers</a:t>
            </a:r>
          </a:p>
        </p:txBody>
      </p:sp>
      <p:sp>
        <p:nvSpPr>
          <p:cNvPr id="4" name="Content Placeholder 2"/>
          <p:cNvSpPr txBox="1">
            <a:spLocks/>
          </p:cNvSpPr>
          <p:nvPr/>
        </p:nvSpPr>
        <p:spPr>
          <a:xfrm>
            <a:off x="1031999" y="1431235"/>
            <a:ext cx="9993810" cy="47373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err="1">
                <a:solidFill>
                  <a:srgbClr val="000000"/>
                </a:solidFill>
                <a:latin typeface="+mn-lt"/>
              </a:rPr>
              <a:t>Html.DisplayNameFor</a:t>
            </a:r>
            <a:r>
              <a:rPr lang="en-US" sz="2000" b="1" kern="0" dirty="0">
                <a:solidFill>
                  <a:srgbClr val="000000"/>
                </a:solidFill>
                <a:latin typeface="+mn-lt"/>
              </a:rPr>
              <a:t>()</a:t>
            </a: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r>
              <a:rPr lang="en-US" sz="2000" b="1" kern="0" dirty="0" err="1">
                <a:solidFill>
                  <a:srgbClr val="000000"/>
                </a:solidFill>
                <a:latin typeface="+mn-lt"/>
              </a:rPr>
              <a:t>Html.DisplayFor</a:t>
            </a:r>
            <a:r>
              <a:rPr lang="en-US" sz="2000" b="1" kern="0" dirty="0">
                <a:solidFill>
                  <a:srgbClr val="000000"/>
                </a:solidFill>
                <a:latin typeface="+mn-lt"/>
              </a:rPr>
              <a:t>()</a:t>
            </a:r>
          </a:p>
        </p:txBody>
      </p:sp>
      <p:sp>
        <p:nvSpPr>
          <p:cNvPr id="5" name="Rectangle 4"/>
          <p:cNvSpPr/>
          <p:nvPr/>
        </p:nvSpPr>
        <p:spPr>
          <a:xfrm>
            <a:off x="1794300" y="1979245"/>
            <a:ext cx="9042770"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Html.DisplayNameFor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model.FirstName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6" name="Rectangle 5"/>
          <p:cNvSpPr/>
          <p:nvPr/>
        </p:nvSpPr>
        <p:spPr>
          <a:xfrm>
            <a:off x="1794300" y="4509424"/>
            <a:ext cx="9042770"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Html.DisplayFor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model.FirstName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4163074" y="2956820"/>
            <a:ext cx="699692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First Name:</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4163074" y="5382815"/>
            <a:ext cx="699692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James</a:t>
            </a:r>
            <a:endParaRPr lang="en-GB" b="0" dirty="0">
              <a:solidFill>
                <a:srgbClr val="000000"/>
              </a:solidFill>
              <a:latin typeface="Consolas" panose="020B0609020204030204" pitchFamily="49" charset="0"/>
              <a:cs typeface="Lucida Sans Unicode" pitchFamily="34" charset="0"/>
            </a:endParaRPr>
          </a:p>
        </p:txBody>
      </p:sp>
      <p:sp>
        <p:nvSpPr>
          <p:cNvPr id="9" name="Bent Arrow 8"/>
          <p:cNvSpPr/>
          <p:nvPr/>
        </p:nvSpPr>
        <p:spPr bwMode="auto">
          <a:xfrm flipV="1">
            <a:off x="3177572" y="2620112"/>
            <a:ext cx="906676" cy="654548"/>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10" name="Bent Arrow 9"/>
          <p:cNvSpPr/>
          <p:nvPr/>
        </p:nvSpPr>
        <p:spPr bwMode="auto">
          <a:xfrm flipV="1">
            <a:off x="3177572" y="5055541"/>
            <a:ext cx="906676" cy="654548"/>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417172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60587e3-2125-485c-bc69-00ed60f8eb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Using Editor Helpers</a:t>
            </a:r>
          </a:p>
        </p:txBody>
      </p:sp>
      <p:sp>
        <p:nvSpPr>
          <p:cNvPr id="4" name="Content Placeholder 2"/>
          <p:cNvSpPr txBox="1">
            <a:spLocks/>
          </p:cNvSpPr>
          <p:nvPr/>
        </p:nvSpPr>
        <p:spPr>
          <a:xfrm>
            <a:off x="1139687" y="1727971"/>
            <a:ext cx="8904591" cy="44405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Html.LabelFor</a:t>
            </a:r>
            <a:r>
              <a:rPr lang="en-US" sz="2000" b="1" kern="0" dirty="0">
                <a:solidFill>
                  <a:srgbClr val="000000"/>
                </a:solidFill>
                <a:latin typeface="+mn-lt"/>
              </a:rPr>
              <a:t>()</a:t>
            </a: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r>
              <a:rPr lang="en-US" sz="2000" b="1" kern="0" dirty="0" err="1">
                <a:solidFill>
                  <a:srgbClr val="000000"/>
                </a:solidFill>
                <a:latin typeface="+mn-lt"/>
              </a:rPr>
              <a:t>Html.EditorFor</a:t>
            </a:r>
            <a:r>
              <a:rPr lang="en-US" sz="2000" b="1" kern="0" dirty="0">
                <a:solidFill>
                  <a:srgbClr val="000000"/>
                </a:solidFill>
                <a:latin typeface="+mn-lt"/>
              </a:rPr>
              <a:t>()</a:t>
            </a:r>
          </a:p>
        </p:txBody>
      </p:sp>
      <p:sp>
        <p:nvSpPr>
          <p:cNvPr id="5" name="Bent Arrow 4"/>
          <p:cNvSpPr/>
          <p:nvPr/>
        </p:nvSpPr>
        <p:spPr bwMode="auto">
          <a:xfrm flipV="1">
            <a:off x="3257853" y="5296692"/>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FFFFFF"/>
              </a:solidFill>
            </a:endParaRPr>
          </a:p>
        </p:txBody>
      </p:sp>
      <p:sp>
        <p:nvSpPr>
          <p:cNvPr id="6" name="Rectangle 5"/>
          <p:cNvSpPr/>
          <p:nvPr/>
        </p:nvSpPr>
        <p:spPr>
          <a:xfrm>
            <a:off x="2147722" y="2353286"/>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Html.LabelFor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model.ContactMe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2147722" y="4765244"/>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Html.EditorFor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model.ContactMe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8" name="Rectangle 7"/>
          <p:cNvSpPr/>
          <p:nvPr/>
        </p:nvSpPr>
        <p:spPr>
          <a:xfrm>
            <a:off x="4177149" y="3040881"/>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&lt;label for="</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"&gt;</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Contact Me</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&lt;/label&gt;</a:t>
            </a:r>
            <a:endParaRPr lang="en-GB" b="0" dirty="0">
              <a:solidFill>
                <a:srgbClr val="000000"/>
              </a:solidFill>
              <a:latin typeface="Consolas" panose="020B0609020204030204" pitchFamily="49" charset="0"/>
              <a:cs typeface="Lucida Sans Unicode" pitchFamily="34" charset="0"/>
            </a:endParaRPr>
          </a:p>
        </p:txBody>
      </p:sp>
      <p:sp>
        <p:nvSpPr>
          <p:cNvPr id="9" name="Rectangle 8"/>
          <p:cNvSpPr/>
          <p:nvPr/>
        </p:nvSpPr>
        <p:spPr>
          <a:xfrm>
            <a:off x="4417512" y="5638561"/>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&lt;input type="checkbox"</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name="</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/&gt;</a:t>
            </a:r>
            <a:endParaRPr lang="en-GB" b="0" dirty="0">
              <a:solidFill>
                <a:srgbClr val="000000"/>
              </a:solidFill>
              <a:latin typeface="Consolas" panose="020B0609020204030204" pitchFamily="49" charset="0"/>
              <a:cs typeface="Lucida Sans Unicode" pitchFamily="34" charset="0"/>
            </a:endParaRPr>
          </a:p>
        </p:txBody>
      </p:sp>
      <p:sp>
        <p:nvSpPr>
          <p:cNvPr id="10" name="Bent Arrow 9"/>
          <p:cNvSpPr/>
          <p:nvPr/>
        </p:nvSpPr>
        <p:spPr bwMode="auto">
          <a:xfrm flipV="1">
            <a:off x="3257853" y="2876094"/>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93584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a683b25-0beb-4ba2-bcf3-919886cc761b">
    <p:spTree>
      <p:nvGrpSpPr>
        <p:cNvPr id="1" name=""/>
        <p:cNvGrpSpPr/>
        <p:nvPr/>
      </p:nvGrpSpPr>
      <p:grpSpPr>
        <a:xfrm>
          <a:off x="0" y="0"/>
          <a:ext cx="0" cy="0"/>
          <a:chOff x="0" y="0"/>
          <a:chExt cx="0" cy="0"/>
        </a:xfrm>
      </p:grpSpPr>
      <p:sp>
        <p:nvSpPr>
          <p:cNvPr id="2" name="Title 1"/>
          <p:cNvSpPr>
            <a:spLocks noGrp="1"/>
          </p:cNvSpPr>
          <p:nvPr>
            <p:ph type="title"/>
          </p:nvPr>
        </p:nvSpPr>
        <p:spPr>
          <a:xfrm>
            <a:off x="1309252" y="759394"/>
            <a:ext cx="9864000" cy="1296000"/>
          </a:xfrm>
        </p:spPr>
        <p:txBody>
          <a:bodyPr/>
          <a:lstStyle/>
          <a:p>
            <a:r>
              <a:rPr lang="en-IN" sz="2400" dirty="0"/>
              <a:t>Using Editor Helpers (Continued)</a:t>
            </a:r>
          </a:p>
        </p:txBody>
      </p:sp>
      <p:sp>
        <p:nvSpPr>
          <p:cNvPr id="4" name="Content Placeholder 2"/>
          <p:cNvSpPr txBox="1">
            <a:spLocks/>
          </p:cNvSpPr>
          <p:nvPr/>
        </p:nvSpPr>
        <p:spPr>
          <a:xfrm>
            <a:off x="1113183" y="1727971"/>
            <a:ext cx="8931095" cy="44405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LabelTagHelper</a:t>
            </a:r>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r>
              <a:rPr lang="en-US" sz="2000" b="1" kern="0" dirty="0" err="1">
                <a:solidFill>
                  <a:srgbClr val="000000"/>
                </a:solidFill>
                <a:latin typeface="+mn-lt"/>
              </a:rPr>
              <a:t>InputTagHelper</a:t>
            </a:r>
            <a:endParaRPr lang="en-US" sz="2000" b="1" kern="0" dirty="0">
              <a:solidFill>
                <a:srgbClr val="000000"/>
              </a:solidFill>
              <a:latin typeface="+mn-lt"/>
            </a:endParaRPr>
          </a:p>
        </p:txBody>
      </p:sp>
      <p:sp>
        <p:nvSpPr>
          <p:cNvPr id="5" name="Rectangle 4"/>
          <p:cNvSpPr/>
          <p:nvPr/>
        </p:nvSpPr>
        <p:spPr>
          <a:xfrm>
            <a:off x="1892611" y="2348196"/>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&lt;label asp-for="</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"&gt;&lt;/label&gt;</a:t>
            </a:r>
          </a:p>
        </p:txBody>
      </p:sp>
      <p:sp>
        <p:nvSpPr>
          <p:cNvPr id="6" name="Rectangle 5"/>
          <p:cNvSpPr/>
          <p:nvPr/>
        </p:nvSpPr>
        <p:spPr>
          <a:xfrm>
            <a:off x="1905473" y="4784941"/>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&lt;input asp-for="</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/&gt;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4695808" y="3162868"/>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 for="ContactMe"&gt;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Contact Me</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&lt;/label&gt;</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4695808" y="566928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&lt;input type="checkbox"</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name="ContactMe" /&gt;</a:t>
            </a:r>
            <a:endParaRPr lang="en-GB" b="0" dirty="0">
              <a:solidFill>
                <a:srgbClr val="000000"/>
              </a:solidFill>
              <a:latin typeface="Consolas" panose="020B0609020204030204" pitchFamily="49" charset="0"/>
              <a:cs typeface="Lucida Sans Unicode" pitchFamily="34" charset="0"/>
            </a:endParaRPr>
          </a:p>
        </p:txBody>
      </p:sp>
      <p:sp>
        <p:nvSpPr>
          <p:cNvPr id="9" name="Bent Arrow 8"/>
          <p:cNvSpPr/>
          <p:nvPr/>
        </p:nvSpPr>
        <p:spPr bwMode="auto">
          <a:xfrm flipV="1">
            <a:off x="3536149" y="2935413"/>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10" name="Bent Arrow 9"/>
          <p:cNvSpPr/>
          <p:nvPr/>
        </p:nvSpPr>
        <p:spPr bwMode="auto">
          <a:xfrm flipV="1">
            <a:off x="3536149" y="5431693"/>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346636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1bd72b6-3a4c-454c-91a1-682b6afe7b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Form Helpers</a:t>
            </a:r>
          </a:p>
        </p:txBody>
      </p:sp>
      <p:sp>
        <p:nvSpPr>
          <p:cNvPr id="4" name="Content Placeholder 2"/>
          <p:cNvSpPr txBox="1">
            <a:spLocks/>
          </p:cNvSpPr>
          <p:nvPr/>
        </p:nvSpPr>
        <p:spPr>
          <a:xfrm>
            <a:off x="1032000" y="1537251"/>
            <a:ext cx="9004040"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Html.BeginForm</a:t>
            </a:r>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buNone/>
            </a:pPr>
            <a:endParaRPr lang="en-US" sz="2000" b="1" kern="0" dirty="0">
              <a:solidFill>
                <a:srgbClr val="000000"/>
              </a:solidFill>
              <a:latin typeface="+mn-lt"/>
            </a:endParaRPr>
          </a:p>
          <a:p>
            <a:pPr lvl="0">
              <a:buNone/>
            </a:pPr>
            <a:endParaRPr lang="en-US" sz="2000" b="1" kern="0" dirty="0">
              <a:solidFill>
                <a:srgbClr val="000000"/>
              </a:solidFill>
              <a:latin typeface="+mn-lt"/>
            </a:endParaRPr>
          </a:p>
          <a:p>
            <a:r>
              <a:rPr lang="en-US" sz="2000" b="1" kern="0" dirty="0" err="1">
                <a:solidFill>
                  <a:srgbClr val="000000"/>
                </a:solidFill>
                <a:latin typeface="+mn-lt"/>
              </a:rPr>
              <a:t>FormTagHelper</a:t>
            </a:r>
            <a:endParaRPr lang="en-US" sz="2000" b="1" kern="0" dirty="0">
              <a:solidFill>
                <a:srgbClr val="000000"/>
              </a:solidFill>
              <a:latin typeface="+mn-lt"/>
            </a:endParaRPr>
          </a:p>
        </p:txBody>
      </p:sp>
      <p:sp>
        <p:nvSpPr>
          <p:cNvPr id="5" name="Rectangle 4"/>
          <p:cNvSpPr/>
          <p:nvPr/>
        </p:nvSpPr>
        <p:spPr>
          <a:xfrm>
            <a:off x="1495212" y="2259199"/>
            <a:ext cx="8077616" cy="646331"/>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@using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Html.BeginForm</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ShowDetails</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"Person"))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p>
        </p:txBody>
      </p:sp>
      <p:sp>
        <p:nvSpPr>
          <p:cNvPr id="6" name="Rectangle 5"/>
          <p:cNvSpPr/>
          <p:nvPr/>
        </p:nvSpPr>
        <p:spPr>
          <a:xfrm>
            <a:off x="1495212" y="5673105"/>
            <a:ext cx="7971902" cy="92333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&lt;form asp-controller="Person"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asp-action="</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ShowDetails</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"&gt;</a:t>
            </a:r>
          </a:p>
          <a:p>
            <a:pPr lvl="0"/>
            <a:r>
              <a:rPr lang="en-US" b="0" dirty="0">
                <a:solidFill>
                  <a:schemeClr val="bg1"/>
                </a:solidFill>
                <a:latin typeface="Consolas" panose="020B0609020204030204" pitchFamily="49" charset="0"/>
                <a:cs typeface="Lucida Sans Unicode" pitchFamily="34" charset="0"/>
              </a:rPr>
              <a:t>&lt;/form&gt;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6042366" y="3189180"/>
            <a:ext cx="4336074"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cs typeface="Lucida Sans Unicode" pitchFamily="34" charset="0"/>
              </a:rPr>
              <a:t>&lt;form      </a:t>
            </a:r>
          </a:p>
          <a:p>
            <a:pPr lvl="0"/>
            <a:r>
              <a:rPr lang="en-US" b="0">
                <a:solidFill>
                  <a:srgbClr val="000000"/>
                </a:solidFill>
                <a:latin typeface="Consolas" panose="020B0609020204030204" pitchFamily="49" charset="0"/>
                <a:cs typeface="Lucida Sans Unicode" pitchFamily="34" charset="0"/>
              </a:rPr>
              <a:t>  action="/Person/ShowDetails"  </a:t>
            </a:r>
          </a:p>
          <a:p>
            <a:pPr lvl="0"/>
            <a:r>
              <a:rPr lang="en-US" b="0">
                <a:solidFill>
                  <a:srgbClr val="000000"/>
                </a:solidFill>
                <a:latin typeface="Consolas" panose="020B0609020204030204" pitchFamily="49" charset="0"/>
                <a:cs typeface="Lucida Sans Unicode" pitchFamily="34" charset="0"/>
              </a:rPr>
              <a:t>  method="post“&gt;</a:t>
            </a:r>
          </a:p>
          <a:p>
            <a:pPr lvl="0"/>
            <a:r>
              <a:rPr lang="en-US" b="0">
                <a:solidFill>
                  <a:srgbClr val="000000"/>
                </a:solidFill>
                <a:latin typeface="Consolas" panose="020B0609020204030204" pitchFamily="49" charset="0"/>
                <a:cs typeface="Lucida Sans Unicode" pitchFamily="34" charset="0"/>
              </a:rPr>
              <a:t>&lt;/form&gt;</a:t>
            </a:r>
            <a:endParaRPr lang="en-US" b="0" dirty="0">
              <a:solidFill>
                <a:srgbClr val="000000"/>
              </a:solidFill>
              <a:latin typeface="Consolas" panose="020B0609020204030204" pitchFamily="49" charset="0"/>
              <a:cs typeface="Lucida Sans Unicode" pitchFamily="34" charset="0"/>
            </a:endParaRPr>
          </a:p>
        </p:txBody>
      </p:sp>
      <p:sp>
        <p:nvSpPr>
          <p:cNvPr id="8" name="Bent Arrow 7"/>
          <p:cNvSpPr/>
          <p:nvPr/>
        </p:nvSpPr>
        <p:spPr bwMode="auto">
          <a:xfrm>
            <a:off x="5138978" y="3887027"/>
            <a:ext cx="718820" cy="1093539"/>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9" name="Bent Arrow 8"/>
          <p:cNvSpPr/>
          <p:nvPr/>
        </p:nvSpPr>
        <p:spPr bwMode="auto">
          <a:xfrm flipV="1">
            <a:off x="5075037" y="2970972"/>
            <a:ext cx="718820" cy="609214"/>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270897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98c8082-316d-45ee-9916-d592f471c353">
    <p:spTree>
      <p:nvGrpSpPr>
        <p:cNvPr id="1" name=""/>
        <p:cNvGrpSpPr/>
        <p:nvPr/>
      </p:nvGrpSpPr>
      <p:grpSpPr>
        <a:xfrm>
          <a:off x="0" y="0"/>
          <a:ext cx="0" cy="0"/>
          <a:chOff x="0" y="0"/>
          <a:chExt cx="0" cy="0"/>
        </a:xfrm>
      </p:grpSpPr>
      <p:sp>
        <p:nvSpPr>
          <p:cNvPr id="2" name="Title 1"/>
          <p:cNvSpPr>
            <a:spLocks noGrp="1"/>
          </p:cNvSpPr>
          <p:nvPr>
            <p:ph type="title"/>
          </p:nvPr>
        </p:nvSpPr>
        <p:spPr>
          <a:xfrm>
            <a:off x="1494046" y="795129"/>
            <a:ext cx="8117569" cy="740664"/>
          </a:xfrm>
        </p:spPr>
        <p:txBody>
          <a:bodyPr/>
          <a:lstStyle/>
          <a:p>
            <a:r>
              <a:rPr lang="en-US" sz="2400" dirty="0"/>
              <a:t>Demonstration: How to Use Display and Edit Data Annotations</a:t>
            </a:r>
            <a:endParaRPr lang="en-IN" sz="2400" dirty="0"/>
          </a:p>
        </p:txBody>
      </p:sp>
      <p:sp>
        <p:nvSpPr>
          <p:cNvPr id="4" name="Content Placeholder 2"/>
          <p:cNvSpPr txBox="1">
            <a:spLocks/>
          </p:cNvSpPr>
          <p:nvPr/>
        </p:nvSpPr>
        <p:spPr>
          <a:xfrm>
            <a:off x="1494046" y="1961321"/>
            <a:ext cx="8550232" cy="42072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dirty="0">
                <a:latin typeface="+mn-lt"/>
              </a:rPr>
              <a:t>Add data annotations to a model</a:t>
            </a:r>
          </a:p>
          <a:p>
            <a:r>
              <a:rPr lang="en-US" sz="2000" dirty="0">
                <a:latin typeface="+mn-lt"/>
              </a:rPr>
              <a:t>Build a form in the view by using form helpers </a:t>
            </a:r>
          </a:p>
          <a:p>
            <a:r>
              <a:rPr lang="en-US" sz="2000" dirty="0">
                <a:latin typeface="+mn-lt"/>
              </a:rPr>
              <a:t>Render the properties from the view to the browser by using editor helpers</a:t>
            </a:r>
          </a:p>
          <a:p>
            <a:r>
              <a:rPr lang="en-US" sz="2000" dirty="0">
                <a:latin typeface="+mn-lt"/>
              </a:rPr>
              <a:t>Render the properties from the view to the browser by using display helpers</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149754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Module Overview</a:t>
            </a:r>
          </a:p>
        </p:txBody>
      </p:sp>
      <p:sp>
        <p:nvSpPr>
          <p:cNvPr id="3" name="Text Placeholder 2"/>
          <p:cNvSpPr>
            <a:spLocks noGrp="1"/>
          </p:cNvSpPr>
          <p:nvPr>
            <p:ph type="body" idx="1"/>
          </p:nvPr>
        </p:nvSpPr>
        <p:spPr/>
        <p:txBody>
          <a:bodyPr>
            <a:normAutofit/>
          </a:bodyPr>
          <a:lstStyle/>
          <a:p>
            <a:r>
              <a:rPr lang="en-US" sz="2000" dirty="0"/>
              <a:t>Creating Models
Working with Forms
Validating Data</a:t>
            </a:r>
            <a:endParaRPr lang="en-IN" sz="2000" dirty="0"/>
          </a:p>
        </p:txBody>
      </p:sp>
    </p:spTree>
    <p:extLst>
      <p:ext uri="{BB962C8B-B14F-4D97-AF65-F5344CB8AC3E}">
        <p14:creationId xmlns:p14="http://schemas.microsoft.com/office/powerpoint/2010/main" val="986908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fef3710-fd9a-4cf8-897c-04dbfa81ae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Lesson 3: Validating MVC Application</a:t>
            </a:r>
          </a:p>
        </p:txBody>
      </p:sp>
      <p:sp>
        <p:nvSpPr>
          <p:cNvPr id="3" name="Text Placeholder 2"/>
          <p:cNvSpPr>
            <a:spLocks noGrp="1"/>
          </p:cNvSpPr>
          <p:nvPr>
            <p:ph type="body" idx="1"/>
          </p:nvPr>
        </p:nvSpPr>
        <p:spPr>
          <a:xfrm>
            <a:off x="1295999" y="1368000"/>
            <a:ext cx="9716557" cy="5147356"/>
          </a:xfrm>
        </p:spPr>
        <p:txBody>
          <a:bodyPr>
            <a:normAutofit/>
          </a:bodyPr>
          <a:lstStyle/>
          <a:p>
            <a:r>
              <a:rPr lang="en-US" sz="2000" dirty="0"/>
              <a:t>Validating User Input with Data Annotations
Using Validation Helpers
Demonstration: How to Validate User Input with Data Annotations
Adding Custom Validations
Demonstration: How to Add Custom Validations</a:t>
            </a:r>
            <a:endParaRPr lang="en-IN" sz="2000" dirty="0"/>
          </a:p>
        </p:txBody>
      </p:sp>
    </p:spTree>
    <p:extLst>
      <p:ext uri="{BB962C8B-B14F-4D97-AF65-F5344CB8AC3E}">
        <p14:creationId xmlns:p14="http://schemas.microsoft.com/office/powerpoint/2010/main" val="180769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b6093e-a1e8-476d-9eef-65115b417f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User Input with Data Annotations</a:t>
            </a:r>
            <a:endParaRPr lang="en-IN" dirty="0"/>
          </a:p>
        </p:txBody>
      </p:sp>
      <p:sp>
        <p:nvSpPr>
          <p:cNvPr id="4" name="Content Placeholder 2"/>
          <p:cNvSpPr txBox="1">
            <a:spLocks/>
          </p:cNvSpPr>
          <p:nvPr/>
        </p:nvSpPr>
        <p:spPr>
          <a:xfrm>
            <a:off x="1296000" y="1497495"/>
            <a:ext cx="8805944" cy="467107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kern="0" dirty="0">
                <a:solidFill>
                  <a:srgbClr val="000000"/>
                </a:solidFill>
                <a:latin typeface="Consolas" panose="020B0609020204030204" pitchFamily="49" charset="0"/>
                <a:cs typeface="Consolas" panose="020B0609020204030204" pitchFamily="49" charset="0"/>
              </a:rPr>
              <a:t>public class Person</a:t>
            </a:r>
          </a:p>
          <a:p>
            <a:pPr marL="0" indent="0">
              <a:buNone/>
            </a:pPr>
            <a:r>
              <a:rPr lang="en-US" sz="1600" kern="0" dirty="0">
                <a:solidFill>
                  <a:srgbClr val="000000"/>
                </a:solidFill>
                <a:latin typeface="Consolas" panose="020B0609020204030204" pitchFamily="49" charset="0"/>
                <a:cs typeface="Consolas" panose="020B0609020204030204" pitchFamily="49" charset="0"/>
              </a:rPr>
              <a:t>{</a:t>
            </a:r>
          </a:p>
          <a:p>
            <a:pPr marL="0" indent="0">
              <a:buNone/>
            </a:pPr>
            <a:r>
              <a:rPr lang="en-US" sz="1600" kern="0" dirty="0">
                <a:solidFill>
                  <a:srgbClr val="000000"/>
                </a:solidFill>
                <a:latin typeface="Consolas" panose="020B0609020204030204" pitchFamily="49" charset="0"/>
                <a:cs typeface="Consolas" panose="020B0609020204030204" pitchFamily="49" charset="0"/>
              </a:rPr>
              <a:t>    [Required(</a:t>
            </a:r>
            <a:r>
              <a:rPr lang="en-US" sz="1600" kern="0" dirty="0" err="1">
                <a:solidFill>
                  <a:srgbClr val="000000"/>
                </a:solidFill>
                <a:latin typeface="Consolas" panose="020B0609020204030204" pitchFamily="49" charset="0"/>
                <a:cs typeface="Consolas" panose="020B0609020204030204" pitchFamily="49" charset="0"/>
              </a:rPr>
              <a:t>ErrorMessage</a:t>
            </a:r>
            <a:r>
              <a:rPr lang="en-US" sz="1600" kern="0" dirty="0">
                <a:solidFill>
                  <a:srgbClr val="000000"/>
                </a:solidFill>
                <a:latin typeface="Consolas" panose="020B0609020204030204" pitchFamily="49" charset="0"/>
                <a:cs typeface="Consolas" panose="020B0609020204030204" pitchFamily="49" charset="0"/>
              </a:rPr>
              <a:t> = "Please enter a name.")]</a:t>
            </a:r>
          </a:p>
          <a:p>
            <a:pPr marL="0" indent="0">
              <a:buNone/>
            </a:pPr>
            <a:r>
              <a:rPr lang="en-US" sz="1600" kern="0" dirty="0">
                <a:solidFill>
                  <a:srgbClr val="000000"/>
                </a:solidFill>
                <a:latin typeface="Consolas" panose="020B0609020204030204" pitchFamily="49" charset="0"/>
                <a:cs typeface="Consolas" panose="020B0609020204030204" pitchFamily="49" charset="0"/>
              </a:rPr>
              <a:t>    public string Name { get; set; }</a:t>
            </a:r>
          </a:p>
          <a:p>
            <a:pPr mar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indent="0">
              <a:buNone/>
            </a:pPr>
            <a:r>
              <a:rPr lang="en-US" sz="1600" kern="0" dirty="0">
                <a:solidFill>
                  <a:srgbClr val="000000"/>
                </a:solidFill>
                <a:latin typeface="Consolas" panose="020B0609020204030204" pitchFamily="49" charset="0"/>
                <a:cs typeface="Consolas" panose="020B0609020204030204" pitchFamily="49" charset="0"/>
              </a:rPr>
              <a:t>    [Range(0, 150)]</a:t>
            </a:r>
          </a:p>
          <a:p>
            <a:pPr marL="0" indent="0">
              <a:buNone/>
            </a:pPr>
            <a:r>
              <a:rPr lang="en-US" sz="1600" kern="0" dirty="0">
                <a:solidFill>
                  <a:srgbClr val="000000"/>
                </a:solidFill>
                <a:latin typeface="Consolas" panose="020B0609020204030204" pitchFamily="49" charset="0"/>
                <a:cs typeface="Consolas" panose="020B0609020204030204" pitchFamily="49" charset="0"/>
              </a:rPr>
              <a:t>    public </a:t>
            </a:r>
            <a:r>
              <a:rPr lang="en-US" sz="1600" kern="0" dirty="0" err="1">
                <a:solidFill>
                  <a:srgbClr val="000000"/>
                </a:solidFill>
                <a:latin typeface="Consolas" panose="020B0609020204030204" pitchFamily="49" charset="0"/>
                <a:cs typeface="Consolas" panose="020B0609020204030204" pitchFamily="49" charset="0"/>
              </a:rPr>
              <a:t>int</a:t>
            </a:r>
            <a:r>
              <a:rPr lang="en-US" sz="1600" kern="0" dirty="0">
                <a:solidFill>
                  <a:srgbClr val="000000"/>
                </a:solidFill>
                <a:latin typeface="Consolas" panose="020B0609020204030204" pitchFamily="49" charset="0"/>
                <a:cs typeface="Consolas" panose="020B0609020204030204" pitchFamily="49" charset="0"/>
              </a:rPr>
              <a:t> Age { get; set; }</a:t>
            </a:r>
          </a:p>
          <a:p>
            <a:pPr mar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indent="0">
              <a:buNone/>
            </a:pPr>
            <a:r>
              <a:rPr lang="en-US" sz="1600" kern="0" dirty="0">
                <a:solidFill>
                  <a:srgbClr val="000000"/>
                </a:solidFill>
                <a:latin typeface="Consolas" panose="020B0609020204030204" pitchFamily="49" charset="0"/>
                <a:cs typeface="Consolas" panose="020B0609020204030204" pitchFamily="49" charset="0"/>
              </a:rPr>
              <a:t>    [Required]</a:t>
            </a:r>
          </a:p>
          <a:p>
            <a:pPr mar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RegularExpression</a:t>
            </a:r>
            <a:r>
              <a:rPr lang="en-US" sz="1600" kern="0" dirty="0">
                <a:solidFill>
                  <a:srgbClr val="000000"/>
                </a:solidFill>
                <a:latin typeface="Consolas" panose="020B0609020204030204" pitchFamily="49" charset="0"/>
                <a:cs typeface="Consolas" panose="020B0609020204030204" pitchFamily="49" charset="0"/>
              </a:rPr>
              <a:t>(".+\\@.+\\..+")]</a:t>
            </a:r>
          </a:p>
          <a:p>
            <a:pPr marL="0" indent="0">
              <a:buNone/>
            </a:pPr>
            <a:r>
              <a:rPr lang="en-US" sz="1600" kern="0" dirty="0">
                <a:solidFill>
                  <a:srgbClr val="000000"/>
                </a:solidFill>
                <a:latin typeface="Consolas" panose="020B0609020204030204" pitchFamily="49" charset="0"/>
                <a:cs typeface="Consolas" panose="020B0609020204030204" pitchFamily="49" charset="0"/>
              </a:rPr>
              <a:t>    public string </a:t>
            </a:r>
            <a:r>
              <a:rPr lang="en-US" sz="1600" kern="0" dirty="0" err="1">
                <a:solidFill>
                  <a:srgbClr val="000000"/>
                </a:solidFill>
                <a:latin typeface="Consolas" panose="020B0609020204030204" pitchFamily="49" charset="0"/>
                <a:cs typeface="Consolas" panose="020B0609020204030204" pitchFamily="49" charset="0"/>
              </a:rPr>
              <a:t>EmailAddress</a:t>
            </a:r>
            <a:r>
              <a:rPr lang="en-US" sz="1600" kern="0" dirty="0">
                <a:solidFill>
                  <a:srgbClr val="000000"/>
                </a:solidFill>
                <a:latin typeface="Consolas" panose="020B0609020204030204" pitchFamily="49" charset="0"/>
                <a:cs typeface="Consolas" panose="020B0609020204030204" pitchFamily="49" charset="0"/>
              </a:rPr>
              <a:t> { get; set; }</a:t>
            </a:r>
          </a:p>
          <a:p>
            <a:pPr mar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DataType</a:t>
            </a:r>
            <a:r>
              <a:rPr lang="en-US" sz="1600" kern="0" dirty="0">
                <a:solidFill>
                  <a:srgbClr val="000000"/>
                </a:solidFill>
                <a:latin typeface="Consolas" panose="020B0609020204030204" pitchFamily="49" charset="0"/>
                <a:cs typeface="Consolas" panose="020B0609020204030204" pitchFamily="49" charset="0"/>
              </a:rPr>
              <a:t>(</a:t>
            </a:r>
            <a:r>
              <a:rPr lang="en-US" sz="1600" kern="0" dirty="0" err="1">
                <a:solidFill>
                  <a:srgbClr val="000000"/>
                </a:solidFill>
                <a:latin typeface="Consolas" panose="020B0609020204030204" pitchFamily="49" charset="0"/>
                <a:cs typeface="Consolas" panose="020B0609020204030204" pitchFamily="49" charset="0"/>
              </a:rPr>
              <a:t>DataType.MultilineText</a:t>
            </a:r>
            <a:r>
              <a:rPr lang="en-US" sz="1600" kern="0" dirty="0">
                <a:solidFill>
                  <a:srgbClr val="000000"/>
                </a:solidFill>
                <a:latin typeface="Consolas" panose="020B0609020204030204" pitchFamily="49" charset="0"/>
                <a:cs typeface="Consolas" panose="020B0609020204030204" pitchFamily="49" charset="0"/>
              </a:rPr>
              <a:t>)]</a:t>
            </a:r>
          </a:p>
          <a:p>
            <a:pPr mar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StringLength</a:t>
            </a:r>
            <a:r>
              <a:rPr lang="en-US" sz="1600" kern="0" dirty="0">
                <a:solidFill>
                  <a:srgbClr val="000000"/>
                </a:solidFill>
                <a:latin typeface="Consolas" panose="020B0609020204030204" pitchFamily="49" charset="0"/>
                <a:cs typeface="Consolas" panose="020B0609020204030204" pitchFamily="49" charset="0"/>
              </a:rPr>
              <a:t>(20)]</a:t>
            </a:r>
          </a:p>
          <a:p>
            <a:pPr marL="0" indent="0">
              <a:buNone/>
            </a:pPr>
            <a:r>
              <a:rPr lang="en-US" sz="1600" kern="0" dirty="0">
                <a:solidFill>
                  <a:srgbClr val="000000"/>
                </a:solidFill>
                <a:latin typeface="Consolas" panose="020B0609020204030204" pitchFamily="49" charset="0"/>
                <a:cs typeface="Consolas" panose="020B0609020204030204" pitchFamily="49" charset="0"/>
              </a:rPr>
              <a:t>    public string Description { get; set; }</a:t>
            </a:r>
          </a:p>
          <a:p>
            <a:pPr marL="0" indent="0">
              <a:buNone/>
            </a:pPr>
            <a:r>
              <a:rPr lang="en-US" sz="1600" kern="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5779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5fd107c-8960-4ce1-adfd-d01f0a6568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Validation Helpers</a:t>
            </a:r>
          </a:p>
        </p:txBody>
      </p:sp>
      <p:sp>
        <p:nvSpPr>
          <p:cNvPr id="4" name="Content Placeholder 2"/>
          <p:cNvSpPr txBox="1">
            <a:spLocks/>
          </p:cNvSpPr>
          <p:nvPr/>
        </p:nvSpPr>
        <p:spPr>
          <a:xfrm>
            <a:off x="1296000" y="1537251"/>
            <a:ext cx="8756516"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Html.ValidationSummary</a:t>
            </a:r>
            <a:r>
              <a:rPr lang="en-US" sz="2000" b="1" kern="0" dirty="0">
                <a:solidFill>
                  <a:srgbClr val="000000"/>
                </a:solidFill>
                <a:latin typeface="+mn-lt"/>
              </a:rPr>
              <a:t>()</a:t>
            </a: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r>
              <a:rPr lang="en-US" sz="2000" b="1" kern="0" dirty="0" err="1">
                <a:solidFill>
                  <a:srgbClr val="000000"/>
                </a:solidFill>
                <a:latin typeface="+mn-lt"/>
              </a:rPr>
              <a:t>Html.ValidationMessageFor</a:t>
            </a:r>
            <a:r>
              <a:rPr lang="en-US" sz="2000" b="1" kern="0" dirty="0">
                <a:solidFill>
                  <a:srgbClr val="000000"/>
                </a:solidFill>
                <a:latin typeface="+mn-lt"/>
              </a:rPr>
              <a:t>()</a:t>
            </a:r>
          </a:p>
        </p:txBody>
      </p:sp>
      <p:sp>
        <p:nvSpPr>
          <p:cNvPr id="5" name="Bent Arrow 4"/>
          <p:cNvSpPr/>
          <p:nvPr/>
        </p:nvSpPr>
        <p:spPr bwMode="auto">
          <a:xfrm flipV="1">
            <a:off x="2948934" y="531614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6" name="Rectangle 5"/>
          <p:cNvSpPr/>
          <p:nvPr/>
        </p:nvSpPr>
        <p:spPr>
          <a:xfrm>
            <a:off x="1896552" y="2055432"/>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Html.ValidationSummary</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1896552" y="4695392"/>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Html.ValidationMessageFor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8" name="Rectangle 7"/>
          <p:cNvSpPr/>
          <p:nvPr/>
        </p:nvSpPr>
        <p:spPr>
          <a:xfrm>
            <a:off x="3860822" y="2423578"/>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&lt;ul&gt;</a:t>
            </a:r>
          </a:p>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  &lt;li&gt;Please enter a name.&lt;/li&gt;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&lt;li&gt;The EmailAddress field is required&lt;/li&gt;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&lt;/ul&gt;</a:t>
            </a:r>
            <a:endParaRPr lang="en-GB" b="0" dirty="0">
              <a:solidFill>
                <a:srgbClr val="000000"/>
              </a:solidFill>
              <a:latin typeface="Consolas" panose="020B0609020204030204" pitchFamily="49" charset="0"/>
              <a:cs typeface="Lucida Sans Unicode" pitchFamily="34" charset="0"/>
            </a:endParaRPr>
          </a:p>
        </p:txBody>
      </p:sp>
      <p:sp>
        <p:nvSpPr>
          <p:cNvPr id="9" name="Rectangle 8"/>
          <p:cNvSpPr/>
          <p:nvPr/>
        </p:nvSpPr>
        <p:spPr>
          <a:xfrm>
            <a:off x="3860822" y="5658015"/>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Please enter a name.</a:t>
            </a:r>
            <a:endParaRPr lang="en-GB" b="0" dirty="0">
              <a:solidFill>
                <a:srgbClr val="000000"/>
              </a:solidFill>
              <a:latin typeface="Consolas" panose="020B0609020204030204" pitchFamily="49" charset="0"/>
              <a:cs typeface="Lucida Sans Unicode" pitchFamily="34" charset="0"/>
            </a:endParaRPr>
          </a:p>
        </p:txBody>
      </p:sp>
      <p:sp>
        <p:nvSpPr>
          <p:cNvPr id="10" name="Bent Arrow 9"/>
          <p:cNvSpPr/>
          <p:nvPr/>
        </p:nvSpPr>
        <p:spPr bwMode="auto">
          <a:xfrm flipV="1">
            <a:off x="2974925" y="2688581"/>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360335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6ccfa82-c6b6-4912-8681-d1fed65966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Validation Helpers (Continued)</a:t>
            </a:r>
          </a:p>
        </p:txBody>
      </p:sp>
      <p:sp>
        <p:nvSpPr>
          <p:cNvPr id="4" name="Content Placeholder 2"/>
          <p:cNvSpPr txBox="1">
            <a:spLocks/>
          </p:cNvSpPr>
          <p:nvPr/>
        </p:nvSpPr>
        <p:spPr>
          <a:xfrm>
            <a:off x="1296000" y="1550503"/>
            <a:ext cx="8740040"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ValidationSummaryTagHelper</a:t>
            </a:r>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r>
              <a:rPr lang="en-US" sz="2000" b="1" kern="0" dirty="0" err="1">
                <a:solidFill>
                  <a:srgbClr val="000000"/>
                </a:solidFill>
                <a:latin typeface="+mn-lt"/>
              </a:rPr>
              <a:t>ValidationMessageTagHelper</a:t>
            </a:r>
            <a:endParaRPr lang="en-US" sz="2000" b="1" kern="0" dirty="0">
              <a:solidFill>
                <a:srgbClr val="000000"/>
              </a:solidFill>
              <a:latin typeface="+mn-lt"/>
            </a:endParaRPr>
          </a:p>
        </p:txBody>
      </p:sp>
      <p:sp>
        <p:nvSpPr>
          <p:cNvPr id="5" name="Bent Arrow 4"/>
          <p:cNvSpPr/>
          <p:nvPr/>
        </p:nvSpPr>
        <p:spPr bwMode="auto">
          <a:xfrm flipV="1">
            <a:off x="2889553" y="2623441"/>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6" name="Bent Arrow 5"/>
          <p:cNvSpPr/>
          <p:nvPr/>
        </p:nvSpPr>
        <p:spPr bwMode="auto">
          <a:xfrm flipV="1">
            <a:off x="2889553" y="5296692"/>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7" name="Rectangle 6"/>
          <p:cNvSpPr/>
          <p:nvPr/>
        </p:nvSpPr>
        <p:spPr>
          <a:xfrm>
            <a:off x="1711518" y="2114365"/>
            <a:ext cx="7487850"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cs typeface="Lucida Sans Unicode" pitchFamily="34" charset="0"/>
              </a:rPr>
              <a:t>&lt;div asp-validation-summary=“All”&gt;&lt;/div&gt;</a:t>
            </a:r>
            <a:endParaRPr lang="en-GB" b="0" dirty="0">
              <a:solidFill>
                <a:schemeClr val="bg1"/>
              </a:solidFill>
              <a:latin typeface="Consolas" panose="020B0609020204030204" pitchFamily="49" charset="0"/>
              <a:cs typeface="Lucida Sans Unicode" pitchFamily="34" charset="0"/>
            </a:endParaRPr>
          </a:p>
        </p:txBody>
      </p:sp>
      <p:sp>
        <p:nvSpPr>
          <p:cNvPr id="8" name="Rectangle 7"/>
          <p:cNvSpPr/>
          <p:nvPr/>
        </p:nvSpPr>
        <p:spPr>
          <a:xfrm>
            <a:off x="1711518" y="4455395"/>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&lt;span asp-validation-for=“Name”&gt;&lt;/span&gt;</a:t>
            </a:r>
            <a:endParaRPr lang="en-GB" b="0" dirty="0">
              <a:solidFill>
                <a:schemeClr val="bg1"/>
              </a:solidFill>
              <a:latin typeface="Consolas" panose="020B0609020204030204" pitchFamily="49" charset="0"/>
              <a:cs typeface="Lucida Sans Unicode" pitchFamily="34" charset="0"/>
            </a:endParaRPr>
          </a:p>
        </p:txBody>
      </p:sp>
      <p:sp>
        <p:nvSpPr>
          <p:cNvPr id="9" name="Rectangle 8"/>
          <p:cNvSpPr/>
          <p:nvPr/>
        </p:nvSpPr>
        <p:spPr>
          <a:xfrm>
            <a:off x="3860822" y="2609229"/>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&lt;ul&gt;</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&lt;li&gt;Please enter a name.&lt;/li&gt;</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&lt;li&gt;The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EmailAddress</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field is required&lt;/li&gt;</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&lt;/ul&gt;</a:t>
            </a:r>
            <a:endParaRPr lang="en-GB" b="0" dirty="0">
              <a:solidFill>
                <a:srgbClr val="000000"/>
              </a:solidFill>
              <a:latin typeface="Consolas" panose="020B0609020204030204" pitchFamily="49" charset="0"/>
              <a:cs typeface="Lucida Sans Unicode" pitchFamily="34" charset="0"/>
            </a:endParaRPr>
          </a:p>
        </p:txBody>
      </p:sp>
      <p:sp>
        <p:nvSpPr>
          <p:cNvPr id="10" name="Rectangle 9"/>
          <p:cNvSpPr/>
          <p:nvPr/>
        </p:nvSpPr>
        <p:spPr>
          <a:xfrm>
            <a:off x="3860822" y="5652292"/>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Please enter a name.</a:t>
            </a:r>
            <a:endParaRPr lang="en-GB" b="0" dirty="0">
              <a:solidFill>
                <a:srgbClr val="000000"/>
              </a:solidFill>
              <a:latin typeface="Consolas" panose="020B0609020204030204" pitchFamily="49" charset="0"/>
              <a:cs typeface="Lucida Sans Unicode" pitchFamily="34" charset="0"/>
            </a:endParaRPr>
          </a:p>
        </p:txBody>
      </p:sp>
    </p:spTree>
    <p:extLst>
      <p:ext uri="{BB962C8B-B14F-4D97-AF65-F5344CB8AC3E}">
        <p14:creationId xmlns:p14="http://schemas.microsoft.com/office/powerpoint/2010/main" val="416793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9e6ddf3-f533-43d8-b544-70f1ba064541">
    <p:spTree>
      <p:nvGrpSpPr>
        <p:cNvPr id="1" name=""/>
        <p:cNvGrpSpPr/>
        <p:nvPr/>
      </p:nvGrpSpPr>
      <p:grpSpPr>
        <a:xfrm>
          <a:off x="0" y="0"/>
          <a:ext cx="0" cy="0"/>
          <a:chOff x="0" y="0"/>
          <a:chExt cx="0" cy="0"/>
        </a:xfrm>
      </p:grpSpPr>
      <p:sp>
        <p:nvSpPr>
          <p:cNvPr id="2" name="Title 1"/>
          <p:cNvSpPr>
            <a:spLocks noGrp="1"/>
          </p:cNvSpPr>
          <p:nvPr>
            <p:ph type="title"/>
          </p:nvPr>
        </p:nvSpPr>
        <p:spPr>
          <a:xfrm>
            <a:off x="1467540" y="689429"/>
            <a:ext cx="9293225" cy="740664"/>
          </a:xfrm>
        </p:spPr>
        <p:txBody>
          <a:bodyPr/>
          <a:lstStyle/>
          <a:p>
            <a:r>
              <a:rPr lang="en-US" sz="2400" dirty="0"/>
              <a:t>Demonstration: How to Validate User Input with Data Annotations</a:t>
            </a:r>
            <a:endParaRPr lang="en-IN" sz="2400" dirty="0"/>
          </a:p>
        </p:txBody>
      </p:sp>
      <p:sp>
        <p:nvSpPr>
          <p:cNvPr id="4" name="Content Placeholder 2"/>
          <p:cNvSpPr txBox="1">
            <a:spLocks/>
          </p:cNvSpPr>
          <p:nvPr/>
        </p:nvSpPr>
        <p:spPr>
          <a:xfrm>
            <a:off x="1467540" y="1895061"/>
            <a:ext cx="8634404" cy="42735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dirty="0">
                <a:latin typeface="+mn-lt"/>
              </a:rPr>
              <a:t>Add validation data annotations to a model </a:t>
            </a:r>
          </a:p>
          <a:p>
            <a:r>
              <a:rPr lang="en-US" sz="2000" dirty="0">
                <a:latin typeface="+mn-lt"/>
              </a:rPr>
              <a:t>Use the </a:t>
            </a:r>
            <a:r>
              <a:rPr lang="en-US" sz="2000" b="1" dirty="0" err="1">
                <a:latin typeface="+mn-lt"/>
              </a:rPr>
              <a:t>ModelState.IsValid</a:t>
            </a:r>
            <a:r>
              <a:rPr lang="en-US" sz="2000" b="1" dirty="0">
                <a:latin typeface="+mn-lt"/>
              </a:rPr>
              <a:t> </a:t>
            </a:r>
            <a:r>
              <a:rPr lang="en-US" sz="2000" dirty="0">
                <a:latin typeface="+mn-lt"/>
              </a:rPr>
              <a:t>property in a handler</a:t>
            </a:r>
          </a:p>
          <a:p>
            <a:r>
              <a:rPr lang="en-US" sz="2000" dirty="0">
                <a:latin typeface="+mn-lt"/>
              </a:rPr>
              <a:t>Use validation helpers in a Page Content</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1729972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257fa0f-6dfe-443f-8198-8c5c51acd8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Adding Custom Validations</a:t>
            </a:r>
          </a:p>
        </p:txBody>
      </p:sp>
      <p:sp>
        <p:nvSpPr>
          <p:cNvPr id="4" name="Content Placeholder 2"/>
          <p:cNvSpPr txBox="1">
            <a:spLocks/>
          </p:cNvSpPr>
          <p:nvPr/>
        </p:nvSpPr>
        <p:spPr>
          <a:xfrm>
            <a:off x="1192696" y="1630016"/>
            <a:ext cx="10190921" cy="488398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Create custom validation data annotations</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public class </a:t>
            </a:r>
            <a:r>
              <a:rPr lang="en-US" sz="2000" kern="0" dirty="0" err="1">
                <a:solidFill>
                  <a:srgbClr val="000000"/>
                </a:solidFill>
                <a:latin typeface="Consolas" panose="020B0609020204030204" pitchFamily="49" charset="0"/>
                <a:cs typeface="Consolas" panose="020B0609020204030204" pitchFamily="49" charset="0"/>
              </a:rPr>
              <a:t>AllLettersValidationAttribute</a:t>
            </a:r>
            <a:r>
              <a:rPr lang="en-US" sz="2000" kern="0" dirty="0">
                <a:solidFill>
                  <a:srgbClr val="000000"/>
                </a:solidFill>
                <a:latin typeface="Consolas" panose="020B0609020204030204" pitchFamily="49" charset="0"/>
                <a:cs typeface="Consolas" panose="020B0609020204030204" pitchFamily="49" charset="0"/>
              </a:rPr>
              <a:t> : </a:t>
            </a:r>
            <a:r>
              <a:rPr lang="en-US" sz="2000" kern="0" dirty="0" err="1">
                <a:solidFill>
                  <a:srgbClr val="000000"/>
                </a:solidFill>
                <a:latin typeface="Consolas" panose="020B0609020204030204" pitchFamily="49" charset="0"/>
                <a:cs typeface="Consolas" panose="020B0609020204030204" pitchFamily="49" charset="0"/>
              </a:rPr>
              <a:t>ValidationAttribute</a:t>
            </a: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public override bool </a:t>
            </a:r>
            <a:r>
              <a:rPr lang="en-US" sz="2000" kern="0" dirty="0" err="1">
                <a:solidFill>
                  <a:srgbClr val="000000"/>
                </a:solidFill>
                <a:latin typeface="Consolas" panose="020B0609020204030204" pitchFamily="49" charset="0"/>
                <a:cs typeface="Consolas" panose="020B0609020204030204" pitchFamily="49" charset="0"/>
              </a:rPr>
              <a:t>IsValid</a:t>
            </a:r>
            <a:r>
              <a:rPr lang="en-US" sz="2000" kern="0" dirty="0">
                <a:solidFill>
                  <a:srgbClr val="000000"/>
                </a:solidFill>
                <a:latin typeface="Consolas" panose="020B0609020204030204" pitchFamily="49" charset="0"/>
                <a:cs typeface="Consolas" panose="020B0609020204030204" pitchFamily="49" charset="0"/>
              </a:rPr>
              <a:t>(Object value)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return ((string)value).All(</a:t>
            </a:r>
            <a:r>
              <a:rPr lang="en-US" sz="2000" kern="0" dirty="0" err="1">
                <a:solidFill>
                  <a:srgbClr val="000000"/>
                </a:solidFill>
                <a:latin typeface="Consolas" panose="020B0609020204030204" pitchFamily="49" charset="0"/>
                <a:cs typeface="Consolas" panose="020B0609020204030204" pitchFamily="49" charset="0"/>
              </a:rPr>
              <a:t>Char.IsLetter</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0" indent="0">
              <a:buNone/>
            </a:pPr>
            <a:endParaRPr lang="en-US" sz="2000" kern="0" dirty="0">
              <a:solidFill>
                <a:srgbClr val="000000"/>
              </a:solidFill>
              <a:latin typeface="+mn-lt"/>
              <a:cs typeface="Consolas" panose="020B0609020204030204" pitchFamily="49" charset="0"/>
            </a:endParaRPr>
          </a:p>
          <a:p>
            <a:pPr lvl="0"/>
            <a:r>
              <a:rPr lang="en-US" sz="2000" kern="0" dirty="0">
                <a:solidFill>
                  <a:srgbClr val="000000"/>
                </a:solidFill>
                <a:latin typeface="+mn-lt"/>
              </a:rPr>
              <a:t>Use custom validation data annotations</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AllLettersValidation</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ErrorMessage</a:t>
            </a:r>
            <a:r>
              <a:rPr lang="en-US" sz="2000" kern="0" dirty="0">
                <a:solidFill>
                  <a:srgbClr val="000000"/>
                </a:solidFill>
                <a:latin typeface="Consolas" panose="020B0609020204030204" pitchFamily="49" charset="0"/>
                <a:cs typeface="Consolas" panose="020B0609020204030204" pitchFamily="49" charset="0"/>
              </a:rPr>
              <a:t> = "Only letters allowed.")]</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public string Name { get; set; }</a:t>
            </a:r>
          </a:p>
          <a:p>
            <a:pPr marL="0" indent="0">
              <a:buNone/>
            </a:pPr>
            <a:endParaRPr lang="en-US" sz="2000" kern="0" dirty="0">
              <a:solidFill>
                <a:srgbClr val="000000"/>
              </a:solidFill>
              <a:latin typeface="+mn-lt"/>
              <a:cs typeface="Consolas" panose="020B0609020204030204" pitchFamily="49" charset="0"/>
            </a:endParaRP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254615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76790bb-e619-4803-a307-810f5857f7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Add Custom Validations</a:t>
            </a:r>
            <a:endParaRPr lang="en-IN" sz="2400" dirty="0"/>
          </a:p>
        </p:txBody>
      </p:sp>
      <p:sp>
        <p:nvSpPr>
          <p:cNvPr id="4" name="Content Placeholder 2"/>
          <p:cNvSpPr txBox="1">
            <a:spLocks/>
          </p:cNvSpPr>
          <p:nvPr/>
        </p:nvSpPr>
        <p:spPr>
          <a:xfrm>
            <a:off x="1296000" y="1656521"/>
            <a:ext cx="8805944" cy="45120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 add custom validations </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254633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Lab: Developing Models</a:t>
            </a:r>
          </a:p>
        </p:txBody>
      </p:sp>
      <p:sp>
        <p:nvSpPr>
          <p:cNvPr id="3" name="Text Placeholder 2"/>
          <p:cNvSpPr>
            <a:spLocks noGrp="1"/>
          </p:cNvSpPr>
          <p:nvPr>
            <p:ph type="body" idx="1"/>
          </p:nvPr>
        </p:nvSpPr>
        <p:spPr/>
        <p:txBody>
          <a:bodyPr>
            <a:normAutofit/>
          </a:bodyPr>
          <a:lstStyle/>
          <a:p>
            <a:r>
              <a:rPr lang="en-US" sz="2000" dirty="0"/>
              <a:t>Exercise 1: Adding a Model
Exercise 2: Working with Forms
Exercise 3: Adding Validation</a:t>
            </a:r>
            <a:endParaRPr lang="en-IN" sz="2000" dirty="0"/>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IN" sz="2800">
                <a:latin typeface="Segoe UI" panose="020B0502040204020203" pitchFamily="34" charset="0"/>
              </a:rPr>
              <a:t>Estimated Time: 60 minutes</a:t>
            </a:r>
          </a:p>
        </p:txBody>
      </p:sp>
    </p:spTree>
    <p:extLst>
      <p:ext uri="{BB962C8B-B14F-4D97-AF65-F5344CB8AC3E}">
        <p14:creationId xmlns:p14="http://schemas.microsoft.com/office/powerpoint/2010/main" val="41206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Creating Models</a:t>
            </a:r>
            <a:endParaRPr lang="en-IN" sz="2400" dirty="0"/>
          </a:p>
        </p:txBody>
      </p:sp>
      <p:sp>
        <p:nvSpPr>
          <p:cNvPr id="3" name="Text Placeholder 2"/>
          <p:cNvSpPr>
            <a:spLocks noGrp="1"/>
          </p:cNvSpPr>
          <p:nvPr>
            <p:ph type="body" idx="1"/>
          </p:nvPr>
        </p:nvSpPr>
        <p:spPr/>
        <p:txBody>
          <a:bodyPr>
            <a:normAutofit/>
          </a:bodyPr>
          <a:lstStyle/>
          <a:p>
            <a:r>
              <a:rPr lang="en-US" sz="2000" dirty="0"/>
              <a:t>Developing Models
Passing Models to Page Content
Binding Models to Pages and Displaying Data
Demonstration: How to Bind Models To Pages
What Are Model Binders?
Adding CRUD Operations to Pages</a:t>
            </a:r>
            <a:endParaRPr lang="en-IN" sz="2000" dirty="0"/>
          </a:p>
        </p:txBody>
      </p:sp>
    </p:spTree>
    <p:extLst>
      <p:ext uri="{BB962C8B-B14F-4D97-AF65-F5344CB8AC3E}">
        <p14:creationId xmlns:p14="http://schemas.microsoft.com/office/powerpoint/2010/main" val="59945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Developing Models</a:t>
            </a:r>
          </a:p>
        </p:txBody>
      </p:sp>
      <p:sp>
        <p:nvSpPr>
          <p:cNvPr id="4" name="Content Placeholder 2"/>
          <p:cNvSpPr txBox="1">
            <a:spLocks/>
          </p:cNvSpPr>
          <p:nvPr/>
        </p:nvSpPr>
        <p:spPr>
          <a:xfrm>
            <a:off x="1296000" y="1537251"/>
            <a:ext cx="8805944"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A model is a collection of classes</a:t>
            </a:r>
          </a:p>
          <a:p>
            <a:pPr marL="0" indent="0">
              <a:buNone/>
            </a:pPr>
            <a:endParaRPr lang="en-US" sz="2000" kern="0" dirty="0">
              <a:solidFill>
                <a:srgbClr val="000000"/>
              </a:solidFill>
              <a:latin typeface="+mn-lt"/>
            </a:endParaRPr>
          </a:p>
        </p:txBody>
      </p:sp>
      <p:pic>
        <p:nvPicPr>
          <p:cNvPr id="5" name="Picture 4" descr="A UML Logical Data Model diagram that describes the relationship between the Photo and Comment model classes."/>
          <p:cNvPicPr>
            <a:picLocks noChangeAspect="1"/>
          </p:cNvPicPr>
          <p:nvPr/>
        </p:nvPicPr>
        <p:blipFill>
          <a:blip r:embed="rId3"/>
          <a:stretch>
            <a:fillRect/>
          </a:stretch>
        </p:blipFill>
        <p:spPr>
          <a:xfrm>
            <a:off x="1982788" y="2555619"/>
            <a:ext cx="8164964" cy="2078548"/>
          </a:xfrm>
          <a:prstGeom prst="rect">
            <a:avLst/>
          </a:prstGeom>
        </p:spPr>
      </p:pic>
    </p:spTree>
    <p:extLst>
      <p:ext uri="{BB962C8B-B14F-4D97-AF65-F5344CB8AC3E}">
        <p14:creationId xmlns:p14="http://schemas.microsoft.com/office/powerpoint/2010/main" val="423807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6cd428d-dd5b-414a-9421-1779476e80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Photo and Comment Model Classes</a:t>
            </a:r>
            <a:endParaRPr lang="en-IN" sz="2400" dirty="0"/>
          </a:p>
        </p:txBody>
      </p:sp>
      <p:sp>
        <p:nvSpPr>
          <p:cNvPr id="4" name="Content Placeholder 3"/>
          <p:cNvSpPr txBox="1">
            <a:spLocks/>
          </p:cNvSpPr>
          <p:nvPr/>
        </p:nvSpPr>
        <p:spPr>
          <a:xfrm>
            <a:off x="1161153" y="1108320"/>
            <a:ext cx="6627812" cy="2646878"/>
          </a:xfrm>
          <a:prstGeom prst="rect">
            <a:avLst/>
          </a:prstGeom>
        </p:spPr>
        <p:txBody>
          <a:bodyPr wrap="square">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public class Photo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int</a:t>
            </a:r>
            <a:r>
              <a:rPr lang="en-GB" sz="1400" kern="0" dirty="0">
                <a:solidFill>
                  <a:schemeClr val="tx2"/>
                </a:solidFill>
                <a:highlight>
                  <a:srgbClr val="FFFFFF"/>
                </a:highlight>
                <a:latin typeface="Consolas" panose="020B0609020204030204" pitchFamily="49" charset="0"/>
                <a:cs typeface="Consolas" panose="020B0609020204030204" pitchFamily="49" charset="0"/>
              </a:rPr>
              <a:t>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PhotoID</a:t>
            </a:r>
            <a:r>
              <a:rPr lang="en-GB" sz="1400" kern="0" dirty="0">
                <a:solidFill>
                  <a:schemeClr val="tx2"/>
                </a:solidFill>
                <a:highlight>
                  <a:srgbClr val="FFFFFF"/>
                </a:highlight>
                <a:latin typeface="Consolas" panose="020B0609020204030204" pitchFamily="49" charset="0"/>
                <a:cs typeface="Consolas" panose="020B0609020204030204" pitchFamily="49" charset="0"/>
              </a:rPr>
              <a:t>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string Title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byte[]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PhotoFile</a:t>
            </a:r>
            <a:r>
              <a:rPr lang="en-GB" sz="1400" kern="0" dirty="0">
                <a:solidFill>
                  <a:schemeClr val="tx2"/>
                </a:solidFill>
                <a:highlight>
                  <a:srgbClr val="FFFFFF"/>
                </a:highlight>
                <a:latin typeface="Consolas" panose="020B0609020204030204" pitchFamily="49" charset="0"/>
                <a:cs typeface="Consolas" panose="020B0609020204030204" pitchFamily="49" charset="0"/>
              </a:rPr>
              <a:t>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string Description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DateTime</a:t>
            </a:r>
            <a:r>
              <a:rPr lang="en-GB" sz="1400" kern="0" dirty="0">
                <a:solidFill>
                  <a:schemeClr val="tx2"/>
                </a:solidFill>
                <a:highlight>
                  <a:srgbClr val="FFFFFF"/>
                </a:highlight>
                <a:latin typeface="Consolas" panose="020B0609020204030204" pitchFamily="49" charset="0"/>
                <a:cs typeface="Consolas" panose="020B0609020204030204" pitchFamily="49" charset="0"/>
              </a:rPr>
              <a:t>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CreatedDate</a:t>
            </a:r>
            <a:r>
              <a:rPr lang="en-GB" sz="1400" kern="0" dirty="0">
                <a:solidFill>
                  <a:schemeClr val="tx2"/>
                </a:solidFill>
                <a:highlight>
                  <a:srgbClr val="FFFFFF"/>
                </a:highlight>
                <a:latin typeface="Consolas" panose="020B0609020204030204" pitchFamily="49" charset="0"/>
                <a:cs typeface="Consolas" panose="020B0609020204030204" pitchFamily="49" charset="0"/>
              </a:rPr>
              <a:t>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string Owner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virtual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ICollection</a:t>
            </a:r>
            <a:r>
              <a:rPr lang="en-GB" sz="1400" kern="0" dirty="0">
                <a:solidFill>
                  <a:schemeClr val="tx2"/>
                </a:solidFill>
                <a:highlight>
                  <a:srgbClr val="FFFFFF"/>
                </a:highlight>
                <a:latin typeface="Consolas" panose="020B0609020204030204" pitchFamily="49" charset="0"/>
                <a:cs typeface="Consolas" panose="020B0609020204030204" pitchFamily="49" charset="0"/>
              </a:rPr>
              <a:t>&lt;Comment&gt; Comments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a:t>
            </a:r>
          </a:p>
        </p:txBody>
      </p:sp>
      <p:sp>
        <p:nvSpPr>
          <p:cNvPr id="5" name="Rectangle 4"/>
          <p:cNvSpPr/>
          <p:nvPr/>
        </p:nvSpPr>
        <p:spPr>
          <a:xfrm>
            <a:off x="5905431" y="3940729"/>
            <a:ext cx="6094412" cy="2713563"/>
          </a:xfrm>
          <a:prstGeom prst="rect">
            <a:avLst/>
          </a:prstGeom>
        </p:spPr>
        <p:txBody>
          <a:bodyPr wrap="square">
            <a:spAutoFit/>
          </a:bodyPr>
          <a:lstStyle/>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public class Comment</a:t>
            </a:r>
            <a:r>
              <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int</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CommentID</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int</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PhotoID</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string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UserName</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string Subject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string Body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virtual Photo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Photo</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276138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Passing Models to Page Content</a:t>
            </a:r>
          </a:p>
        </p:txBody>
      </p:sp>
      <p:sp>
        <p:nvSpPr>
          <p:cNvPr id="4" name="Content Placeholder 2"/>
          <p:cNvSpPr txBox="1">
            <a:spLocks/>
          </p:cNvSpPr>
          <p:nvPr/>
        </p:nvSpPr>
        <p:spPr>
          <a:xfrm>
            <a:off x="1032000" y="1470991"/>
            <a:ext cx="9069944"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The instances of model classes are usually created in a page handler and passed to the Page Content through Properties</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352430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27147ff-07e0-4518-9f62-f72d24f088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One Way Binding</a:t>
            </a:r>
            <a:endParaRPr lang="en-IN" sz="2400" dirty="0"/>
          </a:p>
        </p:txBody>
      </p:sp>
      <p:sp>
        <p:nvSpPr>
          <p:cNvPr id="4" name="Content Placeholder 2"/>
          <p:cNvSpPr txBox="1">
            <a:spLocks/>
          </p:cNvSpPr>
          <p:nvPr/>
        </p:nvSpPr>
        <p:spPr>
          <a:xfrm>
            <a:off x="1032000" y="1577009"/>
            <a:ext cx="10128000"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With one way binding the content can be rendered in the response</a:t>
            </a:r>
          </a:p>
          <a:p>
            <a:pPr marL="0" indent="0">
              <a:buNone/>
            </a:pPr>
            <a:endParaRPr lang="en-US" kern="0" dirty="0">
              <a:solidFill>
                <a:srgbClr val="000000"/>
              </a:solidFill>
            </a:endParaRPr>
          </a:p>
          <a:p>
            <a:pPr marL="0" indent="0">
              <a:buNone/>
            </a:pPr>
            <a:r>
              <a:rPr lang="en-US" sz="2400" kern="0" dirty="0">
                <a:solidFill>
                  <a:srgbClr val="000000"/>
                </a:solidFill>
                <a:latin typeface="Consolas" panose="020B0609020204030204" pitchFamily="49" charset="0"/>
              </a:rPr>
              <a:t>public class </a:t>
            </a:r>
            <a:r>
              <a:rPr lang="en-US" sz="2400" kern="0" dirty="0" err="1">
                <a:solidFill>
                  <a:srgbClr val="000000"/>
                </a:solidFill>
                <a:latin typeface="Consolas" panose="020B0609020204030204" pitchFamily="49" charset="0"/>
              </a:rPr>
              <a:t>SomePage</a:t>
            </a:r>
            <a:r>
              <a:rPr lang="en-US" sz="2400" kern="0" dirty="0">
                <a:solidFill>
                  <a:srgbClr val="000000"/>
                </a:solidFill>
                <a:latin typeface="Consolas" panose="020B0609020204030204" pitchFamily="49" charset="0"/>
              </a:rPr>
              <a:t> : </a:t>
            </a:r>
            <a:r>
              <a:rPr lang="en-US" sz="2400" kern="0" dirty="0" err="1">
                <a:solidFill>
                  <a:srgbClr val="000000"/>
                </a:solidFill>
                <a:latin typeface="Consolas" panose="020B0609020204030204" pitchFamily="49" charset="0"/>
              </a:rPr>
              <a:t>PageModel</a:t>
            </a:r>
            <a:r>
              <a:rPr lang="en-US" sz="2400" kern="0" dirty="0">
                <a:solidFill>
                  <a:srgbClr val="000000"/>
                </a:solidFill>
                <a:latin typeface="Consolas" panose="020B0609020204030204" pitchFamily="49" charset="0"/>
              </a:rPr>
              <a:t> {</a:t>
            </a:r>
          </a:p>
          <a:p>
            <a:pPr marL="0" indent="0">
              <a:buNone/>
            </a:pPr>
            <a:r>
              <a:rPr lang="en-US" sz="2400" kern="0" dirty="0">
                <a:solidFill>
                  <a:srgbClr val="000000"/>
                </a:solidFill>
                <a:latin typeface="Consolas" panose="020B0609020204030204" pitchFamily="49" charset="0"/>
              </a:rPr>
              <a:t>  public </a:t>
            </a:r>
            <a:r>
              <a:rPr lang="en-US" sz="2400" kern="0" dirty="0" err="1">
                <a:solidFill>
                  <a:srgbClr val="000000"/>
                </a:solidFill>
                <a:latin typeface="Consolas" panose="020B0609020204030204" pitchFamily="49" charset="0"/>
              </a:rPr>
              <a:t>SomeModel</a:t>
            </a:r>
            <a:r>
              <a:rPr lang="en-US" sz="2400" kern="0" dirty="0">
                <a:solidFill>
                  <a:srgbClr val="000000"/>
                </a:solidFill>
                <a:latin typeface="Consolas" panose="020B0609020204030204" pitchFamily="49" charset="0"/>
              </a:rPr>
              <a:t> Model {get; set;}    </a:t>
            </a:r>
          </a:p>
          <a:p>
            <a:pPr marL="0" indent="0">
              <a:buNone/>
            </a:pPr>
            <a:r>
              <a:rPr lang="en-US" sz="2400" kern="0" dirty="0">
                <a:solidFill>
                  <a:srgbClr val="000000"/>
                </a:solidFill>
                <a:latin typeface="Consolas" panose="020B0609020204030204" pitchFamily="49" charset="0"/>
              </a:rPr>
              <a:t>  public </a:t>
            </a:r>
            <a:r>
              <a:rPr lang="en-US" sz="2400" kern="0" dirty="0" err="1">
                <a:solidFill>
                  <a:srgbClr val="000000"/>
                </a:solidFill>
                <a:latin typeface="Consolas" panose="020B0609020204030204" pitchFamily="49" charset="0"/>
              </a:rPr>
              <a:t>ActionResult</a:t>
            </a:r>
            <a:r>
              <a:rPr lang="en-US" sz="2400" kern="0" dirty="0">
                <a:solidFill>
                  <a:srgbClr val="000000"/>
                </a:solidFill>
                <a:latin typeface="Consolas" panose="020B0609020204030204" pitchFamily="49" charset="0"/>
              </a:rPr>
              <a:t> </a:t>
            </a:r>
            <a:r>
              <a:rPr lang="en-US" sz="2400" kern="0" dirty="0" err="1">
                <a:solidFill>
                  <a:srgbClr val="000000"/>
                </a:solidFill>
                <a:latin typeface="Consolas" panose="020B0609020204030204" pitchFamily="49" charset="0"/>
              </a:rPr>
              <a:t>OnGet</a:t>
            </a:r>
            <a:r>
              <a:rPr lang="en-US" sz="2400" kern="0" dirty="0">
                <a:solidFill>
                  <a:srgbClr val="000000"/>
                </a:solidFill>
                <a:latin typeface="Consolas" panose="020B0609020204030204" pitchFamily="49" charset="0"/>
              </a:rPr>
              <a:t>() {</a:t>
            </a:r>
          </a:p>
          <a:p>
            <a:pPr marL="0" indent="0">
              <a:buNone/>
            </a:pPr>
            <a:r>
              <a:rPr lang="en-US" sz="2400" kern="0" dirty="0">
                <a:solidFill>
                  <a:srgbClr val="000000"/>
                </a:solidFill>
                <a:latin typeface="Consolas" panose="020B0609020204030204" pitchFamily="49" charset="0"/>
              </a:rPr>
              <a:t>    Model = new </a:t>
            </a:r>
            <a:r>
              <a:rPr lang="en-US" sz="2400" kern="0" dirty="0" err="1">
                <a:solidFill>
                  <a:srgbClr val="000000"/>
                </a:solidFill>
                <a:latin typeface="Consolas" panose="020B0609020204030204" pitchFamily="49" charset="0"/>
              </a:rPr>
              <a:t>SomeModel</a:t>
            </a:r>
            <a:r>
              <a:rPr lang="en-US" sz="2400" kern="0" dirty="0">
                <a:solidFill>
                  <a:srgbClr val="000000"/>
                </a:solidFill>
                <a:latin typeface="Consolas" panose="020B0609020204030204" pitchFamily="49" charset="0"/>
              </a:rPr>
              <a:t>() { Text = "some text" };</a:t>
            </a:r>
          </a:p>
          <a:p>
            <a:pPr marL="0" indent="0">
              <a:buNone/>
            </a:pPr>
            <a:r>
              <a:rPr lang="en-US" sz="2400" kern="0" dirty="0">
                <a:solidFill>
                  <a:srgbClr val="000000"/>
                </a:solidFill>
                <a:latin typeface="Consolas" panose="020B0609020204030204" pitchFamily="49" charset="0"/>
              </a:rPr>
              <a:t>  }</a:t>
            </a:r>
          </a:p>
          <a:p>
            <a:pPr marL="0" indent="0">
              <a:buNone/>
            </a:pPr>
            <a:r>
              <a:rPr lang="en-US" sz="2400" b="1" kern="0" dirty="0">
                <a:solidFill>
                  <a:srgbClr val="000000"/>
                </a:solidFill>
                <a:latin typeface="Consolas" panose="020B0609020204030204" pitchFamily="49" charset="0"/>
              </a:rPr>
              <a:t>}</a:t>
            </a:r>
          </a:p>
          <a:p>
            <a:pPr lvl="0"/>
            <a:endParaRPr lang="en-US" kern="0" dirty="0">
              <a:solidFill>
                <a:srgbClr val="000000"/>
              </a:solidFill>
            </a:endParaRPr>
          </a:p>
        </p:txBody>
      </p:sp>
    </p:spTree>
    <p:extLst>
      <p:ext uri="{BB962C8B-B14F-4D97-AF65-F5344CB8AC3E}">
        <p14:creationId xmlns:p14="http://schemas.microsoft.com/office/powerpoint/2010/main" val="70808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f70ef29-6a6e-4455-92da-1fd6efe0c0f9">
    <p:spTree>
      <p:nvGrpSpPr>
        <p:cNvPr id="1" name=""/>
        <p:cNvGrpSpPr/>
        <p:nvPr/>
      </p:nvGrpSpPr>
      <p:grpSpPr>
        <a:xfrm>
          <a:off x="0" y="0"/>
          <a:ext cx="0" cy="0"/>
          <a:chOff x="0" y="0"/>
          <a:chExt cx="0" cy="0"/>
        </a:xfrm>
      </p:grpSpPr>
      <p:sp>
        <p:nvSpPr>
          <p:cNvPr id="2" name="Title 1"/>
          <p:cNvSpPr>
            <a:spLocks noGrp="1"/>
          </p:cNvSpPr>
          <p:nvPr>
            <p:ph type="title"/>
          </p:nvPr>
        </p:nvSpPr>
        <p:spPr>
          <a:xfrm>
            <a:off x="1242253" y="765810"/>
            <a:ext cx="8683625" cy="740664"/>
          </a:xfrm>
        </p:spPr>
        <p:txBody>
          <a:bodyPr/>
          <a:lstStyle/>
          <a:p>
            <a:r>
              <a:rPr lang="en-US" sz="2400" dirty="0"/>
              <a:t>Binding Page Content to Model Classes and Displaying Data</a:t>
            </a:r>
            <a:endParaRPr lang="en-IN" sz="2400" dirty="0"/>
          </a:p>
        </p:txBody>
      </p:sp>
      <p:sp>
        <p:nvSpPr>
          <p:cNvPr id="6" name="Rectangle 5"/>
          <p:cNvSpPr/>
          <p:nvPr/>
        </p:nvSpPr>
        <p:spPr>
          <a:xfrm>
            <a:off x="1044189" y="1739395"/>
            <a:ext cx="5595756" cy="1495895"/>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public class Person</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string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FirstName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 get; set;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string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LastName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 get; set;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grpSp>
        <p:nvGrpSpPr>
          <p:cNvPr id="8" name="Group 7" descr="The slide displays a model class named Person with two properties of the type string: FirstName and LastName. The slide also displays a form in a browser. The form contains two text boxes that are labelled First Name and Last Name, and a button with the text Submit my name. There is an arrow connecting the model class and the form. The text @EditorForModel is displayed below the arrow."/>
          <p:cNvGrpSpPr/>
          <p:nvPr/>
        </p:nvGrpSpPr>
        <p:grpSpPr>
          <a:xfrm>
            <a:off x="3842585" y="3235290"/>
            <a:ext cx="7305226" cy="3466046"/>
            <a:chOff x="780926" y="2500911"/>
            <a:chExt cx="7305226" cy="3466046"/>
          </a:xfrm>
        </p:grpSpPr>
        <p:sp>
          <p:nvSpPr>
            <p:cNvPr id="5" name="Bent Arrow 4"/>
            <p:cNvSpPr/>
            <p:nvPr/>
          </p:nvSpPr>
          <p:spPr bwMode="auto">
            <a:xfrm flipV="1">
              <a:off x="780926" y="2565086"/>
              <a:ext cx="2890013" cy="757314"/>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endParaRPr>
            </a:p>
          </p:txBody>
        </p:sp>
        <p:pic>
          <p:nvPicPr>
            <p:cNvPr id="7" name="Picture 6"/>
            <p:cNvPicPr>
              <a:picLocks noChangeAspect="1"/>
            </p:cNvPicPr>
            <p:nvPr/>
          </p:nvPicPr>
          <p:blipFill>
            <a:blip r:embed="rId3"/>
            <a:stretch>
              <a:fillRect/>
            </a:stretch>
          </p:blipFill>
          <p:spPr>
            <a:xfrm>
              <a:off x="3958378" y="2500911"/>
              <a:ext cx="4127774" cy="3466046"/>
            </a:xfrm>
            <a:prstGeom prst="rect">
              <a:avLst/>
            </a:prstGeom>
          </p:spPr>
        </p:pic>
      </p:grpSp>
      <p:sp>
        <p:nvSpPr>
          <p:cNvPr id="3" name="TextBox 2">
            <a:extLst>
              <a:ext uri="{FF2B5EF4-FFF2-40B4-BE49-F238E27FC236}">
                <a16:creationId xmlns:a16="http://schemas.microsoft.com/office/drawing/2014/main" id="{2737D8A1-406D-450B-9FDC-E40E13DDA18D}"/>
              </a:ext>
            </a:extLst>
          </p:cNvPr>
          <p:cNvSpPr txBox="1"/>
          <p:nvPr/>
        </p:nvSpPr>
        <p:spPr>
          <a:xfrm>
            <a:off x="1361837" y="4151197"/>
            <a:ext cx="3833101" cy="1200329"/>
          </a:xfrm>
          <a:prstGeom prst="rect">
            <a:avLst/>
          </a:prstGeom>
          <a:noFill/>
        </p:spPr>
        <p:txBody>
          <a:bodyPr wrap="none" rtlCol="0">
            <a:spAutoFit/>
          </a:bodyPr>
          <a:lstStyle/>
          <a:p>
            <a:r>
              <a:rPr lang="en-US" dirty="0"/>
              <a:t>&lt;label asp-for=“</a:t>
            </a:r>
            <a:r>
              <a:rPr lang="en-US" dirty="0" err="1"/>
              <a:t>Model.FirstName</a:t>
            </a:r>
            <a:r>
              <a:rPr lang="en-US" dirty="0"/>
              <a:t>“/&gt;</a:t>
            </a:r>
          </a:p>
          <a:p>
            <a:r>
              <a:rPr lang="en-US" dirty="0"/>
              <a:t>&lt;input asp-for=“</a:t>
            </a:r>
            <a:r>
              <a:rPr lang="en-US" dirty="0" err="1"/>
              <a:t>Model.FirstName</a:t>
            </a:r>
            <a:r>
              <a:rPr lang="en-US" dirty="0"/>
              <a:t>“/&gt;</a:t>
            </a:r>
          </a:p>
          <a:p>
            <a:r>
              <a:rPr lang="en-US" dirty="0"/>
              <a:t>&lt;label asp-for=“</a:t>
            </a:r>
            <a:r>
              <a:rPr lang="en-US" dirty="0" err="1"/>
              <a:t>Model.LastName</a:t>
            </a:r>
            <a:r>
              <a:rPr lang="en-US" dirty="0"/>
              <a:t>“/&gt;</a:t>
            </a:r>
          </a:p>
          <a:p>
            <a:r>
              <a:rPr lang="en-US" dirty="0"/>
              <a:t>&lt;input asp-for=“</a:t>
            </a:r>
            <a:r>
              <a:rPr lang="en-US" dirty="0" err="1"/>
              <a:t>Model.LastName</a:t>
            </a:r>
            <a:r>
              <a:rPr lang="en-US" dirty="0"/>
              <a:t>“/&gt;</a:t>
            </a:r>
          </a:p>
        </p:txBody>
      </p:sp>
    </p:spTree>
    <p:extLst>
      <p:ext uri="{BB962C8B-B14F-4D97-AF65-F5344CB8AC3E}">
        <p14:creationId xmlns:p14="http://schemas.microsoft.com/office/powerpoint/2010/main" val="206720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fcbeeb0-66a9-498a-88c3-a786660b1c34">
    <p:spTree>
      <p:nvGrpSpPr>
        <p:cNvPr id="1" name=""/>
        <p:cNvGrpSpPr/>
        <p:nvPr/>
      </p:nvGrpSpPr>
      <p:grpSpPr>
        <a:xfrm>
          <a:off x="0" y="0"/>
          <a:ext cx="0" cy="0"/>
          <a:chOff x="0" y="0"/>
          <a:chExt cx="0" cy="0"/>
        </a:xfrm>
      </p:grpSpPr>
      <p:sp>
        <p:nvSpPr>
          <p:cNvPr id="2" name="Title 1"/>
          <p:cNvSpPr>
            <a:spLocks noGrp="1"/>
          </p:cNvSpPr>
          <p:nvPr>
            <p:ph type="title"/>
          </p:nvPr>
        </p:nvSpPr>
        <p:spPr>
          <a:xfrm>
            <a:off x="1361523" y="887893"/>
            <a:ext cx="8457202" cy="740664"/>
          </a:xfrm>
        </p:spPr>
        <p:txBody>
          <a:bodyPr/>
          <a:lstStyle/>
          <a:p>
            <a:r>
              <a:rPr lang="en-US" sz="2400" dirty="0"/>
              <a:t>Demonstration: How to Bind Model Classes to Page Content</a:t>
            </a:r>
            <a:endParaRPr lang="en-IN" sz="2400" dirty="0"/>
          </a:p>
        </p:txBody>
      </p:sp>
      <p:sp>
        <p:nvSpPr>
          <p:cNvPr id="4" name="Content Placeholder 2"/>
          <p:cNvSpPr txBox="1">
            <a:spLocks/>
          </p:cNvSpPr>
          <p:nvPr/>
        </p:nvSpPr>
        <p:spPr>
          <a:xfrm>
            <a:off x="1361523" y="1736035"/>
            <a:ext cx="8740421" cy="44325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dirty="0">
                <a:latin typeface="+mn-lt"/>
              </a:rPr>
              <a:t>Add a model to a Web application</a:t>
            </a:r>
          </a:p>
          <a:p>
            <a:r>
              <a:rPr lang="en-US" sz="2000" dirty="0">
                <a:latin typeface="+mn-lt"/>
              </a:rPr>
              <a:t>Pass a model from Page Models to Page Content</a:t>
            </a:r>
          </a:p>
          <a:p>
            <a:r>
              <a:rPr lang="en-US" sz="2000" dirty="0">
                <a:latin typeface="+mn-lt"/>
              </a:rPr>
              <a:t>Render the model properties using </a:t>
            </a:r>
            <a:r>
              <a:rPr lang="en-US" sz="2000" b="1" dirty="0">
                <a:latin typeface="+mn-lt"/>
              </a:rPr>
              <a:t>asp-for=“</a:t>
            </a:r>
            <a:r>
              <a:rPr lang="en-US" sz="2000" b="1" dirty="0" err="1">
                <a:latin typeface="+mn-lt"/>
              </a:rPr>
              <a:t>Model.PropertyName</a:t>
            </a:r>
            <a:r>
              <a:rPr lang="en-US" sz="2000" b="1" dirty="0">
                <a:latin typeface="+mn-lt"/>
              </a:rPr>
              <a:t>”</a:t>
            </a:r>
          </a:p>
          <a:p>
            <a:endParaRPr lang="en-US" sz="2000" b="1" dirty="0">
              <a:latin typeface="+mn-lt"/>
            </a:endParaRP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277351180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3137</Words>
  <Application>Microsoft Office PowerPoint</Application>
  <PresentationFormat>Widescreen</PresentationFormat>
  <Paragraphs>354</Paragraphs>
  <Slides>27</Slides>
  <Notes>27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Segoe UI</vt:lpstr>
      <vt:lpstr>Verdana</vt:lpstr>
      <vt:lpstr>Consolas</vt:lpstr>
      <vt:lpstr>Arial</vt:lpstr>
      <vt:lpstr>Calibri</vt:lpstr>
      <vt:lpstr>Times New Roman</vt:lpstr>
      <vt:lpstr>Wingdings</vt:lpstr>
      <vt:lpstr>Segoe UI Light</vt:lpstr>
      <vt:lpstr>Lucida Sans Unicode</vt:lpstr>
      <vt:lpstr>NG_MOC_Core_ModuleNew2</vt:lpstr>
      <vt:lpstr>Info Support - licht</vt:lpstr>
      <vt:lpstr>KC slides</vt:lpstr>
      <vt:lpstr>Info Support - donker</vt:lpstr>
      <vt:lpstr>Module 6</vt:lpstr>
      <vt:lpstr>Module Overview</vt:lpstr>
      <vt:lpstr>Lesson 1: Creating Models</vt:lpstr>
      <vt:lpstr>Developing Models</vt:lpstr>
      <vt:lpstr>The Photo and Comment Model Classes</vt:lpstr>
      <vt:lpstr>Passing Models to Page Content</vt:lpstr>
      <vt:lpstr>One Way Binding</vt:lpstr>
      <vt:lpstr>Binding Page Content to Model Classes and Displaying Data</vt:lpstr>
      <vt:lpstr>Demonstration: How to Bind Model Classes to Page Content</vt:lpstr>
      <vt:lpstr>What Are Model Binders?</vt:lpstr>
      <vt:lpstr>Passing Parameters to Actions</vt:lpstr>
      <vt:lpstr>Two Way Binding</vt:lpstr>
      <vt:lpstr>Lesson 2: Working with Forms</vt:lpstr>
      <vt:lpstr>Using Display and Edit Data Annotations</vt:lpstr>
      <vt:lpstr>Using Display Helpers</vt:lpstr>
      <vt:lpstr>Using Editor Helpers</vt:lpstr>
      <vt:lpstr>Using Editor Helpers (Continued)</vt:lpstr>
      <vt:lpstr>Using Form Helpers</vt:lpstr>
      <vt:lpstr>Demonstration: How to Use Display and Edit Data Annotations</vt:lpstr>
      <vt:lpstr>Lesson 3: Validating MVC Application</vt:lpstr>
      <vt:lpstr>Validating User Input with Data Annotations</vt:lpstr>
      <vt:lpstr>Using Validation Helpers</vt:lpstr>
      <vt:lpstr>Using Validation Helpers (Continued)</vt:lpstr>
      <vt:lpstr>Demonstration: How to Validate User Input with Data Annotations</vt:lpstr>
      <vt:lpstr>Adding Custom Validations</vt:lpstr>
      <vt:lpstr>Demonstration: How to Add Custom Validations</vt:lpstr>
      <vt:lpstr>Lab: Developing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2019-01-25T06:11:02Z</dcterms:created>
  <dcterms:modified xsi:type="dcterms:W3CDTF">2022-02-09T14:43:16Z</dcterms:modified>
</cp:coreProperties>
</file>