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710" r:id="rId3"/>
    <p:sldMasterId id="2147483723" r:id="rId4"/>
  </p:sldMasterIdLst>
  <p:notesMasterIdLst>
    <p:notesMasterId r:id="rId26"/>
  </p:notesMasterIdLst>
  <p:sldIdLst>
    <p:sldId id="256" r:id="rId5"/>
    <p:sldId id="257" r:id="rId6"/>
    <p:sldId id="258" r:id="rId7"/>
    <p:sldId id="259" r:id="rId8"/>
    <p:sldId id="260" r:id="rId9"/>
    <p:sldId id="261" r:id="rId10"/>
    <p:sldId id="262" r:id="rId11"/>
    <p:sldId id="263" r:id="rId12"/>
    <p:sldId id="264" r:id="rId13"/>
    <p:sldId id="265" r:id="rId14"/>
    <p:sldId id="266" r:id="rId15"/>
    <p:sldId id="288" r:id="rId16"/>
    <p:sldId id="267" r:id="rId17"/>
    <p:sldId id="268" r:id="rId18"/>
    <p:sldId id="269" r:id="rId19"/>
    <p:sldId id="270" r:id="rId20"/>
    <p:sldId id="271" r:id="rId21"/>
    <p:sldId id="281" r:id="rId22"/>
    <p:sldId id="286" r:id="rId23"/>
    <p:sldId id="287" r:id="rId24"/>
    <p:sldId id="285"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Lucida Sans Unicode" panose="020B0602030504020204" pitchFamily="34" charset="0"/>
      <p:regular r:id="rId35"/>
    </p:embeddedFont>
    <p:embeddedFont>
      <p:font typeface="PMingLiU" panose="02020500000000000000" pitchFamily="18" charset="-120"/>
      <p:regular r:id="rId36"/>
    </p:embeddedFont>
    <p:embeddedFont>
      <p:font typeface="Segoe UI" panose="020B0502040204020203" pitchFamily="34" charset="0"/>
      <p:regular r:id="rId37"/>
      <p:bold r:id="rId38"/>
      <p:italic r:id="rId39"/>
      <p:boldItalic r:id="rId40"/>
    </p:embeddedFont>
    <p:embeddedFont>
      <p:font typeface="Segoe UI Light" panose="020B0502040204020203" pitchFamily="34" charset="0"/>
      <p:regular r:id="rId41"/>
      <p:italic r:id="rId42"/>
    </p:embeddedFont>
    <p:embeddedFont>
      <p:font typeface="Verdana" panose="020B0604030504040204" pitchFamily="34"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73" autoAdjust="0"/>
    <p:restoredTop sz="76796" autoAdjust="0"/>
  </p:normalViewPr>
  <p:slideViewPr>
    <p:cSldViewPr snapToGrid="0" snapToObjects="1" showGuides="1">
      <p:cViewPr varScale="1">
        <p:scale>
          <a:sx n="65" d="100"/>
          <a:sy n="65" d="100"/>
        </p:scale>
        <p:origin x="1266" y="72"/>
      </p:cViewPr>
      <p:guideLst>
        <p:guide orient="horz" pos="2160"/>
        <p:guide pos="3840"/>
      </p:guideLst>
    </p:cSldViewPr>
  </p:slideViewPr>
  <p:notesTextViewPr>
    <p:cViewPr>
      <p:scale>
        <a:sx n="1" d="1"/>
        <a:sy n="1" d="1"/>
      </p:scale>
      <p:origin x="0" y="0"/>
    </p:cViewPr>
  </p:notesTextViewPr>
  <p:notesViewPr>
    <p:cSldViewPr snapToGrid="0" snapToObjects="1" showGuides="1">
      <p:cViewPr>
        <p:scale>
          <a:sx n="50" d="100"/>
          <a:sy n="50" d="100"/>
        </p:scale>
        <p:origin x="2886" y="1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3.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6.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87062-192D-4BD9-8A1D-8F41B00E23B3}" type="datetimeFigureOut">
              <a:rPr lang="en-US" smtClean="0"/>
              <a:t>2/9/2022</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7128C8-95F5-4A96-80D7-20E0551865EA}" type="slidenum">
              <a:rPr lang="en-US" smtClean="0"/>
              <a:t>‹#›</a:t>
            </a:fld>
            <a:endParaRPr lang="en-US"/>
          </a:p>
        </p:txBody>
      </p:sp>
    </p:spTree>
    <p:extLst>
      <p:ext uri="{BB962C8B-B14F-4D97-AF65-F5344CB8AC3E}">
        <p14:creationId xmlns:p14="http://schemas.microsoft.com/office/powerpoint/2010/main" val="1002811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8_DEMO.md#demonstration-how-to-use-npm-to-add-a-javascript-library"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8_LAB_MANUAL.md"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8_LAK.md"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8_DEMO.md#demonstration-how-to-create-a-layout-and-link-it-to-a-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Arial Unicode MS"/>
                <a:cs typeface="Arial"/>
              </a:rPr>
              <a:t>This module and Module 9, “Client-Side Development”, cover key client-side technologies that are used in many web applications. These modules cover how client-side technologies can be used in Microsoft ASP.NET Core MVC applications.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182508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Notice that since CSS files and JavaScript files are static files, they should be located in the </a:t>
            </a:r>
            <a:r>
              <a:rPr lang="en-US" sz="1000" b="1" dirty="0" err="1">
                <a:latin typeface="Arial" panose="020B0604020202020204" pitchFamily="34" charset="0"/>
                <a:cs typeface="Arial" panose="020B0604020202020204" pitchFamily="34" charset="0"/>
              </a:rPr>
              <a:t>wwwroot</a:t>
            </a:r>
            <a:r>
              <a:rPr lang="en-US" sz="1000" dirty="0">
                <a:latin typeface="Arial" panose="020B0604020202020204" pitchFamily="34" charset="0"/>
                <a:cs typeface="Arial" panose="020B0604020202020204" pitchFamily="34" charset="0"/>
              </a:rPr>
              <a:t> folder. To reference them from a view or a layout, you should add the </a:t>
            </a:r>
            <a:r>
              <a:rPr lang="en-US" sz="1000" b="1" dirty="0" err="1">
                <a:latin typeface="Arial" panose="020B0604020202020204" pitchFamily="34" charset="0"/>
                <a:cs typeface="Arial" panose="020B0604020202020204" pitchFamily="34" charset="0"/>
              </a:rPr>
              <a:t>UseStaticFiles</a:t>
            </a:r>
            <a:r>
              <a:rPr lang="en-US" sz="1000" dirty="0">
                <a:latin typeface="Arial" panose="020B0604020202020204" pitchFamily="34" charset="0"/>
                <a:cs typeface="Arial" panose="020B0604020202020204" pitchFamily="34" charset="0"/>
              </a:rPr>
              <a:t> middleware to the </a:t>
            </a:r>
            <a:r>
              <a:rPr lang="en-US" sz="1000" b="1" dirty="0">
                <a:latin typeface="Arial" panose="020B0604020202020204" pitchFamily="34" charset="0"/>
                <a:cs typeface="Arial" panose="020B0604020202020204" pitchFamily="34" charset="0"/>
              </a:rPr>
              <a:t>Configure</a:t>
            </a:r>
            <a:r>
              <a:rPr lang="en-US" sz="1000" dirty="0">
                <a:latin typeface="Arial" panose="020B0604020202020204" pitchFamily="34" charset="0"/>
                <a:cs typeface="Arial" panose="020B0604020202020204" pitchFamily="34" charset="0"/>
              </a:rPr>
              <a:t> method of the </a:t>
            </a:r>
            <a:r>
              <a:rPr lang="en-US" sz="1000" b="1" dirty="0">
                <a:latin typeface="Arial" panose="020B0604020202020204" pitchFamily="34" charset="0"/>
                <a:cs typeface="Arial" panose="020B0604020202020204" pitchFamily="34" charset="0"/>
              </a:rPr>
              <a:t>Startup</a:t>
            </a:r>
            <a:r>
              <a:rPr lang="en-US" sz="1000" dirty="0">
                <a:latin typeface="Arial" panose="020B0604020202020204" pitchFamily="34" charset="0"/>
                <a:cs typeface="Arial" panose="020B0604020202020204" pitchFamily="34" charset="0"/>
              </a:rPr>
              <a:t> class.</a:t>
            </a:r>
          </a:p>
          <a:p>
            <a:endParaRPr lang="en-US" sz="1000" dirty="0">
              <a:latin typeface="Arial"/>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301371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can use the </a:t>
            </a:r>
            <a:r>
              <a:rPr lang="en-US" sz="1000" b="1" dirty="0">
                <a:latin typeface="Arial"/>
                <a:ea typeface="Calibri"/>
                <a:cs typeface="Times New Roman"/>
              </a:rPr>
              <a:t>&lt;link&gt;</a:t>
            </a:r>
            <a:r>
              <a:rPr lang="en-US" sz="1000" dirty="0">
                <a:latin typeface="Arial"/>
                <a:ea typeface="Calibri"/>
                <a:cs typeface="Times New Roman"/>
              </a:rPr>
              <a:t> element to link a view or layout to a CSS file. </a:t>
            </a:r>
          </a:p>
          <a:p>
            <a:pPr>
              <a:lnSpc>
                <a:spcPct val="115000"/>
              </a:lnSpc>
              <a:spcAft>
                <a:spcPts val="1000"/>
              </a:spcAft>
            </a:pPr>
            <a:r>
              <a:rPr lang="en-US" sz="1000" dirty="0">
                <a:latin typeface="Arial"/>
                <a:ea typeface="Calibri"/>
                <a:cs typeface="Times New Roman"/>
              </a:rPr>
              <a:t>You can describe to students how external CSS files help to apply a consistent style across views.</a:t>
            </a:r>
          </a:p>
        </p:txBody>
      </p:sp>
      <p:sp>
        <p:nvSpPr>
          <p:cNvPr id="4" name="Slide Number Placeholder 3"/>
          <p:cNvSpPr>
            <a:spLocks noGrp="1"/>
          </p:cNvSpPr>
          <p:nvPr>
            <p:ph type="sldNum" sz="quarter" idx="10"/>
          </p:nvPr>
        </p:nvSpPr>
        <p:spPr/>
        <p:txBody>
          <a:bodyPr/>
          <a:lstStyle/>
          <a:p>
            <a:fld id="{4A7128C8-95F5-4A96-80D7-20E0551865EA}"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2205809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https://docs.microsoft.com/en-us/aspnet/core/razor-pages/?view=aspnetcore-6.0&amp;tabs=visual-studio#css-isolation</a:t>
            </a:r>
          </a:p>
        </p:txBody>
      </p:sp>
      <p:sp>
        <p:nvSpPr>
          <p:cNvPr id="4" name="Slide Number Placeholder 3"/>
          <p:cNvSpPr>
            <a:spLocks noGrp="1"/>
          </p:cNvSpPr>
          <p:nvPr>
            <p:ph type="sldNum" sz="quarter" idx="5"/>
          </p:nvPr>
        </p:nvSpPr>
        <p:spPr/>
        <p:txBody>
          <a:bodyPr/>
          <a:lstStyle/>
          <a:p>
            <a:fld id="{4A7128C8-95F5-4A96-80D7-20E0551865EA}" type="slidenum">
              <a:rPr lang="en-US" smtClean="0"/>
              <a:t>12</a:t>
            </a:fld>
            <a:endParaRPr lang="en-US"/>
          </a:p>
        </p:txBody>
      </p:sp>
    </p:spTree>
    <p:extLst>
      <p:ext uri="{BB962C8B-B14F-4D97-AF65-F5344CB8AC3E}">
        <p14:creationId xmlns:p14="http://schemas.microsoft.com/office/powerpoint/2010/main" val="525881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Using a JavaScript file, you can maintain a single JavaScript file for multiple webpages, instead of adding JavaScript code to every view. This practice allows you to update code in the JavaScript file, which then updates the JavaScript code in multiple views, simultaneously.</a:t>
            </a:r>
          </a:p>
        </p:txBody>
      </p:sp>
      <p:sp>
        <p:nvSpPr>
          <p:cNvPr id="4" name="Slide Number Placeholder 3"/>
          <p:cNvSpPr>
            <a:spLocks noGrp="1"/>
          </p:cNvSpPr>
          <p:nvPr>
            <p:ph type="sldNum" sz="quarter" idx="10"/>
          </p:nvPr>
        </p:nvSpPr>
        <p:spPr/>
        <p:txBody>
          <a:bodyPr/>
          <a:lstStyle/>
          <a:p>
            <a:fld id="{4A7128C8-95F5-4A96-80D7-20E0551865EA}"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2801279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You can compare the benefits of initiating JavaScript functions by using JavaScript events against the benefits of initiating JavaScript functions by using script blocks.</a:t>
            </a:r>
          </a:p>
        </p:txBody>
      </p:sp>
      <p:sp>
        <p:nvSpPr>
          <p:cNvPr id="4" name="Slide Number Placeholder 3"/>
          <p:cNvSpPr>
            <a:spLocks noGrp="1"/>
          </p:cNvSpPr>
          <p:nvPr>
            <p:ph type="sldNum" sz="quarter" idx="10"/>
          </p:nvPr>
        </p:nvSpPr>
        <p:spPr/>
        <p:txBody>
          <a:bodyPr/>
          <a:lstStyle/>
          <a:p>
            <a:fld id="{4A7128C8-95F5-4A96-80D7-20E0551865EA}"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415070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4000"/>
              </a:lnSpc>
              <a:spcAft>
                <a:spcPts val="1000"/>
              </a:spcAft>
            </a:pPr>
            <a:r>
              <a:rPr lang="en-US" sz="1000" dirty="0">
                <a:latin typeface="Arial" panose="020B0604020202020204" pitchFamily="34" charset="0"/>
                <a:cs typeface="Arial" panose="020B0604020202020204" pitchFamily="34" charset="0"/>
              </a:rPr>
              <a:t>Discuss with the students the different options mentioned in the slide and how they can decide which is more suitable for their application.</a:t>
            </a:r>
          </a:p>
          <a:p>
            <a:pPr>
              <a:lnSpc>
                <a:spcPct val="114000"/>
              </a:lnSpc>
              <a:spcAft>
                <a:spcPts val="1000"/>
              </a:spcAft>
            </a:pPr>
            <a:r>
              <a:rPr lang="en-US" sz="1000" dirty="0">
                <a:latin typeface="Arial" panose="020B0604020202020204" pitchFamily="34" charset="0"/>
                <a:cs typeface="Arial" panose="020B0604020202020204" pitchFamily="34" charset="0"/>
              </a:rPr>
              <a:t>Mention that in this course we will use </a:t>
            </a:r>
            <a:r>
              <a:rPr lang="en-US" sz="1000" dirty="0" err="1">
                <a:latin typeface="Arial" panose="020B0604020202020204" pitchFamily="34" charset="0"/>
                <a:cs typeface="Arial" panose="020B0604020202020204" pitchFamily="34" charset="0"/>
              </a:rPr>
              <a:t>npm</a:t>
            </a:r>
            <a:r>
              <a:rPr lang="en-US" sz="1000" dirty="0">
                <a:latin typeface="Arial" panose="020B0604020202020204" pitchFamily="34" charset="0"/>
                <a:cs typeface="Arial" panose="020B0604020202020204" pitchFamily="34" charset="0"/>
              </a:rPr>
              <a:t> as the package manager to manage client-side libraries.</a:t>
            </a:r>
          </a:p>
        </p:txBody>
      </p:sp>
      <p:sp>
        <p:nvSpPr>
          <p:cNvPr id="4" name="Slide Number Placeholder 3"/>
          <p:cNvSpPr>
            <a:spLocks noGrp="1"/>
          </p:cNvSpPr>
          <p:nvPr>
            <p:ph type="sldNum" sz="quarter" idx="10"/>
          </p:nvPr>
        </p:nvSpPr>
        <p:spPr/>
        <p:txBody>
          <a:bodyPr/>
          <a:lstStyle/>
          <a:p>
            <a:fld id="{4A7128C8-95F5-4A96-80D7-20E0551865EA}"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681725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students the different sections which appear in the </a:t>
            </a:r>
            <a:r>
              <a:rPr lang="en-US" sz="1000" b="1" dirty="0" err="1">
                <a:latin typeface="Arial"/>
                <a:ea typeface="Calibri"/>
                <a:cs typeface="Times New Roman"/>
              </a:rPr>
              <a:t>package.json</a:t>
            </a:r>
            <a:r>
              <a:rPr lang="en-US" sz="1000" dirty="0">
                <a:latin typeface="Arial"/>
                <a:ea typeface="Calibri"/>
                <a:cs typeface="Times New Roman"/>
              </a:rPr>
              <a:t> file. Specifically, mention the </a:t>
            </a:r>
            <a:r>
              <a:rPr lang="en-US" sz="1000" b="1" dirty="0">
                <a:latin typeface="Arial"/>
                <a:ea typeface="Calibri"/>
                <a:cs typeface="Times New Roman"/>
              </a:rPr>
              <a:t>dependencies</a:t>
            </a:r>
            <a:r>
              <a:rPr lang="en-US" sz="1000" dirty="0">
                <a:latin typeface="Arial"/>
                <a:ea typeface="Calibri"/>
                <a:cs typeface="Times New Roman"/>
              </a:rPr>
              <a:t> and the </a:t>
            </a:r>
            <a:r>
              <a:rPr lang="en-US" sz="1000" b="1" dirty="0" err="1">
                <a:latin typeface="Arial"/>
                <a:ea typeface="Calibri"/>
                <a:cs typeface="Times New Roman"/>
              </a:rPr>
              <a:t>devDependencies</a:t>
            </a:r>
            <a:r>
              <a:rPr lang="en-US" sz="1000" dirty="0">
                <a:latin typeface="Arial"/>
                <a:ea typeface="Calibri"/>
                <a:cs typeface="Times New Roman"/>
              </a:rPr>
              <a:t> sections.</a:t>
            </a:r>
          </a:p>
        </p:txBody>
      </p:sp>
      <p:sp>
        <p:nvSpPr>
          <p:cNvPr id="4" name="Slide Number Placeholder 3"/>
          <p:cNvSpPr>
            <a:spLocks noGrp="1"/>
          </p:cNvSpPr>
          <p:nvPr>
            <p:ph type="sldNum" sz="quarter" idx="10"/>
          </p:nvPr>
        </p:nvSpPr>
        <p:spPr/>
        <p:txBody>
          <a:bodyPr/>
          <a:lstStyle/>
          <a:p>
            <a:fld id="{4A7128C8-95F5-4A96-80D7-20E0551865EA}"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987661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demonstration, you will show the students how to add a jQuery package to an ASP.NET Core application by using </a:t>
            </a:r>
            <a:r>
              <a:rPr lang="en-US" sz="1000" dirty="0" err="1">
                <a:latin typeface="Arial"/>
                <a:ea typeface="Calibri"/>
                <a:cs typeface="Times New Roman"/>
              </a:rPr>
              <a:t>npm</a:t>
            </a:r>
            <a:r>
              <a:rPr lang="en-US" sz="1000" dirty="0">
                <a:latin typeface="Arial"/>
                <a:ea typeface="Calibri"/>
                <a:cs typeface="Times New Roman"/>
              </a:rPr>
              <a:t>. However, students might not be familiar with the syntax of jQuery at this point. The focus of the demonstration should be how to use </a:t>
            </a:r>
            <a:r>
              <a:rPr lang="en-US" sz="1000" dirty="0" err="1">
                <a:latin typeface="Arial"/>
                <a:ea typeface="Calibri"/>
                <a:cs typeface="Times New Roman"/>
              </a:rPr>
              <a:t>npm</a:t>
            </a:r>
            <a:r>
              <a:rPr lang="en-US" sz="1000" dirty="0">
                <a:latin typeface="Arial"/>
                <a:ea typeface="Calibri"/>
                <a:cs typeface="Times New Roman"/>
              </a:rPr>
              <a:t> and not on the syntax of jQuery. </a:t>
            </a:r>
            <a:r>
              <a:rPr lang="en-US" sz="1000" dirty="0">
                <a:solidFill>
                  <a:srgbClr val="000000"/>
                </a:solidFill>
                <a:latin typeface="Arial"/>
                <a:ea typeface="Calibri"/>
                <a:cs typeface="Times New Roman"/>
              </a:rPr>
              <a:t>jQuery and its syntax is covered in Lesson 3, "Using jQuery".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How to Use </a:t>
            </a:r>
            <a:r>
              <a:rPr lang="en-US" sz="1000" dirty="0" err="1">
                <a:latin typeface="Arial"/>
                <a:ea typeface="Calibri"/>
                <a:cs typeface="Segoe UI"/>
              </a:rPr>
              <a:t>npm</a:t>
            </a:r>
            <a:r>
              <a:rPr lang="en-US" sz="1000" dirty="0">
                <a:latin typeface="Arial"/>
                <a:ea typeface="Calibri"/>
                <a:cs typeface="Segoe UI"/>
              </a:rPr>
              <a:t> to Add a Library“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https://github.com/MicrosoftLearning/20486D-DevelopingASPNETMVCWebApplications/blob/master/Instructions/20486D_MOD08_DEMO.md#demonstration-how-to-use-npm-to-add-a-javascript-library.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3098605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starter solution for this lab is not based on a vanilla template because it was prepared specifically for this lab. Briefly go over the code in the starter solution </a:t>
            </a:r>
            <a:r>
              <a:rPr lang="en-US" sz="1000" dirty="0">
                <a:solidFill>
                  <a:srgbClr val="000000"/>
                </a:solidFill>
                <a:latin typeface="Arial"/>
                <a:ea typeface="Calibri"/>
                <a:cs typeface="Times New Roman"/>
              </a:rPr>
              <a:t>to give the students a better idea of the context in which they are working</a:t>
            </a:r>
            <a:r>
              <a:rPr lang="en-US" sz="1000" dirty="0">
                <a:latin typeface="Arial"/>
                <a:ea typeface="Calibri"/>
                <a:cs typeface="Arial"/>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high-level steps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https://github.com/MicrosoftLearning/20486D-DevelopingASPNETMVCWebApplications/blob/master/Instructions/20486D_MOD08_LAB_MANUAL.md.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https://github.com/MicrosoftLearning/20486D-DevelopingASPNETMVCWebApplications/blob/master/Instructions/20486D_MOD08_LAK.md.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Applying a Layout and Link Views to it</a:t>
            </a:r>
          </a:p>
          <a:p>
            <a:pPr>
              <a:lnSpc>
                <a:spcPct val="115000"/>
              </a:lnSpc>
              <a:spcAft>
                <a:spcPts val="1000"/>
              </a:spcAft>
            </a:pPr>
            <a:r>
              <a:rPr lang="en-US" sz="1000" dirty="0">
                <a:latin typeface="Arial"/>
                <a:ea typeface="Calibri"/>
                <a:cs typeface="Times New Roman"/>
              </a:rPr>
              <a:t>To construct a web application with a consistent look and feel, a layout should be added to the web application. In this exercise, you will create a layout and link views to it.</a:t>
            </a:r>
          </a:p>
          <a:p>
            <a:pPr>
              <a:lnSpc>
                <a:spcPct val="115000"/>
              </a:lnSpc>
              <a:spcAft>
                <a:spcPts val="1000"/>
              </a:spcAft>
            </a:pPr>
            <a:r>
              <a:rPr lang="en-US" sz="1000" dirty="0">
                <a:latin typeface="Arial"/>
                <a:ea typeface="Calibri"/>
                <a:cs typeface="Times New Roman"/>
              </a:rPr>
              <a:t>The main tasks for this exercise are as follows:</a:t>
            </a:r>
          </a:p>
          <a:p>
            <a:pPr marL="342900" indent="-342900">
              <a:lnSpc>
                <a:spcPct val="115000"/>
              </a:lnSpc>
              <a:spcAft>
                <a:spcPts val="995"/>
              </a:spcAft>
              <a:buFont typeface="+mj-lt"/>
              <a:buAutoNum type="arabicPeriod"/>
            </a:pPr>
            <a:r>
              <a:rPr lang="en-US" sz="1000" dirty="0">
                <a:latin typeface="Arial"/>
                <a:ea typeface="Times New Roman"/>
                <a:cs typeface="Times New Roman"/>
              </a:rPr>
              <a:t>Create a layout</a:t>
            </a:r>
          </a:p>
          <a:p>
            <a:pPr marL="342900" indent="-342900">
              <a:lnSpc>
                <a:spcPct val="115000"/>
              </a:lnSpc>
              <a:spcAft>
                <a:spcPts val="995"/>
              </a:spcAft>
              <a:buFont typeface="+mj-lt"/>
              <a:buAutoNum type="arabicPeriod"/>
            </a:pPr>
            <a:r>
              <a:rPr lang="en-US" sz="1000" dirty="0">
                <a:latin typeface="Arial"/>
                <a:ea typeface="Times New Roman"/>
                <a:cs typeface="Times New Roman"/>
              </a:rPr>
              <a:t>Add a view and link it to the layout</a:t>
            </a:r>
          </a:p>
          <a:p>
            <a:pPr marL="342900" indent="-342900">
              <a:lnSpc>
                <a:spcPct val="115000"/>
              </a:lnSpc>
              <a:spcAft>
                <a:spcPts val="995"/>
              </a:spcAft>
              <a:buFont typeface="+mj-lt"/>
              <a:buAutoNum type="arabicPeriod"/>
            </a:pPr>
            <a:r>
              <a:rPr lang="en-US" sz="1000" dirty="0">
                <a:latin typeface="Arial"/>
                <a:ea typeface="Times New Roman"/>
                <a:cs typeface="Times New Roman"/>
              </a:rPr>
              <a:t>Add _</a:t>
            </a:r>
            <a:r>
              <a:rPr lang="en-US" sz="1000" dirty="0" err="1">
                <a:latin typeface="Arial"/>
                <a:ea typeface="Times New Roman"/>
                <a:cs typeface="Times New Roman"/>
              </a:rPr>
              <a:t>ViewStart.cshtml</a:t>
            </a:r>
            <a:endParaRPr lang="en-US" sz="1000" dirty="0">
              <a:latin typeface="Arial"/>
              <a:ea typeface="Times New Roman"/>
              <a:cs typeface="Times New Roman"/>
            </a:endParaRPr>
          </a:p>
          <a:p>
            <a:pPr marL="342900" indent="-342900">
              <a:lnSpc>
                <a:spcPct val="115000"/>
              </a:lnSpc>
              <a:spcAft>
                <a:spcPts val="995"/>
              </a:spcAft>
              <a:buFont typeface="+mj-lt"/>
              <a:buAutoNum type="arabicPeriod"/>
            </a:pPr>
            <a:r>
              <a:rPr lang="en-US" sz="1000" dirty="0">
                <a:latin typeface="Arial"/>
                <a:ea typeface="Times New Roman"/>
                <a:cs typeface="Times New Roman"/>
              </a:rPr>
              <a:t>Add existing views to the web application</a:t>
            </a:r>
          </a:p>
          <a:p>
            <a:pPr marL="342900" indent="-342900">
              <a:lnSpc>
                <a:spcPct val="115000"/>
              </a:lnSpc>
              <a:spcAft>
                <a:spcPts val="995"/>
              </a:spcAft>
              <a:buFont typeface="+mj-lt"/>
              <a:buAutoNum type="arabicPeriod"/>
            </a:pPr>
            <a:r>
              <a:rPr lang="en-US" sz="1000" dirty="0">
                <a:latin typeface="Arial"/>
                <a:ea typeface="Times New Roman"/>
                <a:cs typeface="Times New Roman"/>
              </a:rPr>
              <a:t>Add a section to the layout</a:t>
            </a:r>
          </a:p>
          <a:p>
            <a:pPr marL="342900" indent="-342900">
              <a:lnSpc>
                <a:spcPct val="115000"/>
              </a:lnSpc>
              <a:spcAft>
                <a:spcPts val="995"/>
              </a:spcAft>
              <a:buFont typeface="+mj-lt"/>
              <a:buAutoNum type="arabicPeriod"/>
            </a:pPr>
            <a:r>
              <a:rPr lang="en-US" sz="1000" dirty="0">
                <a:latin typeface="Arial"/>
                <a:ea typeface="Times New Roman"/>
                <a:cs typeface="Times New Roman"/>
              </a:rPr>
              <a:t>Run the application</a:t>
            </a:r>
          </a:p>
          <a:p>
            <a:pPr>
              <a:lnSpc>
                <a:spcPct val="115000"/>
              </a:lnSpc>
              <a:spcAft>
                <a:spcPts val="1000"/>
              </a:spcAft>
            </a:pPr>
            <a:r>
              <a:rPr lang="en-US" sz="1000" b="1" dirty="0">
                <a:latin typeface="Arial"/>
                <a:ea typeface="Calibri"/>
                <a:cs typeface="Times New Roman"/>
              </a:rPr>
              <a:t>Exercise 2: Using CSS</a:t>
            </a:r>
          </a:p>
          <a:p>
            <a:pPr>
              <a:lnSpc>
                <a:spcPct val="115000"/>
              </a:lnSpc>
              <a:spcAft>
                <a:spcPts val="1000"/>
              </a:spcAft>
            </a:pPr>
            <a:r>
              <a:rPr lang="en-US" sz="1000" dirty="0">
                <a:latin typeface="Arial"/>
                <a:ea typeface="Calibri"/>
                <a:cs typeface="Times New Roman"/>
              </a:rPr>
              <a:t>To improve the appearance of the web application, a CSS should be used. In this exercise, you will add a CSS file to the web application and add a link from the layout to the CSS file.</a:t>
            </a:r>
          </a:p>
        </p:txBody>
      </p:sp>
      <p:sp>
        <p:nvSpPr>
          <p:cNvPr id="4" name="Slide Number Placeholder 3"/>
          <p:cNvSpPr>
            <a:spLocks noGrp="1"/>
          </p:cNvSpPr>
          <p:nvPr>
            <p:ph type="sldNum" sz="quarter" idx="10"/>
          </p:nvPr>
        </p:nvSpPr>
        <p:spPr/>
        <p:txBody>
          <a:bodyPr/>
          <a:lstStyle/>
          <a:p>
            <a:fld id="{4A7128C8-95F5-4A96-80D7-20E0551865EA}"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809341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50432"/>
            <a:ext cx="6153912" cy="6723454"/>
          </a:xfrm>
        </p:spPr>
        <p:txBody>
          <a:bodyPr>
            <a:noAutofit/>
          </a:bodyPr>
          <a:lstStyle/>
          <a:p>
            <a:pPr>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Add an existing CSS file to the project</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Link the layout to the CSS file</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Style the menu</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Style the photos section in </a:t>
            </a:r>
            <a:r>
              <a:rPr lang="en-US" sz="1000" dirty="0" err="1">
                <a:solidFill>
                  <a:prstClr val="black"/>
                </a:solidFill>
                <a:latin typeface="Arial"/>
                <a:ea typeface="Times New Roman"/>
                <a:cs typeface="Times New Roman"/>
              </a:rPr>
              <a:t>Index.cshtml</a:t>
            </a:r>
            <a:endParaRPr lang="en-US" sz="1000" dirty="0">
              <a:solidFill>
                <a:prstClr val="black"/>
              </a:solidFill>
              <a:latin typeface="Arial"/>
              <a:ea typeface="Times New Roman"/>
              <a:cs typeface="Times New Roman"/>
            </a:endParaRP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Style a form in </a:t>
            </a:r>
            <a:r>
              <a:rPr lang="en-US" sz="1000" dirty="0" err="1">
                <a:solidFill>
                  <a:prstClr val="black"/>
                </a:solidFill>
                <a:latin typeface="Arial"/>
                <a:ea typeface="Times New Roman"/>
                <a:cs typeface="Times New Roman"/>
              </a:rPr>
              <a:t>BuyTickets.cshtml</a:t>
            </a:r>
            <a:endParaRPr lang="en-US" sz="1000" dirty="0">
              <a:solidFill>
                <a:prstClr val="black"/>
              </a:solidFill>
              <a:latin typeface="Arial"/>
              <a:ea typeface="Times New Roman"/>
              <a:cs typeface="Times New Roman"/>
            </a:endParaRP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Run the application</a:t>
            </a:r>
          </a:p>
          <a:p>
            <a:pPr lvl="0">
              <a:lnSpc>
                <a:spcPct val="115000"/>
              </a:lnSpc>
              <a:spcAft>
                <a:spcPts val="1000"/>
              </a:spcAft>
            </a:pPr>
            <a:r>
              <a:rPr lang="en-US" sz="1000" b="1" dirty="0">
                <a:solidFill>
                  <a:prstClr val="black"/>
                </a:solidFill>
                <a:latin typeface="Arial"/>
                <a:ea typeface="Calibri"/>
                <a:cs typeface="Times New Roman"/>
              </a:rPr>
              <a:t>Exercise 3: Using JavaScript</a:t>
            </a:r>
          </a:p>
          <a:p>
            <a:pPr>
              <a:lnSpc>
                <a:spcPct val="115000"/>
              </a:lnSpc>
              <a:spcAft>
                <a:spcPts val="1000"/>
              </a:spcAft>
            </a:pPr>
            <a:r>
              <a:rPr lang="en-US" sz="1000" dirty="0">
                <a:solidFill>
                  <a:prstClr val="black"/>
                </a:solidFill>
                <a:latin typeface="Arial"/>
                <a:ea typeface="Calibri"/>
                <a:cs typeface="Times New Roman"/>
              </a:rPr>
              <a:t>To calculate the total cost of the tickets, you have been asked to add a function in JavaScript. In this exercise, you will add a JavaScript file and add a link to the JavaScript file from a view.</a:t>
            </a:r>
          </a:p>
          <a:p>
            <a:pPr>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Add a JavaScript file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Link a view to the JavaScript file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Write the code of the JavaScript file</a:t>
            </a:r>
          </a:p>
          <a:p>
            <a:pPr lvl="0">
              <a:lnSpc>
                <a:spcPct val="115000"/>
              </a:lnSpc>
              <a:spcAft>
                <a:spcPts val="1000"/>
              </a:spcAft>
            </a:pPr>
            <a:r>
              <a:rPr lang="en-US" sz="1000" b="1" dirty="0">
                <a:solidFill>
                  <a:prstClr val="black"/>
                </a:solidFill>
                <a:latin typeface="Arial"/>
                <a:ea typeface="Calibri"/>
                <a:cs typeface="Times New Roman"/>
              </a:rPr>
              <a:t>Exercise 4: Using jQuery</a:t>
            </a:r>
          </a:p>
          <a:p>
            <a:pPr>
              <a:lnSpc>
                <a:spcPct val="115000"/>
              </a:lnSpc>
              <a:spcAft>
                <a:spcPts val="1000"/>
              </a:spcAft>
            </a:pPr>
            <a:r>
              <a:rPr lang="en-US" sz="1000" dirty="0">
                <a:solidFill>
                  <a:prstClr val="black"/>
                </a:solidFill>
                <a:latin typeface="Arial"/>
                <a:ea typeface="Calibri"/>
                <a:cs typeface="Times New Roman"/>
              </a:rPr>
              <a:t>You have been asked to handle click events, modify elements, and change the style of elements. You are also asked to apply client-side validation in the web application. In this exercise, you will use </a:t>
            </a:r>
            <a:r>
              <a:rPr lang="en-US" sz="1000" dirty="0" err="1">
                <a:solidFill>
                  <a:prstClr val="black"/>
                </a:solidFill>
                <a:latin typeface="Arial"/>
                <a:ea typeface="Calibri"/>
                <a:cs typeface="Times New Roman"/>
              </a:rPr>
              <a:t>npm</a:t>
            </a:r>
            <a:r>
              <a:rPr lang="en-US" sz="1000" dirty="0">
                <a:solidFill>
                  <a:prstClr val="black"/>
                </a:solidFill>
                <a:latin typeface="Arial"/>
                <a:ea typeface="Calibri"/>
                <a:cs typeface="Times New Roman"/>
              </a:rPr>
              <a:t> to add several client-side packages to the web application and you will use the packages to make various operations in the client-side.</a:t>
            </a:r>
          </a:p>
        </p:txBody>
      </p:sp>
      <p:sp>
        <p:nvSpPr>
          <p:cNvPr id="4" name="Slide Number Placeholder 3"/>
          <p:cNvSpPr>
            <a:spLocks noGrp="1"/>
          </p:cNvSpPr>
          <p:nvPr>
            <p:ph type="sldNum" sz="quarter" idx="10"/>
          </p:nvPr>
        </p:nvSpPr>
        <p:spPr/>
        <p:txBody>
          <a:bodyPr/>
          <a:lstStyle/>
          <a:p>
            <a:fld id="{4A7128C8-95F5-4A96-80D7-20E0551865EA}" type="slidenum">
              <a:rPr lang="en-US" smtClean="0"/>
              <a:t>19</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377819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At this point in the course, students should have a good understanding of views. Lack of this knowledge might cause confusion. Views are covered in Module 5, “Developing Views”.</a:t>
            </a:r>
          </a:p>
        </p:txBody>
      </p:sp>
      <p:sp>
        <p:nvSpPr>
          <p:cNvPr id="4" name="Slide Number Placeholder 3"/>
          <p:cNvSpPr>
            <a:spLocks noGrp="1"/>
          </p:cNvSpPr>
          <p:nvPr>
            <p:ph type="sldNum" sz="quarter" idx="10"/>
          </p:nvPr>
        </p:nvSpPr>
        <p:spPr/>
        <p:txBody>
          <a:bodyPr/>
          <a:lstStyle/>
          <a:p>
            <a:fld id="{4A7128C8-95F5-4A96-80D7-20E0551865EA}"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868020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indent="-342900">
              <a:lnSpc>
                <a:spcPct val="115000"/>
              </a:lnSpc>
              <a:spcAft>
                <a:spcPts val="995"/>
              </a:spcAft>
              <a:buSzPct val="100000"/>
              <a:buFont typeface="+mj-lt"/>
              <a:buAutoNum type="arabicPeriod"/>
            </a:pPr>
            <a:r>
              <a:rPr lang="en-US" sz="1000" dirty="0">
                <a:solidFill>
                  <a:prstClr val="black"/>
                </a:solidFill>
                <a:latin typeface="Arial"/>
                <a:ea typeface="Times New Roman"/>
                <a:cs typeface="Times New Roman"/>
              </a:rPr>
              <a:t>Use </a:t>
            </a:r>
            <a:r>
              <a:rPr lang="en-US" sz="1000" dirty="0" err="1">
                <a:solidFill>
                  <a:prstClr val="black"/>
                </a:solidFill>
                <a:latin typeface="Arial"/>
                <a:ea typeface="Times New Roman"/>
                <a:cs typeface="Times New Roman"/>
              </a:rPr>
              <a:t>npm</a:t>
            </a:r>
            <a:r>
              <a:rPr lang="en-US" sz="1000" dirty="0">
                <a:solidFill>
                  <a:prstClr val="black"/>
                </a:solidFill>
                <a:latin typeface="Arial"/>
                <a:ea typeface="Times New Roman"/>
                <a:cs typeface="Times New Roman"/>
              </a:rPr>
              <a:t> to add jQuery</a:t>
            </a:r>
          </a:p>
          <a:p>
            <a:pPr marL="342900" indent="-342900">
              <a:lnSpc>
                <a:spcPct val="115000"/>
              </a:lnSpc>
              <a:spcAft>
                <a:spcPts val="995"/>
              </a:spcAft>
              <a:buSzPct val="100000"/>
              <a:buFont typeface="+mj-lt"/>
              <a:buAutoNum type="arabicPeriod"/>
            </a:pPr>
            <a:r>
              <a:rPr lang="en-US" sz="1000" dirty="0">
                <a:solidFill>
                  <a:prstClr val="black"/>
                </a:solidFill>
                <a:latin typeface="Arial"/>
                <a:ea typeface="Times New Roman"/>
                <a:cs typeface="Times New Roman"/>
              </a:rPr>
              <a:t>Use jQuery to add event handlers</a:t>
            </a:r>
          </a:p>
          <a:p>
            <a:pPr marL="342900" indent="-342900">
              <a:lnSpc>
                <a:spcPct val="115000"/>
              </a:lnSpc>
              <a:spcAft>
                <a:spcPts val="995"/>
              </a:spcAft>
              <a:buSzPct val="100000"/>
              <a:buFont typeface="+mj-lt"/>
              <a:buAutoNum type="arabicPeriod"/>
            </a:pPr>
            <a:r>
              <a:rPr lang="en-US" sz="1000" dirty="0">
                <a:solidFill>
                  <a:prstClr val="black"/>
                </a:solidFill>
                <a:latin typeface="Arial"/>
                <a:ea typeface="Times New Roman"/>
                <a:cs typeface="Times New Roman"/>
              </a:rPr>
              <a:t>Use jQuery to modify elements</a:t>
            </a:r>
          </a:p>
          <a:p>
            <a:pPr marL="342900" indent="-342900">
              <a:lnSpc>
                <a:spcPct val="115000"/>
              </a:lnSpc>
              <a:spcAft>
                <a:spcPts val="995"/>
              </a:spcAft>
              <a:buSzPct val="100000"/>
              <a:buFont typeface="+mj-lt"/>
              <a:buAutoNum type="arabicPeriod"/>
            </a:pPr>
            <a:r>
              <a:rPr lang="en-US" sz="1000" dirty="0">
                <a:solidFill>
                  <a:prstClr val="black"/>
                </a:solidFill>
                <a:latin typeface="Arial"/>
                <a:ea typeface="Times New Roman"/>
                <a:cs typeface="Times New Roman"/>
              </a:rPr>
              <a:t>Use jQuery for Client-side validation</a:t>
            </a:r>
          </a:p>
          <a:p>
            <a:pPr marL="342900" indent="-342900">
              <a:lnSpc>
                <a:spcPct val="115000"/>
              </a:lnSpc>
              <a:spcAft>
                <a:spcPts val="995"/>
              </a:spcAft>
              <a:buSzPct val="100000"/>
              <a:buFont typeface="+mj-lt"/>
              <a:buAutoNum type="arabicPeriod"/>
            </a:pPr>
            <a:r>
              <a:rPr lang="en-US" sz="1000" dirty="0">
                <a:solidFill>
                  <a:prstClr val="black"/>
                </a:solidFill>
                <a:latin typeface="Arial"/>
                <a:ea typeface="Times New Roman"/>
                <a:cs typeface="Times New Roman"/>
              </a:rPr>
              <a:t>Run the application</a:t>
            </a:r>
          </a:p>
        </p:txBody>
      </p:sp>
      <p:sp>
        <p:nvSpPr>
          <p:cNvPr id="4" name="Slide Number Placeholder 3"/>
          <p:cNvSpPr>
            <a:spLocks noGrp="1"/>
          </p:cNvSpPr>
          <p:nvPr>
            <p:ph type="sldNum" sz="quarter" idx="10"/>
          </p:nvPr>
        </p:nvSpPr>
        <p:spPr/>
        <p:txBody>
          <a:bodyPr/>
          <a:lstStyle/>
          <a:p>
            <a:fld id="{4A7128C8-95F5-4A96-80D7-20E0551865EA}"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694778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do you have sections in a layout?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section is a region of content within a layout. It is a placeholder within a layout that allows a view to insert content. </a:t>
            </a:r>
          </a:p>
          <a:p>
            <a:pPr>
              <a:lnSpc>
                <a:spcPct val="115000"/>
              </a:lnSpc>
              <a:spcAft>
                <a:spcPts val="1000"/>
              </a:spcAft>
            </a:pPr>
            <a:r>
              <a:rPr lang="en-US" sz="1000" b="1" dirty="0">
                <a:latin typeface="Arial"/>
                <a:ea typeface="Calibri"/>
                <a:cs typeface="Times New Roman"/>
              </a:rPr>
              <a:t>Best Practices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Use </a:t>
            </a:r>
            <a:r>
              <a:rPr lang="en-US" sz="1000" dirty="0" err="1">
                <a:latin typeface="Arial"/>
                <a:ea typeface="Calibri"/>
                <a:cs typeface="Times New Roman"/>
              </a:rPr>
              <a:t>npm</a:t>
            </a:r>
            <a:r>
              <a:rPr lang="en-US" sz="1000" dirty="0">
                <a:latin typeface="Arial"/>
                <a:ea typeface="Calibri"/>
                <a:cs typeface="Times New Roman"/>
              </a:rPr>
              <a:t> to add </a:t>
            </a:r>
            <a:r>
              <a:rPr lang="en-US" sz="1000" dirty="0">
                <a:latin typeface="Arial"/>
                <a:ea typeface="Calibri"/>
                <a:cs typeface="Arial"/>
              </a:rPr>
              <a:t>client-side</a:t>
            </a:r>
            <a:r>
              <a:rPr lang="en-US" sz="1000" dirty="0">
                <a:latin typeface="Arial"/>
                <a:ea typeface="Calibri"/>
                <a:cs typeface="Times New Roman"/>
              </a:rPr>
              <a:t> libraries to your application. Avoid installing client-side libraries by using the </a:t>
            </a:r>
            <a:r>
              <a:rPr lang="en-US" sz="1000" dirty="0" err="1">
                <a:latin typeface="Arial"/>
                <a:ea typeface="Calibri"/>
                <a:cs typeface="Times New Roman"/>
              </a:rPr>
              <a:t>NuGet</a:t>
            </a:r>
            <a:r>
              <a:rPr lang="en-US" sz="1000" dirty="0">
                <a:latin typeface="Arial"/>
                <a:ea typeface="Calibri"/>
                <a:cs typeface="Times New Roman"/>
              </a:rPr>
              <a:t> packages manager. </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When using a CDN to add scripts to your application, create a fallback in case the script is not available on the CDN.</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You get an error that indicates that a script you want to use is not loaded to your application.</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Ensure you added the script to the layout or to the correct view. Then check that the script location is correct and that the script URL corresponds to its' location. If you are using CDN check that the CDN is available.</a:t>
            </a:r>
            <a:r>
              <a:rPr lang="en-US" sz="1000" dirty="0">
                <a:solidFill>
                  <a:srgbClr val="000000"/>
                </a:solidFill>
                <a:latin typeface="Arial"/>
                <a:ea typeface="Calibri"/>
                <a:cs typeface="Times New Roman"/>
              </a:rPr>
              <a:t> Finally, try clearing the cache in the browser.</a:t>
            </a:r>
          </a:p>
          <a:p>
            <a:pPr>
              <a:lnSpc>
                <a:spcPct val="115000"/>
              </a:lnSpc>
              <a:spcAft>
                <a:spcPts val="1000"/>
              </a:spcAft>
            </a:pPr>
            <a:r>
              <a:rPr lang="en-IN" sz="1000" b="1" dirty="0">
                <a:latin typeface="Arial" panose="020B0604020202020204" pitchFamily="34" charset="0"/>
                <a:cs typeface="Arial" panose="020B0604020202020204" pitchFamily="34" charset="0"/>
              </a:rPr>
              <a:t>Note: </a:t>
            </a:r>
            <a:r>
              <a:rPr lang="en-IN" sz="1000" dirty="0">
                <a:latin typeface="Arial" panose="020B0604020202020204" pitchFamily="34" charset="0"/>
                <a:cs typeface="Arial" panose="020B0604020202020204" pitchFamily="34" charset="0"/>
              </a:rPr>
              <a:t>Ensure that you cover the common issues and the corresponding troubleshooting tips listed in this section. Encourage students to share tips from their own work environments.</a:t>
            </a:r>
            <a:endParaRPr lang="en-US" sz="1000" dirty="0">
              <a:latin typeface="Arial" panose="020B0604020202020204" pitchFamily="34" charset="0"/>
              <a:ea typeface="Calibri"/>
              <a:cs typeface="Arial" panose="020B0604020202020204" pitchFamily="34" charset="0"/>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4015425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Lesson 1 introduces Layouts. </a:t>
            </a:r>
            <a:r>
              <a:rPr lang="en-US" sz="1000">
                <a:solidFill>
                  <a:srgbClr val="000000"/>
                </a:solidFill>
                <a:latin typeface="Arial"/>
                <a:ea typeface="Calibri"/>
                <a:cs typeface="Times New Roman"/>
              </a:rPr>
              <a:t>To better understand the material in Lesson 2, “Using CSS and JavaScript”, it is important that the students have a complete understanding of the content of Lesson 1. Therefore, ensure that the students understand the material in the first lesson before moving to the next lesson.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784035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When you have multiple pages in your web application and you want to apply a consistent style to the pages, you can use layouts. Using layouts, you can add company logos and menus to multiple pages in your web application.</a:t>
            </a:r>
          </a:p>
        </p:txBody>
      </p:sp>
      <p:sp>
        <p:nvSpPr>
          <p:cNvPr id="4" name="Slide Number Placeholder 3"/>
          <p:cNvSpPr>
            <a:spLocks noGrp="1"/>
          </p:cNvSpPr>
          <p:nvPr>
            <p:ph type="sldNum" sz="quarter" idx="10"/>
          </p:nvPr>
        </p:nvSpPr>
        <p:spPr/>
        <p:txBody>
          <a:bodyPr/>
          <a:lstStyle/>
          <a:p>
            <a:fld id="{4A7128C8-95F5-4A96-80D7-20E0551865EA}"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89948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You can describe the functionality of the </a:t>
            </a:r>
            <a:r>
              <a:rPr lang="en-US" sz="1000" b="1" dirty="0" err="1">
                <a:latin typeface="Arial" panose="020B0604020202020204" pitchFamily="34" charset="0"/>
                <a:cs typeface="Arial" panose="020B0604020202020204" pitchFamily="34" charset="0"/>
              </a:rPr>
              <a:t>RenderBody</a:t>
            </a:r>
            <a:r>
              <a:rPr lang="en-US" sz="1000" dirty="0">
                <a:latin typeface="Arial" panose="020B0604020202020204" pitchFamily="34" charset="0"/>
                <a:cs typeface="Arial" panose="020B0604020202020204" pitchFamily="34" charset="0"/>
              </a:rPr>
              <a:t> method and explain its importance in the layout. You can also describe the benefits of using the </a:t>
            </a:r>
            <a:r>
              <a:rPr lang="en-US" sz="1000" b="1" dirty="0" err="1">
                <a:latin typeface="Arial" panose="020B0604020202020204" pitchFamily="34" charset="0"/>
                <a:cs typeface="Arial" panose="020B0604020202020204" pitchFamily="34" charset="0"/>
              </a:rPr>
              <a:t>ViewBag</a:t>
            </a:r>
            <a:r>
              <a:rPr lang="en-US" sz="1000" dirty="0">
                <a:latin typeface="Arial" panose="020B0604020202020204" pitchFamily="34" charset="0"/>
                <a:cs typeface="Arial" panose="020B0604020202020204" pitchFamily="34" charset="0"/>
              </a:rPr>
              <a:t> property and describe how to use it to pass information between a layout and view files.</a:t>
            </a:r>
          </a:p>
        </p:txBody>
      </p:sp>
      <p:sp>
        <p:nvSpPr>
          <p:cNvPr id="4" name="Slide Number Placeholder 3"/>
          <p:cNvSpPr>
            <a:spLocks noGrp="1"/>
          </p:cNvSpPr>
          <p:nvPr>
            <p:ph type="sldNum" sz="quarter" idx="10"/>
          </p:nvPr>
        </p:nvSpPr>
        <p:spPr/>
        <p:txBody>
          <a:bodyPr/>
          <a:lstStyle/>
          <a:p>
            <a:fld id="{4A7128C8-95F5-4A96-80D7-20E0551865EA}"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011107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Use this additional slide to explain how to use the </a:t>
            </a:r>
            <a:r>
              <a:rPr lang="en-US" sz="1000" b="1">
                <a:latin typeface="Arial"/>
                <a:ea typeface="Calibri"/>
                <a:cs typeface="Times New Roman"/>
              </a:rPr>
              <a:t>RenderBody</a:t>
            </a:r>
            <a:r>
              <a:rPr lang="en-US" sz="1000">
                <a:latin typeface="Arial"/>
                <a:ea typeface="Calibri"/>
                <a:cs typeface="Times New Roman"/>
              </a:rPr>
              <a:t> method and the </a:t>
            </a:r>
            <a:r>
              <a:rPr lang="en-US" sz="1000" b="1">
                <a:latin typeface="Arial"/>
                <a:ea typeface="Calibri"/>
                <a:cs typeface="Times New Roman"/>
              </a:rPr>
              <a:t>ViewBag</a:t>
            </a:r>
            <a:r>
              <a:rPr lang="en-US" sz="1000">
                <a:latin typeface="Arial"/>
                <a:ea typeface="Calibri"/>
                <a:cs typeface="Times New Roman"/>
              </a:rPr>
              <a:t> property in a layout.</a:t>
            </a:r>
          </a:p>
        </p:txBody>
      </p:sp>
      <p:sp>
        <p:nvSpPr>
          <p:cNvPr id="4" name="Slide Number Placeholder 3"/>
          <p:cNvSpPr>
            <a:spLocks noGrp="1"/>
          </p:cNvSpPr>
          <p:nvPr>
            <p:ph type="sldNum" sz="quarter" idx="10"/>
          </p:nvPr>
        </p:nvSpPr>
        <p:spPr/>
        <p:txBody>
          <a:bodyPr/>
          <a:lstStyle/>
          <a:p>
            <a:fld id="{4A7128C8-95F5-4A96-80D7-20E0551865EA}"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2033586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Emphasize that when all the views in the application share the same layout, you should use the </a:t>
            </a:r>
            <a:r>
              <a:rPr lang="en-US" sz="1000" b="1" dirty="0">
                <a:latin typeface="Arial" panose="020B0604020202020204" pitchFamily="34" charset="0"/>
                <a:cs typeface="Arial" panose="020B0604020202020204" pitchFamily="34" charset="0"/>
              </a:rPr>
              <a:t>_</a:t>
            </a:r>
            <a:r>
              <a:rPr lang="en-US" sz="1000" b="1" dirty="0" err="1">
                <a:latin typeface="Arial" panose="020B0604020202020204" pitchFamily="34" charset="0"/>
                <a:cs typeface="Arial" panose="020B0604020202020204" pitchFamily="34" charset="0"/>
              </a:rPr>
              <a:t>ViewStart.cshml</a:t>
            </a:r>
            <a:r>
              <a:rPr lang="en-US" sz="1000" dirty="0">
                <a:latin typeface="Arial" panose="020B0604020202020204" pitchFamily="34" charset="0"/>
                <a:cs typeface="Arial" panose="020B0604020202020204" pitchFamily="34" charset="0"/>
              </a:rPr>
              <a:t> file.</a:t>
            </a:r>
          </a:p>
          <a:p>
            <a:endParaRPr lang="en-US" sz="1000" dirty="0">
              <a:latin typeface="Arial"/>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74009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Mention that in the code sample in the slide, while the </a:t>
            </a:r>
            <a:r>
              <a:rPr lang="en-US" sz="1000" b="1" dirty="0">
                <a:latin typeface="Arial" panose="020B0604020202020204" pitchFamily="34" charset="0"/>
                <a:cs typeface="Arial" panose="020B0604020202020204" pitchFamily="34" charset="0"/>
              </a:rPr>
              <a:t>section1</a:t>
            </a:r>
            <a:r>
              <a:rPr lang="en-US" sz="1000" dirty="0">
                <a:latin typeface="Arial" panose="020B0604020202020204" pitchFamily="34" charset="0"/>
                <a:cs typeface="Arial" panose="020B0604020202020204" pitchFamily="34" charset="0"/>
              </a:rPr>
              <a:t> section which is defined in the layout is required, the </a:t>
            </a:r>
            <a:r>
              <a:rPr lang="en-US" sz="1000" b="1" dirty="0">
                <a:latin typeface="Arial" panose="020B0604020202020204" pitchFamily="34" charset="0"/>
                <a:cs typeface="Arial" panose="020B0604020202020204" pitchFamily="34" charset="0"/>
              </a:rPr>
              <a:t>section2</a:t>
            </a:r>
            <a:r>
              <a:rPr lang="en-US" sz="1000" dirty="0">
                <a:latin typeface="Arial" panose="020B0604020202020204" pitchFamily="34" charset="0"/>
                <a:cs typeface="Arial" panose="020B0604020202020204" pitchFamily="34" charset="0"/>
              </a:rPr>
              <a:t> section which is defined in the layout is optional.</a:t>
            </a:r>
          </a:p>
        </p:txBody>
      </p:sp>
      <p:sp>
        <p:nvSpPr>
          <p:cNvPr id="4" name="Slide Number Placeholder 3"/>
          <p:cNvSpPr>
            <a:spLocks noGrp="1"/>
          </p:cNvSpPr>
          <p:nvPr>
            <p:ph type="sldNum" sz="quarter" idx="10"/>
          </p:nvPr>
        </p:nvSpPr>
        <p:spPr/>
        <p:txBody>
          <a:bodyPr/>
          <a:lstStyle/>
          <a:p>
            <a:fld id="{4A7128C8-95F5-4A96-80D7-20E0551865EA}"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3305514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the starter solution for this demo is not based on a vanilla template because it was prepared specifically for this demonstration. The starter solution already contains a controller and a model. Controllers are covered in Module 4, “Developing Controllers”, and models are covered in Module 6, “Developing Models”. The starter solution also contains an Entity Framework context, which is used to connect to a SQLite database. Entity Framework Core is covered in Module 7, “Using Entity Framework Core in ASP.NET Core”.</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How to Create a Layout and Link it to a View“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https://github.com/MicrosoftLearning/20486D-DevelopingASPNETMVCWebApplications/blob/master/Instructions/20486D_MOD08_DEMO.md#demonstration-how-to-create-a-layout-and-link-it-to-a-view.</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99219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3379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2407774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4106181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414756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3160025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2350528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1703784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47949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199618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3476547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7572967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40708003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4004671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40071485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35181003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841202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799071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021426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641859815"/>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616908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13903025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679016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5332058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9378365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4323767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2904632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1011678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4258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0009738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22795324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2206356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38647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20369510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321981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890737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50953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01694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48792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1992535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6189337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3296943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9421504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2900092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834679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370427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225089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3592934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780484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1029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8865705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6295512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40017773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27137042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11331097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34853104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83717981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5234751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90336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7299419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41963294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31953090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11571164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400094817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2252565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48705451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8301898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305883415"/>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86123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40920978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173072550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416729073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Module 8</a:t>
            </a:r>
          </a:p>
        </p:txBody>
      </p:sp>
      <p:sp>
        <p:nvSpPr>
          <p:cNvPr id="3" name="Subtitle 2"/>
          <p:cNvSpPr>
            <a:spLocks noGrp="1"/>
          </p:cNvSpPr>
          <p:nvPr>
            <p:ph type="subTitle" idx="1"/>
          </p:nvPr>
        </p:nvSpPr>
        <p:spPr/>
        <p:txBody>
          <a:bodyPr>
            <a:normAutofit/>
          </a:bodyPr>
          <a:lstStyle/>
          <a:p>
            <a:r>
              <a:rPr lang="en-US" sz="2400" dirty="0"/>
              <a:t>Using Layouts and CSS </a:t>
            </a:r>
            <a:br>
              <a:rPr lang="en-US" sz="2400" dirty="0"/>
            </a:br>
            <a:r>
              <a:rPr lang="en-US" sz="2400" dirty="0"/>
              <a:t>in ASP.NET Core 
</a:t>
            </a:r>
          </a:p>
        </p:txBody>
      </p:sp>
    </p:spTree>
    <p:extLst>
      <p:ext uri="{BB962C8B-B14F-4D97-AF65-F5344CB8AC3E}">
        <p14:creationId xmlns:p14="http://schemas.microsoft.com/office/powerpoint/2010/main" val="1243342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0c84983a-b08b-49c8-8e08-eca22f7af5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2: Using CSS and JavaScript</a:t>
            </a:r>
          </a:p>
        </p:txBody>
      </p:sp>
      <p:sp>
        <p:nvSpPr>
          <p:cNvPr id="3" name="Text Placeholder 2"/>
          <p:cNvSpPr>
            <a:spLocks noGrp="1"/>
          </p:cNvSpPr>
          <p:nvPr>
            <p:ph type="body" idx="1"/>
          </p:nvPr>
        </p:nvSpPr>
        <p:spPr/>
        <p:txBody>
          <a:bodyPr>
            <a:normAutofit/>
          </a:bodyPr>
          <a:lstStyle/>
          <a:p>
            <a:r>
              <a:rPr lang="en-US" sz="2000" dirty="0"/>
              <a:t>Importing Styles
Rendering and Executing JavaScript Code
Using External Libraries
Demonstration: How to Use </a:t>
            </a:r>
            <a:r>
              <a:rPr lang="en-US" sz="2000" dirty="0" err="1"/>
              <a:t>npm</a:t>
            </a:r>
            <a:r>
              <a:rPr lang="en-US" sz="2000" dirty="0"/>
              <a:t> to Add a Library</a:t>
            </a:r>
          </a:p>
        </p:txBody>
      </p:sp>
    </p:spTree>
    <p:extLst>
      <p:ext uri="{BB962C8B-B14F-4D97-AF65-F5344CB8AC3E}">
        <p14:creationId xmlns:p14="http://schemas.microsoft.com/office/powerpoint/2010/main" val="3100734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55dd78a-0bf4-4879-9bc2-a327365cc9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Importing Styles</a:t>
            </a:r>
          </a:p>
        </p:txBody>
      </p:sp>
      <p:sp>
        <p:nvSpPr>
          <p:cNvPr id="4" name="Content Placeholder 2"/>
          <p:cNvSpPr>
            <a:spLocks noGrp="1"/>
          </p:cNvSpPr>
          <p:nvPr/>
        </p:nvSpPr>
        <p:spPr bwMode="auto">
          <a:xfrm>
            <a:off x="1296000" y="1431234"/>
            <a:ext cx="8805944" cy="31666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000" b="0" dirty="0">
                <a:latin typeface="+mn-lt"/>
                <a:cs typeface="Segoe UI" pitchFamily="34" charset="0"/>
              </a:rPr>
              <a:t>After importing the CSS file:</a:t>
            </a:r>
          </a:p>
          <a:p>
            <a:pPr marL="174625" indent="-174625">
              <a:spcBef>
                <a:spcPts val="600"/>
              </a:spcBef>
              <a:buClr>
                <a:srgbClr val="0070C0"/>
              </a:buClr>
              <a:buSzPct val="90000"/>
              <a:buFont typeface="Arial" pitchFamily="34" charset="0"/>
              <a:buChar char="•"/>
            </a:pPr>
            <a:r>
              <a:rPr lang="en-US" sz="2000" b="0" dirty="0">
                <a:latin typeface="+mn-lt"/>
                <a:cs typeface="Segoe UI" pitchFamily="34" charset="0"/>
              </a:rPr>
              <a:t>You should modify the layout of the web application by using the </a:t>
            </a:r>
            <a:r>
              <a:rPr lang="en-US" sz="2000" dirty="0">
                <a:latin typeface="+mn-lt"/>
                <a:cs typeface="Segoe UI" pitchFamily="34" charset="0"/>
              </a:rPr>
              <a:t>&lt;link&gt; </a:t>
            </a:r>
            <a:r>
              <a:rPr lang="en-US" sz="2000" b="0" dirty="0">
                <a:latin typeface="+mn-lt"/>
                <a:cs typeface="Segoe UI" pitchFamily="34" charset="0"/>
              </a:rPr>
              <a:t>element</a:t>
            </a:r>
          </a:p>
          <a:p>
            <a:pPr marL="174625" indent="-174625">
              <a:spcBef>
                <a:spcPts val="600"/>
              </a:spcBef>
              <a:buClr>
                <a:srgbClr val="0070C0"/>
              </a:buClr>
              <a:buSzPct val="90000"/>
              <a:buFont typeface="Arial" pitchFamily="34" charset="0"/>
              <a:buChar char="•"/>
            </a:pPr>
            <a:r>
              <a:rPr lang="en-US" sz="2000" b="0" dirty="0">
                <a:latin typeface="+mn-lt"/>
                <a:cs typeface="Segoe UI" pitchFamily="34" charset="0"/>
              </a:rPr>
              <a:t>You can add </a:t>
            </a:r>
            <a:r>
              <a:rPr lang="en-US" sz="2000" b="0" dirty="0" err="1">
                <a:latin typeface="+mn-lt"/>
                <a:cs typeface="Segoe UI" pitchFamily="34" charset="0"/>
              </a:rPr>
              <a:t>CSS</a:t>
            </a:r>
            <a:r>
              <a:rPr lang="en-US" sz="2000" b="0" dirty="0">
                <a:latin typeface="+mn-lt"/>
                <a:cs typeface="Segoe UI" pitchFamily="34" charset="0"/>
              </a:rPr>
              <a:t> selectors to define how the styles should be applied:</a:t>
            </a:r>
          </a:p>
          <a:p>
            <a:pPr marL="631825" lvl="2" indent="-174625">
              <a:spcBef>
                <a:spcPts val="600"/>
              </a:spcBef>
              <a:buClr>
                <a:srgbClr val="0070C0"/>
              </a:buClr>
              <a:buSzPct val="90000"/>
              <a:buFont typeface="Arial" pitchFamily="34" charset="0"/>
              <a:buChar char="•"/>
            </a:pPr>
            <a:r>
              <a:rPr lang="en-US" sz="2000" b="0" dirty="0">
                <a:latin typeface="+mn-lt"/>
                <a:cs typeface="Segoe UI" pitchFamily="34" charset="0"/>
              </a:rPr>
              <a:t>CSS class selector helps specify a style for a group of elements</a:t>
            </a:r>
          </a:p>
          <a:p>
            <a:pPr marL="631825" lvl="2" indent="-174625">
              <a:spcBef>
                <a:spcPts val="600"/>
              </a:spcBef>
              <a:buClr>
                <a:srgbClr val="0070C0"/>
              </a:buClr>
              <a:buSzPct val="90000"/>
              <a:buFont typeface="Arial" pitchFamily="34" charset="0"/>
              <a:buChar char="•"/>
            </a:pPr>
            <a:r>
              <a:rPr lang="en-US" sz="2000" b="0" dirty="0">
                <a:latin typeface="+mn-lt"/>
                <a:cs typeface="Segoe UI" pitchFamily="34" charset="0"/>
              </a:rPr>
              <a:t>CSS id selector helps specify a style for any unique element in the HTML code</a:t>
            </a:r>
          </a:p>
          <a:p>
            <a:endParaRPr lang="en-US" sz="2000" b="0" dirty="0">
              <a:latin typeface="+mn-lt"/>
            </a:endParaRPr>
          </a:p>
        </p:txBody>
      </p:sp>
      <p:grpSp>
        <p:nvGrpSpPr>
          <p:cNvPr id="3" name="Group 2">
            <a:extLst>
              <a:ext uri="{FF2B5EF4-FFF2-40B4-BE49-F238E27FC236}">
                <a16:creationId xmlns:a16="http://schemas.microsoft.com/office/drawing/2014/main" id="{4D7BD382-E411-4FA7-AE12-B561F51D48C6}"/>
              </a:ext>
            </a:extLst>
          </p:cNvPr>
          <p:cNvGrpSpPr/>
          <p:nvPr/>
        </p:nvGrpSpPr>
        <p:grpSpPr>
          <a:xfrm>
            <a:off x="1590509" y="4764277"/>
            <a:ext cx="8216925" cy="1324978"/>
            <a:chOff x="685800" y="5235625"/>
            <a:chExt cx="8216925" cy="1324978"/>
          </a:xfrm>
        </p:grpSpPr>
        <p:sp>
          <p:nvSpPr>
            <p:cNvPr id="5" name="Rectangle 4"/>
            <p:cNvSpPr/>
            <p:nvPr/>
          </p:nvSpPr>
          <p:spPr>
            <a:xfrm>
              <a:off x="4539030" y="5895487"/>
              <a:ext cx="4363695"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Consolas" panose="020B0609020204030204" pitchFamily="49" charset="0"/>
                  <a:ea typeface="Times New Roman" panose="02020603050405020304" pitchFamily="18" charset="0"/>
                  <a:cs typeface="Lucida Sans Unicode" pitchFamily="34" charset="0"/>
                </a:rPr>
                <a:t>&lt;p class="menu"&gt; this is menu&lt;/p&gt;</a:t>
              </a:r>
              <a:endParaRPr lang="en-GB" b="0" dirty="0">
                <a:latin typeface="Consolas" panose="020B0609020204030204" pitchFamily="49" charset="0"/>
                <a:cs typeface="Lucida Sans Unicode" pitchFamily="34" charset="0"/>
              </a:endParaRPr>
            </a:p>
          </p:txBody>
        </p:sp>
        <p:sp>
          <p:nvSpPr>
            <p:cNvPr id="6" name="Rectangle 5"/>
            <p:cNvSpPr/>
            <p:nvPr/>
          </p:nvSpPr>
          <p:spPr>
            <a:xfrm>
              <a:off x="685800" y="5235625"/>
              <a:ext cx="2971800" cy="132497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b="0" dirty="0">
                  <a:latin typeface="Consolas" panose="020B0609020204030204" pitchFamily="49" charset="0"/>
                  <a:ea typeface="Times New Roman" panose="02020603050405020304" pitchFamily="18" charset="0"/>
                  <a:cs typeface="Lucida Sans Unicode" pitchFamily="34" charset="0"/>
                </a:rPr>
                <a:t>.menu</a:t>
              </a:r>
              <a:endParaRPr lang="en-GB" b="0" dirty="0">
                <a:latin typeface="Consolas" panose="020B0609020204030204" pitchFamily="49" charset="0"/>
                <a:ea typeface="Times New Roman" panose="02020603050405020304" pitchFamily="18" charset="0"/>
                <a:cs typeface="Lucida Sans Unicode" pitchFamily="34" charset="0"/>
              </a:endParaRPr>
            </a:p>
            <a:p>
              <a:pPr>
                <a:lnSpc>
                  <a:spcPct val="115000"/>
                </a:lnSpc>
                <a:spcAft>
                  <a:spcPts val="0"/>
                </a:spcAft>
              </a:pPr>
              <a:r>
                <a:rPr lang="en-US" b="0" dirty="0">
                  <a:latin typeface="Consolas" panose="020B0609020204030204" pitchFamily="49" charset="0"/>
                  <a:ea typeface="Times New Roman" panose="02020603050405020304" pitchFamily="18" charset="0"/>
                  <a:cs typeface="Lucida Sans Unicode" pitchFamily="34" charset="0"/>
                </a:rPr>
                <a:t>{</a:t>
              </a:r>
              <a:endParaRPr lang="en-GB" b="0" dirty="0">
                <a:latin typeface="Consolas" panose="020B0609020204030204" pitchFamily="49" charset="0"/>
                <a:ea typeface="Times New Roman" panose="02020603050405020304" pitchFamily="18" charset="0"/>
                <a:cs typeface="Lucida Sans Unicode" pitchFamily="34" charset="0"/>
              </a:endParaRPr>
            </a:p>
            <a:p>
              <a:pPr>
                <a:lnSpc>
                  <a:spcPct val="115000"/>
                </a:lnSpc>
                <a:spcAft>
                  <a:spcPts val="0"/>
                </a:spcAft>
              </a:pPr>
              <a:r>
                <a:rPr lang="en-US" b="0" dirty="0">
                  <a:latin typeface="Consolas" panose="020B0609020204030204" pitchFamily="49" charset="0"/>
                  <a:ea typeface="Times New Roman" panose="02020603050405020304" pitchFamily="18" charset="0"/>
                  <a:cs typeface="Lucida Sans Unicode" pitchFamily="34" charset="0"/>
                </a:rPr>
                <a:t>    </a:t>
              </a:r>
              <a:r>
                <a:rPr lang="en-US" b="0" dirty="0" err="1">
                  <a:latin typeface="Consolas" panose="020B0609020204030204" pitchFamily="49" charset="0"/>
                  <a:ea typeface="Times New Roman" panose="02020603050405020304" pitchFamily="18" charset="0"/>
                  <a:cs typeface="Lucida Sans Unicode" pitchFamily="34" charset="0"/>
                </a:rPr>
                <a:t>font-weight:bold</a:t>
              </a:r>
              <a:r>
                <a:rPr lang="en-US" b="0" dirty="0">
                  <a:latin typeface="Consolas" panose="020B0609020204030204" pitchFamily="49" charset="0"/>
                  <a:ea typeface="Times New Roman" panose="02020603050405020304" pitchFamily="18" charset="0"/>
                  <a:cs typeface="Lucida Sans Unicode" pitchFamily="34" charset="0"/>
                </a:rPr>
                <a:t>;</a:t>
              </a:r>
              <a:endParaRPr lang="en-GB" b="0" dirty="0">
                <a:latin typeface="Consolas" panose="020B0609020204030204" pitchFamily="49" charset="0"/>
                <a:ea typeface="Times New Roman" panose="02020603050405020304" pitchFamily="18" charset="0"/>
                <a:cs typeface="Lucida Sans Unicode" pitchFamily="34" charset="0"/>
              </a:endParaRPr>
            </a:p>
            <a:p>
              <a:r>
                <a:rPr lang="en-US" b="0" dirty="0">
                  <a:latin typeface="Consolas" panose="020B0609020204030204" pitchFamily="49" charset="0"/>
                  <a:ea typeface="Times New Roman" panose="02020603050405020304" pitchFamily="18" charset="0"/>
                  <a:cs typeface="Lucida Sans Unicode" pitchFamily="34" charset="0"/>
                </a:rPr>
                <a:t>}</a:t>
              </a:r>
              <a:endParaRPr lang="en-GB" b="0" dirty="0">
                <a:latin typeface="Consolas" panose="020B0609020204030204" pitchFamily="49" charset="0"/>
                <a:cs typeface="Lucida Sans Unicode" pitchFamily="34" charset="0"/>
              </a:endParaRPr>
            </a:p>
          </p:txBody>
        </p:sp>
        <p:sp>
          <p:nvSpPr>
            <p:cNvPr id="7" name="Right Arrow 6"/>
            <p:cNvSpPr/>
            <p:nvPr/>
          </p:nvSpPr>
          <p:spPr bwMode="auto">
            <a:xfrm>
              <a:off x="3733800" y="5895487"/>
              <a:ext cx="613569" cy="369332"/>
            </a:xfrm>
            <a:prstGeom prst="rightArrow">
              <a:avLst/>
            </a:prstGeom>
            <a:solidFill>
              <a:schemeClr val="accent2">
                <a:lumMod val="75000"/>
              </a:schemeClr>
            </a:solidFill>
            <a:ln>
              <a:solidFill>
                <a:schemeClr val="accent2">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endParaRPr lang="en-GB">
                <a:solidFill>
                  <a:schemeClr val="tx1"/>
                </a:solidFill>
                <a:latin typeface="Consolas" panose="020B0609020204030204" pitchFamily="49" charset="0"/>
              </a:endParaRPr>
            </a:p>
          </p:txBody>
        </p:sp>
      </p:grpSp>
    </p:spTree>
    <p:extLst>
      <p:ext uri="{BB962C8B-B14F-4D97-AF65-F5344CB8AC3E}">
        <p14:creationId xmlns:p14="http://schemas.microsoft.com/office/powerpoint/2010/main" val="2683025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358A-AA4E-43F1-9EB1-CD1879EB7864}"/>
              </a:ext>
            </a:extLst>
          </p:cNvPr>
          <p:cNvSpPr>
            <a:spLocks noGrp="1"/>
          </p:cNvSpPr>
          <p:nvPr>
            <p:ph type="title"/>
          </p:nvPr>
        </p:nvSpPr>
        <p:spPr/>
        <p:txBody>
          <a:bodyPr/>
          <a:lstStyle/>
          <a:p>
            <a:r>
              <a:rPr lang="en-US" sz="2400" dirty="0"/>
              <a:t>CSS Isolation</a:t>
            </a:r>
            <a:endParaRPr lang="nl-NL" sz="2400" dirty="0"/>
          </a:p>
        </p:txBody>
      </p:sp>
      <p:sp>
        <p:nvSpPr>
          <p:cNvPr id="3" name="TextBox 2">
            <a:extLst>
              <a:ext uri="{FF2B5EF4-FFF2-40B4-BE49-F238E27FC236}">
                <a16:creationId xmlns:a16="http://schemas.microsoft.com/office/drawing/2014/main" id="{93D34150-494A-4DED-86CF-53F5BA94A93E}"/>
              </a:ext>
            </a:extLst>
          </p:cNvPr>
          <p:cNvSpPr txBox="1"/>
          <p:nvPr/>
        </p:nvSpPr>
        <p:spPr>
          <a:xfrm>
            <a:off x="1139687" y="1908313"/>
            <a:ext cx="9864000" cy="2862322"/>
          </a:xfrm>
          <a:prstGeom prst="rect">
            <a:avLst/>
          </a:prstGeom>
          <a:noFill/>
        </p:spPr>
        <p:txBody>
          <a:bodyPr wrap="square" rtlCol="0">
            <a:spAutoFit/>
          </a:bodyPr>
          <a:lstStyle/>
          <a:p>
            <a:r>
              <a:rPr lang="en-US" sz="2000" dirty="0"/>
              <a:t>Isolate CSS styles to individual pages, views, and components to reduce or avoid:</a:t>
            </a:r>
          </a:p>
          <a:p>
            <a:endParaRPr lang="en-US" sz="2000" dirty="0"/>
          </a:p>
          <a:p>
            <a:pPr marL="285750" indent="-285750">
              <a:buFont typeface="Arial" panose="020B0604020202020204" pitchFamily="34" charset="0"/>
              <a:buChar char="•"/>
            </a:pPr>
            <a:r>
              <a:rPr lang="en-US" sz="2000" dirty="0"/>
              <a:t>Dependencies on global styles that can be challenging to maintain.</a:t>
            </a:r>
          </a:p>
          <a:p>
            <a:pPr marL="285750" indent="-285750">
              <a:buFont typeface="Arial" panose="020B0604020202020204" pitchFamily="34" charset="0"/>
              <a:buChar char="•"/>
            </a:pPr>
            <a:r>
              <a:rPr lang="en-US" sz="2000" dirty="0"/>
              <a:t>Style conflicts in nested content.</a:t>
            </a:r>
          </a:p>
          <a:p>
            <a:endParaRPr lang="en-US" sz="2000" dirty="0"/>
          </a:p>
          <a:p>
            <a:r>
              <a:rPr lang="en-US" sz="2000" dirty="0"/>
              <a:t>To add a scoped CSS file for a page, place the CSS styles in a companion .cshtml.css file matching the name of the .</a:t>
            </a:r>
            <a:r>
              <a:rPr lang="en-US" sz="2000" dirty="0" err="1"/>
              <a:t>cshtml</a:t>
            </a:r>
            <a:r>
              <a:rPr lang="en-US" sz="2000" dirty="0"/>
              <a:t> file. </a:t>
            </a:r>
            <a:br>
              <a:rPr lang="en-US" sz="2000" dirty="0"/>
            </a:br>
            <a:r>
              <a:rPr lang="en-US" sz="2000" dirty="0"/>
              <a:t>The framework rewrites CSS selectors to match markup rendered by the app's pages.</a:t>
            </a:r>
            <a:br>
              <a:rPr lang="en-US" sz="2000" dirty="0"/>
            </a:br>
            <a:r>
              <a:rPr lang="en-US" sz="2000" dirty="0"/>
              <a:t>A link to the bundled CSS styles is placed in the app's layout.</a:t>
            </a:r>
          </a:p>
        </p:txBody>
      </p:sp>
      <p:sp>
        <p:nvSpPr>
          <p:cNvPr id="4" name="Rectangle 3">
            <a:extLst>
              <a:ext uri="{FF2B5EF4-FFF2-40B4-BE49-F238E27FC236}">
                <a16:creationId xmlns:a16="http://schemas.microsoft.com/office/drawing/2014/main" id="{1FA2D9E8-6473-4A14-9DA6-B56E19286E6D}"/>
              </a:ext>
            </a:extLst>
          </p:cNvPr>
          <p:cNvSpPr/>
          <p:nvPr/>
        </p:nvSpPr>
        <p:spPr>
          <a:xfrm>
            <a:off x="1295999" y="4974391"/>
            <a:ext cx="8868417" cy="369332"/>
          </a:xfrm>
          <a:prstGeom prst="rect">
            <a:avLst/>
          </a:prstGeom>
        </p:spPr>
        <p:txBody>
          <a:bodyPr wrap="square">
            <a:spAutoFit/>
          </a:bodyPr>
          <a:lstStyle/>
          <a:p>
            <a:r>
              <a:rPr lang="nl-NL" dirty="0">
                <a:latin typeface="Consolas" panose="020B0609020204030204" pitchFamily="49" charset="0"/>
              </a:rPr>
              <a:t>&lt;link </a:t>
            </a:r>
            <a:r>
              <a:rPr lang="nl-NL" dirty="0" err="1">
                <a:latin typeface="Consolas" panose="020B0609020204030204" pitchFamily="49" charset="0"/>
              </a:rPr>
              <a:t>href</a:t>
            </a:r>
            <a:r>
              <a:rPr lang="nl-NL" dirty="0">
                <a:latin typeface="Consolas" panose="020B0609020204030204" pitchFamily="49" charset="0"/>
              </a:rPr>
              <a:t>="{ASSEMBLY NAME}.styles.css" rel="</a:t>
            </a:r>
            <a:r>
              <a:rPr lang="nl-NL" dirty="0" err="1">
                <a:latin typeface="Consolas" panose="020B0609020204030204" pitchFamily="49" charset="0"/>
              </a:rPr>
              <a:t>stylesheet</a:t>
            </a:r>
            <a:r>
              <a:rPr lang="nl-NL" dirty="0">
                <a:latin typeface="Consolas" panose="020B0609020204030204" pitchFamily="49" charset="0"/>
              </a:rPr>
              <a:t>"&gt;</a:t>
            </a:r>
          </a:p>
        </p:txBody>
      </p:sp>
    </p:spTree>
    <p:extLst>
      <p:ext uri="{BB962C8B-B14F-4D97-AF65-F5344CB8AC3E}">
        <p14:creationId xmlns:p14="http://schemas.microsoft.com/office/powerpoint/2010/main" val="176445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d413ed1-c4b4-4f52-bc15-2926830021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Rendering and Executing JavaScript Code</a:t>
            </a:r>
          </a:p>
        </p:txBody>
      </p:sp>
      <p:sp>
        <p:nvSpPr>
          <p:cNvPr id="4" name="Content Placeholder 2"/>
          <p:cNvSpPr>
            <a:spLocks noGrp="1"/>
          </p:cNvSpPr>
          <p:nvPr/>
        </p:nvSpPr>
        <p:spPr bwMode="auto">
          <a:xfrm>
            <a:off x="1296000" y="1563757"/>
            <a:ext cx="9600000" cy="40002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115000"/>
              </a:lnSpc>
            </a:pPr>
            <a:r>
              <a:rPr lang="en-US" sz="2000" dirty="0">
                <a:latin typeface="+mn-lt"/>
                <a:ea typeface="+mn-ea"/>
              </a:rPr>
              <a:t>You can add JavaScript code to add interactive functionalities to webpages</a:t>
            </a:r>
          </a:p>
          <a:p>
            <a:pPr marL="0" indent="0">
              <a:lnSpc>
                <a:spcPct val="115000"/>
              </a:lnSpc>
              <a:spcBef>
                <a:spcPts val="0"/>
              </a:spcBef>
              <a:spcAft>
                <a:spcPts val="1000"/>
              </a:spcAft>
              <a:buNone/>
            </a:pPr>
            <a:endParaRPr lang="en-US" sz="2000" dirty="0">
              <a:latin typeface="+mn-lt"/>
              <a:ea typeface="Times New Roman"/>
              <a:cs typeface="Times New Roman"/>
            </a:endParaRPr>
          </a:p>
          <a:p>
            <a:pPr marL="0" indent="0">
              <a:lnSpc>
                <a:spcPct val="115000"/>
              </a:lnSpc>
              <a:spcBef>
                <a:spcPts val="0"/>
              </a:spcBef>
              <a:spcAft>
                <a:spcPts val="1000"/>
              </a:spcAft>
              <a:buNone/>
            </a:pPr>
            <a:endParaRPr lang="en-US" sz="2000" dirty="0">
              <a:latin typeface="+mn-lt"/>
              <a:ea typeface="Times New Roman"/>
              <a:cs typeface="Times New Roman"/>
            </a:endParaRPr>
          </a:p>
          <a:p>
            <a:pPr marL="0" indent="0">
              <a:lnSpc>
                <a:spcPct val="115000"/>
              </a:lnSpc>
              <a:spcBef>
                <a:spcPts val="0"/>
              </a:spcBef>
              <a:spcAft>
                <a:spcPts val="1000"/>
              </a:spcAft>
              <a:buNone/>
            </a:pPr>
            <a:endParaRPr lang="en-US" sz="2000" dirty="0">
              <a:latin typeface="+mn-lt"/>
              <a:ea typeface="Times New Roman"/>
              <a:cs typeface="Times New Roman"/>
            </a:endParaRPr>
          </a:p>
          <a:p>
            <a:endParaRPr lang="en-US" sz="2000" dirty="0">
              <a:latin typeface="+mn-lt"/>
              <a:ea typeface="+mn-ea"/>
            </a:endParaRPr>
          </a:p>
          <a:p>
            <a:r>
              <a:rPr lang="en-US" sz="2000" dirty="0">
                <a:latin typeface="+mn-lt"/>
                <a:ea typeface="+mn-ea"/>
              </a:rPr>
              <a:t>You can add JavaScript code to web applications by:</a:t>
            </a:r>
          </a:p>
          <a:p>
            <a:pPr marL="569912" lvl="2" indent="-174625">
              <a:buSzPct val="90000"/>
            </a:pPr>
            <a:r>
              <a:rPr lang="en-US" dirty="0">
                <a:latin typeface="+mn-lt"/>
                <a:ea typeface="+mn-ea"/>
              </a:rPr>
              <a:t>Adding the JavaScript code to a page</a:t>
            </a:r>
          </a:p>
          <a:p>
            <a:pPr marL="569912" lvl="2" indent="-174625">
              <a:buSzPct val="90000"/>
            </a:pPr>
            <a:r>
              <a:rPr lang="en-US" dirty="0">
                <a:latin typeface="+mn-lt"/>
                <a:ea typeface="+mn-ea"/>
              </a:rPr>
              <a:t>Defining the JavaScript code in dedicated JavaScript files</a:t>
            </a:r>
          </a:p>
          <a:p>
            <a:endParaRPr lang="en-US" sz="2000" dirty="0">
              <a:latin typeface="+mn-lt"/>
            </a:endParaRPr>
          </a:p>
        </p:txBody>
      </p:sp>
      <p:sp>
        <p:nvSpPr>
          <p:cNvPr id="5" name="Rectangle 4"/>
          <p:cNvSpPr/>
          <p:nvPr/>
        </p:nvSpPr>
        <p:spPr>
          <a:xfrm>
            <a:off x="2303138" y="1891038"/>
            <a:ext cx="7585723" cy="17030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endParaRPr lang="en-US" b="0" dirty="0">
              <a:latin typeface="Consolas" panose="020B0609020204030204" pitchFamily="49" charset="0"/>
              <a:ea typeface="Times New Roman" panose="02020603050405020304" pitchFamily="18" charset="0"/>
              <a:cs typeface="Segoe UI" panose="020B0502040204020203" pitchFamily="34" charset="0"/>
            </a:endParaRPr>
          </a:p>
          <a:p>
            <a:pPr marL="539750" marR="73025">
              <a:lnSpc>
                <a:spcPts val="1000"/>
              </a:lnSpc>
              <a:spcBef>
                <a:spcPts val="600"/>
              </a:spcBef>
              <a:spcAft>
                <a:spcPts val="600"/>
              </a:spcAft>
            </a:pPr>
            <a:r>
              <a:rPr lang="en-US" b="0" dirty="0">
                <a:latin typeface="Consolas" panose="020B0609020204030204" pitchFamily="49" charset="0"/>
                <a:ea typeface="Times New Roman" panose="02020603050405020304" pitchFamily="18" charset="0"/>
                <a:cs typeface="Lucida Sans Unicode" panose="020B0602030504020204" pitchFamily="34" charset="0"/>
              </a:rPr>
              <a:t>&lt;script&gt;</a:t>
            </a:r>
            <a:endParaRPr lang="en-GB" b="0" dirty="0">
              <a:latin typeface="Consolas" panose="020B0609020204030204" pitchFamily="49" charset="0"/>
              <a:ea typeface="Times New Roman" panose="02020603050405020304" pitchFamily="18" charset="0"/>
              <a:cs typeface="Lucida Sans Unicode" panose="020B0602030504020204" pitchFamily="34" charset="0"/>
            </a:endParaRPr>
          </a:p>
          <a:p>
            <a:pPr marL="539750" marR="73025">
              <a:lnSpc>
                <a:spcPts val="1000"/>
              </a:lnSpc>
              <a:spcBef>
                <a:spcPts val="600"/>
              </a:spcBef>
              <a:spcAft>
                <a:spcPts val="600"/>
              </a:spcAft>
            </a:pPr>
            <a:r>
              <a:rPr lang="en-US" b="0" dirty="0">
                <a:latin typeface="Consolas" panose="020B0609020204030204" pitchFamily="49" charset="0"/>
                <a:ea typeface="Times New Roman" panose="02020603050405020304" pitchFamily="18" charset="0"/>
                <a:cs typeface="Lucida Sans Unicode" panose="020B0602030504020204" pitchFamily="34" charset="0"/>
              </a:rPr>
              <a:t>    function </a:t>
            </a:r>
            <a:r>
              <a:rPr lang="en-US" b="0" dirty="0" err="1">
                <a:latin typeface="Consolas" panose="020B0609020204030204" pitchFamily="49" charset="0"/>
                <a:ea typeface="Times New Roman" panose="02020603050405020304" pitchFamily="18" charset="0"/>
                <a:cs typeface="Lucida Sans Unicode" panose="020B0602030504020204" pitchFamily="34" charset="0"/>
              </a:rPr>
              <a:t>helloWorld</a:t>
            </a:r>
            <a:r>
              <a:rPr lang="en-US" b="0" dirty="0">
                <a:latin typeface="Consolas" panose="020B0609020204030204" pitchFamily="49" charset="0"/>
                <a:ea typeface="Times New Roman" panose="02020603050405020304" pitchFamily="18" charset="0"/>
                <a:cs typeface="Lucida Sans Unicode" panose="020B0602030504020204" pitchFamily="34" charset="0"/>
              </a:rPr>
              <a:t>() {</a:t>
            </a:r>
            <a:endParaRPr lang="en-GB" b="0" dirty="0">
              <a:latin typeface="Consolas" panose="020B0609020204030204" pitchFamily="49" charset="0"/>
              <a:ea typeface="Times New Roman" panose="02020603050405020304" pitchFamily="18" charset="0"/>
              <a:cs typeface="Lucida Sans Unicode" panose="020B0602030504020204" pitchFamily="34" charset="0"/>
            </a:endParaRPr>
          </a:p>
          <a:p>
            <a:pPr marL="539750" marR="73025">
              <a:lnSpc>
                <a:spcPts val="1000"/>
              </a:lnSpc>
              <a:spcBef>
                <a:spcPts val="600"/>
              </a:spcBef>
              <a:spcAft>
                <a:spcPts val="600"/>
              </a:spcAft>
            </a:pPr>
            <a:r>
              <a:rPr lang="en-US" b="0" dirty="0">
                <a:latin typeface="Consolas" panose="020B0609020204030204" pitchFamily="49" charset="0"/>
                <a:ea typeface="Times New Roman" panose="02020603050405020304" pitchFamily="18" charset="0"/>
                <a:cs typeface="Lucida Sans Unicode" panose="020B0602030504020204" pitchFamily="34" charset="0"/>
              </a:rPr>
              <a:t>        alert('Hello World');</a:t>
            </a:r>
            <a:endParaRPr lang="en-GB" b="0" dirty="0">
              <a:latin typeface="Consolas" panose="020B0609020204030204" pitchFamily="49" charset="0"/>
              <a:ea typeface="Times New Roman" panose="02020603050405020304" pitchFamily="18" charset="0"/>
              <a:cs typeface="Lucida Sans Unicode" panose="020B0602030504020204" pitchFamily="34" charset="0"/>
            </a:endParaRPr>
          </a:p>
          <a:p>
            <a:pPr marL="539750" marR="73025">
              <a:lnSpc>
                <a:spcPts val="1000"/>
              </a:lnSpc>
              <a:spcBef>
                <a:spcPts val="600"/>
              </a:spcBef>
              <a:spcAft>
                <a:spcPts val="600"/>
              </a:spcAft>
            </a:pPr>
            <a:r>
              <a:rPr lang="en-US" b="0" dirty="0">
                <a:latin typeface="Consolas" panose="020B0609020204030204" pitchFamily="49" charset="0"/>
                <a:ea typeface="Times New Roman" panose="02020603050405020304" pitchFamily="18" charset="0"/>
                <a:cs typeface="Lucida Sans Unicode" panose="020B0602030504020204" pitchFamily="34" charset="0"/>
              </a:rPr>
              <a:t>    }</a:t>
            </a:r>
            <a:endParaRPr lang="en-GB" b="0" dirty="0">
              <a:latin typeface="Consolas" panose="020B0609020204030204" pitchFamily="49" charset="0"/>
              <a:ea typeface="Times New Roman" panose="02020603050405020304" pitchFamily="18" charset="0"/>
              <a:cs typeface="Lucida Sans Unicode" panose="020B0602030504020204" pitchFamily="34" charset="0"/>
            </a:endParaRPr>
          </a:p>
          <a:p>
            <a:r>
              <a:rPr lang="en-US" b="0" dirty="0">
                <a:latin typeface="Consolas" panose="020B0609020204030204" pitchFamily="49" charset="0"/>
                <a:ea typeface="Times New Roman" panose="02020603050405020304" pitchFamily="18" charset="0"/>
                <a:cs typeface="Lucida Sans Unicode" panose="020B0602030504020204" pitchFamily="34" charset="0"/>
              </a:rPr>
              <a:t>    &lt;/script&gt;</a:t>
            </a:r>
            <a:endParaRPr lang="en-GB" b="0" dirty="0">
              <a:latin typeface="Consolas" panose="020B0609020204030204" pitchFamily="49" charset="0"/>
              <a:cs typeface="Lucida Sans Unicode" panose="020B0602030504020204" pitchFamily="34" charset="0"/>
            </a:endParaRPr>
          </a:p>
        </p:txBody>
      </p:sp>
    </p:spTree>
    <p:extLst>
      <p:ext uri="{BB962C8B-B14F-4D97-AF65-F5344CB8AC3E}">
        <p14:creationId xmlns:p14="http://schemas.microsoft.com/office/powerpoint/2010/main" val="3061640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e80fd24-d586-4f9d-ba96-9e429bacf5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Calling JavaScript Functions</a:t>
            </a:r>
          </a:p>
        </p:txBody>
      </p:sp>
      <p:sp>
        <p:nvSpPr>
          <p:cNvPr id="4" name="Content Placeholder 2">
            <a:extLst>
              <a:ext uri="{FF2B5EF4-FFF2-40B4-BE49-F238E27FC236}">
                <a16:creationId xmlns:a16="http://schemas.microsoft.com/office/drawing/2014/main" id="{F97E1DAB-AE84-4CAD-B166-E67EB4745259}"/>
              </a:ext>
            </a:extLst>
          </p:cNvPr>
          <p:cNvSpPr>
            <a:spLocks noGrp="1"/>
          </p:cNvSpPr>
          <p:nvPr/>
        </p:nvSpPr>
        <p:spPr bwMode="auto">
          <a:xfrm>
            <a:off x="1296000" y="1497495"/>
            <a:ext cx="8859578" cy="4671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You can call JavaScript functions by using script blocks:</a:t>
            </a:r>
          </a:p>
          <a:p>
            <a:pPr marL="631825" lvl="3"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Define the JavaScript function in a script block</a:t>
            </a:r>
          </a:p>
          <a:p>
            <a:pPr marL="498475" lvl="1" indent="-265113">
              <a:lnSpc>
                <a:spcPct val="107000"/>
              </a:lnSpc>
              <a:spcBef>
                <a:spcPts val="0"/>
              </a:spcBef>
              <a:spcAft>
                <a:spcPts val="800"/>
              </a:spcAft>
            </a:pPr>
            <a:endParaRPr lang="en-US" sz="2000" b="0" dirty="0">
              <a:latin typeface="+mn-lt"/>
              <a:ea typeface="PMingLiU"/>
              <a:cs typeface="Times New Roman"/>
            </a:endParaRPr>
          </a:p>
          <a:p>
            <a:pPr marL="498475" lvl="1" indent="-265113">
              <a:lnSpc>
                <a:spcPct val="107000"/>
              </a:lnSpc>
              <a:spcBef>
                <a:spcPts val="0"/>
              </a:spcBef>
              <a:spcAft>
                <a:spcPts val="800"/>
              </a:spcAft>
            </a:pPr>
            <a:endParaRPr lang="en-US" sz="2000" b="0" dirty="0">
              <a:latin typeface="+mn-lt"/>
              <a:cs typeface="Segoe UI" pitchFamily="34" charset="0"/>
            </a:endParaRPr>
          </a:p>
          <a:p>
            <a:pPr marL="282575" indent="-457200">
              <a:lnSpc>
                <a:spcPct val="107000"/>
              </a:lnSpc>
              <a:spcBef>
                <a:spcPts val="0"/>
              </a:spcBef>
              <a:spcAft>
                <a:spcPts val="800"/>
              </a:spcAft>
            </a:pPr>
            <a:endParaRPr lang="en-US" sz="2000" b="0" dirty="0">
              <a:latin typeface="+mn-lt"/>
              <a:ea typeface="PMingLiU"/>
              <a:cs typeface="Times New Roman"/>
            </a:endParaRPr>
          </a:p>
          <a:p>
            <a:pPr marL="174625"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You can also use events to trigger JavaScript functions:</a:t>
            </a:r>
          </a:p>
          <a:p>
            <a:pPr marL="631825" lvl="3"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Use the onclick event to initiate the JavaScript function</a:t>
            </a:r>
          </a:p>
        </p:txBody>
      </p:sp>
      <p:sp>
        <p:nvSpPr>
          <p:cNvPr id="5" name="Rectangle 4">
            <a:extLst>
              <a:ext uri="{FF2B5EF4-FFF2-40B4-BE49-F238E27FC236}">
                <a16:creationId xmlns:a16="http://schemas.microsoft.com/office/drawing/2014/main" id="{9E2F1004-805F-466E-BEA9-4B685C2AA7B0}"/>
              </a:ext>
            </a:extLst>
          </p:cNvPr>
          <p:cNvSpPr/>
          <p:nvPr/>
        </p:nvSpPr>
        <p:spPr>
          <a:xfrm>
            <a:off x="2410981" y="2606980"/>
            <a:ext cx="5943600" cy="82202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&lt;script&gt;</a:t>
            </a:r>
            <a:endParaRPr lang="en-GB" b="0" dirty="0">
              <a:latin typeface="Lucida Sans Unicode" panose="020B0602030504020204" pitchFamily="34" charset="0"/>
              <a:ea typeface="Times New Roman" panose="02020603050405020304" pitchFamily="18" charset="0"/>
              <a:cs typeface="Lucida Sans Unicode" panose="020B0602030504020204" pitchFamily="34" charset="0"/>
            </a:endParaRPr>
          </a:p>
          <a:p>
            <a:pPr marL="539750" marR="73025">
              <a:lnSpc>
                <a:spcPts val="1000"/>
              </a:lnSpc>
              <a:spcBef>
                <a:spcPts val="600"/>
              </a:spcBef>
              <a:spcAft>
                <a:spcPts val="600"/>
              </a:spcAft>
            </a:pP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    </a:t>
            </a:r>
            <a:r>
              <a:rPr lang="en-US" b="0" dirty="0" err="1">
                <a:latin typeface="Lucida Sans Unicode" panose="020B0602030504020204" pitchFamily="34" charset="0"/>
                <a:ea typeface="Times New Roman" panose="02020603050405020304" pitchFamily="18" charset="0"/>
                <a:cs typeface="Lucida Sans Unicode" panose="020B0602030504020204" pitchFamily="34" charset="0"/>
              </a:rPr>
              <a:t>helloWorld</a:t>
            </a: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a:t>
            </a:r>
          </a:p>
          <a:p>
            <a:pPr marL="539750" marR="73025">
              <a:lnSpc>
                <a:spcPts val="1000"/>
              </a:lnSpc>
              <a:spcBef>
                <a:spcPts val="600"/>
              </a:spcBef>
              <a:spcAft>
                <a:spcPts val="600"/>
              </a:spcAft>
            </a:pP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&lt;/script&gt;</a:t>
            </a:r>
            <a:endParaRPr lang="en-GB" b="0" dirty="0">
              <a:latin typeface="Lucida Sans Unicode" panose="020B0602030504020204" pitchFamily="34" charset="0"/>
              <a:ea typeface="Times New Roman" panose="02020603050405020304" pitchFamily="18" charset="0"/>
              <a:cs typeface="Lucida Sans Unicode" panose="020B0602030504020204" pitchFamily="34" charset="0"/>
            </a:endParaRPr>
          </a:p>
        </p:txBody>
      </p:sp>
      <p:sp>
        <p:nvSpPr>
          <p:cNvPr id="6" name="Rectangle 5">
            <a:extLst>
              <a:ext uri="{FF2B5EF4-FFF2-40B4-BE49-F238E27FC236}">
                <a16:creationId xmlns:a16="http://schemas.microsoft.com/office/drawing/2014/main" id="{8CB1F5B8-40E3-4AA7-84D0-EBA457B036C9}"/>
              </a:ext>
            </a:extLst>
          </p:cNvPr>
          <p:cNvSpPr/>
          <p:nvPr/>
        </p:nvSpPr>
        <p:spPr>
          <a:xfrm>
            <a:off x="2263434" y="4842001"/>
            <a:ext cx="7892144"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&lt;input type="button" value="Hello" </a:t>
            </a:r>
            <a:r>
              <a:rPr lang="en-US" b="0" dirty="0" err="1">
                <a:latin typeface="Lucida Sans Unicode" panose="020B0602030504020204" pitchFamily="34" charset="0"/>
                <a:ea typeface="Times New Roman" panose="02020603050405020304" pitchFamily="18" charset="0"/>
                <a:cs typeface="Lucida Sans Unicode" panose="020B0602030504020204" pitchFamily="34" charset="0"/>
              </a:rPr>
              <a:t>onclick</a:t>
            </a: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a:t>
            </a:r>
            <a:r>
              <a:rPr lang="en-US" b="0" dirty="0" err="1">
                <a:latin typeface="Lucida Sans Unicode" panose="020B0602030504020204" pitchFamily="34" charset="0"/>
                <a:ea typeface="Times New Roman" panose="02020603050405020304" pitchFamily="18" charset="0"/>
                <a:cs typeface="Lucida Sans Unicode" panose="020B0602030504020204" pitchFamily="34" charset="0"/>
              </a:rPr>
              <a:t>helloWorld</a:t>
            </a: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 /&gt;</a:t>
            </a:r>
            <a:endParaRPr lang="en-GB"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686431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1bf8265-c579-4c45-a63c-79d2071a86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External Libraries</a:t>
            </a:r>
          </a:p>
        </p:txBody>
      </p:sp>
      <p:sp>
        <p:nvSpPr>
          <p:cNvPr id="4" name="Content Placeholder 2"/>
          <p:cNvSpPr>
            <a:spLocks noGrp="1"/>
          </p:cNvSpPr>
          <p:nvPr/>
        </p:nvSpPr>
        <p:spPr bwMode="auto">
          <a:xfrm>
            <a:off x="1296000" y="1431235"/>
            <a:ext cx="8805944" cy="473733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To add a library to your application, you can:</a:t>
            </a:r>
          </a:p>
          <a:p>
            <a:r>
              <a:rPr lang="en-US" sz="2000" dirty="0">
                <a:latin typeface="+mn-lt"/>
              </a:rPr>
              <a:t>Download the source files from an official source</a:t>
            </a:r>
          </a:p>
          <a:p>
            <a:r>
              <a:rPr lang="en-US" sz="2000" dirty="0">
                <a:latin typeface="+mn-lt"/>
              </a:rPr>
              <a:t>Use a CDN (Content Delivery Network)</a:t>
            </a:r>
          </a:p>
          <a:p>
            <a:r>
              <a:rPr lang="en-US" sz="2000" dirty="0">
                <a:latin typeface="+mn-lt"/>
              </a:rPr>
              <a:t>Use a Package Manager</a:t>
            </a:r>
          </a:p>
          <a:p>
            <a:pPr marL="365760" lvl="1"/>
            <a:r>
              <a:rPr lang="en-US" sz="2000" dirty="0" err="1">
                <a:latin typeface="+mn-lt"/>
              </a:rPr>
              <a:t>NuGet</a:t>
            </a:r>
            <a:r>
              <a:rPr lang="en-US" sz="2000" dirty="0">
                <a:latin typeface="+mn-lt"/>
              </a:rPr>
              <a:t> – For server-side libraries</a:t>
            </a:r>
          </a:p>
          <a:p>
            <a:pPr marL="365760" lvl="1"/>
            <a:r>
              <a:rPr lang="en-US" sz="2000" dirty="0">
                <a:latin typeface="+mn-lt"/>
              </a:rPr>
              <a:t>Yarn</a:t>
            </a:r>
          </a:p>
          <a:p>
            <a:pPr marL="365760" lvl="1"/>
            <a:r>
              <a:rPr lang="en-US" sz="2000" dirty="0">
                <a:latin typeface="+mn-lt"/>
              </a:rPr>
              <a:t>Webpack</a:t>
            </a:r>
          </a:p>
          <a:p>
            <a:pPr marL="365760" lvl="1"/>
            <a:r>
              <a:rPr lang="en-US" sz="2000" dirty="0">
                <a:latin typeface="+mn-lt"/>
              </a:rPr>
              <a:t>Bower</a:t>
            </a:r>
          </a:p>
          <a:p>
            <a:pPr marL="365760" lvl="1"/>
            <a:r>
              <a:rPr lang="en-US" sz="2000" dirty="0" err="1">
                <a:latin typeface="+mn-lt"/>
              </a:rPr>
              <a:t>npm</a:t>
            </a:r>
            <a:endParaRPr lang="en-US" sz="2000" dirty="0">
              <a:latin typeface="+mn-lt"/>
            </a:endParaRPr>
          </a:p>
          <a:p>
            <a:pPr lvl="1"/>
            <a:endParaRPr lang="en-US" sz="2000" dirty="0">
              <a:latin typeface="+mn-lt"/>
            </a:endParaRPr>
          </a:p>
          <a:p>
            <a:pPr marL="0" indent="0">
              <a:buNone/>
            </a:pPr>
            <a:endParaRPr lang="en-US" sz="2000" dirty="0">
              <a:latin typeface="+mn-lt"/>
            </a:endParaRPr>
          </a:p>
        </p:txBody>
      </p:sp>
    </p:spTree>
    <p:extLst>
      <p:ext uri="{BB962C8B-B14F-4D97-AF65-F5344CB8AC3E}">
        <p14:creationId xmlns:p14="http://schemas.microsoft.com/office/powerpoint/2010/main" val="401907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1153f072-97df-4897-ba9e-a754b85032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a:t>
            </a:r>
            <a:r>
              <a:rPr lang="en-US" sz="2400" dirty="0" err="1"/>
              <a:t>npm</a:t>
            </a:r>
            <a:r>
              <a:rPr lang="en-US" sz="2400" dirty="0"/>
              <a:t> to Add Libraries</a:t>
            </a:r>
          </a:p>
        </p:txBody>
      </p:sp>
      <p:sp>
        <p:nvSpPr>
          <p:cNvPr id="4" name="Content Placeholder 2"/>
          <p:cNvSpPr>
            <a:spLocks noGrp="1"/>
          </p:cNvSpPr>
          <p:nvPr/>
        </p:nvSpPr>
        <p:spPr bwMode="auto">
          <a:xfrm>
            <a:off x="1296000" y="1590261"/>
            <a:ext cx="8805944" cy="49140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To start using NPM in an ASP.NET Core application, you should add a </a:t>
            </a:r>
            <a:r>
              <a:rPr lang="en-US" sz="2000" b="1" dirty="0" err="1">
                <a:latin typeface="+mn-lt"/>
              </a:rPr>
              <a:t>package.json</a:t>
            </a:r>
            <a:r>
              <a:rPr lang="en-US" sz="2000" dirty="0">
                <a:latin typeface="+mn-lt"/>
              </a:rPr>
              <a:t> file to your solution in your project’s root folder:</a:t>
            </a:r>
          </a:p>
          <a:p>
            <a:pPr marL="0" indent="0">
              <a:buNone/>
            </a:pP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"version": "1.0.0",</a:t>
            </a:r>
          </a:p>
          <a:p>
            <a:pPr marL="0" indent="0">
              <a:buNone/>
            </a:pPr>
            <a:r>
              <a:rPr lang="en-US" sz="2000" dirty="0">
                <a:latin typeface="Consolas" panose="020B0609020204030204" pitchFamily="49" charset="0"/>
                <a:cs typeface="Lucida Sans Unicode" panose="020B0602030504020204" pitchFamily="34" charset="0"/>
              </a:rPr>
              <a:t>  "name": "asp.net",</a:t>
            </a:r>
          </a:p>
          <a:p>
            <a:pPr marL="0" indent="0">
              <a:buNone/>
            </a:pPr>
            <a:r>
              <a:rPr lang="en-US" sz="2000" dirty="0">
                <a:latin typeface="Consolas" panose="020B0609020204030204" pitchFamily="49" charset="0"/>
                <a:cs typeface="Lucida Sans Unicode" panose="020B0602030504020204" pitchFamily="34" charset="0"/>
              </a:rPr>
              <a:t>  "private": true,</a:t>
            </a:r>
          </a:p>
          <a:p>
            <a:pPr marL="0" indent="0">
              <a:buNone/>
            </a:pPr>
            <a:r>
              <a:rPr lang="en-US" sz="2000" dirty="0">
                <a:latin typeface="Consolas" panose="020B0609020204030204" pitchFamily="49" charset="0"/>
                <a:cs typeface="Lucida Sans Unicode" panose="020B0602030504020204" pitchFamily="34" charset="0"/>
              </a:rPr>
              <a:t>  "dependencies": {</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jquery</a:t>
            </a:r>
            <a:r>
              <a:rPr lang="en-US" sz="2000" dirty="0">
                <a:latin typeface="Consolas" panose="020B0609020204030204" pitchFamily="49" charset="0"/>
                <a:cs typeface="Lucida Sans Unicode" panose="020B0602030504020204" pitchFamily="34" charset="0"/>
              </a:rPr>
              <a:t>": "3.3.1"</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devDependencies</a:t>
            </a: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a:t>
            </a:r>
          </a:p>
          <a:p>
            <a:pPr marL="0" indent="0">
              <a:buNone/>
            </a:pPr>
            <a:endParaRPr lang="en-US" sz="2000" dirty="0">
              <a:latin typeface="+mn-lt"/>
            </a:endParaRPr>
          </a:p>
        </p:txBody>
      </p:sp>
    </p:spTree>
    <p:extLst>
      <p:ext uri="{BB962C8B-B14F-4D97-AF65-F5344CB8AC3E}">
        <p14:creationId xmlns:p14="http://schemas.microsoft.com/office/powerpoint/2010/main" val="2093466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245e0304-cb83-40ba-b582-04429ea5256f">
    <p:spTree>
      <p:nvGrpSpPr>
        <p:cNvPr id="1" name=""/>
        <p:cNvGrpSpPr/>
        <p:nvPr/>
      </p:nvGrpSpPr>
      <p:grpSpPr>
        <a:xfrm>
          <a:off x="0" y="0"/>
          <a:ext cx="0" cy="0"/>
          <a:chOff x="0" y="0"/>
          <a:chExt cx="0" cy="0"/>
        </a:xfrm>
      </p:grpSpPr>
      <p:sp>
        <p:nvSpPr>
          <p:cNvPr id="2" name="Title 1"/>
          <p:cNvSpPr>
            <a:spLocks noGrp="1"/>
          </p:cNvSpPr>
          <p:nvPr>
            <p:ph type="title"/>
          </p:nvPr>
        </p:nvSpPr>
        <p:spPr>
          <a:xfrm>
            <a:off x="1525587" y="740662"/>
            <a:ext cx="8683625" cy="740664"/>
          </a:xfrm>
        </p:spPr>
        <p:txBody>
          <a:bodyPr/>
          <a:lstStyle/>
          <a:p>
            <a:r>
              <a:rPr lang="en-US" sz="2400" dirty="0"/>
              <a:t>Demonstration: How to Use </a:t>
            </a:r>
            <a:r>
              <a:rPr lang="en-US" sz="2400" dirty="0" err="1"/>
              <a:t>npm</a:t>
            </a:r>
            <a:r>
              <a:rPr lang="en-US" sz="2400" dirty="0"/>
              <a:t> to Add a Library</a:t>
            </a:r>
          </a:p>
        </p:txBody>
      </p:sp>
      <p:sp>
        <p:nvSpPr>
          <p:cNvPr id="4" name="Content Placeholder 2"/>
          <p:cNvSpPr>
            <a:spLocks noGrp="1"/>
          </p:cNvSpPr>
          <p:nvPr/>
        </p:nvSpPr>
        <p:spPr bwMode="auto">
          <a:xfrm>
            <a:off x="1418319" y="1481325"/>
            <a:ext cx="8683625" cy="46872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solidFill>
                  <a:srgbClr val="000000"/>
                </a:solidFill>
                <a:latin typeface="+mn-lt"/>
              </a:rPr>
              <a:t>In this demonstration, you will learn how to:</a:t>
            </a:r>
          </a:p>
          <a:p>
            <a:pPr marL="174625" lvl="1" indent="-174625">
              <a:buSzPct val="90000"/>
            </a:pPr>
            <a:r>
              <a:rPr lang="en-US" sz="2000" dirty="0">
                <a:latin typeface="+mn-lt"/>
              </a:rPr>
              <a:t>Add the jQuery package by using </a:t>
            </a:r>
            <a:r>
              <a:rPr lang="en-US" sz="2000" dirty="0" err="1">
                <a:latin typeface="+mn-lt"/>
              </a:rPr>
              <a:t>npm</a:t>
            </a:r>
            <a:endParaRPr lang="en-US" sz="2000" dirty="0">
              <a:latin typeface="+mn-lt"/>
            </a:endParaRPr>
          </a:p>
          <a:p>
            <a:pPr marL="174625" lvl="1" indent="-174625">
              <a:buSzPct val="90000"/>
            </a:pPr>
            <a:r>
              <a:rPr lang="en-US" sz="2000" dirty="0">
                <a:latin typeface="+mn-lt"/>
              </a:rPr>
              <a:t>Add a link to a jQuery file from a layout</a:t>
            </a:r>
          </a:p>
          <a:p>
            <a:pPr marL="174625" lvl="1" indent="-174625">
              <a:buSzPct val="90000"/>
            </a:pPr>
            <a:r>
              <a:rPr lang="en-US" sz="2000" dirty="0">
                <a:latin typeface="+mn-lt"/>
              </a:rPr>
              <a:t>Add a CSS file </a:t>
            </a:r>
          </a:p>
          <a:p>
            <a:pPr marL="174625" lvl="1" indent="-174625">
              <a:buSzPct val="90000"/>
            </a:pPr>
            <a:r>
              <a:rPr lang="en-US" sz="2000" dirty="0">
                <a:latin typeface="+mn-lt"/>
              </a:rPr>
              <a:t>Add a link to the CSS file from a layout</a:t>
            </a:r>
          </a:p>
          <a:p>
            <a:pPr marL="625475" lvl="1" indent="-341313">
              <a:buSzPct val="90000"/>
            </a:pPr>
            <a:endParaRPr lang="en-US" sz="2000" dirty="0">
              <a:latin typeface="+mn-lt"/>
            </a:endParaRPr>
          </a:p>
          <a:p>
            <a:pPr marL="625475" lvl="1" indent="-341313">
              <a:buSzPct val="90000"/>
            </a:pPr>
            <a:endParaRPr lang="en-US" sz="2000" dirty="0">
              <a:latin typeface="+mn-lt"/>
            </a:endParaRPr>
          </a:p>
        </p:txBody>
      </p:sp>
    </p:spTree>
    <p:extLst>
      <p:ext uri="{BB962C8B-B14F-4D97-AF65-F5344CB8AC3E}">
        <p14:creationId xmlns:p14="http://schemas.microsoft.com/office/powerpoint/2010/main" val="2356749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cfb25de-707e-4d39-b0bc-7a82b94c2005">
    <p:spTree>
      <p:nvGrpSpPr>
        <p:cNvPr id="1" name=""/>
        <p:cNvGrpSpPr/>
        <p:nvPr/>
      </p:nvGrpSpPr>
      <p:grpSpPr>
        <a:xfrm>
          <a:off x="0" y="0"/>
          <a:ext cx="0" cy="0"/>
          <a:chOff x="0" y="0"/>
          <a:chExt cx="0" cy="0"/>
        </a:xfrm>
      </p:grpSpPr>
      <p:sp>
        <p:nvSpPr>
          <p:cNvPr id="2" name="Title 1"/>
          <p:cNvSpPr>
            <a:spLocks noGrp="1"/>
          </p:cNvSpPr>
          <p:nvPr>
            <p:ph type="title"/>
          </p:nvPr>
        </p:nvSpPr>
        <p:spPr>
          <a:xfrm>
            <a:off x="1401279" y="675496"/>
            <a:ext cx="8683625" cy="740664"/>
          </a:xfrm>
        </p:spPr>
        <p:txBody>
          <a:bodyPr/>
          <a:lstStyle/>
          <a:p>
            <a:r>
              <a:rPr lang="en-US" sz="2400" dirty="0"/>
              <a:t>Lab: Using Layouts and CSS in ASP.NET Core</a:t>
            </a:r>
          </a:p>
        </p:txBody>
      </p:sp>
      <p:sp>
        <p:nvSpPr>
          <p:cNvPr id="3" name="Text Placeholder 2"/>
          <p:cNvSpPr>
            <a:spLocks noGrp="1"/>
          </p:cNvSpPr>
          <p:nvPr>
            <p:ph type="body" idx="1"/>
          </p:nvPr>
        </p:nvSpPr>
        <p:spPr/>
        <p:txBody>
          <a:bodyPr>
            <a:normAutofit/>
          </a:bodyPr>
          <a:lstStyle/>
          <a:p>
            <a:r>
              <a:rPr lang="en-US" sz="2000" dirty="0"/>
              <a:t>Exercise 1: Applying a Layout and Link Pages to it
Exercise 2: Using CSS</a:t>
            </a:r>
          </a:p>
        </p:txBody>
      </p:sp>
      <p:sp>
        <p:nvSpPr>
          <p:cNvPr id="4" name="TextBox 3"/>
          <p:cNvSpPr txBox="1"/>
          <p:nvPr/>
        </p:nvSpPr>
        <p:spPr>
          <a:xfrm>
            <a:off x="1982789" y="6163356"/>
            <a:ext cx="4529573" cy="523220"/>
          </a:xfrm>
          <a:prstGeom prst="rect">
            <a:avLst/>
          </a:prstGeom>
          <a:noFill/>
        </p:spPr>
        <p:txBody>
          <a:bodyPr vert="horz" wrap="none" rtlCol="0">
            <a:spAutoFit/>
          </a:bodyPr>
          <a:lstStyle/>
          <a:p>
            <a:r>
              <a:rPr lang="en-US" sz="2800" dirty="0">
                <a:latin typeface="Segoe UI"/>
              </a:rPr>
              <a:t>Estimated Time</a:t>
            </a:r>
            <a:r>
              <a:rPr lang="en-US" sz="2800">
                <a:latin typeface="Segoe UI"/>
              </a:rPr>
              <a:t>: 30 </a:t>
            </a:r>
            <a:r>
              <a:rPr lang="en-US" sz="2800" dirty="0">
                <a:latin typeface="Segoe UI"/>
              </a:rPr>
              <a:t>minutes</a:t>
            </a:r>
          </a:p>
        </p:txBody>
      </p:sp>
    </p:spTree>
    <p:extLst>
      <p:ext uri="{BB962C8B-B14F-4D97-AF65-F5344CB8AC3E}">
        <p14:creationId xmlns:p14="http://schemas.microsoft.com/office/powerpoint/2010/main" val="1485155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2056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Module Overview</a:t>
            </a:r>
          </a:p>
        </p:txBody>
      </p:sp>
      <p:sp>
        <p:nvSpPr>
          <p:cNvPr id="3" name="Text Placeholder 2"/>
          <p:cNvSpPr>
            <a:spLocks noGrp="1"/>
          </p:cNvSpPr>
          <p:nvPr>
            <p:ph type="body" idx="1"/>
          </p:nvPr>
        </p:nvSpPr>
        <p:spPr/>
        <p:txBody>
          <a:bodyPr>
            <a:normAutofit/>
          </a:bodyPr>
          <a:lstStyle/>
          <a:p>
            <a:r>
              <a:rPr lang="en-US" sz="2000" dirty="0"/>
              <a:t>Using Layouts
Using CSS and JavaScript
Using Bootstrap</a:t>
            </a:r>
          </a:p>
        </p:txBody>
      </p:sp>
    </p:spTree>
    <p:extLst>
      <p:ext uri="{BB962C8B-B14F-4D97-AF65-F5344CB8AC3E}">
        <p14:creationId xmlns:p14="http://schemas.microsoft.com/office/powerpoint/2010/main" val="4114308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8665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Module Review and Takeaways</a:t>
            </a:r>
          </a:p>
        </p:txBody>
      </p:sp>
      <p:sp>
        <p:nvSpPr>
          <p:cNvPr id="3" name="Text Placeholder 2"/>
          <p:cNvSpPr>
            <a:spLocks noGrp="1"/>
          </p:cNvSpPr>
          <p:nvPr>
            <p:ph type="body" idx="1"/>
          </p:nvPr>
        </p:nvSpPr>
        <p:spPr/>
        <p:txBody>
          <a:bodyPr>
            <a:normAutofit/>
          </a:bodyPr>
          <a:lstStyle/>
          <a:p>
            <a:r>
              <a:rPr lang="en-US" sz="2000" dirty="0"/>
              <a:t>Review Question
Best Practices
Common Issues and Troubleshooting Tips</a:t>
            </a:r>
          </a:p>
        </p:txBody>
      </p:sp>
    </p:spTree>
    <p:extLst>
      <p:ext uri="{BB962C8B-B14F-4D97-AF65-F5344CB8AC3E}">
        <p14:creationId xmlns:p14="http://schemas.microsoft.com/office/powerpoint/2010/main" val="322387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1: Using Layouts</a:t>
            </a:r>
          </a:p>
        </p:txBody>
      </p:sp>
      <p:sp>
        <p:nvSpPr>
          <p:cNvPr id="3" name="Text Placeholder 2"/>
          <p:cNvSpPr>
            <a:spLocks noGrp="1"/>
          </p:cNvSpPr>
          <p:nvPr>
            <p:ph type="body" idx="1"/>
          </p:nvPr>
        </p:nvSpPr>
        <p:spPr/>
        <p:txBody>
          <a:bodyPr>
            <a:normAutofit/>
          </a:bodyPr>
          <a:lstStyle/>
          <a:p>
            <a:r>
              <a:rPr lang="en-US" sz="2000" dirty="0"/>
              <a:t>What are Layouts?
Creating a Layout
Linking Pages and Layouts
Using Sections in a Layout
Demonstration: How to Create a Layout and Link it to a Page Content</a:t>
            </a:r>
          </a:p>
        </p:txBody>
      </p:sp>
    </p:spTree>
    <p:extLst>
      <p:ext uri="{BB962C8B-B14F-4D97-AF65-F5344CB8AC3E}">
        <p14:creationId xmlns:p14="http://schemas.microsoft.com/office/powerpoint/2010/main" val="383189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What are Layouts?</a:t>
            </a:r>
          </a:p>
        </p:txBody>
      </p:sp>
      <p:cxnSp>
        <p:nvCxnSpPr>
          <p:cNvPr id="4" name="Straight Arrow Connector 3"/>
          <p:cNvCxnSpPr/>
          <p:nvPr/>
        </p:nvCxnSpPr>
        <p:spPr bwMode="auto">
          <a:xfrm>
            <a:off x="6193277" y="3463047"/>
            <a:ext cx="0" cy="62257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sp>
        <p:nvSpPr>
          <p:cNvPr id="5" name="TextBox 21"/>
          <p:cNvSpPr txBox="1"/>
          <p:nvPr/>
        </p:nvSpPr>
        <p:spPr>
          <a:xfrm>
            <a:off x="1296000" y="1262145"/>
            <a:ext cx="9864000" cy="116955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mn-lt"/>
                <a:cs typeface="Segoe UI" pitchFamily="34" charset="0"/>
              </a:rPr>
              <a:t>You can use layouts to:</a:t>
            </a:r>
          </a:p>
          <a:p>
            <a:pPr marL="174625" indent="-174625">
              <a:spcBef>
                <a:spcPts val="600"/>
              </a:spcBef>
              <a:buClr>
                <a:srgbClr val="0070C0"/>
              </a:buClr>
              <a:buSzPct val="90000"/>
              <a:buFont typeface="Arial" pitchFamily="34" charset="0"/>
              <a:buChar char="•"/>
            </a:pPr>
            <a:r>
              <a:rPr lang="en-US" sz="2000" b="0" dirty="0">
                <a:latin typeface="+mn-lt"/>
                <a:cs typeface="Segoe UI" pitchFamily="34" charset="0"/>
              </a:rPr>
              <a:t>Create a style template for a web application</a:t>
            </a:r>
          </a:p>
          <a:p>
            <a:pPr marL="174625" indent="-174625">
              <a:spcBef>
                <a:spcPts val="600"/>
              </a:spcBef>
              <a:buClr>
                <a:srgbClr val="0070C0"/>
              </a:buClr>
              <a:buSzPct val="90000"/>
              <a:buFont typeface="Arial" pitchFamily="34" charset="0"/>
              <a:buChar char="•"/>
            </a:pPr>
            <a:r>
              <a:rPr lang="en-US" sz="2000" b="0" dirty="0">
                <a:latin typeface="+mn-lt"/>
                <a:cs typeface="Segoe UI" pitchFamily="34" charset="0"/>
              </a:rPr>
              <a:t>Define the content layout to share across multiple Pages</a:t>
            </a:r>
          </a:p>
        </p:txBody>
      </p:sp>
      <p:pic>
        <p:nvPicPr>
          <p:cNvPr id="6" name="Picture 5" descr="The image displays a layout and three views that are linked to the layout. The layout contains a common area that is shared by all the views. This area is not modified in the linked views. In addition to this common area, the layout has three sections. These sections are replaced by different content in each view."/>
          <p:cNvPicPr>
            <a:picLocks noChangeAspect="1"/>
          </p:cNvPicPr>
          <p:nvPr/>
        </p:nvPicPr>
        <p:blipFill>
          <a:blip r:embed="rId3"/>
          <a:stretch>
            <a:fillRect/>
          </a:stretch>
        </p:blipFill>
        <p:spPr>
          <a:xfrm>
            <a:off x="3933243" y="3004351"/>
            <a:ext cx="4176414" cy="3119817"/>
          </a:xfrm>
          <a:prstGeom prst="rect">
            <a:avLst/>
          </a:prstGeom>
        </p:spPr>
      </p:pic>
      <p:sp>
        <p:nvSpPr>
          <p:cNvPr id="7" name="Rectangle 6"/>
          <p:cNvSpPr/>
          <p:nvPr/>
        </p:nvSpPr>
        <p:spPr bwMode="auto">
          <a:xfrm>
            <a:off x="5223696" y="2618426"/>
            <a:ext cx="1428897" cy="3207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1"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US" b="0" dirty="0">
                <a:solidFill>
                  <a:srgbClr val="0070C0"/>
                </a:solidFill>
                <a:latin typeface="Segoe UI" panose="020B0502040204020203" pitchFamily="34" charset="0"/>
                <a:cs typeface="Segoe UI" panose="020B0502040204020203" pitchFamily="34" charset="0"/>
              </a:rPr>
              <a:t>Layout</a:t>
            </a:r>
            <a:endParaRPr lang="he-IL" b="0" dirty="0">
              <a:solidFill>
                <a:srgbClr val="0070C0"/>
              </a:solidFill>
              <a:latin typeface="Segoe UI" panose="020B0502040204020203" pitchFamily="34" charset="0"/>
              <a:cs typeface="Segoe UI" panose="020B0502040204020203" pitchFamily="34" charset="0"/>
            </a:endParaRPr>
          </a:p>
        </p:txBody>
      </p:sp>
      <p:sp>
        <p:nvSpPr>
          <p:cNvPr id="8" name="Oval 7"/>
          <p:cNvSpPr/>
          <p:nvPr/>
        </p:nvSpPr>
        <p:spPr bwMode="auto">
          <a:xfrm>
            <a:off x="6573077" y="5845699"/>
            <a:ext cx="1987826" cy="914400"/>
          </a:xfrm>
          <a:prstGeom prst="ellipse">
            <a:avLst/>
          </a:prstGeom>
          <a:no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1"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US" b="0" dirty="0">
                <a:solidFill>
                  <a:srgbClr val="0070C0"/>
                </a:solidFill>
                <a:latin typeface="Segoe UI" panose="020B0502040204020203" pitchFamily="34" charset="0"/>
                <a:cs typeface="Segoe UI" panose="020B0502040204020203" pitchFamily="34" charset="0"/>
              </a:rPr>
              <a:t>Page</a:t>
            </a:r>
            <a:endParaRPr lang="he-IL" b="0" dirty="0">
              <a:solidFill>
                <a:srgbClr val="0070C0"/>
              </a:solidFill>
              <a:latin typeface="Segoe UI" panose="020B0502040204020203" pitchFamily="34" charset="0"/>
              <a:cs typeface="Segoe UI" panose="020B0502040204020203" pitchFamily="34" charset="0"/>
            </a:endParaRPr>
          </a:p>
        </p:txBody>
      </p:sp>
      <p:sp>
        <p:nvSpPr>
          <p:cNvPr id="9" name="Oval 8"/>
          <p:cNvSpPr/>
          <p:nvPr/>
        </p:nvSpPr>
        <p:spPr bwMode="auto">
          <a:xfrm>
            <a:off x="5089052" y="5827823"/>
            <a:ext cx="1642832" cy="914400"/>
          </a:xfrm>
          <a:prstGeom prst="ellipse">
            <a:avLst/>
          </a:prstGeom>
          <a:no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1"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US" b="0" dirty="0">
                <a:solidFill>
                  <a:srgbClr val="0070C0"/>
                </a:solidFill>
                <a:latin typeface="Segoe UI" panose="020B0502040204020203" pitchFamily="34" charset="0"/>
                <a:cs typeface="Segoe UI" panose="020B0502040204020203" pitchFamily="34" charset="0"/>
              </a:rPr>
              <a:t>Page</a:t>
            </a:r>
            <a:endParaRPr lang="he-IL" b="0" dirty="0">
              <a:solidFill>
                <a:srgbClr val="0070C0"/>
              </a:solidFill>
              <a:latin typeface="Segoe UI" panose="020B0502040204020203" pitchFamily="34" charset="0"/>
              <a:cs typeface="Segoe UI" panose="020B0502040204020203" pitchFamily="34" charset="0"/>
            </a:endParaRPr>
          </a:p>
        </p:txBody>
      </p:sp>
      <p:sp>
        <p:nvSpPr>
          <p:cNvPr id="10" name="Oval 9"/>
          <p:cNvSpPr/>
          <p:nvPr/>
        </p:nvSpPr>
        <p:spPr bwMode="auto">
          <a:xfrm>
            <a:off x="3694357" y="5821199"/>
            <a:ext cx="1357713" cy="914400"/>
          </a:xfrm>
          <a:prstGeom prst="ellipse">
            <a:avLst/>
          </a:prstGeom>
          <a:no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1"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US" b="0" dirty="0">
                <a:solidFill>
                  <a:srgbClr val="0070C0"/>
                </a:solidFill>
                <a:latin typeface="Segoe UI" panose="020B0502040204020203" pitchFamily="34" charset="0"/>
                <a:cs typeface="Segoe UI" panose="020B0502040204020203" pitchFamily="34" charset="0"/>
              </a:rPr>
              <a:t>Page</a:t>
            </a:r>
            <a:endParaRPr lang="he-IL" b="0" dirty="0">
              <a:solidFill>
                <a:srgbClr val="0070C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22615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Creating a Layout</a:t>
            </a:r>
          </a:p>
        </p:txBody>
      </p:sp>
      <p:sp>
        <p:nvSpPr>
          <p:cNvPr id="4" name="Content Placeholder 2"/>
          <p:cNvSpPr>
            <a:spLocks noGrp="1"/>
          </p:cNvSpPr>
          <p:nvPr/>
        </p:nvSpPr>
        <p:spPr bwMode="auto">
          <a:xfrm>
            <a:off x="1296000" y="1470991"/>
            <a:ext cx="9864000" cy="218661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mn-lt"/>
                <a:cs typeface="Segoe UI" panose="020B0502040204020203" pitchFamily="34" charset="0"/>
              </a:rPr>
              <a:t>When you create a layout:</a:t>
            </a:r>
          </a:p>
          <a:p>
            <a:pPr marL="174625" indent="-174625">
              <a:lnSpc>
                <a:spcPct val="120000"/>
              </a:lnSpc>
              <a:spcBef>
                <a:spcPts val="600"/>
              </a:spcBef>
              <a:buClr>
                <a:srgbClr val="0070C0"/>
              </a:buClr>
              <a:buSzPct val="90000"/>
              <a:buFont typeface="Arial" pitchFamily="34" charset="0"/>
              <a:buChar char="•"/>
            </a:pPr>
            <a:r>
              <a:rPr lang="en-US" sz="2000" b="0" dirty="0">
                <a:latin typeface="+mn-lt"/>
                <a:cs typeface="Segoe UI" panose="020B0502040204020203" pitchFamily="34" charset="0"/>
              </a:rPr>
              <a:t>You should store the layout files in the </a:t>
            </a:r>
            <a:r>
              <a:rPr lang="en-US" sz="2000" dirty="0">
                <a:latin typeface="+mn-lt"/>
                <a:cs typeface="Segoe UI" pitchFamily="34" charset="0"/>
              </a:rPr>
              <a:t>\Pages\Shared </a:t>
            </a:r>
            <a:r>
              <a:rPr lang="en-US" sz="2000" b="0" dirty="0">
                <a:latin typeface="+mn-lt"/>
                <a:cs typeface="Segoe UI" pitchFamily="34" charset="0"/>
              </a:rPr>
              <a:t>folder</a:t>
            </a:r>
          </a:p>
          <a:p>
            <a:pPr marL="174625" indent="-174625">
              <a:lnSpc>
                <a:spcPct val="120000"/>
              </a:lnSpc>
              <a:spcBef>
                <a:spcPts val="600"/>
              </a:spcBef>
              <a:buClr>
                <a:srgbClr val="0070C0"/>
              </a:buClr>
              <a:buSzPct val="90000"/>
              <a:buFont typeface="Arial" pitchFamily="34" charset="0"/>
              <a:buChar char="•"/>
            </a:pPr>
            <a:r>
              <a:rPr lang="en-US" sz="2000" b="0" dirty="0">
                <a:latin typeface="+mn-lt"/>
                <a:cs typeface="Segoe UI" pitchFamily="34" charset="0"/>
              </a:rPr>
              <a:t>You can use the </a:t>
            </a:r>
            <a:r>
              <a:rPr lang="en-US" sz="2000" dirty="0">
                <a:latin typeface="+mn-lt"/>
                <a:cs typeface="Segoe UI" pitchFamily="34" charset="0"/>
              </a:rPr>
              <a:t>@</a:t>
            </a:r>
            <a:r>
              <a:rPr lang="en-US" sz="2000" dirty="0" err="1">
                <a:latin typeface="+mn-lt"/>
                <a:cs typeface="Segoe UI" pitchFamily="34" charset="0"/>
              </a:rPr>
              <a:t>RenderBody</a:t>
            </a:r>
            <a:r>
              <a:rPr lang="en-US" sz="2000" dirty="0">
                <a:latin typeface="+mn-lt"/>
                <a:cs typeface="Segoe UI" pitchFamily="34" charset="0"/>
              </a:rPr>
              <a:t> </a:t>
            </a:r>
            <a:r>
              <a:rPr lang="en-US" sz="2000" b="0" dirty="0">
                <a:latin typeface="+mn-lt"/>
                <a:cs typeface="Segoe UI" pitchFamily="34" charset="0"/>
              </a:rPr>
              <a:t>method to place the content of a page in the layout</a:t>
            </a:r>
          </a:p>
          <a:p>
            <a:pPr marL="174625" indent="-174625">
              <a:lnSpc>
                <a:spcPct val="120000"/>
              </a:lnSpc>
              <a:spcBef>
                <a:spcPts val="600"/>
              </a:spcBef>
              <a:buClr>
                <a:srgbClr val="0070C0"/>
              </a:buClr>
              <a:buSzPct val="90000"/>
              <a:buFont typeface="Arial" pitchFamily="34" charset="0"/>
              <a:buChar char="•"/>
            </a:pPr>
            <a:r>
              <a:rPr lang="en-US" sz="2000" b="0" dirty="0">
                <a:latin typeface="+mn-lt"/>
                <a:cs typeface="Segoe UI" pitchFamily="34" charset="0"/>
              </a:rPr>
              <a:t>You can use the </a:t>
            </a:r>
            <a:r>
              <a:rPr lang="en-US" sz="2000" dirty="0" err="1">
                <a:latin typeface="+mn-lt"/>
                <a:cs typeface="Segoe UI" pitchFamily="34" charset="0"/>
              </a:rPr>
              <a:t>ViewBag</a:t>
            </a:r>
            <a:r>
              <a:rPr lang="en-US" sz="2000" b="0" dirty="0">
                <a:latin typeface="+mn-lt"/>
                <a:cs typeface="Segoe UI" pitchFamily="34" charset="0"/>
              </a:rPr>
              <a:t> property to pass information between a page and the layout</a:t>
            </a:r>
          </a:p>
          <a:p>
            <a:endParaRPr lang="en-US" sz="2000" dirty="0">
              <a:latin typeface="+mn-lt"/>
            </a:endParaRPr>
          </a:p>
          <a:p>
            <a:pPr lvl="1">
              <a:buNone/>
            </a:pPr>
            <a:endParaRPr lang="en-US" sz="2000" b="0" dirty="0">
              <a:latin typeface="+mn-lt"/>
              <a:cs typeface="Lucida Sans Unicode" pitchFamily="34" charset="0"/>
            </a:endParaRPr>
          </a:p>
          <a:p>
            <a:endParaRPr lang="en-US" sz="2000" b="0" dirty="0">
              <a:latin typeface="+mn-lt"/>
            </a:endParaRPr>
          </a:p>
        </p:txBody>
      </p:sp>
    </p:spTree>
    <p:extLst>
      <p:ext uri="{BB962C8B-B14F-4D97-AF65-F5344CB8AC3E}">
        <p14:creationId xmlns:p14="http://schemas.microsoft.com/office/powerpoint/2010/main" val="325731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d3336d-8395-4006-9e8d-dde3dd70b0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 Layout Example</a:t>
            </a:r>
          </a:p>
        </p:txBody>
      </p:sp>
      <p:sp>
        <p:nvSpPr>
          <p:cNvPr id="4" name="Content Placeholder 2"/>
          <p:cNvSpPr>
            <a:spLocks noGrp="1"/>
          </p:cNvSpPr>
          <p:nvPr/>
        </p:nvSpPr>
        <p:spPr bwMode="auto">
          <a:xfrm>
            <a:off x="1296000" y="1497495"/>
            <a:ext cx="8805944" cy="4671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An example of a layout:</a:t>
            </a:r>
          </a:p>
          <a:p>
            <a:pPr marL="0" indent="0">
              <a:buNone/>
            </a:pPr>
            <a:endParaRPr lang="en-US" sz="2400" dirty="0">
              <a:latin typeface="Consolas" panose="020B0609020204030204" pitchFamily="49" charset="0"/>
            </a:endParaRPr>
          </a:p>
          <a:p>
            <a:pPr marL="0" indent="0">
              <a:buNone/>
            </a:pPr>
            <a:r>
              <a:rPr lang="en-US" sz="2000" dirty="0">
                <a:latin typeface="Lucida Sans Unicode" panose="020B0602030504020204" pitchFamily="34" charset="0"/>
                <a:cs typeface="Lucida Sans Unicode" panose="020B0602030504020204" pitchFamily="34" charset="0"/>
              </a:rPr>
              <a:t>   </a:t>
            </a:r>
            <a:r>
              <a:rPr lang="en-US" sz="2000" dirty="0">
                <a:latin typeface="Consolas" panose="020B0609020204030204" pitchFamily="49" charset="0"/>
                <a:cs typeface="Lucida Sans Unicode" panose="020B0602030504020204" pitchFamily="34" charset="0"/>
              </a:rPr>
              <a:t>&lt;!DOCTYPE html&gt; </a:t>
            </a:r>
          </a:p>
          <a:p>
            <a:pPr marL="0" indent="0">
              <a:buNone/>
            </a:pPr>
            <a:r>
              <a:rPr lang="en-US" sz="2000" dirty="0">
                <a:latin typeface="Consolas" panose="020B0609020204030204" pitchFamily="49" charset="0"/>
                <a:cs typeface="Lucida Sans Unicode" panose="020B0602030504020204" pitchFamily="34" charset="0"/>
              </a:rPr>
              <a:t>   &lt;html&gt;</a:t>
            </a:r>
          </a:p>
          <a:p>
            <a:pPr marL="0" indent="0">
              <a:buNone/>
            </a:pPr>
            <a:r>
              <a:rPr lang="en-US" sz="2000" dirty="0">
                <a:latin typeface="Consolas" panose="020B0609020204030204" pitchFamily="49" charset="0"/>
                <a:cs typeface="Lucida Sans Unicode" panose="020B0602030504020204" pitchFamily="34" charset="0"/>
              </a:rPr>
              <a:t>   &lt;head&gt;</a:t>
            </a:r>
          </a:p>
          <a:p>
            <a:pPr marL="0" indent="0">
              <a:buNone/>
            </a:pPr>
            <a:r>
              <a:rPr lang="en-US" sz="2000" dirty="0">
                <a:latin typeface="Consolas" panose="020B0609020204030204" pitchFamily="49" charset="0"/>
                <a:cs typeface="Lucida Sans Unicode" panose="020B0602030504020204" pitchFamily="34" charset="0"/>
              </a:rPr>
              <a:t>       &lt;title&gt;@</a:t>
            </a:r>
            <a:r>
              <a:rPr lang="en-US" sz="2000" dirty="0" err="1">
                <a:latin typeface="Consolas" panose="020B0609020204030204" pitchFamily="49" charset="0"/>
                <a:cs typeface="Lucida Sans Unicode" panose="020B0602030504020204" pitchFamily="34" charset="0"/>
              </a:rPr>
              <a:t>ViewBag.Title</a:t>
            </a:r>
            <a:r>
              <a:rPr lang="en-US" sz="2000" dirty="0">
                <a:latin typeface="Consolas" panose="020B0609020204030204" pitchFamily="49" charset="0"/>
                <a:cs typeface="Lucida Sans Unicode" panose="020B0602030504020204" pitchFamily="34" charset="0"/>
              </a:rPr>
              <a:t>&lt;/title&gt;</a:t>
            </a:r>
          </a:p>
          <a:p>
            <a:pPr marL="0" indent="0">
              <a:buNone/>
            </a:pPr>
            <a:r>
              <a:rPr lang="en-US" sz="2000" dirty="0">
                <a:latin typeface="Consolas" panose="020B0609020204030204" pitchFamily="49" charset="0"/>
                <a:cs typeface="Lucida Sans Unicode" panose="020B0602030504020204" pitchFamily="34" charset="0"/>
              </a:rPr>
              <a:t>   &lt;/head&gt;</a:t>
            </a:r>
          </a:p>
          <a:p>
            <a:pPr marL="0" indent="0">
              <a:buNone/>
            </a:pPr>
            <a:r>
              <a:rPr lang="en-US" sz="2000" dirty="0">
                <a:latin typeface="Consolas" panose="020B0609020204030204" pitchFamily="49" charset="0"/>
                <a:cs typeface="Lucida Sans Unicode" panose="020B0602030504020204" pitchFamily="34" charset="0"/>
              </a:rPr>
              <a:t>   &lt;body&gt;</a:t>
            </a:r>
          </a:p>
          <a:p>
            <a:pPr marL="0" indent="0">
              <a:buNone/>
            </a:pPr>
            <a:r>
              <a:rPr lang="en-US" sz="2000" dirty="0">
                <a:latin typeface="Consolas" panose="020B0609020204030204" pitchFamily="49" charset="0"/>
                <a:cs typeface="Lucida Sans Unicode" panose="020B0602030504020204" pitchFamily="34" charset="0"/>
              </a:rPr>
              <a:t>        &lt;div&gt;</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RenderBody</a:t>
            </a: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&lt;/div&gt;</a:t>
            </a:r>
          </a:p>
          <a:p>
            <a:pPr marL="0" indent="0">
              <a:buNone/>
            </a:pPr>
            <a:r>
              <a:rPr lang="en-US" sz="2000" dirty="0">
                <a:latin typeface="Consolas" panose="020B0609020204030204" pitchFamily="49" charset="0"/>
                <a:cs typeface="Lucida Sans Unicode" panose="020B0602030504020204" pitchFamily="34" charset="0"/>
              </a:rPr>
              <a:t>   &lt;/body&gt;</a:t>
            </a:r>
          </a:p>
          <a:p>
            <a:pPr marL="0" indent="0">
              <a:buNone/>
            </a:pPr>
            <a:r>
              <a:rPr lang="en-US" sz="2000" dirty="0">
                <a:latin typeface="Consolas" panose="020B0609020204030204" pitchFamily="49" charset="0"/>
                <a:cs typeface="Lucida Sans Unicode" panose="020B0602030504020204" pitchFamily="34" charset="0"/>
              </a:rPr>
              <a:t>   &lt;/html&gt;</a:t>
            </a:r>
          </a:p>
          <a:p>
            <a:endParaRPr lang="en-US" dirty="0"/>
          </a:p>
        </p:txBody>
      </p:sp>
    </p:spTree>
    <p:extLst>
      <p:ext uri="{BB962C8B-B14F-4D97-AF65-F5344CB8AC3E}">
        <p14:creationId xmlns:p14="http://schemas.microsoft.com/office/powerpoint/2010/main" val="2705525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Linking Pages and Layouts</a:t>
            </a:r>
          </a:p>
        </p:txBody>
      </p:sp>
      <p:sp>
        <p:nvSpPr>
          <p:cNvPr id="4" name="Content Placeholder 2"/>
          <p:cNvSpPr>
            <a:spLocks noGrp="1"/>
          </p:cNvSpPr>
          <p:nvPr/>
        </p:nvSpPr>
        <p:spPr bwMode="auto">
          <a:xfrm>
            <a:off x="1296000" y="1510747"/>
            <a:ext cx="9703304" cy="46578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000" dirty="0">
                <a:latin typeface="+mn-lt"/>
              </a:rPr>
              <a:t>To link pages and layouts:</a:t>
            </a:r>
          </a:p>
          <a:p>
            <a:r>
              <a:rPr lang="en-US" sz="2000" dirty="0">
                <a:latin typeface="+mn-lt"/>
              </a:rPr>
              <a:t>You can add the </a:t>
            </a:r>
            <a:r>
              <a:rPr lang="en-US" sz="2000" b="1" dirty="0">
                <a:latin typeface="+mn-lt"/>
              </a:rPr>
              <a:t>Layout</a:t>
            </a:r>
            <a:r>
              <a:rPr lang="en-US" sz="2000" dirty="0">
                <a:latin typeface="+mn-lt"/>
              </a:rPr>
              <a:t> directive at the top of the page file</a:t>
            </a:r>
          </a:p>
          <a:p>
            <a:r>
              <a:rPr lang="en-US" sz="2000" dirty="0">
                <a:latin typeface="+mn-lt"/>
              </a:rPr>
              <a:t>You can use the </a:t>
            </a:r>
            <a:r>
              <a:rPr lang="en-US" sz="2000" b="1" dirty="0">
                <a:latin typeface="+mn-lt"/>
              </a:rPr>
              <a:t>_</a:t>
            </a:r>
            <a:r>
              <a:rPr lang="en-US" sz="2000" b="1" dirty="0" err="1">
                <a:latin typeface="+mn-lt"/>
              </a:rPr>
              <a:t>ViewStart.cshtml</a:t>
            </a:r>
            <a:r>
              <a:rPr lang="en-US" sz="2000" b="1" dirty="0">
                <a:latin typeface="+mn-lt"/>
              </a:rPr>
              <a:t> </a:t>
            </a:r>
            <a:r>
              <a:rPr lang="en-US" sz="2000" dirty="0">
                <a:latin typeface="+mn-lt"/>
              </a:rPr>
              <a:t>file to define the layout</a:t>
            </a:r>
          </a:p>
          <a:p>
            <a:pPr marL="457200" lvl="2">
              <a:spcBef>
                <a:spcPts val="0"/>
              </a:spcBef>
            </a:pPr>
            <a:r>
              <a:rPr lang="en-US" dirty="0">
                <a:latin typeface="+mn-lt"/>
              </a:rPr>
              <a:t>Add the </a:t>
            </a:r>
            <a:r>
              <a:rPr lang="en-US" b="1" dirty="0">
                <a:latin typeface="+mn-lt"/>
              </a:rPr>
              <a:t>_</a:t>
            </a:r>
            <a:r>
              <a:rPr lang="en-US" b="1" dirty="0" err="1">
                <a:latin typeface="+mn-lt"/>
              </a:rPr>
              <a:t>ViewStart.cshtml</a:t>
            </a:r>
            <a:r>
              <a:rPr lang="en-US" b="1" dirty="0">
                <a:latin typeface="+mn-lt"/>
              </a:rPr>
              <a:t> </a:t>
            </a:r>
            <a:r>
              <a:rPr lang="en-US" dirty="0">
                <a:latin typeface="+mn-lt"/>
              </a:rPr>
              <a:t>file to the </a:t>
            </a:r>
            <a:r>
              <a:rPr lang="en-US" b="1" dirty="0">
                <a:latin typeface="+mn-lt"/>
              </a:rPr>
              <a:t>\Pages </a:t>
            </a:r>
            <a:r>
              <a:rPr lang="en-US" dirty="0">
                <a:latin typeface="+mn-lt"/>
              </a:rPr>
              <a:t>folder of your project</a:t>
            </a:r>
          </a:p>
          <a:p>
            <a:pPr marL="0" indent="0">
              <a:buNone/>
            </a:pPr>
            <a:endParaRPr lang="en-US" sz="2000" dirty="0">
              <a:latin typeface="+mn-lt"/>
            </a:endParaRPr>
          </a:p>
        </p:txBody>
      </p:sp>
    </p:spTree>
    <p:extLst>
      <p:ext uri="{BB962C8B-B14F-4D97-AF65-F5344CB8AC3E}">
        <p14:creationId xmlns:p14="http://schemas.microsoft.com/office/powerpoint/2010/main" val="79742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90d27a3-f2df-4dfe-a7f3-f0ab64ea1b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Sections in a Layout</a:t>
            </a:r>
          </a:p>
        </p:txBody>
      </p:sp>
      <p:sp>
        <p:nvSpPr>
          <p:cNvPr id="4" name="Content Placeholder 2"/>
          <p:cNvSpPr>
            <a:spLocks noGrp="1"/>
          </p:cNvSpPr>
          <p:nvPr/>
        </p:nvSpPr>
        <p:spPr bwMode="auto">
          <a:xfrm>
            <a:off x="1296000" y="1497495"/>
            <a:ext cx="8805944" cy="4671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Use the </a:t>
            </a:r>
            <a:r>
              <a:rPr lang="en-US" sz="2000" b="1" dirty="0">
                <a:latin typeface="+mn-lt"/>
              </a:rPr>
              <a:t>@</a:t>
            </a:r>
            <a:r>
              <a:rPr lang="en-US" sz="2000" b="1" dirty="0" err="1">
                <a:latin typeface="+mn-lt"/>
              </a:rPr>
              <a:t>RenderSection</a:t>
            </a:r>
            <a:r>
              <a:rPr lang="en-US" sz="2000" b="1" dirty="0">
                <a:latin typeface="+mn-lt"/>
              </a:rPr>
              <a:t> </a:t>
            </a:r>
            <a:r>
              <a:rPr lang="en-US" sz="2000" dirty="0">
                <a:latin typeface="+mn-lt"/>
              </a:rPr>
              <a:t>method in a layout</a:t>
            </a:r>
          </a:p>
          <a:p>
            <a:pPr marL="0" indent="0">
              <a:buNone/>
            </a:pPr>
            <a:endParaRPr lang="en-US" sz="2000" dirty="0">
              <a:latin typeface="+mn-lt"/>
              <a:cs typeface="Consolas" panose="020B0609020204030204" pitchFamily="49" charset="0"/>
            </a:endParaRPr>
          </a:p>
          <a:p>
            <a:pPr marL="0" indent="0">
              <a:buNone/>
            </a:pPr>
            <a:r>
              <a:rPr lang="en-US" sz="2000" dirty="0">
                <a:latin typeface="+mn-lt"/>
                <a:cs typeface="Consolas" panose="020B0609020204030204" pitchFamily="49" charset="0"/>
              </a:rPr>
              <a:t>      </a:t>
            </a:r>
            <a:r>
              <a:rPr lang="en-US" sz="2000" dirty="0">
                <a:latin typeface="Consolas" panose="020B0609020204030204" pitchFamily="49" charset="0"/>
                <a:cs typeface="Lucida Sans Unicode" panose="020B0602030504020204" pitchFamily="34" charset="0"/>
              </a:rPr>
              <a:t>@</a:t>
            </a:r>
            <a:r>
              <a:rPr lang="en-US" sz="2000" dirty="0" err="1">
                <a:latin typeface="Consolas" panose="020B0609020204030204" pitchFamily="49" charset="0"/>
                <a:cs typeface="Lucida Sans Unicode" panose="020B0602030504020204" pitchFamily="34" charset="0"/>
              </a:rPr>
              <a:t>RenderSection</a:t>
            </a:r>
            <a:r>
              <a:rPr lang="en-US" sz="2000" dirty="0">
                <a:latin typeface="Consolas" panose="020B0609020204030204" pitchFamily="49" charset="0"/>
                <a:cs typeface="Lucida Sans Unicode" panose="020B0602030504020204" pitchFamily="34" charset="0"/>
              </a:rPr>
              <a:t>("section1")</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RenderBody</a:t>
            </a: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RenderSection</a:t>
            </a:r>
            <a:r>
              <a:rPr lang="en-US" sz="2000" dirty="0">
                <a:latin typeface="Consolas" panose="020B0609020204030204" pitchFamily="49" charset="0"/>
                <a:cs typeface="Lucida Sans Unicode" panose="020B0602030504020204" pitchFamily="34" charset="0"/>
              </a:rPr>
              <a:t>("section2", false)</a:t>
            </a:r>
          </a:p>
          <a:p>
            <a:pPr marL="0" indent="0">
              <a:buNone/>
            </a:pPr>
            <a:endParaRPr lang="en-US" sz="2000" dirty="0">
              <a:latin typeface="+mn-lt"/>
            </a:endParaRPr>
          </a:p>
          <a:p>
            <a:r>
              <a:rPr lang="en-US" sz="2000" dirty="0">
                <a:latin typeface="+mn-lt"/>
              </a:rPr>
              <a:t>Use the </a:t>
            </a:r>
            <a:r>
              <a:rPr lang="en-US" sz="2000" b="1" dirty="0">
                <a:latin typeface="+mn-lt"/>
              </a:rPr>
              <a:t>@section </a:t>
            </a:r>
            <a:r>
              <a:rPr lang="en-US" sz="2000" dirty="0">
                <a:latin typeface="+mn-lt"/>
              </a:rPr>
              <a:t>directive</a:t>
            </a:r>
            <a:r>
              <a:rPr lang="en-US" sz="2000" b="1" dirty="0">
                <a:latin typeface="+mn-lt"/>
              </a:rPr>
              <a:t> </a:t>
            </a:r>
            <a:r>
              <a:rPr lang="en-US" sz="2000" dirty="0">
                <a:latin typeface="+mn-lt"/>
              </a:rPr>
              <a:t>in a Page</a:t>
            </a:r>
          </a:p>
          <a:p>
            <a:pPr marL="0" indent="0">
              <a:buNone/>
            </a:pPr>
            <a:r>
              <a:rPr lang="en-US" sz="2000" dirty="0">
                <a:latin typeface="+mn-lt"/>
                <a:cs typeface="Consolas" panose="020B0609020204030204" pitchFamily="49" charset="0"/>
              </a:rPr>
              <a:t>            </a:t>
            </a:r>
          </a:p>
          <a:p>
            <a:pPr marL="0" indent="0">
              <a:buNone/>
            </a:pPr>
            <a:r>
              <a:rPr lang="en-US" sz="2000" dirty="0">
                <a:latin typeface="Consolas" panose="020B0609020204030204" pitchFamily="49" charset="0"/>
                <a:cs typeface="Lucida Sans Unicode" panose="020B0602030504020204" pitchFamily="34" charset="0"/>
              </a:rPr>
              <a:t>  @section section1 {</a:t>
            </a:r>
          </a:p>
          <a:p>
            <a:pPr marL="0" indent="0">
              <a:buNone/>
            </a:pPr>
            <a:r>
              <a:rPr lang="en-US" sz="2000" dirty="0">
                <a:latin typeface="Consolas" panose="020B0609020204030204" pitchFamily="49" charset="0"/>
                <a:cs typeface="Lucida Sans Unicode" panose="020B0602030504020204" pitchFamily="34" charset="0"/>
              </a:rPr>
              <a:t>    &lt;div&gt;This is section1 content&lt;/div&gt;</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&lt;div&gt;This is the body&lt;/div&gt;</a:t>
            </a:r>
          </a:p>
        </p:txBody>
      </p:sp>
    </p:spTree>
    <p:extLst>
      <p:ext uri="{BB962C8B-B14F-4D97-AF65-F5344CB8AC3E}">
        <p14:creationId xmlns:p14="http://schemas.microsoft.com/office/powerpoint/2010/main" val="4088252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bb965743-97a1-44f1-bf3d-7d6f8c18fb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Demonstration: How to Create a Layout and Link it to a Page</a:t>
            </a:r>
          </a:p>
        </p:txBody>
      </p:sp>
      <p:sp>
        <p:nvSpPr>
          <p:cNvPr id="4" name="Content Placeholder 2"/>
          <p:cNvSpPr>
            <a:spLocks noGrp="1"/>
          </p:cNvSpPr>
          <p:nvPr/>
        </p:nvSpPr>
        <p:spPr bwMode="auto">
          <a:xfrm>
            <a:off x="1296000" y="1484243"/>
            <a:ext cx="8805944" cy="4684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In this demonstration, you will learn how to:</a:t>
            </a:r>
          </a:p>
          <a:p>
            <a:pPr marL="174625" lvl="1" indent="-174625">
              <a:buSzPct val="90000"/>
            </a:pPr>
            <a:r>
              <a:rPr lang="en-US" sz="2000" dirty="0">
                <a:latin typeface="+mn-lt"/>
              </a:rPr>
              <a:t>Add a </a:t>
            </a:r>
            <a:r>
              <a:rPr lang="en-US" sz="2000" b="1" dirty="0">
                <a:latin typeface="+mn-lt"/>
              </a:rPr>
              <a:t>_ViewStart.cshtml </a:t>
            </a:r>
            <a:r>
              <a:rPr lang="en-US" sz="2000" dirty="0">
                <a:latin typeface="+mn-lt"/>
              </a:rPr>
              <a:t>file to a Web application</a:t>
            </a:r>
          </a:p>
          <a:p>
            <a:pPr marL="174625" lvl="1" indent="-174625">
              <a:buSzPct val="90000"/>
            </a:pPr>
            <a:r>
              <a:rPr lang="en-US" sz="2000" dirty="0">
                <a:latin typeface="+mn-lt"/>
              </a:rPr>
              <a:t>Add a layout to Web application</a:t>
            </a:r>
          </a:p>
          <a:p>
            <a:pPr marL="174625" lvl="1" indent="-174625">
              <a:buSzPct val="90000"/>
            </a:pPr>
            <a:r>
              <a:rPr lang="en-US" sz="2000" dirty="0">
                <a:latin typeface="+mn-lt"/>
              </a:rPr>
              <a:t>Use the </a:t>
            </a:r>
            <a:r>
              <a:rPr lang="en-US" sz="2000" b="1" dirty="0">
                <a:latin typeface="+mn-lt"/>
              </a:rPr>
              <a:t>@</a:t>
            </a:r>
            <a:r>
              <a:rPr lang="en-US" sz="2000" b="1" dirty="0" err="1">
                <a:latin typeface="+mn-lt"/>
              </a:rPr>
              <a:t>RenderBody</a:t>
            </a:r>
            <a:r>
              <a:rPr lang="en-US" sz="2000" b="1" dirty="0">
                <a:latin typeface="+mn-lt"/>
              </a:rPr>
              <a:t> </a:t>
            </a:r>
            <a:r>
              <a:rPr lang="en-US" sz="2000" dirty="0">
                <a:latin typeface="+mn-lt"/>
              </a:rPr>
              <a:t>method in the layout</a:t>
            </a:r>
          </a:p>
          <a:p>
            <a:pPr marL="174625" lvl="1" indent="-174625">
              <a:buSzPct val="90000"/>
            </a:pPr>
            <a:r>
              <a:rPr lang="en-US" sz="2000" dirty="0">
                <a:latin typeface="+mn-lt"/>
              </a:rPr>
              <a:t>Use the </a:t>
            </a:r>
            <a:r>
              <a:rPr lang="en-US" sz="2000" b="1" dirty="0">
                <a:latin typeface="+mn-lt"/>
              </a:rPr>
              <a:t>@</a:t>
            </a:r>
            <a:r>
              <a:rPr lang="en-US" sz="2000" b="1" dirty="0" err="1">
                <a:latin typeface="+mn-lt"/>
              </a:rPr>
              <a:t>RenderSection</a:t>
            </a:r>
            <a:r>
              <a:rPr lang="en-US" sz="2000" b="1" dirty="0">
                <a:latin typeface="+mn-lt"/>
              </a:rPr>
              <a:t> </a:t>
            </a:r>
            <a:r>
              <a:rPr lang="en-US" sz="2000" dirty="0">
                <a:latin typeface="+mn-lt"/>
              </a:rPr>
              <a:t>method in the layout</a:t>
            </a:r>
          </a:p>
          <a:p>
            <a:pPr marL="174625" lvl="1" indent="-174625">
              <a:buSzPct val="90000"/>
            </a:pPr>
            <a:r>
              <a:rPr lang="en-US" sz="2000" dirty="0">
                <a:latin typeface="+mn-lt"/>
              </a:rPr>
              <a:t>Link Pages and a layout</a:t>
            </a:r>
          </a:p>
          <a:p>
            <a:pPr marL="798513" lvl="1" indent="-514350">
              <a:buFont typeface="+mj-lt"/>
              <a:buAutoNum type="arabicPeriod"/>
            </a:pPr>
            <a:endParaRPr lang="en-US" sz="2000" dirty="0">
              <a:latin typeface="+mn-lt"/>
            </a:endParaRPr>
          </a:p>
          <a:p>
            <a:endParaRPr lang="en-US" sz="2000" dirty="0">
              <a:latin typeface="+mn-lt"/>
            </a:endParaRPr>
          </a:p>
        </p:txBody>
      </p:sp>
    </p:spTree>
    <p:extLst>
      <p:ext uri="{BB962C8B-B14F-4D97-AF65-F5344CB8AC3E}">
        <p14:creationId xmlns:p14="http://schemas.microsoft.com/office/powerpoint/2010/main" val="26351755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2814</Words>
  <Application>Microsoft Office PowerPoint</Application>
  <PresentationFormat>Widescreen</PresentationFormat>
  <Paragraphs>274</Paragraphs>
  <Slides>21</Slides>
  <Notes>21</Notes>
  <HiddenSlides>2</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21</vt:i4>
      </vt:variant>
    </vt:vector>
  </HeadingPairs>
  <TitlesOfParts>
    <vt:vector size="36" baseType="lpstr">
      <vt:lpstr>Segoe UI</vt:lpstr>
      <vt:lpstr>Verdana</vt:lpstr>
      <vt:lpstr>Consolas</vt:lpstr>
      <vt:lpstr>Arial</vt:lpstr>
      <vt:lpstr>Calibri</vt:lpstr>
      <vt:lpstr>Times New Roman</vt:lpstr>
      <vt:lpstr>PMingLiU</vt:lpstr>
      <vt:lpstr>Wingdings</vt:lpstr>
      <vt:lpstr>Segoe UI Light</vt:lpstr>
      <vt:lpstr>Lucida Sans Unicode</vt:lpstr>
      <vt:lpstr>Arial Unicode MS</vt:lpstr>
      <vt:lpstr>NG_MOC_Core_ModuleNew2</vt:lpstr>
      <vt:lpstr>Info Support - licht</vt:lpstr>
      <vt:lpstr>KC slides</vt:lpstr>
      <vt:lpstr>Info Support - donker</vt:lpstr>
      <vt:lpstr>Module 8</vt:lpstr>
      <vt:lpstr>Module Overview</vt:lpstr>
      <vt:lpstr>Lesson 1: Using Layouts</vt:lpstr>
      <vt:lpstr>What are Layouts?</vt:lpstr>
      <vt:lpstr>Creating a Layout</vt:lpstr>
      <vt:lpstr>A Layout Example</vt:lpstr>
      <vt:lpstr>Linking Pages and Layouts</vt:lpstr>
      <vt:lpstr>Using Sections in a Layout</vt:lpstr>
      <vt:lpstr>Demonstration: How to Create a Layout and Link it to a Page</vt:lpstr>
      <vt:lpstr>Lesson 2: Using CSS and JavaScript</vt:lpstr>
      <vt:lpstr>Importing Styles</vt:lpstr>
      <vt:lpstr>CSS Isolation</vt:lpstr>
      <vt:lpstr>Rendering and Executing JavaScript Code</vt:lpstr>
      <vt:lpstr>Calling JavaScript Functions</vt:lpstr>
      <vt:lpstr>Using External Libraries</vt:lpstr>
      <vt:lpstr>Using npm to Add Libraries</vt:lpstr>
      <vt:lpstr>Demonstration: How to Use npm to Add a Library</vt:lpstr>
      <vt:lpstr>Lab: Using Layouts and CSS in ASP.NET Core</vt:lpstr>
      <vt:lpstr>PowerPoint Presentation</vt:lpstr>
      <vt:lpstr>PowerPoint Presentation</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2019-01-29T06:37:43Z</dcterms:created>
  <dcterms:modified xsi:type="dcterms:W3CDTF">2022-02-09T14:44:22Z</dcterms:modified>
</cp:coreProperties>
</file>