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8"/>
  </p:notesMasterIdLst>
  <p:sldIdLst>
    <p:sldId id="256" r:id="rId5"/>
    <p:sldId id="257" r:id="rId6"/>
    <p:sldId id="258" r:id="rId7"/>
    <p:sldId id="259" r:id="rId8"/>
    <p:sldId id="260" r:id="rId9"/>
    <p:sldId id="261" r:id="rId10"/>
    <p:sldId id="262" r:id="rId11"/>
    <p:sldId id="289" r:id="rId12"/>
    <p:sldId id="263" r:id="rId13"/>
    <p:sldId id="264" r:id="rId14"/>
    <p:sldId id="265" r:id="rId15"/>
    <p:sldId id="266" r:id="rId16"/>
    <p:sldId id="288" r:id="rId17"/>
    <p:sldId id="267" r:id="rId18"/>
    <p:sldId id="268" r:id="rId19"/>
    <p:sldId id="290" r:id="rId20"/>
    <p:sldId id="269" r:id="rId21"/>
    <p:sldId id="270" r:id="rId22"/>
    <p:sldId id="271" r:id="rId23"/>
    <p:sldId id="281" r:id="rId24"/>
    <p:sldId id="291" r:id="rId25"/>
    <p:sldId id="292" r:id="rId26"/>
    <p:sldId id="285"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Lucida Sans Unicode" panose="020B0602030504020204" pitchFamily="34" charset="0"/>
      <p:regular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
      <p:font typeface="Verdana" panose="020B060403050404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73" autoAdjust="0"/>
    <p:restoredTop sz="76796" autoAdjust="0"/>
  </p:normalViewPr>
  <p:slideViewPr>
    <p:cSldViewPr snapToGrid="0" snapToObjects="1" showGuides="1">
      <p:cViewPr varScale="1">
        <p:scale>
          <a:sx n="65" d="100"/>
          <a:sy n="65" d="100"/>
        </p:scale>
        <p:origin x="1266" y="72"/>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87062-192D-4BD9-8A1D-8F41B00E23B3}"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128C8-95F5-4A96-80D7-20E0551865EA}" type="slidenum">
              <a:rPr lang="en-US" smtClean="0"/>
              <a:t>‹#›</a:t>
            </a:fld>
            <a:endParaRPr lang="en-US"/>
          </a:p>
        </p:txBody>
      </p:sp>
    </p:spTree>
    <p:extLst>
      <p:ext uri="{BB962C8B-B14F-4D97-AF65-F5344CB8AC3E}">
        <p14:creationId xmlns:p14="http://schemas.microsoft.com/office/powerpoint/2010/main" val="100281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Arial Unicode MS"/>
                <a:cs typeface="Arial"/>
              </a:rPr>
              <a:t>This module and Module 9, “Client-Side Development”, cover key client-side technologies that are used in many web applications. These modules cover how the </a:t>
            </a:r>
            <a:r>
              <a:rPr lang="en-US" sz="1000" dirty="0" err="1">
                <a:latin typeface="Arial"/>
                <a:ea typeface="Arial Unicode MS"/>
                <a:cs typeface="Arial"/>
              </a:rPr>
              <a:t>Blazor</a:t>
            </a:r>
            <a:r>
              <a:rPr lang="en-US" sz="1000" dirty="0">
                <a:latin typeface="Arial"/>
                <a:ea typeface="Arial Unicode MS"/>
                <a:cs typeface="Arial"/>
              </a:rPr>
              <a:t> </a:t>
            </a:r>
            <a:r>
              <a:rPr lang="en-US" sz="1000" dirty="0" err="1">
                <a:latin typeface="Arial"/>
                <a:ea typeface="Arial Unicode MS"/>
                <a:cs typeface="Arial"/>
              </a:rPr>
              <a:t>WebAssembly</a:t>
            </a:r>
            <a:r>
              <a:rPr lang="en-US" sz="1000" dirty="0">
                <a:latin typeface="Arial"/>
                <a:ea typeface="Arial Unicode MS"/>
                <a:cs typeface="Arial"/>
              </a:rPr>
              <a:t> client-side technology can be used in Microsoft ASP.NET Core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1825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https://docs.microsoft.com/en-us/aspnet/core/blazor/components/?view=aspnetcore-6.0#names</a:t>
            </a:r>
          </a:p>
        </p:txBody>
      </p:sp>
      <p:sp>
        <p:nvSpPr>
          <p:cNvPr id="4" name="Slide Number Placeholder 3"/>
          <p:cNvSpPr>
            <a:spLocks noGrp="1"/>
          </p:cNvSpPr>
          <p:nvPr>
            <p:ph type="sldNum" sz="quarter" idx="10"/>
          </p:nvPr>
        </p:nvSpPr>
        <p:spPr/>
        <p:txBody>
          <a:bodyPr/>
          <a:lstStyle/>
          <a:p>
            <a:fld id="{4A7128C8-95F5-4A96-80D7-20E0551865E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99219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https://docs.microsoft.com/en-us/aspnet/core/blazor/components/?view=aspnetcore-6.0#markup</a:t>
            </a:r>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30137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200" b="0" i="0" kern="1200" dirty="0">
                <a:solidFill>
                  <a:schemeClr val="tx1"/>
                </a:solidFill>
                <a:effectLst/>
                <a:latin typeface="+mn-lt"/>
                <a:ea typeface="+mn-ea"/>
                <a:cs typeface="+mn-cs"/>
              </a:rPr>
              <a:t>https://docs.microsoft.com/en-us/aspnet/core/blazor/components/?view=aspnetcore-6.0#namespaces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205809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https://docs.microsoft.com/en-us/aspnet/core/razor-pages/?view=aspnetcore-6.0&amp;tabs=visual-studio#css-isolation</a:t>
            </a:r>
          </a:p>
        </p:txBody>
      </p:sp>
      <p:sp>
        <p:nvSpPr>
          <p:cNvPr id="4" name="Slide Number Placeholder 3"/>
          <p:cNvSpPr>
            <a:spLocks noGrp="1"/>
          </p:cNvSpPr>
          <p:nvPr>
            <p:ph type="sldNum" sz="quarter" idx="5"/>
          </p:nvPr>
        </p:nvSpPr>
        <p:spPr/>
        <p:txBody>
          <a:bodyPr/>
          <a:lstStyle/>
          <a:p>
            <a:fld id="{4A7128C8-95F5-4A96-80D7-20E0551865EA}" type="slidenum">
              <a:rPr lang="en-US" smtClean="0"/>
              <a:t>13</a:t>
            </a:fld>
            <a:endParaRPr lang="en-US"/>
          </a:p>
        </p:txBody>
      </p:sp>
    </p:spTree>
    <p:extLst>
      <p:ext uri="{BB962C8B-B14F-4D97-AF65-F5344CB8AC3E}">
        <p14:creationId xmlns:p14="http://schemas.microsoft.com/office/powerpoint/2010/main" val="52588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https://docs.microsoft.com/en-us/aspnet/core/blazor/components/?view=aspnetcore-6.0#component-parameters</a:t>
            </a:r>
          </a:p>
        </p:txBody>
      </p:sp>
      <p:sp>
        <p:nvSpPr>
          <p:cNvPr id="4" name="Slide Number Placeholder 3"/>
          <p:cNvSpPr>
            <a:spLocks noGrp="1"/>
          </p:cNvSpPr>
          <p:nvPr>
            <p:ph type="sldNum" sz="quarter" idx="10"/>
          </p:nvPr>
        </p:nvSpPr>
        <p:spPr/>
        <p:txBody>
          <a:bodyPr/>
          <a:lstStyle/>
          <a:p>
            <a:fld id="{4A7128C8-95F5-4A96-80D7-20E0551865E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801279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https://docs.microsoft.com/en-us/aspnet/core/blazor/components/event-handling?view=aspnetcore-6.0</a:t>
            </a:r>
          </a:p>
        </p:txBody>
      </p:sp>
      <p:sp>
        <p:nvSpPr>
          <p:cNvPr id="4" name="Slide Number Placeholder 3"/>
          <p:cNvSpPr>
            <a:spLocks noGrp="1"/>
          </p:cNvSpPr>
          <p:nvPr>
            <p:ph type="sldNum" sz="quarter" idx="10"/>
          </p:nvPr>
        </p:nvSpPr>
        <p:spPr/>
        <p:txBody>
          <a:bodyPr/>
          <a:lstStyle/>
          <a:p>
            <a:fld id="{4A7128C8-95F5-4A96-80D7-20E0551865E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15070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https://docs.microsoft.com/en-us/aspnet/core/blazor/components/data-binding?view=aspnetcore-6.0</a:t>
            </a:r>
          </a:p>
        </p:txBody>
      </p:sp>
      <p:sp>
        <p:nvSpPr>
          <p:cNvPr id="4" name="Slide Number Placeholder 3"/>
          <p:cNvSpPr>
            <a:spLocks noGrp="1"/>
          </p:cNvSpPr>
          <p:nvPr>
            <p:ph type="sldNum" sz="quarter" idx="5"/>
          </p:nvPr>
        </p:nvSpPr>
        <p:spPr/>
        <p:txBody>
          <a:bodyPr/>
          <a:lstStyle/>
          <a:p>
            <a:fld id="{4A7128C8-95F5-4A96-80D7-20E0551865EA}" type="slidenum">
              <a:rPr lang="en-US" smtClean="0"/>
              <a:t>16</a:t>
            </a:fld>
            <a:endParaRPr lang="en-US"/>
          </a:p>
        </p:txBody>
      </p:sp>
    </p:spTree>
    <p:extLst>
      <p:ext uri="{BB962C8B-B14F-4D97-AF65-F5344CB8AC3E}">
        <p14:creationId xmlns:p14="http://schemas.microsoft.com/office/powerpoint/2010/main" val="2127842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https://docs.microsoft.com/en-us/aspnet/core/blazor/forms-validation?view=aspnetcore-6.0</a:t>
            </a:r>
          </a:p>
        </p:txBody>
      </p:sp>
      <p:sp>
        <p:nvSpPr>
          <p:cNvPr id="4" name="Slide Number Placeholder 3"/>
          <p:cNvSpPr>
            <a:spLocks noGrp="1"/>
          </p:cNvSpPr>
          <p:nvPr>
            <p:ph type="sldNum" sz="quarter" idx="10"/>
          </p:nvPr>
        </p:nvSpPr>
        <p:spPr/>
        <p:txBody>
          <a:bodyPr/>
          <a:lstStyle/>
          <a:p>
            <a:fld id="{4A7128C8-95F5-4A96-80D7-20E0551865E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681725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a:t>
            </a:r>
          </a:p>
        </p:txBody>
      </p:sp>
      <p:sp>
        <p:nvSpPr>
          <p:cNvPr id="4" name="Slide Number Placeholder 3"/>
          <p:cNvSpPr>
            <a:spLocks noGrp="1"/>
          </p:cNvSpPr>
          <p:nvPr>
            <p:ph type="sldNum" sz="quarter" idx="10"/>
          </p:nvPr>
        </p:nvSpPr>
        <p:spPr/>
        <p:txBody>
          <a:bodyPr/>
          <a:lstStyle/>
          <a:p>
            <a:fld id="{4A7128C8-95F5-4A96-80D7-20E0551865E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987661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a:latin typeface="Arial"/>
                <a:ea typeface="Calibri"/>
                <a:cs typeface="Times New Roman"/>
              </a:rPr>
              <a:t>https://docs.microsoft.com/en-us/aspnet/core/blazor/components/prerendering-and-integration?view=aspnetcore-6.0&amp;pivots=webassembly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09860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6802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https://docs.microsoft.com/en-us/aspnet/core/blazor/components/prerendering-and-integration?view=aspnetcore-6.0&amp;pivots=webassembly#solution-configuration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80934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https://docs.microsoft.com/en-us/aspnet/core/blazor/components/prerendering-and-integration?view=aspnetcore-6.0&amp;pivots=webassembly#solution-configuration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23542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https://docs.microsoft.com/en-us/aspnet/core/blazor/components/prerendering-and-integration?view=aspnetcore-6.0&amp;pivots=webassembly#render-components-in-a-page-or-view-with-the-component-tag-helper</a:t>
            </a:r>
          </a:p>
        </p:txBody>
      </p:sp>
      <p:sp>
        <p:nvSpPr>
          <p:cNvPr id="4" name="Slide Number Placeholder 3"/>
          <p:cNvSpPr>
            <a:spLocks noGrp="1"/>
          </p:cNvSpPr>
          <p:nvPr>
            <p:ph type="sldNum" sz="quarter" idx="10"/>
          </p:nvPr>
        </p:nvSpPr>
        <p:spPr/>
        <p:txBody>
          <a:bodyPr/>
          <a:lstStyle/>
          <a:p>
            <a:fld id="{4A7128C8-95F5-4A96-80D7-20E0551865E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847919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have sections in a layout?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section is a region of content within a layout. It is a placeholder within a layout that allows a view to insert content. </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a:t>
            </a:r>
            <a:r>
              <a:rPr lang="en-US" sz="1000" dirty="0" err="1">
                <a:latin typeface="Arial"/>
                <a:ea typeface="Calibri"/>
                <a:cs typeface="Times New Roman"/>
              </a:rPr>
              <a:t>npm</a:t>
            </a:r>
            <a:r>
              <a:rPr lang="en-US" sz="1000" dirty="0">
                <a:latin typeface="Arial"/>
                <a:ea typeface="Calibri"/>
                <a:cs typeface="Times New Roman"/>
              </a:rPr>
              <a:t> to add </a:t>
            </a:r>
            <a:r>
              <a:rPr lang="en-US" sz="1000" dirty="0">
                <a:latin typeface="Arial"/>
                <a:ea typeface="Calibri"/>
                <a:cs typeface="Arial"/>
              </a:rPr>
              <a:t>client-side</a:t>
            </a:r>
            <a:r>
              <a:rPr lang="en-US" sz="1000" dirty="0">
                <a:latin typeface="Arial"/>
                <a:ea typeface="Calibri"/>
                <a:cs typeface="Times New Roman"/>
              </a:rPr>
              <a:t> libraries to your application. Avoid installing client-side libraries by using the </a:t>
            </a:r>
            <a:r>
              <a:rPr lang="en-US" sz="1000" dirty="0" err="1">
                <a:latin typeface="Arial"/>
                <a:ea typeface="Calibri"/>
                <a:cs typeface="Times New Roman"/>
              </a:rPr>
              <a:t>NuGet</a:t>
            </a:r>
            <a:r>
              <a:rPr lang="en-US" sz="1000" dirty="0">
                <a:latin typeface="Arial"/>
                <a:ea typeface="Calibri"/>
                <a:cs typeface="Times New Roman"/>
              </a:rPr>
              <a:t> packages manager. </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When using a CDN to add scripts to your application, create a fallback in case the script is not available on the CDN.</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You get an error that indicates that a script you want to use is not loaded to your application.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Ensure you added the script to the layout or to the correct view. Then check that the script location is correct and that the script URL corresponds to its' location. If you are using CDN check that the CDN is available.</a:t>
            </a:r>
            <a:r>
              <a:rPr lang="en-US" sz="1000" dirty="0">
                <a:solidFill>
                  <a:srgbClr val="000000"/>
                </a:solidFill>
                <a:latin typeface="Arial"/>
                <a:ea typeface="Calibri"/>
                <a:cs typeface="Times New Roman"/>
              </a:rPr>
              <a:t> Finally, try clearing the cache in the browser.</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0154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Lesson 1 introduces Layouts. </a:t>
            </a:r>
            <a:r>
              <a:rPr lang="en-US" sz="1000">
                <a:solidFill>
                  <a:srgbClr val="000000"/>
                </a:solidFill>
                <a:latin typeface="Arial"/>
                <a:ea typeface="Calibri"/>
                <a:cs typeface="Times New Roman"/>
              </a:rPr>
              <a:t>To better understand the material in Lesson 2, “Using CSS and JavaScript”, it is important that the students have a complete understanding of the content of Lesson 1. Therefore, ensure that the students understand the material in the first lesson before moving to the next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8403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When you have multiple pages in your web application and you want to apply a consistent style to the pages, you can use layouts. Using layouts, you can add company logos and menus to multiple pages in your web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994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describe the functionality of the </a:t>
            </a:r>
            <a:r>
              <a:rPr lang="en-US" sz="1000" b="1" dirty="0" err="1">
                <a:latin typeface="Arial" panose="020B0604020202020204" pitchFamily="34" charset="0"/>
                <a:cs typeface="Arial" panose="020B0604020202020204" pitchFamily="34" charset="0"/>
              </a:rPr>
              <a:t>RenderBody</a:t>
            </a:r>
            <a:r>
              <a:rPr lang="en-US" sz="1000" dirty="0">
                <a:latin typeface="Arial" panose="020B0604020202020204" pitchFamily="34" charset="0"/>
                <a:cs typeface="Arial" panose="020B0604020202020204" pitchFamily="34" charset="0"/>
              </a:rPr>
              <a:t> method and explain its importance in the layout. You can also describe the benefits of using the </a:t>
            </a:r>
            <a:r>
              <a:rPr lang="en-US" sz="1000" b="1" dirty="0" err="1">
                <a:latin typeface="Arial" panose="020B0604020202020204" pitchFamily="34" charset="0"/>
                <a:cs typeface="Arial" panose="020B0604020202020204" pitchFamily="34" charset="0"/>
              </a:rPr>
              <a:t>ViewBag</a:t>
            </a:r>
            <a:r>
              <a:rPr lang="en-US" sz="1000" dirty="0">
                <a:latin typeface="Arial" panose="020B0604020202020204" pitchFamily="34" charset="0"/>
                <a:cs typeface="Arial" panose="020B0604020202020204" pitchFamily="34" charset="0"/>
              </a:rPr>
              <a:t> property and describe how to use it to pass information between a layout and view files.</a:t>
            </a:r>
          </a:p>
        </p:txBody>
      </p:sp>
      <p:sp>
        <p:nvSpPr>
          <p:cNvPr id="4" name="Slide Number Placeholder 3"/>
          <p:cNvSpPr>
            <a:spLocks noGrp="1"/>
          </p:cNvSpPr>
          <p:nvPr>
            <p:ph type="sldNum" sz="quarter" idx="10"/>
          </p:nvPr>
        </p:nvSpPr>
        <p:spPr/>
        <p:txBody>
          <a:bodyPr/>
          <a:lstStyle/>
          <a:p>
            <a:fld id="{4A7128C8-95F5-4A96-80D7-20E0551865E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01110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https://docs.microsoft.com/en-us/aspnet/core/blazor/hosting-models?view=aspnetcore-6.0#blazor-server</a:t>
            </a:r>
          </a:p>
        </p:txBody>
      </p:sp>
      <p:sp>
        <p:nvSpPr>
          <p:cNvPr id="4" name="Slide Number Placeholder 3"/>
          <p:cNvSpPr>
            <a:spLocks noGrp="1"/>
          </p:cNvSpPr>
          <p:nvPr>
            <p:ph type="sldNum" sz="quarter" idx="10"/>
          </p:nvPr>
        </p:nvSpPr>
        <p:spPr/>
        <p:txBody>
          <a:bodyPr/>
          <a:lstStyle/>
          <a:p>
            <a:fld id="{4A7128C8-95F5-4A96-80D7-20E0551865E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03358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https://docs.microsoft.com/en-us/aspnet/core/blazor/hosting-models?view=aspnetcore-6.0#blazor-webassembly</a:t>
            </a:r>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7400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https://docs.microsoft.com/en-us/aspnet/core/blazor/components/?view=aspnetcore-6.0</a:t>
            </a:r>
          </a:p>
          <a:p>
            <a:r>
              <a:rPr lang="nl-NL" dirty="0"/>
              <a:t>https://docs.microsoft.com/en-us/aspnet/core/blazor/components/lifecycle?view=aspnetcore-6.0</a:t>
            </a:r>
          </a:p>
          <a:p>
            <a:r>
              <a:rPr lang="nl-NL" dirty="0"/>
              <a:t>https://docs.microsoft.com/en-us/aspnet/core/blazor/components/data-binding?view=aspnetcore-6.0</a:t>
            </a:r>
          </a:p>
          <a:p>
            <a:r>
              <a:rPr lang="nl-NL" dirty="0"/>
              <a:t>https://docs.microsoft.com/en-us/aspnet/core/blazor/forms-validation?view=aspnetcore-6.0</a:t>
            </a:r>
          </a:p>
        </p:txBody>
      </p:sp>
      <p:sp>
        <p:nvSpPr>
          <p:cNvPr id="4" name="Slide Number Placeholder 3"/>
          <p:cNvSpPr>
            <a:spLocks noGrp="1"/>
          </p:cNvSpPr>
          <p:nvPr>
            <p:ph type="sldNum" sz="quarter" idx="5"/>
          </p:nvPr>
        </p:nvSpPr>
        <p:spPr/>
        <p:txBody>
          <a:bodyPr/>
          <a:lstStyle/>
          <a:p>
            <a:fld id="{4A7128C8-95F5-4A96-80D7-20E0551865EA}" type="slidenum">
              <a:rPr lang="en-US" smtClean="0"/>
              <a:t>8</a:t>
            </a:fld>
            <a:endParaRPr lang="en-US"/>
          </a:p>
        </p:txBody>
      </p:sp>
    </p:spTree>
    <p:extLst>
      <p:ext uri="{BB962C8B-B14F-4D97-AF65-F5344CB8AC3E}">
        <p14:creationId xmlns:p14="http://schemas.microsoft.com/office/powerpoint/2010/main" val="427387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https://docs.microsoft.com/en-us/aspnet/core/blazor/components/?view=aspnetcore-6.0</a:t>
            </a:r>
          </a:p>
        </p:txBody>
      </p:sp>
      <p:sp>
        <p:nvSpPr>
          <p:cNvPr id="4" name="Slide Number Placeholder 3"/>
          <p:cNvSpPr>
            <a:spLocks noGrp="1"/>
          </p:cNvSpPr>
          <p:nvPr>
            <p:ph type="sldNum" sz="quarter" idx="10"/>
          </p:nvPr>
        </p:nvSpPr>
        <p:spPr/>
        <p:txBody>
          <a:bodyPr/>
          <a:lstStyle/>
          <a:p>
            <a:fld id="{4A7128C8-95F5-4A96-80D7-20E0551865E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30551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37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40777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10618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1475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6002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35052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70378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7949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618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476547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757296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0708003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004671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4007148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518100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841202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799071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0214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64185981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1690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3903025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67901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533205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93783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432376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90463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1011678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4258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000973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279532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0635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864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03695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32198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89073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0953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169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48792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9253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189337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29694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42150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90009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83467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370427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25089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359293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7804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02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8865705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95512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001777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137042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1331097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485310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371798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523475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90336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9941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1963294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953090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1571164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0009481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225256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870545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8301898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05883415"/>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8612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920978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17307255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41672907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9</a:t>
            </a:r>
          </a:p>
        </p:txBody>
      </p:sp>
      <p:sp>
        <p:nvSpPr>
          <p:cNvPr id="3" name="Subtitle 2"/>
          <p:cNvSpPr>
            <a:spLocks noGrp="1"/>
          </p:cNvSpPr>
          <p:nvPr>
            <p:ph type="subTitle" idx="1"/>
          </p:nvPr>
        </p:nvSpPr>
        <p:spPr/>
        <p:txBody>
          <a:bodyPr>
            <a:normAutofit/>
          </a:bodyPr>
          <a:lstStyle/>
          <a:p>
            <a:r>
              <a:rPr lang="en-US" sz="2400" dirty="0"/>
              <a:t>Integrating </a:t>
            </a:r>
            <a:br>
              <a:rPr lang="en-US" sz="2400" dirty="0"/>
            </a:br>
            <a:r>
              <a:rPr lang="en-US" sz="2400" dirty="0" err="1"/>
              <a:t>Blazor</a:t>
            </a:r>
            <a:r>
              <a:rPr lang="en-US" sz="2400" dirty="0"/>
              <a:t> Components</a:t>
            </a:r>
            <a:br>
              <a:rPr lang="en-US" sz="2400" dirty="0"/>
            </a:br>
            <a:r>
              <a:rPr lang="en-US" sz="2400" dirty="0"/>
              <a:t>in ASP.NET Core 
</a:t>
            </a:r>
          </a:p>
        </p:txBody>
      </p:sp>
    </p:spTree>
    <p:extLst>
      <p:ext uri="{BB962C8B-B14F-4D97-AF65-F5344CB8AC3E}">
        <p14:creationId xmlns:p14="http://schemas.microsoft.com/office/powerpoint/2010/main" val="124334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b965743-97a1-44f1-bf3d-7d6f8c18fb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Names</a:t>
            </a:r>
          </a:p>
        </p:txBody>
      </p:sp>
      <p:sp>
        <p:nvSpPr>
          <p:cNvPr id="4" name="Content Placeholder 2"/>
          <p:cNvSpPr>
            <a:spLocks noGrp="1"/>
          </p:cNvSpPr>
          <p:nvPr/>
        </p:nvSpPr>
        <p:spPr bwMode="auto">
          <a:xfrm>
            <a:off x="1296000" y="1484243"/>
            <a:ext cx="8805944" cy="4684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 component's name </a:t>
            </a:r>
            <a:r>
              <a:rPr lang="en-US" sz="2000" b="1" dirty="0">
                <a:latin typeface="+mn-lt"/>
              </a:rPr>
              <a:t>must </a:t>
            </a:r>
            <a:r>
              <a:rPr lang="en-US" sz="2000" dirty="0">
                <a:latin typeface="+mn-lt"/>
              </a:rPr>
              <a:t>start with an uppercase character:</a:t>
            </a:r>
          </a:p>
          <a:p>
            <a:pPr lvl="1"/>
            <a:r>
              <a:rPr lang="en-US" sz="1600" b="1" dirty="0" err="1">
                <a:latin typeface="Consolas" panose="020B0609020204030204" pitchFamily="49" charset="0"/>
              </a:rPr>
              <a:t>ProductDetail.razor</a:t>
            </a:r>
            <a:r>
              <a:rPr lang="en-US" sz="1600" b="1" dirty="0">
                <a:latin typeface="Consolas" panose="020B0609020204030204" pitchFamily="49" charset="0"/>
              </a:rPr>
              <a:t> </a:t>
            </a:r>
            <a:r>
              <a:rPr lang="en-US" sz="1600" dirty="0">
                <a:latin typeface="+mn-lt"/>
              </a:rPr>
              <a:t>is valid</a:t>
            </a:r>
          </a:p>
          <a:p>
            <a:pPr lvl="1"/>
            <a:r>
              <a:rPr lang="en-US" sz="1600" b="1" dirty="0" err="1">
                <a:latin typeface="Consolas" panose="020B0609020204030204" pitchFamily="49" charset="0"/>
              </a:rPr>
              <a:t>productDetail.razor</a:t>
            </a:r>
            <a:r>
              <a:rPr lang="en-US" sz="1600" b="1" dirty="0">
                <a:latin typeface="Consolas" panose="020B0609020204030204" pitchFamily="49" charset="0"/>
              </a:rPr>
              <a:t> </a:t>
            </a:r>
            <a:r>
              <a:rPr lang="en-US" sz="1600" dirty="0">
                <a:latin typeface="+mn-lt"/>
              </a:rPr>
              <a:t>is invalid</a:t>
            </a:r>
          </a:p>
          <a:p>
            <a:r>
              <a:rPr lang="en-US" sz="2000" dirty="0">
                <a:latin typeface="+mn-lt"/>
              </a:rPr>
              <a:t>Common </a:t>
            </a:r>
            <a:r>
              <a:rPr lang="en-US" sz="2000" dirty="0" err="1">
                <a:latin typeface="+mn-lt"/>
              </a:rPr>
              <a:t>Blazor</a:t>
            </a:r>
            <a:r>
              <a:rPr lang="en-US" sz="2000" dirty="0">
                <a:latin typeface="+mn-lt"/>
              </a:rPr>
              <a:t> naming conventions use Pascal case (upper camel case)</a:t>
            </a:r>
          </a:p>
          <a:p>
            <a:pPr lvl="1"/>
            <a:r>
              <a:rPr lang="en-US" sz="1600" dirty="0">
                <a:latin typeface="+mn-lt"/>
              </a:rPr>
              <a:t>No spaces </a:t>
            </a:r>
          </a:p>
          <a:p>
            <a:pPr lvl="1"/>
            <a:r>
              <a:rPr lang="en-US" sz="1600" dirty="0">
                <a:latin typeface="+mn-lt"/>
              </a:rPr>
              <a:t>No punctuation </a:t>
            </a:r>
          </a:p>
          <a:p>
            <a:pPr lvl="1"/>
            <a:r>
              <a:rPr lang="en-US" sz="1600" dirty="0">
                <a:latin typeface="+mn-lt"/>
              </a:rPr>
              <a:t>First letter of each word capitalized, including the first word</a:t>
            </a:r>
          </a:p>
          <a:p>
            <a:endParaRPr lang="en-US" sz="2000" dirty="0">
              <a:latin typeface="+mn-lt"/>
            </a:endParaRPr>
          </a:p>
        </p:txBody>
      </p:sp>
    </p:spTree>
    <p:extLst>
      <p:ext uri="{BB962C8B-B14F-4D97-AF65-F5344CB8AC3E}">
        <p14:creationId xmlns:p14="http://schemas.microsoft.com/office/powerpoint/2010/main" val="26351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c84983a-b08b-49c8-8e08-eca22f7af5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cs typeface="Segoe UI" pitchFamily="34" charset="0"/>
              </a:rPr>
              <a:t>Markup</a:t>
            </a:r>
            <a:endParaRPr lang="en-US" sz="2400" dirty="0"/>
          </a:p>
        </p:txBody>
      </p:sp>
      <p:sp>
        <p:nvSpPr>
          <p:cNvPr id="3" name="Text Placeholder 2"/>
          <p:cNvSpPr>
            <a:spLocks noGrp="1"/>
          </p:cNvSpPr>
          <p:nvPr>
            <p:ph type="body" idx="1"/>
          </p:nvPr>
        </p:nvSpPr>
        <p:spPr/>
        <p:txBody>
          <a:bodyPr>
            <a:normAutofit/>
          </a:bodyPr>
          <a:lstStyle/>
          <a:p>
            <a:r>
              <a:rPr lang="en-US" sz="2000" dirty="0"/>
              <a:t>UI defined using Razor syntax</a:t>
            </a:r>
          </a:p>
          <a:p>
            <a:r>
              <a:rPr lang="en-US" sz="2000" dirty="0"/>
              <a:t>HTML markup and C# rendering logic converted into a component class when compiled </a:t>
            </a:r>
          </a:p>
          <a:p>
            <a:r>
              <a:rPr lang="en-US" sz="2000" dirty="0"/>
              <a:t>Members of component class defined in one or more </a:t>
            </a:r>
            <a:r>
              <a:rPr lang="en-US" sz="2000" b="1" dirty="0"/>
              <a:t>@code</a:t>
            </a:r>
            <a:r>
              <a:rPr lang="en-US" sz="2000" dirty="0"/>
              <a:t> blocks </a:t>
            </a:r>
          </a:p>
          <a:p>
            <a:pPr lvl="1"/>
            <a:r>
              <a:rPr lang="en-US" sz="1831" dirty="0"/>
              <a:t>Property and field initializers</a:t>
            </a:r>
          </a:p>
          <a:p>
            <a:pPr lvl="1"/>
            <a:r>
              <a:rPr lang="en-US" sz="1831" dirty="0"/>
              <a:t>Parameter values from arguments passed by parent components and route parameters</a:t>
            </a:r>
          </a:p>
          <a:p>
            <a:pPr lvl="1"/>
            <a:r>
              <a:rPr lang="en-US" sz="1831" dirty="0"/>
              <a:t>Methods for user event handling, lifecycle events, and custom component logic</a:t>
            </a:r>
          </a:p>
        </p:txBody>
      </p:sp>
      <p:sp>
        <p:nvSpPr>
          <p:cNvPr id="4" name="Rectangle 3">
            <a:extLst>
              <a:ext uri="{FF2B5EF4-FFF2-40B4-BE49-F238E27FC236}">
                <a16:creationId xmlns:a16="http://schemas.microsoft.com/office/drawing/2014/main" id="{B64B0822-ABDB-47A6-9954-1A5590991EEE}"/>
              </a:ext>
            </a:extLst>
          </p:cNvPr>
          <p:cNvSpPr/>
          <p:nvPr/>
        </p:nvSpPr>
        <p:spPr>
          <a:xfrm>
            <a:off x="1032000" y="5020422"/>
            <a:ext cx="9285192" cy="1477328"/>
          </a:xfrm>
          <a:prstGeom prst="rect">
            <a:avLst/>
          </a:prstGeom>
        </p:spPr>
        <p:txBody>
          <a:bodyPr wrap="square">
            <a:spAutoFit/>
          </a:bodyPr>
          <a:lstStyle/>
          <a:p>
            <a:r>
              <a:rPr lang="en-US" dirty="0">
                <a:solidFill>
                  <a:srgbClr val="0101FD"/>
                </a:solidFill>
                <a:latin typeface="SFMono-Regular"/>
              </a:rPr>
              <a:t>&lt;h1 </a:t>
            </a:r>
            <a:r>
              <a:rPr lang="en-US" dirty="0">
                <a:solidFill>
                  <a:srgbClr val="0451A5"/>
                </a:solidFill>
                <a:latin typeface="SFMono-Regular"/>
              </a:rPr>
              <a:t>style</a:t>
            </a:r>
            <a:r>
              <a:rPr lang="en-US" dirty="0">
                <a:solidFill>
                  <a:srgbClr val="0101FD"/>
                </a:solidFill>
                <a:latin typeface="SFMono-Regular"/>
              </a:rPr>
              <a:t>=</a:t>
            </a:r>
            <a:r>
              <a:rPr lang="en-US" dirty="0">
                <a:solidFill>
                  <a:srgbClr val="A31515"/>
                </a:solidFill>
                <a:latin typeface="SFMono-Regular"/>
              </a:rPr>
              <a:t>"font-style:</a:t>
            </a:r>
            <a:r>
              <a:rPr lang="en-US" dirty="0">
                <a:solidFill>
                  <a:srgbClr val="0101FD"/>
                </a:solidFill>
                <a:latin typeface="SFMono-Regular"/>
              </a:rPr>
              <a:t>@</a:t>
            </a:r>
            <a:r>
              <a:rPr lang="en-US" dirty="0" err="1">
                <a:solidFill>
                  <a:srgbClr val="171717"/>
                </a:solidFill>
                <a:latin typeface="SFMono-Regular"/>
              </a:rPr>
              <a:t>headingFontStyle</a:t>
            </a:r>
            <a:r>
              <a:rPr lang="en-US" dirty="0">
                <a:solidFill>
                  <a:srgbClr val="171717"/>
                </a:solidFill>
                <a:latin typeface="SFMono-Regular"/>
              </a:rPr>
              <a:t>"</a:t>
            </a:r>
            <a:r>
              <a:rPr lang="en-US" dirty="0">
                <a:solidFill>
                  <a:srgbClr val="A31515"/>
                </a:solidFill>
                <a:latin typeface="SFMono-Regular"/>
              </a:rPr>
              <a:t>&gt;</a:t>
            </a:r>
            <a:r>
              <a:rPr lang="en-US" dirty="0">
                <a:solidFill>
                  <a:srgbClr val="0101FD"/>
                </a:solidFill>
                <a:latin typeface="SFMono-Regular"/>
              </a:rPr>
              <a:t>@</a:t>
            </a:r>
            <a:r>
              <a:rPr lang="en-US" dirty="0" err="1">
                <a:solidFill>
                  <a:srgbClr val="171717"/>
                </a:solidFill>
                <a:latin typeface="SFMono-Regular"/>
              </a:rPr>
              <a:t>headingText</a:t>
            </a:r>
            <a:r>
              <a:rPr lang="en-US" dirty="0">
                <a:solidFill>
                  <a:srgbClr val="A31515"/>
                </a:solidFill>
                <a:latin typeface="SFMono-Regular"/>
              </a:rPr>
              <a:t>&lt;/h1&gt; </a:t>
            </a:r>
          </a:p>
          <a:p>
            <a:r>
              <a:rPr lang="en-US" dirty="0">
                <a:solidFill>
                  <a:srgbClr val="0101FD"/>
                </a:solidFill>
                <a:latin typeface="SFMono-Regular"/>
              </a:rPr>
              <a:t>@code {</a:t>
            </a:r>
            <a:r>
              <a:rPr lang="en-US" dirty="0">
                <a:solidFill>
                  <a:srgbClr val="171717"/>
                </a:solidFill>
                <a:latin typeface="SFMono-Regular"/>
              </a:rPr>
              <a:t> </a:t>
            </a:r>
          </a:p>
          <a:p>
            <a:r>
              <a:rPr lang="en-US" dirty="0">
                <a:solidFill>
                  <a:srgbClr val="171717"/>
                </a:solidFill>
                <a:latin typeface="SFMono-Regular"/>
              </a:rPr>
              <a:t>    </a:t>
            </a:r>
            <a:r>
              <a:rPr lang="en-US" dirty="0">
                <a:solidFill>
                  <a:srgbClr val="0101FD"/>
                </a:solidFill>
                <a:latin typeface="SFMono-Regular"/>
              </a:rPr>
              <a:t>private</a:t>
            </a:r>
            <a:r>
              <a:rPr lang="en-US" dirty="0">
                <a:solidFill>
                  <a:srgbClr val="171717"/>
                </a:solidFill>
                <a:latin typeface="SFMono-Regular"/>
              </a:rPr>
              <a:t> </a:t>
            </a:r>
            <a:r>
              <a:rPr lang="en-US" dirty="0">
                <a:solidFill>
                  <a:srgbClr val="0101FD"/>
                </a:solidFill>
                <a:latin typeface="SFMono-Regular"/>
              </a:rPr>
              <a:t>string</a:t>
            </a:r>
            <a:r>
              <a:rPr lang="en-US" dirty="0">
                <a:solidFill>
                  <a:srgbClr val="171717"/>
                </a:solidFill>
                <a:latin typeface="SFMono-Regular"/>
              </a:rPr>
              <a:t> </a:t>
            </a:r>
            <a:r>
              <a:rPr lang="en-US" dirty="0" err="1">
                <a:solidFill>
                  <a:srgbClr val="171717"/>
                </a:solidFill>
                <a:latin typeface="SFMono-Regular"/>
              </a:rPr>
              <a:t>headingFontStyle</a:t>
            </a:r>
            <a:r>
              <a:rPr lang="en-US" dirty="0">
                <a:solidFill>
                  <a:srgbClr val="171717"/>
                </a:solidFill>
                <a:latin typeface="SFMono-Regular"/>
              </a:rPr>
              <a:t> = </a:t>
            </a:r>
            <a:r>
              <a:rPr lang="en-US" dirty="0">
                <a:solidFill>
                  <a:srgbClr val="A31515"/>
                </a:solidFill>
                <a:latin typeface="SFMono-Regular"/>
              </a:rPr>
              <a:t>"italic"</a:t>
            </a:r>
            <a:r>
              <a:rPr lang="en-US" dirty="0">
                <a:solidFill>
                  <a:srgbClr val="171717"/>
                </a:solidFill>
                <a:latin typeface="SFMono-Regular"/>
              </a:rPr>
              <a:t>; </a:t>
            </a:r>
          </a:p>
          <a:p>
            <a:r>
              <a:rPr lang="en-US" dirty="0">
                <a:solidFill>
                  <a:srgbClr val="171717"/>
                </a:solidFill>
                <a:latin typeface="SFMono-Regular"/>
              </a:rPr>
              <a:t>    </a:t>
            </a:r>
            <a:r>
              <a:rPr lang="en-US" dirty="0">
                <a:solidFill>
                  <a:srgbClr val="0101FD"/>
                </a:solidFill>
                <a:latin typeface="SFMono-Regular"/>
              </a:rPr>
              <a:t>private</a:t>
            </a:r>
            <a:r>
              <a:rPr lang="en-US" dirty="0">
                <a:solidFill>
                  <a:srgbClr val="171717"/>
                </a:solidFill>
                <a:latin typeface="SFMono-Regular"/>
              </a:rPr>
              <a:t> </a:t>
            </a:r>
            <a:r>
              <a:rPr lang="en-US" dirty="0">
                <a:solidFill>
                  <a:srgbClr val="0101FD"/>
                </a:solidFill>
                <a:latin typeface="SFMono-Regular"/>
              </a:rPr>
              <a:t>string</a:t>
            </a:r>
            <a:r>
              <a:rPr lang="en-US" dirty="0">
                <a:solidFill>
                  <a:srgbClr val="171717"/>
                </a:solidFill>
                <a:latin typeface="SFMono-Regular"/>
              </a:rPr>
              <a:t> </a:t>
            </a:r>
            <a:r>
              <a:rPr lang="en-US" dirty="0" err="1">
                <a:solidFill>
                  <a:srgbClr val="171717"/>
                </a:solidFill>
                <a:latin typeface="SFMono-Regular"/>
              </a:rPr>
              <a:t>headingText</a:t>
            </a:r>
            <a:r>
              <a:rPr lang="en-US" dirty="0">
                <a:solidFill>
                  <a:srgbClr val="171717"/>
                </a:solidFill>
                <a:latin typeface="SFMono-Regular"/>
              </a:rPr>
              <a:t> = </a:t>
            </a:r>
            <a:r>
              <a:rPr lang="en-US" dirty="0">
                <a:solidFill>
                  <a:srgbClr val="A31515"/>
                </a:solidFill>
                <a:latin typeface="SFMono-Regular"/>
              </a:rPr>
              <a:t>"Put on your new </a:t>
            </a:r>
            <a:r>
              <a:rPr lang="en-US" dirty="0" err="1">
                <a:solidFill>
                  <a:srgbClr val="A31515"/>
                </a:solidFill>
                <a:latin typeface="SFMono-Regular"/>
              </a:rPr>
              <a:t>Blazor</a:t>
            </a:r>
            <a:r>
              <a:rPr lang="en-US" dirty="0">
                <a:solidFill>
                  <a:srgbClr val="A31515"/>
                </a:solidFill>
                <a:latin typeface="SFMono-Regular"/>
              </a:rPr>
              <a:t>!"</a:t>
            </a:r>
            <a:r>
              <a:rPr lang="en-US" dirty="0">
                <a:solidFill>
                  <a:srgbClr val="171717"/>
                </a:solidFill>
                <a:latin typeface="SFMono-Regular"/>
              </a:rPr>
              <a:t>; </a:t>
            </a:r>
          </a:p>
          <a:p>
            <a:r>
              <a:rPr lang="en-US" dirty="0">
                <a:solidFill>
                  <a:srgbClr val="0101FD"/>
                </a:solidFill>
                <a:latin typeface="SFMono-Regular"/>
              </a:rPr>
              <a:t>}</a:t>
            </a:r>
            <a:endParaRPr lang="nl-NL" dirty="0"/>
          </a:p>
        </p:txBody>
      </p:sp>
    </p:spTree>
    <p:extLst>
      <p:ext uri="{BB962C8B-B14F-4D97-AF65-F5344CB8AC3E}">
        <p14:creationId xmlns:p14="http://schemas.microsoft.com/office/powerpoint/2010/main" val="310073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55dd78a-0bf4-4879-9bc2-a327365cc9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Namespaces</a:t>
            </a:r>
          </a:p>
        </p:txBody>
      </p:sp>
      <p:sp>
        <p:nvSpPr>
          <p:cNvPr id="4" name="Content Placeholder 2"/>
          <p:cNvSpPr>
            <a:spLocks noGrp="1"/>
          </p:cNvSpPr>
          <p:nvPr/>
        </p:nvSpPr>
        <p:spPr bwMode="auto">
          <a:xfrm>
            <a:off x="1296000" y="1431234"/>
            <a:ext cx="8805944" cy="45209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a:latin typeface="+mn-lt"/>
                <a:cs typeface="Segoe UI" pitchFamily="34" charset="0"/>
              </a:rPr>
              <a:t>Derived from the app's root namespace and the component's location (folder) within the app. </a:t>
            </a:r>
          </a:p>
          <a:p>
            <a:pPr marL="342900" indent="-342900">
              <a:buFont typeface="Arial" panose="020B0604020202020204" pitchFamily="34" charset="0"/>
              <a:buChar char="•"/>
            </a:pPr>
            <a:r>
              <a:rPr lang="en-US" sz="2000" b="0" dirty="0">
                <a:latin typeface="+mn-lt"/>
                <a:cs typeface="Segoe UI" pitchFamily="34" charset="0"/>
              </a:rPr>
              <a:t>If the app's root namespace is </a:t>
            </a:r>
            <a:r>
              <a:rPr lang="en-US" sz="2000" dirty="0" err="1">
                <a:latin typeface="+mn-lt"/>
                <a:cs typeface="Segoe UI" pitchFamily="34" charset="0"/>
              </a:rPr>
              <a:t>BlazorSample</a:t>
            </a:r>
            <a:r>
              <a:rPr lang="en-US" sz="2000" b="0" dirty="0">
                <a:latin typeface="+mn-lt"/>
                <a:cs typeface="Segoe UI" pitchFamily="34" charset="0"/>
              </a:rPr>
              <a:t> and the </a:t>
            </a:r>
            <a:r>
              <a:rPr lang="en-US" sz="2000" dirty="0">
                <a:latin typeface="+mn-lt"/>
                <a:cs typeface="Segoe UI" pitchFamily="34" charset="0"/>
              </a:rPr>
              <a:t>Counter</a:t>
            </a:r>
            <a:r>
              <a:rPr lang="en-US" sz="2000" b="0" dirty="0">
                <a:latin typeface="+mn-lt"/>
                <a:cs typeface="Segoe UI" pitchFamily="34" charset="0"/>
              </a:rPr>
              <a:t> component resides in the </a:t>
            </a:r>
            <a:r>
              <a:rPr lang="en-US" sz="2000" dirty="0">
                <a:latin typeface="+mn-lt"/>
                <a:cs typeface="Segoe UI" pitchFamily="34" charset="0"/>
              </a:rPr>
              <a:t>Pages</a:t>
            </a:r>
            <a:r>
              <a:rPr lang="en-US" sz="2000" b="0" dirty="0">
                <a:latin typeface="+mn-lt"/>
                <a:cs typeface="Segoe UI" pitchFamily="34" charset="0"/>
              </a:rPr>
              <a:t> folder:</a:t>
            </a:r>
          </a:p>
          <a:p>
            <a:pPr marL="800100" lvl="1" indent="-342900">
              <a:buFont typeface="Arial" panose="020B0604020202020204" pitchFamily="34" charset="0"/>
              <a:buChar char="•"/>
            </a:pPr>
            <a:r>
              <a:rPr lang="en-US" sz="2000" b="0" dirty="0">
                <a:latin typeface="+mn-lt"/>
                <a:cs typeface="Segoe UI" pitchFamily="34" charset="0"/>
              </a:rPr>
              <a:t>The </a:t>
            </a:r>
            <a:r>
              <a:rPr lang="en-US" sz="2000" dirty="0">
                <a:latin typeface="+mn-lt"/>
                <a:cs typeface="Segoe UI" pitchFamily="34" charset="0"/>
              </a:rPr>
              <a:t>Counter</a:t>
            </a:r>
            <a:r>
              <a:rPr lang="en-US" sz="2000" b="0" dirty="0">
                <a:latin typeface="+mn-lt"/>
                <a:cs typeface="Segoe UI" pitchFamily="34" charset="0"/>
              </a:rPr>
              <a:t> component's namespace is </a:t>
            </a:r>
            <a:r>
              <a:rPr lang="en-US" sz="2000" dirty="0" err="1">
                <a:latin typeface="+mn-lt"/>
                <a:cs typeface="Segoe UI" pitchFamily="34" charset="0"/>
              </a:rPr>
              <a:t>BlazorSample.Pages</a:t>
            </a:r>
            <a:r>
              <a:rPr lang="en-US" sz="2000" b="0" dirty="0">
                <a:latin typeface="+mn-lt"/>
                <a:cs typeface="Segoe UI" pitchFamily="34" charset="0"/>
              </a:rPr>
              <a:t>.</a:t>
            </a:r>
          </a:p>
          <a:p>
            <a:pPr marL="800100" lvl="1" indent="-342900">
              <a:buFont typeface="Arial" panose="020B0604020202020204" pitchFamily="34" charset="0"/>
              <a:buChar char="•"/>
            </a:pPr>
            <a:r>
              <a:rPr lang="en-US" sz="2000" b="0" dirty="0">
                <a:latin typeface="+mn-lt"/>
                <a:cs typeface="Segoe UI" pitchFamily="34" charset="0"/>
              </a:rPr>
              <a:t>The fully qualified type name of the component is </a:t>
            </a:r>
            <a:r>
              <a:rPr lang="en-US" sz="2000" dirty="0" err="1">
                <a:latin typeface="+mn-lt"/>
                <a:cs typeface="Segoe UI" pitchFamily="34" charset="0"/>
              </a:rPr>
              <a:t>BlazorSample.Pages.Counter</a:t>
            </a:r>
            <a:r>
              <a:rPr lang="en-US" sz="2000" b="0" dirty="0">
                <a:latin typeface="+mn-lt"/>
                <a:cs typeface="Segoe UI" pitchFamily="34" charset="0"/>
              </a:rPr>
              <a:t>.</a:t>
            </a:r>
          </a:p>
          <a:p>
            <a:pPr marL="342900" indent="-342900">
              <a:buFont typeface="Arial" panose="020B0604020202020204" pitchFamily="34" charset="0"/>
              <a:buChar char="•"/>
            </a:pPr>
            <a:r>
              <a:rPr lang="en-US" sz="2000" b="0" dirty="0">
                <a:latin typeface="+mn-lt"/>
                <a:cs typeface="Segoe UI" pitchFamily="34" charset="0"/>
              </a:rPr>
              <a:t>Add an </a:t>
            </a:r>
            <a:r>
              <a:rPr lang="en-US" sz="2000" dirty="0">
                <a:latin typeface="+mn-lt"/>
                <a:cs typeface="Segoe UI" pitchFamily="34" charset="0"/>
              </a:rPr>
              <a:t>@using </a:t>
            </a:r>
            <a:r>
              <a:rPr lang="en-US" sz="2000" b="0" dirty="0">
                <a:latin typeface="+mn-lt"/>
                <a:cs typeface="Segoe UI" pitchFamily="34" charset="0"/>
              </a:rPr>
              <a:t>directive to the parent component or to the app's </a:t>
            </a:r>
            <a:r>
              <a:rPr lang="en-US" sz="2000" dirty="0">
                <a:latin typeface="+mn-lt"/>
                <a:cs typeface="Segoe UI" pitchFamily="34" charset="0"/>
              </a:rPr>
              <a:t>_</a:t>
            </a:r>
            <a:r>
              <a:rPr lang="en-US" sz="2000" dirty="0" err="1">
                <a:latin typeface="+mn-lt"/>
                <a:cs typeface="Segoe UI" pitchFamily="34" charset="0"/>
              </a:rPr>
              <a:t>Imports.razor</a:t>
            </a:r>
            <a:r>
              <a:rPr lang="en-US" sz="2000" dirty="0">
                <a:latin typeface="+mn-lt"/>
                <a:cs typeface="Segoe UI" pitchFamily="34" charset="0"/>
              </a:rPr>
              <a:t> </a:t>
            </a:r>
            <a:r>
              <a:rPr lang="en-US" sz="2000" b="0" dirty="0">
                <a:latin typeface="+mn-lt"/>
                <a:cs typeface="Segoe UI" pitchFamily="34" charset="0"/>
              </a:rPr>
              <a:t>file. </a:t>
            </a:r>
          </a:p>
          <a:p>
            <a:pPr marL="342900" indent="-342900">
              <a:buFont typeface="Arial" panose="020B0604020202020204" pitchFamily="34" charset="0"/>
              <a:buChar char="•"/>
            </a:pPr>
            <a:r>
              <a:rPr lang="en-US" sz="2000" b="0" dirty="0">
                <a:latin typeface="+mn-lt"/>
                <a:cs typeface="Segoe UI" pitchFamily="34" charset="0"/>
              </a:rPr>
              <a:t>Components can also be referenced using their </a:t>
            </a:r>
            <a:r>
              <a:rPr lang="en-US" sz="2000" dirty="0">
                <a:latin typeface="+mn-lt"/>
                <a:cs typeface="Segoe UI" pitchFamily="34" charset="0"/>
              </a:rPr>
              <a:t>fully qualified names</a:t>
            </a:r>
            <a:r>
              <a:rPr lang="en-US" sz="2000" b="0" dirty="0">
                <a:latin typeface="+mn-lt"/>
                <a:cs typeface="Segoe UI" pitchFamily="34" charset="0"/>
              </a:rPr>
              <a:t>, which doesn't require an </a:t>
            </a:r>
            <a:r>
              <a:rPr lang="en-US" sz="2000" dirty="0">
                <a:latin typeface="+mn-lt"/>
                <a:cs typeface="Segoe UI" pitchFamily="34" charset="0"/>
              </a:rPr>
              <a:t>@using </a:t>
            </a:r>
            <a:r>
              <a:rPr lang="en-US" sz="2000" b="0" dirty="0">
                <a:latin typeface="+mn-lt"/>
                <a:cs typeface="Segoe UI" pitchFamily="34" charset="0"/>
              </a:rPr>
              <a:t>directive. </a:t>
            </a:r>
            <a:endParaRPr lang="en-US" sz="2000" b="0" dirty="0">
              <a:latin typeface="+mn-lt"/>
            </a:endParaRPr>
          </a:p>
        </p:txBody>
      </p:sp>
    </p:spTree>
    <p:extLst>
      <p:ext uri="{BB962C8B-B14F-4D97-AF65-F5344CB8AC3E}">
        <p14:creationId xmlns:p14="http://schemas.microsoft.com/office/powerpoint/2010/main" val="268302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58A-AA4E-43F1-9EB1-CD1879EB7864}"/>
              </a:ext>
            </a:extLst>
          </p:cNvPr>
          <p:cNvSpPr>
            <a:spLocks noGrp="1"/>
          </p:cNvSpPr>
          <p:nvPr>
            <p:ph type="title"/>
          </p:nvPr>
        </p:nvSpPr>
        <p:spPr/>
        <p:txBody>
          <a:bodyPr/>
          <a:lstStyle/>
          <a:p>
            <a:r>
              <a:rPr lang="en-US" sz="2400" dirty="0">
                <a:cs typeface="Segoe UI" pitchFamily="34" charset="0"/>
              </a:rPr>
              <a:t>Lifecycle</a:t>
            </a:r>
            <a:endParaRPr lang="nl-NL" sz="2400" dirty="0"/>
          </a:p>
        </p:txBody>
      </p:sp>
      <p:sp>
        <p:nvSpPr>
          <p:cNvPr id="3" name="TextBox 2">
            <a:extLst>
              <a:ext uri="{FF2B5EF4-FFF2-40B4-BE49-F238E27FC236}">
                <a16:creationId xmlns:a16="http://schemas.microsoft.com/office/drawing/2014/main" id="{93D34150-494A-4DED-86CF-53F5BA94A93E}"/>
              </a:ext>
            </a:extLst>
          </p:cNvPr>
          <p:cNvSpPr txBox="1"/>
          <p:nvPr/>
        </p:nvSpPr>
        <p:spPr>
          <a:xfrm>
            <a:off x="1139687" y="1908313"/>
            <a:ext cx="53396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Razor component processes Razor component lifecycle events in a set of synchronous and asynchronous lifecycle methods. </a:t>
            </a:r>
          </a:p>
          <a:p>
            <a:pPr marL="342900" indent="-342900">
              <a:buFont typeface="Arial" panose="020B0604020202020204" pitchFamily="34" charset="0"/>
              <a:buChar char="•"/>
            </a:pPr>
            <a:r>
              <a:rPr lang="en-US" sz="2000" dirty="0"/>
              <a:t>The lifecycle methods can be overridden to perform additional operations in components during component initialization and rendering.</a:t>
            </a:r>
          </a:p>
        </p:txBody>
      </p:sp>
      <p:pic>
        <p:nvPicPr>
          <p:cNvPr id="1026" name="Picture 2" descr="Component lifecycle events of a Razor component in Blazor">
            <a:extLst>
              <a:ext uri="{FF2B5EF4-FFF2-40B4-BE49-F238E27FC236}">
                <a16:creationId xmlns:a16="http://schemas.microsoft.com/office/drawing/2014/main" id="{D58C7CDE-D8F2-416A-A2F9-AE4A6FD04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468" y="481013"/>
            <a:ext cx="4524375"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5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d413ed1-c4b4-4f52-bc15-2926830021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Component Parameters</a:t>
            </a:r>
          </a:p>
        </p:txBody>
      </p:sp>
      <p:sp>
        <p:nvSpPr>
          <p:cNvPr id="6" name="Rectangle 5">
            <a:extLst>
              <a:ext uri="{FF2B5EF4-FFF2-40B4-BE49-F238E27FC236}">
                <a16:creationId xmlns:a16="http://schemas.microsoft.com/office/drawing/2014/main" id="{7E7A018E-EFBD-4998-8C16-789F0B0F8B96}"/>
              </a:ext>
            </a:extLst>
          </p:cNvPr>
          <p:cNvSpPr/>
          <p:nvPr/>
        </p:nvSpPr>
        <p:spPr>
          <a:xfrm>
            <a:off x="1032000" y="1576032"/>
            <a:ext cx="10128000" cy="707886"/>
          </a:xfrm>
          <a:prstGeom prst="rect">
            <a:avLst/>
          </a:prstGeom>
        </p:spPr>
        <p:txBody>
          <a:bodyPr wrap="square">
            <a:spAutoFit/>
          </a:bodyPr>
          <a:lstStyle/>
          <a:p>
            <a:pPr marL="342900" indent="-342900">
              <a:buFont typeface="Arial" panose="020B0604020202020204" pitchFamily="34" charset="0"/>
              <a:buChar char="•"/>
            </a:pPr>
            <a:r>
              <a:rPr lang="en-US" sz="2000" dirty="0"/>
              <a:t>Component parameters pass data to components and are defined using public C# properties on the component class with the </a:t>
            </a:r>
            <a:r>
              <a:rPr lang="en-US" sz="2000" b="1" dirty="0">
                <a:latin typeface="Consolas" panose="020B0609020204030204" pitchFamily="49" charset="0"/>
              </a:rPr>
              <a:t>[Parameter] </a:t>
            </a:r>
            <a:r>
              <a:rPr lang="en-US" sz="2000" dirty="0"/>
              <a:t>attribute. </a:t>
            </a:r>
            <a:endParaRPr lang="nl-NL" sz="2000" dirty="0"/>
          </a:p>
        </p:txBody>
      </p:sp>
      <p:sp>
        <p:nvSpPr>
          <p:cNvPr id="7" name="Rectangle 6">
            <a:extLst>
              <a:ext uri="{FF2B5EF4-FFF2-40B4-BE49-F238E27FC236}">
                <a16:creationId xmlns:a16="http://schemas.microsoft.com/office/drawing/2014/main" id="{FD3FE736-AB21-4FD4-B0EC-A6CF1A84D242}"/>
              </a:ext>
            </a:extLst>
          </p:cNvPr>
          <p:cNvSpPr/>
          <p:nvPr/>
        </p:nvSpPr>
        <p:spPr>
          <a:xfrm>
            <a:off x="1032000" y="2551836"/>
            <a:ext cx="9864000" cy="4062651"/>
          </a:xfrm>
          <a:prstGeom prst="rect">
            <a:avLst/>
          </a:prstGeom>
        </p:spPr>
        <p:txBody>
          <a:bodyPr wrap="square">
            <a:spAutoFit/>
          </a:bodyPr>
          <a:lstStyle/>
          <a:p>
            <a:r>
              <a:rPr lang="en-US" sz="2000" dirty="0">
                <a:solidFill>
                  <a:srgbClr val="0101FD"/>
                </a:solidFill>
                <a:latin typeface="SFMono-Regular"/>
              </a:rPr>
              <a:t>&lt;div </a:t>
            </a:r>
            <a:r>
              <a:rPr lang="en-US" sz="2000" dirty="0">
                <a:solidFill>
                  <a:srgbClr val="0451A5"/>
                </a:solidFill>
                <a:latin typeface="SFMono-Regular"/>
              </a:rPr>
              <a:t>class</a:t>
            </a:r>
            <a:r>
              <a:rPr lang="en-US" sz="2000" dirty="0">
                <a:solidFill>
                  <a:srgbClr val="0101FD"/>
                </a:solidFill>
                <a:latin typeface="SFMono-Regular"/>
              </a:rPr>
              <a:t>=</a:t>
            </a:r>
            <a:r>
              <a:rPr lang="en-US" sz="2000" dirty="0">
                <a:solidFill>
                  <a:srgbClr val="A31515"/>
                </a:solidFill>
                <a:latin typeface="SFMono-Regular"/>
              </a:rPr>
              <a:t>"card w-25"</a:t>
            </a:r>
            <a:r>
              <a:rPr lang="en-US" sz="2000" dirty="0">
                <a:solidFill>
                  <a:srgbClr val="0101FD"/>
                </a:solidFill>
                <a:latin typeface="SFMono-Regular"/>
              </a:rPr>
              <a:t> </a:t>
            </a:r>
            <a:r>
              <a:rPr lang="en-US" sz="2000" dirty="0">
                <a:solidFill>
                  <a:srgbClr val="0451A5"/>
                </a:solidFill>
                <a:latin typeface="SFMono-Regular"/>
              </a:rPr>
              <a:t>style</a:t>
            </a:r>
            <a:r>
              <a:rPr lang="en-US" sz="2000" dirty="0">
                <a:solidFill>
                  <a:srgbClr val="0101FD"/>
                </a:solidFill>
                <a:latin typeface="SFMono-Regular"/>
              </a:rPr>
              <a:t>=</a:t>
            </a:r>
            <a:r>
              <a:rPr lang="en-US" sz="2000" dirty="0">
                <a:solidFill>
                  <a:srgbClr val="A31515"/>
                </a:solidFill>
                <a:latin typeface="SFMono-Regular"/>
              </a:rPr>
              <a:t>"margin-bottom:15px"</a:t>
            </a:r>
            <a:r>
              <a:rPr lang="en-US" sz="2000" dirty="0">
                <a:solidFill>
                  <a:srgbClr val="0101FD"/>
                </a:solidFill>
                <a:latin typeface="SFMono-Regular"/>
              </a:rPr>
              <a:t>&gt;</a:t>
            </a:r>
            <a:r>
              <a:rPr lang="en-US" sz="2000" dirty="0">
                <a:solidFill>
                  <a:srgbClr val="171717"/>
                </a:solidFill>
                <a:latin typeface="SFMono-Regular"/>
              </a:rPr>
              <a:t> </a:t>
            </a:r>
          </a:p>
          <a:p>
            <a:r>
              <a:rPr lang="en-US" sz="2000" dirty="0">
                <a:solidFill>
                  <a:srgbClr val="0101FD"/>
                </a:solidFill>
                <a:latin typeface="SFMono-Regular"/>
              </a:rPr>
              <a:t>    &lt;div </a:t>
            </a:r>
            <a:r>
              <a:rPr lang="en-US" sz="2000" dirty="0">
                <a:solidFill>
                  <a:srgbClr val="0451A5"/>
                </a:solidFill>
                <a:latin typeface="SFMono-Regular"/>
              </a:rPr>
              <a:t>class</a:t>
            </a:r>
            <a:r>
              <a:rPr lang="en-US" sz="2000" dirty="0">
                <a:solidFill>
                  <a:srgbClr val="0101FD"/>
                </a:solidFill>
                <a:latin typeface="SFMono-Regular"/>
              </a:rPr>
              <a:t>=</a:t>
            </a:r>
            <a:r>
              <a:rPr lang="en-US" sz="2000" dirty="0">
                <a:solidFill>
                  <a:srgbClr val="A31515"/>
                </a:solidFill>
                <a:latin typeface="SFMono-Regular"/>
              </a:rPr>
              <a:t>"card-header font-weight-bold"</a:t>
            </a:r>
            <a:r>
              <a:rPr lang="en-US" sz="2000" dirty="0">
                <a:solidFill>
                  <a:srgbClr val="0101FD"/>
                </a:solidFill>
                <a:latin typeface="SFMono-Regular"/>
              </a:rPr>
              <a:t>&gt;@</a:t>
            </a:r>
            <a:r>
              <a:rPr lang="en-US" sz="2000" dirty="0">
                <a:solidFill>
                  <a:srgbClr val="171717"/>
                </a:solidFill>
                <a:latin typeface="SFMono-Regular"/>
              </a:rPr>
              <a:t>Title</a:t>
            </a:r>
            <a:r>
              <a:rPr lang="en-US" sz="2000" dirty="0">
                <a:solidFill>
                  <a:srgbClr val="0101FD"/>
                </a:solidFill>
                <a:latin typeface="SFMono-Regular"/>
              </a:rPr>
              <a:t>&lt;/div&gt;</a:t>
            </a:r>
            <a:r>
              <a:rPr lang="en-US" sz="2000" dirty="0">
                <a:solidFill>
                  <a:srgbClr val="171717"/>
                </a:solidFill>
                <a:latin typeface="SFMono-Regular"/>
              </a:rPr>
              <a:t> </a:t>
            </a:r>
          </a:p>
          <a:p>
            <a:r>
              <a:rPr lang="en-US" sz="2000" dirty="0">
                <a:solidFill>
                  <a:srgbClr val="0101FD"/>
                </a:solidFill>
                <a:latin typeface="SFMono-Regular"/>
              </a:rPr>
              <a:t>    &lt;div </a:t>
            </a:r>
            <a:r>
              <a:rPr lang="en-US" sz="2000" dirty="0">
                <a:solidFill>
                  <a:srgbClr val="0451A5"/>
                </a:solidFill>
                <a:latin typeface="SFMono-Regular"/>
              </a:rPr>
              <a:t>class</a:t>
            </a:r>
            <a:r>
              <a:rPr lang="en-US" sz="2000" dirty="0">
                <a:solidFill>
                  <a:srgbClr val="0101FD"/>
                </a:solidFill>
                <a:latin typeface="SFMono-Regular"/>
              </a:rPr>
              <a:t>=</a:t>
            </a:r>
            <a:r>
              <a:rPr lang="en-US" sz="2000" dirty="0">
                <a:solidFill>
                  <a:srgbClr val="A31515"/>
                </a:solidFill>
                <a:latin typeface="SFMono-Regular"/>
              </a:rPr>
              <a:t>"card-body"</a:t>
            </a:r>
            <a:r>
              <a:rPr lang="en-US" sz="2000" dirty="0">
                <a:solidFill>
                  <a:srgbClr val="0101FD"/>
                </a:solidFill>
                <a:latin typeface="SFMono-Regular"/>
              </a:rPr>
              <a:t> </a:t>
            </a:r>
            <a:r>
              <a:rPr lang="en-US" sz="2000" dirty="0">
                <a:solidFill>
                  <a:srgbClr val="0451A5"/>
                </a:solidFill>
                <a:latin typeface="SFMono-Regular"/>
              </a:rPr>
              <a:t>style</a:t>
            </a:r>
            <a:r>
              <a:rPr lang="en-US" sz="2000" dirty="0">
                <a:solidFill>
                  <a:srgbClr val="0101FD"/>
                </a:solidFill>
                <a:latin typeface="SFMono-Regular"/>
              </a:rPr>
              <a:t>=</a:t>
            </a:r>
            <a:r>
              <a:rPr lang="en-US" sz="2000" dirty="0">
                <a:solidFill>
                  <a:srgbClr val="A31515"/>
                </a:solidFill>
                <a:latin typeface="SFMono-Regular"/>
              </a:rPr>
              <a:t>"font-style:</a:t>
            </a:r>
            <a:r>
              <a:rPr lang="en-US" sz="2000" dirty="0">
                <a:solidFill>
                  <a:srgbClr val="0101FD"/>
                </a:solidFill>
                <a:latin typeface="SFMono-Regular"/>
              </a:rPr>
              <a:t>@</a:t>
            </a:r>
            <a:r>
              <a:rPr lang="en-US" sz="2000" dirty="0" err="1">
                <a:solidFill>
                  <a:srgbClr val="171717"/>
                </a:solidFill>
                <a:latin typeface="SFMono-Regular"/>
              </a:rPr>
              <a:t>Body.Style</a:t>
            </a:r>
            <a:r>
              <a:rPr lang="en-US" sz="2000" dirty="0">
                <a:solidFill>
                  <a:srgbClr val="171717"/>
                </a:solidFill>
                <a:latin typeface="SFMono-Regular"/>
              </a:rPr>
              <a:t>"</a:t>
            </a:r>
            <a:r>
              <a:rPr lang="en-US" sz="2000" dirty="0">
                <a:solidFill>
                  <a:srgbClr val="A31515"/>
                </a:solidFill>
                <a:latin typeface="SFMono-Regular"/>
              </a:rPr>
              <a:t>&gt; </a:t>
            </a:r>
            <a:r>
              <a:rPr lang="en-US" sz="2000" dirty="0">
                <a:solidFill>
                  <a:srgbClr val="0101FD"/>
                </a:solidFill>
                <a:latin typeface="SFMono-Regular"/>
              </a:rPr>
              <a:t>@</a:t>
            </a:r>
            <a:r>
              <a:rPr lang="en-US" sz="2000" dirty="0" err="1">
                <a:solidFill>
                  <a:srgbClr val="171717"/>
                </a:solidFill>
                <a:latin typeface="SFMono-Regular"/>
              </a:rPr>
              <a:t>Body.Text</a:t>
            </a:r>
            <a:r>
              <a:rPr lang="en-US" sz="2000" dirty="0">
                <a:solidFill>
                  <a:srgbClr val="A31515"/>
                </a:solidFill>
                <a:latin typeface="SFMono-Regular"/>
              </a:rPr>
              <a:t> &lt;/div&gt; </a:t>
            </a:r>
          </a:p>
          <a:p>
            <a:r>
              <a:rPr lang="en-US" sz="2000" dirty="0">
                <a:solidFill>
                  <a:srgbClr val="A31515"/>
                </a:solidFill>
                <a:latin typeface="SFMono-Regular"/>
              </a:rPr>
              <a:t>&lt;/div&gt; </a:t>
            </a:r>
          </a:p>
          <a:p>
            <a:r>
              <a:rPr lang="en-US" sz="2000" dirty="0">
                <a:solidFill>
                  <a:srgbClr val="0101FD"/>
                </a:solidFill>
                <a:latin typeface="SFMono-Regular"/>
              </a:rPr>
              <a:t>@code {</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06881"/>
                </a:solidFill>
                <a:latin typeface="SFMono-Regular"/>
              </a:rPr>
              <a:t>Parameter</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101FD"/>
                </a:solidFill>
                <a:latin typeface="SFMono-Regular"/>
              </a:rPr>
              <a:t>public</a:t>
            </a:r>
            <a:r>
              <a:rPr lang="en-US" sz="2000" dirty="0">
                <a:solidFill>
                  <a:srgbClr val="171717"/>
                </a:solidFill>
                <a:latin typeface="SFMono-Regular"/>
              </a:rPr>
              <a:t> </a:t>
            </a:r>
            <a:r>
              <a:rPr lang="en-US" sz="2000" dirty="0">
                <a:solidFill>
                  <a:srgbClr val="0101FD"/>
                </a:solidFill>
                <a:latin typeface="SFMono-Regular"/>
              </a:rPr>
              <a:t>string</a:t>
            </a:r>
            <a:r>
              <a:rPr lang="en-US" sz="2000" dirty="0">
                <a:solidFill>
                  <a:srgbClr val="171717"/>
                </a:solidFill>
                <a:latin typeface="SFMono-Regular"/>
              </a:rPr>
              <a:t> Title { get; set; } = </a:t>
            </a:r>
            <a:r>
              <a:rPr lang="en-US" sz="2000" dirty="0">
                <a:solidFill>
                  <a:srgbClr val="A31515"/>
                </a:solidFill>
                <a:latin typeface="SFMono-Regular"/>
              </a:rPr>
              <a:t>"Set By Child"</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06881"/>
                </a:solidFill>
                <a:latin typeface="SFMono-Regular"/>
              </a:rPr>
              <a:t>Parameter</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101FD"/>
                </a:solidFill>
                <a:latin typeface="SFMono-Regular"/>
              </a:rPr>
              <a:t>public</a:t>
            </a:r>
            <a:r>
              <a:rPr lang="en-US" sz="2000" dirty="0">
                <a:solidFill>
                  <a:srgbClr val="171717"/>
                </a:solidFill>
                <a:latin typeface="SFMono-Regular"/>
              </a:rPr>
              <a:t> </a:t>
            </a:r>
            <a:r>
              <a:rPr lang="en-US" sz="2000" dirty="0" err="1">
                <a:solidFill>
                  <a:srgbClr val="171717"/>
                </a:solidFill>
                <a:latin typeface="SFMono-Regular"/>
              </a:rPr>
              <a:t>PanelBody</a:t>
            </a:r>
            <a:r>
              <a:rPr lang="en-US" sz="2000" dirty="0">
                <a:solidFill>
                  <a:srgbClr val="171717"/>
                </a:solidFill>
                <a:latin typeface="SFMono-Regular"/>
              </a:rPr>
              <a:t> Body { get; set; } = </a:t>
            </a:r>
            <a:r>
              <a:rPr lang="en-US" sz="2000" dirty="0">
                <a:solidFill>
                  <a:srgbClr val="0101FD"/>
                </a:solidFill>
                <a:latin typeface="SFMono-Regular"/>
              </a:rPr>
              <a:t>new</a:t>
            </a:r>
            <a:r>
              <a:rPr lang="en-US" sz="2000" dirty="0">
                <a:solidFill>
                  <a:srgbClr val="171717"/>
                </a:solidFill>
                <a:latin typeface="SFMono-Regular"/>
              </a:rPr>
              <a:t>() { </a:t>
            </a:r>
          </a:p>
          <a:p>
            <a:r>
              <a:rPr lang="en-US" sz="2000" dirty="0">
                <a:solidFill>
                  <a:srgbClr val="171717"/>
                </a:solidFill>
                <a:latin typeface="SFMono-Regular"/>
              </a:rPr>
              <a:t>        Text = </a:t>
            </a:r>
            <a:r>
              <a:rPr lang="en-US" sz="2000" dirty="0">
                <a:solidFill>
                  <a:srgbClr val="A31515"/>
                </a:solidFill>
                <a:latin typeface="SFMono-Regular"/>
              </a:rPr>
              <a:t>"Set by child."</a:t>
            </a:r>
            <a:r>
              <a:rPr lang="en-US" sz="2000" dirty="0">
                <a:solidFill>
                  <a:srgbClr val="171717"/>
                </a:solidFill>
                <a:latin typeface="SFMono-Regular"/>
              </a:rPr>
              <a:t>, </a:t>
            </a:r>
          </a:p>
          <a:p>
            <a:r>
              <a:rPr lang="en-US" sz="2000" dirty="0">
                <a:solidFill>
                  <a:srgbClr val="171717"/>
                </a:solidFill>
                <a:latin typeface="SFMono-Regular"/>
              </a:rPr>
              <a:t>        Style = </a:t>
            </a:r>
            <a:r>
              <a:rPr lang="en-US" sz="2000" dirty="0">
                <a:solidFill>
                  <a:srgbClr val="A31515"/>
                </a:solidFill>
                <a:latin typeface="SFMono-Regular"/>
              </a:rPr>
              <a:t>"normal"</a:t>
            </a:r>
            <a:r>
              <a:rPr lang="en-US" sz="2000" dirty="0">
                <a:solidFill>
                  <a:srgbClr val="171717"/>
                </a:solidFill>
                <a:latin typeface="SFMono-Regular"/>
              </a:rPr>
              <a:t> </a:t>
            </a:r>
          </a:p>
          <a:p>
            <a:r>
              <a:rPr lang="en-US" sz="2000" dirty="0">
                <a:solidFill>
                  <a:srgbClr val="171717"/>
                </a:solidFill>
                <a:latin typeface="SFMono-Regular"/>
              </a:rPr>
              <a:t>    }; </a:t>
            </a:r>
          </a:p>
          <a:p>
            <a:r>
              <a:rPr lang="en-US" sz="2000" dirty="0">
                <a:solidFill>
                  <a:srgbClr val="0101FD"/>
                </a:solidFill>
                <a:latin typeface="SFMono-Regular"/>
              </a:rPr>
              <a:t>}</a:t>
            </a:r>
            <a:endParaRPr lang="nl-NL" sz="2000" dirty="0"/>
          </a:p>
        </p:txBody>
      </p:sp>
    </p:spTree>
    <p:extLst>
      <p:ext uri="{BB962C8B-B14F-4D97-AF65-F5344CB8AC3E}">
        <p14:creationId xmlns:p14="http://schemas.microsoft.com/office/powerpoint/2010/main" val="306164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e80fd24-d586-4f9d-ba96-9e429bacf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Event Handling</a:t>
            </a:r>
          </a:p>
        </p:txBody>
      </p:sp>
      <p:sp>
        <p:nvSpPr>
          <p:cNvPr id="4" name="Content Placeholder 2">
            <a:extLst>
              <a:ext uri="{FF2B5EF4-FFF2-40B4-BE49-F238E27FC236}">
                <a16:creationId xmlns:a16="http://schemas.microsoft.com/office/drawing/2014/main" id="{F97E1DAB-AE84-4CAD-B166-E67EB4745259}"/>
              </a:ext>
            </a:extLst>
          </p:cNvPr>
          <p:cNvSpPr>
            <a:spLocks noGrp="1"/>
          </p:cNvSpPr>
          <p:nvPr/>
        </p:nvSpPr>
        <p:spPr bwMode="auto">
          <a:xfrm>
            <a:off x="1032000" y="1505578"/>
            <a:ext cx="1026860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Specify delegate event handlers in Razor component markup with </a:t>
            </a:r>
            <a:br>
              <a:rPr lang="en-US" sz="2000" b="0" dirty="0">
                <a:latin typeface="+mn-lt"/>
                <a:cs typeface="Segoe UI" pitchFamily="34" charset="0"/>
              </a:rPr>
            </a:br>
            <a:r>
              <a:rPr lang="en-US" sz="2000" dirty="0">
                <a:latin typeface="Consolas" panose="020B0609020204030204" pitchFamily="49" charset="0"/>
                <a:cs typeface="Segoe UI" pitchFamily="34" charset="0"/>
              </a:rPr>
              <a:t>@on{DOM EVENT}="{DELEGATE}"</a:t>
            </a:r>
            <a:endParaRPr lang="en-US" sz="2000" b="0" dirty="0">
              <a:latin typeface="+mn-lt"/>
              <a:cs typeface="Segoe UI" pitchFamily="34" charset="0"/>
            </a:endParaRP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The </a:t>
            </a:r>
            <a:r>
              <a:rPr lang="en-US" sz="2000" dirty="0">
                <a:latin typeface="Consolas" panose="020B0609020204030204" pitchFamily="49" charset="0"/>
                <a:cs typeface="Segoe UI" pitchFamily="34" charset="0"/>
              </a:rPr>
              <a:t>{DOM EVENT} </a:t>
            </a:r>
            <a:r>
              <a:rPr lang="en-US" sz="2000" b="0" dirty="0">
                <a:latin typeface="+mn-lt"/>
                <a:cs typeface="Segoe UI" pitchFamily="34" charset="0"/>
              </a:rPr>
              <a:t>placeholder is a Document Object Model (DOM) event </a:t>
            </a:r>
            <a:br>
              <a:rPr lang="en-US" sz="2000" b="0" dirty="0">
                <a:latin typeface="+mn-lt"/>
                <a:cs typeface="Segoe UI" pitchFamily="34" charset="0"/>
              </a:rPr>
            </a:br>
            <a:r>
              <a:rPr lang="en-US" sz="2000" b="0" dirty="0">
                <a:latin typeface="+mn-lt"/>
                <a:cs typeface="Segoe UI" pitchFamily="34" charset="0"/>
              </a:rPr>
              <a:t>(for example, </a:t>
            </a:r>
            <a:r>
              <a:rPr lang="en-US" sz="2000" dirty="0">
                <a:latin typeface="Consolas" panose="020B0609020204030204" pitchFamily="49" charset="0"/>
                <a:cs typeface="Segoe UI" pitchFamily="34" charset="0"/>
              </a:rPr>
              <a:t>click</a:t>
            </a:r>
            <a:r>
              <a:rPr lang="en-US" sz="2000" b="0" dirty="0">
                <a:latin typeface="+mn-lt"/>
                <a:cs typeface="Segoe UI" pitchFamily="34" charset="0"/>
              </a:rPr>
              <a:t>)</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The </a:t>
            </a:r>
            <a:r>
              <a:rPr lang="en-US" sz="2000" dirty="0">
                <a:latin typeface="Consolas" panose="020B0609020204030204" pitchFamily="49" charset="0"/>
                <a:cs typeface="Segoe UI" pitchFamily="34" charset="0"/>
              </a:rPr>
              <a:t>{DELEGATE} </a:t>
            </a:r>
            <a:r>
              <a:rPr lang="en-US" sz="2000" b="0" dirty="0">
                <a:latin typeface="+mn-lt"/>
                <a:cs typeface="Segoe UI" pitchFamily="34" charset="0"/>
              </a:rPr>
              <a:t>placeholder is the C# delegate event handler</a:t>
            </a:r>
          </a:p>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For event handling</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Asynchronous delegate event handlers that return a </a:t>
            </a:r>
            <a:r>
              <a:rPr lang="en-US" sz="2000" dirty="0">
                <a:latin typeface="Consolas" panose="020B0609020204030204" pitchFamily="49" charset="0"/>
                <a:cs typeface="Segoe UI" pitchFamily="34" charset="0"/>
              </a:rPr>
              <a:t>Task</a:t>
            </a:r>
            <a:r>
              <a:rPr lang="en-US" sz="2000" b="0" dirty="0">
                <a:latin typeface="+mn-lt"/>
                <a:cs typeface="Segoe UI" pitchFamily="34" charset="0"/>
              </a:rPr>
              <a:t> are supported</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Delegate event handlers automatically trigger a UI render</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Exceptions are logged</a:t>
            </a:r>
          </a:p>
        </p:txBody>
      </p:sp>
      <p:sp>
        <p:nvSpPr>
          <p:cNvPr id="7" name="Rectangle 6">
            <a:extLst>
              <a:ext uri="{FF2B5EF4-FFF2-40B4-BE49-F238E27FC236}">
                <a16:creationId xmlns:a16="http://schemas.microsoft.com/office/drawing/2014/main" id="{B5167017-1FF5-4B9F-B59E-E61E55EE40C3}"/>
              </a:ext>
            </a:extLst>
          </p:cNvPr>
          <p:cNvSpPr/>
          <p:nvPr/>
        </p:nvSpPr>
        <p:spPr>
          <a:xfrm>
            <a:off x="1032000" y="5103674"/>
            <a:ext cx="9864000" cy="1477328"/>
          </a:xfrm>
          <a:prstGeom prst="rect">
            <a:avLst/>
          </a:prstGeom>
        </p:spPr>
        <p:txBody>
          <a:bodyPr wrap="square">
            <a:spAutoFit/>
          </a:bodyPr>
          <a:lstStyle/>
          <a:p>
            <a:r>
              <a:rPr lang="nl-NL" dirty="0">
                <a:solidFill>
                  <a:srgbClr val="0101FD"/>
                </a:solidFill>
                <a:latin typeface="SFMono-Regular"/>
              </a:rPr>
              <a:t>&lt;h1&gt;@</a:t>
            </a:r>
            <a:r>
              <a:rPr lang="nl-NL" dirty="0" err="1">
                <a:solidFill>
                  <a:srgbClr val="171717"/>
                </a:solidFill>
                <a:latin typeface="SFMono-Regular"/>
              </a:rPr>
              <a:t>currentHeading</a:t>
            </a:r>
            <a:r>
              <a:rPr lang="nl-NL" dirty="0">
                <a:solidFill>
                  <a:srgbClr val="0101FD"/>
                </a:solidFill>
                <a:latin typeface="SFMono-Regular"/>
              </a:rPr>
              <a:t>&lt;/h1&gt;</a:t>
            </a:r>
            <a:r>
              <a:rPr lang="nl-NL" dirty="0">
                <a:solidFill>
                  <a:srgbClr val="171717"/>
                </a:solidFill>
                <a:latin typeface="SFMono-Regular"/>
              </a:rPr>
              <a:t> </a:t>
            </a:r>
            <a:r>
              <a:rPr lang="nl-NL" dirty="0">
                <a:solidFill>
                  <a:srgbClr val="0101FD"/>
                </a:solidFill>
              </a:rPr>
              <a:t>&lt;button @</a:t>
            </a:r>
            <a:r>
              <a:rPr lang="nl-NL" dirty="0" err="1">
                <a:solidFill>
                  <a:srgbClr val="0101FD"/>
                </a:solidFill>
              </a:rPr>
              <a:t>onclick</a:t>
            </a:r>
            <a:r>
              <a:rPr lang="nl-NL" dirty="0"/>
              <a:t>=</a:t>
            </a:r>
            <a:r>
              <a:rPr lang="nl-NL" dirty="0">
                <a:solidFill>
                  <a:srgbClr val="0101FD"/>
                </a:solidFill>
              </a:rPr>
              <a:t>"</a:t>
            </a:r>
            <a:r>
              <a:rPr lang="nl-NL" dirty="0" err="1">
                <a:solidFill>
                  <a:srgbClr val="0451A5"/>
                </a:solidFill>
              </a:rPr>
              <a:t>UpdateHeading</a:t>
            </a:r>
            <a:r>
              <a:rPr lang="nl-NL" dirty="0">
                <a:solidFill>
                  <a:srgbClr val="0101FD"/>
                </a:solidFill>
              </a:rPr>
              <a:t>"&gt;</a:t>
            </a:r>
            <a:r>
              <a:rPr lang="nl-NL" dirty="0">
                <a:solidFill>
                  <a:srgbClr val="171717"/>
                </a:solidFill>
                <a:latin typeface="SFMono-Regular"/>
              </a:rPr>
              <a:t> Update </a:t>
            </a:r>
            <a:r>
              <a:rPr lang="nl-NL" dirty="0" err="1">
                <a:solidFill>
                  <a:srgbClr val="171717"/>
                </a:solidFill>
                <a:latin typeface="SFMono-Regular"/>
              </a:rPr>
              <a:t>heading</a:t>
            </a:r>
            <a:r>
              <a:rPr lang="nl-NL" dirty="0">
                <a:solidFill>
                  <a:srgbClr val="171717"/>
                </a:solidFill>
                <a:latin typeface="SFMono-Regular"/>
              </a:rPr>
              <a:t> </a:t>
            </a:r>
            <a:r>
              <a:rPr lang="nl-NL" dirty="0">
                <a:solidFill>
                  <a:srgbClr val="0101FD"/>
                </a:solidFill>
                <a:latin typeface="SFMono-Regular"/>
              </a:rPr>
              <a:t>&lt;/button&gt;</a:t>
            </a:r>
            <a:r>
              <a:rPr lang="nl-NL" dirty="0">
                <a:solidFill>
                  <a:srgbClr val="171717"/>
                </a:solidFill>
                <a:latin typeface="SFMono-Regular"/>
              </a:rPr>
              <a:t> </a:t>
            </a:r>
            <a:endParaRPr lang="nl-NL" dirty="0">
              <a:solidFill>
                <a:srgbClr val="0101FD"/>
              </a:solidFill>
              <a:latin typeface="SFMono-Regular"/>
            </a:endParaRPr>
          </a:p>
          <a:p>
            <a:r>
              <a:rPr lang="nl-NL" dirty="0">
                <a:solidFill>
                  <a:srgbClr val="0101FD"/>
                </a:solidFill>
                <a:latin typeface="SFMono-Regular"/>
              </a:rPr>
              <a:t>@code {</a:t>
            </a:r>
            <a:r>
              <a:rPr lang="nl-NL" dirty="0">
                <a:solidFill>
                  <a:srgbClr val="171717"/>
                </a:solidFill>
                <a:latin typeface="SFMono-Regular"/>
              </a:rPr>
              <a:t> </a:t>
            </a:r>
          </a:p>
          <a:p>
            <a:r>
              <a:rPr lang="nl-NL" dirty="0">
                <a:solidFill>
                  <a:srgbClr val="0101FD"/>
                </a:solidFill>
                <a:latin typeface="SFMono-Regular"/>
              </a:rPr>
              <a:t>  private</a:t>
            </a:r>
            <a:r>
              <a:rPr lang="nl-NL" dirty="0">
                <a:solidFill>
                  <a:srgbClr val="171717"/>
                </a:solidFill>
                <a:latin typeface="SFMono-Regular"/>
              </a:rPr>
              <a:t> </a:t>
            </a:r>
            <a:r>
              <a:rPr lang="nl-NL" dirty="0">
                <a:solidFill>
                  <a:srgbClr val="0101FD"/>
                </a:solidFill>
                <a:latin typeface="SFMono-Regular"/>
              </a:rPr>
              <a:t>string</a:t>
            </a:r>
            <a:r>
              <a:rPr lang="nl-NL" dirty="0">
                <a:solidFill>
                  <a:srgbClr val="171717"/>
                </a:solidFill>
                <a:latin typeface="SFMono-Regular"/>
              </a:rPr>
              <a:t> </a:t>
            </a:r>
            <a:r>
              <a:rPr lang="nl-NL" dirty="0" err="1">
                <a:solidFill>
                  <a:srgbClr val="171717"/>
                </a:solidFill>
                <a:latin typeface="SFMono-Regular"/>
              </a:rPr>
              <a:t>currentHeading</a:t>
            </a:r>
            <a:r>
              <a:rPr lang="nl-NL" dirty="0">
                <a:solidFill>
                  <a:srgbClr val="171717"/>
                </a:solidFill>
                <a:latin typeface="SFMono-Regular"/>
              </a:rPr>
              <a:t> = </a:t>
            </a:r>
            <a:r>
              <a:rPr lang="nl-NL" dirty="0">
                <a:solidFill>
                  <a:srgbClr val="A31515"/>
                </a:solidFill>
                <a:latin typeface="SFMono-Regular"/>
              </a:rPr>
              <a:t>"</a:t>
            </a:r>
            <a:r>
              <a:rPr lang="nl-NL" dirty="0" err="1">
                <a:solidFill>
                  <a:srgbClr val="A31515"/>
                </a:solidFill>
                <a:latin typeface="SFMono-Regular"/>
              </a:rPr>
              <a:t>Initial</a:t>
            </a:r>
            <a:r>
              <a:rPr lang="nl-NL" dirty="0">
                <a:solidFill>
                  <a:srgbClr val="A31515"/>
                </a:solidFill>
                <a:latin typeface="SFMono-Regular"/>
              </a:rPr>
              <a:t> </a:t>
            </a:r>
            <a:r>
              <a:rPr lang="nl-NL" dirty="0" err="1">
                <a:solidFill>
                  <a:srgbClr val="A31515"/>
                </a:solidFill>
                <a:latin typeface="SFMono-Regular"/>
              </a:rPr>
              <a:t>heading</a:t>
            </a:r>
            <a:r>
              <a:rPr lang="nl-NL" dirty="0">
                <a:solidFill>
                  <a:srgbClr val="A31515"/>
                </a:solidFill>
                <a:latin typeface="SFMono-Regular"/>
              </a:rPr>
              <a:t>"</a:t>
            </a:r>
            <a:r>
              <a:rPr lang="nl-NL" dirty="0">
                <a:solidFill>
                  <a:srgbClr val="171717"/>
                </a:solidFill>
                <a:latin typeface="SFMono-Regular"/>
              </a:rPr>
              <a:t>; </a:t>
            </a:r>
            <a:endParaRPr lang="nl-NL" dirty="0">
              <a:solidFill>
                <a:srgbClr val="0101FD"/>
              </a:solidFill>
              <a:latin typeface="SFMono-Regular"/>
            </a:endParaRPr>
          </a:p>
          <a:p>
            <a:r>
              <a:rPr lang="nl-NL" dirty="0">
                <a:solidFill>
                  <a:srgbClr val="0101FD"/>
                </a:solidFill>
              </a:rPr>
              <a:t>  private</a:t>
            </a:r>
            <a:r>
              <a:rPr lang="nl-NL" dirty="0"/>
              <a:t> </a:t>
            </a:r>
            <a:r>
              <a:rPr lang="nl-NL" dirty="0" err="1">
                <a:solidFill>
                  <a:srgbClr val="0101FD"/>
                </a:solidFill>
              </a:rPr>
              <a:t>void</a:t>
            </a:r>
            <a:r>
              <a:rPr lang="nl-NL" dirty="0"/>
              <a:t> </a:t>
            </a:r>
            <a:r>
              <a:rPr lang="nl-NL" dirty="0" err="1">
                <a:solidFill>
                  <a:srgbClr val="006881"/>
                </a:solidFill>
              </a:rPr>
              <a:t>UpdateHeading</a:t>
            </a:r>
            <a:r>
              <a:rPr lang="nl-NL" dirty="0"/>
              <a:t>() { </a:t>
            </a:r>
            <a:r>
              <a:rPr lang="nl-NL" dirty="0" err="1"/>
              <a:t>currentHeading</a:t>
            </a:r>
            <a:r>
              <a:rPr lang="nl-NL" dirty="0"/>
              <a:t> = $</a:t>
            </a:r>
            <a:r>
              <a:rPr lang="nl-NL" dirty="0">
                <a:solidFill>
                  <a:srgbClr val="A31515"/>
                </a:solidFill>
              </a:rPr>
              <a:t>“New </a:t>
            </a:r>
            <a:r>
              <a:rPr lang="nl-NL" dirty="0" err="1">
                <a:solidFill>
                  <a:srgbClr val="A31515"/>
                </a:solidFill>
              </a:rPr>
              <a:t>Heading</a:t>
            </a:r>
            <a:r>
              <a:rPr lang="nl-NL" dirty="0">
                <a:solidFill>
                  <a:srgbClr val="A31515"/>
                </a:solidFill>
              </a:rPr>
              <a:t>"</a:t>
            </a:r>
            <a:r>
              <a:rPr lang="nl-NL" dirty="0"/>
              <a:t>; }</a:t>
            </a:r>
            <a:r>
              <a:rPr lang="nl-NL" dirty="0">
                <a:solidFill>
                  <a:srgbClr val="171717"/>
                </a:solidFill>
                <a:latin typeface="SFMono-Regular"/>
              </a:rPr>
              <a:t> </a:t>
            </a:r>
            <a:endParaRPr lang="nl-NL" dirty="0">
              <a:solidFill>
                <a:srgbClr val="0101FD"/>
              </a:solidFill>
            </a:endParaRPr>
          </a:p>
          <a:p>
            <a:r>
              <a:rPr lang="nl-NL" dirty="0">
                <a:solidFill>
                  <a:srgbClr val="0101FD"/>
                </a:solidFill>
                <a:latin typeface="SFMono-Regular"/>
              </a:rPr>
              <a:t>}</a:t>
            </a:r>
            <a:endParaRPr lang="nl-NL" dirty="0"/>
          </a:p>
        </p:txBody>
      </p:sp>
    </p:spTree>
    <p:extLst>
      <p:ext uri="{BB962C8B-B14F-4D97-AF65-F5344CB8AC3E}">
        <p14:creationId xmlns:p14="http://schemas.microsoft.com/office/powerpoint/2010/main" val="68643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02A6-25A0-4113-BF09-227AF503B97A}"/>
              </a:ext>
            </a:extLst>
          </p:cNvPr>
          <p:cNvSpPr>
            <a:spLocks noGrp="1"/>
          </p:cNvSpPr>
          <p:nvPr>
            <p:ph type="title"/>
          </p:nvPr>
        </p:nvSpPr>
        <p:spPr/>
        <p:txBody>
          <a:bodyPr/>
          <a:lstStyle/>
          <a:p>
            <a:r>
              <a:rPr lang="en-US" sz="2400" dirty="0"/>
              <a:t>Data Binding</a:t>
            </a:r>
            <a:endParaRPr lang="nl-NL" sz="2400" dirty="0"/>
          </a:p>
        </p:txBody>
      </p:sp>
      <p:sp>
        <p:nvSpPr>
          <p:cNvPr id="3" name="Rectangle 2">
            <a:extLst>
              <a:ext uri="{FF2B5EF4-FFF2-40B4-BE49-F238E27FC236}">
                <a16:creationId xmlns:a16="http://schemas.microsoft.com/office/drawing/2014/main" id="{83EB52E7-0BB9-471A-8332-4F0817850CF9}"/>
              </a:ext>
            </a:extLst>
          </p:cNvPr>
          <p:cNvSpPr/>
          <p:nvPr/>
        </p:nvSpPr>
        <p:spPr>
          <a:xfrm>
            <a:off x="1295999" y="1587260"/>
            <a:ext cx="10039109" cy="646331"/>
          </a:xfrm>
          <a:prstGeom prst="rect">
            <a:avLst/>
          </a:prstGeom>
        </p:spPr>
        <p:txBody>
          <a:bodyPr wrap="square">
            <a:spAutoFit/>
          </a:bodyPr>
          <a:lstStyle/>
          <a:p>
            <a:r>
              <a:rPr lang="en-US" dirty="0"/>
              <a:t>Razor components provide data binding features with the </a:t>
            </a:r>
            <a:r>
              <a:rPr lang="en-US" b="1" dirty="0">
                <a:latin typeface="Consolas" panose="020B0609020204030204" pitchFamily="49" charset="0"/>
              </a:rPr>
              <a:t>@bind </a:t>
            </a:r>
            <a:r>
              <a:rPr lang="en-US" dirty="0"/>
              <a:t>Razor directive attribute with a field, property, or Razor expression value</a:t>
            </a:r>
            <a:endParaRPr lang="nl-NL" dirty="0"/>
          </a:p>
        </p:txBody>
      </p:sp>
      <p:sp>
        <p:nvSpPr>
          <p:cNvPr id="4" name="Rectangle 3">
            <a:extLst>
              <a:ext uri="{FF2B5EF4-FFF2-40B4-BE49-F238E27FC236}">
                <a16:creationId xmlns:a16="http://schemas.microsoft.com/office/drawing/2014/main" id="{0D8C41F1-D2B2-4E76-9856-C360F1138FBC}"/>
              </a:ext>
            </a:extLst>
          </p:cNvPr>
          <p:cNvSpPr/>
          <p:nvPr/>
        </p:nvSpPr>
        <p:spPr>
          <a:xfrm>
            <a:off x="1295999" y="2598003"/>
            <a:ext cx="6096000" cy="1200329"/>
          </a:xfrm>
          <a:prstGeom prst="rect">
            <a:avLst/>
          </a:prstGeom>
        </p:spPr>
        <p:txBody>
          <a:bodyPr>
            <a:spAutoFit/>
          </a:bodyPr>
          <a:lstStyle/>
          <a:p>
            <a:r>
              <a:rPr lang="nl-NL" dirty="0">
                <a:solidFill>
                  <a:srgbClr val="0101FD"/>
                </a:solidFill>
                <a:latin typeface="SFMono-Regular"/>
              </a:rPr>
              <a:t>&lt;p&gt;</a:t>
            </a:r>
            <a:r>
              <a:rPr lang="nl-NL" dirty="0">
                <a:solidFill>
                  <a:srgbClr val="171717"/>
                </a:solidFill>
                <a:latin typeface="SFMono-Regular"/>
              </a:rPr>
              <a:t> </a:t>
            </a:r>
            <a:r>
              <a:rPr lang="nl-NL" dirty="0">
                <a:solidFill>
                  <a:srgbClr val="0101FD"/>
                </a:solidFill>
              </a:rPr>
              <a:t>&lt;input @bind</a:t>
            </a:r>
            <a:r>
              <a:rPr lang="nl-NL" dirty="0"/>
              <a:t>=</a:t>
            </a:r>
            <a:r>
              <a:rPr lang="nl-NL" dirty="0">
                <a:solidFill>
                  <a:srgbClr val="0101FD"/>
                </a:solidFill>
              </a:rPr>
              <a:t>"</a:t>
            </a:r>
            <a:r>
              <a:rPr lang="nl-NL" dirty="0" err="1">
                <a:solidFill>
                  <a:srgbClr val="0451A5"/>
                </a:solidFill>
              </a:rPr>
              <a:t>InputValue</a:t>
            </a:r>
            <a:r>
              <a:rPr lang="nl-NL" dirty="0">
                <a:solidFill>
                  <a:srgbClr val="0101FD"/>
                </a:solidFill>
              </a:rPr>
              <a:t>" /&gt;</a:t>
            </a:r>
            <a:r>
              <a:rPr lang="nl-NL" dirty="0">
                <a:solidFill>
                  <a:srgbClr val="171717"/>
                </a:solidFill>
                <a:latin typeface="SFMono-Regular"/>
              </a:rPr>
              <a:t> </a:t>
            </a:r>
            <a:r>
              <a:rPr lang="nl-NL" dirty="0">
                <a:solidFill>
                  <a:srgbClr val="0101FD"/>
                </a:solidFill>
                <a:latin typeface="SFMono-Regular"/>
              </a:rPr>
              <a:t>@</a:t>
            </a:r>
            <a:r>
              <a:rPr lang="nl-NL" dirty="0" err="1">
                <a:solidFill>
                  <a:srgbClr val="171717"/>
                </a:solidFill>
                <a:latin typeface="SFMono-Regular"/>
              </a:rPr>
              <a:t>InputValue</a:t>
            </a:r>
            <a:r>
              <a:rPr lang="nl-NL" dirty="0">
                <a:solidFill>
                  <a:srgbClr val="0101FD"/>
                </a:solidFill>
                <a:latin typeface="SFMono-Regular"/>
              </a:rPr>
              <a:t> &lt;/p&gt;</a:t>
            </a:r>
          </a:p>
          <a:p>
            <a:r>
              <a:rPr lang="nl-NL" dirty="0">
                <a:solidFill>
                  <a:srgbClr val="0101FD"/>
                </a:solidFill>
                <a:latin typeface="SFMono-Regular"/>
              </a:rPr>
              <a:t>@code {</a:t>
            </a:r>
            <a:r>
              <a:rPr lang="nl-NL" dirty="0">
                <a:solidFill>
                  <a:srgbClr val="171717"/>
                </a:solidFill>
                <a:latin typeface="SFMono-Regular"/>
              </a:rPr>
              <a:t> </a:t>
            </a:r>
          </a:p>
          <a:p>
            <a:r>
              <a:rPr lang="nl-NL" dirty="0">
                <a:solidFill>
                  <a:srgbClr val="0101FD"/>
                </a:solidFill>
                <a:latin typeface="SFMono-Regular"/>
              </a:rPr>
              <a:t>    private</a:t>
            </a:r>
            <a:r>
              <a:rPr lang="nl-NL" dirty="0">
                <a:solidFill>
                  <a:srgbClr val="171717"/>
                </a:solidFill>
                <a:latin typeface="SFMono-Regular"/>
              </a:rPr>
              <a:t> </a:t>
            </a:r>
            <a:r>
              <a:rPr lang="nl-NL" dirty="0">
                <a:solidFill>
                  <a:srgbClr val="0101FD"/>
                </a:solidFill>
                <a:latin typeface="SFMono-Regular"/>
              </a:rPr>
              <a:t>string</a:t>
            </a:r>
            <a:r>
              <a:rPr lang="nl-NL" dirty="0">
                <a:solidFill>
                  <a:srgbClr val="171717"/>
                </a:solidFill>
                <a:latin typeface="SFMono-Regular"/>
              </a:rPr>
              <a:t>? </a:t>
            </a:r>
            <a:r>
              <a:rPr lang="nl-NL" dirty="0" err="1">
                <a:solidFill>
                  <a:srgbClr val="171717"/>
                </a:solidFill>
                <a:latin typeface="SFMono-Regular"/>
              </a:rPr>
              <a:t>InputValue</a:t>
            </a:r>
            <a:r>
              <a:rPr lang="nl-NL" dirty="0">
                <a:solidFill>
                  <a:srgbClr val="171717"/>
                </a:solidFill>
                <a:latin typeface="SFMono-Regular"/>
              </a:rPr>
              <a:t> { get; set; } </a:t>
            </a:r>
          </a:p>
          <a:p>
            <a:r>
              <a:rPr lang="nl-NL" dirty="0">
                <a:solidFill>
                  <a:srgbClr val="0101FD"/>
                </a:solidFill>
                <a:latin typeface="SFMono-Regular"/>
              </a:rPr>
              <a:t>}</a:t>
            </a:r>
            <a:endParaRPr lang="nl-NL" dirty="0"/>
          </a:p>
        </p:txBody>
      </p:sp>
      <p:sp>
        <p:nvSpPr>
          <p:cNvPr id="5" name="Rectangle 4">
            <a:extLst>
              <a:ext uri="{FF2B5EF4-FFF2-40B4-BE49-F238E27FC236}">
                <a16:creationId xmlns:a16="http://schemas.microsoft.com/office/drawing/2014/main" id="{C8EECD25-BAE1-4E83-B603-69F667CA45D5}"/>
              </a:ext>
            </a:extLst>
          </p:cNvPr>
          <p:cNvSpPr/>
          <p:nvPr/>
        </p:nvSpPr>
        <p:spPr>
          <a:xfrm>
            <a:off x="1295998" y="4024245"/>
            <a:ext cx="9864001" cy="923330"/>
          </a:xfrm>
          <a:prstGeom prst="rect">
            <a:avLst/>
          </a:prstGeom>
        </p:spPr>
        <p:txBody>
          <a:bodyPr wrap="square">
            <a:spAutoFit/>
          </a:bodyPr>
          <a:lstStyle/>
          <a:p>
            <a:r>
              <a:rPr lang="en-US" dirty="0"/>
              <a:t>Component parameters permit binding properties of a parent component with </a:t>
            </a:r>
            <a:br>
              <a:rPr lang="en-US" dirty="0"/>
            </a:br>
            <a:r>
              <a:rPr lang="en-US" b="1" dirty="0">
                <a:latin typeface="Consolas" panose="020B0609020204030204" pitchFamily="49" charset="0"/>
              </a:rPr>
              <a:t>@bind-{PROPERTY} </a:t>
            </a:r>
            <a:br>
              <a:rPr lang="en-US" dirty="0"/>
            </a:br>
            <a:r>
              <a:rPr lang="en-US" dirty="0"/>
              <a:t>where the </a:t>
            </a:r>
            <a:r>
              <a:rPr lang="en-US" b="1" dirty="0">
                <a:latin typeface="Consolas" panose="020B0609020204030204" pitchFamily="49" charset="0"/>
              </a:rPr>
              <a:t>{PROPERTY}</a:t>
            </a:r>
            <a:r>
              <a:rPr lang="en-US" dirty="0"/>
              <a:t> placeholder is the property to bind</a:t>
            </a:r>
            <a:endParaRPr lang="nl-NL" dirty="0"/>
          </a:p>
        </p:txBody>
      </p:sp>
    </p:spTree>
    <p:extLst>
      <p:ext uri="{BB962C8B-B14F-4D97-AF65-F5344CB8AC3E}">
        <p14:creationId xmlns:p14="http://schemas.microsoft.com/office/powerpoint/2010/main" val="36510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1bf8265-c579-4c45-a63c-79d2071a86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Forms And Validation</a:t>
            </a:r>
          </a:p>
        </p:txBody>
      </p:sp>
      <p:sp>
        <p:nvSpPr>
          <p:cNvPr id="4" name="Content Placeholder 2"/>
          <p:cNvSpPr>
            <a:spLocks noGrp="1"/>
          </p:cNvSpPr>
          <p:nvPr/>
        </p:nvSpPr>
        <p:spPr bwMode="auto">
          <a:xfrm>
            <a:off x="1296000" y="1431235"/>
            <a:ext cx="8805944" cy="47373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A form is defined using the </a:t>
            </a:r>
            <a:r>
              <a:rPr lang="en-US" sz="2000" dirty="0" err="1">
                <a:latin typeface="+mn-lt"/>
              </a:rPr>
              <a:t>Blazor</a:t>
            </a:r>
            <a:r>
              <a:rPr lang="en-US" sz="2000" dirty="0">
                <a:latin typeface="+mn-lt"/>
              </a:rPr>
              <a:t> framework's </a:t>
            </a:r>
            <a:r>
              <a:rPr lang="en-US" sz="2000" b="1" dirty="0" err="1">
                <a:latin typeface="Consolas" panose="020B0609020204030204" pitchFamily="49" charset="0"/>
              </a:rPr>
              <a:t>EditForm</a:t>
            </a:r>
            <a:r>
              <a:rPr lang="en-US" sz="2000" dirty="0">
                <a:latin typeface="+mn-lt"/>
              </a:rPr>
              <a:t> component </a:t>
            </a:r>
          </a:p>
        </p:txBody>
      </p:sp>
      <p:sp>
        <p:nvSpPr>
          <p:cNvPr id="3" name="Rectangle 2">
            <a:extLst>
              <a:ext uri="{FF2B5EF4-FFF2-40B4-BE49-F238E27FC236}">
                <a16:creationId xmlns:a16="http://schemas.microsoft.com/office/drawing/2014/main" id="{8488D122-DA8C-4A8D-9E4A-FDFBA00BCDD0}"/>
              </a:ext>
            </a:extLst>
          </p:cNvPr>
          <p:cNvSpPr/>
          <p:nvPr/>
        </p:nvSpPr>
        <p:spPr>
          <a:xfrm>
            <a:off x="1173192" y="2016001"/>
            <a:ext cx="9986808" cy="3416320"/>
          </a:xfrm>
          <a:prstGeom prst="rect">
            <a:avLst/>
          </a:prstGeom>
        </p:spPr>
        <p:txBody>
          <a:bodyPr wrap="square">
            <a:spAutoFit/>
          </a:bodyPr>
          <a:lstStyle/>
          <a:p>
            <a:r>
              <a:rPr lang="nl-NL" dirty="0">
                <a:solidFill>
                  <a:srgbClr val="0101FD"/>
                </a:solidFill>
                <a:latin typeface="SFMono-Regular"/>
              </a:rPr>
              <a:t>&lt;</a:t>
            </a:r>
            <a:r>
              <a:rPr lang="nl-NL" dirty="0" err="1">
                <a:solidFill>
                  <a:srgbClr val="0101FD"/>
                </a:solidFill>
                <a:latin typeface="SFMono-Regular"/>
              </a:rPr>
              <a:t>EditForm</a:t>
            </a:r>
            <a:r>
              <a:rPr lang="nl-NL" dirty="0">
                <a:solidFill>
                  <a:srgbClr val="0101FD"/>
                </a:solidFill>
                <a:latin typeface="SFMono-Regular"/>
              </a:rPr>
              <a:t> </a:t>
            </a:r>
            <a:r>
              <a:rPr lang="nl-NL" dirty="0">
                <a:solidFill>
                  <a:srgbClr val="0451A5"/>
                </a:solidFill>
                <a:latin typeface="SFMono-Regular"/>
              </a:rPr>
              <a:t>Model</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exampleModel</a:t>
            </a:r>
            <a:r>
              <a:rPr lang="nl-NL" dirty="0">
                <a:solidFill>
                  <a:srgbClr val="A31515"/>
                </a:solidFill>
                <a:latin typeface="SFMono-Regular"/>
              </a:rPr>
              <a:t>"</a:t>
            </a:r>
            <a:r>
              <a:rPr lang="nl-NL" dirty="0">
                <a:solidFill>
                  <a:srgbClr val="0101FD"/>
                </a:solidFill>
                <a:latin typeface="SFMono-Regular"/>
              </a:rPr>
              <a:t> </a:t>
            </a:r>
            <a:r>
              <a:rPr lang="nl-NL" dirty="0" err="1">
                <a:solidFill>
                  <a:srgbClr val="0451A5"/>
                </a:solidFill>
                <a:latin typeface="SFMono-Regular"/>
              </a:rPr>
              <a:t>OnValidSubmit</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HandleValidSubmit</a:t>
            </a:r>
            <a:r>
              <a:rPr lang="nl-NL" dirty="0">
                <a:solidFill>
                  <a:srgbClr val="A31515"/>
                </a:solidFill>
                <a:latin typeface="SFMono-Regular"/>
              </a:rPr>
              <a:t>"</a:t>
            </a:r>
            <a:r>
              <a:rPr lang="nl-NL" dirty="0">
                <a:solidFill>
                  <a:srgbClr val="0101FD"/>
                </a:solidFill>
                <a:latin typeface="SFMono-Regular"/>
              </a:rPr>
              <a:t>&gt;</a:t>
            </a:r>
          </a:p>
          <a:p>
            <a:r>
              <a:rPr lang="nl-NL" dirty="0">
                <a:solidFill>
                  <a:srgbClr val="0101FD"/>
                </a:solidFill>
                <a:latin typeface="SFMono-Regular"/>
              </a:rPr>
              <a:t>    &lt;</a:t>
            </a:r>
            <a:r>
              <a:rPr lang="nl-NL" dirty="0" err="1">
                <a:solidFill>
                  <a:srgbClr val="0101FD"/>
                </a:solidFill>
                <a:latin typeface="SFMono-Regular"/>
              </a:rPr>
              <a:t>DataAnnotationsValidator</a:t>
            </a:r>
            <a:r>
              <a:rPr lang="nl-NL" dirty="0">
                <a:solidFill>
                  <a:srgbClr val="0101FD"/>
                </a:solidFill>
                <a:latin typeface="SFMono-Regular"/>
              </a:rPr>
              <a:t> /&gt;</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&lt;</a:t>
            </a:r>
            <a:r>
              <a:rPr lang="nl-NL" dirty="0" err="1">
                <a:solidFill>
                  <a:srgbClr val="0101FD"/>
                </a:solidFill>
                <a:latin typeface="SFMono-Regular"/>
              </a:rPr>
              <a:t>ValidationSummary</a:t>
            </a:r>
            <a:r>
              <a:rPr lang="nl-NL" dirty="0">
                <a:solidFill>
                  <a:srgbClr val="0101FD"/>
                </a:solidFill>
                <a:latin typeface="SFMono-Regular"/>
              </a:rPr>
              <a:t> /&gt;</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&lt;</a:t>
            </a:r>
            <a:r>
              <a:rPr lang="nl-NL" dirty="0" err="1">
                <a:solidFill>
                  <a:srgbClr val="0101FD"/>
                </a:solidFill>
                <a:latin typeface="SFMono-Regular"/>
              </a:rPr>
              <a:t>InputText</a:t>
            </a:r>
            <a:r>
              <a:rPr lang="nl-NL" dirty="0">
                <a:solidFill>
                  <a:srgbClr val="0101FD"/>
                </a:solidFill>
                <a:latin typeface="SFMono-Regular"/>
              </a:rPr>
              <a:t> </a:t>
            </a:r>
            <a:r>
              <a:rPr lang="nl-NL" dirty="0" err="1">
                <a:solidFill>
                  <a:srgbClr val="0451A5"/>
                </a:solidFill>
                <a:latin typeface="SFMono-Regular"/>
              </a:rPr>
              <a:t>id</a:t>
            </a:r>
            <a:r>
              <a:rPr lang="nl-NL" dirty="0">
                <a:solidFill>
                  <a:srgbClr val="0101FD"/>
                </a:solidFill>
                <a:latin typeface="SFMono-Regular"/>
              </a:rPr>
              <a:t>=</a:t>
            </a:r>
            <a:r>
              <a:rPr lang="nl-NL" dirty="0">
                <a:solidFill>
                  <a:srgbClr val="A31515"/>
                </a:solidFill>
                <a:latin typeface="SFMono-Regular"/>
              </a:rPr>
              <a:t>"name"</a:t>
            </a:r>
            <a:r>
              <a:rPr lang="nl-NL" dirty="0">
                <a:solidFill>
                  <a:srgbClr val="0101FD"/>
                </a:solidFill>
                <a:latin typeface="SFMono-Regular"/>
              </a:rPr>
              <a:t> @</a:t>
            </a:r>
            <a:r>
              <a:rPr lang="nl-NL" dirty="0">
                <a:solidFill>
                  <a:srgbClr val="0451A5"/>
                </a:solidFill>
                <a:latin typeface="SFMono-Regular"/>
              </a:rPr>
              <a:t>bind-Value</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exampleModel.Name</a:t>
            </a:r>
            <a:r>
              <a:rPr lang="nl-NL" dirty="0">
                <a:solidFill>
                  <a:srgbClr val="A31515"/>
                </a:solidFill>
                <a:latin typeface="SFMono-Regular"/>
              </a:rPr>
              <a:t>"</a:t>
            </a:r>
            <a:r>
              <a:rPr lang="nl-NL" dirty="0">
                <a:solidFill>
                  <a:srgbClr val="0101FD"/>
                </a:solidFill>
                <a:latin typeface="SFMono-Regular"/>
              </a:rPr>
              <a:t> /&gt;</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&lt;button </a:t>
            </a:r>
            <a:r>
              <a:rPr lang="nl-NL" dirty="0">
                <a:solidFill>
                  <a:srgbClr val="0451A5"/>
                </a:solidFill>
                <a:latin typeface="SFMono-Regular"/>
              </a:rPr>
              <a:t>type</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submit</a:t>
            </a:r>
            <a:r>
              <a:rPr lang="nl-NL" dirty="0">
                <a:solidFill>
                  <a:srgbClr val="A31515"/>
                </a:solidFill>
                <a:latin typeface="SFMono-Regular"/>
              </a:rPr>
              <a:t>"</a:t>
            </a:r>
            <a:r>
              <a:rPr lang="nl-NL" dirty="0">
                <a:solidFill>
                  <a:srgbClr val="0101FD"/>
                </a:solidFill>
                <a:latin typeface="SFMono-Regular"/>
              </a:rPr>
              <a:t>&gt;</a:t>
            </a:r>
            <a:r>
              <a:rPr lang="nl-NL" dirty="0" err="1">
                <a:solidFill>
                  <a:srgbClr val="171717"/>
                </a:solidFill>
                <a:latin typeface="SFMono-Regular"/>
              </a:rPr>
              <a:t>Submit</a:t>
            </a:r>
            <a:r>
              <a:rPr lang="nl-NL" dirty="0">
                <a:solidFill>
                  <a:srgbClr val="0101FD"/>
                </a:solidFill>
                <a:latin typeface="SFMono-Regular"/>
              </a:rPr>
              <a:t>&lt;/button&gt;</a:t>
            </a:r>
            <a:r>
              <a:rPr lang="nl-NL" dirty="0">
                <a:solidFill>
                  <a:srgbClr val="171717"/>
                </a:solidFill>
                <a:latin typeface="SFMono-Regular"/>
              </a:rPr>
              <a:t> </a:t>
            </a:r>
          </a:p>
          <a:p>
            <a:r>
              <a:rPr lang="nl-NL" dirty="0">
                <a:solidFill>
                  <a:srgbClr val="0101FD"/>
                </a:solidFill>
                <a:latin typeface="SFMono-Regular"/>
              </a:rPr>
              <a:t>&lt;/</a:t>
            </a:r>
            <a:r>
              <a:rPr lang="nl-NL" dirty="0" err="1">
                <a:solidFill>
                  <a:srgbClr val="0101FD"/>
                </a:solidFill>
                <a:latin typeface="SFMono-Regular"/>
              </a:rPr>
              <a:t>EditForm</a:t>
            </a:r>
            <a:r>
              <a:rPr lang="nl-NL" dirty="0">
                <a:solidFill>
                  <a:srgbClr val="0101FD"/>
                </a:solidFill>
                <a:latin typeface="SFMono-Regular"/>
              </a:rPr>
              <a:t>&gt;</a:t>
            </a:r>
            <a:r>
              <a:rPr lang="nl-NL" dirty="0">
                <a:solidFill>
                  <a:srgbClr val="171717"/>
                </a:solidFill>
                <a:latin typeface="SFMono-Regular"/>
              </a:rPr>
              <a:t> </a:t>
            </a:r>
          </a:p>
          <a:p>
            <a:r>
              <a:rPr lang="nl-NL" dirty="0">
                <a:solidFill>
                  <a:srgbClr val="0101FD"/>
                </a:solidFill>
                <a:latin typeface="SFMono-Regular"/>
              </a:rPr>
              <a:t>@code {</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private</a:t>
            </a:r>
            <a:r>
              <a:rPr lang="nl-NL" dirty="0">
                <a:solidFill>
                  <a:srgbClr val="171717"/>
                </a:solidFill>
                <a:latin typeface="SFMono-Regular"/>
              </a:rPr>
              <a:t> </a:t>
            </a:r>
            <a:r>
              <a:rPr lang="nl-NL" dirty="0" err="1">
                <a:solidFill>
                  <a:srgbClr val="171717"/>
                </a:solidFill>
                <a:latin typeface="SFMono-Regular"/>
              </a:rPr>
              <a:t>ExampleModel</a:t>
            </a:r>
            <a:r>
              <a:rPr lang="nl-NL" dirty="0">
                <a:solidFill>
                  <a:srgbClr val="171717"/>
                </a:solidFill>
                <a:latin typeface="SFMono-Regular"/>
              </a:rPr>
              <a:t> </a:t>
            </a:r>
            <a:r>
              <a:rPr lang="nl-NL" dirty="0" err="1">
                <a:solidFill>
                  <a:srgbClr val="171717"/>
                </a:solidFill>
                <a:latin typeface="SFMono-Regular"/>
              </a:rPr>
              <a:t>exampleModel</a:t>
            </a:r>
            <a:r>
              <a:rPr lang="nl-NL" dirty="0">
                <a:solidFill>
                  <a:srgbClr val="171717"/>
                </a:solidFill>
                <a:latin typeface="SFMono-Regular"/>
              </a:rPr>
              <a:t> = </a:t>
            </a:r>
            <a:r>
              <a:rPr lang="nl-NL" dirty="0">
                <a:solidFill>
                  <a:srgbClr val="0101FD"/>
                </a:solidFill>
                <a:latin typeface="SFMono-Regular"/>
              </a:rPr>
              <a:t>new</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private</a:t>
            </a:r>
            <a:r>
              <a:rPr lang="nl-NL" dirty="0">
                <a:solidFill>
                  <a:srgbClr val="171717"/>
                </a:solidFill>
                <a:latin typeface="SFMono-Regular"/>
              </a:rPr>
              <a:t> </a:t>
            </a:r>
            <a:r>
              <a:rPr lang="nl-NL" dirty="0" err="1">
                <a:solidFill>
                  <a:srgbClr val="0101FD"/>
                </a:solidFill>
                <a:latin typeface="SFMono-Regular"/>
              </a:rPr>
              <a:t>void</a:t>
            </a:r>
            <a:r>
              <a:rPr lang="nl-NL" dirty="0">
                <a:solidFill>
                  <a:srgbClr val="171717"/>
                </a:solidFill>
                <a:latin typeface="SFMono-Regular"/>
              </a:rPr>
              <a:t> </a:t>
            </a:r>
            <a:r>
              <a:rPr lang="nl-NL" dirty="0" err="1">
                <a:solidFill>
                  <a:srgbClr val="006881"/>
                </a:solidFill>
                <a:latin typeface="SFMono-Regular"/>
              </a:rPr>
              <a:t>HandleValidSubmit</a:t>
            </a:r>
            <a:r>
              <a:rPr lang="nl-NL" dirty="0">
                <a:solidFill>
                  <a:srgbClr val="171717"/>
                </a:solidFill>
                <a:latin typeface="SFMono-Regular"/>
              </a:rPr>
              <a:t>() { </a:t>
            </a:r>
          </a:p>
          <a:p>
            <a:r>
              <a:rPr lang="nl-NL" dirty="0">
                <a:solidFill>
                  <a:srgbClr val="171717"/>
                </a:solidFill>
                <a:latin typeface="SFMono-Regular"/>
              </a:rPr>
              <a:t>        // </a:t>
            </a:r>
            <a:r>
              <a:rPr lang="nl-NL" dirty="0" err="1">
                <a:solidFill>
                  <a:srgbClr val="171717"/>
                </a:solidFill>
                <a:latin typeface="SFMono-Regular"/>
              </a:rPr>
              <a:t>Process</a:t>
            </a:r>
            <a:r>
              <a:rPr lang="nl-NL" dirty="0">
                <a:solidFill>
                  <a:srgbClr val="171717"/>
                </a:solidFill>
                <a:latin typeface="SFMono-Regular"/>
              </a:rPr>
              <a:t> </a:t>
            </a:r>
            <a:r>
              <a:rPr lang="nl-NL" dirty="0" err="1">
                <a:solidFill>
                  <a:srgbClr val="171717"/>
                </a:solidFill>
                <a:latin typeface="SFMono-Regular"/>
              </a:rPr>
              <a:t>the</a:t>
            </a:r>
            <a:r>
              <a:rPr lang="nl-NL" dirty="0">
                <a:solidFill>
                  <a:srgbClr val="171717"/>
                </a:solidFill>
                <a:latin typeface="SFMono-Regular"/>
              </a:rPr>
              <a:t> </a:t>
            </a:r>
            <a:r>
              <a:rPr lang="nl-NL" dirty="0" err="1">
                <a:solidFill>
                  <a:srgbClr val="171717"/>
                </a:solidFill>
                <a:latin typeface="SFMono-Regular"/>
              </a:rPr>
              <a:t>valid</a:t>
            </a:r>
            <a:r>
              <a:rPr lang="nl-NL" dirty="0">
                <a:solidFill>
                  <a:srgbClr val="171717"/>
                </a:solidFill>
                <a:latin typeface="SFMono-Regular"/>
              </a:rPr>
              <a:t> form </a:t>
            </a:r>
          </a:p>
          <a:p>
            <a:r>
              <a:rPr lang="nl-NL" dirty="0">
                <a:solidFill>
                  <a:srgbClr val="171717"/>
                </a:solidFill>
                <a:latin typeface="SFMono-Regular"/>
              </a:rPr>
              <a:t>    } </a:t>
            </a:r>
          </a:p>
          <a:p>
            <a:r>
              <a:rPr lang="nl-NL" dirty="0">
                <a:solidFill>
                  <a:srgbClr val="0101FD"/>
                </a:solidFill>
                <a:latin typeface="SFMono-Regular"/>
              </a:rPr>
              <a:t>}</a:t>
            </a:r>
            <a:endParaRPr lang="nl-NL" dirty="0"/>
          </a:p>
        </p:txBody>
      </p:sp>
    </p:spTree>
    <p:extLst>
      <p:ext uri="{BB962C8B-B14F-4D97-AF65-F5344CB8AC3E}">
        <p14:creationId xmlns:p14="http://schemas.microsoft.com/office/powerpoint/2010/main" val="401907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153f072-97df-4897-ba9e-a754b85032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Component Integration</a:t>
            </a:r>
          </a:p>
        </p:txBody>
      </p:sp>
      <p:sp>
        <p:nvSpPr>
          <p:cNvPr id="4" name="Content Placeholder 2"/>
          <p:cNvSpPr>
            <a:spLocks noGrp="1"/>
          </p:cNvSpPr>
          <p:nvPr/>
        </p:nvSpPr>
        <p:spPr bwMode="auto">
          <a:xfrm>
            <a:off x="1296000" y="1590261"/>
            <a:ext cx="8805944" cy="49140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Introduction</a:t>
            </a:r>
          </a:p>
          <a:p>
            <a:r>
              <a:rPr lang="en-US" sz="2000" dirty="0">
                <a:latin typeface="+mn-lt"/>
              </a:rPr>
              <a:t>Configuration</a:t>
            </a:r>
          </a:p>
          <a:p>
            <a:r>
              <a:rPr lang="en-US" sz="2000" dirty="0">
                <a:latin typeface="+mn-lt"/>
              </a:rPr>
              <a:t>Component Tag Helper</a:t>
            </a:r>
          </a:p>
          <a:p>
            <a:pPr marL="0" indent="0">
              <a:buNone/>
            </a:pPr>
            <a:endParaRPr lang="en-US" sz="2000" dirty="0">
              <a:latin typeface="+mn-lt"/>
            </a:endParaRPr>
          </a:p>
        </p:txBody>
      </p:sp>
    </p:spTree>
    <p:extLst>
      <p:ext uri="{BB962C8B-B14F-4D97-AF65-F5344CB8AC3E}">
        <p14:creationId xmlns:p14="http://schemas.microsoft.com/office/powerpoint/2010/main" val="209346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45e0304-cb83-40ba-b582-04429ea5256f">
    <p:spTree>
      <p:nvGrpSpPr>
        <p:cNvPr id="1" name=""/>
        <p:cNvGrpSpPr/>
        <p:nvPr/>
      </p:nvGrpSpPr>
      <p:grpSpPr>
        <a:xfrm>
          <a:off x="0" y="0"/>
          <a:ext cx="0" cy="0"/>
          <a:chOff x="0" y="0"/>
          <a:chExt cx="0" cy="0"/>
        </a:xfrm>
      </p:grpSpPr>
      <p:sp>
        <p:nvSpPr>
          <p:cNvPr id="2" name="Title 1"/>
          <p:cNvSpPr>
            <a:spLocks noGrp="1"/>
          </p:cNvSpPr>
          <p:nvPr>
            <p:ph type="title"/>
          </p:nvPr>
        </p:nvSpPr>
        <p:spPr>
          <a:xfrm>
            <a:off x="1525587" y="740662"/>
            <a:ext cx="8683625" cy="740664"/>
          </a:xfrm>
        </p:spPr>
        <p:txBody>
          <a:bodyPr/>
          <a:lstStyle/>
          <a:p>
            <a:r>
              <a:rPr lang="en-US" sz="2400" dirty="0"/>
              <a:t>Introduction</a:t>
            </a:r>
          </a:p>
        </p:txBody>
      </p:sp>
      <p:sp>
        <p:nvSpPr>
          <p:cNvPr id="4" name="Content Placeholder 2"/>
          <p:cNvSpPr>
            <a:spLocks noGrp="1"/>
          </p:cNvSpPr>
          <p:nvPr/>
        </p:nvSpPr>
        <p:spPr bwMode="auto">
          <a:xfrm>
            <a:off x="1418319" y="1481325"/>
            <a:ext cx="8683625" cy="46872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Razor components can be integrated into Razor Pages and MVC apps in a hosted </a:t>
            </a:r>
            <a:r>
              <a:rPr lang="en-US" sz="2000" b="1" dirty="0" err="1">
                <a:latin typeface="+mn-lt"/>
              </a:rPr>
              <a:t>Blazor</a:t>
            </a:r>
            <a:r>
              <a:rPr lang="en-US" sz="2000" b="1" dirty="0">
                <a:latin typeface="+mn-lt"/>
              </a:rPr>
              <a:t> </a:t>
            </a:r>
            <a:r>
              <a:rPr lang="en-US" sz="2000" b="1" dirty="0" err="1">
                <a:latin typeface="+mn-lt"/>
              </a:rPr>
              <a:t>WebAssembly</a:t>
            </a:r>
            <a:r>
              <a:rPr lang="en-US" sz="2000" b="1" dirty="0">
                <a:latin typeface="+mn-lt"/>
              </a:rPr>
              <a:t> </a:t>
            </a:r>
            <a:r>
              <a:rPr lang="en-US" sz="2000" dirty="0">
                <a:latin typeface="+mn-lt"/>
              </a:rPr>
              <a:t>solution or in a </a:t>
            </a:r>
            <a:r>
              <a:rPr lang="en-US" sz="2000" b="1" dirty="0" err="1">
                <a:latin typeface="+mn-lt"/>
              </a:rPr>
              <a:t>Blazor</a:t>
            </a:r>
            <a:r>
              <a:rPr lang="en-US" sz="2000" b="1" dirty="0">
                <a:latin typeface="+mn-lt"/>
              </a:rPr>
              <a:t> Server App</a:t>
            </a:r>
            <a:r>
              <a:rPr lang="en-US" sz="2000" dirty="0">
                <a:latin typeface="+mn-lt"/>
              </a:rPr>
              <a:t>. </a:t>
            </a:r>
          </a:p>
          <a:p>
            <a:r>
              <a:rPr lang="en-US" sz="2000" dirty="0">
                <a:latin typeface="+mn-lt"/>
              </a:rPr>
              <a:t>When the page or view is rendered, components can be prerendered at the same time.</a:t>
            </a:r>
          </a:p>
          <a:p>
            <a:pPr marL="625475" lvl="1" indent="-341313">
              <a:buSzPct val="90000"/>
            </a:pPr>
            <a:endParaRPr lang="en-US" sz="2000" dirty="0">
              <a:latin typeface="+mn-lt"/>
            </a:endParaRPr>
          </a:p>
        </p:txBody>
      </p:sp>
    </p:spTree>
    <p:extLst>
      <p:ext uri="{BB962C8B-B14F-4D97-AF65-F5344CB8AC3E}">
        <p14:creationId xmlns:p14="http://schemas.microsoft.com/office/powerpoint/2010/main" val="235674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Introduction to </a:t>
            </a:r>
            <a:r>
              <a:rPr lang="en-US" sz="2000" dirty="0" err="1"/>
              <a:t>Blazor</a:t>
            </a:r>
            <a:r>
              <a:rPr lang="en-US" sz="2000" dirty="0"/>
              <a:t>
</a:t>
            </a:r>
            <a:r>
              <a:rPr lang="en-US" sz="2000" dirty="0" err="1"/>
              <a:t>Blazor</a:t>
            </a:r>
            <a:r>
              <a:rPr lang="en-US" sz="2000" dirty="0"/>
              <a:t> Components</a:t>
            </a:r>
          </a:p>
          <a:p>
            <a:r>
              <a:rPr lang="en-US" sz="2000" dirty="0" err="1"/>
              <a:t>Blazor</a:t>
            </a:r>
            <a:r>
              <a:rPr lang="en-US" sz="2000" dirty="0"/>
              <a:t> Integration and Prerendering</a:t>
            </a:r>
          </a:p>
        </p:txBody>
      </p:sp>
    </p:spTree>
    <p:extLst>
      <p:ext uri="{BB962C8B-B14F-4D97-AF65-F5344CB8AC3E}">
        <p14:creationId xmlns:p14="http://schemas.microsoft.com/office/powerpoint/2010/main" val="411430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cfb25de-707e-4d39-b0bc-7a82b94c2005">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Configuration (1/2)</a:t>
            </a:r>
          </a:p>
        </p:txBody>
      </p:sp>
      <p:sp>
        <p:nvSpPr>
          <p:cNvPr id="3" name="Text Placeholder 2"/>
          <p:cNvSpPr>
            <a:spLocks noGrp="1"/>
          </p:cNvSpPr>
          <p:nvPr>
            <p:ph type="body" idx="1"/>
          </p:nvPr>
        </p:nvSpPr>
        <p:spPr/>
        <p:txBody>
          <a:bodyPr>
            <a:noAutofit/>
          </a:bodyPr>
          <a:lstStyle/>
          <a:p>
            <a:r>
              <a:rPr lang="en-US" sz="2000" dirty="0"/>
              <a:t>Host the </a:t>
            </a:r>
            <a:r>
              <a:rPr lang="en-US" sz="2000" dirty="0" err="1"/>
              <a:t>Blazor</a:t>
            </a:r>
            <a:r>
              <a:rPr lang="en-US" sz="2000" dirty="0"/>
              <a:t> </a:t>
            </a:r>
            <a:r>
              <a:rPr lang="en-US" sz="2000" dirty="0" err="1"/>
              <a:t>WebAssembly</a:t>
            </a:r>
            <a:r>
              <a:rPr lang="en-US" sz="2000" dirty="0"/>
              <a:t> app in an ASP.NET Core app</a:t>
            </a:r>
          </a:p>
          <a:p>
            <a:r>
              <a:rPr lang="en-US" sz="2000" dirty="0"/>
              <a:t>In the </a:t>
            </a:r>
            <a:r>
              <a:rPr lang="en-US" sz="2000" dirty="0" err="1"/>
              <a:t>Blazor</a:t>
            </a:r>
            <a:r>
              <a:rPr lang="en-US" sz="2000" dirty="0"/>
              <a:t> </a:t>
            </a:r>
            <a:r>
              <a:rPr lang="en-US" sz="2000" dirty="0" err="1"/>
              <a:t>WebAssembly</a:t>
            </a:r>
            <a:r>
              <a:rPr lang="en-US" sz="2000" dirty="0"/>
              <a:t> client application</a:t>
            </a:r>
          </a:p>
          <a:p>
            <a:pPr lvl="1"/>
            <a:r>
              <a:rPr lang="en-US" sz="1831" dirty="0"/>
              <a:t>Delete the </a:t>
            </a:r>
            <a:r>
              <a:rPr lang="en-US" sz="1831" dirty="0" err="1">
                <a:latin typeface="Consolas" panose="020B0609020204030204" pitchFamily="49" charset="0"/>
              </a:rPr>
              <a:t>wwwroot</a:t>
            </a:r>
            <a:r>
              <a:rPr lang="en-US" sz="1831" dirty="0">
                <a:latin typeface="Consolas" panose="020B0609020204030204" pitchFamily="49" charset="0"/>
              </a:rPr>
              <a:t>/index.html</a:t>
            </a:r>
            <a:r>
              <a:rPr lang="en-US" sz="1831" dirty="0"/>
              <a:t> and </a:t>
            </a:r>
            <a:r>
              <a:rPr lang="en-US" sz="1831" dirty="0">
                <a:latin typeface="Consolas" panose="020B0609020204030204" pitchFamily="49" charset="0"/>
              </a:rPr>
              <a:t>wwwroot.favicon.ico</a:t>
            </a:r>
            <a:r>
              <a:rPr lang="en-US" sz="1831" dirty="0"/>
              <a:t> files</a:t>
            </a:r>
          </a:p>
          <a:p>
            <a:pPr lvl="1"/>
            <a:r>
              <a:rPr lang="en-US" sz="1831" dirty="0"/>
              <a:t>Delete the following lines in </a:t>
            </a:r>
            <a:r>
              <a:rPr lang="en-US" sz="1831" dirty="0" err="1">
                <a:latin typeface="Consolas" panose="020B0609020204030204" pitchFamily="49" charset="0"/>
              </a:rPr>
              <a:t>Program.cs</a:t>
            </a:r>
            <a:r>
              <a:rPr lang="en-US" sz="1831" dirty="0"/>
              <a:t>:</a:t>
            </a:r>
          </a:p>
          <a:p>
            <a:pPr marL="106312" lvl="1" indent="0">
              <a:buNone/>
            </a:pPr>
            <a:r>
              <a:rPr lang="en-US" sz="1831" dirty="0" err="1">
                <a:latin typeface="Consolas" panose="020B0609020204030204" pitchFamily="49" charset="0"/>
              </a:rPr>
              <a:t>builder.RootComponents.Add</a:t>
            </a:r>
            <a:r>
              <a:rPr lang="en-US" sz="1831" dirty="0">
                <a:latin typeface="Consolas" panose="020B0609020204030204" pitchFamily="49" charset="0"/>
              </a:rPr>
              <a:t>&lt;App&gt;("#app");</a:t>
            </a:r>
          </a:p>
          <a:p>
            <a:pPr marL="106312" lvl="1" indent="0">
              <a:buNone/>
            </a:pPr>
            <a:r>
              <a:rPr lang="en-US" sz="1831" dirty="0" err="1">
                <a:latin typeface="Consolas" panose="020B0609020204030204" pitchFamily="49" charset="0"/>
              </a:rPr>
              <a:t>builder.RootComponents.Add</a:t>
            </a:r>
            <a:r>
              <a:rPr lang="en-US" sz="1831" dirty="0">
                <a:latin typeface="Consolas" panose="020B0609020204030204" pitchFamily="49" charset="0"/>
              </a:rPr>
              <a:t>&lt;</a:t>
            </a:r>
            <a:r>
              <a:rPr lang="en-US" sz="1831" dirty="0" err="1">
                <a:latin typeface="Consolas" panose="020B0609020204030204" pitchFamily="49" charset="0"/>
              </a:rPr>
              <a:t>HeadOutlet</a:t>
            </a:r>
            <a:r>
              <a:rPr lang="en-US" sz="1831" dirty="0">
                <a:latin typeface="Consolas" panose="020B0609020204030204" pitchFamily="49" charset="0"/>
              </a:rPr>
              <a:t>&gt;("head::after");</a:t>
            </a:r>
          </a:p>
        </p:txBody>
      </p:sp>
    </p:spTree>
    <p:extLst>
      <p:ext uri="{BB962C8B-B14F-4D97-AF65-F5344CB8AC3E}">
        <p14:creationId xmlns:p14="http://schemas.microsoft.com/office/powerpoint/2010/main" val="148515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Configuration (2/2)</a:t>
            </a:r>
          </a:p>
        </p:txBody>
      </p:sp>
      <p:sp>
        <p:nvSpPr>
          <p:cNvPr id="3" name="Text Placeholder 2"/>
          <p:cNvSpPr>
            <a:spLocks noGrp="1"/>
          </p:cNvSpPr>
          <p:nvPr>
            <p:ph type="body" idx="1"/>
          </p:nvPr>
        </p:nvSpPr>
        <p:spPr/>
        <p:txBody>
          <a:bodyPr>
            <a:noAutofit/>
          </a:bodyPr>
          <a:lstStyle/>
          <a:p>
            <a:r>
              <a:rPr lang="en-US" sz="2000" dirty="0"/>
              <a:t>In the Hosting ASP.NET Web application Server Side</a:t>
            </a:r>
          </a:p>
          <a:p>
            <a:pPr lvl="1"/>
            <a:r>
              <a:rPr lang="en-US" sz="1831" dirty="0"/>
              <a:t>Add the Package </a:t>
            </a:r>
            <a:r>
              <a:rPr lang="en-US" sz="1831" dirty="0" err="1">
                <a:latin typeface="Consolas" panose="020B0609020204030204" pitchFamily="49" charset="0"/>
              </a:rPr>
              <a:t>Microsoft.AspNetCore.Components.WebAssembly.Server</a:t>
            </a:r>
            <a:endParaRPr lang="en-US" sz="1831" dirty="0">
              <a:latin typeface="Consolas" panose="020B0609020204030204" pitchFamily="49" charset="0"/>
            </a:endParaRPr>
          </a:p>
          <a:p>
            <a:pPr lvl="1"/>
            <a:r>
              <a:rPr lang="en-US" sz="1831" dirty="0"/>
              <a:t>Add a Project Reference to the </a:t>
            </a:r>
            <a:r>
              <a:rPr lang="en-US" sz="1831" dirty="0" err="1"/>
              <a:t>Blazor</a:t>
            </a:r>
            <a:r>
              <a:rPr lang="en-US" sz="1831" dirty="0"/>
              <a:t> </a:t>
            </a:r>
            <a:r>
              <a:rPr lang="en-US" sz="1831" dirty="0" err="1"/>
              <a:t>WebAssembly</a:t>
            </a:r>
            <a:r>
              <a:rPr lang="en-US" sz="1831" dirty="0"/>
              <a:t> project.</a:t>
            </a:r>
          </a:p>
          <a:p>
            <a:pPr lvl="1"/>
            <a:r>
              <a:rPr lang="en-US" sz="1831" dirty="0"/>
              <a:t>In </a:t>
            </a:r>
            <a:r>
              <a:rPr lang="en-US" sz="1831" dirty="0" err="1">
                <a:latin typeface="Consolas" panose="020B0609020204030204" pitchFamily="49" charset="0"/>
              </a:rPr>
              <a:t>program.cs</a:t>
            </a:r>
            <a:r>
              <a:rPr lang="en-US" sz="1831" dirty="0"/>
              <a:t>, between </a:t>
            </a:r>
            <a:r>
              <a:rPr lang="en-US" sz="1831" dirty="0" err="1">
                <a:latin typeface="Consolas" panose="020B0609020204030204" pitchFamily="49" charset="0"/>
              </a:rPr>
              <a:t>app.UseHttpsRedirection</a:t>
            </a:r>
            <a:r>
              <a:rPr lang="en-US" sz="1831" dirty="0">
                <a:latin typeface="Consolas" panose="020B0609020204030204" pitchFamily="49" charset="0"/>
              </a:rPr>
              <a:t>();</a:t>
            </a:r>
            <a:r>
              <a:rPr lang="en-US" sz="1831" dirty="0"/>
              <a:t> and </a:t>
            </a:r>
            <a:r>
              <a:rPr lang="en-US" sz="1831" dirty="0" err="1">
                <a:latin typeface="Consolas" panose="020B0609020204030204" pitchFamily="49" charset="0"/>
              </a:rPr>
              <a:t>app.UseStaticFiles</a:t>
            </a:r>
            <a:r>
              <a:rPr lang="en-US" sz="1831" dirty="0">
                <a:latin typeface="Consolas" panose="020B0609020204030204" pitchFamily="49" charset="0"/>
              </a:rPr>
              <a:t>();</a:t>
            </a:r>
            <a:r>
              <a:rPr lang="en-US" sz="1831" dirty="0"/>
              <a:t> add the following:</a:t>
            </a:r>
          </a:p>
          <a:p>
            <a:pPr marL="0" indent="0">
              <a:buNone/>
            </a:pPr>
            <a:r>
              <a:rPr lang="en-US" sz="2000" dirty="0" err="1">
                <a:latin typeface="Consolas" panose="020B0609020204030204" pitchFamily="49" charset="0"/>
              </a:rPr>
              <a:t>app.UseBlazorFrameworkFiles</a:t>
            </a:r>
            <a:r>
              <a:rPr lang="en-US" sz="2000" dirty="0">
                <a:latin typeface="Consolas" panose="020B0609020204030204" pitchFamily="49" charset="0"/>
              </a:rPr>
              <a:t>();</a:t>
            </a:r>
          </a:p>
          <a:p>
            <a:pPr lvl="1"/>
            <a:r>
              <a:rPr lang="en-US" sz="1831" dirty="0"/>
              <a:t>In the </a:t>
            </a:r>
            <a:r>
              <a:rPr lang="en-US" sz="1831" dirty="0">
                <a:latin typeface="Consolas" panose="020B0609020204030204" pitchFamily="49" charset="0"/>
              </a:rPr>
              <a:t>Pages/Shared/_</a:t>
            </a:r>
            <a:r>
              <a:rPr lang="en-US" sz="1831" dirty="0" err="1">
                <a:latin typeface="Consolas" panose="020B0609020204030204" pitchFamily="49" charset="0"/>
              </a:rPr>
              <a:t>Layout.cshtml</a:t>
            </a:r>
            <a:r>
              <a:rPr lang="en-US" sz="1831" dirty="0"/>
              <a:t> file, add the following (where {</a:t>
            </a:r>
            <a:r>
              <a:rPr lang="en-US" sz="1800" dirty="0">
                <a:latin typeface="Consolas" panose="020B0609020204030204" pitchFamily="49" charset="0"/>
              </a:rPr>
              <a:t>BLAZOR WEBASSEMBLY NAME}</a:t>
            </a:r>
            <a:r>
              <a:rPr lang="en-US" sz="1800" dirty="0"/>
              <a:t> is the name of the </a:t>
            </a:r>
            <a:r>
              <a:rPr lang="en-US" sz="1800" dirty="0" err="1"/>
              <a:t>Blazor</a:t>
            </a:r>
            <a:r>
              <a:rPr lang="en-US" sz="1800" dirty="0"/>
              <a:t> </a:t>
            </a:r>
            <a:r>
              <a:rPr lang="en-US" sz="1800" dirty="0" err="1"/>
              <a:t>WebAssembly</a:t>
            </a:r>
            <a:r>
              <a:rPr lang="en-US" sz="1800" dirty="0"/>
              <a:t> Project)</a:t>
            </a:r>
            <a:r>
              <a:rPr lang="en-US" sz="1831" dirty="0"/>
              <a:t>:</a:t>
            </a:r>
          </a:p>
          <a:p>
            <a:pPr marL="0" indent="0">
              <a:buNone/>
            </a:pPr>
            <a:r>
              <a:rPr lang="en-US" sz="2000" dirty="0">
                <a:latin typeface="Consolas" panose="020B0609020204030204" pitchFamily="49" charset="0"/>
              </a:rPr>
              <a:t>&lt;base </a:t>
            </a:r>
            <a:r>
              <a:rPr lang="en-US" sz="2000" dirty="0" err="1">
                <a:latin typeface="Consolas" panose="020B0609020204030204" pitchFamily="49" charset="0"/>
              </a:rPr>
              <a:t>href</a:t>
            </a:r>
            <a:r>
              <a:rPr lang="en-US" sz="2000" dirty="0">
                <a:latin typeface="Consolas" panose="020B0609020204030204" pitchFamily="49" charset="0"/>
              </a:rPr>
              <a:t>="~/" /&gt;</a:t>
            </a:r>
          </a:p>
          <a:p>
            <a:pPr marL="0" indent="0">
              <a:buNone/>
            </a:pPr>
            <a:r>
              <a:rPr lang="en-US" sz="2000" dirty="0">
                <a:latin typeface="Consolas" panose="020B0609020204030204" pitchFamily="49" charset="0"/>
              </a:rPr>
              <a:t>&lt;link </a:t>
            </a:r>
            <a:r>
              <a:rPr lang="en-US" sz="2000" dirty="0" err="1">
                <a:latin typeface="Consolas" panose="020B0609020204030204" pitchFamily="49" charset="0"/>
              </a:rPr>
              <a:t>rel</a:t>
            </a:r>
            <a:r>
              <a:rPr lang="en-US" sz="2000" dirty="0">
                <a:latin typeface="Consolas" panose="020B0609020204030204" pitchFamily="49" charset="0"/>
              </a:rPr>
              <a:t>="stylesheet" </a:t>
            </a:r>
            <a:r>
              <a:rPr lang="en-US" sz="2000" dirty="0" err="1">
                <a:latin typeface="Consolas" panose="020B0609020204030204" pitchFamily="49" charset="0"/>
              </a:rPr>
              <a:t>href</a:t>
            </a:r>
            <a:r>
              <a:rPr lang="en-US" sz="2000" dirty="0">
                <a:latin typeface="Consolas" panose="020B0609020204030204" pitchFamily="49" charset="0"/>
              </a:rPr>
              <a:t>="~/</a:t>
            </a:r>
            <a:r>
              <a:rPr lang="en-US" sz="2000" dirty="0" err="1">
                <a:latin typeface="Consolas" panose="020B0609020204030204" pitchFamily="49" charset="0"/>
              </a:rPr>
              <a:t>css</a:t>
            </a:r>
            <a:r>
              <a:rPr lang="en-US" sz="2000" dirty="0">
                <a:latin typeface="Consolas" panose="020B0609020204030204" pitchFamily="49" charset="0"/>
              </a:rPr>
              <a:t>/app.css" /&gt;</a:t>
            </a:r>
          </a:p>
          <a:p>
            <a:pPr marL="0" indent="0">
              <a:buNone/>
            </a:pPr>
            <a:r>
              <a:rPr lang="en-US" sz="2000" dirty="0">
                <a:latin typeface="Consolas" panose="020B0609020204030204" pitchFamily="49" charset="0"/>
              </a:rPr>
              <a:t>&lt;link </a:t>
            </a:r>
            <a:r>
              <a:rPr lang="en-US" sz="2000" dirty="0" err="1">
                <a:latin typeface="Consolas" panose="020B0609020204030204" pitchFamily="49" charset="0"/>
              </a:rPr>
              <a:t>rel</a:t>
            </a:r>
            <a:r>
              <a:rPr lang="en-US" sz="2000" dirty="0">
                <a:latin typeface="Consolas" panose="020B0609020204030204" pitchFamily="49" charset="0"/>
              </a:rPr>
              <a:t>="stylesheet" </a:t>
            </a:r>
            <a:r>
              <a:rPr lang="en-US" sz="2000" dirty="0" err="1">
                <a:latin typeface="Consolas" panose="020B0609020204030204" pitchFamily="49" charset="0"/>
              </a:rPr>
              <a:t>href</a:t>
            </a:r>
            <a:r>
              <a:rPr lang="en-US" sz="2000" dirty="0">
                <a:latin typeface="Consolas" panose="020B0609020204030204" pitchFamily="49" charset="0"/>
              </a:rPr>
              <a:t>="~/{BLAZOR WEBASSEMBLY NAME}.styles.css" asp-append-version="true" /&gt;</a:t>
            </a:r>
          </a:p>
        </p:txBody>
      </p:sp>
    </p:spTree>
    <p:extLst>
      <p:ext uri="{BB962C8B-B14F-4D97-AF65-F5344CB8AC3E}">
        <p14:creationId xmlns:p14="http://schemas.microsoft.com/office/powerpoint/2010/main" val="2820059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Component Tag Helper</a:t>
            </a:r>
          </a:p>
        </p:txBody>
      </p:sp>
      <p:sp>
        <p:nvSpPr>
          <p:cNvPr id="3" name="Text Placeholder 2"/>
          <p:cNvSpPr>
            <a:spLocks noGrp="1"/>
          </p:cNvSpPr>
          <p:nvPr>
            <p:ph type="body" idx="1"/>
          </p:nvPr>
        </p:nvSpPr>
        <p:spPr/>
        <p:txBody>
          <a:bodyPr>
            <a:noAutofit/>
          </a:bodyPr>
          <a:lstStyle/>
          <a:p>
            <a:r>
              <a:rPr lang="en-US" sz="2000" dirty="0"/>
              <a:t>The </a:t>
            </a:r>
            <a:r>
              <a:rPr lang="en-US" sz="2000" b="1" dirty="0">
                <a:latin typeface="Consolas" panose="020B0609020204030204" pitchFamily="49" charset="0"/>
              </a:rPr>
              <a:t>Component</a:t>
            </a:r>
            <a:r>
              <a:rPr lang="en-US" sz="2000" dirty="0"/>
              <a:t> Tag Helper supports two render modes for rendering a component from a </a:t>
            </a:r>
            <a:r>
              <a:rPr lang="en-US" sz="2000" dirty="0" err="1"/>
              <a:t>Blazor</a:t>
            </a:r>
            <a:r>
              <a:rPr lang="en-US" sz="2000" dirty="0"/>
              <a:t> </a:t>
            </a:r>
            <a:r>
              <a:rPr lang="en-US" sz="2000" dirty="0" err="1"/>
              <a:t>WebAssembly</a:t>
            </a:r>
            <a:r>
              <a:rPr lang="en-US" sz="2000" dirty="0"/>
              <a:t> app in a page or view:</a:t>
            </a:r>
          </a:p>
          <a:p>
            <a:pPr lvl="1"/>
            <a:r>
              <a:rPr lang="en-US" sz="1831" dirty="0" err="1"/>
              <a:t>WebAssembly</a:t>
            </a:r>
            <a:endParaRPr lang="en-US" sz="1831" dirty="0"/>
          </a:p>
          <a:p>
            <a:pPr lvl="1"/>
            <a:r>
              <a:rPr lang="en-US" sz="1831" dirty="0" err="1"/>
              <a:t>WebAssemblyPrerendered</a:t>
            </a:r>
            <a:endParaRPr lang="en-US" sz="1831" dirty="0"/>
          </a:p>
          <a:p>
            <a:r>
              <a:rPr lang="en-US" sz="2000" dirty="0"/>
              <a:t>To make the component interactive, include the </a:t>
            </a:r>
            <a:r>
              <a:rPr lang="en-US" sz="2000" dirty="0" err="1"/>
              <a:t>Blazor</a:t>
            </a:r>
            <a:r>
              <a:rPr lang="en-US" sz="2000" dirty="0"/>
              <a:t> </a:t>
            </a:r>
            <a:r>
              <a:rPr lang="en-US" sz="2000" dirty="0" err="1"/>
              <a:t>WebAssembly</a:t>
            </a:r>
            <a:r>
              <a:rPr lang="en-US" sz="2000" dirty="0"/>
              <a:t> script </a:t>
            </a:r>
          </a:p>
          <a:p>
            <a:r>
              <a:rPr lang="en-US" sz="2000" dirty="0"/>
              <a:t>To avoid using the full namespace for the </a:t>
            </a:r>
            <a:r>
              <a:rPr lang="en-US" sz="2000" dirty="0" err="1"/>
              <a:t>Blazor</a:t>
            </a:r>
            <a:r>
              <a:rPr lang="en-US" sz="2000" dirty="0"/>
              <a:t> component with the Component Tag Helper, add an </a:t>
            </a:r>
            <a:r>
              <a:rPr lang="en-US" sz="2000" b="1" dirty="0">
                <a:latin typeface="Consolas" panose="020B0609020204030204" pitchFamily="49" charset="0"/>
              </a:rPr>
              <a:t>@using</a:t>
            </a:r>
            <a:r>
              <a:rPr lang="en-US" sz="2000" dirty="0"/>
              <a:t> directive for the client project's namespace. </a:t>
            </a:r>
            <a:endParaRPr lang="en-US" sz="2000" dirty="0">
              <a:latin typeface="Consolas" panose="020B0609020204030204" pitchFamily="49" charset="0"/>
            </a:endParaRPr>
          </a:p>
        </p:txBody>
      </p:sp>
      <p:sp>
        <p:nvSpPr>
          <p:cNvPr id="4" name="Rectangle 3">
            <a:extLst>
              <a:ext uri="{FF2B5EF4-FFF2-40B4-BE49-F238E27FC236}">
                <a16:creationId xmlns:a16="http://schemas.microsoft.com/office/drawing/2014/main" id="{A9309B84-4D79-4DEB-9C96-7382EA76E580}"/>
              </a:ext>
            </a:extLst>
          </p:cNvPr>
          <p:cNvSpPr/>
          <p:nvPr/>
        </p:nvSpPr>
        <p:spPr>
          <a:xfrm>
            <a:off x="1296000" y="4743900"/>
            <a:ext cx="9600000" cy="1938992"/>
          </a:xfrm>
          <a:prstGeom prst="rect">
            <a:avLst/>
          </a:prstGeom>
        </p:spPr>
        <p:txBody>
          <a:bodyPr wrap="square">
            <a:spAutoFit/>
          </a:bodyPr>
          <a:lstStyle/>
          <a:p>
            <a:r>
              <a:rPr lang="nl-NL" sz="2000" dirty="0">
                <a:solidFill>
                  <a:srgbClr val="0101FD"/>
                </a:solidFill>
                <a:latin typeface="SFMono-Regular"/>
              </a:rPr>
              <a:t>@page</a:t>
            </a:r>
            <a:r>
              <a:rPr lang="nl-NL" sz="2000" dirty="0">
                <a:solidFill>
                  <a:srgbClr val="006881"/>
                </a:solidFill>
                <a:latin typeface="SFMono-Regular"/>
              </a:rPr>
              <a:t> </a:t>
            </a:r>
          </a:p>
          <a:p>
            <a:r>
              <a:rPr lang="nl-NL" sz="2000" dirty="0">
                <a:solidFill>
                  <a:srgbClr val="006881"/>
                </a:solidFill>
                <a:latin typeface="SFMono-Regular"/>
              </a:rPr>
              <a:t>@</a:t>
            </a:r>
            <a:r>
              <a:rPr lang="nl-NL" sz="2000" dirty="0" err="1">
                <a:solidFill>
                  <a:srgbClr val="006881"/>
                </a:solidFill>
                <a:latin typeface="SFMono-Regular"/>
              </a:rPr>
              <a:t>using</a:t>
            </a:r>
            <a:r>
              <a:rPr lang="nl-NL" sz="2000" dirty="0">
                <a:solidFill>
                  <a:srgbClr val="006881"/>
                </a:solidFill>
                <a:latin typeface="SFMono-Regular"/>
              </a:rPr>
              <a:t> </a:t>
            </a:r>
            <a:r>
              <a:rPr lang="nl-NL" sz="2000" dirty="0" err="1">
                <a:solidFill>
                  <a:srgbClr val="006881"/>
                </a:solidFill>
                <a:latin typeface="SFMono-Regular"/>
              </a:rPr>
              <a:t>BlazorHosted.Client.Pages</a:t>
            </a:r>
            <a:r>
              <a:rPr lang="nl-NL" sz="2000" dirty="0">
                <a:solidFill>
                  <a:srgbClr val="171717"/>
                </a:solidFill>
                <a:latin typeface="SFMono-Regular"/>
              </a:rPr>
              <a:t> </a:t>
            </a:r>
          </a:p>
          <a:p>
            <a:r>
              <a:rPr lang="nl-NL" sz="2000" dirty="0">
                <a:solidFill>
                  <a:srgbClr val="0101FD"/>
                </a:solidFill>
                <a:latin typeface="SFMono-Regular"/>
              </a:rPr>
              <a:t>&lt;component </a:t>
            </a:r>
            <a:r>
              <a:rPr lang="nl-NL" sz="2000" dirty="0">
                <a:solidFill>
                  <a:srgbClr val="0451A5"/>
                </a:solidFill>
                <a:latin typeface="SFMono-Regular"/>
              </a:rPr>
              <a:t>type</a:t>
            </a:r>
            <a:r>
              <a:rPr lang="nl-NL" sz="2000" dirty="0">
                <a:solidFill>
                  <a:srgbClr val="0101FD"/>
                </a:solidFill>
                <a:latin typeface="SFMono-Regular"/>
              </a:rPr>
              <a:t>=</a:t>
            </a:r>
            <a:r>
              <a:rPr lang="nl-NL" sz="2000" dirty="0">
                <a:solidFill>
                  <a:srgbClr val="A31515"/>
                </a:solidFill>
                <a:latin typeface="SFMono-Regular"/>
              </a:rPr>
              <a:t>"</a:t>
            </a:r>
            <a:r>
              <a:rPr lang="nl-NL" sz="2000" dirty="0" err="1">
                <a:solidFill>
                  <a:srgbClr val="A31515"/>
                </a:solidFill>
                <a:latin typeface="SFMono-Regular"/>
              </a:rPr>
              <a:t>typeof</a:t>
            </a:r>
            <a:r>
              <a:rPr lang="nl-NL" sz="2000" dirty="0">
                <a:solidFill>
                  <a:srgbClr val="A31515"/>
                </a:solidFill>
                <a:latin typeface="SFMono-Regular"/>
              </a:rPr>
              <a:t>(Counter)"</a:t>
            </a:r>
            <a:r>
              <a:rPr lang="nl-NL" sz="2000" dirty="0">
                <a:solidFill>
                  <a:srgbClr val="0101FD"/>
                </a:solidFill>
                <a:latin typeface="SFMono-Regular"/>
              </a:rPr>
              <a:t> </a:t>
            </a:r>
            <a:r>
              <a:rPr lang="nl-NL" sz="2000" dirty="0" err="1">
                <a:solidFill>
                  <a:srgbClr val="0451A5"/>
                </a:solidFill>
                <a:latin typeface="SFMono-Regular"/>
              </a:rPr>
              <a:t>render</a:t>
            </a:r>
            <a:r>
              <a:rPr lang="nl-NL" sz="2000" dirty="0">
                <a:solidFill>
                  <a:srgbClr val="0451A5"/>
                </a:solidFill>
                <a:latin typeface="SFMono-Regular"/>
              </a:rPr>
              <a:t>-mode</a:t>
            </a:r>
            <a:r>
              <a:rPr lang="nl-NL" sz="2000" dirty="0">
                <a:solidFill>
                  <a:srgbClr val="0101FD"/>
                </a:solidFill>
                <a:latin typeface="SFMono-Regular"/>
              </a:rPr>
              <a:t>=</a:t>
            </a:r>
            <a:r>
              <a:rPr lang="nl-NL" sz="2000" dirty="0">
                <a:solidFill>
                  <a:srgbClr val="A31515"/>
                </a:solidFill>
                <a:latin typeface="SFMono-Regular"/>
              </a:rPr>
              <a:t>"</a:t>
            </a:r>
            <a:r>
              <a:rPr lang="nl-NL" sz="2000" dirty="0" err="1">
                <a:solidFill>
                  <a:srgbClr val="A31515"/>
                </a:solidFill>
                <a:latin typeface="SFMono-Regular"/>
              </a:rPr>
              <a:t>WebAssemblyPrerendered</a:t>
            </a:r>
            <a:r>
              <a:rPr lang="nl-NL" sz="2000" dirty="0">
                <a:solidFill>
                  <a:srgbClr val="A31515"/>
                </a:solidFill>
                <a:latin typeface="SFMono-Regular"/>
              </a:rPr>
              <a:t>"</a:t>
            </a:r>
            <a:r>
              <a:rPr lang="nl-NL" sz="2000" dirty="0">
                <a:solidFill>
                  <a:srgbClr val="0101FD"/>
                </a:solidFill>
                <a:latin typeface="SFMono-Regular"/>
              </a:rPr>
              <a:t> /&gt;</a:t>
            </a:r>
          </a:p>
          <a:p>
            <a:r>
              <a:rPr lang="nl-NL" sz="2000" dirty="0">
                <a:solidFill>
                  <a:srgbClr val="0101FD"/>
                </a:solidFill>
                <a:latin typeface="SFMono-Regular"/>
              </a:rPr>
              <a:t>@</a:t>
            </a:r>
            <a:r>
              <a:rPr lang="nl-NL" sz="2000" dirty="0" err="1">
                <a:solidFill>
                  <a:srgbClr val="0101FD"/>
                </a:solidFill>
                <a:latin typeface="SFMono-Regular"/>
              </a:rPr>
              <a:t>section</a:t>
            </a:r>
            <a:r>
              <a:rPr lang="nl-NL" sz="2000" dirty="0">
                <a:solidFill>
                  <a:srgbClr val="0101FD"/>
                </a:solidFill>
                <a:latin typeface="SFMono-Regular"/>
              </a:rPr>
              <a:t> Scripts {</a:t>
            </a:r>
            <a:r>
              <a:rPr lang="nl-NL" sz="2000" dirty="0">
                <a:solidFill>
                  <a:srgbClr val="171717"/>
                </a:solidFill>
                <a:latin typeface="SFMono-Regular"/>
              </a:rPr>
              <a:t> </a:t>
            </a:r>
          </a:p>
          <a:p>
            <a:r>
              <a:rPr lang="nl-NL" sz="2000" dirty="0">
                <a:solidFill>
                  <a:srgbClr val="171717"/>
                </a:solidFill>
                <a:latin typeface="SFMono-Regular"/>
              </a:rPr>
              <a:t>    </a:t>
            </a:r>
            <a:r>
              <a:rPr lang="nl-NL" sz="2000" dirty="0">
                <a:solidFill>
                  <a:srgbClr val="0101FD"/>
                </a:solidFill>
                <a:latin typeface="SFMono-Regular"/>
              </a:rPr>
              <a:t>&lt;script </a:t>
            </a:r>
            <a:r>
              <a:rPr lang="nl-NL" sz="2000" dirty="0" err="1">
                <a:solidFill>
                  <a:srgbClr val="0451A5"/>
                </a:solidFill>
                <a:latin typeface="SFMono-Regular"/>
              </a:rPr>
              <a:t>src</a:t>
            </a:r>
            <a:r>
              <a:rPr lang="nl-NL" sz="2000" dirty="0">
                <a:solidFill>
                  <a:srgbClr val="0101FD"/>
                </a:solidFill>
                <a:latin typeface="SFMono-Regular"/>
              </a:rPr>
              <a:t>=</a:t>
            </a:r>
            <a:r>
              <a:rPr lang="nl-NL" sz="2000" dirty="0">
                <a:solidFill>
                  <a:srgbClr val="A31515"/>
                </a:solidFill>
                <a:latin typeface="SFMono-Regular"/>
              </a:rPr>
              <a:t>"_</a:t>
            </a:r>
            <a:r>
              <a:rPr lang="nl-NL" sz="2000" dirty="0" err="1">
                <a:solidFill>
                  <a:srgbClr val="A31515"/>
                </a:solidFill>
                <a:latin typeface="SFMono-Regular"/>
              </a:rPr>
              <a:t>framework</a:t>
            </a:r>
            <a:r>
              <a:rPr lang="nl-NL" sz="2000" dirty="0">
                <a:solidFill>
                  <a:srgbClr val="A31515"/>
                </a:solidFill>
                <a:latin typeface="SFMono-Regular"/>
              </a:rPr>
              <a:t>/blazor.webassembly.js"</a:t>
            </a:r>
            <a:r>
              <a:rPr lang="nl-NL" sz="2000" dirty="0">
                <a:solidFill>
                  <a:srgbClr val="0101FD"/>
                </a:solidFill>
                <a:latin typeface="SFMono-Regular"/>
              </a:rPr>
              <a:t>&gt;&lt;/script&gt;</a:t>
            </a:r>
            <a:r>
              <a:rPr lang="nl-NL" sz="2000" dirty="0">
                <a:solidFill>
                  <a:srgbClr val="171717"/>
                </a:solidFill>
                <a:latin typeface="SFMono-Regular"/>
              </a:rPr>
              <a:t> </a:t>
            </a:r>
          </a:p>
          <a:p>
            <a:r>
              <a:rPr lang="nl-NL" sz="2000" dirty="0">
                <a:solidFill>
                  <a:srgbClr val="0101FD"/>
                </a:solidFill>
                <a:latin typeface="SFMono-Regular"/>
              </a:rPr>
              <a:t>}</a:t>
            </a:r>
            <a:endParaRPr lang="nl-NL" sz="2000" dirty="0"/>
          </a:p>
        </p:txBody>
      </p:sp>
    </p:spTree>
    <p:extLst>
      <p:ext uri="{BB962C8B-B14F-4D97-AF65-F5344CB8AC3E}">
        <p14:creationId xmlns:p14="http://schemas.microsoft.com/office/powerpoint/2010/main" val="131840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
Best Practices
Common Issues and Troubleshooting Tips</a:t>
            </a:r>
          </a:p>
        </p:txBody>
      </p:sp>
    </p:spTree>
    <p:extLst>
      <p:ext uri="{BB962C8B-B14F-4D97-AF65-F5344CB8AC3E}">
        <p14:creationId xmlns:p14="http://schemas.microsoft.com/office/powerpoint/2010/main" val="322387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Introduction to </a:t>
            </a:r>
            <a:r>
              <a:rPr lang="en-US" sz="2400" dirty="0" err="1"/>
              <a:t>Blazor</a:t>
            </a:r>
            <a:endParaRPr lang="en-US" sz="2400" dirty="0"/>
          </a:p>
        </p:txBody>
      </p:sp>
      <p:sp>
        <p:nvSpPr>
          <p:cNvPr id="3" name="Text Placeholder 2"/>
          <p:cNvSpPr>
            <a:spLocks noGrp="1"/>
          </p:cNvSpPr>
          <p:nvPr>
            <p:ph type="body" idx="1"/>
          </p:nvPr>
        </p:nvSpPr>
        <p:spPr/>
        <p:txBody>
          <a:bodyPr>
            <a:normAutofit/>
          </a:bodyPr>
          <a:lstStyle/>
          <a:p>
            <a:r>
              <a:rPr lang="en-US" sz="2000" dirty="0"/>
              <a:t>What Is </a:t>
            </a:r>
            <a:r>
              <a:rPr lang="en-US" sz="2000" dirty="0" err="1"/>
              <a:t>Blazor</a:t>
            </a:r>
            <a:r>
              <a:rPr lang="en-US" sz="2000" dirty="0"/>
              <a:t>?</a:t>
            </a:r>
          </a:p>
          <a:p>
            <a:r>
              <a:rPr lang="en-US" sz="2000" dirty="0" err="1"/>
              <a:t>Blazor</a:t>
            </a:r>
            <a:r>
              <a:rPr lang="en-US" sz="2000" dirty="0"/>
              <a:t> Hosting Models</a:t>
            </a:r>
          </a:p>
        </p:txBody>
      </p:sp>
    </p:spTree>
    <p:extLst>
      <p:ext uri="{BB962C8B-B14F-4D97-AF65-F5344CB8AC3E}">
        <p14:creationId xmlns:p14="http://schemas.microsoft.com/office/powerpoint/2010/main" val="383189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is </a:t>
            </a:r>
            <a:r>
              <a:rPr lang="en-US" sz="2400" dirty="0" err="1"/>
              <a:t>Blazor</a:t>
            </a:r>
            <a:r>
              <a:rPr lang="en-US" sz="2400" dirty="0"/>
              <a:t>?</a:t>
            </a:r>
          </a:p>
        </p:txBody>
      </p:sp>
      <p:sp>
        <p:nvSpPr>
          <p:cNvPr id="5" name="TextBox 21"/>
          <p:cNvSpPr txBox="1"/>
          <p:nvPr/>
        </p:nvSpPr>
        <p:spPr>
          <a:xfrm>
            <a:off x="1296000" y="1262145"/>
            <a:ext cx="9864000"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a:latin typeface="+mn-lt"/>
                <a:cs typeface="Segoe UI" pitchFamily="34" charset="0"/>
              </a:rPr>
              <a:t>Feature of ASP.NET</a:t>
            </a:r>
          </a:p>
          <a:p>
            <a:pPr marL="342900" indent="-342900">
              <a:buFont typeface="Arial" panose="020B0604020202020204" pitchFamily="34" charset="0"/>
              <a:buChar char="•"/>
            </a:pPr>
            <a:r>
              <a:rPr lang="en-US" sz="2000" b="0" dirty="0">
                <a:latin typeface="+mn-lt"/>
                <a:cs typeface="Segoe UI" pitchFamily="34" charset="0"/>
              </a:rPr>
              <a:t>Framework to  build interactive web UIs using C# instead of JavaScript</a:t>
            </a:r>
          </a:p>
          <a:p>
            <a:pPr marL="342900" indent="-342900">
              <a:buFont typeface="Arial" panose="020B0604020202020204" pitchFamily="34" charset="0"/>
              <a:buChar char="•"/>
            </a:pPr>
            <a:r>
              <a:rPr lang="en-US" sz="2000" b="0" dirty="0">
                <a:latin typeface="+mn-lt"/>
                <a:cs typeface="Segoe UI" pitchFamily="34" charset="0"/>
              </a:rPr>
              <a:t>Composed of reusable web UI components implemented using C#, HTML, and CSS</a:t>
            </a:r>
          </a:p>
          <a:p>
            <a:pPr marL="342900" indent="-342900">
              <a:buFont typeface="Arial" panose="020B0604020202020204" pitchFamily="34" charset="0"/>
              <a:buChar char="•"/>
            </a:pPr>
            <a:r>
              <a:rPr lang="en-US" sz="2000" b="0" dirty="0">
                <a:latin typeface="+mn-lt"/>
                <a:cs typeface="Segoe UI" pitchFamily="34" charset="0"/>
              </a:rPr>
              <a:t>.NET running on </a:t>
            </a:r>
            <a:r>
              <a:rPr lang="en-US" sz="2000" b="0" dirty="0" err="1">
                <a:latin typeface="+mn-lt"/>
                <a:cs typeface="Segoe UI" pitchFamily="34" charset="0"/>
              </a:rPr>
              <a:t>WebAssembly</a:t>
            </a:r>
            <a:endParaRPr lang="en-US" sz="2000" b="0" dirty="0">
              <a:latin typeface="+mn-lt"/>
              <a:cs typeface="Segoe UI" pitchFamily="34" charset="0"/>
            </a:endParaRPr>
          </a:p>
          <a:p>
            <a:endParaRPr lang="en-US" sz="2000" b="0" dirty="0">
              <a:latin typeface="+mn-lt"/>
              <a:cs typeface="Segoe UI" pitchFamily="34" charset="0"/>
            </a:endParaRPr>
          </a:p>
        </p:txBody>
      </p:sp>
    </p:spTree>
    <p:extLst>
      <p:ext uri="{BB962C8B-B14F-4D97-AF65-F5344CB8AC3E}">
        <p14:creationId xmlns:p14="http://schemas.microsoft.com/office/powerpoint/2010/main" val="11226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Hosting Model</a:t>
            </a:r>
          </a:p>
        </p:txBody>
      </p:sp>
      <p:sp>
        <p:nvSpPr>
          <p:cNvPr id="4" name="Content Placeholder 2"/>
          <p:cNvSpPr>
            <a:spLocks noGrp="1"/>
          </p:cNvSpPr>
          <p:nvPr/>
        </p:nvSpPr>
        <p:spPr bwMode="auto">
          <a:xfrm>
            <a:off x="1296000" y="1470991"/>
            <a:ext cx="9864000" cy="218661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err="1">
                <a:latin typeface="+mn-lt"/>
                <a:cs typeface="Segoe UI" pitchFamily="34" charset="0"/>
              </a:rPr>
              <a:t>Blazor</a:t>
            </a:r>
            <a:r>
              <a:rPr lang="en-US" sz="2000" b="0" dirty="0">
                <a:latin typeface="+mn-lt"/>
                <a:cs typeface="Segoe UI" pitchFamily="34" charset="0"/>
              </a:rPr>
              <a:t> Server</a:t>
            </a:r>
          </a:p>
          <a:p>
            <a:pPr marL="342900" indent="-342900">
              <a:buFont typeface="Arial" panose="020B0604020202020204" pitchFamily="34" charset="0"/>
              <a:buChar char="•"/>
            </a:pPr>
            <a:r>
              <a:rPr lang="en-US" sz="2000" b="0" dirty="0" err="1">
                <a:latin typeface="+mn-lt"/>
                <a:cs typeface="Segoe UI" pitchFamily="34" charset="0"/>
              </a:rPr>
              <a:t>Blazor</a:t>
            </a:r>
            <a:r>
              <a:rPr lang="en-US" sz="2000" b="0" dirty="0">
                <a:latin typeface="+mn-lt"/>
                <a:cs typeface="Segoe UI" pitchFamily="34" charset="0"/>
              </a:rPr>
              <a:t> </a:t>
            </a:r>
            <a:r>
              <a:rPr lang="en-US" sz="2000" b="0" dirty="0" err="1">
                <a:latin typeface="+mn-lt"/>
                <a:cs typeface="Segoe UI" pitchFamily="34" charset="0"/>
              </a:rPr>
              <a:t>WebAssembly</a:t>
            </a:r>
            <a:endParaRPr lang="en-US" sz="2000" b="0" dirty="0">
              <a:latin typeface="+mn-lt"/>
              <a:cs typeface="Segoe UI" pitchFamily="34" charset="0"/>
            </a:endParaRPr>
          </a:p>
          <a:p>
            <a:endParaRPr lang="en-US" sz="2000" dirty="0">
              <a:latin typeface="+mn-lt"/>
            </a:endParaRPr>
          </a:p>
          <a:p>
            <a:pPr lvl="1">
              <a:buNone/>
            </a:pPr>
            <a:endParaRPr lang="en-US" sz="2000" b="0" dirty="0">
              <a:latin typeface="+mn-lt"/>
              <a:cs typeface="Lucida Sans Unicode" pitchFamily="34" charset="0"/>
            </a:endParaRPr>
          </a:p>
          <a:p>
            <a:endParaRPr lang="en-US" sz="2000" b="0" dirty="0">
              <a:latin typeface="+mn-lt"/>
            </a:endParaRPr>
          </a:p>
        </p:txBody>
      </p:sp>
    </p:spTree>
    <p:extLst>
      <p:ext uri="{BB962C8B-B14F-4D97-AF65-F5344CB8AC3E}">
        <p14:creationId xmlns:p14="http://schemas.microsoft.com/office/powerpoint/2010/main" val="3257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d3336d-8395-4006-9e8d-dde3dd70b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Server</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App executed on the server from within an ASP.NET Core app</a:t>
            </a:r>
          </a:p>
          <a:p>
            <a:r>
              <a:rPr lang="en-US" sz="2000" dirty="0">
                <a:latin typeface="+mn-lt"/>
              </a:rPr>
              <a:t>UI updates, event handling, and JavaScript calls handled over </a:t>
            </a:r>
            <a:r>
              <a:rPr lang="en-US" sz="2000" dirty="0" err="1">
                <a:latin typeface="+mn-lt"/>
              </a:rPr>
              <a:t>SignalR</a:t>
            </a:r>
            <a:r>
              <a:rPr lang="en-US" sz="2000" dirty="0">
                <a:latin typeface="+mn-lt"/>
              </a:rPr>
              <a:t> connection</a:t>
            </a:r>
          </a:p>
        </p:txBody>
      </p:sp>
      <p:pic>
        <p:nvPicPr>
          <p:cNvPr id="3" name="Picture 2">
            <a:extLst>
              <a:ext uri="{FF2B5EF4-FFF2-40B4-BE49-F238E27FC236}">
                <a16:creationId xmlns:a16="http://schemas.microsoft.com/office/drawing/2014/main" id="{D3A5137E-9FF0-4DA7-A27E-17B8D653EDD3}"/>
              </a:ext>
            </a:extLst>
          </p:cNvPr>
          <p:cNvPicPr>
            <a:picLocks noChangeAspect="1"/>
          </p:cNvPicPr>
          <p:nvPr/>
        </p:nvPicPr>
        <p:blipFill>
          <a:blip r:embed="rId3"/>
          <a:stretch>
            <a:fillRect/>
          </a:stretch>
        </p:blipFill>
        <p:spPr>
          <a:xfrm>
            <a:off x="2400300" y="2975700"/>
            <a:ext cx="7391400" cy="3162300"/>
          </a:xfrm>
          <a:prstGeom prst="rect">
            <a:avLst/>
          </a:prstGeom>
        </p:spPr>
      </p:pic>
    </p:spTree>
    <p:extLst>
      <p:ext uri="{BB962C8B-B14F-4D97-AF65-F5344CB8AC3E}">
        <p14:creationId xmlns:p14="http://schemas.microsoft.com/office/powerpoint/2010/main" val="270552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a:t>
            </a:r>
            <a:r>
              <a:rPr lang="en-US" sz="2400" dirty="0" err="1"/>
              <a:t>WebAssembly</a:t>
            </a:r>
            <a:endParaRPr lang="en-US" sz="2400" dirty="0"/>
          </a:p>
        </p:txBody>
      </p:sp>
      <p:sp>
        <p:nvSpPr>
          <p:cNvPr id="4" name="Content Placeholder 2"/>
          <p:cNvSpPr>
            <a:spLocks noGrp="1"/>
          </p:cNvSpPr>
          <p:nvPr/>
        </p:nvSpPr>
        <p:spPr bwMode="auto">
          <a:xfrm>
            <a:off x="1296000" y="1510747"/>
            <a:ext cx="5656891"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App runs client-side in browser on </a:t>
            </a:r>
            <a:r>
              <a:rPr lang="en-US" sz="2000" dirty="0" err="1">
                <a:latin typeface="+mn-lt"/>
              </a:rPr>
              <a:t>WebAssembly</a:t>
            </a:r>
            <a:r>
              <a:rPr lang="en-US" sz="2000" dirty="0">
                <a:latin typeface="+mn-lt"/>
              </a:rPr>
              <a:t>-based .NET runtime</a:t>
            </a:r>
          </a:p>
          <a:p>
            <a:r>
              <a:rPr lang="en-US" sz="2000" dirty="0">
                <a:latin typeface="+mn-lt"/>
              </a:rPr>
              <a:t>The </a:t>
            </a:r>
            <a:r>
              <a:rPr lang="en-US" sz="2000" dirty="0" err="1">
                <a:latin typeface="+mn-lt"/>
              </a:rPr>
              <a:t>Blazor</a:t>
            </a:r>
            <a:r>
              <a:rPr lang="en-US" sz="2000" dirty="0">
                <a:latin typeface="+mn-lt"/>
              </a:rPr>
              <a:t> app, its dependencies, and.NET runtime downloaded to browser</a:t>
            </a:r>
          </a:p>
          <a:p>
            <a:r>
              <a:rPr lang="en-US" sz="2000" dirty="0">
                <a:latin typeface="+mn-lt"/>
              </a:rPr>
              <a:t>App executed directly on browser UI thread</a:t>
            </a:r>
          </a:p>
          <a:p>
            <a:r>
              <a:rPr lang="en-US" sz="2000" dirty="0">
                <a:latin typeface="+mn-lt"/>
              </a:rPr>
              <a:t>UI updates and event handling occur within same process</a:t>
            </a:r>
          </a:p>
          <a:p>
            <a:r>
              <a:rPr lang="en-US" sz="2000" dirty="0"/>
              <a:t>Standalone: </a:t>
            </a:r>
            <a:r>
              <a:rPr lang="en-US" sz="2000" dirty="0">
                <a:latin typeface="+mn-lt"/>
              </a:rPr>
              <a:t>app created for deployment without a backend </a:t>
            </a:r>
          </a:p>
          <a:p>
            <a:r>
              <a:rPr lang="en-US" sz="2000" dirty="0">
                <a:latin typeface="+mn-lt"/>
              </a:rPr>
              <a:t>Hosted: app is created for deployment with a backend app to serve its files</a:t>
            </a:r>
          </a:p>
        </p:txBody>
      </p:sp>
      <p:pic>
        <p:nvPicPr>
          <p:cNvPr id="3" name="Picture 2">
            <a:extLst>
              <a:ext uri="{FF2B5EF4-FFF2-40B4-BE49-F238E27FC236}">
                <a16:creationId xmlns:a16="http://schemas.microsoft.com/office/drawing/2014/main" id="{3B5164A4-8E03-4C8B-AAEE-5AC50723790F}"/>
              </a:ext>
            </a:extLst>
          </p:cNvPr>
          <p:cNvPicPr>
            <a:picLocks noChangeAspect="1"/>
          </p:cNvPicPr>
          <p:nvPr/>
        </p:nvPicPr>
        <p:blipFill>
          <a:blip r:embed="rId3"/>
          <a:stretch>
            <a:fillRect/>
          </a:stretch>
        </p:blipFill>
        <p:spPr>
          <a:xfrm>
            <a:off x="7341945" y="1510747"/>
            <a:ext cx="3429000" cy="3162300"/>
          </a:xfrm>
          <a:prstGeom prst="rect">
            <a:avLst/>
          </a:prstGeom>
        </p:spPr>
      </p:pic>
    </p:spTree>
    <p:extLst>
      <p:ext uri="{BB962C8B-B14F-4D97-AF65-F5344CB8AC3E}">
        <p14:creationId xmlns:p14="http://schemas.microsoft.com/office/powerpoint/2010/main" val="79742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699C-FBF9-4584-A98C-EDD5A1ADD78A}"/>
              </a:ext>
            </a:extLst>
          </p:cNvPr>
          <p:cNvSpPr>
            <a:spLocks noGrp="1"/>
          </p:cNvSpPr>
          <p:nvPr>
            <p:ph type="title"/>
          </p:nvPr>
        </p:nvSpPr>
        <p:spPr/>
        <p:txBody>
          <a:bodyPr/>
          <a:lstStyle/>
          <a:p>
            <a:r>
              <a:rPr lang="en-US" sz="2400" dirty="0"/>
              <a:t>Lesson 2: </a:t>
            </a:r>
            <a:r>
              <a:rPr lang="en-US" sz="2400" dirty="0" err="1"/>
              <a:t>Blazor</a:t>
            </a:r>
            <a:r>
              <a:rPr lang="en-US" sz="2400" dirty="0"/>
              <a:t> Components</a:t>
            </a:r>
            <a:endParaRPr lang="nl-NL" sz="2400" dirty="0"/>
          </a:p>
        </p:txBody>
      </p:sp>
      <p:sp>
        <p:nvSpPr>
          <p:cNvPr id="3" name="Content Placeholder 2">
            <a:extLst>
              <a:ext uri="{FF2B5EF4-FFF2-40B4-BE49-F238E27FC236}">
                <a16:creationId xmlns:a16="http://schemas.microsoft.com/office/drawing/2014/main" id="{EBB9D926-774E-459F-AD0D-28F3EB88340F}"/>
              </a:ext>
            </a:extLst>
          </p:cNvPr>
          <p:cNvSpPr>
            <a:spLocks noGrp="1"/>
          </p:cNvSpPr>
          <p:nvPr/>
        </p:nvSpPr>
        <p:spPr bwMode="auto">
          <a:xfrm>
            <a:off x="1296000" y="1470990"/>
            <a:ext cx="9864000" cy="4667009"/>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err="1">
                <a:latin typeface="+mn-lt"/>
                <a:cs typeface="Segoe UI" pitchFamily="34" charset="0"/>
              </a:rPr>
              <a:t>Blazor</a:t>
            </a:r>
            <a:r>
              <a:rPr lang="en-US" sz="2000" b="0" dirty="0">
                <a:latin typeface="+mn-lt"/>
                <a:cs typeface="Segoe UI" pitchFamily="34" charset="0"/>
              </a:rPr>
              <a:t> Components Introduction</a:t>
            </a:r>
          </a:p>
          <a:p>
            <a:pPr marL="342900" indent="-342900">
              <a:buFont typeface="Arial" panose="020B0604020202020204" pitchFamily="34" charset="0"/>
              <a:buChar char="•"/>
            </a:pPr>
            <a:r>
              <a:rPr lang="en-US" sz="2000" b="0" dirty="0">
                <a:latin typeface="+mn-lt"/>
                <a:cs typeface="Segoe UI" pitchFamily="34" charset="0"/>
              </a:rPr>
              <a:t>Names</a:t>
            </a:r>
          </a:p>
          <a:p>
            <a:pPr marL="342900" indent="-342900">
              <a:buFont typeface="Arial" panose="020B0604020202020204" pitchFamily="34" charset="0"/>
              <a:buChar char="•"/>
            </a:pPr>
            <a:r>
              <a:rPr lang="en-US" sz="2000" b="0" dirty="0">
                <a:latin typeface="+mn-lt"/>
                <a:cs typeface="Segoe UI" pitchFamily="34" charset="0"/>
              </a:rPr>
              <a:t>Markup</a:t>
            </a:r>
          </a:p>
          <a:p>
            <a:pPr marL="342900" indent="-342900">
              <a:buFont typeface="Arial" panose="020B0604020202020204" pitchFamily="34" charset="0"/>
              <a:buChar char="•"/>
            </a:pPr>
            <a:r>
              <a:rPr lang="en-US" sz="2000" b="0" dirty="0">
                <a:latin typeface="+mn-lt"/>
                <a:cs typeface="Segoe UI" pitchFamily="34" charset="0"/>
              </a:rPr>
              <a:t>Namespaces</a:t>
            </a:r>
          </a:p>
          <a:p>
            <a:pPr marL="342900" indent="-342900">
              <a:buFont typeface="Arial" panose="020B0604020202020204" pitchFamily="34" charset="0"/>
              <a:buChar char="•"/>
            </a:pPr>
            <a:r>
              <a:rPr lang="en-US" sz="2000" b="0" dirty="0">
                <a:cs typeface="Segoe UI" pitchFamily="34" charset="0"/>
              </a:rPr>
              <a:t>Lifecycle</a:t>
            </a:r>
          </a:p>
          <a:p>
            <a:pPr marL="342900" indent="-342900">
              <a:buFont typeface="Arial" panose="020B0604020202020204" pitchFamily="34" charset="0"/>
              <a:buChar char="•"/>
            </a:pPr>
            <a:r>
              <a:rPr lang="en-US" sz="2000" b="0" dirty="0">
                <a:latin typeface="+mn-lt"/>
                <a:cs typeface="Segoe UI" pitchFamily="34" charset="0"/>
              </a:rPr>
              <a:t>Component Parameters</a:t>
            </a:r>
          </a:p>
          <a:p>
            <a:pPr marL="342900" indent="-342900">
              <a:buFont typeface="Arial" panose="020B0604020202020204" pitchFamily="34" charset="0"/>
              <a:buChar char="•"/>
            </a:pPr>
            <a:r>
              <a:rPr lang="en-US" sz="2000" b="0" dirty="0">
                <a:latin typeface="+mn-lt"/>
                <a:cs typeface="Segoe UI" pitchFamily="34" charset="0"/>
              </a:rPr>
              <a:t>Event Handling</a:t>
            </a:r>
          </a:p>
          <a:p>
            <a:pPr marL="342900" indent="-342900">
              <a:buFont typeface="Arial" panose="020B0604020202020204" pitchFamily="34" charset="0"/>
              <a:buChar char="•"/>
            </a:pPr>
            <a:r>
              <a:rPr lang="en-US" sz="2000" b="0" dirty="0">
                <a:latin typeface="+mn-lt"/>
                <a:cs typeface="Segoe UI" pitchFamily="34" charset="0"/>
              </a:rPr>
              <a:t>Data Binding</a:t>
            </a:r>
          </a:p>
          <a:p>
            <a:pPr marL="342900" indent="-342900">
              <a:buFont typeface="Arial" panose="020B0604020202020204" pitchFamily="34" charset="0"/>
              <a:buChar char="•"/>
            </a:pPr>
            <a:r>
              <a:rPr lang="en-US" sz="2000" b="0" dirty="0">
                <a:latin typeface="+mn-lt"/>
                <a:cs typeface="Segoe UI" pitchFamily="34" charset="0"/>
              </a:rPr>
              <a:t>Forms And Validation</a:t>
            </a:r>
          </a:p>
          <a:p>
            <a:pPr marL="342900" indent="-342900">
              <a:buFont typeface="Arial" panose="020B0604020202020204" pitchFamily="34" charset="0"/>
              <a:buChar char="•"/>
            </a:pPr>
            <a:endParaRPr lang="en-US" sz="2000" b="0" dirty="0">
              <a:latin typeface="+mn-lt"/>
              <a:cs typeface="Segoe UI" pitchFamily="34" charset="0"/>
            </a:endParaRPr>
          </a:p>
          <a:p>
            <a:pPr marL="342900" indent="-342900">
              <a:buFont typeface="Arial" panose="020B0604020202020204" pitchFamily="34" charset="0"/>
              <a:buChar char="•"/>
            </a:pPr>
            <a:endParaRPr lang="en-US" sz="2000" b="0" dirty="0">
              <a:latin typeface="+mn-lt"/>
              <a:cs typeface="Segoe UI" pitchFamily="34" charset="0"/>
            </a:endParaRPr>
          </a:p>
          <a:p>
            <a:endParaRPr lang="en-US" sz="2000" dirty="0">
              <a:latin typeface="+mn-lt"/>
            </a:endParaRPr>
          </a:p>
          <a:p>
            <a:pPr lvl="1">
              <a:buNone/>
            </a:pPr>
            <a:endParaRPr lang="en-US" sz="2000" b="0" dirty="0">
              <a:latin typeface="+mn-lt"/>
              <a:cs typeface="Lucida Sans Unicode" pitchFamily="34" charset="0"/>
            </a:endParaRPr>
          </a:p>
          <a:p>
            <a:endParaRPr lang="en-US" sz="2000" b="0" dirty="0">
              <a:latin typeface="+mn-lt"/>
            </a:endParaRPr>
          </a:p>
        </p:txBody>
      </p:sp>
    </p:spTree>
    <p:extLst>
      <p:ext uri="{BB962C8B-B14F-4D97-AF65-F5344CB8AC3E}">
        <p14:creationId xmlns:p14="http://schemas.microsoft.com/office/powerpoint/2010/main" val="409090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90d27a3-f2df-4dfe-a7f3-f0ab64ea1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Components Introduction</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err="1">
                <a:latin typeface="+mn-lt"/>
              </a:rPr>
              <a:t>Blazor</a:t>
            </a:r>
            <a:r>
              <a:rPr lang="en-US" sz="2000" dirty="0">
                <a:latin typeface="+mn-lt"/>
              </a:rPr>
              <a:t> apps are based on </a:t>
            </a:r>
            <a:r>
              <a:rPr lang="en-US" sz="2000" b="1" dirty="0">
                <a:latin typeface="+mn-lt"/>
              </a:rPr>
              <a:t>components</a:t>
            </a:r>
          </a:p>
          <a:p>
            <a:r>
              <a:rPr lang="en-US" sz="2000" dirty="0">
                <a:latin typeface="+mn-lt"/>
              </a:rPr>
              <a:t>A component in </a:t>
            </a:r>
            <a:r>
              <a:rPr lang="en-US" sz="2000" dirty="0" err="1">
                <a:latin typeface="+mn-lt"/>
              </a:rPr>
              <a:t>Blazor</a:t>
            </a:r>
            <a:r>
              <a:rPr lang="en-US" sz="2000" dirty="0">
                <a:latin typeface="+mn-lt"/>
              </a:rPr>
              <a:t> is an element of UI, such as a page, dialog, or data entry form</a:t>
            </a:r>
          </a:p>
          <a:p>
            <a:r>
              <a:rPr lang="en-US" sz="2000" dirty="0">
                <a:latin typeface="+mn-lt"/>
              </a:rPr>
              <a:t>Components are .NET C# classes built into .NET assemblies that:</a:t>
            </a:r>
          </a:p>
          <a:p>
            <a:pPr lvl="1"/>
            <a:r>
              <a:rPr lang="en-US" sz="1600" dirty="0">
                <a:latin typeface="+mn-lt"/>
              </a:rPr>
              <a:t>Define flexible UI rendering logic</a:t>
            </a:r>
          </a:p>
          <a:p>
            <a:pPr lvl="1"/>
            <a:r>
              <a:rPr lang="en-US" sz="1600" dirty="0">
                <a:latin typeface="+mn-lt"/>
              </a:rPr>
              <a:t>Handle user events</a:t>
            </a:r>
          </a:p>
          <a:p>
            <a:pPr lvl="1"/>
            <a:r>
              <a:rPr lang="en-US" sz="1600" dirty="0">
                <a:latin typeface="+mn-lt"/>
              </a:rPr>
              <a:t>Can be nested and reused</a:t>
            </a:r>
          </a:p>
          <a:p>
            <a:pPr lvl="1"/>
            <a:r>
              <a:rPr lang="en-US" sz="1600" dirty="0">
                <a:latin typeface="+mn-lt"/>
              </a:rPr>
              <a:t>Can be shared and distributed as Razor class libraries or NuGet packages</a:t>
            </a:r>
          </a:p>
          <a:p>
            <a:r>
              <a:rPr lang="en-US" sz="2000" dirty="0">
                <a:latin typeface="+mn-lt"/>
              </a:rPr>
              <a:t>The component class is usually written in the form of a Razor markup page with a </a:t>
            </a:r>
            <a:r>
              <a:rPr lang="en-US" sz="2000" b="1" dirty="0">
                <a:latin typeface="Consolas" panose="020B0609020204030204" pitchFamily="49" charset="0"/>
              </a:rPr>
              <a:t>.razor</a:t>
            </a:r>
            <a:r>
              <a:rPr lang="en-US" sz="2000" dirty="0">
                <a:latin typeface="+mn-lt"/>
              </a:rPr>
              <a:t> file extension </a:t>
            </a:r>
          </a:p>
          <a:p>
            <a:r>
              <a:rPr lang="en-US" sz="2000" dirty="0">
                <a:latin typeface="+mn-lt"/>
              </a:rPr>
              <a:t>Components in </a:t>
            </a:r>
            <a:r>
              <a:rPr lang="en-US" sz="2000" dirty="0" err="1">
                <a:latin typeface="+mn-lt"/>
              </a:rPr>
              <a:t>Blazor</a:t>
            </a:r>
            <a:r>
              <a:rPr lang="en-US" sz="2000" dirty="0">
                <a:latin typeface="+mn-lt"/>
              </a:rPr>
              <a:t> are formally referred to as Razor components. </a:t>
            </a:r>
          </a:p>
          <a:p>
            <a:r>
              <a:rPr lang="en-US" sz="2000" dirty="0">
                <a:latin typeface="+mn-lt"/>
              </a:rPr>
              <a:t>Unlike Razor Pages and MVC, which are built around a request/response model, components are used specifically for client-side UI logic and composition</a:t>
            </a:r>
          </a:p>
        </p:txBody>
      </p:sp>
    </p:spTree>
    <p:extLst>
      <p:ext uri="{BB962C8B-B14F-4D97-AF65-F5344CB8AC3E}">
        <p14:creationId xmlns:p14="http://schemas.microsoft.com/office/powerpoint/2010/main" val="408825219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2620</Words>
  <Application>Microsoft Office PowerPoint</Application>
  <PresentationFormat>Widescreen</PresentationFormat>
  <Paragraphs>270</Paragraphs>
  <Slides>23</Slides>
  <Notes>23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Segoe UI</vt:lpstr>
      <vt:lpstr>Consolas</vt:lpstr>
      <vt:lpstr>Times New Roman</vt:lpstr>
      <vt:lpstr>Wingdings</vt:lpstr>
      <vt:lpstr>Arial</vt:lpstr>
      <vt:lpstr>Lucida Sans Unicode</vt:lpstr>
      <vt:lpstr>Verdana</vt:lpstr>
      <vt:lpstr>SFMono-Regular</vt:lpstr>
      <vt:lpstr>Calibri</vt:lpstr>
      <vt:lpstr>Arial Unicode MS</vt:lpstr>
      <vt:lpstr>Segoe UI Light</vt:lpstr>
      <vt:lpstr>NG_MOC_Core_ModuleNew2</vt:lpstr>
      <vt:lpstr>Info Support - licht</vt:lpstr>
      <vt:lpstr>KC slides</vt:lpstr>
      <vt:lpstr>Info Support - donker</vt:lpstr>
      <vt:lpstr>Module 9</vt:lpstr>
      <vt:lpstr>Module Overview</vt:lpstr>
      <vt:lpstr>Lesson 1: Introduction to Blazor</vt:lpstr>
      <vt:lpstr>What is Blazor?</vt:lpstr>
      <vt:lpstr>Blazor Hosting Model</vt:lpstr>
      <vt:lpstr>Blazor Server</vt:lpstr>
      <vt:lpstr>Blazor WebAssembly</vt:lpstr>
      <vt:lpstr>Lesson 2: Blazor Components</vt:lpstr>
      <vt:lpstr>Blazor Components Introduction</vt:lpstr>
      <vt:lpstr>Names</vt:lpstr>
      <vt:lpstr>Markup</vt:lpstr>
      <vt:lpstr>Namespaces</vt:lpstr>
      <vt:lpstr>Lifecycle</vt:lpstr>
      <vt:lpstr>Component Parameters</vt:lpstr>
      <vt:lpstr>Event Handling</vt:lpstr>
      <vt:lpstr>Data Binding</vt:lpstr>
      <vt:lpstr>Forms And Validation</vt:lpstr>
      <vt:lpstr>Lesson 3: Component Integration</vt:lpstr>
      <vt:lpstr>Introduction</vt:lpstr>
      <vt:lpstr>Configuration (1/2)</vt:lpstr>
      <vt:lpstr>Configuration (2/2)</vt:lpstr>
      <vt:lpstr>Component Tag Helper</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2019-01-29T06:37:43Z</dcterms:created>
  <dcterms:modified xsi:type="dcterms:W3CDTF">2022-02-09T14:44:49Z</dcterms:modified>
</cp:coreProperties>
</file>