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theme/theme3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Lst>
  <p:notesMasterIdLst>
    <p:notesMasterId r:id="rId64"/>
  </p:notes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6" r:id="rId59"/>
    <p:sldId id="287" r:id="rId60"/>
    <p:sldId id="283" r:id="rId61"/>
    <p:sldId id="284" r:id="rId62"/>
    <p:sldId id="285" r:id="rId63"/>
  </p:sldIdLst>
  <p:sldSz cx="9144000" cy="6858000" type="screen4x3"/>
  <p:notesSz cx="6858000" cy="9144000"/>
  <p:embeddedFontLst>
    <p:embeddedFont>
      <p:font typeface="Calibri" panose="020F0502020204030204" pitchFamily="34" charset="0"/>
      <p:regular r:id="rId65"/>
      <p:bold r:id="rId66"/>
      <p:italic r:id="rId67"/>
      <p:boldItalic r:id="rId68"/>
    </p:embeddedFont>
    <p:embeddedFont>
      <p:font typeface="Consolas" panose="020B0609020204030204" pitchFamily="49" charset="0"/>
      <p:regular r:id="rId69"/>
      <p:bold r:id="rId70"/>
      <p:italic r:id="rId71"/>
      <p:boldItalic r:id="rId72"/>
    </p:embeddedFont>
    <p:embeddedFont>
      <p:font typeface="Lucida Sans Unicode" panose="020B0602030504020204" pitchFamily="34" charset="0"/>
      <p:regular r:id="rId73"/>
    </p:embeddedFont>
    <p:embeddedFont>
      <p:font typeface="Segoe UI" panose="020B0502040204020203" pitchFamily="34" charset="0"/>
      <p:regular r:id="rId74"/>
      <p:bold r:id="rId75"/>
      <p:italic r:id="rId76"/>
      <p:boldItalic r:id="rId77"/>
    </p:embeddedFont>
    <p:embeddedFont>
      <p:font typeface="Verdana" panose="020B0604030504040204" pitchFamily="34" charset="0"/>
      <p:regular r:id="rId78"/>
      <p:bold r:id="rId79"/>
      <p:italic r:id="rId80"/>
      <p:boldItalic r:id="rId8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38" autoAdjust="0"/>
    <p:restoredTop sz="94291" autoAdjust="0"/>
  </p:normalViewPr>
  <p:slideViewPr>
    <p:cSldViewPr snapToGrid="0">
      <p:cViewPr varScale="1">
        <p:scale>
          <a:sx n="69" d="100"/>
          <a:sy n="69" d="100"/>
        </p:scale>
        <p:origin x="1854" y="66"/>
      </p:cViewPr>
      <p:guideLst>
        <p:guide orient="horz" pos="2160"/>
        <p:guide pos="306"/>
      </p:guideLst>
    </p:cSldViewPr>
  </p:slideViewPr>
  <p:notesTextViewPr>
    <p:cViewPr>
      <p:scale>
        <a:sx n="1" d="1"/>
        <a:sy n="1" d="1"/>
      </p:scale>
      <p:origin x="0" y="0"/>
    </p:cViewPr>
  </p:notesTextViewPr>
  <p:notesViewPr>
    <p:cSldViewPr snapToGrid="0">
      <p:cViewPr>
        <p:scale>
          <a:sx n="64" d="100"/>
          <a:sy n="64" d="100"/>
        </p:scale>
        <p:origin x="259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slide" Target="slides/slide32.xml"/><Relationship Id="rId68" Type="http://schemas.openxmlformats.org/officeDocument/2006/relationships/font" Target="fonts/font4.fntdata"/><Relationship Id="rId76" Type="http://schemas.openxmlformats.org/officeDocument/2006/relationships/font" Target="fonts/font12.fntdata"/><Relationship Id="rId84"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slide" Target="slides/slide27.xml"/><Relationship Id="rId66" Type="http://schemas.openxmlformats.org/officeDocument/2006/relationships/font" Target="fonts/font2.fntdata"/><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Master" Target="slideMasters/slideMaster5.xml"/><Relationship Id="rId61" Type="http://schemas.openxmlformats.org/officeDocument/2006/relationships/slide" Target="slides/slide30.xml"/><Relationship Id="rId82" Type="http://schemas.openxmlformats.org/officeDocument/2006/relationships/presProps" Target="presProps.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slide" Target="slides/slide2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slide" Target="slides/slide28.xml"/><Relationship Id="rId67" Type="http://schemas.openxmlformats.org/officeDocument/2006/relationships/font" Target="fonts/font3.fntdata"/><Relationship Id="rId20" Type="http://schemas.openxmlformats.org/officeDocument/2006/relationships/slideMaster" Target="slideMasters/slideMaster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slide" Target="slides/slide3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slide" Target="slides/slide2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53847-4B42-477C-80F9-50AE78F23B6C}" type="datetimeFigureOut">
              <a:rPr lang="en-IN" smtClean="0"/>
              <a:t>04-02-2019</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38189-4928-4A6A-8C45-A6514069D39C}" type="slidenum">
              <a:rPr lang="en-IN" smtClean="0"/>
              <a:t>‹#›</a:t>
            </a:fld>
            <a:endParaRPr lang="en-IN"/>
          </a:p>
        </p:txBody>
      </p:sp>
    </p:spTree>
    <p:extLst>
      <p:ext uri="{BB962C8B-B14F-4D97-AF65-F5344CB8AC3E}">
        <p14:creationId xmlns:p14="http://schemas.microsoft.com/office/powerpoint/2010/main" val="260365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DEMO.md#demonstration-how-to-use-display-and-edit-data-annotation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file:///C:\Users\abc\Source\Workspaces\ILT\Courses\ENG\20486D\Source\CWAT_Source\'https:\github.com\MicrosoftLearning\20486D-DevelopingASPNETMVCWebApplications\blob\master\Instructions\20486D_MOD06_DEMO.md#demonstration-how-to-validate-user-input-with-data-annot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DEMO.md#demonstration-how-to-add-custom-valid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6_LAK.md."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6_DEMO.md#demonstration-how-to-bind-views-and-model-class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At this point in the course, students should have a good understanding of controllers and views. Lack of this knowledge might cause confusion because in a complete Model-View-Controller (MVC) application, controllers, views, and models are closely integrated.</a:t>
            </a:r>
          </a:p>
        </p:txBody>
      </p:sp>
      <p:sp>
        <p:nvSpPr>
          <p:cNvPr id="4" name="Slide Number Placeholder 3"/>
          <p:cNvSpPr>
            <a:spLocks noGrp="1"/>
          </p:cNvSpPr>
          <p:nvPr>
            <p:ph type="sldNum" sz="quarter" idx="10"/>
          </p:nvPr>
        </p:nvSpPr>
        <p:spPr/>
        <p:txBody>
          <a:bodyPr/>
          <a:lstStyle/>
          <a:p>
            <a:fld id="{68538189-4928-4A6A-8C45-A6514069D39C}"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24403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the </a:t>
            </a:r>
            <a:r>
              <a:rPr lang="en-IN" sz="1000" b="1">
                <a:effectLst/>
                <a:latin typeface="Arial" panose="020B0604020202020204" pitchFamily="34" charset="0"/>
                <a:ea typeface="Calibri" panose="020F0502020204030204" pitchFamily="34" charset="0"/>
                <a:cs typeface="Times New Roman" panose="02020603050405020304" pitchFamily="18" charset="0"/>
              </a:rPr>
              <a:t>HttpPostAttribute</a:t>
            </a:r>
            <a:r>
              <a:rPr lang="en-IN" sz="1000">
                <a:effectLst/>
                <a:latin typeface="Arial" panose="020B0604020202020204" pitchFamily="34" charset="0"/>
                <a:ea typeface="Calibri" panose="020F0502020204030204" pitchFamily="34" charset="0"/>
                <a:cs typeface="Times New Roman" panose="02020603050405020304" pitchFamily="18" charset="0"/>
              </a:rPr>
              <a:t> attribute and </a:t>
            </a:r>
            <a:r>
              <a:rPr lang="en-IN" sz="1000" b="1">
                <a:effectLst/>
                <a:latin typeface="Arial" panose="020B0604020202020204" pitchFamily="34" charset="0"/>
                <a:ea typeface="Calibri" panose="020F0502020204030204" pitchFamily="34" charset="0"/>
                <a:cs typeface="Times New Roman" panose="02020603050405020304" pitchFamily="18" charset="0"/>
              </a:rPr>
              <a:t>HttpGetAttribute</a:t>
            </a:r>
            <a:r>
              <a:rPr lang="en-IN" sz="1000">
                <a:effectLst/>
                <a:latin typeface="Arial" panose="020B0604020202020204" pitchFamily="34" charset="0"/>
                <a:ea typeface="Calibri" panose="020F0502020204030204" pitchFamily="34" charset="0"/>
                <a:cs typeface="Times New Roman" panose="02020603050405020304" pitchFamily="18" charset="0"/>
              </a:rPr>
              <a:t> attribute.</a:t>
            </a:r>
          </a:p>
        </p:txBody>
      </p:sp>
      <p:sp>
        <p:nvSpPr>
          <p:cNvPr id="4" name="Slide Number Placeholder 3"/>
          <p:cNvSpPr>
            <a:spLocks noGrp="1"/>
          </p:cNvSpPr>
          <p:nvPr>
            <p:ph type="sldNum" sz="quarter" idx="10"/>
          </p:nvPr>
        </p:nvSpPr>
        <p:spPr/>
        <p:txBody>
          <a:bodyPr/>
          <a:lstStyle/>
          <a:p>
            <a:fld id="{68538189-4928-4A6A-8C45-A6514069D39C}"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77279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Use this additional slide to explain how the model binder creates an instance of type </a:t>
            </a:r>
            <a:r>
              <a:rPr lang="en-IN" sz="1000" b="1">
                <a:effectLst/>
                <a:latin typeface="Arial" panose="020B0604020202020204" pitchFamily="34" charset="0"/>
                <a:ea typeface="Calibri" panose="020F0502020204030204" pitchFamily="34" charset="0"/>
                <a:cs typeface="Times New Roman" panose="02020603050405020304" pitchFamily="18" charset="0"/>
              </a:rPr>
              <a:t>Person</a:t>
            </a:r>
            <a:r>
              <a:rPr lang="en-IN" sz="1000">
                <a:effectLst/>
                <a:latin typeface="Arial" panose="020B0604020202020204" pitchFamily="34" charset="0"/>
                <a:ea typeface="Calibri" panose="020F0502020204030204" pitchFamily="34" charset="0"/>
                <a:cs typeface="Times New Roman" panose="02020603050405020304" pitchFamily="18" charset="0"/>
              </a:rPr>
              <a:t> </a:t>
            </a:r>
            <a:r>
              <a:rPr lang="en-GB" sz="1000">
                <a:effectLst/>
                <a:latin typeface="Arial" panose="020B0604020202020204" pitchFamily="34" charset="0"/>
                <a:ea typeface="Calibri" panose="020F0502020204030204" pitchFamily="34" charset="0"/>
                <a:cs typeface="Times New Roman" panose="02020603050405020304" pitchFamily="18" charset="0"/>
              </a:rPr>
              <a:t>by using the parameters entered by the user in the form. Then, mention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GetName</a:t>
            </a:r>
            <a:r>
              <a:rPr lang="en-GB" sz="1000">
                <a:effectLst/>
                <a:latin typeface="Arial" panose="020B0604020202020204" pitchFamily="34" charset="0"/>
                <a:ea typeface="Calibri" panose="020F0502020204030204" pitchFamily="34" charset="0"/>
                <a:cs typeface="Times New Roman" panose="02020603050405020304" pitchFamily="18" charset="0"/>
              </a:rPr>
              <a:t> action gets this instance of type </a:t>
            </a:r>
            <a:r>
              <a:rPr lang="en-IN" sz="1000" b="1">
                <a:effectLst/>
                <a:latin typeface="Arial" panose="020B0604020202020204" pitchFamily="34" charset="0"/>
                <a:ea typeface="Calibri" panose="020F0502020204030204" pitchFamily="34" charset="0"/>
                <a:cs typeface="Times New Roman" panose="02020603050405020304" pitchFamily="18" charset="0"/>
              </a:rPr>
              <a:t>Person</a:t>
            </a:r>
            <a:r>
              <a:rPr lang="en-IN" sz="1000">
                <a:effectLst/>
                <a:latin typeface="Arial" panose="020B0604020202020204" pitchFamily="34" charset="0"/>
                <a:ea typeface="Calibri" panose="020F0502020204030204" pitchFamily="34" charset="0"/>
                <a:cs typeface="Times New Roman" panose="02020603050405020304" pitchFamily="18" charset="0"/>
              </a:rPr>
              <a:t> </a:t>
            </a:r>
            <a:r>
              <a:rPr lang="en-GB" sz="1000">
                <a:effectLst/>
                <a:latin typeface="Arial" panose="020B0604020202020204" pitchFamily="34" charset="0"/>
                <a:ea typeface="Calibri" panose="020F0502020204030204" pitchFamily="34" charset="0"/>
                <a:cs typeface="Times New Roman" panose="02020603050405020304" pitchFamily="18" charset="0"/>
              </a:rPr>
              <a:t>as a parameter.</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3179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 common scenario is to develop an MVC application with create, read, update, and delete (CRUD) operations, which interacts with a database by using Entity Framework. Working with Entity Framework will be covered in Module 7, “Using Entity Framework Core in ASP.NET Core”.</a:t>
            </a:r>
          </a:p>
        </p:txBody>
      </p:sp>
      <p:sp>
        <p:nvSpPr>
          <p:cNvPr id="4" name="Slide Number Placeholder 3"/>
          <p:cNvSpPr>
            <a:spLocks noGrp="1"/>
          </p:cNvSpPr>
          <p:nvPr>
            <p:ph type="sldNum" sz="quarter" idx="10"/>
          </p:nvPr>
        </p:nvSpPr>
        <p:spPr/>
        <p:txBody>
          <a:bodyPr/>
          <a:lstStyle/>
          <a:p>
            <a:fld id="{68538189-4928-4A6A-8C45-A6514069D39C}"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42256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If you have students who are familiar with Web Forms, you might consider comparing MVC HTML helpers with Web Forms server controls. Similar to the role of server controls in Web Forms, helpers perform an analogous role in MVC. However, helpers are simpler and light-weight.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68538189-4928-4A6A-8C45-A6514069D39C}"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986851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display and edit data annotations in the slide are enclosed in square brackets. Highlight these annotations to the students and ensure that they can distinguish the annotations from properties and other code.</a:t>
            </a:r>
          </a:p>
          <a:p>
            <a:pPr>
              <a:lnSpc>
                <a:spcPct val="107000"/>
              </a:lnSpc>
              <a:spcAft>
                <a:spcPts val="800"/>
              </a:spcAft>
            </a:pP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Validation annotations are discussed in Lesson 3, “Validating MVC Applications”. </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936596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Emphasize that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HTML.DisplayFor</a:t>
            </a:r>
            <a:r>
              <a:rPr lang="en-IN" sz="1000" dirty="0">
                <a:effectLst/>
                <a:latin typeface="Arial" panose="020B0604020202020204" pitchFamily="34" charset="0"/>
                <a:ea typeface="Calibri" panose="020F0502020204030204" pitchFamily="34" charset="0"/>
                <a:cs typeface="Times New Roman" panose="02020603050405020304" pitchFamily="18" charset="0"/>
              </a:rPr>
              <a:t> HTML helper generates different HTML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markup</a:t>
            </a:r>
            <a:r>
              <a:rPr lang="en-IN" sz="1000" dirty="0">
                <a:effectLst/>
                <a:latin typeface="Arial" panose="020B0604020202020204" pitchFamily="34" charset="0"/>
                <a:ea typeface="Calibri" panose="020F0502020204030204" pitchFamily="34" charset="0"/>
                <a:cs typeface="Times New Roman" panose="02020603050405020304" pitchFamily="18" charset="0"/>
              </a:rPr>
              <a:t> depending on the data type of the property that is being rendered. For example, if the property is of type </a:t>
            </a:r>
            <a:r>
              <a:rPr lang="en-IN" sz="1000" b="1" dirty="0">
                <a:effectLst/>
                <a:latin typeface="Arial" panose="020B0604020202020204" pitchFamily="34" charset="0"/>
                <a:ea typeface="Calibri" panose="020F0502020204030204" pitchFamily="34" charset="0"/>
                <a:cs typeface="Times New Roman" panose="02020603050405020304" pitchFamily="18" charset="0"/>
              </a:rPr>
              <a:t>bool</a:t>
            </a:r>
            <a:r>
              <a:rPr lang="en-IN" sz="1000" dirty="0">
                <a:effectLst/>
                <a:latin typeface="Arial" panose="020B0604020202020204" pitchFamily="34" charset="0"/>
                <a:ea typeface="Calibri" panose="020F0502020204030204" pitchFamily="34" charset="0"/>
                <a:cs typeface="Times New Roman" panose="02020603050405020304" pitchFamily="18" charset="0"/>
              </a:rPr>
              <a:t>, it renders an HTML input element for a check box.</a:t>
            </a:r>
          </a:p>
        </p:txBody>
      </p:sp>
      <p:sp>
        <p:nvSpPr>
          <p:cNvPr id="4" name="Slide Number Placeholder 3"/>
          <p:cNvSpPr>
            <a:spLocks noGrp="1"/>
          </p:cNvSpPr>
          <p:nvPr>
            <p:ph type="sldNum" sz="quarter" idx="10"/>
          </p:nvPr>
        </p:nvSpPr>
        <p:spPr/>
        <p:txBody>
          <a:bodyPr/>
          <a:lstStyle/>
          <a:p>
            <a:fld id="{68538189-4928-4A6A-8C45-A6514069D39C}"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243799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HTML.Editor</a:t>
            </a:r>
            <a:r>
              <a:rPr lang="en-IN" sz="1000">
                <a:effectLst/>
                <a:latin typeface="Arial" panose="020B0604020202020204" pitchFamily="34" charset="0"/>
                <a:ea typeface="Calibri" panose="020F0502020204030204" pitchFamily="34" charset="0"/>
                <a:cs typeface="Times New Roman" panose="02020603050405020304" pitchFamily="18" charset="0"/>
              </a:rPr>
              <a:t> HTML helper generates different HTML markup depending on the data type of the property that is being rendered. For example, if the property is of type </a:t>
            </a:r>
            <a:r>
              <a:rPr lang="en-IN" sz="1000" b="1">
                <a:effectLst/>
                <a:latin typeface="Arial" panose="020B0604020202020204" pitchFamily="34" charset="0"/>
                <a:ea typeface="Calibri" panose="020F0502020204030204" pitchFamily="34" charset="0"/>
                <a:cs typeface="Times New Roman" panose="02020603050405020304" pitchFamily="18" charset="0"/>
              </a:rPr>
              <a:t>bool</a:t>
            </a:r>
            <a:r>
              <a:rPr lang="en-IN" sz="1000">
                <a:effectLst/>
                <a:latin typeface="Arial" panose="020B0604020202020204" pitchFamily="34" charset="0"/>
                <a:ea typeface="Calibri" panose="020F0502020204030204" pitchFamily="34" charset="0"/>
                <a:cs typeface="Times New Roman" panose="02020603050405020304" pitchFamily="18" charset="0"/>
              </a:rPr>
              <a:t>, then it renders an HTML input element for a check box.</a:t>
            </a:r>
          </a:p>
        </p:txBody>
      </p:sp>
      <p:sp>
        <p:nvSpPr>
          <p:cNvPr id="4" name="Slide Number Placeholder 3"/>
          <p:cNvSpPr>
            <a:spLocks noGrp="1"/>
          </p:cNvSpPr>
          <p:nvPr>
            <p:ph type="sldNum" sz="quarter" idx="10"/>
          </p:nvPr>
        </p:nvSpPr>
        <p:spPr/>
        <p:txBody>
          <a:bodyPr/>
          <a:lstStyle/>
          <a:p>
            <a:fld id="{68538189-4928-4A6A-8C45-A6514069D39C}"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900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illustrates how the code from the previous slide can be rewritten to use tag helpers instead of using HTML helpers.</a:t>
            </a:r>
          </a:p>
        </p:txBody>
      </p:sp>
      <p:sp>
        <p:nvSpPr>
          <p:cNvPr id="4" name="Slide Number Placeholder 3"/>
          <p:cNvSpPr>
            <a:spLocks noGrp="1"/>
          </p:cNvSpPr>
          <p:nvPr>
            <p:ph type="sldNum" sz="quarter" idx="10"/>
          </p:nvPr>
        </p:nvSpPr>
        <p:spPr/>
        <p:txBody>
          <a:bodyPr/>
          <a:lstStyle/>
          <a:p>
            <a:fld id="{68538189-4928-4A6A-8C45-A6514069D39C}"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727993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Compare the </a:t>
            </a:r>
            <a:r>
              <a:rPr lang="en-IN" sz="1000" b="1">
                <a:effectLst/>
                <a:latin typeface="Arial" panose="020B0604020202020204" pitchFamily="34" charset="0"/>
                <a:ea typeface="Calibri" panose="020F0502020204030204" pitchFamily="34" charset="0"/>
                <a:cs typeface="Times New Roman" panose="02020603050405020304" pitchFamily="18" charset="0"/>
              </a:rPr>
              <a:t>FormTagHelper</a:t>
            </a:r>
            <a:r>
              <a:rPr lang="en-IN" sz="1000">
                <a:effectLst/>
                <a:latin typeface="Arial" panose="020B0604020202020204" pitchFamily="34" charset="0"/>
                <a:ea typeface="Calibri" panose="020F0502020204030204" pitchFamily="34" charset="0"/>
                <a:cs typeface="Times New Roman" panose="02020603050405020304" pitchFamily="18" charset="0"/>
              </a:rPr>
              <a:t> tag helper to the </a:t>
            </a:r>
            <a:r>
              <a:rPr lang="en-IN" sz="1000" b="1">
                <a:effectLst/>
                <a:latin typeface="Arial" panose="020B0604020202020204" pitchFamily="34" charset="0"/>
                <a:ea typeface="Calibri" panose="020F0502020204030204" pitchFamily="34" charset="0"/>
                <a:cs typeface="Times New Roman" panose="02020603050405020304" pitchFamily="18" charset="0"/>
              </a:rPr>
              <a:t>Html.BeginForm</a:t>
            </a:r>
            <a:r>
              <a:rPr lang="en-IN" sz="1000">
                <a:effectLst/>
                <a:latin typeface="Arial" panose="020B0604020202020204" pitchFamily="34" charset="0"/>
                <a:ea typeface="Calibri" panose="020F0502020204030204" pitchFamily="34" charset="0"/>
                <a:cs typeface="Times New Roman" panose="02020603050405020304" pitchFamily="18" charset="0"/>
              </a:rPr>
              <a:t> HTML helper.</a:t>
            </a:r>
          </a:p>
        </p:txBody>
      </p:sp>
      <p:sp>
        <p:nvSpPr>
          <p:cNvPr id="4" name="Slide Number Placeholder 3"/>
          <p:cNvSpPr>
            <a:spLocks noGrp="1"/>
          </p:cNvSpPr>
          <p:nvPr>
            <p:ph type="sldNum" sz="quarter" idx="10"/>
          </p:nvPr>
        </p:nvSpPr>
        <p:spPr/>
        <p:txBody>
          <a:bodyPr/>
          <a:lstStyle/>
          <a:p>
            <a:fld id="{68538189-4928-4A6A-8C45-A6514069D39C}"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048507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 is not based on a vanilla template because it was prepared specifically for this demonstration. The starter solution already contains a controller and a _</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ViewImports.cshtml</a:t>
            </a:r>
            <a:r>
              <a:rPr lang="en-IN" sz="1000" dirty="0">
                <a:effectLst/>
                <a:latin typeface="Arial" panose="020B0604020202020204" pitchFamily="34" charset="0"/>
                <a:ea typeface="Calibri" panose="020F0502020204030204" pitchFamily="34" charset="0"/>
                <a:cs typeface="Times New Roman" panose="02020603050405020304" pitchFamily="18" charset="0"/>
              </a:rPr>
              <a:t> file that won’t be changed, also two views and a model that will be changed during the demonstration. Additionally, the starter solution contains CSS. This subject is covered in Module 8, “Using Layouts, CSS and JavaScript in ASP.NET Core MVC”.</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Use Display and Edit Data Annotations“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https://github.com/MicrosoftLearning/20486D-DevelopingASPNETMVCWebApplications/blob/master/Instructions/20486D_MOD06_DEMO.md#demonstration-how-to-use-display-and-edit-data-annotations.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4771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first lesson provides an overview of what is a model and how you can pass a model to a view. The second lesson explains how to use display and data annotations. The third lesson explains how to validate user input with data annotations. </a:t>
            </a:r>
          </a:p>
        </p:txBody>
      </p:sp>
      <p:sp>
        <p:nvSpPr>
          <p:cNvPr id="4" name="Slide Number Placeholder 3"/>
          <p:cNvSpPr>
            <a:spLocks noGrp="1"/>
          </p:cNvSpPr>
          <p:nvPr>
            <p:ph type="sldNum" sz="quarter" idx="10"/>
          </p:nvPr>
        </p:nvSpPr>
        <p:spPr/>
        <p:txBody>
          <a:bodyPr/>
          <a:lstStyle/>
          <a:p>
            <a:fld id="{68538189-4928-4A6A-8C45-A6514069D39C}"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03156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In this lesson, the students will learn how to validate MVC applications by using server-side validation. It is also possible to validate MVC applications by using client-side validation. Client-side validation will be covered in Module 8, “Using Layouts, CSS and JavaScript in ASP.NET Core MVC”.</a:t>
            </a:r>
          </a:p>
        </p:txBody>
      </p:sp>
      <p:sp>
        <p:nvSpPr>
          <p:cNvPr id="4" name="Slide Number Placeholder 3"/>
          <p:cNvSpPr>
            <a:spLocks noGrp="1"/>
          </p:cNvSpPr>
          <p:nvPr>
            <p:ph type="sldNum" sz="quarter" idx="10"/>
          </p:nvPr>
        </p:nvSpPr>
        <p:spPr/>
        <p:txBody>
          <a:bodyPr/>
          <a:lstStyle/>
          <a:p>
            <a:fld id="{68538189-4928-4A6A-8C45-A6514069D39C}"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092547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Go over the validation data annotation in the slide and explain them. Mention that to identify an error in the controller, you can use the </a:t>
            </a:r>
            <a:r>
              <a:rPr lang="en-IN" sz="1000" b="1">
                <a:effectLst/>
                <a:latin typeface="Arial" panose="020B0604020202020204" pitchFamily="34" charset="0"/>
                <a:ea typeface="Calibri" panose="020F0502020204030204" pitchFamily="34" charset="0"/>
                <a:cs typeface="Times New Roman" panose="02020603050405020304" pitchFamily="18" charset="0"/>
              </a:rPr>
              <a:t>ModelState.IsValid</a:t>
            </a:r>
            <a:r>
              <a:rPr lang="en-IN" sz="1000">
                <a:effectLst/>
                <a:latin typeface="Arial" panose="020B0604020202020204" pitchFamily="34" charset="0"/>
                <a:ea typeface="Calibri" panose="020F0502020204030204" pitchFamily="34" charset="0"/>
                <a:cs typeface="Times New Roman" panose="02020603050405020304" pitchFamily="18" charset="0"/>
              </a:rPr>
              <a:t> property.</a:t>
            </a:r>
          </a:p>
        </p:txBody>
      </p:sp>
      <p:sp>
        <p:nvSpPr>
          <p:cNvPr id="4" name="Slide Number Placeholder 3"/>
          <p:cNvSpPr>
            <a:spLocks noGrp="1"/>
          </p:cNvSpPr>
          <p:nvPr>
            <p:ph type="sldNum" sz="quarter" idx="10"/>
          </p:nvPr>
        </p:nvSpPr>
        <p:spPr/>
        <p:txBody>
          <a:bodyPr/>
          <a:lstStyle/>
          <a:p>
            <a:fld id="{68538189-4928-4A6A-8C45-A6514069D39C}" type="slidenum">
              <a:rPr lang="en-IN" smtClean="0"/>
              <a:t>21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982576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Segoe UI" panose="020B0502040204020203" pitchFamily="34" charset="0"/>
              </a:rPr>
              <a:t>Emphasize that when you use the </a:t>
            </a:r>
            <a:r>
              <a:rPr lang="en-IN" sz="1000" b="1">
                <a:effectLst/>
                <a:latin typeface="Arial" panose="020B0604020202020204" pitchFamily="34" charset="0"/>
                <a:ea typeface="Calibri" panose="020F0502020204030204" pitchFamily="34" charset="0"/>
                <a:cs typeface="Times New Roman" panose="02020603050405020304" pitchFamily="18" charset="0"/>
              </a:rPr>
              <a:t>Html.ValidationSummary</a:t>
            </a:r>
            <a:r>
              <a:rPr lang="en-IN" sz="1000">
                <a:effectLst/>
                <a:latin typeface="Arial" panose="020B0604020202020204" pitchFamily="34" charset="0"/>
                <a:ea typeface="Calibri" panose="020F0502020204030204" pitchFamily="34" charset="0"/>
                <a:cs typeface="Segoe UI" panose="020B0502040204020203" pitchFamily="34" charset="0"/>
              </a:rPr>
              <a:t> HTML helper, all error messages for all fields will be displayed.</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310219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illustrates how the code from the previous slide can be rewritten to use tag helpers instead of using HTML helpers.</a:t>
            </a:r>
          </a:p>
        </p:txBody>
      </p:sp>
      <p:sp>
        <p:nvSpPr>
          <p:cNvPr id="4" name="Slide Number Placeholder 3"/>
          <p:cNvSpPr>
            <a:spLocks noGrp="1"/>
          </p:cNvSpPr>
          <p:nvPr>
            <p:ph type="sldNum" sz="quarter" idx="10"/>
          </p:nvPr>
        </p:nvSpPr>
        <p:spPr/>
        <p:txBody>
          <a:bodyPr/>
          <a:lstStyle/>
          <a:p>
            <a:fld id="{68538189-4928-4A6A-8C45-A6514069D39C}"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966515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Note that the starter solution for this demo is not based on a vanilla template because it was prepared specifically for this demonstration. The starter solution already contains a controller and a model that will be changed. It also contains two views and one of them will be changed during the demonstration. Furthermore, the solution also contains a _</a:t>
            </a:r>
            <a:r>
              <a:rPr lang="en-US" sz="1000" b="1" dirty="0" err="1">
                <a:latin typeface="Arial" panose="020B0604020202020204" pitchFamily="34" charset="0"/>
                <a:cs typeface="Arial" panose="020B0604020202020204" pitchFamily="34" charset="0"/>
              </a:rPr>
              <a:t>ViewImports.cshtml</a:t>
            </a:r>
            <a:r>
              <a:rPr lang="en-US" sz="1000" dirty="0">
                <a:latin typeface="Arial" panose="020B0604020202020204" pitchFamily="34" charset="0"/>
                <a:cs typeface="Arial" panose="020B0604020202020204" pitchFamily="34" charset="0"/>
              </a:rPr>
              <a:t> file that won’t be changed during the demonstration. Additionally, the starter solution contains CSS. This subject is covered in Module 8, “Using Layouts, CSS and JavaScript in ASP.NET Core MVC”.</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a:p>
            <a:r>
              <a:rPr lang="en-IN" sz="1000" b="1" dirty="0">
                <a:latin typeface="Arial" panose="020B0604020202020204" pitchFamily="34" charset="0"/>
                <a:cs typeface="Arial" panose="020B0604020202020204" pitchFamily="34" charset="0"/>
              </a:rPr>
              <a:t>Demonstration Steps</a:t>
            </a:r>
          </a:p>
          <a:p>
            <a:endParaRPr lang="en-IN" sz="1000" b="1"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will find the steps in the section “Demonstration: How to Validate User Input with Data Annotations“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https://github.com/MicrosoftLearning/20486D-DevelopingASPNETMVCWebApplications/blob/master/Instructions/20486D_MOD06_DEMO.md#demonstration-how-to-validate-user-input-with-data-annotations.</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061419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code on this slide shows how to create a custom data validation annotation and use it in a model.</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429170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starter solution for this demo is not based on a vanilla template because it was prepared specifically for this demonstration. The starter solution already contains a controller, two views and a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ViewImports.cshtml</a:t>
            </a:r>
            <a:r>
              <a:rPr lang="en-US" sz="1000" dirty="0">
                <a:latin typeface="Arial" panose="020B0604020202020204" pitchFamily="34" charset="0"/>
                <a:cs typeface="Arial" panose="020B0604020202020204" pitchFamily="34" charset="0"/>
              </a:rPr>
              <a:t> file that won’t be changed during the demonstration. Additionally, the starter solution contains CSS. This subject is covered in Module 8, “Using Layouts, CSS and JavaScript in ASP.NET Core MVC”.</a:t>
            </a:r>
            <a:endParaRPr lang="en-IN" sz="10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a:p>
            <a:r>
              <a:rPr lang="en-IN" sz="1000" b="1" dirty="0">
                <a:latin typeface="Arial" panose="020B0604020202020204" pitchFamily="34" charset="0"/>
                <a:cs typeface="Arial" panose="020B0604020202020204" pitchFamily="34" charset="0"/>
              </a:rPr>
              <a:t>Demonstration  Steps</a:t>
            </a:r>
          </a:p>
          <a:p>
            <a:endParaRPr lang="en-IN"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will find the steps in the section “Demonstration: How to Add Custom Validations“ on the following page: </a:t>
            </a:r>
            <a:r>
              <a:rPr lang="en-US" sz="1000" u="sng" dirty="0">
                <a:latin typeface="Arial" panose="020B0604020202020204" pitchFamily="34" charset="0"/>
                <a:cs typeface="Arial" panose="020B0604020202020204" pitchFamily="34" charset="0"/>
              </a:rPr>
              <a:t>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https://github.com/MicrosoftLearning/20486D-DevelopingASPNETMVCWebApplications/blob/master/Instructions/20486D_MOD06_DEMO.md#demonstration-how-to-add-custom-validations</a:t>
            </a:r>
            <a:endParaRPr lang="en-IN"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885750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https://github.com/MicrosoftLearning/20486D-DevelopingASPNETMVCWebApplications/blob/master/Instructions/20486D_MOD06_LAB_MANUAL.md.</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4"/>
              </a:rPr>
              <a:t>https://github.com/MicrosoftLearning/20486D-DevelopingASPNETMVCWebApplications/blob/master/Instructions/20486D_MOD06_LAK.md.</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Exercise 1: Adding a Model</a:t>
            </a:r>
            <a:endParaRPr lang="en-IN" sz="10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In this exercise, you will:</a:t>
            </a:r>
          </a:p>
          <a:p>
            <a:pPr marL="342900" lvl="0" indent="-342900">
              <a:lnSpc>
                <a:spcPct val="115000"/>
              </a:lnSpc>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models to the web application and use them in views.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action.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SzPct val="150000"/>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Create</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(POST)</a:t>
            </a:r>
            <a:r>
              <a:rPr lang="en-US" sz="1000" i="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action.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a new model</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the model in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 the model from the controller to a view</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Write a GET action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Write a POST action that accepts the model</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buSzPts val="1000"/>
              <a:tabLst>
                <a:tab pos="457200" algn="l"/>
              </a:tabLs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3750863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latin typeface="Arial" panose="020B0604020202020204" pitchFamily="34" charset="0"/>
                <a:ea typeface="Times New Roman" panose="02020603050405020304" pitchFamily="18" charset="0"/>
                <a:cs typeface="Times New Roman" panose="02020603050405020304" pitchFamily="18" charset="0"/>
              </a:rPr>
              <a:t>Exercise 2: </a:t>
            </a:r>
            <a:r>
              <a:rPr lang="en-IN" sz="1000" b="1" dirty="0">
                <a:latin typeface="Arial" panose="020B0604020202020204" pitchFamily="34" charset="0"/>
                <a:ea typeface="Calibri" panose="020F0502020204030204" pitchFamily="34" charset="0"/>
                <a:cs typeface="Times New Roman" panose="02020603050405020304" pitchFamily="18" charset="0"/>
              </a:rPr>
              <a:t>Working with Forms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ln this exercise, you will:</a:t>
            </a:r>
          </a:p>
          <a:p>
            <a:pPr marL="228600" lvl="0" indent="-228600">
              <a:lnSpc>
                <a:spcPct val="115000"/>
              </a:lnSpc>
              <a:spcAft>
                <a:spcPts val="995"/>
              </a:spcAft>
              <a:buSzPct val="150000"/>
              <a:buFont typeface="Arial" panose="020B0604020202020204" pitchFamily="34" charset="0"/>
              <a:buChar char="•"/>
              <a:tabLst>
                <a:tab pos="457200" algn="l"/>
              </a:tabLst>
            </a:pPr>
            <a:r>
              <a:rPr lang="en-IN" sz="1000" dirty="0">
                <a:latin typeface="Arial" panose="020B0604020202020204" pitchFamily="34" charset="0"/>
                <a:ea typeface="Calibri" panose="020F0502020204030204" pitchFamily="34" charset="0"/>
                <a:cs typeface="Times New Roman" panose="02020603050405020304" pitchFamily="18" charset="0"/>
              </a:rPr>
              <a:t>   Add Display and Edit data annotations to a </a:t>
            </a:r>
            <a:r>
              <a:rPr lang="en-IN" sz="1000" b="1" dirty="0">
                <a:latin typeface="Arial" panose="020B0604020202020204" pitchFamily="34" charset="0"/>
                <a:ea typeface="Calibri" panose="020F0502020204030204" pitchFamily="34" charset="0"/>
                <a:cs typeface="Times New Roman" panose="02020603050405020304" pitchFamily="18" charset="0"/>
              </a:rPr>
              <a:t>Butterfly</a:t>
            </a:r>
            <a:r>
              <a:rPr lang="en-IN" sz="1000" dirty="0">
                <a:latin typeface="Arial" panose="020B0604020202020204" pitchFamily="34" charset="0"/>
                <a:ea typeface="Calibri" panose="020F0502020204030204" pitchFamily="34" charset="0"/>
                <a:cs typeface="Times New Roman" panose="02020603050405020304" pitchFamily="18" charset="0"/>
              </a:rPr>
              <a:t> model.</a:t>
            </a:r>
          </a:p>
          <a:p>
            <a:pPr marL="342900" indent="-342900">
              <a:lnSpc>
                <a:spcPct val="115000"/>
              </a:lnSpc>
              <a:spcAft>
                <a:spcPts val="995"/>
              </a:spcAft>
              <a:buSzPct val="150000"/>
              <a:buFont typeface="Arial" panose="020B0604020202020204" pitchFamily="34" charset="0"/>
              <a:buChar char="•"/>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a:t>
            </a: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Display</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Helpers to </a:t>
            </a:r>
            <a:r>
              <a:rPr lang="en-IN"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Index.cshtml</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SzPct val="150000"/>
              <a:buFont typeface="Arial" panose="020B0604020202020204" pitchFamily="34" charset="0"/>
              <a:buChar char="•"/>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a:t>
            </a: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Form</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helpers and </a:t>
            </a: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Editor</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Helpers to </a:t>
            </a:r>
            <a:r>
              <a:rPr lang="en-IN"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Create.cshtml</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display and edit data annotations to a model</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Update an action to return </a:t>
            </a:r>
            <a:r>
              <a:rPr lang="en-IN"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FileContentResult</a:t>
            </a:r>
            <a:endPar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Display Helpers</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Form helpers</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Editor Helpers</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application</a:t>
            </a:r>
          </a:p>
          <a:p>
            <a:pPr lvl="0">
              <a:lnSpc>
                <a:spcPct val="107000"/>
              </a:lnSpc>
              <a:spcAft>
                <a:spcPts val="800"/>
              </a:spcAft>
            </a:pP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3: Adding Validation</a:t>
            </a:r>
          </a:p>
          <a:p>
            <a:pPr lvl="0">
              <a:lnSpc>
                <a:spcPct val="107000"/>
              </a:lnSpc>
              <a:spcAft>
                <a:spcPts val="800"/>
              </a:spcAf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ln this exercise, you will:</a:t>
            </a:r>
          </a:p>
          <a:p>
            <a:pPr marL="342900" lvl="0" indent="-342900">
              <a:lnSpc>
                <a:spcPct val="115000"/>
              </a:lnSpc>
              <a:spcAft>
                <a:spcPts val="995"/>
              </a:spcAft>
              <a:buSzPct val="150000"/>
              <a:buFont typeface="Arial" panose="020B0604020202020204" pitchFamily="34" charset="0"/>
              <a:buChar char="•"/>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validation data annotations to a Butterfly model.</a:t>
            </a:r>
          </a:p>
          <a:p>
            <a:pPr marL="342900" lvl="0" indent="-342900">
              <a:lnSpc>
                <a:spcPct val="115000"/>
              </a:lnSpc>
              <a:spcAft>
                <a:spcPts val="995"/>
              </a:spcAft>
              <a:buSzPct val="150000"/>
              <a:buFont typeface="Arial" panose="020B0604020202020204" pitchFamily="34" charset="0"/>
              <a:buChar char="•"/>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validation Helpers to the Create view.</a:t>
            </a:r>
          </a:p>
          <a:p>
            <a:pPr marL="342900" lvl="0" indent="-342900">
              <a:lnSpc>
                <a:spcPct val="115000"/>
              </a:lnSpc>
              <a:spcAft>
                <a:spcPts val="995"/>
              </a:spcAft>
              <a:buSzPct val="150000"/>
              <a:buFont typeface="Arial" panose="020B0604020202020204" pitchFamily="34" charset="0"/>
              <a:buChar char="•"/>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a:t>
            </a:r>
            <a:r>
              <a:rPr lang="en-IN"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ModelState.IsValid</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property in the </a:t>
            </a:r>
            <a:r>
              <a:rPr lang="en-IN"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ButterflyController</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class.</a:t>
            </a:r>
          </a:p>
          <a:p>
            <a:pPr marL="342900" lvl="0" indent="-342900">
              <a:lnSpc>
                <a:spcPct val="115000"/>
              </a:lnSpc>
              <a:spcAft>
                <a:spcPts val="995"/>
              </a:spcAft>
              <a:buSzPct val="150000"/>
              <a:buFont typeface="Arial" panose="020B0604020202020204" pitchFamily="34" charset="0"/>
              <a:buChar char="•"/>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the </a:t>
            </a:r>
            <a:r>
              <a:rPr lang="en-IN"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MaxButterflyQuantityValidation</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custom validator.</a:t>
            </a:r>
          </a:p>
        </p:txBody>
      </p:sp>
      <p:sp>
        <p:nvSpPr>
          <p:cNvPr id="4" name="Slide Number Placeholder 3"/>
          <p:cNvSpPr>
            <a:spLocks noGrp="1"/>
          </p:cNvSpPr>
          <p:nvPr>
            <p:ph type="sldNum" sz="quarter" idx="10"/>
          </p:nvPr>
        </p:nvSpPr>
        <p:spPr/>
        <p:txBody>
          <a:bodyPr/>
          <a:lstStyle/>
          <a:p>
            <a:fld id="{68538189-4928-4A6A-8C45-A6514069D39C}" type="slidenum">
              <a:rPr lang="en-IN" smtClean="0"/>
              <a:t>28</a:t>
            </a:fld>
            <a:endParaRPr lang="en-IN"/>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20486D</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719394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07000"/>
              </a:lnSpc>
              <a:spcAft>
                <a:spcPts val="800"/>
              </a:spcAf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validation data annotations to a model</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validation helpers to a view</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Using </a:t>
            </a:r>
            <a:r>
              <a:rPr lang="en-IN"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ModelState.IsValid</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property in a controller</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application</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custom validation</a:t>
            </a:r>
          </a:p>
          <a:p>
            <a:pPr marL="342900" lvl="0" indent="-342900">
              <a:lnSpc>
                <a:spcPct val="115000"/>
              </a:lnSpc>
              <a:spcAft>
                <a:spcPts val="995"/>
              </a:spcAft>
              <a:buFont typeface="+mj-lt"/>
              <a:buAutoNum type="arabicPeriod"/>
              <a:tabLst>
                <a:tab pos="457200" algn="l"/>
              </a:tabLs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application</a:t>
            </a:r>
            <a:endParaRPr lang="en-IN" sz="1000" dirty="0"/>
          </a:p>
          <a:p>
            <a:endParaRPr lang="en-IN" dirty="0"/>
          </a:p>
        </p:txBody>
      </p:sp>
      <p:sp>
        <p:nvSpPr>
          <p:cNvPr id="4" name="Slide Number Placeholder 3"/>
          <p:cNvSpPr>
            <a:spLocks noGrp="1"/>
          </p:cNvSpPr>
          <p:nvPr>
            <p:ph type="sldNum" sz="quarter" idx="10"/>
          </p:nvPr>
        </p:nvSpPr>
        <p:spPr/>
        <p:txBody>
          <a:bodyPr/>
          <a:lstStyle/>
          <a:p>
            <a:fld id="{68538189-4928-4A6A-8C45-A6514069D39C}" type="slidenum">
              <a:rPr lang="en-IN" smtClean="0"/>
              <a:t>29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961003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Lesson 1 introduces models. To better understand the material in the following lessons in this module, it is important that the students have a complete understanding of the Lesson 1 content. Therefore, ensure that the students understand the material in the first lesson before moving to the next lessons.</a:t>
            </a:r>
          </a:p>
        </p:txBody>
      </p:sp>
      <p:sp>
        <p:nvSpPr>
          <p:cNvPr id="4" name="Slide Number Placeholder 3"/>
          <p:cNvSpPr>
            <a:spLocks noGrp="1"/>
          </p:cNvSpPr>
          <p:nvPr>
            <p:ph type="sldNum" sz="quarter" idx="10"/>
          </p:nvPr>
        </p:nvSpPr>
        <p:spPr/>
        <p:txBody>
          <a:bodyPr/>
          <a:lstStyle/>
          <a:p>
            <a:fld id="{68538189-4928-4A6A-8C45-A6514069D39C}"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863081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68538189-4928-4A6A-8C45-A6514069D39C}" type="slidenum">
              <a:rPr lang="en-IN" smtClean="0"/>
              <a:t>30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942800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In your web application, you want users to be able to enter their email address in addition to their butterfly information. What should you do so that the form displays a text box, which will allow the users to type their email address?</a:t>
            </a:r>
          </a:p>
          <a:p>
            <a:pPr>
              <a:lnSpc>
                <a:spcPct val="107000"/>
              </a:lnSpc>
              <a:spcAft>
                <a:spcPts val="800"/>
              </a:spcAft>
            </a:pPr>
            <a:r>
              <a:rPr lang="en-IN" sz="1000" b="1">
                <a:effectLst/>
                <a:latin typeface="Arial" panose="020B0604020202020204" pitchFamily="34" charset="0"/>
                <a:ea typeface="Calibri" panose="020F0502020204030204" pitchFamily="34" charset="0"/>
                <a:cs typeface="Times New Roman" panose="02020603050405020304" pitchFamily="18" charset="0"/>
              </a:rPr>
              <a:t>Answer</a:t>
            </a:r>
            <a:endParaRPr lang="en-IN"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You should add a property named </a:t>
            </a:r>
            <a:r>
              <a:rPr lang="en-IN" sz="1000" b="1">
                <a:effectLst/>
                <a:latin typeface="Arial" panose="020B0604020202020204" pitchFamily="34" charset="0"/>
                <a:ea typeface="Calibri" panose="020F0502020204030204" pitchFamily="34" charset="0"/>
                <a:cs typeface="Times New Roman" panose="02020603050405020304" pitchFamily="18" charset="0"/>
              </a:rPr>
              <a:t>EmailAddress</a:t>
            </a:r>
            <a:r>
              <a:rPr lang="en-IN" sz="1000">
                <a:effectLst/>
                <a:latin typeface="Arial" panose="020B0604020202020204" pitchFamily="34" charset="0"/>
                <a:ea typeface="Calibri" panose="020F0502020204030204" pitchFamily="34" charset="0"/>
                <a:cs typeface="Times New Roman" panose="02020603050405020304" pitchFamily="18" charset="0"/>
              </a:rPr>
              <a:t> of type </a:t>
            </a:r>
            <a:r>
              <a:rPr lang="en-IN" sz="1000" b="1">
                <a:effectLst/>
                <a:latin typeface="Arial" panose="020B0604020202020204" pitchFamily="34" charset="0"/>
                <a:ea typeface="Calibri" panose="020F0502020204030204" pitchFamily="34" charset="0"/>
                <a:cs typeface="Times New Roman" panose="02020603050405020304" pitchFamily="18" charset="0"/>
              </a:rPr>
              <a:t>string</a:t>
            </a:r>
            <a:r>
              <a:rPr lang="en-IN" sz="1000">
                <a:effectLst/>
                <a:latin typeface="Arial" panose="020B0604020202020204" pitchFamily="34" charset="0"/>
                <a:ea typeface="Calibri" panose="020F0502020204030204" pitchFamily="34" charset="0"/>
                <a:cs typeface="Times New Roman" panose="02020603050405020304" pitchFamily="18" charset="0"/>
              </a:rPr>
              <a:t> to the </a:t>
            </a:r>
            <a:r>
              <a:rPr lang="en-IN" sz="1000" b="1">
                <a:effectLst/>
                <a:latin typeface="Arial" panose="020B0604020202020204" pitchFamily="34" charset="0"/>
                <a:ea typeface="Calibri" panose="020F0502020204030204" pitchFamily="34" charset="0"/>
                <a:cs typeface="Times New Roman" panose="02020603050405020304" pitchFamily="18" charset="0"/>
              </a:rPr>
              <a:t>Butterfly</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You should annotate the </a:t>
            </a:r>
            <a:r>
              <a:rPr lang="en-IN" sz="1000" b="1">
                <a:effectLst/>
                <a:latin typeface="Arial" panose="020B0604020202020204" pitchFamily="34" charset="0"/>
                <a:ea typeface="Calibri" panose="020F0502020204030204" pitchFamily="34" charset="0"/>
                <a:cs typeface="Times New Roman" panose="02020603050405020304" pitchFamily="18" charset="0"/>
              </a:rPr>
              <a:t>EmailAddress</a:t>
            </a:r>
            <a:r>
              <a:rPr lang="en-IN" sz="1000">
                <a:effectLst/>
                <a:latin typeface="Arial" panose="020B0604020202020204" pitchFamily="34" charset="0"/>
                <a:ea typeface="Calibri" panose="020F0502020204030204" pitchFamily="34" charset="0"/>
                <a:cs typeface="Times New Roman" panose="02020603050405020304" pitchFamily="18" charset="0"/>
              </a:rPr>
              <a:t> property with the </a:t>
            </a:r>
            <a:r>
              <a:rPr lang="en-IN" sz="1000" b="1">
                <a:effectLst/>
                <a:latin typeface="Arial" panose="020B0604020202020204" pitchFamily="34" charset="0"/>
                <a:ea typeface="Calibri" panose="020F0502020204030204" pitchFamily="34" charset="0"/>
                <a:cs typeface="Times New Roman" panose="02020603050405020304" pitchFamily="18" charset="0"/>
              </a:rPr>
              <a:t>DataTypeAttribute</a:t>
            </a:r>
            <a:r>
              <a:rPr lang="en-IN" sz="1000">
                <a:effectLst/>
                <a:latin typeface="Arial" panose="020B0604020202020204" pitchFamily="34" charset="0"/>
                <a:ea typeface="Calibri" panose="020F0502020204030204" pitchFamily="34" charset="0"/>
                <a:cs typeface="Times New Roman" panose="02020603050405020304" pitchFamily="18" charset="0"/>
              </a:rPr>
              <a:t> attribute, and associate it with the </a:t>
            </a:r>
            <a:r>
              <a:rPr lang="en-IN" sz="1000" b="1">
                <a:effectLst/>
                <a:latin typeface="Arial" panose="020B0604020202020204" pitchFamily="34" charset="0"/>
                <a:ea typeface="Calibri" panose="020F0502020204030204" pitchFamily="34" charset="0"/>
                <a:cs typeface="Times New Roman" panose="02020603050405020304" pitchFamily="18" charset="0"/>
              </a:rPr>
              <a:t>EmailAddress</a:t>
            </a:r>
            <a:r>
              <a:rPr lang="en-IN" sz="1000">
                <a:effectLst/>
                <a:latin typeface="Arial" panose="020B0604020202020204" pitchFamily="34" charset="0"/>
                <a:ea typeface="Calibri" panose="020F0502020204030204" pitchFamily="34" charset="0"/>
                <a:cs typeface="Times New Roman" panose="02020603050405020304" pitchFamily="18" charset="0"/>
              </a:rPr>
              <a:t> data type. Then you should add an editor tag helper to the </a:t>
            </a:r>
            <a:r>
              <a:rPr lang="en-IN" sz="1000" b="1">
                <a:effectLst/>
                <a:latin typeface="Arial" panose="020B0604020202020204" pitchFamily="34" charset="0"/>
                <a:ea typeface="Calibri" panose="020F0502020204030204" pitchFamily="34" charset="0"/>
                <a:cs typeface="Times New Roman" panose="02020603050405020304" pitchFamily="18" charset="0"/>
              </a:rPr>
              <a:t>Create</a:t>
            </a:r>
            <a:r>
              <a:rPr lang="en-IN" sz="1000">
                <a:effectLst/>
                <a:latin typeface="Arial" panose="020B0604020202020204" pitchFamily="34" charset="0"/>
                <a:ea typeface="Calibri" panose="020F0502020204030204" pitchFamily="34" charset="0"/>
                <a:cs typeface="Times New Roman" panose="02020603050405020304" pitchFamily="18" charset="0"/>
              </a:rPr>
              <a:t> view for the new property of the model. Now, when users request the relative URL “/Butterfly/Create”</a:t>
            </a:r>
            <a:r>
              <a:rPr lang="en-IN" sz="1000" b="1">
                <a:effectLst/>
                <a:latin typeface="Arial" panose="020B0604020202020204" pitchFamily="34" charset="0"/>
                <a:ea typeface="Calibri" panose="020F0502020204030204" pitchFamily="34" charset="0"/>
                <a:cs typeface="Times New Roman" panose="02020603050405020304" pitchFamily="18" charset="0"/>
              </a:rPr>
              <a:t> </a:t>
            </a:r>
            <a:r>
              <a:rPr lang="en-IN" sz="1000">
                <a:effectLst/>
                <a:latin typeface="Arial" panose="020B0604020202020204" pitchFamily="34" charset="0"/>
                <a:ea typeface="Calibri" panose="020F0502020204030204" pitchFamily="34" charset="0"/>
                <a:cs typeface="Times New Roman" panose="02020603050405020304" pitchFamily="18" charset="0"/>
              </a:rPr>
              <a:t>the form will contain a text box, in which the users can enter their email address and validation if the user won’t enter the correct data. </a:t>
            </a:r>
          </a:p>
          <a:p>
            <a:pPr>
              <a:lnSpc>
                <a:spcPct val="107000"/>
              </a:lnSpc>
              <a:spcAft>
                <a:spcPts val="800"/>
              </a:spcAft>
            </a:pPr>
            <a:r>
              <a:rPr lang="en-IN"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If a user does not fill the butterfly information in the form and clicks the submit button, what will happen?</a:t>
            </a:r>
          </a:p>
          <a:p>
            <a:pPr>
              <a:lnSpc>
                <a:spcPct val="107000"/>
              </a:lnSpc>
              <a:spcAft>
                <a:spcPts val="800"/>
              </a:spcAft>
            </a:pPr>
            <a:r>
              <a:rPr lang="en-IN" sz="1000" b="1">
                <a:effectLst/>
                <a:latin typeface="Arial" panose="020B0604020202020204" pitchFamily="34" charset="0"/>
                <a:ea typeface="Calibri" panose="020F0502020204030204" pitchFamily="34" charset="0"/>
                <a:cs typeface="Times New Roman" panose="02020603050405020304" pitchFamily="18" charset="0"/>
              </a:rPr>
              <a:t>Answer</a:t>
            </a:r>
            <a:endParaRPr lang="en-IN"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If a user does not fill the butterfly information in the form and clicks the submit button, the validation messages will be displayed next to the invalid fields.</a:t>
            </a:r>
          </a:p>
        </p:txBody>
      </p:sp>
      <p:sp>
        <p:nvSpPr>
          <p:cNvPr id="4" name="Slide Number Placeholder 3"/>
          <p:cNvSpPr>
            <a:spLocks noGrp="1"/>
          </p:cNvSpPr>
          <p:nvPr>
            <p:ph type="sldNum" sz="quarter" idx="10"/>
          </p:nvPr>
        </p:nvSpPr>
        <p:spPr/>
        <p:txBody>
          <a:bodyPr/>
          <a:lstStyle/>
          <a:p>
            <a:fld id="{68538189-4928-4A6A-8C45-A6514069D39C}" type="slidenum">
              <a:rPr lang="en-IN" smtClean="0"/>
              <a:t>31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165714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want to display the name of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Comment.Subject</a:t>
            </a:r>
            <a:r>
              <a:rPr lang="en-IN" sz="1000" dirty="0">
                <a:effectLst/>
                <a:latin typeface="Arial" panose="020B0604020202020204" pitchFamily="34" charset="0"/>
                <a:ea typeface="Calibri" panose="020F0502020204030204" pitchFamily="34" charset="0"/>
                <a:cs typeface="Times New Roman" panose="02020603050405020304" pitchFamily="18" charset="0"/>
              </a:rPr>
              <a:t> property in an MVC view that renders an edit form for comments. You want the label </a:t>
            </a:r>
            <a:r>
              <a:rPr lang="en-IN" sz="1000" b="1" dirty="0">
                <a:effectLst/>
                <a:latin typeface="Arial" panose="020B0604020202020204" pitchFamily="34" charset="0"/>
                <a:ea typeface="Calibri" panose="020F0502020204030204" pitchFamily="34" charset="0"/>
                <a:cs typeface="Times New Roman" panose="02020603050405020304" pitchFamily="18" charset="0"/>
              </a:rPr>
              <a:t>Edit Subject</a:t>
            </a:r>
            <a:r>
              <a:rPr lang="en-IN" sz="1000" dirty="0">
                <a:effectLst/>
                <a:latin typeface="Arial" panose="020B0604020202020204" pitchFamily="34" charset="0"/>
                <a:ea typeface="Calibri" panose="020F0502020204030204" pitchFamily="34" charset="0"/>
                <a:cs typeface="Times New Roman" panose="02020603050405020304" pitchFamily="18" charset="0"/>
              </a:rPr>
              <a:t> to appear to the left of a text box so that a user can edit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Subject</a:t>
            </a:r>
            <a:r>
              <a:rPr lang="en-IN" sz="1000" dirty="0">
                <a:effectLst/>
                <a:latin typeface="Arial" panose="020B0604020202020204" pitchFamily="34" charset="0"/>
                <a:ea typeface="Calibri" panose="020F0502020204030204" pitchFamily="34" charset="0"/>
                <a:cs typeface="Times New Roman" panose="02020603050405020304" pitchFamily="18" charset="0"/>
              </a:rPr>
              <a:t> value. Which HTML helper should you use to render the field name?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can render the display name of a model class property by using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Html.LabelFor</a:t>
            </a:r>
            <a:r>
              <a:rPr lang="en-IN" sz="1000" dirty="0">
                <a:effectLst/>
                <a:latin typeface="Arial" panose="020B0604020202020204" pitchFamily="34" charset="0"/>
                <a:ea typeface="Calibri" panose="020F0502020204030204" pitchFamily="34" charset="0"/>
                <a:cs typeface="Times New Roman" panose="02020603050405020304" pitchFamily="18" charset="0"/>
              </a:rPr>
              <a:t> helper.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Html.LabelFor</a:t>
            </a:r>
            <a:r>
              <a:rPr lang="en-IN" sz="1000" dirty="0">
                <a:effectLst/>
                <a:latin typeface="Arial" panose="020B0604020202020204" pitchFamily="34" charset="0"/>
                <a:ea typeface="Calibri" panose="020F0502020204030204" pitchFamily="34" charset="0"/>
                <a:cs typeface="Times New Roman" panose="02020603050405020304" pitchFamily="18" charset="0"/>
              </a:rPr>
              <a:t> helper renders a </a:t>
            </a:r>
            <a:r>
              <a:rPr lang="en-IN" sz="1000" b="1" dirty="0">
                <a:effectLst/>
                <a:latin typeface="Arial" panose="020B0604020202020204" pitchFamily="34" charset="0"/>
                <a:ea typeface="Calibri" panose="020F0502020204030204" pitchFamily="34" charset="0"/>
                <a:cs typeface="Times New Roman" panose="02020603050405020304" pitchFamily="18" charset="0"/>
              </a:rPr>
              <a:t>&lt;label&gt;</a:t>
            </a:r>
            <a:r>
              <a:rPr lang="en-IN" sz="1000" dirty="0">
                <a:effectLst/>
                <a:latin typeface="Arial" panose="020B0604020202020204" pitchFamily="34" charset="0"/>
                <a:ea typeface="Calibri" panose="020F0502020204030204" pitchFamily="34" charset="0"/>
                <a:cs typeface="Times New Roman" panose="02020603050405020304" pitchFamily="18" charset="0"/>
              </a:rPr>
              <a:t> element that associates the label with the corresponding text box.</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Best Practice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should put the models of an ASP.NET Core MVC application in a folder named </a:t>
            </a:r>
            <a:r>
              <a:rPr lang="en-IN" sz="1000" b="1" dirty="0">
                <a:effectLst/>
                <a:latin typeface="Arial" panose="020B0604020202020204" pitchFamily="34" charset="0"/>
                <a:ea typeface="Calibri" panose="020F0502020204030204" pitchFamily="34" charset="0"/>
                <a:cs typeface="Times New Roman" panose="02020603050405020304" pitchFamily="18" charset="0"/>
              </a:rPr>
              <a:t>Models</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Common Issue: </a:t>
            </a:r>
            <a:r>
              <a:rPr lang="en-IN" sz="1000" dirty="0">
                <a:effectLst/>
                <a:latin typeface="Arial" panose="020B0604020202020204" pitchFamily="34" charset="0"/>
                <a:ea typeface="Calibri" panose="020F0502020204030204" pitchFamily="34" charset="0"/>
                <a:cs typeface="Times New Roman" panose="02020603050405020304" pitchFamily="18" charset="0"/>
              </a:rPr>
              <a:t>The browser doesn’t display correctly the tag helpers of your form.</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Troubleshooting Tip: </a:t>
            </a:r>
            <a:r>
              <a:rPr lang="en-IN" sz="1000" dirty="0">
                <a:effectLst/>
                <a:latin typeface="Arial" panose="020B0604020202020204" pitchFamily="34" charset="0"/>
                <a:ea typeface="Calibri" panose="020F0502020204030204" pitchFamily="34" charset="0"/>
                <a:cs typeface="Times New Roman" panose="02020603050405020304" pitchFamily="18" charset="0"/>
              </a:rPr>
              <a:t>Ensure you added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addTagHelper</a:t>
            </a:r>
            <a:r>
              <a:rPr lang="en-IN" sz="1000" dirty="0">
                <a:effectLst/>
                <a:latin typeface="Arial" panose="020B0604020202020204" pitchFamily="34" charset="0"/>
                <a:ea typeface="Calibri" panose="020F0502020204030204" pitchFamily="34" charset="0"/>
                <a:cs typeface="Times New Roman" panose="02020603050405020304" pitchFamily="18" charset="0"/>
              </a:rPr>
              <a:t> directive. </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000" b="1" dirty="0">
                <a:latin typeface="Arial" panose="020B0604020202020204" pitchFamily="34" charset="0"/>
                <a:ea typeface="Calibri" panose="020F0502020204030204" pitchFamily="34" charset="0"/>
                <a:cs typeface="Times New Roman" panose="02020603050405020304" pitchFamily="18" charset="0"/>
              </a:rPr>
              <a:t>Note: </a:t>
            </a:r>
            <a:r>
              <a:rPr lang="en-IN" sz="1000" dirty="0">
                <a:latin typeface="Arial" panose="020B0604020202020204" pitchFamily="34" charset="0"/>
                <a:ea typeface="Calibri" panose="020F0502020204030204" pitchFamily="34" charset="0"/>
                <a:cs typeface="Times New Roman" panose="02020603050405020304" pitchFamily="18" charset="0"/>
              </a:rPr>
              <a:t>Ensure that you cover the common issues and the corresponding troubleshooting tips listed in this section. Encourage students to share tips from their own work environments.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8538189-4928-4A6A-8C45-A6514069D39C}" type="slidenum">
              <a:rPr lang="en-IN" smtClean="0"/>
              <a:t>32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2820800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shows a Unified Modeling Language (UML) diagram with two model classes: Photo and Comment. Each class has a simple set of properties and there is a one-to-many relationship between the classes; that is, each photo can have zero or more comments. </a:t>
            </a:r>
          </a:p>
        </p:txBody>
      </p:sp>
      <p:sp>
        <p:nvSpPr>
          <p:cNvPr id="4" name="Slide Number Placeholder 3"/>
          <p:cNvSpPr>
            <a:spLocks noGrp="1"/>
          </p:cNvSpPr>
          <p:nvPr>
            <p:ph type="sldNum" sz="quarter" idx="10"/>
          </p:nvPr>
        </p:nvSpPr>
        <p:spPr/>
        <p:txBody>
          <a:bodyPr/>
          <a:lstStyle/>
          <a:p>
            <a:fld id="{68538189-4928-4A6A-8C45-A6514069D39C}"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57844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displays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Photo</a:t>
            </a:r>
            <a:r>
              <a:rPr lang="en-IN" sz="1000">
                <a:effectLst/>
                <a:latin typeface="Arial" panose="020B0604020202020204" pitchFamily="34" charset="0"/>
                <a:ea typeface="Calibri" panose="020F0502020204030204" pitchFamily="34" charset="0"/>
                <a:cs typeface="Times New Roman" panose="02020603050405020304" pitchFamily="18" charset="0"/>
              </a:rPr>
              <a:t> class and the </a:t>
            </a:r>
            <a:r>
              <a:rPr lang="en-IN" sz="1000" b="1">
                <a:effectLst/>
                <a:latin typeface="Arial" panose="020B0604020202020204" pitchFamily="34" charset="0"/>
                <a:ea typeface="Calibri" panose="020F0502020204030204" pitchFamily="34" charset="0"/>
                <a:cs typeface="Times New Roman" panose="02020603050405020304" pitchFamily="18" charset="0"/>
              </a:rPr>
              <a:t>Comment</a:t>
            </a:r>
            <a:r>
              <a:rPr lang="en-IN" sz="1000">
                <a:effectLst/>
                <a:latin typeface="Arial" panose="020B0604020202020204" pitchFamily="34" charset="0"/>
                <a:ea typeface="Calibri" panose="020F0502020204030204" pitchFamily="34" charset="0"/>
                <a:cs typeface="Times New Roman" panose="02020603050405020304" pitchFamily="18" charset="0"/>
              </a:rPr>
              <a:t> class, as the UML diagram from the previous slide illustrates. Point out to the students that the </a:t>
            </a:r>
            <a:r>
              <a:rPr lang="en-IN" sz="1000" b="1">
                <a:effectLst/>
                <a:latin typeface="Arial" panose="020B0604020202020204" pitchFamily="34" charset="0"/>
                <a:ea typeface="Calibri" panose="020F0502020204030204" pitchFamily="34" charset="0"/>
                <a:cs typeface="Times New Roman" panose="02020603050405020304" pitchFamily="18" charset="0"/>
              </a:rPr>
              <a:t>Photo</a:t>
            </a:r>
            <a:r>
              <a:rPr lang="en-IN" sz="1000">
                <a:effectLst/>
                <a:latin typeface="Arial" panose="020B0604020202020204" pitchFamily="34" charset="0"/>
                <a:ea typeface="Calibri" panose="020F0502020204030204" pitchFamily="34" charset="0"/>
                <a:cs typeface="Times New Roman" panose="02020603050405020304" pitchFamily="18" charset="0"/>
              </a:rPr>
              <a:t>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68538189-4928-4A6A-8C45-A6514069D39C}"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665813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Emphasize that the name of the action and the name of the view can be different.</a:t>
            </a:r>
          </a:p>
        </p:txBody>
      </p:sp>
      <p:sp>
        <p:nvSpPr>
          <p:cNvPr id="4" name="Slide Number Placeholder 3"/>
          <p:cNvSpPr>
            <a:spLocks noGrp="1"/>
          </p:cNvSpPr>
          <p:nvPr>
            <p:ph type="sldNum" sz="quarter" idx="10"/>
          </p:nvPr>
        </p:nvSpPr>
        <p:spPr/>
        <p:txBody>
          <a:bodyPr/>
          <a:lstStyle/>
          <a:p>
            <a:fld id="{68538189-4928-4A6A-8C45-A6514069D39C}"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1795000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slide displays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Index</a:t>
            </a:r>
            <a:r>
              <a:rPr lang="en-IN" sz="1000">
                <a:effectLst/>
                <a:latin typeface="Arial" panose="020B0604020202020204" pitchFamily="34" charset="0"/>
                <a:ea typeface="Calibri" panose="020F0502020204030204" pitchFamily="34" charset="0"/>
                <a:cs typeface="Times New Roman" panose="02020603050405020304" pitchFamily="18" charset="0"/>
              </a:rPr>
              <a:t> action that creates an instance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passes it to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The code of the </a:t>
            </a:r>
            <a:r>
              <a:rPr lang="en-IN" sz="1000" b="1">
                <a:effectLst/>
                <a:latin typeface="Arial" panose="020B0604020202020204" pitchFamily="34" charset="0"/>
                <a:ea typeface="Calibri" panose="020F0502020204030204" pitchFamily="34" charset="0"/>
                <a:cs typeface="Times New Roman" panose="02020603050405020304" pitchFamily="18" charset="0"/>
              </a:rPr>
              <a:t>SomeModel</a:t>
            </a:r>
            <a:r>
              <a:rPr lang="en-IN" sz="1000">
                <a:effectLst/>
                <a:latin typeface="Arial" panose="020B0604020202020204" pitchFamily="34" charset="0"/>
                <a:ea typeface="Calibri" panose="020F0502020204030204" pitchFamily="34" charset="0"/>
                <a:cs typeface="Times New Roman" panose="02020603050405020304" pitchFamily="18" charset="0"/>
              </a:rPr>
              <a:t> model class and the </a:t>
            </a:r>
            <a:r>
              <a:rPr lang="en-IN" sz="1000" b="1">
                <a:effectLst/>
                <a:latin typeface="Arial" panose="020B0604020202020204" pitchFamily="34" charset="0"/>
                <a:ea typeface="Calibri" panose="020F0502020204030204" pitchFamily="34" charset="0"/>
                <a:cs typeface="Times New Roman" panose="02020603050405020304" pitchFamily="18" charset="0"/>
              </a:rPr>
              <a:t>Display</a:t>
            </a:r>
            <a:r>
              <a:rPr lang="en-IN" sz="1000">
                <a:effectLst/>
                <a:latin typeface="Arial" panose="020B0604020202020204" pitchFamily="34" charset="0"/>
                <a:ea typeface="Calibri" panose="020F0502020204030204" pitchFamily="34" charset="0"/>
                <a:cs typeface="Times New Roman" panose="02020603050405020304" pitchFamily="18" charset="0"/>
              </a:rPr>
              <a:t> view appear in the student manual.</a:t>
            </a:r>
          </a:p>
        </p:txBody>
      </p:sp>
      <p:sp>
        <p:nvSpPr>
          <p:cNvPr id="4" name="Slide Number Placeholder 3"/>
          <p:cNvSpPr>
            <a:spLocks noGrp="1"/>
          </p:cNvSpPr>
          <p:nvPr>
            <p:ph type="sldNum" sz="quarter" idx="10"/>
          </p:nvPr>
        </p:nvSpPr>
        <p:spPr/>
        <p:txBody>
          <a:bodyPr/>
          <a:lstStyle/>
          <a:p>
            <a:fld id="{68538189-4928-4A6A-8C45-A6514069D39C}"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17523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Avoid explaining HTML helpers and tag helpers in detail. Mention that HTML helpers and tag helpers will be covered in Lesson 2, “Working with Forms”.</a:t>
            </a:r>
          </a:p>
        </p:txBody>
      </p:sp>
      <p:sp>
        <p:nvSpPr>
          <p:cNvPr id="4" name="Slide Number Placeholder 3"/>
          <p:cNvSpPr>
            <a:spLocks noGrp="1"/>
          </p:cNvSpPr>
          <p:nvPr>
            <p:ph type="sldNum" sz="quarter" idx="10"/>
          </p:nvPr>
        </p:nvSpPr>
        <p:spPr/>
        <p:txBody>
          <a:bodyPr/>
          <a:lstStyle/>
          <a:p>
            <a:fld id="{68538189-4928-4A6A-8C45-A6514069D39C}"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243805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Note that the starter solution for this demo is not based on a vanilla template because it was prepared specifically for this demonstration. The starter solution already contains a controller and views that will be changed during the demonstration. Views are covered in Module 5, “Developing Views”. Controllers are covered in Module 4, “Developing Controllers”. Also note that the starter solution contains CSS. This subject is covered in Module 8, “Using Layouts, CSS and JavaScript in ASP.NET Core MVC”.</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Bind Views to Model Classes“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https://github.com/MicrosoftLearning/20486D-DevelopingASPNETMVCWebApplications/blob/master/Instructions/20486D_MOD06_DEMO.md#demonstration-how-to-bind-views-and-model-classes.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8538189-4928-4A6A-8C45-A6514069D39C}"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06: Developing Models</a:t>
            </a:r>
          </a:p>
        </p:txBody>
      </p:sp>
    </p:spTree>
    <p:extLst>
      <p:ext uri="{BB962C8B-B14F-4D97-AF65-F5344CB8AC3E}">
        <p14:creationId xmlns:p14="http://schemas.microsoft.com/office/powerpoint/2010/main" val="372060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7194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8876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828877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33219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92715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3554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39992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077853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41885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169821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994881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9314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683825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331348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568890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325649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63976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936680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8839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009299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8162767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932521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0951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477102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465557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2396896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76536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9754322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054288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617946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854995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920401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496771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90588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827224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979834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0597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1005554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0794049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902235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225612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382049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05330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396107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31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44988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980854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876050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74283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866499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1657878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0211247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275486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8567791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580542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0630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374208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20177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6931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421282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681232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013047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543359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3341726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950008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17998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96017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493130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970912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591781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888538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32973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584882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80618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393342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012127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4499420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93232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455818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861834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6480823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797728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6102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45781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83310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974162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020009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445271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2701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665633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2127618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7620026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845020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2518961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190734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751612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134468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85431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449973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2024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61309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19370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54387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5369786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6292769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41773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2775060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741984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281231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287029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3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403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1767789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5149961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526680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78221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900402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64484976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0337866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162628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540543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00490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4281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520943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848568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527164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5729675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378000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293977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804539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0254942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6084441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275769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07246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480044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319909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94642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917658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64234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07596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561887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673772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282064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9678939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799463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00955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311266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7465934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535356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10141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306823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74017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661141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861403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092230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372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3916709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1565895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3876966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5774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549656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522164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787541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77890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12531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4478488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32104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5229687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005300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854716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8027751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4694305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655725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5026437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901073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570746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443873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878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461020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754869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800622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322625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89274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0948350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1618427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413616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4090477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206928"/>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3582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2612558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4890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35679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858910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769746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64454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949767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624080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3820779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802414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210098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067016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195912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71968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085014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34858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58321980"/>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6977852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606890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179652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5646032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869695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69884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002519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376697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109589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403809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138517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735465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242979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591132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05290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900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04646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374179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3544075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5923140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9955287"/>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9898477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40363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404933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379088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41144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632090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09950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267402"/>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055039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670061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6148380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1628011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809450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6602079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9801780"/>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6526138"/>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6007832"/>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2369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2995190"/>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4596860"/>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855854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724171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961269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6998243"/>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100451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388631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4636797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923501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14173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4417110"/>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749214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041944"/>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43120763"/>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867741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0324650"/>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097874"/>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23464094"/>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4380673"/>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618838"/>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107616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4131612"/>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154412"/>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4310429"/>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226749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52363"/>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8598053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532895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3631381"/>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928322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516952"/>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190484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635510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1036935"/>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88053834"/>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7363092"/>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4872156"/>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751647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033537"/>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0332830"/>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62281994"/>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8924054"/>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97027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49170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5414568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4900823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527168"/>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059311"/>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3694788"/>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1891504"/>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9260282"/>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97873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5822625"/>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13918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89919625"/>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0663921"/>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4200429"/>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251191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98844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628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03916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15272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7382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26614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21504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16422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4603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82167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9377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406171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7214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57460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33569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924761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51126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81993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37410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0586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87091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1338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60574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579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05465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119808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547325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14746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200294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53512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9628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5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9338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59786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875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1175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40947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82925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6301150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418485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70061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505719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85992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61394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615281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62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77215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12820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269725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472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949163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044421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230073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8913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905405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160676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77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8158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40368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2600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26683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3638340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9647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73857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813212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764601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89845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71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672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60385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491522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338652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974205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911725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776824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72319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91997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903611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64145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01126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4334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458581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1437451"/>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08079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505416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142905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8906076"/>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6563657"/>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1094640"/>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7214472"/>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066650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1413969"/>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3113034"/>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855815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594531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90225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6974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083723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485033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0.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a:t>Module 6</a:t>
            </a:r>
          </a:p>
        </p:txBody>
      </p:sp>
      <p:sp>
        <p:nvSpPr>
          <p:cNvPr id="3" name="Subtitle 2"/>
          <p:cNvSpPr>
            <a:spLocks noGrp="1"/>
          </p:cNvSpPr>
          <p:nvPr>
            <p:ph type="subTitle" sz="quarter" idx="1"/>
          </p:nvPr>
        </p:nvSpPr>
        <p:spPr/>
        <p:txBody>
          <a:bodyPr/>
          <a:lstStyle/>
          <a:p>
            <a:r>
              <a:rPr lang="en-IN"/>
              <a:t>Developing Models
</a:t>
            </a:r>
          </a:p>
        </p:txBody>
      </p:sp>
    </p:spTree>
    <p:extLst>
      <p:ext uri="{BB962C8B-B14F-4D97-AF65-F5344CB8AC3E}">
        <p14:creationId xmlns:p14="http://schemas.microsoft.com/office/powerpoint/2010/main" val="334791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Are Model Binders?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ASP.NET Core MVC runtime uses model binders to determine how parameters are passed to actions</a:t>
            </a:r>
          </a:p>
          <a:p>
            <a:pPr lvl="0"/>
            <a:r>
              <a:rPr lang="en-US" kern="0" dirty="0">
                <a:solidFill>
                  <a:srgbClr val="000000"/>
                </a:solidFill>
              </a:rPr>
              <a:t>The default model binder passes parameters by using the following logic:</a:t>
            </a:r>
          </a:p>
          <a:p>
            <a:pPr lvl="1"/>
            <a:r>
              <a:rPr lang="en-US" kern="0" dirty="0">
                <a:solidFill>
                  <a:srgbClr val="000000"/>
                </a:solidFill>
              </a:rPr>
              <a:t>The binder examines the definition of the action that it must pass parameters to</a:t>
            </a:r>
          </a:p>
          <a:p>
            <a:pPr lvl="1"/>
            <a:r>
              <a:rPr lang="en-US" kern="0" dirty="0">
                <a:solidFill>
                  <a:srgbClr val="000000"/>
                </a:solidFill>
              </a:rPr>
              <a:t>The binder searches for values in the request that can be passed as parameters</a:t>
            </a:r>
          </a:p>
          <a:p>
            <a:pPr lvl="0"/>
            <a:endParaRPr lang="en-US" kern="0" dirty="0">
              <a:solidFill>
                <a:srgbClr val="000000"/>
              </a:solidFill>
            </a:endParaRPr>
          </a:p>
        </p:txBody>
      </p:sp>
    </p:spTree>
    <p:extLst>
      <p:ext uri="{BB962C8B-B14F-4D97-AF65-F5344CB8AC3E}">
        <p14:creationId xmlns:p14="http://schemas.microsoft.com/office/powerpoint/2010/main" val="383540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5114b7f-3ca4-4586-b4bc-e33194b4a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Passing Parameters to Actions</a:t>
            </a:r>
          </a:p>
        </p:txBody>
      </p:sp>
      <p:sp useBgFill="1">
        <p:nvSpPr>
          <p:cNvPr id="5" name="Rectangle 4"/>
          <p:cNvSpPr/>
          <p:nvPr/>
        </p:nvSpPr>
        <p:spPr bwMode="auto">
          <a:xfrm>
            <a:off x="2444931" y="5075210"/>
            <a:ext cx="6518911" cy="94995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HttpPost</a:t>
            </a:r>
            <a:r>
              <a:rPr lang="en-US" sz="20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sz="2000" dirty="0">
                <a:solidFill>
                  <a:srgbClr val="000000"/>
                </a:solidFill>
                <a:latin typeface="Consolas" panose="020B0609020204030204" pitchFamily="49" charset="0"/>
                <a:cs typeface="Consolas" panose="020B0609020204030204" pitchFamily="49" charset="0"/>
              </a:rPr>
              <a:t>public </a:t>
            </a:r>
            <a:r>
              <a:rPr lang="en-US" sz="2000" dirty="0" err="1">
                <a:solidFill>
                  <a:srgbClr val="000000"/>
                </a:solidFill>
                <a:latin typeface="Consolas" panose="020B0609020204030204" pitchFamily="49" charset="0"/>
                <a:cs typeface="Consolas" panose="020B0609020204030204" pitchFamily="49" charset="0"/>
              </a:rPr>
              <a:t>IActionResult</a:t>
            </a:r>
            <a:r>
              <a:rPr lang="en-US" sz="2000" dirty="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GetName</a:t>
            </a:r>
            <a:r>
              <a:rPr lang="en-US" sz="2000" dirty="0">
                <a:solidFill>
                  <a:srgbClr val="000000"/>
                </a:solidFill>
                <a:latin typeface="Consolas" panose="020B0609020204030204" pitchFamily="49" charset="0"/>
                <a:cs typeface="Consolas" panose="020B0609020204030204" pitchFamily="49" charset="0"/>
              </a:rPr>
              <a:t>(Person person)</a:t>
            </a:r>
          </a:p>
        </p:txBody>
      </p:sp>
      <p:grpSp>
        <p:nvGrpSpPr>
          <p:cNvPr id="10" name="Group 9" descr="The slide displays a form shown in a browser. In the form, the text box below the First Name label contains the text James, and the text box below the Last Name label contains the text Smith. Below these boxes, there is a button with the text Submit my name. An arrow from the browser points to a rectangular box, which contains the text Person. Below this text, the text FirstName=James and below this text, the text LastName=Smith is displayed. Another arrow from the rectangular box points to the code that presents the GetName action."/>
          <p:cNvGrpSpPr/>
          <p:nvPr/>
        </p:nvGrpSpPr>
        <p:grpSpPr>
          <a:xfrm>
            <a:off x="183457" y="1646403"/>
            <a:ext cx="8780385" cy="3346796"/>
            <a:chOff x="183457" y="1646403"/>
            <a:chExt cx="8780385" cy="3346796"/>
          </a:xfrm>
        </p:grpSpPr>
        <p:sp>
          <p:nvSpPr>
            <p:cNvPr id="4" name="Rectangle 3"/>
            <p:cNvSpPr/>
            <p:nvPr/>
          </p:nvSpPr>
          <p:spPr bwMode="auto">
            <a:xfrm>
              <a:off x="5597707" y="1852746"/>
              <a:ext cx="3366135" cy="1643029"/>
            </a:xfrm>
            <a:prstGeom prst="rect">
              <a:avLst/>
            </a:prstGeom>
            <a:solidFill>
              <a:srgbClr val="D2D2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000" b="1" dirty="0">
                  <a:solidFill>
                    <a:srgbClr val="8DACD0">
                      <a:lumMod val="50000"/>
                    </a:srgbClr>
                  </a:solidFill>
                  <a:latin typeface="Segoe UI" panose="020B0502040204020203" pitchFamily="34" charset="0"/>
                  <a:cs typeface="Segoe UI" panose="020B0502040204020203" pitchFamily="34" charset="0"/>
                </a:rPr>
                <a:t>Person</a:t>
              </a:r>
            </a:p>
            <a:p>
              <a:pPr lvl="0" algn="ctr" eaLnBrk="0" fontAlgn="base" hangingPunct="0">
                <a:spcBef>
                  <a:spcPct val="0"/>
                </a:spcBef>
                <a:spcAft>
                  <a:spcPct val="0"/>
                </a:spcAft>
              </a:pPr>
              <a:r>
                <a:rPr lang="en-US" sz="2000" dirty="0" err="1">
                  <a:solidFill>
                    <a:srgbClr val="000000"/>
                  </a:solidFill>
                  <a:latin typeface="Segoe UI" panose="020B0502040204020203" pitchFamily="34" charset="0"/>
                  <a:cs typeface="Segoe UI" panose="020B0502040204020203" pitchFamily="34" charset="0"/>
                </a:rPr>
                <a:t>FirstName</a:t>
              </a:r>
              <a:r>
                <a:rPr lang="en-US" sz="2000" dirty="0">
                  <a:solidFill>
                    <a:srgbClr val="000000"/>
                  </a:solidFill>
                  <a:latin typeface="Segoe UI" panose="020B0502040204020203" pitchFamily="34" charset="0"/>
                  <a:cs typeface="Segoe UI" panose="020B0502040204020203" pitchFamily="34" charset="0"/>
                </a:rPr>
                <a:t>=James</a:t>
              </a:r>
            </a:p>
            <a:p>
              <a:pPr lvl="0" algn="ctr" eaLnBrk="0" fontAlgn="base" hangingPunct="0">
                <a:spcBef>
                  <a:spcPct val="0"/>
                </a:spcBef>
                <a:spcAft>
                  <a:spcPct val="0"/>
                </a:spcAft>
              </a:pPr>
              <a:r>
                <a:rPr lang="en-US" sz="2000" dirty="0" err="1">
                  <a:solidFill>
                    <a:srgbClr val="000000"/>
                  </a:solidFill>
                  <a:latin typeface="Segoe UI" panose="020B0502040204020203" pitchFamily="34" charset="0"/>
                  <a:cs typeface="Segoe UI" panose="020B0502040204020203" pitchFamily="34" charset="0"/>
                </a:rPr>
                <a:t>LastName</a:t>
              </a:r>
              <a:r>
                <a:rPr lang="en-US" sz="2000" dirty="0">
                  <a:solidFill>
                    <a:srgbClr val="000000"/>
                  </a:solidFill>
                  <a:latin typeface="Segoe UI" panose="020B0502040204020203" pitchFamily="34" charset="0"/>
                  <a:cs typeface="Segoe UI" panose="020B0502040204020203" pitchFamily="34" charset="0"/>
                </a:rPr>
                <a:t>=Smith</a:t>
              </a:r>
            </a:p>
          </p:txBody>
        </p:sp>
        <p:sp>
          <p:nvSpPr>
            <p:cNvPr id="6" name="Down Arrow 5"/>
            <p:cNvSpPr/>
            <p:nvPr/>
          </p:nvSpPr>
          <p:spPr bwMode="auto">
            <a:xfrm rot="16200000">
              <a:off x="4497044" y="1959185"/>
              <a:ext cx="279621" cy="1299209"/>
            </a:xfrm>
            <a:prstGeom prst="down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FFFFFF"/>
                </a:solidFill>
              </a:endParaRPr>
            </a:p>
          </p:txBody>
        </p:sp>
        <p:sp>
          <p:nvSpPr>
            <p:cNvPr id="8" name="Down Arrow 7"/>
            <p:cNvSpPr/>
            <p:nvPr/>
          </p:nvSpPr>
          <p:spPr bwMode="auto">
            <a:xfrm>
              <a:off x="7095879" y="3693990"/>
              <a:ext cx="279621" cy="1299209"/>
            </a:xfrm>
            <a:prstGeom prst="down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FFFFFF"/>
                </a:solidFill>
              </a:endParaRPr>
            </a:p>
          </p:txBody>
        </p:sp>
        <p:pic>
          <p:nvPicPr>
            <p:cNvPr id="9" name="Picture 8"/>
            <p:cNvPicPr>
              <a:picLocks noChangeAspect="1"/>
            </p:cNvPicPr>
            <p:nvPr/>
          </p:nvPicPr>
          <p:blipFill>
            <a:blip r:embed="rId3"/>
            <a:stretch>
              <a:fillRect/>
            </a:stretch>
          </p:blipFill>
          <p:spPr>
            <a:xfrm>
              <a:off x="183457" y="1646403"/>
              <a:ext cx="3608792" cy="3012921"/>
            </a:xfrm>
            <a:prstGeom prst="rect">
              <a:avLst/>
            </a:prstGeom>
          </p:spPr>
        </p:pic>
      </p:grpSp>
    </p:spTree>
    <p:extLst>
      <p:ext uri="{BB962C8B-B14F-4D97-AF65-F5344CB8AC3E}">
        <p14:creationId xmlns:p14="http://schemas.microsoft.com/office/powerpoint/2010/main" val="22616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b03bb633-ca90-4a3e-ab7d-718b37b30e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CRUD Operations to Controllers</a:t>
            </a:r>
            <a:endParaRPr lang="en-IN"/>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A controller might be associated with CRUD operations:</a:t>
            </a:r>
          </a:p>
          <a:p>
            <a:r>
              <a:rPr lang="en-US" kern="0" dirty="0">
                <a:solidFill>
                  <a:srgbClr val="000000"/>
                </a:solidFill>
              </a:rPr>
              <a:t>Create operations:  Used to create or add new items</a:t>
            </a:r>
          </a:p>
          <a:p>
            <a:r>
              <a:rPr lang="en-US" kern="0" dirty="0">
                <a:solidFill>
                  <a:srgbClr val="000000"/>
                </a:solidFill>
              </a:rPr>
              <a:t>Read operations: Used to read, retrieve, search or view exiting entries</a:t>
            </a:r>
          </a:p>
          <a:p>
            <a:r>
              <a:rPr lang="en-US" kern="0" dirty="0">
                <a:solidFill>
                  <a:srgbClr val="000000"/>
                </a:solidFill>
              </a:rPr>
              <a:t>Update operations: Used to update or edit existing entries</a:t>
            </a:r>
          </a:p>
          <a:p>
            <a:r>
              <a:rPr lang="en-US" kern="0" dirty="0">
                <a:solidFill>
                  <a:srgbClr val="000000"/>
                </a:solidFill>
              </a:rPr>
              <a:t>Delete operations: Used to delete existing entries</a:t>
            </a:r>
          </a:p>
        </p:txBody>
      </p:sp>
    </p:spTree>
    <p:extLst>
      <p:ext uri="{BB962C8B-B14F-4D97-AF65-F5344CB8AC3E}">
        <p14:creationId xmlns:p14="http://schemas.microsoft.com/office/powerpoint/2010/main" val="256126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Working with Forms</a:t>
            </a:r>
            <a:endParaRPr lang="en-IN" dirty="0"/>
          </a:p>
        </p:txBody>
      </p:sp>
      <p:sp>
        <p:nvSpPr>
          <p:cNvPr id="3" name="Text Placeholder 2"/>
          <p:cNvSpPr>
            <a:spLocks noGrp="1"/>
          </p:cNvSpPr>
          <p:nvPr>
            <p:ph type="body" idx="1"/>
          </p:nvPr>
        </p:nvSpPr>
        <p:spPr/>
        <p:txBody>
          <a:bodyPr/>
          <a:lstStyle/>
          <a:p>
            <a:r>
              <a:rPr lang="en-US" dirty="0"/>
              <a:t>Using Display and Edit Data Annotations
Using Display Helpers
Using Editor Helpers
Using Form Helpers
Demonstration: How to Use Display and Edit Data Annotations</a:t>
            </a:r>
            <a:endParaRPr lang="en-IN" dirty="0"/>
          </a:p>
        </p:txBody>
      </p:sp>
    </p:spTree>
    <p:extLst>
      <p:ext uri="{BB962C8B-B14F-4D97-AF65-F5344CB8AC3E}">
        <p14:creationId xmlns:p14="http://schemas.microsoft.com/office/powerpoint/2010/main" val="378317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Display and Edit Data Annotations</a:t>
            </a:r>
            <a:endParaRPr lang="en-IN" dirty="0"/>
          </a:p>
        </p:txBody>
      </p:sp>
      <p:sp>
        <p:nvSpPr>
          <p:cNvPr id="4" name="Rectangle 3"/>
          <p:cNvSpPr/>
          <p:nvPr/>
        </p:nvSpPr>
        <p:spPr>
          <a:xfrm>
            <a:off x="314332" y="1020710"/>
            <a:ext cx="7198234" cy="2308324"/>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rgbClr val="000000"/>
                </a:solidFill>
                <a:latin typeface="Lucida Sans Unicode" pitchFamily="34" charset="0"/>
                <a:ea typeface="Times New Roman" panose="02020603050405020304" pitchFamily="18" charset="0"/>
                <a:cs typeface="Lucida Sans Unicode" pitchFamily="34" charset="0"/>
              </a:rPr>
              <a:t> </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public class Person</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[Display(Name="My Name")]</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public string Name { get; set; }</a:t>
            </a:r>
          </a:p>
          <a:p>
            <a:pPr lvl="0"/>
            <a:endParaRPr lang="en-US" b="0" dirty="0">
              <a:solidFill>
                <a:srgbClr val="000000"/>
              </a:solidFill>
              <a:latin typeface="Consolas" panose="020B0609020204030204" pitchFamily="49" charset="0"/>
              <a:ea typeface="Times New Roman" panose="02020603050405020304" pitchFamily="18" charset="0"/>
              <a:cs typeface="Lucida Sans Unicode" pitchFamily="34" charset="0"/>
            </a:endParaRP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DataType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DataType.MultilineText</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public string Description { get; set; }</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a:t>
            </a:r>
            <a:endParaRPr lang="en-GB" b="0" dirty="0">
              <a:solidFill>
                <a:srgbClr val="000000"/>
              </a:solidFill>
              <a:latin typeface="Consolas" panose="020B0609020204030204" pitchFamily="49" charset="0"/>
              <a:cs typeface="Lucida Sans Unicode" pitchFamily="34" charset="0"/>
            </a:endParaRPr>
          </a:p>
        </p:txBody>
      </p:sp>
      <p:sp>
        <p:nvSpPr>
          <p:cNvPr id="5" name="Content Placeholder 2"/>
          <p:cNvSpPr txBox="1">
            <a:spLocks/>
          </p:cNvSpPr>
          <p:nvPr/>
        </p:nvSpPr>
        <p:spPr>
          <a:xfrm>
            <a:off x="1623051" y="3948711"/>
            <a:ext cx="8119156" cy="24012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8DACD0">
                    <a:lumMod val="50000"/>
                  </a:srgbClr>
                </a:solidFill>
              </a:rPr>
              <a:t>@</a:t>
            </a:r>
            <a:r>
              <a:rPr lang="en-US" sz="2400" kern="0">
                <a:solidFill>
                  <a:srgbClr val="8DACD0">
                    <a:lumMod val="50000"/>
                  </a:srgbClr>
                </a:solidFill>
              </a:rPr>
              <a:t>EditorForModel</a:t>
            </a:r>
            <a:endParaRPr lang="en-US" sz="2400" kern="0" dirty="0">
              <a:solidFill>
                <a:srgbClr val="8DACD0">
                  <a:lumMod val="50000"/>
                </a:srgbClr>
              </a:solidFill>
            </a:endParaRPr>
          </a:p>
        </p:txBody>
      </p:sp>
      <p:grpSp>
        <p:nvGrpSpPr>
          <p:cNvPr id="8" name="Group 7" descr="The slide displays a model class named Person with two properties of type string: Name and Description. The Name property is annotated with [Display(Name=&quot;My Name&quot;)], and the Description property is annotated with [DataType(DataType.MultilineText)]. &#10;The slide also displays a form rendered in a browser. The form contains two boxes labelled My Name and Description, respectively. There is an arrow connecting the model class and the form. The text @EditorForModel is displayed below the arrow.&#10;"/>
          <p:cNvGrpSpPr/>
          <p:nvPr/>
        </p:nvGrpSpPr>
        <p:grpSpPr>
          <a:xfrm>
            <a:off x="1541771" y="3227150"/>
            <a:ext cx="6633353" cy="2905023"/>
            <a:chOff x="1541771" y="3227150"/>
            <a:chExt cx="6633353" cy="2905023"/>
          </a:xfrm>
        </p:grpSpPr>
        <p:sp>
          <p:nvSpPr>
            <p:cNvPr id="6" name="Bent Arrow 5"/>
            <p:cNvSpPr/>
            <p:nvPr/>
          </p:nvSpPr>
          <p:spPr bwMode="auto">
            <a:xfrm flipV="1">
              <a:off x="1541771" y="3251734"/>
              <a:ext cx="2870569" cy="747914"/>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endParaRPr>
            </a:p>
          </p:txBody>
        </p:sp>
        <p:pic>
          <p:nvPicPr>
            <p:cNvPr id="7" name="Picture 6"/>
            <p:cNvPicPr>
              <a:picLocks noChangeAspect="1"/>
            </p:cNvPicPr>
            <p:nvPr/>
          </p:nvPicPr>
          <p:blipFill>
            <a:blip r:embed="rId3"/>
            <a:stretch>
              <a:fillRect/>
            </a:stretch>
          </p:blipFill>
          <p:spPr>
            <a:xfrm>
              <a:off x="4713304" y="3227150"/>
              <a:ext cx="3461820" cy="2905023"/>
            </a:xfrm>
            <a:prstGeom prst="rect">
              <a:avLst/>
            </a:prstGeom>
          </p:spPr>
        </p:pic>
      </p:grpSp>
    </p:spTree>
    <p:extLst>
      <p:ext uri="{BB962C8B-B14F-4D97-AF65-F5344CB8AC3E}">
        <p14:creationId xmlns:p14="http://schemas.microsoft.com/office/powerpoint/2010/main" val="89299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Display Helpers</a:t>
            </a:r>
          </a:p>
        </p:txBody>
      </p:sp>
      <p:sp>
        <p:nvSpPr>
          <p:cNvPr id="4" name="Content Placeholder 2"/>
          <p:cNvSpPr txBox="1">
            <a:spLocks/>
          </p:cNvSpPr>
          <p:nvPr/>
        </p:nvSpPr>
        <p:spPr>
          <a:xfrm>
            <a:off x="39288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1" kern="0" dirty="0" err="1">
                <a:solidFill>
                  <a:srgbClr val="000000"/>
                </a:solidFill>
              </a:rPr>
              <a:t>Html.DisplayNameFor</a:t>
            </a:r>
            <a:r>
              <a:rPr lang="en-US" b="1" kern="0" dirty="0">
                <a:solidFill>
                  <a:srgbClr val="000000"/>
                </a:solidFill>
              </a:rPr>
              <a:t>()</a:t>
            </a: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r>
              <a:rPr lang="en-US" b="1" kern="0" dirty="0" err="1">
                <a:solidFill>
                  <a:srgbClr val="000000"/>
                </a:solidFill>
              </a:rPr>
              <a:t>Html.DisplayFor</a:t>
            </a:r>
            <a:r>
              <a:rPr lang="en-US" b="1" kern="0" dirty="0">
                <a:solidFill>
                  <a:srgbClr val="000000"/>
                </a:solidFill>
              </a:rPr>
              <a:t>()</a:t>
            </a:r>
          </a:p>
        </p:txBody>
      </p:sp>
      <p:sp>
        <p:nvSpPr>
          <p:cNvPr id="5" name="Rectangle 4"/>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Html.DisplayNameFor</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model.FirstName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endParaRPr lang="en-GB" b="0" dirty="0">
              <a:solidFill>
                <a:srgbClr val="000000"/>
              </a:solidFill>
              <a:latin typeface="Consolas" panose="020B0609020204030204" pitchFamily="49" charset="0"/>
              <a:cs typeface="Lucida Sans Unicode" pitchFamily="34" charset="0"/>
            </a:endParaRPr>
          </a:p>
        </p:txBody>
      </p:sp>
      <p:sp>
        <p:nvSpPr>
          <p:cNvPr id="6" name="Rectangle 5"/>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@Html.DisplayFor(model =&gt; model.FirstName)</a:t>
            </a:r>
            <a:endParaRPr lang="en-GB" b="0" dirty="0">
              <a:solidFill>
                <a:srgbClr val="000000"/>
              </a:solidFill>
              <a:latin typeface="Consolas" panose="020B0609020204030204" pitchFamily="49" charset="0"/>
              <a:cs typeface="Lucida Sans Unicode" pitchFamily="34" charset="0"/>
            </a:endParaRPr>
          </a:p>
        </p:txBody>
      </p:sp>
      <p:sp>
        <p:nvSpPr>
          <p:cNvPr id="7" name="Rectangle 6"/>
          <p:cNvSpPr/>
          <p:nvPr/>
        </p:nvSpPr>
        <p:spPr>
          <a:xfrm>
            <a:off x="2893512" y="2596249"/>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First Name:</a:t>
            </a:r>
            <a:endParaRPr lang="en-GB" b="0" dirty="0">
              <a:solidFill>
                <a:srgbClr val="000000"/>
              </a:solidFill>
              <a:latin typeface="Consolas" panose="020B0609020204030204" pitchFamily="49" charset="0"/>
              <a:cs typeface="Lucida Sans Unicode" pitchFamily="34" charset="0"/>
            </a:endParaRPr>
          </a:p>
        </p:txBody>
      </p:sp>
      <p:sp>
        <p:nvSpPr>
          <p:cNvPr id="8" name="Rectangle 7"/>
          <p:cNvSpPr/>
          <p:nvPr/>
        </p:nvSpPr>
        <p:spPr>
          <a:xfrm>
            <a:off x="2893512" y="5638560"/>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James</a:t>
            </a:r>
            <a:endParaRPr lang="en-GB" b="0" dirty="0">
              <a:solidFill>
                <a:srgbClr val="000000"/>
              </a:solidFill>
              <a:latin typeface="Consolas" panose="020B0609020204030204" pitchFamily="49" charset="0"/>
              <a:cs typeface="Lucida Sans Unicode" pitchFamily="34" charset="0"/>
            </a:endParaRPr>
          </a:p>
        </p:txBody>
      </p:sp>
      <p:sp>
        <p:nvSpPr>
          <p:cNvPr id="9" name="Bent Arrow 8"/>
          <p:cNvSpPr/>
          <p:nvPr/>
        </p:nvSpPr>
        <p:spPr bwMode="auto">
          <a:xfrm flipV="1">
            <a:off x="1733853" y="2240649"/>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10" name="Bent Arrow 9"/>
          <p:cNvSpPr/>
          <p:nvPr/>
        </p:nvSpPr>
        <p:spPr bwMode="auto">
          <a:xfrm flipV="1">
            <a:off x="1733853" y="5272829"/>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417172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60587e3-2125-485c-bc69-00ed60f8eb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Editor Helpers</a:t>
            </a:r>
          </a:p>
        </p:txBody>
      </p:sp>
      <p:sp>
        <p:nvSpPr>
          <p:cNvPr id="4" name="Content Placeholder 2"/>
          <p:cNvSpPr txBox="1">
            <a:spLocks/>
          </p:cNvSpPr>
          <p:nvPr/>
        </p:nvSpPr>
        <p:spPr>
          <a:xfrm>
            <a:off x="401122"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kern="0" dirty="0" err="1">
                <a:solidFill>
                  <a:srgbClr val="000000"/>
                </a:solidFill>
              </a:rPr>
              <a:t>Html.LabelFor</a:t>
            </a:r>
            <a:r>
              <a:rPr lang="en-US" b="1" kern="0" dirty="0">
                <a:solidFill>
                  <a:srgbClr val="000000"/>
                </a:solidFill>
              </a:rPr>
              <a:t>()</a:t>
            </a: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r>
              <a:rPr lang="en-US" b="1" kern="0" dirty="0" err="1">
                <a:solidFill>
                  <a:srgbClr val="000000"/>
                </a:solidFill>
              </a:rPr>
              <a:t>Html.EditorFor</a:t>
            </a:r>
            <a:r>
              <a:rPr lang="en-US" b="1" kern="0" dirty="0">
                <a:solidFill>
                  <a:srgbClr val="000000"/>
                </a:solidFill>
              </a:rPr>
              <a:t>()</a:t>
            </a:r>
          </a:p>
        </p:txBody>
      </p:sp>
      <p:sp>
        <p:nvSpPr>
          <p:cNvPr id="5" name="Bent Arrow 4"/>
          <p:cNvSpPr/>
          <p:nvPr/>
        </p:nvSpPr>
        <p:spPr bwMode="auto">
          <a:xfrm flipV="1">
            <a:off x="1733853" y="5296692"/>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FFFFFF"/>
              </a:solidFill>
            </a:endParaRPr>
          </a:p>
        </p:txBody>
      </p:sp>
      <p:sp>
        <p:nvSpPr>
          <p:cNvPr id="6" name="Rectangle 5"/>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Html.LabelFor</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model.ContactMe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endParaRPr lang="en-GB" b="0" dirty="0">
              <a:solidFill>
                <a:srgbClr val="000000"/>
              </a:solidFill>
              <a:latin typeface="Consolas" panose="020B0609020204030204" pitchFamily="49" charset="0"/>
              <a:cs typeface="Lucida Sans Unicode" pitchFamily="34" charset="0"/>
            </a:endParaRPr>
          </a:p>
        </p:txBody>
      </p:sp>
      <p:sp>
        <p:nvSpPr>
          <p:cNvPr id="7" name="Rectangle 6"/>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Html.EditorFor</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(model =&gt; </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model.ContactMe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endParaRPr lang="en-GB" b="0" dirty="0">
              <a:solidFill>
                <a:srgbClr val="000000"/>
              </a:solidFill>
              <a:latin typeface="Consolas" panose="020B0609020204030204" pitchFamily="49" charset="0"/>
              <a:cs typeface="Lucida Sans Unicode" pitchFamily="34" charset="0"/>
            </a:endParaRPr>
          </a:p>
        </p:txBody>
      </p:sp>
      <p:sp>
        <p:nvSpPr>
          <p:cNvPr id="8" name="Rectangle 7"/>
          <p:cNvSpPr/>
          <p:nvPr/>
        </p:nvSpPr>
        <p:spPr>
          <a:xfrm>
            <a:off x="2893512" y="2596249"/>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&lt;label for="ContactMe"&gt;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Contact Me</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&lt;/label&gt;</a:t>
            </a:r>
            <a:endParaRPr lang="en-GB" b="0" dirty="0">
              <a:solidFill>
                <a:srgbClr val="000000"/>
              </a:solidFill>
              <a:latin typeface="Consolas" panose="020B0609020204030204" pitchFamily="49" charset="0"/>
              <a:cs typeface="Lucida Sans Unicode" pitchFamily="34" charset="0"/>
            </a:endParaRPr>
          </a:p>
        </p:txBody>
      </p:sp>
      <p:sp>
        <p:nvSpPr>
          <p:cNvPr id="9" name="Rectangle 8"/>
          <p:cNvSpPr/>
          <p:nvPr/>
        </p:nvSpPr>
        <p:spPr>
          <a:xfrm>
            <a:off x="2893512" y="563856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&lt;input type="checkbox"</a:t>
            </a:r>
            <a:b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b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name="</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ContactMe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/&gt;</a:t>
            </a:r>
            <a:endParaRPr lang="en-GB" b="0" dirty="0">
              <a:solidFill>
                <a:srgbClr val="000000"/>
              </a:solidFill>
              <a:latin typeface="Consolas" panose="020B0609020204030204" pitchFamily="49" charset="0"/>
              <a:cs typeface="Lucida Sans Unicode" pitchFamily="34" charset="0"/>
            </a:endParaRPr>
          </a:p>
        </p:txBody>
      </p:sp>
      <p:sp>
        <p:nvSpPr>
          <p:cNvPr id="10" name="Bent Arrow 9"/>
          <p:cNvSpPr/>
          <p:nvPr/>
        </p:nvSpPr>
        <p:spPr bwMode="auto">
          <a:xfrm flipV="1">
            <a:off x="1733853" y="2290255"/>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93584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a683b25-0beb-4ba2-bcf3-919886cc76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Editor Helpers (Continued)</a:t>
            </a:r>
          </a:p>
        </p:txBody>
      </p:sp>
      <p:sp>
        <p:nvSpPr>
          <p:cNvPr id="4" name="Content Placeholder 2"/>
          <p:cNvSpPr txBox="1">
            <a:spLocks/>
          </p:cNvSpPr>
          <p:nvPr/>
        </p:nvSpPr>
        <p:spPr>
          <a:xfrm>
            <a:off x="401122"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kern="0" dirty="0" err="1">
                <a:solidFill>
                  <a:srgbClr val="000000"/>
                </a:solidFill>
              </a:rPr>
              <a:t>LabelTagHelper</a:t>
            </a:r>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r>
              <a:rPr lang="en-US" b="1" kern="0" dirty="0" err="1">
                <a:solidFill>
                  <a:srgbClr val="000000"/>
                </a:solidFill>
              </a:rPr>
              <a:t>InputTagHelper</a:t>
            </a:r>
            <a:endParaRPr lang="en-US" b="1" kern="0" dirty="0">
              <a:solidFill>
                <a:srgbClr val="000000"/>
              </a:solidFill>
            </a:endParaRPr>
          </a:p>
        </p:txBody>
      </p:sp>
      <p:sp>
        <p:nvSpPr>
          <p:cNvPr id="5" name="Rectangle 4"/>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&lt;label asp-for="ContactMe"&gt;&lt;/label&gt;</a:t>
            </a:r>
            <a:endParaRPr lang="en-US" b="0" dirty="0">
              <a:solidFill>
                <a:srgbClr val="000000"/>
              </a:solidFill>
              <a:latin typeface="Consolas" panose="020B0609020204030204" pitchFamily="49" charset="0"/>
              <a:ea typeface="Times New Roman" panose="02020603050405020304" pitchFamily="18" charset="0"/>
              <a:cs typeface="Lucida Sans Unicode" pitchFamily="34" charset="0"/>
            </a:endParaRPr>
          </a:p>
        </p:txBody>
      </p:sp>
      <p:sp>
        <p:nvSpPr>
          <p:cNvPr id="6" name="Rectangle 5"/>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&lt;input asp-for="ContactMe" /&gt;</a:t>
            </a:r>
            <a:endParaRPr lang="en-GB" b="0" dirty="0">
              <a:solidFill>
                <a:srgbClr val="000000"/>
              </a:solidFill>
              <a:latin typeface="Consolas" panose="020B0609020204030204" pitchFamily="49" charset="0"/>
              <a:cs typeface="Lucida Sans Unicode" pitchFamily="34" charset="0"/>
            </a:endParaRPr>
          </a:p>
        </p:txBody>
      </p:sp>
      <p:sp>
        <p:nvSpPr>
          <p:cNvPr id="7" name="Rectangle 6"/>
          <p:cNvSpPr/>
          <p:nvPr/>
        </p:nvSpPr>
        <p:spPr>
          <a:xfrm>
            <a:off x="2893512" y="2596249"/>
            <a:ext cx="5684432" cy="92333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&lt;label for="ContactMe"&gt;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Contact Me</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&lt;/label&gt;</a:t>
            </a:r>
            <a:endParaRPr lang="en-GB" b="0" dirty="0">
              <a:solidFill>
                <a:srgbClr val="000000"/>
              </a:solidFill>
              <a:latin typeface="Consolas" panose="020B0609020204030204" pitchFamily="49" charset="0"/>
              <a:cs typeface="Lucida Sans Unicode" pitchFamily="34" charset="0"/>
            </a:endParaRPr>
          </a:p>
        </p:txBody>
      </p:sp>
      <p:sp>
        <p:nvSpPr>
          <p:cNvPr id="8" name="Rectangle 7"/>
          <p:cNvSpPr/>
          <p:nvPr/>
        </p:nvSpPr>
        <p:spPr>
          <a:xfrm>
            <a:off x="2893512" y="5638560"/>
            <a:ext cx="5684432"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&lt;input type="checkbox"</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name="ContactMe" /&gt;</a:t>
            </a:r>
            <a:endParaRPr lang="en-GB" b="0" dirty="0">
              <a:solidFill>
                <a:srgbClr val="000000"/>
              </a:solidFill>
              <a:latin typeface="Consolas" panose="020B0609020204030204" pitchFamily="49" charset="0"/>
              <a:cs typeface="Lucida Sans Unicode" pitchFamily="34" charset="0"/>
            </a:endParaRPr>
          </a:p>
        </p:txBody>
      </p:sp>
      <p:sp>
        <p:nvSpPr>
          <p:cNvPr id="9" name="Bent Arrow 8"/>
          <p:cNvSpPr/>
          <p:nvPr/>
        </p:nvSpPr>
        <p:spPr bwMode="auto">
          <a:xfrm flipV="1">
            <a:off x="1733853" y="2368794"/>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10" name="Bent Arrow 9"/>
          <p:cNvSpPr/>
          <p:nvPr/>
        </p:nvSpPr>
        <p:spPr bwMode="auto">
          <a:xfrm flipV="1">
            <a:off x="1733853" y="5400974"/>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346636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1bd72b6-3a4c-454c-91a1-682b6afe7b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Form Helpers</a:t>
            </a:r>
          </a:p>
        </p:txBody>
      </p:sp>
      <p:sp>
        <p:nvSpPr>
          <p:cNvPr id="4" name="Content Placeholder 2"/>
          <p:cNvSpPr txBox="1">
            <a:spLocks/>
          </p:cNvSpPr>
          <p:nvPr/>
        </p:nvSpPr>
        <p:spPr>
          <a:xfrm>
            <a:off x="39288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kern="0" dirty="0" err="1">
                <a:solidFill>
                  <a:srgbClr val="000000"/>
                </a:solidFill>
              </a:rPr>
              <a:t>Html.BeginForm</a:t>
            </a:r>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buNone/>
            </a:pPr>
            <a:endParaRPr lang="en-US" b="1" kern="0" dirty="0">
              <a:solidFill>
                <a:srgbClr val="000000"/>
              </a:solidFill>
            </a:endParaRPr>
          </a:p>
          <a:p>
            <a:pPr lvl="0">
              <a:buNone/>
            </a:pPr>
            <a:endParaRPr lang="en-US" b="1" kern="0" dirty="0">
              <a:solidFill>
                <a:srgbClr val="000000"/>
              </a:solidFill>
            </a:endParaRPr>
          </a:p>
          <a:p>
            <a:r>
              <a:rPr lang="en-US" b="1" kern="0" dirty="0" err="1">
                <a:solidFill>
                  <a:srgbClr val="000000"/>
                </a:solidFill>
              </a:rPr>
              <a:t>FormTagHelper</a:t>
            </a:r>
            <a:endParaRPr lang="en-US" b="1" kern="0" dirty="0">
              <a:solidFill>
                <a:srgbClr val="000000"/>
              </a:solidFill>
            </a:endParaRPr>
          </a:p>
        </p:txBody>
      </p:sp>
      <p:sp>
        <p:nvSpPr>
          <p:cNvPr id="5" name="Rectangle 4"/>
          <p:cNvSpPr/>
          <p:nvPr/>
        </p:nvSpPr>
        <p:spPr>
          <a:xfrm>
            <a:off x="698424" y="1787613"/>
            <a:ext cx="7346514" cy="120032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@using (</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Html.BeginForm</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ShowDetails</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"Person"))</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p>
        </p:txBody>
      </p:sp>
      <p:sp>
        <p:nvSpPr>
          <p:cNvPr id="6" name="Rectangle 5"/>
          <p:cNvSpPr/>
          <p:nvPr/>
        </p:nvSpPr>
        <p:spPr>
          <a:xfrm>
            <a:off x="648997" y="5186812"/>
            <a:ext cx="7346514" cy="92333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&lt;form asp-controller="Person" </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asp-action="</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ShowDetails</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"&gt;</a:t>
            </a:r>
          </a:p>
          <a:p>
            <a:pPr lvl="0"/>
            <a:r>
              <a:rPr lang="en-US" b="0" dirty="0">
                <a:solidFill>
                  <a:srgbClr val="000000"/>
                </a:solidFill>
                <a:latin typeface="Consolas" panose="020B0609020204030204" pitchFamily="49" charset="0"/>
                <a:cs typeface="Lucida Sans Unicode" pitchFamily="34" charset="0"/>
              </a:rPr>
              <a:t>&lt;/form&gt;</a:t>
            </a:r>
            <a:endParaRPr lang="en-GB" b="0" dirty="0">
              <a:solidFill>
                <a:srgbClr val="000000"/>
              </a:solidFill>
              <a:latin typeface="Consolas" panose="020B0609020204030204" pitchFamily="49" charset="0"/>
              <a:cs typeface="Lucida Sans Unicode" pitchFamily="34" charset="0"/>
            </a:endParaRPr>
          </a:p>
        </p:txBody>
      </p:sp>
      <p:sp>
        <p:nvSpPr>
          <p:cNvPr id="7" name="Rectangle 6"/>
          <p:cNvSpPr/>
          <p:nvPr/>
        </p:nvSpPr>
        <p:spPr>
          <a:xfrm>
            <a:off x="4518366" y="3189179"/>
            <a:ext cx="4336074"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cs typeface="Lucida Sans Unicode" pitchFamily="34" charset="0"/>
              </a:rPr>
              <a:t>&lt;form      </a:t>
            </a:r>
          </a:p>
          <a:p>
            <a:pPr lvl="0"/>
            <a:r>
              <a:rPr lang="en-US" b="0">
                <a:solidFill>
                  <a:srgbClr val="000000"/>
                </a:solidFill>
                <a:latin typeface="Consolas" panose="020B0609020204030204" pitchFamily="49" charset="0"/>
                <a:cs typeface="Lucida Sans Unicode" pitchFamily="34" charset="0"/>
              </a:rPr>
              <a:t>  action="/Person/ShowDetails"  </a:t>
            </a:r>
          </a:p>
          <a:p>
            <a:pPr lvl="0"/>
            <a:r>
              <a:rPr lang="en-US" b="0">
                <a:solidFill>
                  <a:srgbClr val="000000"/>
                </a:solidFill>
                <a:latin typeface="Consolas" panose="020B0609020204030204" pitchFamily="49" charset="0"/>
                <a:cs typeface="Lucida Sans Unicode" pitchFamily="34" charset="0"/>
              </a:rPr>
              <a:t>  method="post“&gt;</a:t>
            </a:r>
          </a:p>
          <a:p>
            <a:pPr lvl="0"/>
            <a:r>
              <a:rPr lang="en-US" b="0">
                <a:solidFill>
                  <a:srgbClr val="000000"/>
                </a:solidFill>
                <a:latin typeface="Consolas" panose="020B0609020204030204" pitchFamily="49" charset="0"/>
                <a:cs typeface="Lucida Sans Unicode" pitchFamily="34" charset="0"/>
              </a:rPr>
              <a:t>&lt;/form&gt;</a:t>
            </a:r>
            <a:endParaRPr lang="en-US" b="0" dirty="0">
              <a:solidFill>
                <a:srgbClr val="000000"/>
              </a:solidFill>
              <a:latin typeface="Consolas" panose="020B0609020204030204" pitchFamily="49" charset="0"/>
              <a:cs typeface="Lucida Sans Unicode" pitchFamily="34" charset="0"/>
            </a:endParaRPr>
          </a:p>
        </p:txBody>
      </p:sp>
      <p:sp>
        <p:nvSpPr>
          <p:cNvPr id="8" name="Bent Arrow 7"/>
          <p:cNvSpPr/>
          <p:nvPr/>
        </p:nvSpPr>
        <p:spPr bwMode="auto">
          <a:xfrm>
            <a:off x="3614978" y="3887026"/>
            <a:ext cx="718820" cy="1093539"/>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
        <p:nvSpPr>
          <p:cNvPr id="9" name="Bent Arrow 8"/>
          <p:cNvSpPr/>
          <p:nvPr/>
        </p:nvSpPr>
        <p:spPr bwMode="auto">
          <a:xfrm flipV="1">
            <a:off x="3551037" y="2486647"/>
            <a:ext cx="718820" cy="1093539"/>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270897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98c8082-316d-45ee-9916-d592f471c353">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117569" cy="740664"/>
          </a:xfrm>
        </p:spPr>
        <p:txBody>
          <a:bodyPr/>
          <a:lstStyle/>
          <a:p>
            <a:r>
              <a:rPr lang="en-US" dirty="0"/>
              <a:t>Demonstration: How to Use Display and Edit Data Annotations</a:t>
            </a:r>
            <a:endParaRPr lang="en-IN" dirty="0"/>
          </a:p>
        </p:txBody>
      </p:sp>
      <p:sp>
        <p:nvSpPr>
          <p:cNvPr id="4" name="Content Placeholder 2"/>
          <p:cNvSpPr txBox="1">
            <a:spLocks/>
          </p:cNvSpPr>
          <p:nvPr/>
        </p:nvSpPr>
        <p:spPr>
          <a:xfrm>
            <a:off x="401122"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r>
              <a:rPr lang="en-US" dirty="0"/>
              <a:t>Add data annotations to a model</a:t>
            </a:r>
          </a:p>
          <a:p>
            <a:r>
              <a:rPr lang="en-US" dirty="0"/>
              <a:t>Build a form in the view by using form helpers </a:t>
            </a:r>
          </a:p>
          <a:p>
            <a:r>
              <a:rPr lang="en-US" dirty="0"/>
              <a:t>Render the properties from the view to the browser by using editor helpers</a:t>
            </a:r>
          </a:p>
          <a:p>
            <a:r>
              <a:rPr lang="en-US" dirty="0"/>
              <a:t>Render the properties from the view to the browser by using display helpers</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149754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Overview</a:t>
            </a:r>
          </a:p>
        </p:txBody>
      </p:sp>
      <p:sp>
        <p:nvSpPr>
          <p:cNvPr id="3" name="Text Placeholder 2"/>
          <p:cNvSpPr>
            <a:spLocks noGrp="1"/>
          </p:cNvSpPr>
          <p:nvPr>
            <p:ph type="body" idx="1"/>
          </p:nvPr>
        </p:nvSpPr>
        <p:spPr/>
        <p:txBody>
          <a:bodyPr/>
          <a:lstStyle/>
          <a:p>
            <a:r>
              <a:rPr lang="en-US"/>
              <a:t>Creating MVC Models
Working with Forms
Validating MVC Application</a:t>
            </a:r>
            <a:endParaRPr lang="en-IN"/>
          </a:p>
        </p:txBody>
      </p:sp>
    </p:spTree>
    <p:extLst>
      <p:ext uri="{BB962C8B-B14F-4D97-AF65-F5344CB8AC3E}">
        <p14:creationId xmlns:p14="http://schemas.microsoft.com/office/powerpoint/2010/main" val="986908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fef3710-fd9a-4cf8-897c-04dbfa81ae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Validating MVC Application</a:t>
            </a:r>
          </a:p>
        </p:txBody>
      </p:sp>
      <p:sp>
        <p:nvSpPr>
          <p:cNvPr id="3" name="Text Placeholder 2"/>
          <p:cNvSpPr>
            <a:spLocks noGrp="1"/>
          </p:cNvSpPr>
          <p:nvPr>
            <p:ph type="body" idx="1"/>
          </p:nvPr>
        </p:nvSpPr>
        <p:spPr>
          <a:xfrm>
            <a:off x="475264" y="1021215"/>
            <a:ext cx="8119156" cy="5147356"/>
          </a:xfrm>
        </p:spPr>
        <p:txBody>
          <a:bodyPr/>
          <a:lstStyle/>
          <a:p>
            <a:r>
              <a:rPr lang="en-US" dirty="0"/>
              <a:t>Validating User Input with Data Annotations
Using Validation Helpers
Demonstration: How to Validate User Input with Data Annotations
Adding Custom Validations
Demonstration: How to Add Custom Validations</a:t>
            </a:r>
            <a:endParaRPr lang="en-IN" dirty="0"/>
          </a:p>
        </p:txBody>
      </p:sp>
    </p:spTree>
    <p:extLst>
      <p:ext uri="{BB962C8B-B14F-4D97-AF65-F5344CB8AC3E}">
        <p14:creationId xmlns:p14="http://schemas.microsoft.com/office/powerpoint/2010/main" val="180769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2b6093e-a1e8-476d-9eef-65115b417f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User Input with Data Annotations</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600" kern="0" dirty="0">
                <a:solidFill>
                  <a:srgbClr val="000000"/>
                </a:solidFill>
                <a:latin typeface="Consolas" panose="020B0609020204030204" pitchFamily="49" charset="0"/>
                <a:cs typeface="Consolas" panose="020B0609020204030204" pitchFamily="49" charset="0"/>
              </a:rPr>
              <a:t>public class Person</a:t>
            </a:r>
          </a:p>
          <a:p>
            <a:pPr marL="0" lvl="0" indent="0">
              <a:buNone/>
            </a:pPr>
            <a:r>
              <a:rPr lang="en-US" sz="1600" kern="0" dirty="0">
                <a:solidFill>
                  <a:srgbClr val="000000"/>
                </a:solidFill>
                <a:latin typeface="Consolas" panose="020B0609020204030204" pitchFamily="49" charset="0"/>
                <a:cs typeface="Consolas" panose="020B0609020204030204" pitchFamily="49" charset="0"/>
              </a:rPr>
              <a:t>{</a:t>
            </a:r>
          </a:p>
          <a:p>
            <a:pPr marL="0" lvl="0" indent="0">
              <a:buNone/>
            </a:pPr>
            <a:r>
              <a:rPr lang="en-US" sz="1600" kern="0" dirty="0">
                <a:solidFill>
                  <a:srgbClr val="000000"/>
                </a:solidFill>
                <a:latin typeface="Consolas" panose="020B0609020204030204" pitchFamily="49" charset="0"/>
                <a:cs typeface="Consolas" panose="020B0609020204030204" pitchFamily="49" charset="0"/>
              </a:rPr>
              <a:t>    [Required(</a:t>
            </a:r>
            <a:r>
              <a:rPr lang="en-US" sz="1600" kern="0" dirty="0" err="1">
                <a:solidFill>
                  <a:srgbClr val="000000"/>
                </a:solidFill>
                <a:latin typeface="Consolas" panose="020B0609020204030204" pitchFamily="49" charset="0"/>
                <a:cs typeface="Consolas" panose="020B0609020204030204" pitchFamily="49" charset="0"/>
              </a:rPr>
              <a:t>ErrorMessage</a:t>
            </a:r>
            <a:r>
              <a:rPr lang="en-US" sz="1600" kern="0" dirty="0">
                <a:solidFill>
                  <a:srgbClr val="000000"/>
                </a:solidFill>
                <a:latin typeface="Consolas" panose="020B0609020204030204" pitchFamily="49" charset="0"/>
                <a:cs typeface="Consolas" panose="020B0609020204030204" pitchFamily="49" charset="0"/>
              </a:rPr>
              <a:t> = "Please enter a name.")]</a:t>
            </a:r>
          </a:p>
          <a:p>
            <a:pPr marL="0" lvl="0" indent="0">
              <a:buNone/>
            </a:pPr>
            <a:r>
              <a:rPr lang="en-US" sz="1600" kern="0" dirty="0">
                <a:solidFill>
                  <a:srgbClr val="000000"/>
                </a:solidFill>
                <a:latin typeface="Consolas" panose="020B0609020204030204" pitchFamily="49" charset="0"/>
                <a:cs typeface="Consolas" panose="020B0609020204030204" pitchFamily="49" charset="0"/>
              </a:rPr>
              <a:t>    public string Name { get; set; }</a:t>
            </a:r>
          </a:p>
          <a:p>
            <a:pPr marL="0" lvl="0" indent="0">
              <a:buNone/>
            </a:pPr>
            <a:endParaRPr lang="en-US" sz="1600" kern="0" dirty="0">
              <a:solidFill>
                <a:srgbClr val="000000"/>
              </a:solidFill>
              <a:latin typeface="Consolas" panose="020B0609020204030204" pitchFamily="49" charset="0"/>
              <a:cs typeface="Consolas" panose="020B0609020204030204" pitchFamily="49" charset="0"/>
            </a:endParaRPr>
          </a:p>
          <a:p>
            <a:pPr marL="0" lvl="0" indent="0">
              <a:buNone/>
            </a:pPr>
            <a:r>
              <a:rPr lang="en-US" sz="1600" kern="0" dirty="0">
                <a:solidFill>
                  <a:srgbClr val="000000"/>
                </a:solidFill>
                <a:latin typeface="Consolas" panose="020B0609020204030204" pitchFamily="49" charset="0"/>
                <a:cs typeface="Consolas" panose="020B0609020204030204" pitchFamily="49" charset="0"/>
              </a:rPr>
              <a:t>    [Range(0, 150)]</a:t>
            </a:r>
          </a:p>
          <a:p>
            <a:pPr marL="0" lvl="0" indent="0">
              <a:buNone/>
            </a:pPr>
            <a:r>
              <a:rPr lang="en-US" sz="1600" kern="0" dirty="0">
                <a:solidFill>
                  <a:srgbClr val="000000"/>
                </a:solidFill>
                <a:latin typeface="Consolas" panose="020B0609020204030204" pitchFamily="49" charset="0"/>
                <a:cs typeface="Consolas" panose="020B0609020204030204" pitchFamily="49" charset="0"/>
              </a:rPr>
              <a:t>    public </a:t>
            </a:r>
            <a:r>
              <a:rPr lang="en-US" sz="1600" kern="0" dirty="0" err="1">
                <a:solidFill>
                  <a:srgbClr val="000000"/>
                </a:solidFill>
                <a:latin typeface="Consolas" panose="020B0609020204030204" pitchFamily="49" charset="0"/>
                <a:cs typeface="Consolas" panose="020B0609020204030204" pitchFamily="49" charset="0"/>
              </a:rPr>
              <a:t>int</a:t>
            </a:r>
            <a:r>
              <a:rPr lang="en-US" sz="1600" kern="0" dirty="0">
                <a:solidFill>
                  <a:srgbClr val="000000"/>
                </a:solidFill>
                <a:latin typeface="Consolas" panose="020B0609020204030204" pitchFamily="49" charset="0"/>
                <a:cs typeface="Consolas" panose="020B0609020204030204" pitchFamily="49" charset="0"/>
              </a:rPr>
              <a:t> Age { get; set; }</a:t>
            </a:r>
          </a:p>
          <a:p>
            <a:pPr marL="0" lvl="0" indent="0">
              <a:buNone/>
            </a:pPr>
            <a:endParaRPr lang="en-US" sz="1600" kern="0" dirty="0">
              <a:solidFill>
                <a:srgbClr val="000000"/>
              </a:solidFill>
              <a:latin typeface="Consolas" panose="020B0609020204030204" pitchFamily="49" charset="0"/>
              <a:cs typeface="Consolas" panose="020B0609020204030204" pitchFamily="49" charset="0"/>
            </a:endParaRPr>
          </a:p>
          <a:p>
            <a:pPr marL="0" lvl="0" indent="0">
              <a:buNone/>
            </a:pPr>
            <a:r>
              <a:rPr lang="en-US" sz="1600" kern="0" dirty="0">
                <a:solidFill>
                  <a:srgbClr val="000000"/>
                </a:solidFill>
                <a:latin typeface="Consolas" panose="020B0609020204030204" pitchFamily="49" charset="0"/>
                <a:cs typeface="Consolas" panose="020B0609020204030204" pitchFamily="49" charset="0"/>
              </a:rPr>
              <a:t>    [Required]</a:t>
            </a:r>
          </a:p>
          <a:p>
            <a:pPr marL="0" lvl="0" indent="0">
              <a:buNone/>
            </a:pPr>
            <a:r>
              <a:rPr lang="en-US" sz="1600" kern="0" dirty="0">
                <a:solidFill>
                  <a:srgbClr val="000000"/>
                </a:solidFill>
                <a:latin typeface="Consolas" panose="020B0609020204030204" pitchFamily="49" charset="0"/>
                <a:cs typeface="Consolas" panose="020B0609020204030204" pitchFamily="49" charset="0"/>
              </a:rPr>
              <a:t>    [</a:t>
            </a:r>
            <a:r>
              <a:rPr lang="en-US" sz="1600" kern="0" dirty="0" err="1">
                <a:solidFill>
                  <a:srgbClr val="000000"/>
                </a:solidFill>
                <a:latin typeface="Consolas" panose="020B0609020204030204" pitchFamily="49" charset="0"/>
                <a:cs typeface="Consolas" panose="020B0609020204030204" pitchFamily="49" charset="0"/>
              </a:rPr>
              <a:t>RegularExpression</a:t>
            </a:r>
            <a:r>
              <a:rPr lang="en-US" sz="1600" kern="0" dirty="0">
                <a:solidFill>
                  <a:srgbClr val="000000"/>
                </a:solidFill>
                <a:latin typeface="Consolas" panose="020B0609020204030204" pitchFamily="49" charset="0"/>
                <a:cs typeface="Consolas" panose="020B0609020204030204" pitchFamily="49" charset="0"/>
              </a:rPr>
              <a:t>(".+\\@.+\\..+")]</a:t>
            </a:r>
          </a:p>
          <a:p>
            <a:pPr marL="0" lvl="0" indent="0">
              <a:buNone/>
            </a:pPr>
            <a:r>
              <a:rPr lang="en-US" sz="1600" kern="0" dirty="0">
                <a:solidFill>
                  <a:srgbClr val="000000"/>
                </a:solidFill>
                <a:latin typeface="Consolas" panose="020B0609020204030204" pitchFamily="49" charset="0"/>
                <a:cs typeface="Consolas" panose="020B0609020204030204" pitchFamily="49" charset="0"/>
              </a:rPr>
              <a:t>    public string </a:t>
            </a:r>
            <a:r>
              <a:rPr lang="en-US" sz="1600" kern="0" dirty="0" err="1">
                <a:solidFill>
                  <a:srgbClr val="000000"/>
                </a:solidFill>
                <a:latin typeface="Consolas" panose="020B0609020204030204" pitchFamily="49" charset="0"/>
                <a:cs typeface="Consolas" panose="020B0609020204030204" pitchFamily="49" charset="0"/>
              </a:rPr>
              <a:t>EmailAddress</a:t>
            </a:r>
            <a:r>
              <a:rPr lang="en-US" sz="1600" kern="0" dirty="0">
                <a:solidFill>
                  <a:srgbClr val="000000"/>
                </a:solidFill>
                <a:latin typeface="Consolas" panose="020B0609020204030204" pitchFamily="49" charset="0"/>
                <a:cs typeface="Consolas" panose="020B0609020204030204" pitchFamily="49" charset="0"/>
              </a:rPr>
              <a:t> { get; set; }</a:t>
            </a:r>
          </a:p>
          <a:p>
            <a:pPr marL="0" lvl="0" indent="0">
              <a:buNone/>
            </a:pPr>
            <a:endParaRPr lang="en-US" sz="1600" kern="0" dirty="0">
              <a:solidFill>
                <a:srgbClr val="000000"/>
              </a:solidFill>
              <a:latin typeface="Consolas" panose="020B0609020204030204" pitchFamily="49" charset="0"/>
              <a:cs typeface="Consolas" panose="020B0609020204030204" pitchFamily="49" charset="0"/>
            </a:endParaRPr>
          </a:p>
          <a:p>
            <a:pPr marL="0" lvl="0" indent="0">
              <a:buNone/>
            </a:pPr>
            <a:r>
              <a:rPr lang="en-US" sz="1600" kern="0" dirty="0">
                <a:solidFill>
                  <a:srgbClr val="000000"/>
                </a:solidFill>
                <a:latin typeface="Consolas" panose="020B0609020204030204" pitchFamily="49" charset="0"/>
                <a:cs typeface="Consolas" panose="020B0609020204030204" pitchFamily="49" charset="0"/>
              </a:rPr>
              <a:t>    [</a:t>
            </a:r>
            <a:r>
              <a:rPr lang="en-US" sz="1600" kern="0" dirty="0" err="1">
                <a:solidFill>
                  <a:srgbClr val="000000"/>
                </a:solidFill>
                <a:latin typeface="Consolas" panose="020B0609020204030204" pitchFamily="49" charset="0"/>
                <a:cs typeface="Consolas" panose="020B0609020204030204" pitchFamily="49" charset="0"/>
              </a:rPr>
              <a:t>DataType</a:t>
            </a:r>
            <a:r>
              <a:rPr lang="en-US" sz="1600" kern="0" dirty="0">
                <a:solidFill>
                  <a:srgbClr val="000000"/>
                </a:solidFill>
                <a:latin typeface="Consolas" panose="020B0609020204030204" pitchFamily="49" charset="0"/>
                <a:cs typeface="Consolas" panose="020B0609020204030204" pitchFamily="49" charset="0"/>
              </a:rPr>
              <a:t>(</a:t>
            </a:r>
            <a:r>
              <a:rPr lang="en-US" sz="1600" kern="0" dirty="0" err="1">
                <a:solidFill>
                  <a:srgbClr val="000000"/>
                </a:solidFill>
                <a:latin typeface="Consolas" panose="020B0609020204030204" pitchFamily="49" charset="0"/>
                <a:cs typeface="Consolas" panose="020B0609020204030204" pitchFamily="49" charset="0"/>
              </a:rPr>
              <a:t>DataType.MultilineText</a:t>
            </a:r>
            <a:r>
              <a:rPr lang="en-US" sz="1600" kern="0" dirty="0">
                <a:solidFill>
                  <a:srgbClr val="000000"/>
                </a:solidFill>
                <a:latin typeface="Consolas" panose="020B0609020204030204" pitchFamily="49" charset="0"/>
                <a:cs typeface="Consolas" panose="020B0609020204030204" pitchFamily="49" charset="0"/>
              </a:rPr>
              <a:t>)]</a:t>
            </a:r>
          </a:p>
          <a:p>
            <a:pPr marL="0" lvl="0" indent="0">
              <a:buNone/>
            </a:pPr>
            <a:r>
              <a:rPr lang="en-US" sz="1600" kern="0" dirty="0">
                <a:solidFill>
                  <a:srgbClr val="000000"/>
                </a:solidFill>
                <a:latin typeface="Consolas" panose="020B0609020204030204" pitchFamily="49" charset="0"/>
                <a:cs typeface="Consolas" panose="020B0609020204030204" pitchFamily="49" charset="0"/>
              </a:rPr>
              <a:t>    [</a:t>
            </a:r>
            <a:r>
              <a:rPr lang="en-US" sz="1600" kern="0" dirty="0" err="1">
                <a:solidFill>
                  <a:srgbClr val="000000"/>
                </a:solidFill>
                <a:latin typeface="Consolas" panose="020B0609020204030204" pitchFamily="49" charset="0"/>
                <a:cs typeface="Consolas" panose="020B0609020204030204" pitchFamily="49" charset="0"/>
              </a:rPr>
              <a:t>StringLength</a:t>
            </a:r>
            <a:r>
              <a:rPr lang="en-US" sz="1600" kern="0" dirty="0">
                <a:solidFill>
                  <a:srgbClr val="000000"/>
                </a:solidFill>
                <a:latin typeface="Consolas" panose="020B0609020204030204" pitchFamily="49" charset="0"/>
                <a:cs typeface="Consolas" panose="020B0609020204030204" pitchFamily="49" charset="0"/>
              </a:rPr>
              <a:t>(20)]</a:t>
            </a:r>
          </a:p>
          <a:p>
            <a:pPr marL="0" lvl="0" indent="0">
              <a:buNone/>
            </a:pPr>
            <a:r>
              <a:rPr lang="en-US" sz="1600" kern="0" dirty="0">
                <a:solidFill>
                  <a:srgbClr val="000000"/>
                </a:solidFill>
                <a:latin typeface="Consolas" panose="020B0609020204030204" pitchFamily="49" charset="0"/>
                <a:cs typeface="Consolas" panose="020B0609020204030204" pitchFamily="49" charset="0"/>
              </a:rPr>
              <a:t>    public string Description { get; set; }</a:t>
            </a:r>
          </a:p>
          <a:p>
            <a:pPr marL="0" lvl="0" indent="0">
              <a:buNone/>
            </a:pPr>
            <a:r>
              <a:rPr lang="en-US" sz="1600" kern="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5779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85fd107c-8960-4ce1-adfd-d01f0a6568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Validation Helpers</a:t>
            </a:r>
          </a:p>
        </p:txBody>
      </p:sp>
      <p:sp>
        <p:nvSpPr>
          <p:cNvPr id="4" name="Content Placeholder 2"/>
          <p:cNvSpPr txBox="1">
            <a:spLocks/>
          </p:cNvSpPr>
          <p:nvPr/>
        </p:nvSpPr>
        <p:spPr>
          <a:xfrm>
            <a:off x="409360"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kern="0" dirty="0" err="1">
                <a:solidFill>
                  <a:srgbClr val="000000"/>
                </a:solidFill>
              </a:rPr>
              <a:t>Html.ValidationSummary</a:t>
            </a:r>
            <a:r>
              <a:rPr lang="en-US" b="1" kern="0" dirty="0">
                <a:solidFill>
                  <a:srgbClr val="000000"/>
                </a:solidFill>
              </a:rPr>
              <a:t>()</a:t>
            </a: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r>
              <a:rPr lang="en-US" b="1" kern="0" dirty="0" err="1">
                <a:solidFill>
                  <a:srgbClr val="000000"/>
                </a:solidFill>
              </a:rPr>
              <a:t>Html.ValidationMessageFor</a:t>
            </a:r>
            <a:r>
              <a:rPr lang="en-US" b="1" kern="0" dirty="0">
                <a:solidFill>
                  <a:srgbClr val="000000"/>
                </a:solidFill>
              </a:rPr>
              <a:t>()</a:t>
            </a:r>
          </a:p>
        </p:txBody>
      </p:sp>
      <p:sp>
        <p:nvSpPr>
          <p:cNvPr id="5" name="Bent Arrow 4"/>
          <p:cNvSpPr/>
          <p:nvPr/>
        </p:nvSpPr>
        <p:spPr bwMode="auto">
          <a:xfrm flipV="1">
            <a:off x="1424934" y="531614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FFFFFF"/>
              </a:solidFill>
            </a:endParaRPr>
          </a:p>
        </p:txBody>
      </p:sp>
      <p:sp>
        <p:nvSpPr>
          <p:cNvPr id="6" name="Rectangle 5"/>
          <p:cNvSpPr/>
          <p:nvPr/>
        </p:nvSpPr>
        <p:spPr>
          <a:xfrm>
            <a:off x="1070976" y="1727972"/>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@Html.ValidationSummary()</a:t>
            </a:r>
            <a:endParaRPr lang="en-GB" b="0" dirty="0">
              <a:solidFill>
                <a:srgbClr val="000000"/>
              </a:solidFill>
              <a:latin typeface="Consolas" panose="020B0609020204030204" pitchFamily="49" charset="0"/>
              <a:cs typeface="Lucida Sans Unicode" pitchFamily="34" charset="0"/>
            </a:endParaRPr>
          </a:p>
        </p:txBody>
      </p:sp>
      <p:sp>
        <p:nvSpPr>
          <p:cNvPr id="7" name="Rectangle 6"/>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@Html.ValidationMessageFor(model =&gt; model.Name)</a:t>
            </a:r>
            <a:endParaRPr lang="en-GB" b="0" dirty="0">
              <a:solidFill>
                <a:srgbClr val="000000"/>
              </a:solidFill>
              <a:latin typeface="Consolas" panose="020B0609020204030204" pitchFamily="49" charset="0"/>
              <a:cs typeface="Lucida Sans Unicode" pitchFamily="34" charset="0"/>
            </a:endParaRPr>
          </a:p>
        </p:txBody>
      </p:sp>
      <p:sp>
        <p:nvSpPr>
          <p:cNvPr id="8" name="Rectangle 7"/>
          <p:cNvSpPr/>
          <p:nvPr/>
        </p:nvSpPr>
        <p:spPr>
          <a:xfrm>
            <a:off x="2336822" y="2423577"/>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&lt;ul&gt;</a:t>
            </a:r>
          </a:p>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  &lt;li&gt;Please enter a name.&lt;/li&gt;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&lt;li&gt;The EmailAddress field is required&lt;/li&gt;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&lt;/ul&gt;</a:t>
            </a:r>
            <a:endParaRPr lang="en-GB" b="0" dirty="0">
              <a:solidFill>
                <a:srgbClr val="000000"/>
              </a:solidFill>
              <a:latin typeface="Consolas" panose="020B0609020204030204" pitchFamily="49" charset="0"/>
              <a:cs typeface="Lucida Sans Unicode" pitchFamily="34" charset="0"/>
            </a:endParaRPr>
          </a:p>
        </p:txBody>
      </p:sp>
      <p:sp>
        <p:nvSpPr>
          <p:cNvPr id="9" name="Rectangle 8"/>
          <p:cNvSpPr/>
          <p:nvPr/>
        </p:nvSpPr>
        <p:spPr>
          <a:xfrm>
            <a:off x="2336822" y="5658015"/>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Please enter a name.</a:t>
            </a:r>
            <a:endParaRPr lang="en-GB" b="0" dirty="0">
              <a:solidFill>
                <a:srgbClr val="000000"/>
              </a:solidFill>
              <a:latin typeface="Consolas" panose="020B0609020204030204" pitchFamily="49" charset="0"/>
              <a:cs typeface="Lucida Sans Unicode" pitchFamily="34" charset="0"/>
            </a:endParaRPr>
          </a:p>
        </p:txBody>
      </p:sp>
      <p:sp>
        <p:nvSpPr>
          <p:cNvPr id="10" name="Bent Arrow 9"/>
          <p:cNvSpPr/>
          <p:nvPr/>
        </p:nvSpPr>
        <p:spPr bwMode="auto">
          <a:xfrm flipV="1">
            <a:off x="1424934" y="2393927"/>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000000"/>
              </a:solidFill>
              <a:latin typeface="Verdana" pitchFamily="34" charset="0"/>
            </a:endParaRPr>
          </a:p>
        </p:txBody>
      </p:sp>
    </p:spTree>
    <p:extLst>
      <p:ext uri="{BB962C8B-B14F-4D97-AF65-F5344CB8AC3E}">
        <p14:creationId xmlns:p14="http://schemas.microsoft.com/office/powerpoint/2010/main" val="360335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6ccfa82-c6b6-4912-8681-d1fed65966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Validation Helpers (Continued)</a:t>
            </a:r>
          </a:p>
        </p:txBody>
      </p:sp>
      <p:sp>
        <p:nvSpPr>
          <p:cNvPr id="4" name="Content Placeholder 2"/>
          <p:cNvSpPr txBox="1">
            <a:spLocks/>
          </p:cNvSpPr>
          <p:nvPr/>
        </p:nvSpPr>
        <p:spPr>
          <a:xfrm>
            <a:off x="39288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kern="0" dirty="0" err="1">
                <a:solidFill>
                  <a:srgbClr val="000000"/>
                </a:solidFill>
              </a:rPr>
              <a:t>ValidationSummaryTagHelper</a:t>
            </a:r>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pPr lvl="0"/>
            <a:endParaRPr lang="en-US" b="1" kern="0" dirty="0">
              <a:solidFill>
                <a:srgbClr val="000000"/>
              </a:solidFill>
            </a:endParaRPr>
          </a:p>
          <a:p>
            <a:r>
              <a:rPr lang="en-US" b="1" kern="0" dirty="0" err="1">
                <a:solidFill>
                  <a:srgbClr val="000000"/>
                </a:solidFill>
              </a:rPr>
              <a:t>ValidationMessageTagHelper</a:t>
            </a:r>
            <a:endParaRPr lang="en-US" b="1" kern="0" dirty="0">
              <a:solidFill>
                <a:srgbClr val="000000"/>
              </a:solidFill>
            </a:endParaRPr>
          </a:p>
        </p:txBody>
      </p:sp>
      <p:sp>
        <p:nvSpPr>
          <p:cNvPr id="5" name="Bent Arrow 4"/>
          <p:cNvSpPr/>
          <p:nvPr/>
        </p:nvSpPr>
        <p:spPr bwMode="auto">
          <a:xfrm flipV="1">
            <a:off x="1365553" y="2254109"/>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FFFFFF"/>
              </a:solidFill>
            </a:endParaRPr>
          </a:p>
        </p:txBody>
      </p:sp>
      <p:sp>
        <p:nvSpPr>
          <p:cNvPr id="6" name="Bent Arrow 5"/>
          <p:cNvSpPr/>
          <p:nvPr/>
        </p:nvSpPr>
        <p:spPr bwMode="auto">
          <a:xfrm flipV="1">
            <a:off x="1365553" y="5296692"/>
            <a:ext cx="736600" cy="711200"/>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endParaRPr lang="en-GB" b="1">
              <a:solidFill>
                <a:srgbClr val="FFFFFF"/>
              </a:solidFill>
            </a:endParaRPr>
          </a:p>
        </p:txBody>
      </p:sp>
      <p:sp>
        <p:nvSpPr>
          <p:cNvPr id="7" name="Rectangle 6"/>
          <p:cNvSpPr/>
          <p:nvPr/>
        </p:nvSpPr>
        <p:spPr>
          <a:xfrm>
            <a:off x="929640" y="1727972"/>
            <a:ext cx="7487850"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a:solidFill>
                  <a:srgbClr val="000000"/>
                </a:solidFill>
                <a:latin typeface="Consolas" panose="020B0609020204030204" pitchFamily="49" charset="0"/>
                <a:cs typeface="Lucida Sans Unicode" pitchFamily="34" charset="0"/>
              </a:rPr>
              <a:t>&lt;div asp-validation-summary=“All”&gt;&lt;/div&gt;</a:t>
            </a:r>
            <a:endParaRPr lang="en-GB" b="0" dirty="0">
              <a:solidFill>
                <a:srgbClr val="000000"/>
              </a:solidFill>
              <a:latin typeface="Consolas" panose="020B0609020204030204" pitchFamily="49" charset="0"/>
              <a:cs typeface="Lucida Sans Unicode" pitchFamily="34" charset="0"/>
            </a:endParaRPr>
          </a:p>
        </p:txBody>
      </p:sp>
      <p:sp>
        <p:nvSpPr>
          <p:cNvPr id="8" name="Rectangle 7"/>
          <p:cNvSpPr/>
          <p:nvPr/>
        </p:nvSpPr>
        <p:spPr>
          <a:xfrm>
            <a:off x="1070976" y="4773884"/>
            <a:ext cx="7346514"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&lt;span asp-validation-for=“Name”&gt;&lt;/span&gt;</a:t>
            </a:r>
            <a:endParaRPr lang="en-GB" b="0" dirty="0">
              <a:solidFill>
                <a:srgbClr val="000000"/>
              </a:solidFill>
              <a:latin typeface="Consolas" panose="020B0609020204030204" pitchFamily="49" charset="0"/>
              <a:cs typeface="Lucida Sans Unicode" pitchFamily="34" charset="0"/>
            </a:endParaRPr>
          </a:p>
        </p:txBody>
      </p:sp>
      <p:sp>
        <p:nvSpPr>
          <p:cNvPr id="9" name="Rectangle 8"/>
          <p:cNvSpPr/>
          <p:nvPr/>
        </p:nvSpPr>
        <p:spPr>
          <a:xfrm>
            <a:off x="2336822" y="2423577"/>
            <a:ext cx="639819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&lt;ul&gt;</a:t>
            </a:r>
          </a:p>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  &lt;li&gt;Please enter a name.&lt;/li&gt;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  &lt;li&gt;The EmailAddress field is required&lt;/li&gt;</a:t>
            </a:r>
            <a:br>
              <a:rPr lang="en-US" b="0">
                <a:solidFill>
                  <a:srgbClr val="000000"/>
                </a:solidFill>
                <a:latin typeface="Consolas" panose="020B0609020204030204" pitchFamily="49" charset="0"/>
                <a:ea typeface="Times New Roman" panose="02020603050405020304" pitchFamily="18" charset="0"/>
                <a:cs typeface="Lucida Sans Unicode" pitchFamily="34" charset="0"/>
              </a:rPr>
            </a:br>
            <a:r>
              <a:rPr lang="en-US" b="0">
                <a:solidFill>
                  <a:srgbClr val="000000"/>
                </a:solidFill>
                <a:latin typeface="Consolas" panose="020B0609020204030204" pitchFamily="49" charset="0"/>
                <a:ea typeface="Times New Roman" panose="02020603050405020304" pitchFamily="18" charset="0"/>
                <a:cs typeface="Lucida Sans Unicode" pitchFamily="34" charset="0"/>
              </a:rPr>
              <a:t>&lt;/ul&gt;</a:t>
            </a:r>
            <a:endParaRPr lang="en-GB" b="0" dirty="0">
              <a:solidFill>
                <a:srgbClr val="000000"/>
              </a:solidFill>
              <a:latin typeface="Consolas" panose="020B0609020204030204" pitchFamily="49" charset="0"/>
              <a:cs typeface="Lucida Sans Unicode" pitchFamily="34" charset="0"/>
            </a:endParaRPr>
          </a:p>
        </p:txBody>
      </p:sp>
      <p:sp>
        <p:nvSpPr>
          <p:cNvPr id="10" name="Rectangle 9"/>
          <p:cNvSpPr/>
          <p:nvPr/>
        </p:nvSpPr>
        <p:spPr>
          <a:xfrm>
            <a:off x="2336822" y="5652292"/>
            <a:ext cx="5684432"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r>
              <a:rPr lang="en-US" b="0">
                <a:solidFill>
                  <a:srgbClr val="000000"/>
                </a:solidFill>
                <a:latin typeface="Consolas" panose="020B0609020204030204" pitchFamily="49" charset="0"/>
                <a:ea typeface="Times New Roman" panose="02020603050405020304" pitchFamily="18" charset="0"/>
                <a:cs typeface="Lucida Sans Unicode" pitchFamily="34" charset="0"/>
              </a:rPr>
              <a:t>Please enter a name.</a:t>
            </a:r>
            <a:endParaRPr lang="en-GB" b="0" dirty="0">
              <a:solidFill>
                <a:srgbClr val="000000"/>
              </a:solidFill>
              <a:latin typeface="Consolas" panose="020B0609020204030204" pitchFamily="49" charset="0"/>
              <a:cs typeface="Lucida Sans Unicode" pitchFamily="34" charset="0"/>
            </a:endParaRPr>
          </a:p>
        </p:txBody>
      </p:sp>
    </p:spTree>
    <p:extLst>
      <p:ext uri="{BB962C8B-B14F-4D97-AF65-F5344CB8AC3E}">
        <p14:creationId xmlns:p14="http://schemas.microsoft.com/office/powerpoint/2010/main" val="416793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9e6ddf3-f533-43d8-b544-70f1ba06454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5579" cy="740664"/>
          </a:xfrm>
        </p:spPr>
        <p:txBody>
          <a:bodyPr/>
          <a:lstStyle/>
          <a:p>
            <a:r>
              <a:rPr lang="en-US" dirty="0"/>
              <a:t>Demonstration: How to Validate User Input with Data Annotations</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r>
              <a:rPr lang="en-US" dirty="0"/>
              <a:t>Add validation data annotations to a model </a:t>
            </a:r>
          </a:p>
          <a:p>
            <a:r>
              <a:rPr lang="en-US" dirty="0"/>
              <a:t>Use the </a:t>
            </a:r>
            <a:r>
              <a:rPr lang="en-US" b="1" dirty="0" err="1"/>
              <a:t>ModelState.IsValid</a:t>
            </a:r>
            <a:r>
              <a:rPr lang="en-US" b="1" dirty="0"/>
              <a:t> </a:t>
            </a:r>
            <a:r>
              <a:rPr lang="en-US" dirty="0"/>
              <a:t>property in a controller</a:t>
            </a:r>
          </a:p>
          <a:p>
            <a:r>
              <a:rPr lang="en-US" dirty="0"/>
              <a:t>Use validation helpers in a view</a:t>
            </a:r>
          </a:p>
          <a:p>
            <a:pPr lvl="0"/>
            <a:endParaRPr lang="en-US" kern="0" dirty="0">
              <a:solidFill>
                <a:srgbClr val="000000"/>
              </a:solidFill>
            </a:endParaRPr>
          </a:p>
        </p:txBody>
      </p:sp>
    </p:spTree>
    <p:extLst>
      <p:ext uri="{BB962C8B-B14F-4D97-AF65-F5344CB8AC3E}">
        <p14:creationId xmlns:p14="http://schemas.microsoft.com/office/powerpoint/2010/main" val="1729972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257fa0f-6dfe-443f-8198-8c5c51acd8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Custom Validations</a:t>
            </a:r>
          </a:p>
        </p:txBody>
      </p:sp>
      <p:sp>
        <p:nvSpPr>
          <p:cNvPr id="4" name="Content Placeholder 2"/>
          <p:cNvSpPr txBox="1">
            <a:spLocks/>
          </p:cNvSpPr>
          <p:nvPr/>
        </p:nvSpPr>
        <p:spPr>
          <a:xfrm>
            <a:off x="404419" y="907998"/>
            <a:ext cx="8119156" cy="560600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Create custom validation data annotations</a:t>
            </a:r>
          </a:p>
          <a:p>
            <a:pPr marL="0" lvl="0" indent="0">
              <a:buNone/>
            </a:pPr>
            <a:endParaRPr lang="en-US" sz="1800" kern="0" dirty="0">
              <a:solidFill>
                <a:srgbClr val="000000"/>
              </a:solidFill>
              <a:latin typeface="Consolas" panose="020B0609020204030204" pitchFamily="49" charset="0"/>
              <a:cs typeface="Consolas" panose="020B0609020204030204" pitchFamily="49" charset="0"/>
            </a:endParaRP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public class </a:t>
            </a:r>
            <a:r>
              <a:rPr lang="en-US" sz="1400" kern="0" dirty="0" err="1">
                <a:solidFill>
                  <a:srgbClr val="000000"/>
                </a:solidFill>
                <a:latin typeface="Consolas" panose="020B0609020204030204" pitchFamily="49" charset="0"/>
                <a:cs typeface="Consolas" panose="020B0609020204030204" pitchFamily="49" charset="0"/>
              </a:rPr>
              <a:t>AllLettersValidationAttribute</a:t>
            </a:r>
            <a:r>
              <a:rPr lang="en-US" sz="1400" kern="0" dirty="0">
                <a:solidFill>
                  <a:srgbClr val="000000"/>
                </a:solidFill>
                <a:latin typeface="Consolas" panose="020B0609020204030204" pitchFamily="49" charset="0"/>
                <a:cs typeface="Consolas" panose="020B0609020204030204" pitchFamily="49" charset="0"/>
              </a:rPr>
              <a:t> : </a:t>
            </a:r>
            <a:r>
              <a:rPr lang="en-US" sz="1400" kern="0" dirty="0" err="1">
                <a:solidFill>
                  <a:srgbClr val="000000"/>
                </a:solidFill>
                <a:latin typeface="Consolas" panose="020B0609020204030204" pitchFamily="49" charset="0"/>
                <a:cs typeface="Consolas" panose="020B0609020204030204" pitchFamily="49" charset="0"/>
              </a:rPr>
              <a:t>ValidationAttribute</a:t>
            </a:r>
            <a:endParaRPr lang="en-US" sz="1400" kern="0" dirty="0">
              <a:solidFill>
                <a:srgbClr val="000000"/>
              </a:solidFill>
              <a:latin typeface="Consolas" panose="020B0609020204030204" pitchFamily="49" charset="0"/>
              <a:cs typeface="Consolas" panose="020B0609020204030204" pitchFamily="49" charset="0"/>
            </a:endParaRP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    public override bool </a:t>
            </a:r>
            <a:r>
              <a:rPr lang="en-US" sz="1400" kern="0" dirty="0" err="1">
                <a:solidFill>
                  <a:srgbClr val="000000"/>
                </a:solidFill>
                <a:latin typeface="Consolas" panose="020B0609020204030204" pitchFamily="49" charset="0"/>
                <a:cs typeface="Consolas" panose="020B0609020204030204" pitchFamily="49" charset="0"/>
              </a:rPr>
              <a:t>IsValid</a:t>
            </a:r>
            <a:r>
              <a:rPr lang="en-US" sz="1400" kern="0" dirty="0">
                <a:solidFill>
                  <a:srgbClr val="000000"/>
                </a:solidFill>
                <a:latin typeface="Consolas" panose="020B0609020204030204" pitchFamily="49" charset="0"/>
                <a:cs typeface="Consolas" panose="020B0609020204030204" pitchFamily="49" charset="0"/>
              </a:rPr>
              <a:t>(Object value)</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        return ((string)value).All(</a:t>
            </a:r>
            <a:r>
              <a:rPr lang="en-US" sz="1400" kern="0" dirty="0" err="1">
                <a:solidFill>
                  <a:srgbClr val="000000"/>
                </a:solidFill>
                <a:latin typeface="Consolas" panose="020B0609020204030204" pitchFamily="49" charset="0"/>
                <a:cs typeface="Consolas" panose="020B0609020204030204" pitchFamily="49" charset="0"/>
              </a:rPr>
              <a:t>Char.IsLetter</a:t>
            </a:r>
            <a:r>
              <a:rPr lang="en-US" sz="1400" kern="0" dirty="0">
                <a:solidFill>
                  <a:srgbClr val="000000"/>
                </a:solidFill>
                <a:latin typeface="Consolas" panose="020B0609020204030204" pitchFamily="49" charset="0"/>
                <a:cs typeface="Consolas" panose="020B0609020204030204" pitchFamily="49" charset="0"/>
              </a:rPr>
              <a:t>);</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    }</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a:t>
            </a:r>
          </a:p>
          <a:p>
            <a:pPr marL="0" lvl="0" indent="0">
              <a:buNone/>
            </a:pPr>
            <a:endParaRPr lang="en-US" sz="1800" kern="0" dirty="0">
              <a:solidFill>
                <a:srgbClr val="000000"/>
              </a:solidFill>
              <a:latin typeface="Consolas" panose="020B0609020204030204" pitchFamily="49" charset="0"/>
              <a:cs typeface="Consolas" panose="020B0609020204030204" pitchFamily="49" charset="0"/>
            </a:endParaRPr>
          </a:p>
          <a:p>
            <a:pPr lvl="0"/>
            <a:r>
              <a:rPr lang="en-US" kern="0" dirty="0">
                <a:solidFill>
                  <a:srgbClr val="000000"/>
                </a:solidFill>
              </a:rPr>
              <a:t>Use custom validation data annotations</a:t>
            </a:r>
          </a:p>
          <a:p>
            <a:pPr marL="0" lvl="0" indent="0">
              <a:buNone/>
            </a:pPr>
            <a:endParaRPr lang="en-US" sz="1800" kern="0" dirty="0">
              <a:solidFill>
                <a:srgbClr val="000000"/>
              </a:solidFill>
              <a:latin typeface="Consolas" panose="020B0609020204030204" pitchFamily="49" charset="0"/>
              <a:cs typeface="Consolas" panose="020B0609020204030204" pitchFamily="49" charset="0"/>
            </a:endParaRP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a:t>
            </a:r>
            <a:r>
              <a:rPr lang="en-US" sz="1400" kern="0" dirty="0" err="1">
                <a:solidFill>
                  <a:srgbClr val="000000"/>
                </a:solidFill>
                <a:latin typeface="Consolas" panose="020B0609020204030204" pitchFamily="49" charset="0"/>
                <a:cs typeface="Consolas" panose="020B0609020204030204" pitchFamily="49" charset="0"/>
              </a:rPr>
              <a:t>AllLettersValidation</a:t>
            </a:r>
            <a:r>
              <a:rPr lang="en-US" sz="1400" kern="0" dirty="0">
                <a:solidFill>
                  <a:srgbClr val="000000"/>
                </a:solidFill>
                <a:latin typeface="Consolas" panose="020B0609020204030204" pitchFamily="49" charset="0"/>
                <a:cs typeface="Consolas" panose="020B0609020204030204" pitchFamily="49" charset="0"/>
              </a:rPr>
              <a:t>(</a:t>
            </a:r>
            <a:r>
              <a:rPr lang="en-US" sz="1400" kern="0" dirty="0" err="1">
                <a:solidFill>
                  <a:srgbClr val="000000"/>
                </a:solidFill>
                <a:latin typeface="Consolas" panose="020B0609020204030204" pitchFamily="49" charset="0"/>
                <a:cs typeface="Consolas" panose="020B0609020204030204" pitchFamily="49" charset="0"/>
              </a:rPr>
              <a:t>ErrorMessage</a:t>
            </a:r>
            <a:r>
              <a:rPr lang="en-US" sz="1400" kern="0" dirty="0">
                <a:solidFill>
                  <a:srgbClr val="000000"/>
                </a:solidFill>
                <a:latin typeface="Consolas" panose="020B0609020204030204" pitchFamily="49" charset="0"/>
                <a:cs typeface="Consolas" panose="020B0609020204030204" pitchFamily="49" charset="0"/>
              </a:rPr>
              <a:t> = "Only letters allowed.")]</a:t>
            </a:r>
          </a:p>
          <a:p>
            <a:pPr marL="284163" lvl="1" indent="0">
              <a:buNone/>
            </a:pPr>
            <a:r>
              <a:rPr lang="en-US" sz="1400" kern="0" dirty="0">
                <a:solidFill>
                  <a:srgbClr val="000000"/>
                </a:solidFill>
                <a:latin typeface="Consolas" panose="020B0609020204030204" pitchFamily="49" charset="0"/>
                <a:cs typeface="Consolas" panose="020B0609020204030204" pitchFamily="49" charset="0"/>
              </a:rPr>
              <a:t>public string Name { get; set; }</a:t>
            </a:r>
          </a:p>
          <a:p>
            <a:pPr marL="0" lvl="0" indent="0">
              <a:buNone/>
            </a:pPr>
            <a:endParaRPr lang="en-US" sz="1800" kern="0" dirty="0">
              <a:solidFill>
                <a:srgbClr val="000000"/>
              </a:solidFill>
              <a:latin typeface="Consolas" panose="020B0609020204030204" pitchFamily="49" charset="0"/>
              <a:cs typeface="Consolas" panose="020B0609020204030204" pitchFamily="49" charset="0"/>
            </a:endParaRPr>
          </a:p>
          <a:p>
            <a:pPr marL="0" lvl="0" indent="0">
              <a:buNone/>
            </a:pPr>
            <a:endParaRPr lang="en-US" kern="0" dirty="0">
              <a:solidFill>
                <a:srgbClr val="000000"/>
              </a:solidFill>
            </a:endParaRPr>
          </a:p>
        </p:txBody>
      </p:sp>
    </p:spTree>
    <p:extLst>
      <p:ext uri="{BB962C8B-B14F-4D97-AF65-F5344CB8AC3E}">
        <p14:creationId xmlns:p14="http://schemas.microsoft.com/office/powerpoint/2010/main" val="254615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76790bb-e619-4803-a307-810f5857f7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Add Custom Validations</a:t>
            </a:r>
            <a:endParaRPr lang="en-IN"/>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learn how to add custom validations </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2546338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Developing Models</a:t>
            </a:r>
          </a:p>
        </p:txBody>
      </p:sp>
      <p:sp>
        <p:nvSpPr>
          <p:cNvPr id="3" name="Text Placeholder 2"/>
          <p:cNvSpPr>
            <a:spLocks noGrp="1"/>
          </p:cNvSpPr>
          <p:nvPr>
            <p:ph type="body" idx="1"/>
          </p:nvPr>
        </p:nvSpPr>
        <p:spPr/>
        <p:txBody>
          <a:bodyPr/>
          <a:lstStyle/>
          <a:p>
            <a:r>
              <a:rPr lang="en-US"/>
              <a:t>Exercise 1: Adding a Model
Exercise 2: Working with Forms
Exercise 3: Adding Validation</a:t>
            </a:r>
            <a:endParaRPr lang="en-IN"/>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IN" sz="2800">
                <a:latin typeface="Segoe UI" panose="020B0502040204020203" pitchFamily="34" charset="0"/>
              </a:rPr>
              <a:t>Estimated Time: 60 minutes</a:t>
            </a:r>
          </a:p>
        </p:txBody>
      </p:sp>
    </p:spTree>
    <p:extLst>
      <p:ext uri="{BB962C8B-B14F-4D97-AF65-F5344CB8AC3E}">
        <p14:creationId xmlns:p14="http://schemas.microsoft.com/office/powerpoint/2010/main" val="4120664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074923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9850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Creating MVC Models</a:t>
            </a:r>
            <a:endParaRPr lang="en-IN"/>
          </a:p>
        </p:txBody>
      </p:sp>
      <p:sp>
        <p:nvSpPr>
          <p:cNvPr id="3" name="Text Placeholder 2"/>
          <p:cNvSpPr>
            <a:spLocks noGrp="1"/>
          </p:cNvSpPr>
          <p:nvPr>
            <p:ph type="body" idx="1"/>
          </p:nvPr>
        </p:nvSpPr>
        <p:spPr/>
        <p:txBody>
          <a:bodyPr/>
          <a:lstStyle/>
          <a:p>
            <a:r>
              <a:rPr lang="en-US" dirty="0"/>
              <a:t>Developing Models
Passing Models to Views
Binding Views to Model Classes and Displaying Data
Demonstration: How to Bind Views to Model Classes
What Are Model Binders?
Adding CRUD Operations to Controllers</a:t>
            </a:r>
            <a:endParaRPr lang="en-IN" dirty="0"/>
          </a:p>
        </p:txBody>
      </p:sp>
    </p:spTree>
    <p:extLst>
      <p:ext uri="{BB962C8B-B14F-4D97-AF65-F5344CB8AC3E}">
        <p14:creationId xmlns:p14="http://schemas.microsoft.com/office/powerpoint/2010/main" val="59945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6024560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Scenario</a:t>
            </a:r>
          </a:p>
        </p:txBody>
      </p:sp>
      <p:sp>
        <p:nvSpPr>
          <p:cNvPr id="4" name="TextBox 3"/>
          <p:cNvSpPr txBox="1"/>
          <p:nvPr/>
        </p:nvSpPr>
        <p:spPr>
          <a:xfrm>
            <a:off x="410773" y="1021215"/>
            <a:ext cx="8119156" cy="2677656"/>
          </a:xfrm>
          <a:prstGeom prst="rect">
            <a:avLst/>
          </a:prstGeom>
          <a:noFill/>
        </p:spPr>
        <p:txBody>
          <a:bodyPr vert="horz" wrap="square" rtlCol="0">
            <a:spAutoFit/>
          </a:bodyPr>
          <a:lstStyle/>
          <a:p>
            <a:pPr>
              <a:spcBef>
                <a:spcPts val="600"/>
              </a:spcBef>
              <a:spcAft>
                <a:spcPts val="800"/>
              </a:spcAft>
            </a:pPr>
            <a:r>
              <a:rPr lang="en-IN" sz="2800" dirty="0">
                <a:effectLst/>
                <a:latin typeface="Segoe UI" panose="020B0502040204020203" pitchFamily="34" charset="0"/>
                <a:ea typeface="Calibri" panose="020F0502020204030204" pitchFamily="34" charset="0"/>
                <a:cs typeface="Times New Roman" panose="02020603050405020304" pitchFamily="18" charset="0"/>
              </a:rPr>
              <a:t>Y</a:t>
            </a:r>
            <a:r>
              <a:rPr lang="en-IN" sz="28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ou </a:t>
            </a:r>
            <a:r>
              <a:rPr lang="en-IN" sz="2800" dirty="0">
                <a:effectLst/>
                <a:latin typeface="Segoe UI" panose="020B0502040204020203" pitchFamily="34" charset="0"/>
                <a:ea typeface="Calibri" panose="020F0502020204030204" pitchFamily="34" charset="0"/>
                <a:cs typeface="Times New Roman" panose="02020603050405020304" pitchFamily="18" charset="0"/>
              </a:rPr>
              <a:t>are planning to create and code a Model-View-Controller (MVC) model that will be used in the butterflies’ shop application. The model includes properties that describe a butterfly. The model must enable the application to store uploaded butterflies.</a:t>
            </a:r>
          </a:p>
        </p:txBody>
      </p:sp>
    </p:spTree>
    <p:extLst>
      <p:ext uri="{BB962C8B-B14F-4D97-AF65-F5344CB8AC3E}">
        <p14:creationId xmlns:p14="http://schemas.microsoft.com/office/powerpoint/2010/main" val="661586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Review</a:t>
            </a:r>
          </a:p>
        </p:txBody>
      </p:sp>
      <p:sp>
        <p:nvSpPr>
          <p:cNvPr id="3" name="Text Placeholder 2"/>
          <p:cNvSpPr>
            <a:spLocks noGrp="1"/>
          </p:cNvSpPr>
          <p:nvPr>
            <p:ph type="body" idx="1"/>
          </p:nvPr>
        </p:nvSpPr>
        <p:spPr/>
        <p:txBody>
          <a:bodyPr/>
          <a:lstStyle/>
          <a:p>
            <a:r>
              <a:rPr lang="en-US" dirty="0"/>
              <a:t>In your web application, you want users to be able to enter their email address in addition to their butterfly information. What should you do so that the form displays a text box, which will allow the users to type their email address?
If a user does not fill the butterfly information in the form and clicks the submit button, what will happen?</a:t>
            </a:r>
            <a:endParaRPr lang="en-IN" dirty="0"/>
          </a:p>
        </p:txBody>
      </p:sp>
    </p:spTree>
    <p:extLst>
      <p:ext uri="{BB962C8B-B14F-4D97-AF65-F5344CB8AC3E}">
        <p14:creationId xmlns:p14="http://schemas.microsoft.com/office/powerpoint/2010/main" val="255322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Review and Takeaways</a:t>
            </a:r>
          </a:p>
        </p:txBody>
      </p:sp>
      <p:sp>
        <p:nvSpPr>
          <p:cNvPr id="3" name="Text Placeholder 2"/>
          <p:cNvSpPr>
            <a:spLocks noGrp="1"/>
          </p:cNvSpPr>
          <p:nvPr>
            <p:ph type="body" idx="1"/>
          </p:nvPr>
        </p:nvSpPr>
        <p:spPr/>
        <p:txBody>
          <a:bodyPr/>
          <a:lstStyle/>
          <a:p>
            <a:r>
              <a:rPr lang="en-US" dirty="0"/>
              <a:t>Review Question
Best Practice
Common Issues and Troubleshooting Tips</a:t>
            </a:r>
            <a:endParaRPr lang="en-IN" dirty="0"/>
          </a:p>
        </p:txBody>
      </p:sp>
    </p:spTree>
    <p:extLst>
      <p:ext uri="{BB962C8B-B14F-4D97-AF65-F5344CB8AC3E}">
        <p14:creationId xmlns:p14="http://schemas.microsoft.com/office/powerpoint/2010/main" val="16883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Developing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An MVC model is a collection of classes</a:t>
            </a:r>
          </a:p>
          <a:p>
            <a:pPr marL="0" lvl="0" indent="0">
              <a:buNone/>
            </a:pPr>
            <a:endParaRPr lang="en-US" kern="0" dirty="0">
              <a:solidFill>
                <a:srgbClr val="000000"/>
              </a:solidFill>
            </a:endParaRPr>
          </a:p>
        </p:txBody>
      </p:sp>
      <p:pic>
        <p:nvPicPr>
          <p:cNvPr id="5" name="Picture 4" descr="A UML Logical Data Model diagram that describes the relationship between the Photo and Comment model classes."/>
          <p:cNvPicPr>
            <a:picLocks noChangeAspect="1"/>
          </p:cNvPicPr>
          <p:nvPr/>
        </p:nvPicPr>
        <p:blipFill>
          <a:blip r:embed="rId3"/>
          <a:stretch>
            <a:fillRect/>
          </a:stretch>
        </p:blipFill>
        <p:spPr>
          <a:xfrm>
            <a:off x="458788" y="2555619"/>
            <a:ext cx="8164964" cy="2078548"/>
          </a:xfrm>
          <a:prstGeom prst="rect">
            <a:avLst/>
          </a:prstGeom>
        </p:spPr>
      </p:pic>
    </p:spTree>
    <p:extLst>
      <p:ext uri="{BB962C8B-B14F-4D97-AF65-F5344CB8AC3E}">
        <p14:creationId xmlns:p14="http://schemas.microsoft.com/office/powerpoint/2010/main" val="423807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6cd428d-dd5b-414a-9421-1779476e80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Photo and Comment Model Classes</a:t>
            </a:r>
            <a:endParaRPr lang="en-IN" dirty="0"/>
          </a:p>
        </p:txBody>
      </p:sp>
      <p:sp>
        <p:nvSpPr>
          <p:cNvPr id="4" name="Content Placeholder 3"/>
          <p:cNvSpPr txBox="1">
            <a:spLocks/>
          </p:cNvSpPr>
          <p:nvPr/>
        </p:nvSpPr>
        <p:spPr>
          <a:xfrm>
            <a:off x="458788" y="1021215"/>
            <a:ext cx="6627812" cy="2646878"/>
          </a:xfrm>
          <a:prstGeom prst="rect">
            <a:avLst/>
          </a:prstGeom>
        </p:spPr>
        <p:txBody>
          <a:bodyPr wrap="square">
            <a:sp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1400" kern="0" dirty="0">
                <a:solidFill>
                  <a:schemeClr val="accent4"/>
                </a:solidFill>
                <a:highlight>
                  <a:srgbClr val="FFFFFF"/>
                </a:highlight>
                <a:latin typeface="Consolas" panose="020B0609020204030204" pitchFamily="49" charset="0"/>
                <a:cs typeface="Consolas" panose="020B0609020204030204" pitchFamily="49" charset="0"/>
              </a:rPr>
              <a:t>public class Photo {</a:t>
            </a:r>
          </a:p>
          <a:p>
            <a:pPr marL="0" lvl="0" indent="0">
              <a:buNone/>
            </a:pPr>
            <a:r>
              <a:rPr lang="en-GB" sz="1400" kern="0" dirty="0">
                <a:solidFill>
                  <a:schemeClr val="accent4"/>
                </a:solidFill>
                <a:highlight>
                  <a:srgbClr val="FFFFFF"/>
                </a:highlight>
                <a:latin typeface="Consolas" panose="020B0609020204030204" pitchFamily="49" charset="0"/>
                <a:cs typeface="Consolas" panose="020B0609020204030204" pitchFamily="49" charset="0"/>
              </a:rPr>
              <a:t>   public </a:t>
            </a:r>
            <a:r>
              <a:rPr lang="en-GB" sz="1400" kern="0" dirty="0" err="1">
                <a:solidFill>
                  <a:schemeClr val="accent4"/>
                </a:solidFill>
                <a:highlight>
                  <a:srgbClr val="FFFFFF"/>
                </a:highlight>
                <a:latin typeface="Consolas" panose="020B0609020204030204" pitchFamily="49" charset="0"/>
                <a:cs typeface="Consolas" panose="020B0609020204030204" pitchFamily="49" charset="0"/>
              </a:rPr>
              <a:t>int</a:t>
            </a:r>
            <a:r>
              <a:rPr lang="en-GB" sz="1400" kern="0" dirty="0">
                <a:solidFill>
                  <a:schemeClr val="accent4"/>
                </a:solidFill>
                <a:highlight>
                  <a:srgbClr val="FFFFFF"/>
                </a:highlight>
                <a:latin typeface="Consolas" panose="020B0609020204030204" pitchFamily="49" charset="0"/>
                <a:cs typeface="Consolas" panose="020B0609020204030204" pitchFamily="49" charset="0"/>
              </a:rPr>
              <a:t> </a:t>
            </a:r>
            <a:r>
              <a:rPr lang="en-GB" sz="1400" kern="0" dirty="0" err="1">
                <a:solidFill>
                  <a:schemeClr val="accent4"/>
                </a:solidFill>
                <a:highlight>
                  <a:srgbClr val="FFFFFF"/>
                </a:highlight>
                <a:latin typeface="Consolas" panose="020B0609020204030204" pitchFamily="49" charset="0"/>
                <a:cs typeface="Consolas" panose="020B0609020204030204" pitchFamily="49" charset="0"/>
              </a:rPr>
              <a:t>PhotoID</a:t>
            </a:r>
            <a:r>
              <a:rPr lang="en-GB" sz="1400" kern="0" dirty="0">
                <a:solidFill>
                  <a:schemeClr val="accent4"/>
                </a:solidFill>
                <a:highlight>
                  <a:srgbClr val="FFFFFF"/>
                </a:highlight>
                <a:latin typeface="Consolas" panose="020B0609020204030204" pitchFamily="49" charset="0"/>
                <a:cs typeface="Consolas" panose="020B0609020204030204" pitchFamily="49" charset="0"/>
              </a:rPr>
              <a:t> { get; set; }</a:t>
            </a:r>
          </a:p>
          <a:p>
            <a:pPr marL="0" lvl="0" indent="0">
              <a:buNone/>
            </a:pPr>
            <a:r>
              <a:rPr lang="en-GB" sz="1400" kern="0" dirty="0">
                <a:solidFill>
                  <a:schemeClr val="accent4"/>
                </a:solidFill>
                <a:highlight>
                  <a:srgbClr val="FFFFFF"/>
                </a:highlight>
                <a:latin typeface="Consolas" panose="020B0609020204030204" pitchFamily="49" charset="0"/>
                <a:cs typeface="Consolas" panose="020B0609020204030204" pitchFamily="49" charset="0"/>
              </a:rPr>
              <a:t>   public string Title { get; set; }</a:t>
            </a:r>
          </a:p>
          <a:p>
            <a:pPr marL="0" lvl="0" indent="0">
              <a:buNone/>
            </a:pPr>
            <a:r>
              <a:rPr lang="en-GB" sz="1400" kern="0" dirty="0">
                <a:solidFill>
                  <a:schemeClr val="accent4"/>
                </a:solidFill>
                <a:highlight>
                  <a:srgbClr val="FFFFFF"/>
                </a:highlight>
                <a:latin typeface="Consolas" panose="020B0609020204030204" pitchFamily="49" charset="0"/>
                <a:cs typeface="Consolas" panose="020B0609020204030204" pitchFamily="49" charset="0"/>
              </a:rPr>
              <a:t>   public byte[] </a:t>
            </a:r>
            <a:r>
              <a:rPr lang="en-GB" sz="1400" kern="0" dirty="0" err="1">
                <a:solidFill>
                  <a:schemeClr val="accent4"/>
                </a:solidFill>
                <a:highlight>
                  <a:srgbClr val="FFFFFF"/>
                </a:highlight>
                <a:latin typeface="Consolas" panose="020B0609020204030204" pitchFamily="49" charset="0"/>
                <a:cs typeface="Consolas" panose="020B0609020204030204" pitchFamily="49" charset="0"/>
              </a:rPr>
              <a:t>PhotoFile</a:t>
            </a:r>
            <a:r>
              <a:rPr lang="en-GB" sz="1400" kern="0" dirty="0">
                <a:solidFill>
                  <a:schemeClr val="accent4"/>
                </a:solidFill>
                <a:highlight>
                  <a:srgbClr val="FFFFFF"/>
                </a:highlight>
                <a:latin typeface="Consolas" panose="020B0609020204030204" pitchFamily="49" charset="0"/>
                <a:cs typeface="Consolas" panose="020B0609020204030204" pitchFamily="49" charset="0"/>
              </a:rPr>
              <a:t> { get; set; }</a:t>
            </a:r>
          </a:p>
          <a:p>
            <a:pPr marL="0" lvl="0" indent="0">
              <a:buNone/>
            </a:pPr>
            <a:r>
              <a:rPr lang="en-GB" sz="1400" kern="0" dirty="0">
                <a:solidFill>
                  <a:schemeClr val="accent4"/>
                </a:solidFill>
                <a:highlight>
                  <a:srgbClr val="FFFFFF"/>
                </a:highlight>
                <a:latin typeface="Consolas" panose="020B0609020204030204" pitchFamily="49" charset="0"/>
                <a:cs typeface="Consolas" panose="020B0609020204030204" pitchFamily="49" charset="0"/>
              </a:rPr>
              <a:t>   public string Description { get; set; }</a:t>
            </a:r>
          </a:p>
          <a:p>
            <a:pPr marL="0" lvl="0" indent="0">
              <a:buNone/>
            </a:pPr>
            <a:r>
              <a:rPr lang="en-GB" sz="1400" kern="0" dirty="0">
                <a:solidFill>
                  <a:schemeClr val="accent4"/>
                </a:solidFill>
                <a:highlight>
                  <a:srgbClr val="FFFFFF"/>
                </a:highlight>
                <a:latin typeface="Consolas" panose="020B0609020204030204" pitchFamily="49" charset="0"/>
                <a:cs typeface="Consolas" panose="020B0609020204030204" pitchFamily="49" charset="0"/>
              </a:rPr>
              <a:t>   public </a:t>
            </a:r>
            <a:r>
              <a:rPr lang="en-GB" sz="1400" kern="0" dirty="0" err="1">
                <a:solidFill>
                  <a:schemeClr val="accent4"/>
                </a:solidFill>
                <a:highlight>
                  <a:srgbClr val="FFFFFF"/>
                </a:highlight>
                <a:latin typeface="Consolas" panose="020B0609020204030204" pitchFamily="49" charset="0"/>
                <a:cs typeface="Consolas" panose="020B0609020204030204" pitchFamily="49" charset="0"/>
              </a:rPr>
              <a:t>DateTime</a:t>
            </a:r>
            <a:r>
              <a:rPr lang="en-GB" sz="1400" kern="0" dirty="0">
                <a:solidFill>
                  <a:schemeClr val="accent4"/>
                </a:solidFill>
                <a:highlight>
                  <a:srgbClr val="FFFFFF"/>
                </a:highlight>
                <a:latin typeface="Consolas" panose="020B0609020204030204" pitchFamily="49" charset="0"/>
                <a:cs typeface="Consolas" panose="020B0609020204030204" pitchFamily="49" charset="0"/>
              </a:rPr>
              <a:t> </a:t>
            </a:r>
            <a:r>
              <a:rPr lang="en-GB" sz="1400" kern="0" dirty="0" err="1">
                <a:solidFill>
                  <a:schemeClr val="accent4"/>
                </a:solidFill>
                <a:highlight>
                  <a:srgbClr val="FFFFFF"/>
                </a:highlight>
                <a:latin typeface="Consolas" panose="020B0609020204030204" pitchFamily="49" charset="0"/>
                <a:cs typeface="Consolas" panose="020B0609020204030204" pitchFamily="49" charset="0"/>
              </a:rPr>
              <a:t>CreatedDate</a:t>
            </a:r>
            <a:r>
              <a:rPr lang="en-GB" sz="1400" kern="0" dirty="0">
                <a:solidFill>
                  <a:schemeClr val="accent4"/>
                </a:solidFill>
                <a:highlight>
                  <a:srgbClr val="FFFFFF"/>
                </a:highlight>
                <a:latin typeface="Consolas" panose="020B0609020204030204" pitchFamily="49" charset="0"/>
                <a:cs typeface="Consolas" panose="020B0609020204030204" pitchFamily="49" charset="0"/>
              </a:rPr>
              <a:t> { get; set; }</a:t>
            </a:r>
          </a:p>
          <a:p>
            <a:pPr marL="0" lvl="0" indent="0">
              <a:buNone/>
            </a:pPr>
            <a:r>
              <a:rPr lang="en-GB" sz="1400" kern="0" dirty="0">
                <a:solidFill>
                  <a:schemeClr val="accent4"/>
                </a:solidFill>
                <a:highlight>
                  <a:srgbClr val="FFFFFF"/>
                </a:highlight>
                <a:latin typeface="Consolas" panose="020B0609020204030204" pitchFamily="49" charset="0"/>
                <a:cs typeface="Consolas" panose="020B0609020204030204" pitchFamily="49" charset="0"/>
              </a:rPr>
              <a:t>   public string Owner { get; set; }</a:t>
            </a:r>
          </a:p>
          <a:p>
            <a:pPr marL="0" lvl="0" indent="0">
              <a:buNone/>
            </a:pPr>
            <a:r>
              <a:rPr lang="en-GB" sz="1400" kern="0" dirty="0">
                <a:solidFill>
                  <a:schemeClr val="accent4"/>
                </a:solidFill>
                <a:highlight>
                  <a:srgbClr val="FFFFFF"/>
                </a:highlight>
                <a:latin typeface="Consolas" panose="020B0609020204030204" pitchFamily="49" charset="0"/>
                <a:cs typeface="Consolas" panose="020B0609020204030204" pitchFamily="49" charset="0"/>
              </a:rPr>
              <a:t>   public virtual </a:t>
            </a:r>
            <a:r>
              <a:rPr lang="en-GB" sz="1400" kern="0" dirty="0" err="1">
                <a:solidFill>
                  <a:schemeClr val="accent4"/>
                </a:solidFill>
                <a:highlight>
                  <a:srgbClr val="FFFFFF"/>
                </a:highlight>
                <a:latin typeface="Consolas" panose="020B0609020204030204" pitchFamily="49" charset="0"/>
                <a:cs typeface="Consolas" panose="020B0609020204030204" pitchFamily="49" charset="0"/>
              </a:rPr>
              <a:t>ICollection</a:t>
            </a:r>
            <a:r>
              <a:rPr lang="en-GB" sz="1400" kern="0" dirty="0">
                <a:solidFill>
                  <a:schemeClr val="accent4"/>
                </a:solidFill>
                <a:highlight>
                  <a:srgbClr val="FFFFFF"/>
                </a:highlight>
                <a:latin typeface="Consolas" panose="020B0609020204030204" pitchFamily="49" charset="0"/>
                <a:cs typeface="Consolas" panose="020B0609020204030204" pitchFamily="49" charset="0"/>
              </a:rPr>
              <a:t>&lt;Comment&gt; Comments { get; set; }</a:t>
            </a:r>
          </a:p>
          <a:p>
            <a:pPr marL="0" lvl="0" indent="0">
              <a:buNone/>
            </a:pPr>
            <a:r>
              <a:rPr lang="en-GB" sz="1400" kern="0" dirty="0">
                <a:solidFill>
                  <a:schemeClr val="accent4"/>
                </a:solidFill>
                <a:highlight>
                  <a:srgbClr val="FFFFFF"/>
                </a:highlight>
                <a:latin typeface="Consolas" panose="020B0609020204030204" pitchFamily="49" charset="0"/>
                <a:cs typeface="Consolas" panose="020B0609020204030204" pitchFamily="49" charset="0"/>
              </a:rPr>
              <a:t>}</a:t>
            </a:r>
          </a:p>
        </p:txBody>
      </p:sp>
      <p:sp>
        <p:nvSpPr>
          <p:cNvPr id="5" name="Rectangle 4"/>
          <p:cNvSpPr/>
          <p:nvPr/>
        </p:nvSpPr>
        <p:spPr>
          <a:xfrm>
            <a:off x="458788" y="3755197"/>
            <a:ext cx="6094412" cy="2713563"/>
          </a:xfrm>
          <a:prstGeom prst="rect">
            <a:avLst/>
          </a:prstGeom>
        </p:spPr>
        <p:txBody>
          <a:bodyPr wrap="square">
            <a:spAutoFit/>
          </a:bodyPr>
          <a:lstStyle/>
          <a:p>
            <a:pPr lvl="0" fontAlgn="base">
              <a:spcBef>
                <a:spcPct val="0"/>
              </a:spcBef>
              <a:spcAft>
                <a:spcPts val="1000"/>
              </a:spcAft>
            </a:pP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public class Comment</a:t>
            </a:r>
            <a:r>
              <a:rPr lang="en-GB"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a:t>
            </a: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a:t>
            </a:r>
            <a:endParaRPr lang="en-GB"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endParaRPr>
          </a:p>
          <a:p>
            <a:pPr lvl="0" fontAlgn="base">
              <a:spcBef>
                <a:spcPct val="0"/>
              </a:spcBef>
              <a:spcAft>
                <a:spcPts val="1000"/>
              </a:spcAft>
            </a:pP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public </a:t>
            </a:r>
            <a:r>
              <a:rPr lang="en-US" sz="1400" dirty="0" err="1">
                <a:solidFill>
                  <a:schemeClr val="accent4"/>
                </a:solidFill>
                <a:latin typeface="Consolas" panose="020B0609020204030204" pitchFamily="49" charset="0"/>
                <a:ea typeface="Times New Roman" panose="02020603050405020304" pitchFamily="18" charset="0"/>
                <a:cs typeface="Consolas" panose="020B0609020204030204" pitchFamily="49" charset="0"/>
              </a:rPr>
              <a:t>int</a:t>
            </a: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chemeClr val="accent4"/>
                </a:solidFill>
                <a:latin typeface="Consolas" panose="020B0609020204030204" pitchFamily="49" charset="0"/>
                <a:ea typeface="Times New Roman" panose="02020603050405020304" pitchFamily="18" charset="0"/>
                <a:cs typeface="Consolas" panose="020B0609020204030204" pitchFamily="49" charset="0"/>
              </a:rPr>
              <a:t>CommentID</a:t>
            </a: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endParaRPr>
          </a:p>
          <a:p>
            <a:pPr lvl="0" fontAlgn="base">
              <a:spcBef>
                <a:spcPct val="0"/>
              </a:spcBef>
              <a:spcAft>
                <a:spcPts val="1000"/>
              </a:spcAft>
            </a:pP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public </a:t>
            </a:r>
            <a:r>
              <a:rPr lang="en-US" sz="1400" dirty="0" err="1">
                <a:solidFill>
                  <a:schemeClr val="accent4"/>
                </a:solidFill>
                <a:latin typeface="Consolas" panose="020B0609020204030204" pitchFamily="49" charset="0"/>
                <a:ea typeface="Times New Roman" panose="02020603050405020304" pitchFamily="18" charset="0"/>
                <a:cs typeface="Consolas" panose="020B0609020204030204" pitchFamily="49" charset="0"/>
              </a:rPr>
              <a:t>int</a:t>
            </a: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a:t>
            </a:r>
            <a:r>
              <a:rPr lang="en-US" sz="1400" dirty="0" err="1">
                <a:solidFill>
                  <a:schemeClr val="accent4"/>
                </a:solidFill>
                <a:latin typeface="Consolas" panose="020B0609020204030204" pitchFamily="49" charset="0"/>
                <a:ea typeface="Times New Roman" panose="02020603050405020304" pitchFamily="18" charset="0"/>
                <a:cs typeface="Consolas" panose="020B0609020204030204" pitchFamily="49" charset="0"/>
              </a:rPr>
              <a:t>PhotoID</a:t>
            </a: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endParaRPr>
          </a:p>
          <a:p>
            <a:pPr lvl="0" fontAlgn="base">
              <a:spcBef>
                <a:spcPct val="0"/>
              </a:spcBef>
              <a:spcAft>
                <a:spcPts val="1000"/>
              </a:spcAft>
            </a:pP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public string </a:t>
            </a:r>
            <a:r>
              <a:rPr lang="en-US" sz="1400" dirty="0" err="1">
                <a:solidFill>
                  <a:schemeClr val="accent4"/>
                </a:solidFill>
                <a:latin typeface="Consolas" panose="020B0609020204030204" pitchFamily="49" charset="0"/>
                <a:ea typeface="Times New Roman" panose="02020603050405020304" pitchFamily="18" charset="0"/>
                <a:cs typeface="Consolas" panose="020B0609020204030204" pitchFamily="49" charset="0"/>
              </a:rPr>
              <a:t>UserName</a:t>
            </a: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endParaRPr>
          </a:p>
          <a:p>
            <a:pPr lvl="0" fontAlgn="base">
              <a:spcBef>
                <a:spcPct val="0"/>
              </a:spcBef>
              <a:spcAft>
                <a:spcPts val="1000"/>
              </a:spcAft>
            </a:pP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public string Subject { get; set; }</a:t>
            </a:r>
            <a:endParaRPr lang="en-GB"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endParaRPr>
          </a:p>
          <a:p>
            <a:pPr lvl="0" fontAlgn="base">
              <a:spcBef>
                <a:spcPct val="0"/>
              </a:spcBef>
              <a:spcAft>
                <a:spcPts val="1000"/>
              </a:spcAft>
            </a:pP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public string Body { get; set; }</a:t>
            </a:r>
            <a:endParaRPr lang="en-GB"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endParaRPr>
          </a:p>
          <a:p>
            <a:pPr lvl="0" fontAlgn="base">
              <a:spcBef>
                <a:spcPct val="0"/>
              </a:spcBef>
              <a:spcAft>
                <a:spcPts val="1000"/>
              </a:spcAft>
            </a:pP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public virtual Photo </a:t>
            </a:r>
            <a:r>
              <a:rPr lang="en-US" sz="1400" dirty="0" err="1">
                <a:solidFill>
                  <a:schemeClr val="accent4"/>
                </a:solidFill>
                <a:latin typeface="Consolas" panose="020B0609020204030204" pitchFamily="49" charset="0"/>
                <a:ea typeface="Times New Roman" panose="02020603050405020304" pitchFamily="18" charset="0"/>
                <a:cs typeface="Consolas" panose="020B0609020204030204" pitchFamily="49" charset="0"/>
              </a:rPr>
              <a:t>Photo</a:t>
            </a: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 { get; set; }</a:t>
            </a:r>
            <a:endParaRPr lang="en-GB"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endParaRPr>
          </a:p>
          <a:p>
            <a:pPr lvl="0" fontAlgn="base">
              <a:spcBef>
                <a:spcPct val="0"/>
              </a:spcBef>
              <a:spcAft>
                <a:spcPts val="1000"/>
              </a:spcAft>
            </a:pPr>
            <a:r>
              <a:rPr lang="en-US"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rPr>
              <a:t>}</a:t>
            </a:r>
            <a:endParaRPr lang="en-GB" sz="1400" dirty="0">
              <a:solidFill>
                <a:schemeClr val="accent4"/>
              </a:solidFill>
              <a:latin typeface="Consolas" panose="020B0609020204030204" pitchFamily="49" charset="0"/>
              <a:ea typeface="Times New Roman" panose="02020603050405020304" pitchFamily="18" charset="0"/>
              <a:cs typeface="Consolas" panose="020B0609020204030204" pitchFamily="49" charset="0"/>
            </a:endParaRPr>
          </a:p>
        </p:txBody>
      </p:sp>
    </p:spTree>
    <p:extLst>
      <p:ext uri="{BB962C8B-B14F-4D97-AF65-F5344CB8AC3E}">
        <p14:creationId xmlns:p14="http://schemas.microsoft.com/office/powerpoint/2010/main" val="276138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Passing Models to Views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The instances of model classes are usually created in a controller and passed to a view</a:t>
            </a:r>
          </a:p>
          <a:p>
            <a:pPr marL="0" lvl="0" indent="0">
              <a:buNone/>
            </a:pPr>
            <a:endParaRPr lang="en-US" kern="0" dirty="0">
              <a:solidFill>
                <a:srgbClr val="000000"/>
              </a:solidFill>
            </a:endParaRPr>
          </a:p>
        </p:txBody>
      </p:sp>
      <p:pic>
        <p:nvPicPr>
          <p:cNvPr id="5" name="Picture 4" descr="A diagram depicting a controller passing a model to a view."/>
          <p:cNvPicPr>
            <a:picLocks noChangeAspect="1"/>
          </p:cNvPicPr>
          <p:nvPr/>
        </p:nvPicPr>
        <p:blipFill>
          <a:blip r:embed="rId3"/>
          <a:stretch>
            <a:fillRect/>
          </a:stretch>
        </p:blipFill>
        <p:spPr>
          <a:xfrm>
            <a:off x="627824" y="2673150"/>
            <a:ext cx="7278751" cy="3150000"/>
          </a:xfrm>
          <a:prstGeom prst="rect">
            <a:avLst/>
          </a:prstGeom>
        </p:spPr>
      </p:pic>
    </p:spTree>
    <p:extLst>
      <p:ext uri="{BB962C8B-B14F-4D97-AF65-F5344CB8AC3E}">
        <p14:creationId xmlns:p14="http://schemas.microsoft.com/office/powerpoint/2010/main" val="352430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27147ff-07e0-4518-9f62-f72d24f088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Passing a Model to the Display View</a:t>
            </a:r>
            <a:endParaRPr lang="en-IN"/>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A sample code block displaying how to pass a model to a view</a:t>
            </a:r>
          </a:p>
          <a:p>
            <a:pPr marL="0" lvl="0" indent="0">
              <a:buNone/>
            </a:pPr>
            <a:endParaRPr lang="en-US" kern="0" dirty="0">
              <a:solidFill>
                <a:srgbClr val="000000"/>
              </a:solidFill>
            </a:endParaRPr>
          </a:p>
          <a:p>
            <a:pPr marL="0" lvl="0" indent="0">
              <a:buNone/>
            </a:pPr>
            <a:r>
              <a:rPr lang="en-US" sz="2400" kern="0" dirty="0">
                <a:solidFill>
                  <a:srgbClr val="000000"/>
                </a:solidFill>
                <a:latin typeface="Consolas" panose="020B0609020204030204" pitchFamily="49" charset="0"/>
              </a:rPr>
              <a:t>    public </a:t>
            </a:r>
            <a:r>
              <a:rPr lang="en-US" sz="2400" kern="0" dirty="0" err="1">
                <a:solidFill>
                  <a:srgbClr val="000000"/>
                </a:solidFill>
                <a:latin typeface="Consolas" panose="020B0609020204030204" pitchFamily="49" charset="0"/>
              </a:rPr>
              <a:t>IActionResult</a:t>
            </a:r>
            <a:r>
              <a:rPr lang="en-US" sz="2400" kern="0" dirty="0">
                <a:solidFill>
                  <a:srgbClr val="000000"/>
                </a:solidFill>
                <a:latin typeface="Consolas" panose="020B0609020204030204" pitchFamily="49" charset="0"/>
              </a:rPr>
              <a:t> Index()</a:t>
            </a:r>
          </a:p>
          <a:p>
            <a:pPr marL="0" lvl="0" indent="0">
              <a:buNone/>
            </a:pPr>
            <a:r>
              <a:rPr lang="en-US" sz="2400" kern="0" dirty="0">
                <a:solidFill>
                  <a:srgbClr val="000000"/>
                </a:solidFill>
                <a:latin typeface="Consolas" panose="020B0609020204030204" pitchFamily="49" charset="0"/>
              </a:rPr>
              <a:t>    {</a:t>
            </a:r>
          </a:p>
          <a:p>
            <a:pPr marL="0" lvl="0" indent="0">
              <a:buNone/>
            </a:pPr>
            <a:r>
              <a:rPr lang="en-US" sz="2400" kern="0" dirty="0">
                <a:solidFill>
                  <a:srgbClr val="000000"/>
                </a:solidFill>
                <a:latin typeface="Consolas" panose="020B0609020204030204" pitchFamily="49" charset="0"/>
              </a:rPr>
              <a:t>        </a:t>
            </a:r>
            <a:r>
              <a:rPr lang="en-US" sz="2400" kern="0" dirty="0" err="1">
                <a:solidFill>
                  <a:srgbClr val="000000"/>
                </a:solidFill>
                <a:latin typeface="Consolas" panose="020B0609020204030204" pitchFamily="49" charset="0"/>
              </a:rPr>
              <a:t>SomeModel</a:t>
            </a:r>
            <a:r>
              <a:rPr lang="en-US" sz="2400" kern="0" dirty="0">
                <a:solidFill>
                  <a:srgbClr val="000000"/>
                </a:solidFill>
                <a:latin typeface="Consolas" panose="020B0609020204030204" pitchFamily="49" charset="0"/>
              </a:rPr>
              <a:t> model = new </a:t>
            </a:r>
            <a:r>
              <a:rPr lang="en-US" sz="2400" kern="0" dirty="0" err="1">
                <a:solidFill>
                  <a:srgbClr val="000000"/>
                </a:solidFill>
                <a:latin typeface="Consolas" panose="020B0609020204030204" pitchFamily="49" charset="0"/>
              </a:rPr>
              <a:t>SomeModel</a:t>
            </a:r>
            <a:r>
              <a:rPr lang="en-US" sz="2400" kern="0" dirty="0">
                <a:solidFill>
                  <a:srgbClr val="000000"/>
                </a:solidFill>
                <a:latin typeface="Consolas" panose="020B0609020204030204" pitchFamily="49" charset="0"/>
              </a:rPr>
              <a:t>() </a:t>
            </a:r>
          </a:p>
          <a:p>
            <a:pPr marL="0" lvl="0" indent="0">
              <a:buNone/>
            </a:pPr>
            <a:r>
              <a:rPr lang="en-US" sz="2400" kern="0" dirty="0">
                <a:solidFill>
                  <a:srgbClr val="000000"/>
                </a:solidFill>
                <a:latin typeface="Consolas" panose="020B0609020204030204" pitchFamily="49" charset="0"/>
              </a:rPr>
              <a:t>            { Text = "some text" };</a:t>
            </a:r>
          </a:p>
          <a:p>
            <a:pPr marL="0" lvl="0" indent="0">
              <a:buNone/>
            </a:pPr>
            <a:r>
              <a:rPr lang="en-US" sz="2400" b="1" kern="0" dirty="0">
                <a:solidFill>
                  <a:srgbClr val="000000"/>
                </a:solidFill>
                <a:latin typeface="Consolas" panose="020B0609020204030204" pitchFamily="49" charset="0"/>
              </a:rPr>
              <a:t>        </a:t>
            </a:r>
            <a:r>
              <a:rPr lang="en-US" sz="2400" kern="0" dirty="0">
                <a:solidFill>
                  <a:srgbClr val="000000"/>
                </a:solidFill>
                <a:latin typeface="Consolas" panose="020B0609020204030204" pitchFamily="49" charset="0"/>
              </a:rPr>
              <a:t>return View(“Display”, model);</a:t>
            </a:r>
          </a:p>
          <a:p>
            <a:pPr marL="0" lvl="0" indent="0">
              <a:buNone/>
            </a:pPr>
            <a:r>
              <a:rPr lang="en-US" sz="2400" kern="0" dirty="0">
                <a:solidFill>
                  <a:srgbClr val="000000"/>
                </a:solidFill>
                <a:latin typeface="Consolas" panose="020B0609020204030204" pitchFamily="49" charset="0"/>
              </a:rPr>
              <a:t>    }</a:t>
            </a:r>
            <a:endParaRPr lang="en-US" sz="2400" b="1" kern="0" dirty="0">
              <a:solidFill>
                <a:srgbClr val="000000"/>
              </a:solidFill>
              <a:latin typeface="Consolas" panose="020B0609020204030204" pitchFamily="49" charset="0"/>
            </a:endParaRPr>
          </a:p>
          <a:p>
            <a:pPr lvl="0"/>
            <a:endParaRPr lang="en-US" kern="0" dirty="0">
              <a:solidFill>
                <a:srgbClr val="000000"/>
              </a:solidFill>
            </a:endParaRPr>
          </a:p>
        </p:txBody>
      </p:sp>
    </p:spTree>
    <p:extLst>
      <p:ext uri="{BB962C8B-B14F-4D97-AF65-F5344CB8AC3E}">
        <p14:creationId xmlns:p14="http://schemas.microsoft.com/office/powerpoint/2010/main" val="70808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f70ef29-6a6e-4455-92da-1fd6efe0c0f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Binding Views to Model Classes and Displaying Data</a:t>
            </a:r>
            <a:endParaRPr lang="en-IN" dirty="0"/>
          </a:p>
        </p:txBody>
      </p:sp>
      <p:sp>
        <p:nvSpPr>
          <p:cNvPr id="4" name="Content Placeholder 2"/>
          <p:cNvSpPr txBox="1">
            <a:spLocks/>
          </p:cNvSpPr>
          <p:nvPr/>
        </p:nvSpPr>
        <p:spPr>
          <a:xfrm>
            <a:off x="862756" y="3270822"/>
            <a:ext cx="8174151" cy="243145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8DACD0">
                    <a:lumMod val="50000"/>
                  </a:srgbClr>
                </a:solidFill>
              </a:rPr>
              <a:t>@</a:t>
            </a:r>
            <a:r>
              <a:rPr lang="en-US" sz="2400" kern="0" dirty="0" err="1">
                <a:solidFill>
                  <a:srgbClr val="8DACD0">
                    <a:lumMod val="50000"/>
                  </a:srgbClr>
                </a:solidFill>
              </a:rPr>
              <a:t>EditorForModel</a:t>
            </a:r>
            <a:endParaRPr lang="en-US" sz="2400" kern="0" dirty="0">
              <a:solidFill>
                <a:srgbClr val="8DACD0">
                  <a:lumMod val="50000"/>
                </a:srgbClr>
              </a:solidFill>
            </a:endParaRPr>
          </a:p>
        </p:txBody>
      </p:sp>
      <p:sp>
        <p:nvSpPr>
          <p:cNvPr id="6" name="Rectangle 5"/>
          <p:cNvSpPr/>
          <p:nvPr/>
        </p:nvSpPr>
        <p:spPr>
          <a:xfrm>
            <a:off x="394226" y="1005016"/>
            <a:ext cx="7246991" cy="149589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public class Person</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public string </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FirstName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 get; set; }</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public string </a:t>
            </a:r>
            <a:r>
              <a:rPr lang="en-US" b="0" dirty="0" err="1">
                <a:solidFill>
                  <a:srgbClr val="000000"/>
                </a:solidFill>
                <a:latin typeface="Consolas" panose="020B0609020204030204" pitchFamily="49" charset="0"/>
                <a:ea typeface="Times New Roman" panose="02020603050405020304" pitchFamily="18" charset="0"/>
                <a:cs typeface="Lucida Sans Unicode" pitchFamily="34" charset="0"/>
              </a:rPr>
              <a:t>LastName</a:t>
            </a:r>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 { get; set; }</a:t>
            </a:r>
          </a:p>
          <a:p>
            <a:pPr lvl="0"/>
            <a:r>
              <a:rPr lang="en-US" b="0" dirty="0">
                <a:solidFill>
                  <a:srgbClr val="000000"/>
                </a:solidFill>
                <a:latin typeface="Consolas" panose="020B0609020204030204" pitchFamily="49" charset="0"/>
                <a:ea typeface="Times New Roman" panose="02020603050405020304" pitchFamily="18" charset="0"/>
                <a:cs typeface="Lucida Sans Unicode" pitchFamily="34" charset="0"/>
              </a:rPr>
              <a:t>}</a:t>
            </a:r>
            <a:endParaRPr lang="en-GB" b="0" dirty="0">
              <a:solidFill>
                <a:srgbClr val="000000"/>
              </a:solidFill>
              <a:latin typeface="Consolas" panose="020B0609020204030204" pitchFamily="49" charset="0"/>
              <a:cs typeface="Lucida Sans Unicode" pitchFamily="34" charset="0"/>
            </a:endParaRPr>
          </a:p>
        </p:txBody>
      </p:sp>
      <p:grpSp>
        <p:nvGrpSpPr>
          <p:cNvPr id="8" name="Group 7" descr="The slide displays a model class named Person with two properties of the type string: FirstName and LastName. The slide also displays a form in a browser. The form contains two text boxes that are labelled First Name and Last Name, and a button with the text Submit my name. There is an arrow connecting the model class and the form. The text @EditorForModel is displayed below the arrow."/>
          <p:cNvGrpSpPr/>
          <p:nvPr/>
        </p:nvGrpSpPr>
        <p:grpSpPr>
          <a:xfrm>
            <a:off x="780926" y="2500911"/>
            <a:ext cx="7305226" cy="3466046"/>
            <a:chOff x="780926" y="2500911"/>
            <a:chExt cx="7305226" cy="3466046"/>
          </a:xfrm>
        </p:grpSpPr>
        <p:sp>
          <p:nvSpPr>
            <p:cNvPr id="5" name="Bent Arrow 4"/>
            <p:cNvSpPr/>
            <p:nvPr/>
          </p:nvSpPr>
          <p:spPr bwMode="auto">
            <a:xfrm flipV="1">
              <a:off x="780926" y="2565086"/>
              <a:ext cx="2890013" cy="757314"/>
            </a:xfrm>
            <a:prstGeom prst="bentArrow">
              <a:avLst/>
            </a:prstGeom>
            <a:solidFill>
              <a:srgbClr val="FF8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endParaRPr>
            </a:p>
          </p:txBody>
        </p:sp>
        <p:pic>
          <p:nvPicPr>
            <p:cNvPr id="7" name="Picture 6"/>
            <p:cNvPicPr>
              <a:picLocks noChangeAspect="1"/>
            </p:cNvPicPr>
            <p:nvPr/>
          </p:nvPicPr>
          <p:blipFill>
            <a:blip r:embed="rId3"/>
            <a:stretch>
              <a:fillRect/>
            </a:stretch>
          </p:blipFill>
          <p:spPr>
            <a:xfrm>
              <a:off x="3958378" y="2500911"/>
              <a:ext cx="4127774" cy="3466046"/>
            </a:xfrm>
            <a:prstGeom prst="rect">
              <a:avLst/>
            </a:prstGeom>
          </p:spPr>
        </p:pic>
      </p:grpSp>
    </p:spTree>
    <p:extLst>
      <p:ext uri="{BB962C8B-B14F-4D97-AF65-F5344CB8AC3E}">
        <p14:creationId xmlns:p14="http://schemas.microsoft.com/office/powerpoint/2010/main" val="206720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fcbeeb0-66a9-498a-88c3-a786660b1c34">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57202" cy="740664"/>
          </a:xfrm>
        </p:spPr>
        <p:txBody>
          <a:bodyPr/>
          <a:lstStyle/>
          <a:p>
            <a:r>
              <a:rPr lang="en-US" dirty="0"/>
              <a:t>Demonstration: How to Bind Views to Model Classes</a:t>
            </a:r>
            <a:endParaRPr lang="en-IN"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r>
              <a:rPr lang="en-US" dirty="0"/>
              <a:t>Add a model to an MVC application</a:t>
            </a:r>
          </a:p>
          <a:p>
            <a:r>
              <a:rPr lang="en-US" dirty="0"/>
              <a:t>Pass a model from actions to views</a:t>
            </a:r>
          </a:p>
          <a:p>
            <a:r>
              <a:rPr lang="en-US" dirty="0"/>
              <a:t>Render the model properties from the view to the browser using </a:t>
            </a:r>
            <a:r>
              <a:rPr lang="en-US" b="1" dirty="0"/>
              <a:t>@</a:t>
            </a:r>
            <a:r>
              <a:rPr lang="en-US" b="1" dirty="0" err="1"/>
              <a:t>Model.PropertyName</a:t>
            </a:r>
            <a:endParaRPr lang="en-US" b="1" dirty="0"/>
          </a:p>
          <a:p>
            <a:r>
              <a:rPr lang="en-US" dirty="0"/>
              <a:t>Render the model properties from the view to the browser using </a:t>
            </a:r>
            <a:r>
              <a:rPr lang="en-US" b="1" dirty="0"/>
              <a:t>@</a:t>
            </a:r>
            <a:r>
              <a:rPr lang="en-US" b="1" dirty="0" err="1"/>
              <a:t>html.EditorForModel</a:t>
            </a:r>
            <a:endParaRPr lang="en-US" b="1" dirty="0"/>
          </a:p>
          <a:p>
            <a:pPr marL="0" lvl="0" indent="0">
              <a:buNone/>
            </a:pPr>
            <a:endParaRPr lang="en-US" kern="0" dirty="0">
              <a:solidFill>
                <a:srgbClr val="000000"/>
              </a:solidFill>
            </a:endParaRPr>
          </a:p>
        </p:txBody>
      </p:sp>
    </p:spTree>
    <p:extLst>
      <p:ext uri="{BB962C8B-B14F-4D97-AF65-F5344CB8AC3E}">
        <p14:creationId xmlns:p14="http://schemas.microsoft.com/office/powerpoint/2010/main" val="277351180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3595</Words>
  <Application>Microsoft Office PowerPoint</Application>
  <PresentationFormat>On-screen Show (4:3)</PresentationFormat>
  <Paragraphs>414</Paragraphs>
  <Slides>32</Slides>
  <Notes>32</Notes>
  <HiddenSlides>2</HiddenSlides>
  <MMClips>0</MMClips>
  <ScaleCrop>false</ScaleCrop>
  <HeadingPairs>
    <vt:vector size="6" baseType="variant">
      <vt:variant>
        <vt:lpstr>Fonts Used</vt:lpstr>
      </vt:variant>
      <vt:variant>
        <vt:i4>7</vt:i4>
      </vt:variant>
      <vt:variant>
        <vt:lpstr>Theme</vt:lpstr>
      </vt:variant>
      <vt:variant>
        <vt:i4>31</vt:i4>
      </vt:variant>
      <vt:variant>
        <vt:lpstr>Slide Titles</vt:lpstr>
      </vt:variant>
      <vt:variant>
        <vt:i4>32</vt:i4>
      </vt:variant>
    </vt:vector>
  </HeadingPairs>
  <TitlesOfParts>
    <vt:vector size="70" baseType="lpstr">
      <vt:lpstr>Lucida Sans Unicode</vt:lpstr>
      <vt:lpstr>Wingdings</vt:lpstr>
      <vt:lpstr>Verdana</vt:lpstr>
      <vt:lpstr>Segoe UI</vt:lpstr>
      <vt:lpstr>Arial</vt:lpstr>
      <vt:lpstr>Consolas</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Module 6</vt:lpstr>
      <vt:lpstr>Module Overview</vt:lpstr>
      <vt:lpstr>Lesson 1: Creating MVC Models</vt:lpstr>
      <vt:lpstr>Developing Models</vt:lpstr>
      <vt:lpstr>The Photo and Comment Model Classes</vt:lpstr>
      <vt:lpstr>Passing Models to Views</vt:lpstr>
      <vt:lpstr>Passing a Model to the Display View</vt:lpstr>
      <vt:lpstr>Binding Views to Model Classes and Displaying Data</vt:lpstr>
      <vt:lpstr>Demonstration: How to Bind Views to Model Classes</vt:lpstr>
      <vt:lpstr>What Are Model Binders?</vt:lpstr>
      <vt:lpstr>Passing Parameters to Actions</vt:lpstr>
      <vt:lpstr>Adding CRUD Operations to Controllers</vt:lpstr>
      <vt:lpstr>Lesson 2: Working with Forms</vt:lpstr>
      <vt:lpstr>Using Display and Edit Data Annotations</vt:lpstr>
      <vt:lpstr>Using Display Helpers</vt:lpstr>
      <vt:lpstr>Using Editor Helpers</vt:lpstr>
      <vt:lpstr>Using Editor Helpers (Continued)</vt:lpstr>
      <vt:lpstr>Using Form Helpers</vt:lpstr>
      <vt:lpstr>Demonstration: How to Use Display and Edit Data Annotations</vt:lpstr>
      <vt:lpstr>Lesson 3: Validating MVC Application</vt:lpstr>
      <vt:lpstr>Validating User Input with Data Annotations</vt:lpstr>
      <vt:lpstr>Using Validation Helpers</vt:lpstr>
      <vt:lpstr>Using Validation Helpers (Continued)</vt:lpstr>
      <vt:lpstr>Demonstration: How to Validate User Input with Data Annotations</vt:lpstr>
      <vt:lpstr>Adding Custom Validations</vt:lpstr>
      <vt:lpstr>Demonstration: How to Add Custom Validations</vt:lpstr>
      <vt:lpstr>Lab: Developing Models</vt:lpstr>
      <vt:lpstr>PowerPoint Presentation</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2019-01-25T06:11:02Z</dcterms:created>
  <dcterms:modified xsi:type="dcterms:W3CDTF">2019-02-04T08:04:06Z</dcterms:modified>
</cp:coreProperties>
</file>