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embedTrueTypeFonts="1" saveSubsetFonts="1">
  <p:sldMasterIdLst>
    <p:sldMasterId id="2147483660" r:id="rId1"/>
  </p:sldMasterIdLst>
  <p:notesMasterIdLst>
    <p:notesMasterId r:id="rId3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6" r:id="rId29"/>
    <p:sldId id="283" r:id="rId30"/>
    <p:sldId id="284" r:id="rId31"/>
    <p:sldId id="285" r:id="rId32"/>
    <p:sldId id="287" r:id="rId33"/>
  </p:sldIdLst>
  <p:sldSz cx="9144000" cy="6858000" type="screen4x3"/>
  <p:notesSz cx="6858000" cy="9144000"/>
  <p:embeddedFontLst>
    <p:embeddedFont>
      <p:font typeface="Calibri" panose="020F0502020204030204" pitchFamily="34" charset="0"/>
      <p:regular r:id="rId35"/>
      <p:bold r:id="rId36"/>
      <p:italic r:id="rId37"/>
      <p:boldItalic r:id="rId38"/>
    </p:embeddedFont>
    <p:embeddedFont>
      <p:font typeface="Consolas" panose="020B0609020204030204" pitchFamily="49" charset="0"/>
      <p:regular r:id="rId39"/>
      <p:bold r:id="rId40"/>
      <p:italic r:id="rId41"/>
      <p:boldItalic r:id="rId42"/>
    </p:embeddedFont>
    <p:embeddedFont>
      <p:font typeface="Lucida Sans Unicode" panose="020B0602030504020204" pitchFamily="34" charset="0"/>
      <p:regular r:id="rId43"/>
    </p:embeddedFont>
    <p:embeddedFont>
      <p:font typeface="Segoe" panose="020B0502040504020203" pitchFamily="34" charset="0"/>
      <p:regular r:id="rId44"/>
      <p:bold r:id="rId45"/>
      <p:italic r:id="rId46"/>
      <p:boldItalic r:id="rId47"/>
    </p:embeddedFont>
    <p:embeddedFont>
      <p:font typeface="Segoe UI" panose="020B0502040204020203" pitchFamily="34" charset="0"/>
      <p:regular r:id="rId48"/>
      <p:bold r:id="rId49"/>
      <p:italic r:id="rId50"/>
      <p:boldItalic r:id="rId51"/>
    </p:embeddedFont>
    <p:embeddedFont>
      <p:font typeface="Verdana" panose="020B0604030504040204" pitchFamily="34" charset="0"/>
      <p:regular r:id="rId52"/>
      <p:bold r:id="rId53"/>
      <p:italic r:id="rId54"/>
      <p:boldItalic r:id="rId5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6250" autoAdjust="0"/>
    <p:restoredTop sz="94291" autoAdjust="0"/>
  </p:normalViewPr>
  <p:slideViewPr>
    <p:cSldViewPr snapToGrid="0" snapToObjects="1" showGuides="1">
      <p:cViewPr varScale="1">
        <p:scale>
          <a:sx n="102" d="100"/>
          <a:sy n="102" d="100"/>
        </p:scale>
        <p:origin x="2160" y="108"/>
      </p:cViewPr>
      <p:guideLst>
        <p:guide orient="horz" pos="2160"/>
        <p:guide pos="2880"/>
      </p:guideLst>
    </p:cSldViewPr>
  </p:slideViewPr>
  <p:notesTextViewPr>
    <p:cViewPr>
      <p:scale>
        <a:sx n="1" d="1"/>
        <a:sy n="1" d="1"/>
      </p:scale>
      <p:origin x="0" y="0"/>
    </p:cViewPr>
  </p:notesTextViewPr>
  <p:notesViewPr>
    <p:cSldViewPr snapToGrid="0" snapToObjects="1" showGuides="1">
      <p:cViewPr>
        <p:scale>
          <a:sx n="50" d="100"/>
          <a:sy n="50" d="100"/>
        </p:scale>
        <p:origin x="2886" y="12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5.fntdata"/><Relationship Id="rId21" Type="http://schemas.openxmlformats.org/officeDocument/2006/relationships/slide" Target="slides/slide20.xml"/><Relationship Id="rId34" Type="http://schemas.openxmlformats.org/officeDocument/2006/relationships/notesMaster" Target="notesMasters/notesMaster1.xml"/><Relationship Id="rId42" Type="http://schemas.openxmlformats.org/officeDocument/2006/relationships/font" Target="fonts/font8.fntdata"/><Relationship Id="rId47" Type="http://schemas.openxmlformats.org/officeDocument/2006/relationships/font" Target="fonts/font13.fntdata"/><Relationship Id="rId50" Type="http://schemas.openxmlformats.org/officeDocument/2006/relationships/font" Target="fonts/font16.fntdata"/><Relationship Id="rId55" Type="http://schemas.openxmlformats.org/officeDocument/2006/relationships/font" Target="fonts/font21.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3.fntdata"/><Relationship Id="rId40" Type="http://schemas.openxmlformats.org/officeDocument/2006/relationships/font" Target="fonts/font6.fntdata"/><Relationship Id="rId45" Type="http://schemas.openxmlformats.org/officeDocument/2006/relationships/font" Target="fonts/font11.fntdata"/><Relationship Id="rId53" Type="http://schemas.openxmlformats.org/officeDocument/2006/relationships/font" Target="fonts/font19.fntdata"/><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1.fntdata"/><Relationship Id="rId43" Type="http://schemas.openxmlformats.org/officeDocument/2006/relationships/font" Target="fonts/font9.fntdata"/><Relationship Id="rId48" Type="http://schemas.openxmlformats.org/officeDocument/2006/relationships/font" Target="fonts/font14.fntdata"/><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font" Target="fonts/font17.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4.fntdata"/><Relationship Id="rId46" Type="http://schemas.openxmlformats.org/officeDocument/2006/relationships/font" Target="fonts/font12.fntdata"/><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font" Target="fonts/font7.fntdata"/><Relationship Id="rId54" Type="http://schemas.openxmlformats.org/officeDocument/2006/relationships/font" Target="fonts/font20.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2.fntdata"/><Relationship Id="rId49" Type="http://schemas.openxmlformats.org/officeDocument/2006/relationships/font" Target="fonts/font15.fntdata"/><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font" Target="fonts/font10.fntdata"/><Relationship Id="rId52" Type="http://schemas.openxmlformats.org/officeDocument/2006/relationships/font" Target="fonts/font18.fntdata"/></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5655857-4FCD-4E48-B86C-3C0AD34FB05D}" type="doc">
      <dgm:prSet loTypeId="urn:microsoft.com/office/officeart/2005/8/layout/process2" loCatId="process" qsTypeId="urn:microsoft.com/office/officeart/2005/8/quickstyle/simple1" qsCatId="simple" csTypeId="urn:microsoft.com/office/officeart/2005/8/colors/accent0_3" csCatId="mainScheme" phldr="1"/>
      <dgm:spPr/>
    </dgm:pt>
    <dgm:pt modelId="{82CCCC55-A205-41DF-8C2E-CCBB63B3BFF7}">
      <dgm:prSet phldrT="[Text]" custT="1"/>
      <dgm:spPr>
        <a:solidFill>
          <a:srgbClr val="66BB6A"/>
        </a:solidFill>
      </dgm:spPr>
      <dgm:t>
        <a:bodyPr/>
        <a:lstStyle/>
        <a:p>
          <a:r>
            <a:rPr lang="en-US" sz="3200" dirty="0">
              <a:latin typeface="Segoe UI" panose="020B0502040204020203" pitchFamily="34" charset="0"/>
              <a:cs typeface="Segoe UI" panose="020B0502040204020203" pitchFamily="34" charset="0"/>
            </a:rPr>
            <a:t>Application</a:t>
          </a:r>
        </a:p>
      </dgm:t>
    </dgm:pt>
    <dgm:pt modelId="{DE8451C5-CBFD-446E-99D3-889E8147B8F0}" type="parTrans" cxnId="{88C876AE-0146-48CE-A4EC-E713F349F653}">
      <dgm:prSet/>
      <dgm:spPr/>
      <dgm:t>
        <a:bodyPr/>
        <a:lstStyle/>
        <a:p>
          <a:endParaRPr lang="en-US"/>
        </a:p>
      </dgm:t>
    </dgm:pt>
    <dgm:pt modelId="{1E3A614C-6643-4E0E-8829-EEA4CF9FE44D}" type="sibTrans" cxnId="{88C876AE-0146-48CE-A4EC-E713F349F653}">
      <dgm:prSet/>
      <dgm:spPr>
        <a:solidFill>
          <a:srgbClr val="FF66CC"/>
        </a:solidFill>
      </dgm:spPr>
      <dgm:t>
        <a:bodyPr/>
        <a:lstStyle/>
        <a:p>
          <a:endParaRPr lang="en-US" dirty="0"/>
        </a:p>
      </dgm:t>
    </dgm:pt>
    <dgm:pt modelId="{889BF976-CD07-4B98-9265-964AE288CB8E}">
      <dgm:prSet phldrT="[Text]" custT="1"/>
      <dgm:spPr>
        <a:solidFill>
          <a:srgbClr val="388E3C"/>
        </a:solidFill>
      </dgm:spPr>
      <dgm:t>
        <a:bodyPr/>
        <a:lstStyle/>
        <a:p>
          <a:r>
            <a:rPr lang="en-US" sz="3200" dirty="0">
              <a:latin typeface="Segoe UI" panose="020B0502040204020203" pitchFamily="34" charset="0"/>
              <a:cs typeface="Segoe UI" panose="020B0502040204020203" pitchFamily="34" charset="0"/>
            </a:rPr>
            <a:t>Database Provider</a:t>
          </a:r>
        </a:p>
      </dgm:t>
      <dgm:extLst>
        <a:ext uri="{E40237B7-FDA0-4F09-8148-C483321AD2D9}">
          <dgm14:cNvPr xmlns:dgm14="http://schemas.microsoft.com/office/drawing/2010/diagram" id="0" name="" descr="The image shows 3 boxes that represent the Application, Database Provider and Database. There are 4 arrows: an arrow from Application to Database Provider which indicates a request, an arrow from Database Provider to Database which indicates a request, an arrow from Database to Database Provider which indicates a response and an arrow from Database Provider to Application which indicates a response."/>
        </a:ext>
      </dgm:extLst>
    </dgm:pt>
    <dgm:pt modelId="{574DB30D-249D-4628-800A-2404A31F8B7E}" type="parTrans" cxnId="{78E66E39-D0A4-422B-99D0-72A4B5E87789}">
      <dgm:prSet/>
      <dgm:spPr/>
      <dgm:t>
        <a:bodyPr/>
        <a:lstStyle/>
        <a:p>
          <a:endParaRPr lang="en-US"/>
        </a:p>
      </dgm:t>
    </dgm:pt>
    <dgm:pt modelId="{63AB5480-2DD3-47F3-A9BF-44A127E740FB}" type="sibTrans" cxnId="{78E66E39-D0A4-422B-99D0-72A4B5E87789}">
      <dgm:prSet/>
      <dgm:spPr>
        <a:solidFill>
          <a:srgbClr val="FF66CC"/>
        </a:solidFill>
      </dgm:spPr>
      <dgm:t>
        <a:bodyPr/>
        <a:lstStyle/>
        <a:p>
          <a:endParaRPr lang="en-US"/>
        </a:p>
      </dgm:t>
    </dgm:pt>
    <dgm:pt modelId="{73749F28-C31D-4157-9728-A253F30F9ED2}">
      <dgm:prSet phldrT="[Text]" custT="1"/>
      <dgm:spPr>
        <a:solidFill>
          <a:srgbClr val="1B5E20"/>
        </a:solidFill>
      </dgm:spPr>
      <dgm:t>
        <a:bodyPr/>
        <a:lstStyle/>
        <a:p>
          <a:r>
            <a:rPr lang="en-US" sz="3200" dirty="0">
              <a:latin typeface="Segoe UI" panose="020B0502040204020203" pitchFamily="34" charset="0"/>
              <a:cs typeface="Segoe UI" panose="020B0502040204020203" pitchFamily="34" charset="0"/>
            </a:rPr>
            <a:t>Database</a:t>
          </a:r>
        </a:p>
      </dgm:t>
    </dgm:pt>
    <dgm:pt modelId="{A088AF49-B194-43B6-97F2-C26FA4C03926}" type="parTrans" cxnId="{DC31F28A-B28F-4CB7-9517-CDE7942EA252}">
      <dgm:prSet/>
      <dgm:spPr/>
      <dgm:t>
        <a:bodyPr/>
        <a:lstStyle/>
        <a:p>
          <a:endParaRPr lang="en-US"/>
        </a:p>
      </dgm:t>
    </dgm:pt>
    <dgm:pt modelId="{6BAE7AB8-1ACD-4079-B84E-24BCE41970B3}" type="sibTrans" cxnId="{DC31F28A-B28F-4CB7-9517-CDE7942EA252}">
      <dgm:prSet/>
      <dgm:spPr/>
      <dgm:t>
        <a:bodyPr/>
        <a:lstStyle/>
        <a:p>
          <a:endParaRPr lang="en-US"/>
        </a:p>
      </dgm:t>
    </dgm:pt>
    <dgm:pt modelId="{9C0FC60D-769C-48AA-ADB6-CA1B5140D1B0}" type="pres">
      <dgm:prSet presAssocID="{E5655857-4FCD-4E48-B86C-3C0AD34FB05D}" presName="linearFlow" presStyleCnt="0">
        <dgm:presLayoutVars>
          <dgm:resizeHandles val="exact"/>
        </dgm:presLayoutVars>
      </dgm:prSet>
      <dgm:spPr/>
    </dgm:pt>
    <dgm:pt modelId="{00885611-A652-43DA-B006-F3361A23A71F}" type="pres">
      <dgm:prSet presAssocID="{82CCCC55-A205-41DF-8C2E-CCBB63B3BFF7}" presName="node" presStyleLbl="node1" presStyleIdx="0" presStyleCnt="3" custScaleX="172761" custScaleY="37849" custLinFactNeighborY="-1242">
        <dgm:presLayoutVars>
          <dgm:bulletEnabled val="1"/>
        </dgm:presLayoutVars>
      </dgm:prSet>
      <dgm:spPr/>
    </dgm:pt>
    <dgm:pt modelId="{BC0572EB-BFBF-47CA-9B70-67E02DDC58D4}" type="pres">
      <dgm:prSet presAssocID="{1E3A614C-6643-4E0E-8829-EEA4CF9FE44D}" presName="sibTrans" presStyleLbl="sibTrans2D1" presStyleIdx="0" presStyleCnt="2" custScaleY="43972" custLinFactX="-43101" custLinFactNeighborX="-100000" custLinFactNeighborY="-2202"/>
      <dgm:spPr/>
    </dgm:pt>
    <dgm:pt modelId="{6D938E40-8F4A-4898-87D0-DCE6B12DAD62}" type="pres">
      <dgm:prSet presAssocID="{1E3A614C-6643-4E0E-8829-EEA4CF9FE44D}" presName="connectorText" presStyleLbl="sibTrans2D1" presStyleIdx="0" presStyleCnt="2"/>
      <dgm:spPr/>
    </dgm:pt>
    <dgm:pt modelId="{8F0F9A78-AA18-4631-8B0A-EE93B7831459}" type="pres">
      <dgm:prSet presAssocID="{889BF976-CD07-4B98-9265-964AE288CB8E}" presName="node" presStyleLbl="node1" presStyleIdx="1" presStyleCnt="3" custAng="10800000" custFlipVert="1" custScaleX="172761" custScaleY="41466">
        <dgm:presLayoutVars>
          <dgm:bulletEnabled val="1"/>
        </dgm:presLayoutVars>
      </dgm:prSet>
      <dgm:spPr/>
    </dgm:pt>
    <dgm:pt modelId="{B04678BC-7668-4EFC-86DF-9C294C08F8B0}" type="pres">
      <dgm:prSet presAssocID="{63AB5480-2DD3-47F3-A9BF-44A127E740FB}" presName="sibTrans" presStyleLbl="sibTrans2D1" presStyleIdx="1" presStyleCnt="2" custFlipVert="0" custScaleY="43972" custLinFactX="-43949" custLinFactNeighborX="-100000" custLinFactNeighborY="-908"/>
      <dgm:spPr/>
    </dgm:pt>
    <dgm:pt modelId="{CC286EA5-9A7F-47DA-8987-37BCC9758AAF}" type="pres">
      <dgm:prSet presAssocID="{63AB5480-2DD3-47F3-A9BF-44A127E740FB}" presName="connectorText" presStyleLbl="sibTrans2D1" presStyleIdx="1" presStyleCnt="2"/>
      <dgm:spPr/>
    </dgm:pt>
    <dgm:pt modelId="{AB3B8FE3-7D73-4E87-914C-B2513BABD133}" type="pres">
      <dgm:prSet presAssocID="{73749F28-C31D-4157-9728-A253F30F9ED2}" presName="node" presStyleLbl="node1" presStyleIdx="2" presStyleCnt="3" custScaleX="172761" custScaleY="42934">
        <dgm:presLayoutVars>
          <dgm:bulletEnabled val="1"/>
        </dgm:presLayoutVars>
      </dgm:prSet>
      <dgm:spPr/>
    </dgm:pt>
  </dgm:ptLst>
  <dgm:cxnLst>
    <dgm:cxn modelId="{36364F00-9C5E-47C6-B9DC-E1CA1DA3467F}" type="presOf" srcId="{63AB5480-2DD3-47F3-A9BF-44A127E740FB}" destId="{B04678BC-7668-4EFC-86DF-9C294C08F8B0}" srcOrd="0" destOrd="0" presId="urn:microsoft.com/office/officeart/2005/8/layout/process2"/>
    <dgm:cxn modelId="{729E5225-904B-46BF-AC4F-30A353DF51DB}" type="presOf" srcId="{E5655857-4FCD-4E48-B86C-3C0AD34FB05D}" destId="{9C0FC60D-769C-48AA-ADB6-CA1B5140D1B0}" srcOrd="0" destOrd="0" presId="urn:microsoft.com/office/officeart/2005/8/layout/process2"/>
    <dgm:cxn modelId="{83C3432C-071F-4678-9352-3EBF5E424C99}" type="presOf" srcId="{1E3A614C-6643-4E0E-8829-EEA4CF9FE44D}" destId="{BC0572EB-BFBF-47CA-9B70-67E02DDC58D4}" srcOrd="0" destOrd="0" presId="urn:microsoft.com/office/officeart/2005/8/layout/process2"/>
    <dgm:cxn modelId="{78E66E39-D0A4-422B-99D0-72A4B5E87789}" srcId="{E5655857-4FCD-4E48-B86C-3C0AD34FB05D}" destId="{889BF976-CD07-4B98-9265-964AE288CB8E}" srcOrd="1" destOrd="0" parTransId="{574DB30D-249D-4628-800A-2404A31F8B7E}" sibTransId="{63AB5480-2DD3-47F3-A9BF-44A127E740FB}"/>
    <dgm:cxn modelId="{E94D6941-D5FC-42F8-8DF4-37FFFD5A6A9F}" type="presOf" srcId="{73749F28-C31D-4157-9728-A253F30F9ED2}" destId="{AB3B8FE3-7D73-4E87-914C-B2513BABD133}" srcOrd="0" destOrd="0" presId="urn:microsoft.com/office/officeart/2005/8/layout/process2"/>
    <dgm:cxn modelId="{2ABC0D74-CD69-4F60-A9E4-231C00FD0A3D}" type="presOf" srcId="{63AB5480-2DD3-47F3-A9BF-44A127E740FB}" destId="{CC286EA5-9A7F-47DA-8987-37BCC9758AAF}" srcOrd="1" destOrd="0" presId="urn:microsoft.com/office/officeart/2005/8/layout/process2"/>
    <dgm:cxn modelId="{AFB1767F-D0AD-421B-9E63-6F7F57443F14}" type="presOf" srcId="{889BF976-CD07-4B98-9265-964AE288CB8E}" destId="{8F0F9A78-AA18-4631-8B0A-EE93B7831459}" srcOrd="0" destOrd="0" presId="urn:microsoft.com/office/officeart/2005/8/layout/process2"/>
    <dgm:cxn modelId="{DC31F28A-B28F-4CB7-9517-CDE7942EA252}" srcId="{E5655857-4FCD-4E48-B86C-3C0AD34FB05D}" destId="{73749F28-C31D-4157-9728-A253F30F9ED2}" srcOrd="2" destOrd="0" parTransId="{A088AF49-B194-43B6-97F2-C26FA4C03926}" sibTransId="{6BAE7AB8-1ACD-4079-B84E-24BCE41970B3}"/>
    <dgm:cxn modelId="{5419708F-AD2E-40BE-87B7-E3F901648D6C}" type="presOf" srcId="{1E3A614C-6643-4E0E-8829-EEA4CF9FE44D}" destId="{6D938E40-8F4A-4898-87D0-DCE6B12DAD62}" srcOrd="1" destOrd="0" presId="urn:microsoft.com/office/officeart/2005/8/layout/process2"/>
    <dgm:cxn modelId="{88C876AE-0146-48CE-A4EC-E713F349F653}" srcId="{E5655857-4FCD-4E48-B86C-3C0AD34FB05D}" destId="{82CCCC55-A205-41DF-8C2E-CCBB63B3BFF7}" srcOrd="0" destOrd="0" parTransId="{DE8451C5-CBFD-446E-99D3-889E8147B8F0}" sibTransId="{1E3A614C-6643-4E0E-8829-EEA4CF9FE44D}"/>
    <dgm:cxn modelId="{CDCF2DF6-EA07-4372-A4EB-70F5BAC30C50}" type="presOf" srcId="{82CCCC55-A205-41DF-8C2E-CCBB63B3BFF7}" destId="{00885611-A652-43DA-B006-F3361A23A71F}" srcOrd="0" destOrd="0" presId="urn:microsoft.com/office/officeart/2005/8/layout/process2"/>
    <dgm:cxn modelId="{0427FAF4-A647-41B3-9234-57BD6FB46F43}" type="presParOf" srcId="{9C0FC60D-769C-48AA-ADB6-CA1B5140D1B0}" destId="{00885611-A652-43DA-B006-F3361A23A71F}" srcOrd="0" destOrd="0" presId="urn:microsoft.com/office/officeart/2005/8/layout/process2"/>
    <dgm:cxn modelId="{4210A1F4-E545-41ED-8587-DA324D4AF264}" type="presParOf" srcId="{9C0FC60D-769C-48AA-ADB6-CA1B5140D1B0}" destId="{BC0572EB-BFBF-47CA-9B70-67E02DDC58D4}" srcOrd="1" destOrd="0" presId="urn:microsoft.com/office/officeart/2005/8/layout/process2"/>
    <dgm:cxn modelId="{74C4D90C-8FB7-48B9-85B2-9B884BFA67D9}" type="presParOf" srcId="{BC0572EB-BFBF-47CA-9B70-67E02DDC58D4}" destId="{6D938E40-8F4A-4898-87D0-DCE6B12DAD62}" srcOrd="0" destOrd="0" presId="urn:microsoft.com/office/officeart/2005/8/layout/process2"/>
    <dgm:cxn modelId="{24523648-78F6-45D5-9D08-74ECC75465C3}" type="presParOf" srcId="{9C0FC60D-769C-48AA-ADB6-CA1B5140D1B0}" destId="{8F0F9A78-AA18-4631-8B0A-EE93B7831459}" srcOrd="2" destOrd="0" presId="urn:microsoft.com/office/officeart/2005/8/layout/process2"/>
    <dgm:cxn modelId="{CEB30FF2-3F16-42F5-A52E-02105EEC25FC}" type="presParOf" srcId="{9C0FC60D-769C-48AA-ADB6-CA1B5140D1B0}" destId="{B04678BC-7668-4EFC-86DF-9C294C08F8B0}" srcOrd="3" destOrd="0" presId="urn:microsoft.com/office/officeart/2005/8/layout/process2"/>
    <dgm:cxn modelId="{05422285-6B63-476B-9DA7-FA793E67682C}" type="presParOf" srcId="{B04678BC-7668-4EFC-86DF-9C294C08F8B0}" destId="{CC286EA5-9A7F-47DA-8987-37BCC9758AAF}" srcOrd="0" destOrd="0" presId="urn:microsoft.com/office/officeart/2005/8/layout/process2"/>
    <dgm:cxn modelId="{8B63821D-7085-4178-B077-AB5D8F956283}" type="presParOf" srcId="{9C0FC60D-769C-48AA-ADB6-CA1B5140D1B0}" destId="{AB3B8FE3-7D73-4E87-914C-B2513BABD133}" srcOrd="4" destOrd="0" presId="urn:microsoft.com/office/officeart/2005/8/layout/process2"/>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0885611-A652-43DA-B006-F3361A23A71F}">
      <dsp:nvSpPr>
        <dsp:cNvPr id="0" name=""/>
        <dsp:cNvSpPr/>
      </dsp:nvSpPr>
      <dsp:spPr>
        <a:xfrm>
          <a:off x="43199" y="0"/>
          <a:ext cx="7725753" cy="940323"/>
        </a:xfrm>
        <a:prstGeom prst="roundRect">
          <a:avLst>
            <a:gd name="adj" fmla="val 10000"/>
          </a:avLst>
        </a:prstGeom>
        <a:solidFill>
          <a:srgbClr val="66BB6A"/>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dirty="0">
              <a:latin typeface="Segoe UI" panose="020B0502040204020203" pitchFamily="34" charset="0"/>
              <a:cs typeface="Segoe UI" panose="020B0502040204020203" pitchFamily="34" charset="0"/>
            </a:rPr>
            <a:t>Application</a:t>
          </a:r>
        </a:p>
      </dsp:txBody>
      <dsp:txXfrm>
        <a:off x="70740" y="27541"/>
        <a:ext cx="7670671" cy="885241"/>
      </dsp:txXfrm>
    </dsp:sp>
    <dsp:sp modelId="{BC0572EB-BFBF-47CA-9B70-67E02DDC58D4}">
      <dsp:nvSpPr>
        <dsp:cNvPr id="0" name=""/>
        <dsp:cNvSpPr/>
      </dsp:nvSpPr>
      <dsp:spPr>
        <a:xfrm rot="5400000">
          <a:off x="2104923" y="1291739"/>
          <a:ext cx="932751" cy="491599"/>
        </a:xfrm>
        <a:prstGeom prst="rightArrow">
          <a:avLst>
            <a:gd name="adj1" fmla="val 60000"/>
            <a:gd name="adj2" fmla="val 50000"/>
          </a:avLst>
        </a:prstGeom>
        <a:solidFill>
          <a:srgbClr val="FF66CC"/>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444750">
            <a:lnSpc>
              <a:spcPct val="90000"/>
            </a:lnSpc>
            <a:spcBef>
              <a:spcPct val="0"/>
            </a:spcBef>
            <a:spcAft>
              <a:spcPct val="35000"/>
            </a:spcAft>
            <a:buNone/>
          </a:pPr>
          <a:endParaRPr lang="en-US" sz="5500" kern="1200" dirty="0"/>
        </a:p>
      </dsp:txBody>
      <dsp:txXfrm rot="-5400000">
        <a:off x="2423819" y="1071163"/>
        <a:ext cx="294959" cy="785271"/>
      </dsp:txXfrm>
    </dsp:sp>
    <dsp:sp modelId="{8F0F9A78-AA18-4631-8B0A-EE93B7831459}">
      <dsp:nvSpPr>
        <dsp:cNvPr id="0" name=""/>
        <dsp:cNvSpPr/>
      </dsp:nvSpPr>
      <dsp:spPr>
        <a:xfrm rot="10800000" flipV="1">
          <a:off x="43199" y="2183991"/>
          <a:ext cx="7725753" cy="1030183"/>
        </a:xfrm>
        <a:prstGeom prst="roundRect">
          <a:avLst>
            <a:gd name="adj" fmla="val 10000"/>
          </a:avLst>
        </a:prstGeom>
        <a:solidFill>
          <a:srgbClr val="388E3C"/>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dirty="0">
              <a:latin typeface="Segoe UI" panose="020B0502040204020203" pitchFamily="34" charset="0"/>
              <a:cs typeface="Segoe UI" panose="020B0502040204020203" pitchFamily="34" charset="0"/>
            </a:rPr>
            <a:t>Database Provider</a:t>
          </a:r>
        </a:p>
      </dsp:txBody>
      <dsp:txXfrm rot="-10800000">
        <a:off x="73372" y="2214164"/>
        <a:ext cx="7665407" cy="969837"/>
      </dsp:txXfrm>
    </dsp:sp>
    <dsp:sp modelId="{B04678BC-7668-4EFC-86DF-9C294C08F8B0}">
      <dsp:nvSpPr>
        <dsp:cNvPr id="0" name=""/>
        <dsp:cNvSpPr/>
      </dsp:nvSpPr>
      <dsp:spPr>
        <a:xfrm rot="5400000">
          <a:off x="2099145" y="3579326"/>
          <a:ext cx="931652" cy="491599"/>
        </a:xfrm>
        <a:prstGeom prst="rightArrow">
          <a:avLst>
            <a:gd name="adj1" fmla="val 60000"/>
            <a:gd name="adj2" fmla="val 50000"/>
          </a:avLst>
        </a:prstGeom>
        <a:solidFill>
          <a:srgbClr val="FF66CC"/>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444750">
            <a:lnSpc>
              <a:spcPct val="90000"/>
            </a:lnSpc>
            <a:spcBef>
              <a:spcPct val="0"/>
            </a:spcBef>
            <a:spcAft>
              <a:spcPct val="35000"/>
            </a:spcAft>
            <a:buNone/>
          </a:pPr>
          <a:endParaRPr lang="en-US" sz="5500" kern="1200"/>
        </a:p>
      </dsp:txBody>
      <dsp:txXfrm rot="-5400000">
        <a:off x="2417491" y="3359300"/>
        <a:ext cx="294959" cy="784172"/>
      </dsp:txXfrm>
    </dsp:sp>
    <dsp:sp modelId="{AB3B8FE3-7D73-4E87-914C-B2513BABD133}">
      <dsp:nvSpPr>
        <dsp:cNvPr id="0" name=""/>
        <dsp:cNvSpPr/>
      </dsp:nvSpPr>
      <dsp:spPr>
        <a:xfrm>
          <a:off x="43199" y="4456379"/>
          <a:ext cx="7725753" cy="1066655"/>
        </a:xfrm>
        <a:prstGeom prst="roundRect">
          <a:avLst>
            <a:gd name="adj" fmla="val 10000"/>
          </a:avLst>
        </a:prstGeom>
        <a:solidFill>
          <a:srgbClr val="1B5E20"/>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dirty="0">
              <a:latin typeface="Segoe UI" panose="020B0502040204020203" pitchFamily="34" charset="0"/>
              <a:cs typeface="Segoe UI" panose="020B0502040204020203" pitchFamily="34" charset="0"/>
            </a:rPr>
            <a:t>Database</a:t>
          </a:r>
        </a:p>
      </dsp:txBody>
      <dsp:txXfrm>
        <a:off x="74440" y="4487620"/>
        <a:ext cx="7663271" cy="1004173"/>
      </dsp:txXfrm>
    </dsp:sp>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2FE61A4-AABF-4533-84ED-0F614178B2D7}" type="datetimeFigureOut">
              <a:rPr lang="en-US" smtClean="0"/>
              <a:t>2/19/2019</a:t>
            </a:fld>
            <a:endParaRPr lang="en-US"/>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592D6B2-6456-43EF-B2F9-D13C3D60E683}" type="slidenum">
              <a:rPr lang="en-US" smtClean="0"/>
              <a:t>‹#›</a:t>
            </a:fld>
            <a:endParaRPr lang="en-US"/>
          </a:p>
        </p:txBody>
      </p:sp>
    </p:spTree>
    <p:extLst>
      <p:ext uri="{BB962C8B-B14F-4D97-AF65-F5344CB8AC3E}">
        <p14:creationId xmlns:p14="http://schemas.microsoft.com/office/powerpoint/2010/main" val="24149280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github.com/MicrosoftLearning/20486D-DevelopingASPNETMVCWebApplications/blob/master/Instructions/20486D_MOD07_DEMO.md#lesson-2-working-with-entity-framework-core"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3" Type="http://schemas.openxmlformats.org/officeDocument/2006/relationships/hyperlink" Target="https://github.com/MicrosoftLearning/20486D-DevelopingASPNETMVCWebApplications/blob/master/Instructions/20486D_MOD07_LAB_MANUAL.md" TargetMode="External"/><Relationship Id="rId2" Type="http://schemas.openxmlformats.org/officeDocument/2006/relationships/slide" Target="../slides/slide27.xml"/><Relationship Id="rId1" Type="http://schemas.openxmlformats.org/officeDocument/2006/relationships/notesMaster" Target="../notesMasters/notesMaster1.xml"/><Relationship Id="rId4" Type="http://schemas.openxmlformats.org/officeDocument/2006/relationships/hyperlink" Target="https://github.com/MicrosoftLearning/20486D-DevelopingASPNETMVCWebApplications/blob/master/Instructions/20486D_MOD07_LAK.md" TargetMode="Externa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At this point of the course, the students should understand the Model-View-Controller (MVC) concept. However, students might not be familiar with database technologies. Explain to the students the term </a:t>
            </a:r>
            <a:r>
              <a:rPr lang="en-US" sz="1000" i="1" dirty="0">
                <a:latin typeface="Arial"/>
                <a:ea typeface="Calibri"/>
                <a:cs typeface="Times New Roman"/>
              </a:rPr>
              <a:t>database</a:t>
            </a:r>
            <a:r>
              <a:rPr lang="en-US" sz="1000" dirty="0">
                <a:latin typeface="Arial"/>
                <a:ea typeface="Calibri"/>
                <a:cs typeface="Times New Roman"/>
              </a:rPr>
              <a:t> and </a:t>
            </a:r>
            <a:r>
              <a:rPr lang="en-US" sz="1000" dirty="0">
                <a:latin typeface="Arial"/>
                <a:ea typeface="Calibri"/>
                <a:cs typeface="Arial"/>
              </a:rPr>
              <a:t>emphasize its importance.</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5592D6B2-6456-43EF-B2F9-D13C3D60E683}" type="slidenum">
              <a:rPr lang="en-US" smtClean="0"/>
              <a:t>1</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07: Using Entity Framework Core in ASP.NET Core</a:t>
            </a:r>
          </a:p>
        </p:txBody>
      </p:sp>
    </p:spTree>
    <p:extLst>
      <p:ext uri="{BB962C8B-B14F-4D97-AF65-F5344CB8AC3E}">
        <p14:creationId xmlns:p14="http://schemas.microsoft.com/office/powerpoint/2010/main" val="30844213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r>
              <a:rPr lang="en-US" sz="1000" dirty="0">
                <a:latin typeface="Arial" panose="020B0604020202020204" pitchFamily="34" charset="0"/>
                <a:cs typeface="Arial" panose="020B0604020202020204" pitchFamily="34" charset="0"/>
              </a:rPr>
              <a:t>Ensure that the students understand the need for connecting their application to databases. Moreover, it is important to ensure that the students are familiar with Language Integrated Query (LINQ).</a:t>
            </a:r>
          </a:p>
          <a:p>
            <a:endParaRPr lang="en-US" sz="1000" dirty="0">
              <a:latin typeface="Arial"/>
            </a:endParaRPr>
          </a:p>
        </p:txBody>
      </p:sp>
      <p:sp>
        <p:nvSpPr>
          <p:cNvPr id="4" name="Slide Number Placeholder 3"/>
          <p:cNvSpPr>
            <a:spLocks noGrp="1"/>
          </p:cNvSpPr>
          <p:nvPr>
            <p:ph type="sldNum" sz="quarter" idx="10"/>
          </p:nvPr>
        </p:nvSpPr>
        <p:spPr/>
        <p:txBody>
          <a:bodyPr/>
          <a:lstStyle/>
          <a:p>
            <a:fld id="{5592D6B2-6456-43EF-B2F9-D13C3D60E683}" type="slidenum">
              <a:rPr lang="en-US" smtClean="0"/>
              <a:t>10</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07: Using Entity Framework Core in ASP.NET Core</a:t>
            </a:r>
          </a:p>
        </p:txBody>
      </p:sp>
    </p:spTree>
    <p:extLst>
      <p:ext uri="{BB962C8B-B14F-4D97-AF65-F5344CB8AC3E}">
        <p14:creationId xmlns:p14="http://schemas.microsoft.com/office/powerpoint/2010/main" val="15570912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Explain to the students how to configure an Entity Framework context to connect to the SQLite database. Mention that configuring an Entity Framework context to connect to a SQL Server will be covered in Lesson 3, “Using Entity Framework Core to Connect to Microsoft SQL Server”</a:t>
            </a:r>
          </a:p>
        </p:txBody>
      </p:sp>
      <p:sp>
        <p:nvSpPr>
          <p:cNvPr id="4" name="Slide Number Placeholder 3"/>
          <p:cNvSpPr>
            <a:spLocks noGrp="1"/>
          </p:cNvSpPr>
          <p:nvPr>
            <p:ph type="sldNum" sz="quarter" idx="10"/>
          </p:nvPr>
        </p:nvSpPr>
        <p:spPr/>
        <p:txBody>
          <a:bodyPr/>
          <a:lstStyle/>
          <a:p>
            <a:fld id="{5592D6B2-6456-43EF-B2F9-D13C3D60E683}" type="slidenum">
              <a:rPr lang="en-US" smtClean="0"/>
              <a:t>11</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07: Using Entity Framework Core in ASP.NET Core</a:t>
            </a:r>
          </a:p>
        </p:txBody>
      </p:sp>
    </p:spTree>
    <p:extLst>
      <p:ext uri="{BB962C8B-B14F-4D97-AF65-F5344CB8AC3E}">
        <p14:creationId xmlns:p14="http://schemas.microsoft.com/office/powerpoint/2010/main" val="7766335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GB" sz="1000" dirty="0">
                <a:latin typeface="Arial"/>
                <a:ea typeface="Calibri"/>
                <a:cs typeface="Times New Roman"/>
              </a:rPr>
              <a:t>The code in the slide demonstrated how to use an Entity Framework context in a controller using dependency injection.</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5592D6B2-6456-43EF-B2F9-D13C3D60E683}" type="slidenum">
              <a:rPr lang="en-US" smtClean="0"/>
              <a:t>12</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07: Using Entity Framework Core in ASP.NET Core</a:t>
            </a:r>
          </a:p>
        </p:txBody>
      </p:sp>
    </p:spTree>
    <p:extLst>
      <p:ext uri="{BB962C8B-B14F-4D97-AF65-F5344CB8AC3E}">
        <p14:creationId xmlns:p14="http://schemas.microsoft.com/office/powerpoint/2010/main" val="32791040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Explain that the code sample shown in the slide demonstrates a LINQ query that returns a list of people filtered by the last name of the person</a:t>
            </a:r>
            <a:r>
              <a:rPr lang="en-US" sz="1000" dirty="0">
                <a:solidFill>
                  <a:srgbClr val="000000"/>
                </a:solidFill>
                <a:latin typeface="Arial"/>
                <a:ea typeface="Calibri"/>
                <a:cs typeface="Times New Roman"/>
              </a:rPr>
              <a:t>. </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5592D6B2-6456-43EF-B2F9-D13C3D60E683}" type="slidenum">
              <a:rPr lang="en-US" smtClean="0"/>
              <a:t>13</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07: Using Entity Framework Core in ASP.NET Core</a:t>
            </a:r>
          </a:p>
        </p:txBody>
      </p:sp>
    </p:spTree>
    <p:extLst>
      <p:ext uri="{BB962C8B-B14F-4D97-AF65-F5344CB8AC3E}">
        <p14:creationId xmlns:p14="http://schemas.microsoft.com/office/powerpoint/2010/main" val="9779604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Arial"/>
              </a:rPr>
              <a:t>When the multiplicity of the association is one or zero-or-one, the navigation property is represented by a reference object. When the multiplicity of the association is many, the navigation property is represented by a collection.</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5592D6B2-6456-43EF-B2F9-D13C3D60E683}" type="slidenum">
              <a:rPr lang="en-US" smtClean="0"/>
              <a:t>14</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07: Using Entity Framework Core in ASP.NET Core</a:t>
            </a:r>
          </a:p>
        </p:txBody>
      </p:sp>
    </p:spTree>
    <p:extLst>
      <p:ext uri="{BB962C8B-B14F-4D97-AF65-F5344CB8AC3E}">
        <p14:creationId xmlns:p14="http://schemas.microsoft.com/office/powerpoint/2010/main" val="9137996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The </a:t>
            </a:r>
            <a:r>
              <a:rPr lang="en-US" sz="1000" dirty="0">
                <a:latin typeface="Arial"/>
                <a:ea typeface="Calibri"/>
                <a:cs typeface="Segoe UI"/>
              </a:rPr>
              <a:t>code in the slide demonstrates how to load a city with its related entities by using the explicit loading ORM pattern.</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5592D6B2-6456-43EF-B2F9-D13C3D60E683}" type="slidenum">
              <a:rPr lang="en-US" smtClean="0"/>
              <a:t>15</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07: Using Entity Framework Core in ASP.NET Core</a:t>
            </a:r>
          </a:p>
        </p:txBody>
      </p:sp>
    </p:spTree>
    <p:extLst>
      <p:ext uri="{BB962C8B-B14F-4D97-AF65-F5344CB8AC3E}">
        <p14:creationId xmlns:p14="http://schemas.microsoft.com/office/powerpoint/2010/main" val="12693387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The code in the slide demonstrates how to load all countries, their related cities, and the people that live in each city by using the eager loading ORM pattern.</a:t>
            </a:r>
          </a:p>
        </p:txBody>
      </p:sp>
      <p:sp>
        <p:nvSpPr>
          <p:cNvPr id="4" name="Slide Number Placeholder 3"/>
          <p:cNvSpPr>
            <a:spLocks noGrp="1"/>
          </p:cNvSpPr>
          <p:nvPr>
            <p:ph type="sldNum" sz="quarter" idx="10"/>
          </p:nvPr>
        </p:nvSpPr>
        <p:spPr/>
        <p:txBody>
          <a:bodyPr/>
          <a:lstStyle/>
          <a:p>
            <a:fld id="{5592D6B2-6456-43EF-B2F9-D13C3D60E683}" type="slidenum">
              <a:rPr lang="en-US" smtClean="0"/>
              <a:t>16</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07: Using Entity Framework Core in ASP.NET Core</a:t>
            </a:r>
          </a:p>
        </p:txBody>
      </p:sp>
    </p:spTree>
    <p:extLst>
      <p:ext uri="{BB962C8B-B14F-4D97-AF65-F5344CB8AC3E}">
        <p14:creationId xmlns:p14="http://schemas.microsoft.com/office/powerpoint/2010/main" val="35628958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The </a:t>
            </a:r>
            <a:r>
              <a:rPr lang="en-US" sz="1000" b="1" dirty="0" err="1">
                <a:latin typeface="Arial"/>
                <a:ea typeface="Calibri"/>
                <a:cs typeface="Times New Roman"/>
              </a:rPr>
              <a:t>UseLazyLoadingProxies</a:t>
            </a:r>
            <a:r>
              <a:rPr lang="en-US" sz="1000" dirty="0">
                <a:solidFill>
                  <a:srgbClr val="000000"/>
                </a:solidFill>
                <a:latin typeface="Arial"/>
                <a:ea typeface="Calibri"/>
                <a:cs typeface="Segoe UI"/>
              </a:rPr>
              <a:t> </a:t>
            </a:r>
            <a:r>
              <a:rPr lang="en-US" sz="1000" dirty="0">
                <a:latin typeface="Arial"/>
                <a:ea typeface="Calibri"/>
                <a:cs typeface="Times New Roman"/>
              </a:rPr>
              <a:t>method is distributed with the </a:t>
            </a:r>
            <a:r>
              <a:rPr lang="en-US" sz="1000" dirty="0" err="1">
                <a:solidFill>
                  <a:srgbClr val="000000"/>
                </a:solidFill>
                <a:latin typeface="Arial"/>
                <a:ea typeface="Calibri"/>
                <a:cs typeface="Segoe UI"/>
              </a:rPr>
              <a:t>Microsoft.EntityFrameworkCore.Proxies</a:t>
            </a:r>
            <a:r>
              <a:rPr lang="en-US" sz="1000" dirty="0">
                <a:latin typeface="Arial"/>
                <a:ea typeface="Calibri"/>
                <a:cs typeface="Times New Roman"/>
              </a:rPr>
              <a:t> </a:t>
            </a:r>
            <a:r>
              <a:rPr lang="en-US" sz="1000" dirty="0" err="1">
                <a:latin typeface="Arial"/>
                <a:ea typeface="Calibri"/>
                <a:cs typeface="Times New Roman"/>
              </a:rPr>
              <a:t>NuGet</a:t>
            </a:r>
            <a:r>
              <a:rPr lang="en-US" sz="1000" dirty="0">
                <a:latin typeface="Arial"/>
                <a:ea typeface="Calibri"/>
                <a:cs typeface="Times New Roman"/>
              </a:rPr>
              <a:t> package</a:t>
            </a:r>
            <a:r>
              <a:rPr lang="en-US" sz="1000" dirty="0">
                <a:solidFill>
                  <a:srgbClr val="000000"/>
                </a:solidFill>
                <a:latin typeface="Arial"/>
                <a:ea typeface="Calibri"/>
                <a:cs typeface="Segoe UI"/>
              </a:rPr>
              <a:t>.</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5592D6B2-6456-43EF-B2F9-D13C3D60E683}" type="slidenum">
              <a:rPr lang="en-US" smtClean="0"/>
              <a:t>17</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07: Using Entity Framework Core in ASP.NET Core</a:t>
            </a:r>
          </a:p>
        </p:txBody>
      </p:sp>
    </p:spTree>
    <p:extLst>
      <p:ext uri="{BB962C8B-B14F-4D97-AF65-F5344CB8AC3E}">
        <p14:creationId xmlns:p14="http://schemas.microsoft.com/office/powerpoint/2010/main" val="229775017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r>
              <a:rPr lang="en-US" sz="1000" dirty="0">
                <a:latin typeface="Arial" panose="020B0604020202020204" pitchFamily="34" charset="0"/>
                <a:cs typeface="Arial" panose="020B0604020202020204" pitchFamily="34" charset="0"/>
              </a:rPr>
              <a:t>Mention that in case you don’t call the </a:t>
            </a:r>
            <a:r>
              <a:rPr lang="en-US" sz="1000" b="1" dirty="0" err="1">
                <a:latin typeface="Arial" panose="020B0604020202020204" pitchFamily="34" charset="0"/>
                <a:cs typeface="Arial" panose="020B0604020202020204" pitchFamily="34" charset="0"/>
              </a:rPr>
              <a:t>SaveChanges</a:t>
            </a:r>
            <a:r>
              <a:rPr lang="en-US" sz="1000" dirty="0">
                <a:latin typeface="Arial" panose="020B0604020202020204" pitchFamily="34" charset="0"/>
                <a:cs typeface="Arial" panose="020B0604020202020204" pitchFamily="34" charset="0"/>
              </a:rPr>
              <a:t> method, the changes made in this context won’t be saved to the underlying database.</a:t>
            </a:r>
          </a:p>
        </p:txBody>
      </p:sp>
      <p:sp>
        <p:nvSpPr>
          <p:cNvPr id="4" name="Slide Number Placeholder 3"/>
          <p:cNvSpPr>
            <a:spLocks noGrp="1"/>
          </p:cNvSpPr>
          <p:nvPr>
            <p:ph type="sldNum" sz="quarter" idx="10"/>
          </p:nvPr>
        </p:nvSpPr>
        <p:spPr/>
        <p:txBody>
          <a:bodyPr/>
          <a:lstStyle/>
          <a:p>
            <a:fld id="{5592D6B2-6456-43EF-B2F9-D13C3D60E683}" type="slidenum">
              <a:rPr lang="en-US" smtClean="0"/>
              <a:t>18</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07: Using Entity Framework Core in ASP.NET Core</a:t>
            </a:r>
          </a:p>
        </p:txBody>
      </p:sp>
    </p:spTree>
    <p:extLst>
      <p:ext uri="{BB962C8B-B14F-4D97-AF65-F5344CB8AC3E}">
        <p14:creationId xmlns:p14="http://schemas.microsoft.com/office/powerpoint/2010/main" val="301682311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The starter solution for this demo is not based on a vanilla template because it was prepared specifically for this demo. The starter solution already contains a model, a view, and a _</a:t>
            </a:r>
            <a:r>
              <a:rPr lang="en-US" sz="1000" b="1" dirty="0" err="1">
                <a:latin typeface="Arial"/>
                <a:ea typeface="Calibri"/>
                <a:cs typeface="Times New Roman"/>
              </a:rPr>
              <a:t>ViewImports.cshtml</a:t>
            </a:r>
            <a:r>
              <a:rPr lang="en-US" sz="1000" dirty="0">
                <a:latin typeface="Arial"/>
                <a:ea typeface="Calibri"/>
                <a:cs typeface="Times New Roman"/>
              </a:rPr>
              <a:t> file that will not be changed during the demonstration. The starter solution also contains a controller, and a class named </a:t>
            </a:r>
            <a:r>
              <a:rPr lang="en-US" sz="1000" b="1" dirty="0" err="1">
                <a:latin typeface="Arial"/>
                <a:ea typeface="Calibri"/>
                <a:cs typeface="Times New Roman"/>
              </a:rPr>
              <a:t>PersonContext</a:t>
            </a:r>
            <a:r>
              <a:rPr lang="en-US" sz="1000" dirty="0">
                <a:latin typeface="Arial"/>
                <a:ea typeface="Calibri"/>
                <a:cs typeface="Times New Roman"/>
              </a:rPr>
              <a:t> that will be changed during the demonstration. You will also change the code in the </a:t>
            </a:r>
            <a:r>
              <a:rPr lang="en-US" sz="1000" b="1" dirty="0" err="1">
                <a:latin typeface="Arial"/>
                <a:ea typeface="Calibri"/>
                <a:cs typeface="Times New Roman"/>
              </a:rPr>
              <a:t>Startup.cs</a:t>
            </a:r>
            <a:r>
              <a:rPr lang="en-US" sz="1000" b="1" dirty="0">
                <a:latin typeface="Arial"/>
                <a:ea typeface="Calibri"/>
                <a:cs typeface="Times New Roman"/>
              </a:rPr>
              <a:t> </a:t>
            </a:r>
            <a:r>
              <a:rPr lang="en-US" sz="1000" dirty="0">
                <a:latin typeface="Arial"/>
                <a:ea typeface="Calibri"/>
                <a:cs typeface="Times New Roman"/>
              </a:rPr>
              <a:t>file. Additionally, the starter solution contains CSS that won’t be changed during the demonstration. This subject will be introduced in Module 8, “Using Layouts, CSS and JavaScript in ASP.NET Core MVC”.</a:t>
            </a:r>
          </a:p>
          <a:p>
            <a:pPr>
              <a:lnSpc>
                <a:spcPct val="115000"/>
              </a:lnSpc>
              <a:spcAft>
                <a:spcPts val="1000"/>
              </a:spcAft>
            </a:pPr>
            <a:r>
              <a:rPr lang="en-US" sz="1000" b="1" dirty="0">
                <a:latin typeface="Arial"/>
                <a:ea typeface="Calibri"/>
                <a:cs typeface="Times New Roman"/>
              </a:rPr>
              <a:t>Demonstration Steps</a:t>
            </a:r>
          </a:p>
          <a:p>
            <a:pPr>
              <a:lnSpc>
                <a:spcPct val="115000"/>
              </a:lnSpc>
              <a:spcAft>
                <a:spcPts val="1000"/>
              </a:spcAft>
            </a:pPr>
            <a:r>
              <a:rPr lang="en-US" sz="1000" dirty="0">
                <a:latin typeface="Arial"/>
                <a:ea typeface="Calibri"/>
                <a:cs typeface="Segoe UI"/>
              </a:rPr>
              <a:t>You will find the steps in the section “Demonstration: How to Use Entity Framework Core“ on the following page: </a:t>
            </a:r>
            <a:r>
              <a:rPr lang="en-US" sz="1000" u="sng" dirty="0">
                <a:solidFill>
                  <a:srgbClr val="0000FF"/>
                </a:solidFill>
                <a:latin typeface="Arial"/>
                <a:ea typeface="Calibri"/>
                <a:cs typeface="Segoe UI"/>
                <a:hlinkClick r:id="rId3"/>
              </a:rPr>
              <a:t>https://github.com/MicrosoftLearning/20486D-DevelopingASPNETMVCWebApplications/blob/master/Instructions/20486D_MOD07_DEMO.md#lesson-2-working-with-entity-framework-core.</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5592D6B2-6456-43EF-B2F9-D13C3D60E683}" type="slidenum">
              <a:rPr lang="en-US" smtClean="0"/>
              <a:t>19</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07: Using Entity Framework Core in ASP.NET Core</a:t>
            </a:r>
          </a:p>
        </p:txBody>
      </p:sp>
    </p:spTree>
    <p:extLst>
      <p:ext uri="{BB962C8B-B14F-4D97-AF65-F5344CB8AC3E}">
        <p14:creationId xmlns:p14="http://schemas.microsoft.com/office/powerpoint/2010/main" val="36167634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a:latin typeface="Arial"/>
                <a:ea typeface="Calibri"/>
                <a:cs typeface="Times New Roman"/>
              </a:rPr>
              <a:t>When developing an ASP.NET Core application it is very important to have a good understanding of Entity Framework Core (EF Core), since EF Core is the official Microsoft object-relational mapper (ORM) technology, and one of the most </a:t>
            </a:r>
            <a:r>
              <a:rPr lang="en-US" sz="1000">
                <a:latin typeface="Arial"/>
                <a:ea typeface="Calibri"/>
                <a:cs typeface="Arial"/>
              </a:rPr>
              <a:t>recommended</a:t>
            </a:r>
            <a:r>
              <a:rPr lang="en-US" sz="1000">
                <a:latin typeface="Arial"/>
                <a:ea typeface="Calibri"/>
                <a:cs typeface="Times New Roman"/>
              </a:rPr>
              <a:t> ways to interact with databases. It is important to explain to the students the importance of this framework.</a:t>
            </a:r>
          </a:p>
        </p:txBody>
      </p:sp>
      <p:sp>
        <p:nvSpPr>
          <p:cNvPr id="4" name="Slide Number Placeholder 3"/>
          <p:cNvSpPr>
            <a:spLocks noGrp="1"/>
          </p:cNvSpPr>
          <p:nvPr>
            <p:ph type="sldNum" sz="quarter" idx="10"/>
          </p:nvPr>
        </p:nvSpPr>
        <p:spPr/>
        <p:txBody>
          <a:bodyPr/>
          <a:lstStyle/>
          <a:p>
            <a:fld id="{5592D6B2-6456-43EF-B2F9-D13C3D60E683}" type="slidenum">
              <a:rPr lang="en-US" smtClean="0"/>
              <a:t>2</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07: Using Entity Framework Core in ASP.NET Core</a:t>
            </a:r>
          </a:p>
        </p:txBody>
      </p:sp>
    </p:spTree>
    <p:extLst>
      <p:ext uri="{BB962C8B-B14F-4D97-AF65-F5344CB8AC3E}">
        <p14:creationId xmlns:p14="http://schemas.microsoft.com/office/powerpoint/2010/main" val="86274285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r>
              <a:rPr lang="en-US" sz="1000" dirty="0">
                <a:latin typeface="Arial" panose="020B0604020202020204" pitchFamily="34" charset="0"/>
                <a:cs typeface="Arial" panose="020B0604020202020204" pitchFamily="34" charset="0"/>
              </a:rPr>
              <a:t>Before teaching this lesson, ensure that the students completely understand the material of the previous lessons. This lesson is a continuation of the previous lessons.</a:t>
            </a:r>
          </a:p>
          <a:p>
            <a:endParaRPr lang="en-US" sz="1000" dirty="0">
              <a:latin typeface="Arial"/>
            </a:endParaRPr>
          </a:p>
        </p:txBody>
      </p:sp>
      <p:sp>
        <p:nvSpPr>
          <p:cNvPr id="4" name="Slide Number Placeholder 3"/>
          <p:cNvSpPr>
            <a:spLocks noGrp="1"/>
          </p:cNvSpPr>
          <p:nvPr>
            <p:ph type="sldNum" sz="quarter" idx="10"/>
          </p:nvPr>
        </p:nvSpPr>
        <p:spPr/>
        <p:txBody>
          <a:bodyPr/>
          <a:lstStyle/>
          <a:p>
            <a:fld id="{5592D6B2-6456-43EF-B2F9-D13C3D60E683}" type="slidenum">
              <a:rPr lang="en-US" smtClean="0"/>
              <a:t>20</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07: Using Entity Framework Core in ASP.NET Core</a:t>
            </a:r>
          </a:p>
        </p:txBody>
      </p:sp>
    </p:spTree>
    <p:extLst>
      <p:ext uri="{BB962C8B-B14F-4D97-AF65-F5344CB8AC3E}">
        <p14:creationId xmlns:p14="http://schemas.microsoft.com/office/powerpoint/2010/main" val="417016717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Mention that the </a:t>
            </a:r>
            <a:r>
              <a:rPr lang="en-US" sz="1000" b="1" dirty="0" err="1">
                <a:latin typeface="Arial"/>
                <a:ea typeface="Calibri"/>
                <a:cs typeface="Times New Roman"/>
              </a:rPr>
              <a:t>DbSet</a:t>
            </a:r>
            <a:r>
              <a:rPr lang="en-US" sz="1000" b="1" dirty="0">
                <a:latin typeface="Arial"/>
                <a:ea typeface="Calibri"/>
                <a:cs typeface="Times New Roman"/>
              </a:rPr>
              <a:t>&lt;&gt;</a:t>
            </a:r>
            <a:r>
              <a:rPr lang="en-US" sz="1000" dirty="0">
                <a:latin typeface="Arial"/>
                <a:ea typeface="Calibri"/>
                <a:cs typeface="Times New Roman"/>
              </a:rPr>
              <a:t> properties of an Entity Framework context are mapped to tables in the SQL Server database</a:t>
            </a:r>
            <a:r>
              <a:rPr lang="en-US" sz="1000" dirty="0">
                <a:latin typeface="Arial"/>
                <a:ea typeface="Calibri"/>
                <a:cs typeface="Arial"/>
              </a:rPr>
              <a:t>. Also, mention that the properties of an entity are mapped to columns of a table.</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5592D6B2-6456-43EF-B2F9-D13C3D60E683}" type="slidenum">
              <a:rPr lang="en-US" smtClean="0"/>
              <a:t>21</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07: Using Entity Framework Core in ASP.NET Core</a:t>
            </a:r>
          </a:p>
        </p:txBody>
      </p:sp>
    </p:spTree>
    <p:extLst>
      <p:ext uri="{BB962C8B-B14F-4D97-AF65-F5344CB8AC3E}">
        <p14:creationId xmlns:p14="http://schemas.microsoft.com/office/powerpoint/2010/main" val="230395812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solidFill>
                  <a:srgbClr val="000000"/>
                </a:solidFill>
                <a:latin typeface="Arial"/>
                <a:ea typeface="Calibri"/>
                <a:cs typeface="Segoe UI"/>
              </a:rPr>
              <a:t>You can configure an ASP.NET Core application to read parameters from multiple sources. To do that, you should add several configuration providers. For example, you can read parameters from both JSON and XML files.</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5592D6B2-6456-43EF-B2F9-D13C3D60E683}" type="slidenum">
              <a:rPr lang="en-US" smtClean="0"/>
              <a:t>22</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07: Using Entity Framework Core in ASP.NET Core</a:t>
            </a:r>
          </a:p>
        </p:txBody>
      </p:sp>
    </p:spTree>
    <p:extLst>
      <p:ext uri="{BB962C8B-B14F-4D97-AF65-F5344CB8AC3E}">
        <p14:creationId xmlns:p14="http://schemas.microsoft.com/office/powerpoint/2010/main" val="184145670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Mention the advantages of storing connection strings in configuration files. </a:t>
            </a:r>
          </a:p>
        </p:txBody>
      </p:sp>
      <p:sp>
        <p:nvSpPr>
          <p:cNvPr id="4" name="Slide Number Placeholder 3"/>
          <p:cNvSpPr>
            <a:spLocks noGrp="1"/>
          </p:cNvSpPr>
          <p:nvPr>
            <p:ph type="sldNum" sz="quarter" idx="10"/>
          </p:nvPr>
        </p:nvSpPr>
        <p:spPr/>
        <p:txBody>
          <a:bodyPr/>
          <a:lstStyle/>
          <a:p>
            <a:fld id="{5592D6B2-6456-43EF-B2F9-D13C3D60E683}" type="slidenum">
              <a:rPr lang="en-US" smtClean="0"/>
              <a:t>23</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07: Using Entity Framework Core in ASP.NET Core</a:t>
            </a:r>
          </a:p>
        </p:txBody>
      </p:sp>
    </p:spTree>
    <p:extLst>
      <p:ext uri="{BB962C8B-B14F-4D97-AF65-F5344CB8AC3E}">
        <p14:creationId xmlns:p14="http://schemas.microsoft.com/office/powerpoint/2010/main" val="978457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Repositories are an important concept and you should use them when separation of concerns is essential.</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5592D6B2-6456-43EF-B2F9-D13C3D60E683}" type="slidenum">
              <a:rPr lang="en-US" smtClean="0"/>
              <a:t>24</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07: Using Entity Framework Core in ASP.NET Core</a:t>
            </a:r>
          </a:p>
        </p:txBody>
      </p:sp>
    </p:spTree>
    <p:extLst>
      <p:ext uri="{BB962C8B-B14F-4D97-AF65-F5344CB8AC3E}">
        <p14:creationId xmlns:p14="http://schemas.microsoft.com/office/powerpoint/2010/main" val="180223175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4000"/>
              </a:lnSpc>
              <a:spcAft>
                <a:spcPts val="1000"/>
              </a:spcAft>
            </a:pPr>
            <a:r>
              <a:rPr lang="en-US" sz="1000" dirty="0">
                <a:latin typeface="Arial" panose="020B0604020202020204" pitchFamily="34" charset="0"/>
                <a:cs typeface="Arial" panose="020B0604020202020204" pitchFamily="34" charset="0"/>
              </a:rPr>
              <a:t>In this demonstration, the </a:t>
            </a:r>
            <a:r>
              <a:rPr lang="en-US" sz="1000" dirty="0" err="1">
                <a:latin typeface="Arial" panose="020B0604020202020204" pitchFamily="34" charset="0"/>
                <a:cs typeface="Arial" panose="020B0604020202020204" pitchFamily="34" charset="0"/>
              </a:rPr>
              <a:t>EnsureCreated</a:t>
            </a:r>
            <a:r>
              <a:rPr lang="en-US" sz="1000" dirty="0">
                <a:latin typeface="Arial" panose="020B0604020202020204" pitchFamily="34" charset="0"/>
                <a:cs typeface="Arial" panose="020B0604020202020204" pitchFamily="34" charset="0"/>
              </a:rPr>
              <a:t> method is used to create the database. In the lab, the students will use migrations to create the database. </a:t>
            </a:r>
          </a:p>
          <a:p>
            <a:pPr>
              <a:lnSpc>
                <a:spcPct val="114000"/>
              </a:lnSpc>
              <a:spcAft>
                <a:spcPts val="1000"/>
              </a:spcAft>
            </a:pPr>
            <a:r>
              <a:rPr lang="en-US" sz="1000" dirty="0">
                <a:latin typeface="Arial" panose="020B0604020202020204" pitchFamily="34" charset="0"/>
                <a:cs typeface="Arial" panose="020B0604020202020204" pitchFamily="34" charset="0"/>
              </a:rPr>
              <a:t>Notice that as opposed to the previous demonstration in which the application connected to a SQLite database, in this demonstration the application will connect to a SQL Server database.</a:t>
            </a:r>
          </a:p>
        </p:txBody>
      </p:sp>
      <p:sp>
        <p:nvSpPr>
          <p:cNvPr id="4" name="Slide Number Placeholder 3"/>
          <p:cNvSpPr>
            <a:spLocks noGrp="1"/>
          </p:cNvSpPr>
          <p:nvPr>
            <p:ph type="sldNum" sz="quarter" idx="10"/>
          </p:nvPr>
        </p:nvSpPr>
        <p:spPr/>
        <p:txBody>
          <a:bodyPr/>
          <a:lstStyle/>
          <a:p>
            <a:fld id="{5592D6B2-6456-43EF-B2F9-D13C3D60E683}" type="slidenum">
              <a:rPr lang="en-US" smtClean="0"/>
              <a:t>25</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07: Using Entity Framework Core in ASP.NET Core</a:t>
            </a:r>
          </a:p>
        </p:txBody>
      </p:sp>
    </p:spTree>
    <p:extLst>
      <p:ext uri="{BB962C8B-B14F-4D97-AF65-F5344CB8AC3E}">
        <p14:creationId xmlns:p14="http://schemas.microsoft.com/office/powerpoint/2010/main" val="383887022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Explain to the students that </a:t>
            </a:r>
            <a:r>
              <a:rPr lang="en-US" sz="1000" dirty="0">
                <a:latin typeface="Arial"/>
                <a:ea typeface="Calibri"/>
                <a:cs typeface="Arial"/>
              </a:rPr>
              <a:t>they can use </a:t>
            </a:r>
            <a:r>
              <a:rPr lang="en-US" sz="1000" dirty="0" err="1">
                <a:latin typeface="Arial"/>
                <a:ea typeface="Calibri"/>
                <a:cs typeface="Arial"/>
              </a:rPr>
              <a:t>NuGet’s</a:t>
            </a:r>
            <a:r>
              <a:rPr lang="en-US" sz="1000" dirty="0">
                <a:latin typeface="Arial"/>
                <a:ea typeface="Calibri"/>
                <a:cs typeface="Arial"/>
              </a:rPr>
              <a:t> Package Manager Console to run the PMC tools in Visual Studio</a:t>
            </a:r>
            <a:r>
              <a:rPr lang="en-US" sz="1000" dirty="0">
                <a:latin typeface="Arial"/>
                <a:ea typeface="Calibri"/>
                <a:cs typeface="Times New Roman"/>
              </a:rPr>
              <a:t>.</a:t>
            </a:r>
            <a:r>
              <a:rPr lang="en-US" sz="1000" dirty="0">
                <a:solidFill>
                  <a:srgbClr val="000000"/>
                </a:solidFill>
                <a:latin typeface="Arial"/>
                <a:ea typeface="Calibri"/>
                <a:cs typeface="Times New Roman"/>
              </a:rPr>
              <a:t> </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5592D6B2-6456-43EF-B2F9-D13C3D60E683}" type="slidenum">
              <a:rPr lang="en-US" smtClean="0"/>
              <a:t>26</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07: Using Entity Framework Core in ASP.NET Core</a:t>
            </a:r>
          </a:p>
        </p:txBody>
      </p:sp>
    </p:spTree>
    <p:extLst>
      <p:ext uri="{BB962C8B-B14F-4D97-AF65-F5344CB8AC3E}">
        <p14:creationId xmlns:p14="http://schemas.microsoft.com/office/powerpoint/2010/main" val="83841284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Times New Roman"/>
              </a:rPr>
              <a:t>The Starter solution for this lab is not based on a vanilla template because it was prepared specifically for this lab. Briefly go over the code in the starter solution </a:t>
            </a:r>
            <a:r>
              <a:rPr lang="en-US" sz="1000" dirty="0">
                <a:solidFill>
                  <a:srgbClr val="000000"/>
                </a:solidFill>
                <a:latin typeface="Arial"/>
                <a:ea typeface="Calibri"/>
                <a:cs typeface="Times New Roman"/>
              </a:rPr>
              <a:t>to give the students a better idea of the context in which they are working.</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Note that the starter solution contains compilation errors. The errors will be corrected after exercise 2 task 2.</a:t>
            </a:r>
          </a:p>
          <a:p>
            <a:pPr>
              <a:lnSpc>
                <a:spcPct val="115000"/>
              </a:lnSpc>
              <a:spcAft>
                <a:spcPts val="1000"/>
              </a:spcAft>
            </a:pPr>
            <a:r>
              <a:rPr lang="en-US" sz="1000" dirty="0">
                <a:latin typeface="Arial"/>
                <a:ea typeface="Calibri"/>
                <a:cs typeface="Segoe UI"/>
              </a:rPr>
              <a:t>You will find the high-level steps on the following page: </a:t>
            </a:r>
            <a:r>
              <a:rPr lang="en-US" sz="1000" u="sng" dirty="0">
                <a:solidFill>
                  <a:srgbClr val="0000FF"/>
                </a:solidFill>
                <a:latin typeface="Arial"/>
                <a:ea typeface="Calibri"/>
                <a:cs typeface="Segoe UI"/>
                <a:hlinkClick r:id="rId3"/>
              </a:rPr>
              <a:t>https://github.com/MicrosoftLearning/20486D-DevelopingASPNETMVCWebApplications/blob/master/Instructions/20486D_MOD07_LAB_MANUAL.md.</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You will find the detailed steps on the following page: </a:t>
            </a:r>
            <a:r>
              <a:rPr lang="en-US" sz="1000" u="sng" dirty="0">
                <a:solidFill>
                  <a:srgbClr val="0000FF"/>
                </a:solidFill>
                <a:latin typeface="Arial"/>
                <a:ea typeface="Calibri"/>
                <a:cs typeface="Segoe UI"/>
                <a:hlinkClick r:id="rId4"/>
              </a:rPr>
              <a:t>https://github.com/MicrosoftLearning/20486D-DevelopingASPNETMVCWebApplications/blob/master/Instructions/20486D_MOD07_LAK.md.</a:t>
            </a:r>
            <a:endParaRPr lang="en-US" sz="1000" dirty="0">
              <a:latin typeface="Arial"/>
              <a:ea typeface="Calibri"/>
              <a:cs typeface="Times New Roman"/>
            </a:endParaRPr>
          </a:p>
          <a:p>
            <a:pPr>
              <a:lnSpc>
                <a:spcPct val="115000"/>
              </a:lnSpc>
              <a:spcAft>
                <a:spcPts val="1000"/>
              </a:spcAft>
            </a:pPr>
            <a:r>
              <a:rPr lang="en-US" sz="1000" b="1" dirty="0">
                <a:solidFill>
                  <a:srgbClr val="000000"/>
                </a:solidFill>
                <a:latin typeface="Arial"/>
                <a:ea typeface="Calibri"/>
                <a:cs typeface="Times New Roman"/>
              </a:rPr>
              <a:t>Exercise 1: Adding Entity Framework Core</a:t>
            </a:r>
            <a:endParaRPr lang="en-US" sz="1000" b="1" dirty="0">
              <a:latin typeface="Arial"/>
              <a:ea typeface="Calibri"/>
              <a:cs typeface="Times New Roman"/>
            </a:endParaRPr>
          </a:p>
          <a:p>
            <a:pPr>
              <a:lnSpc>
                <a:spcPct val="115000"/>
              </a:lnSpc>
              <a:spcAft>
                <a:spcPts val="1000"/>
              </a:spcAft>
            </a:pPr>
            <a:r>
              <a:rPr lang="en-US" sz="1000" dirty="0">
                <a:latin typeface="Arial"/>
                <a:ea typeface="Calibri"/>
                <a:cs typeface="Times New Roman"/>
              </a:rPr>
              <a:t>In this exercise, you will first add the </a:t>
            </a:r>
            <a:r>
              <a:rPr lang="en-US" sz="1000" b="1" dirty="0">
                <a:latin typeface="Arial"/>
                <a:ea typeface="Calibri"/>
                <a:cs typeface="Times New Roman"/>
              </a:rPr>
              <a:t>Cupcake</a:t>
            </a:r>
            <a:r>
              <a:rPr lang="en-US" sz="1000" dirty="0">
                <a:latin typeface="Arial"/>
                <a:ea typeface="Calibri"/>
                <a:cs typeface="Times New Roman"/>
              </a:rPr>
              <a:t> model and the </a:t>
            </a:r>
            <a:r>
              <a:rPr lang="en-US" sz="1000" b="1" dirty="0">
                <a:latin typeface="Arial"/>
                <a:ea typeface="Calibri"/>
                <a:cs typeface="Times New Roman"/>
              </a:rPr>
              <a:t>Bakery </a:t>
            </a:r>
            <a:r>
              <a:rPr lang="en-US" sz="1000" dirty="0">
                <a:latin typeface="Arial"/>
                <a:ea typeface="Calibri"/>
                <a:cs typeface="Times New Roman"/>
              </a:rPr>
              <a:t>model to the </a:t>
            </a:r>
            <a:r>
              <a:rPr lang="en-US" sz="1000" b="1" dirty="0">
                <a:latin typeface="Arial"/>
                <a:ea typeface="Calibri"/>
                <a:cs typeface="Times New Roman"/>
              </a:rPr>
              <a:t>Cupcake</a:t>
            </a:r>
            <a:r>
              <a:rPr lang="en-US" sz="1000" dirty="0">
                <a:latin typeface="Arial"/>
                <a:ea typeface="Calibri"/>
                <a:cs typeface="Times New Roman"/>
              </a:rPr>
              <a:t> web application. You will then add an Entity Framework context class named </a:t>
            </a:r>
            <a:r>
              <a:rPr lang="en-US" sz="1000" b="1" dirty="0" err="1">
                <a:latin typeface="Arial"/>
                <a:ea typeface="Calibri"/>
                <a:cs typeface="Times New Roman"/>
              </a:rPr>
              <a:t>CupcakeContext</a:t>
            </a:r>
            <a:r>
              <a:rPr lang="en-US" sz="1000" dirty="0">
                <a:latin typeface="Arial"/>
                <a:ea typeface="Calibri"/>
                <a:cs typeface="Times New Roman"/>
              </a:rPr>
              <a:t> to the web application. After that, you will configure the </a:t>
            </a:r>
            <a:r>
              <a:rPr lang="en-US" sz="1000" b="1" dirty="0" err="1">
                <a:latin typeface="Arial"/>
                <a:ea typeface="Calibri"/>
                <a:cs typeface="Times New Roman"/>
              </a:rPr>
              <a:t>CupcakeContext</a:t>
            </a:r>
            <a:r>
              <a:rPr lang="en-US" sz="1000" b="1" dirty="0">
                <a:latin typeface="Arial"/>
                <a:ea typeface="Calibri"/>
                <a:cs typeface="Times New Roman"/>
              </a:rPr>
              <a:t> </a:t>
            </a:r>
            <a:r>
              <a:rPr lang="en-US" sz="1000" dirty="0">
                <a:latin typeface="Arial"/>
                <a:ea typeface="Calibri"/>
                <a:cs typeface="Times New Roman"/>
              </a:rPr>
              <a:t>class to connect to a SQLite database. Finally, you will use data seeding to populate the database with sample data when the database is created.</a:t>
            </a:r>
          </a:p>
          <a:p>
            <a:pPr>
              <a:lnSpc>
                <a:spcPct val="115000"/>
              </a:lnSpc>
              <a:spcAft>
                <a:spcPts val="1000"/>
              </a:spcAft>
            </a:pPr>
            <a:r>
              <a:rPr lang="en-US" sz="1000" dirty="0">
                <a:solidFill>
                  <a:prstClr val="black"/>
                </a:solidFill>
                <a:latin typeface="Arial"/>
                <a:ea typeface="Calibri"/>
                <a:cs typeface="Times New Roman"/>
              </a:rPr>
              <a:t>The main tasks for this exercise are as follows:</a:t>
            </a:r>
          </a:p>
          <a:p>
            <a:pPr marL="342900" indent="-342900">
              <a:lnSpc>
                <a:spcPct val="115000"/>
              </a:lnSpc>
              <a:spcAft>
                <a:spcPts val="995"/>
              </a:spcAft>
              <a:buFont typeface="+mj-lt"/>
              <a:buAutoNum type="arabicPeriod"/>
            </a:pPr>
            <a:r>
              <a:rPr lang="en-US" sz="1000" dirty="0">
                <a:solidFill>
                  <a:prstClr val="black"/>
                </a:solidFill>
                <a:latin typeface="Arial"/>
                <a:ea typeface="Times New Roman"/>
                <a:cs typeface="Times New Roman"/>
              </a:rPr>
              <a:t>Create model classes</a:t>
            </a:r>
          </a:p>
          <a:p>
            <a:pPr marL="342900" indent="-342900">
              <a:lnSpc>
                <a:spcPct val="115000"/>
              </a:lnSpc>
              <a:spcAft>
                <a:spcPts val="995"/>
              </a:spcAft>
              <a:buFont typeface="+mj-lt"/>
              <a:buAutoNum type="arabicPeriod"/>
            </a:pPr>
            <a:r>
              <a:rPr lang="en-US" sz="1000" dirty="0">
                <a:solidFill>
                  <a:prstClr val="black"/>
                </a:solidFill>
                <a:latin typeface="Arial"/>
                <a:ea typeface="Times New Roman"/>
                <a:cs typeface="Times New Roman"/>
              </a:rPr>
              <a:t>Create a class that derives from </a:t>
            </a:r>
            <a:r>
              <a:rPr lang="en-US" sz="1000" dirty="0" err="1">
                <a:solidFill>
                  <a:prstClr val="black"/>
                </a:solidFill>
                <a:latin typeface="Arial"/>
                <a:ea typeface="Times New Roman"/>
                <a:cs typeface="Times New Roman"/>
              </a:rPr>
              <a:t>DbContext</a:t>
            </a:r>
            <a:endParaRPr lang="en-US" sz="1000" dirty="0">
              <a:solidFill>
                <a:prstClr val="black"/>
              </a:solidFill>
              <a:latin typeface="Arial"/>
              <a:ea typeface="Times New Roman"/>
              <a:cs typeface="Times New Roman"/>
            </a:endParaRPr>
          </a:p>
          <a:p>
            <a:pPr marL="342900" indent="-342900">
              <a:lnSpc>
                <a:spcPct val="115000"/>
              </a:lnSpc>
              <a:spcAft>
                <a:spcPts val="995"/>
              </a:spcAft>
              <a:buFont typeface="+mj-lt"/>
              <a:buAutoNum type="arabicPeriod"/>
            </a:pPr>
            <a:r>
              <a:rPr lang="en-US" sz="1000" dirty="0">
                <a:solidFill>
                  <a:prstClr val="black"/>
                </a:solidFill>
                <a:latin typeface="Arial"/>
                <a:ea typeface="Times New Roman"/>
                <a:cs typeface="Times New Roman"/>
              </a:rPr>
              <a:t>Set up Entity Framework Core to use SQLite</a:t>
            </a:r>
          </a:p>
          <a:p>
            <a:pPr marL="342900" indent="-342900">
              <a:lnSpc>
                <a:spcPct val="115000"/>
              </a:lnSpc>
              <a:spcAft>
                <a:spcPts val="995"/>
              </a:spcAft>
              <a:buFont typeface="+mj-lt"/>
              <a:buAutoNum type="arabicPeriod"/>
            </a:pPr>
            <a:r>
              <a:rPr lang="en-US" sz="1000" dirty="0">
                <a:solidFill>
                  <a:prstClr val="black"/>
                </a:solidFill>
                <a:latin typeface="Arial"/>
                <a:ea typeface="Times New Roman"/>
                <a:cs typeface="Times New Roman"/>
              </a:rPr>
              <a:t>Use </a:t>
            </a:r>
            <a:r>
              <a:rPr lang="en-US" sz="1000" dirty="0" err="1">
                <a:solidFill>
                  <a:prstClr val="black"/>
                </a:solidFill>
                <a:latin typeface="Arial"/>
                <a:ea typeface="Times New Roman"/>
                <a:cs typeface="Times New Roman"/>
              </a:rPr>
              <a:t>OnModelCreating</a:t>
            </a:r>
            <a:r>
              <a:rPr lang="en-US" sz="1000" dirty="0">
                <a:solidFill>
                  <a:prstClr val="black"/>
                </a:solidFill>
                <a:latin typeface="Arial"/>
                <a:ea typeface="Times New Roman"/>
                <a:cs typeface="Times New Roman"/>
              </a:rPr>
              <a:t> to populate the database</a:t>
            </a:r>
          </a:p>
          <a:p>
            <a:pPr>
              <a:lnSpc>
                <a:spcPct val="115000"/>
              </a:lnSpc>
              <a:spcAft>
                <a:spcPts val="1000"/>
              </a:spcAft>
            </a:pPr>
            <a:r>
              <a:rPr lang="en-US" sz="1000" b="1" dirty="0">
                <a:latin typeface="Arial"/>
                <a:ea typeface="Calibri"/>
                <a:cs typeface="Times New Roman"/>
              </a:rPr>
              <a:t>Exercise 2: Use Entity Framework Core to Retrieve and Store Data</a:t>
            </a:r>
          </a:p>
          <a:p>
            <a:pPr>
              <a:lnSpc>
                <a:spcPct val="115000"/>
              </a:lnSpc>
              <a:spcAft>
                <a:spcPts val="1000"/>
              </a:spcAft>
            </a:pPr>
            <a:r>
              <a:rPr lang="en-US" sz="1000" dirty="0">
                <a:latin typeface="Arial"/>
                <a:ea typeface="Calibri"/>
                <a:cs typeface="Times New Roman"/>
              </a:rPr>
              <a:t>In this exercise, you will first create a repository for the web application. The repository will access a SQLite database by using Entity Framework Core. You will then use dependency injection to inject the service to a controller. You will use the repository in the controller to access the database. In the controller, you will retrieve cupcakes and bakeries data, and then you will manipulate the data.</a:t>
            </a:r>
          </a:p>
        </p:txBody>
      </p:sp>
      <p:sp>
        <p:nvSpPr>
          <p:cNvPr id="4" name="Slide Number Placeholder 3"/>
          <p:cNvSpPr>
            <a:spLocks noGrp="1"/>
          </p:cNvSpPr>
          <p:nvPr>
            <p:ph type="sldNum" sz="quarter" idx="10"/>
          </p:nvPr>
        </p:nvSpPr>
        <p:spPr/>
        <p:txBody>
          <a:bodyPr/>
          <a:lstStyle/>
          <a:p>
            <a:fld id="{5592D6B2-6456-43EF-B2F9-D13C3D60E683}" type="slidenum">
              <a:rPr lang="en-US" smtClean="0"/>
              <a:t>27</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07: Using Entity Framework Core in ASP.NET Core</a:t>
            </a: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US" sz="1000" dirty="0">
                <a:latin typeface="Arial"/>
              </a:rPr>
              <a:t>(More notes on the next slide)</a:t>
            </a:r>
          </a:p>
        </p:txBody>
      </p:sp>
    </p:spTree>
    <p:extLst>
      <p:ext uri="{BB962C8B-B14F-4D97-AF65-F5344CB8AC3E}">
        <p14:creationId xmlns:p14="http://schemas.microsoft.com/office/powerpoint/2010/main" val="203629940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solidFill>
                  <a:prstClr val="black"/>
                </a:solidFill>
                <a:latin typeface="Arial"/>
                <a:ea typeface="Calibri"/>
                <a:cs typeface="Times New Roman"/>
              </a:rPr>
              <a:t>The main tasks for this exercise are as follows:</a:t>
            </a:r>
          </a:p>
          <a:p>
            <a:pPr marL="342900" indent="-342900">
              <a:lnSpc>
                <a:spcPct val="115000"/>
              </a:lnSpc>
              <a:spcAft>
                <a:spcPts val="995"/>
              </a:spcAft>
              <a:buFont typeface="+mj-lt"/>
              <a:buAutoNum type="arabicPeriod"/>
            </a:pPr>
            <a:r>
              <a:rPr lang="en-US" sz="1000" dirty="0">
                <a:solidFill>
                  <a:prstClr val="black"/>
                </a:solidFill>
                <a:latin typeface="Arial"/>
                <a:ea typeface="Times New Roman"/>
                <a:cs typeface="Times New Roman"/>
              </a:rPr>
              <a:t>Create a repository</a:t>
            </a:r>
          </a:p>
          <a:p>
            <a:pPr marL="342900" indent="-342900">
              <a:lnSpc>
                <a:spcPct val="115000"/>
              </a:lnSpc>
              <a:spcAft>
                <a:spcPts val="995"/>
              </a:spcAft>
              <a:buFont typeface="+mj-lt"/>
              <a:buAutoNum type="arabicPeriod"/>
            </a:pPr>
            <a:r>
              <a:rPr lang="en-US" sz="1000" dirty="0">
                <a:solidFill>
                  <a:prstClr val="black"/>
                </a:solidFill>
                <a:latin typeface="Arial"/>
                <a:ea typeface="Times New Roman"/>
                <a:cs typeface="Times New Roman"/>
              </a:rPr>
              <a:t>Update a controller to use a repository</a:t>
            </a:r>
          </a:p>
          <a:p>
            <a:pPr marL="342900" indent="-342900">
              <a:lnSpc>
                <a:spcPct val="115000"/>
              </a:lnSpc>
              <a:spcAft>
                <a:spcPts val="995"/>
              </a:spcAft>
              <a:buFont typeface="+mj-lt"/>
              <a:buAutoNum type="arabicPeriod"/>
            </a:pPr>
            <a:r>
              <a:rPr lang="en-US" sz="1000" dirty="0">
                <a:solidFill>
                  <a:prstClr val="black"/>
                </a:solidFill>
                <a:latin typeface="Arial"/>
                <a:ea typeface="Times New Roman"/>
                <a:cs typeface="Times New Roman"/>
              </a:rPr>
              <a:t>Use Entity Framework Core to retrieve data</a:t>
            </a:r>
          </a:p>
          <a:p>
            <a:pPr marL="342900" indent="-342900">
              <a:lnSpc>
                <a:spcPct val="115000"/>
              </a:lnSpc>
              <a:spcAft>
                <a:spcPts val="995"/>
              </a:spcAft>
              <a:buFont typeface="+mj-lt"/>
              <a:buAutoNum type="arabicPeriod"/>
            </a:pPr>
            <a:r>
              <a:rPr lang="en-US" sz="1000" dirty="0">
                <a:solidFill>
                  <a:prstClr val="black"/>
                </a:solidFill>
                <a:latin typeface="Arial"/>
                <a:ea typeface="Times New Roman"/>
                <a:cs typeface="Times New Roman"/>
              </a:rPr>
              <a:t>Manipulate data by using Entity Framework Core</a:t>
            </a:r>
          </a:p>
          <a:p>
            <a:pPr marL="342900" indent="-342900">
              <a:lnSpc>
                <a:spcPct val="115000"/>
              </a:lnSpc>
              <a:spcAft>
                <a:spcPts val="995"/>
              </a:spcAft>
              <a:buFont typeface="+mj-lt"/>
              <a:buAutoNum type="arabicPeriod"/>
            </a:pPr>
            <a:r>
              <a:rPr lang="en-US" sz="1000" dirty="0">
                <a:solidFill>
                  <a:prstClr val="black"/>
                </a:solidFill>
                <a:latin typeface="Arial"/>
                <a:ea typeface="Times New Roman"/>
                <a:cs typeface="Times New Roman"/>
              </a:rPr>
              <a:t>Run the application</a:t>
            </a:r>
          </a:p>
          <a:p>
            <a:pPr lvl="0">
              <a:lnSpc>
                <a:spcPct val="115000"/>
              </a:lnSpc>
              <a:spcAft>
                <a:spcPts val="1000"/>
              </a:spcAft>
            </a:pPr>
            <a:r>
              <a:rPr lang="en-US" sz="1000" b="1" dirty="0">
                <a:solidFill>
                  <a:prstClr val="black"/>
                </a:solidFill>
                <a:latin typeface="Arial"/>
                <a:ea typeface="Calibri"/>
                <a:cs typeface="Times New Roman"/>
              </a:rPr>
              <a:t>Exercise 3: Use Entity Framework Core to Connect to Microsoft SQL Server</a:t>
            </a:r>
          </a:p>
          <a:p>
            <a:pPr>
              <a:lnSpc>
                <a:spcPct val="115000"/>
              </a:lnSpc>
              <a:spcAft>
                <a:spcPts val="1000"/>
              </a:spcAft>
            </a:pPr>
            <a:r>
              <a:rPr lang="en-US" sz="1000" dirty="0">
                <a:latin typeface="Arial"/>
                <a:ea typeface="Calibri"/>
                <a:cs typeface="Times New Roman"/>
              </a:rPr>
              <a:t>In this exercise, you will first configure the Cupcakes Shop web application to connect to an SQL Server database instead of connecting to an SQLite database. You will then store the connection string which is used to connect to the database in a configuration file. After that, you will use Migrations to create the database. Finally, you will add a property to an entity, and use Migrations to update the database schema.</a:t>
            </a:r>
          </a:p>
          <a:p>
            <a:pPr>
              <a:lnSpc>
                <a:spcPct val="115000"/>
              </a:lnSpc>
              <a:spcAft>
                <a:spcPts val="1000"/>
              </a:spcAft>
            </a:pPr>
            <a:r>
              <a:rPr lang="en-US" sz="1000" dirty="0">
                <a:solidFill>
                  <a:prstClr val="black"/>
                </a:solidFill>
                <a:latin typeface="Arial"/>
                <a:ea typeface="Calibri"/>
                <a:cs typeface="Times New Roman"/>
              </a:rPr>
              <a:t>The main tasks for this exercise are as follows:</a:t>
            </a: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Times New Roman"/>
              </a:rPr>
              <a:t>Connect to a Microsoft SQL Server</a:t>
            </a: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Times New Roman"/>
              </a:rPr>
              <a:t>Specify a connection string in a configuration file</a:t>
            </a: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Times New Roman"/>
              </a:rPr>
              <a:t>Use Migrations to create a database</a:t>
            </a: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Times New Roman"/>
              </a:rPr>
              <a:t>Run the application</a:t>
            </a: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Times New Roman"/>
              </a:rPr>
              <a:t>Use Migrations to update the database schema</a:t>
            </a: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Times New Roman"/>
              </a:rPr>
              <a:t>Run the application</a:t>
            </a:r>
          </a:p>
        </p:txBody>
      </p:sp>
      <p:sp>
        <p:nvSpPr>
          <p:cNvPr id="4" name="Slide Number Placeholder 3"/>
          <p:cNvSpPr>
            <a:spLocks noGrp="1"/>
          </p:cNvSpPr>
          <p:nvPr>
            <p:ph type="sldNum" sz="quarter" idx="10"/>
          </p:nvPr>
        </p:nvSpPr>
        <p:spPr/>
        <p:txBody>
          <a:bodyPr/>
          <a:lstStyle/>
          <a:p>
            <a:fld id="{5592D6B2-6456-43EF-B2F9-D13C3D60E683}" type="slidenum">
              <a:rPr lang="en-US" smtClean="0"/>
              <a:t>28</a:t>
            </a:fld>
            <a:endParaRPr lang="en-US"/>
          </a:p>
        </p:txBody>
      </p:sp>
      <p:sp>
        <p:nvSpPr>
          <p:cNvPr id="6" name="Rectangle 5"/>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07: Using Entity Framework Core in ASP.NET Core</a:t>
            </a:r>
          </a:p>
        </p:txBody>
      </p:sp>
    </p:spTree>
    <p:extLst>
      <p:ext uri="{BB962C8B-B14F-4D97-AF65-F5344CB8AC3E}">
        <p14:creationId xmlns:p14="http://schemas.microsoft.com/office/powerpoint/2010/main" val="356347548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endParaRPr lang="en-US" dirty="0"/>
          </a:p>
        </p:txBody>
      </p:sp>
      <p:sp>
        <p:nvSpPr>
          <p:cNvPr id="4" name="Slide Number Placeholder 3"/>
          <p:cNvSpPr>
            <a:spLocks noGrp="1"/>
          </p:cNvSpPr>
          <p:nvPr>
            <p:ph type="sldNum" sz="quarter" idx="10"/>
          </p:nvPr>
        </p:nvSpPr>
        <p:spPr/>
        <p:txBody>
          <a:bodyPr/>
          <a:lstStyle/>
          <a:p>
            <a:fld id="{5592D6B2-6456-43EF-B2F9-D13C3D60E683}" type="slidenum">
              <a:rPr lang="en-US" smtClean="0"/>
              <a:t>29</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07: Using Entity Framework Core in ASP.NET Core</a:t>
            </a:r>
          </a:p>
        </p:txBody>
      </p:sp>
    </p:spTree>
    <p:extLst>
      <p:ext uri="{BB962C8B-B14F-4D97-AF65-F5344CB8AC3E}">
        <p14:creationId xmlns:p14="http://schemas.microsoft.com/office/powerpoint/2010/main" val="19089508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Make sure the students understand the</a:t>
            </a:r>
            <a:r>
              <a:rPr lang="en-US" sz="1000" dirty="0">
                <a:effectLst/>
                <a:latin typeface="Arial"/>
                <a:ea typeface="Calibri"/>
                <a:cs typeface="Times New Roman"/>
              </a:rPr>
              <a:t> </a:t>
            </a:r>
            <a:r>
              <a:rPr lang="en-US" sz="1000" dirty="0">
                <a:latin typeface="Arial"/>
                <a:ea typeface="Calibri"/>
                <a:cs typeface="Arial"/>
              </a:rPr>
              <a:t>problem that EF Core solves.</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5592D6B2-6456-43EF-B2F9-D13C3D60E683}" type="slidenum">
              <a:rPr lang="en-US" smtClean="0"/>
              <a:t>3</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07: Using Entity Framework Core in ASP.NET Core</a:t>
            </a:r>
          </a:p>
        </p:txBody>
      </p:sp>
    </p:spTree>
    <p:extLst>
      <p:ext uri="{BB962C8B-B14F-4D97-AF65-F5344CB8AC3E}">
        <p14:creationId xmlns:p14="http://schemas.microsoft.com/office/powerpoint/2010/main" val="251313475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A developer in your team added a property to the </a:t>
            </a:r>
            <a:r>
              <a:rPr lang="en-US" sz="1000" b="1" dirty="0">
                <a:latin typeface="Arial"/>
                <a:ea typeface="Calibri"/>
                <a:cs typeface="Times New Roman"/>
              </a:rPr>
              <a:t>Bakery</a:t>
            </a:r>
            <a:r>
              <a:rPr lang="en-US" sz="1000" dirty="0">
                <a:latin typeface="Arial"/>
                <a:ea typeface="Calibri"/>
                <a:cs typeface="Times New Roman"/>
              </a:rPr>
              <a:t> class. When he ran the application, an exception was raised. Can you suggest to him how to solve the problem?</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After the </a:t>
            </a:r>
            <a:r>
              <a:rPr lang="en-US" sz="1000" b="1" dirty="0">
                <a:latin typeface="Arial"/>
                <a:ea typeface="Calibri"/>
                <a:cs typeface="Times New Roman"/>
              </a:rPr>
              <a:t>Bakery</a:t>
            </a:r>
            <a:r>
              <a:rPr lang="en-US" sz="1000" dirty="0">
                <a:latin typeface="Arial"/>
                <a:ea typeface="Calibri"/>
                <a:cs typeface="Times New Roman"/>
              </a:rPr>
              <a:t> class was changed, the code and the database are not in sync anymore. To update the schema of the database, you can create a migration and apply it to the database.</a:t>
            </a: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How can you change the application to display the cupcakes ordered by their Price?</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To display the list of cupcakes ordered by their price, you can use LINQ to Entities. In the </a:t>
            </a:r>
            <a:r>
              <a:rPr lang="en-US" sz="1000" b="1" dirty="0" err="1">
                <a:latin typeface="Arial"/>
                <a:ea typeface="Calibri"/>
                <a:cs typeface="Times New Roman"/>
              </a:rPr>
              <a:t>GetCupcakes</a:t>
            </a:r>
            <a:r>
              <a:rPr lang="en-US" sz="1000" dirty="0">
                <a:latin typeface="Arial"/>
                <a:ea typeface="Calibri"/>
                <a:cs typeface="Times New Roman"/>
              </a:rPr>
              <a:t> method, inside the repository, you can replace the line </a:t>
            </a:r>
            <a:r>
              <a:rPr lang="en-US" sz="1000" b="1" dirty="0">
                <a:latin typeface="Arial"/>
                <a:ea typeface="Calibri"/>
                <a:cs typeface="Times New Roman"/>
              </a:rPr>
              <a:t>_</a:t>
            </a:r>
            <a:r>
              <a:rPr lang="en-US" sz="1000" b="1" dirty="0" err="1">
                <a:latin typeface="Arial"/>
                <a:ea typeface="Calibri"/>
                <a:cs typeface="Times New Roman"/>
              </a:rPr>
              <a:t>context.Cupcakes.ToList</a:t>
            </a:r>
            <a:r>
              <a:rPr lang="en-US" sz="1000" b="1" dirty="0">
                <a:latin typeface="Arial"/>
                <a:ea typeface="Calibri"/>
                <a:cs typeface="Times New Roman"/>
              </a:rPr>
              <a:t>();</a:t>
            </a:r>
            <a:r>
              <a:rPr lang="en-US" sz="1000" dirty="0">
                <a:latin typeface="Arial"/>
                <a:ea typeface="Calibri"/>
                <a:cs typeface="Times New Roman"/>
              </a:rPr>
              <a:t> with the line </a:t>
            </a:r>
            <a:r>
              <a:rPr lang="en-US" sz="1000" b="1" dirty="0">
                <a:latin typeface="Arial"/>
                <a:ea typeface="Calibri"/>
                <a:cs typeface="Times New Roman"/>
              </a:rPr>
              <a:t>_</a:t>
            </a:r>
            <a:r>
              <a:rPr lang="en-US" sz="1000" b="1" dirty="0" err="1">
                <a:latin typeface="Arial"/>
                <a:ea typeface="Calibri"/>
                <a:cs typeface="Times New Roman"/>
              </a:rPr>
              <a:t>context.Cupcakes.OrderBy</a:t>
            </a:r>
            <a:r>
              <a:rPr lang="en-US" sz="1000" b="1" dirty="0">
                <a:latin typeface="Arial"/>
                <a:ea typeface="Calibri"/>
                <a:cs typeface="Times New Roman"/>
              </a:rPr>
              <a:t>(c =&gt; </a:t>
            </a:r>
            <a:r>
              <a:rPr lang="en-US" sz="1000" b="1" dirty="0" err="1">
                <a:latin typeface="Arial"/>
                <a:ea typeface="Calibri"/>
                <a:cs typeface="Times New Roman"/>
              </a:rPr>
              <a:t>c.Price</a:t>
            </a:r>
            <a:r>
              <a:rPr lang="en-US" sz="1000" b="1" dirty="0">
                <a:latin typeface="Arial"/>
                <a:ea typeface="Calibri"/>
                <a:cs typeface="Times New Roman"/>
              </a:rPr>
              <a:t>);</a:t>
            </a:r>
            <a:r>
              <a:rPr lang="en-US" sz="1000" dirty="0">
                <a:latin typeface="Arial"/>
                <a:ea typeface="Calibri"/>
                <a:cs typeface="Times New Roman"/>
              </a:rPr>
              <a:t>.</a:t>
            </a:r>
          </a:p>
        </p:txBody>
      </p:sp>
      <p:sp>
        <p:nvSpPr>
          <p:cNvPr id="4" name="Slide Number Placeholder 3"/>
          <p:cNvSpPr>
            <a:spLocks noGrp="1"/>
          </p:cNvSpPr>
          <p:nvPr>
            <p:ph type="sldNum" sz="quarter" idx="10"/>
          </p:nvPr>
        </p:nvSpPr>
        <p:spPr/>
        <p:txBody>
          <a:bodyPr/>
          <a:lstStyle/>
          <a:p>
            <a:fld id="{5592D6B2-6456-43EF-B2F9-D13C3D60E683}" type="slidenum">
              <a:rPr lang="en-US" smtClean="0"/>
              <a:t>30</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07: Using Entity Framework Core in ASP.NET Core</a:t>
            </a:r>
          </a:p>
        </p:txBody>
      </p:sp>
    </p:spTree>
    <p:extLst>
      <p:ext uri="{BB962C8B-B14F-4D97-AF65-F5344CB8AC3E}">
        <p14:creationId xmlns:p14="http://schemas.microsoft.com/office/powerpoint/2010/main" val="13310618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591238"/>
          </a:xfrm>
        </p:spPr>
        <p:txBody>
          <a:bodyPr>
            <a:noAutofit/>
          </a:bodyPr>
          <a:lstStyle/>
          <a:p>
            <a:pPr>
              <a:lnSpc>
                <a:spcPct val="115000"/>
              </a:lnSpc>
              <a:spcAft>
                <a:spcPts val="1000"/>
              </a:spcAft>
            </a:pPr>
            <a:r>
              <a:rPr lang="en-US" sz="1000" b="1" dirty="0">
                <a:latin typeface="Arial"/>
                <a:ea typeface="Calibri"/>
                <a:cs typeface="Times New Roman"/>
              </a:rPr>
              <a:t>Review Questions</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Why should you use EF Core instead of directly manipulating the database by using SQL statements in ADO.NET?</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EF Core maps domain classes to database tables and columns. When using EF Core, you manipulate objects directly instead of writing SQL queries. EF Core also takes care of many concerns. As a result, the data access code may not necessarily be faster, but will almost always be shorter and more resilient to database changes. Finally, developer productivity with an ORM is much higher than with raw SQL statements.</a:t>
            </a: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You want to connect your application to a SQL Server database. How can you do it?</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First, you should create models which represent the entities of your application and create a class which inherits from the </a:t>
            </a:r>
            <a:r>
              <a:rPr lang="en-US" sz="1000" b="1" dirty="0" err="1">
                <a:latin typeface="Arial"/>
                <a:ea typeface="Calibri"/>
                <a:cs typeface="Times New Roman"/>
              </a:rPr>
              <a:t>DbContext</a:t>
            </a:r>
            <a:r>
              <a:rPr lang="en-US" sz="1000" dirty="0">
                <a:latin typeface="Arial"/>
                <a:ea typeface="Calibri"/>
                <a:cs typeface="Times New Roman"/>
              </a:rPr>
              <a:t> class. Afterwards</a:t>
            </a:r>
            <a:r>
              <a:rPr lang="en-US" sz="1000" u="heavy" dirty="0">
                <a:uFill>
                  <a:solidFill>
                    <a:srgbClr val="E2534F"/>
                  </a:solidFill>
                </a:uFill>
                <a:latin typeface="Arial"/>
                <a:ea typeface="Calibri"/>
                <a:cs typeface="Times New Roman"/>
              </a:rPr>
              <a:t>,</a:t>
            </a:r>
            <a:r>
              <a:rPr lang="en-US" sz="1000" dirty="0">
                <a:latin typeface="Arial"/>
                <a:ea typeface="Calibri"/>
                <a:cs typeface="Times New Roman"/>
              </a:rPr>
              <a:t> you should create a configuration file and store in it a connection string to declare which database you want to connect to. Then, you should register a service in the </a:t>
            </a:r>
            <a:r>
              <a:rPr lang="en-US" sz="1000" b="1" dirty="0" err="1">
                <a:latin typeface="Arial"/>
                <a:ea typeface="Calibri"/>
                <a:cs typeface="Times New Roman"/>
              </a:rPr>
              <a:t>ConfigureServices</a:t>
            </a:r>
            <a:r>
              <a:rPr lang="en-US" sz="1000" dirty="0">
                <a:latin typeface="Arial"/>
                <a:ea typeface="Calibri"/>
                <a:cs typeface="Times New Roman"/>
              </a:rPr>
              <a:t> method. To create the database and update its schema you can use Migrations.</a:t>
            </a:r>
          </a:p>
          <a:p>
            <a:pPr>
              <a:lnSpc>
                <a:spcPct val="115000"/>
              </a:lnSpc>
              <a:spcAft>
                <a:spcPts val="1000"/>
              </a:spcAft>
            </a:pPr>
            <a:r>
              <a:rPr lang="en-US" sz="1000" b="1" dirty="0">
                <a:latin typeface="Arial"/>
                <a:ea typeface="Calibri"/>
                <a:cs typeface="Times New Roman"/>
              </a:rPr>
              <a:t>Best Practice</a:t>
            </a:r>
          </a:p>
          <a:p>
            <a:pPr>
              <a:lnSpc>
                <a:spcPct val="115000"/>
              </a:lnSpc>
              <a:spcAft>
                <a:spcPts val="1000"/>
              </a:spcAft>
            </a:pPr>
            <a:r>
              <a:rPr lang="en-US" sz="1000" dirty="0">
                <a:latin typeface="Arial"/>
                <a:ea typeface="Calibri"/>
                <a:cs typeface="Times New Roman"/>
              </a:rPr>
              <a:t>It is recommended to store connection strings in a configuration file instead of storing them as hard-coded strings.</a:t>
            </a:r>
          </a:p>
        </p:txBody>
      </p:sp>
      <p:sp>
        <p:nvSpPr>
          <p:cNvPr id="4" name="Slide Number Placeholder 3"/>
          <p:cNvSpPr>
            <a:spLocks noGrp="1"/>
          </p:cNvSpPr>
          <p:nvPr>
            <p:ph type="sldNum" sz="quarter" idx="10"/>
          </p:nvPr>
        </p:nvSpPr>
        <p:spPr/>
        <p:txBody>
          <a:bodyPr/>
          <a:lstStyle/>
          <a:p>
            <a:fld id="{5592D6B2-6456-43EF-B2F9-D13C3D60E683}" type="slidenum">
              <a:rPr lang="en-US" smtClean="0"/>
              <a:t>31</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07: Using Entity Framework Core in ASP.NET Core</a:t>
            </a:r>
          </a:p>
        </p:txBody>
      </p:sp>
      <p:sp>
        <p:nvSpPr>
          <p:cNvPr id="8" name="Rectangle 7"/>
          <p:cNvSpPr/>
          <p:nvPr/>
        </p:nvSpPr>
        <p:spPr>
          <a:xfrm>
            <a:off x="0" y="8887968"/>
            <a:ext cx="1871025" cy="246221"/>
          </a:xfrm>
          <a:prstGeom prst="rect">
            <a:avLst/>
          </a:prstGeom>
        </p:spPr>
        <p:txBody>
          <a:bodyPr wrap="none">
            <a:spAutoFit/>
          </a:bodyPr>
          <a:lstStyle/>
          <a:p>
            <a:r>
              <a:rPr lang="en-US" sz="1000" dirty="0">
                <a:latin typeface="Arial"/>
              </a:rPr>
              <a:t>(More notes on the next slide)</a:t>
            </a:r>
          </a:p>
        </p:txBody>
      </p:sp>
    </p:spTree>
    <p:extLst>
      <p:ext uri="{BB962C8B-B14F-4D97-AF65-F5344CB8AC3E}">
        <p14:creationId xmlns:p14="http://schemas.microsoft.com/office/powerpoint/2010/main" val="20964043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pPr>
              <a:lnSpc>
                <a:spcPct val="115000"/>
              </a:lnSpc>
              <a:spcAft>
                <a:spcPts val="1000"/>
              </a:spcAft>
            </a:pPr>
            <a:r>
              <a:rPr lang="en-US" sz="1000" b="1" dirty="0">
                <a:latin typeface="Arial"/>
                <a:ea typeface="Calibri"/>
                <a:cs typeface="Times New Roman"/>
              </a:rPr>
              <a:t>Common Issues and Troubleshooting Tips</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Common Issue: </a:t>
            </a:r>
            <a:r>
              <a:rPr lang="en-US" sz="1000" dirty="0">
                <a:latin typeface="Arial"/>
                <a:ea typeface="Calibri"/>
                <a:cs typeface="Times New Roman"/>
              </a:rPr>
              <a:t>The website cannot connect to or create a database.</a:t>
            </a:r>
          </a:p>
          <a:p>
            <a:pPr>
              <a:lnSpc>
                <a:spcPct val="115000"/>
              </a:lnSpc>
              <a:spcAft>
                <a:spcPts val="1000"/>
              </a:spcAft>
            </a:pPr>
            <a:r>
              <a:rPr lang="en-US" sz="1000" b="1" dirty="0">
                <a:latin typeface="Arial"/>
                <a:ea typeface="Calibri"/>
                <a:cs typeface="Times New Roman"/>
              </a:rPr>
              <a:t>Troubleshooting Tip</a:t>
            </a:r>
          </a:p>
          <a:p>
            <a:pPr>
              <a:lnSpc>
                <a:spcPct val="115000"/>
              </a:lnSpc>
              <a:spcAft>
                <a:spcPts val="1000"/>
              </a:spcAft>
            </a:pPr>
            <a:r>
              <a:rPr lang="en-US" sz="1000" dirty="0">
                <a:latin typeface="Arial"/>
                <a:ea typeface="Calibri"/>
                <a:cs typeface="Times New Roman"/>
              </a:rPr>
              <a:t>The connection string contains many parameters and is a common source of errors. Incorrect values in the string may prevent the website from locating the database server or authenticating properly. </a:t>
            </a:r>
          </a:p>
          <a:p>
            <a:pPr>
              <a:lnSpc>
                <a:spcPct val="115000"/>
              </a:lnSpc>
              <a:spcAft>
                <a:spcPts val="1000"/>
              </a:spcAft>
            </a:pPr>
            <a:r>
              <a:rPr lang="en-IN" sz="1000" b="1" dirty="0">
                <a:latin typeface="Arial" panose="020B0604020202020204" pitchFamily="34" charset="0"/>
                <a:cs typeface="Arial" panose="020B0604020202020204" pitchFamily="34" charset="0"/>
              </a:rPr>
              <a:t>Note: </a:t>
            </a:r>
            <a:r>
              <a:rPr lang="en-IN" sz="1000" dirty="0">
                <a:latin typeface="Arial" panose="020B0604020202020204" pitchFamily="34" charset="0"/>
                <a:cs typeface="Arial" panose="020B0604020202020204" pitchFamily="34" charset="0"/>
              </a:rPr>
              <a:t>Ensure that you cover the common issues and the corresponding troubleshooting tips listed in this section. Encourage students to share tips from their own work environments.</a:t>
            </a:r>
            <a:endParaRPr lang="en-US" sz="1000" dirty="0">
              <a:latin typeface="Arial" panose="020B0604020202020204" pitchFamily="34" charset="0"/>
              <a:ea typeface="Calibri"/>
              <a:cs typeface="Arial" panose="020B0604020202020204" pitchFamily="34" charset="0"/>
            </a:endParaRPr>
          </a:p>
        </p:txBody>
      </p:sp>
      <p:sp>
        <p:nvSpPr>
          <p:cNvPr id="4" name="Slide Number Placeholder 3"/>
          <p:cNvSpPr>
            <a:spLocks noGrp="1"/>
          </p:cNvSpPr>
          <p:nvPr>
            <p:ph type="sldNum" sz="quarter" idx="10"/>
          </p:nvPr>
        </p:nvSpPr>
        <p:spPr/>
        <p:txBody>
          <a:bodyPr/>
          <a:lstStyle/>
          <a:p>
            <a:fld id="{5592D6B2-6456-43EF-B2F9-D13C3D60E683}" type="slidenum">
              <a:rPr lang="en-US" smtClean="0"/>
              <a:t>32</a:t>
            </a:fld>
            <a:endParaRPr lang="en-US"/>
          </a:p>
        </p:txBody>
      </p:sp>
      <p:sp>
        <p:nvSpPr>
          <p:cNvPr id="5" name="Rectangle 4">
            <a:extLst>
              <a:ext uri="{FF2B5EF4-FFF2-40B4-BE49-F238E27FC236}">
                <a16:creationId xmlns:a16="http://schemas.microsoft.com/office/drawing/2014/main" id="{E6F475E7-3EF7-44D3-8A5C-CC42C61D11F9}"/>
              </a:ext>
            </a:extLst>
          </p:cNvPr>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a:extLst>
              <a:ext uri="{FF2B5EF4-FFF2-40B4-BE49-F238E27FC236}">
                <a16:creationId xmlns:a16="http://schemas.microsoft.com/office/drawing/2014/main" id="{9B2EE6D9-DDD1-4FE1-8503-53D0D4E055F3}"/>
              </a:ext>
            </a:extLst>
          </p:cNvPr>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07: Using Entity Framework Core in ASP.NET Core</a:t>
            </a:r>
          </a:p>
        </p:txBody>
      </p:sp>
    </p:spTree>
    <p:extLst>
      <p:ext uri="{BB962C8B-B14F-4D97-AF65-F5344CB8AC3E}">
        <p14:creationId xmlns:p14="http://schemas.microsoft.com/office/powerpoint/2010/main" val="18360927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Explain the use of the common ADO.NET classes and then explain the difference between the connected (</a:t>
            </a:r>
            <a:r>
              <a:rPr lang="en-US" sz="1000" b="1">
                <a:latin typeface="Arial"/>
                <a:ea typeface="Calibri"/>
                <a:cs typeface="Times New Roman"/>
              </a:rPr>
              <a:t>DataReader</a:t>
            </a:r>
            <a:r>
              <a:rPr lang="en-US" sz="1000">
                <a:latin typeface="Arial"/>
                <a:ea typeface="Calibri"/>
                <a:cs typeface="Times New Roman"/>
              </a:rPr>
              <a:t>) and disconnected (</a:t>
            </a:r>
            <a:r>
              <a:rPr lang="en-US" sz="1000" b="1">
                <a:latin typeface="Arial"/>
                <a:ea typeface="Calibri"/>
                <a:cs typeface="Times New Roman"/>
              </a:rPr>
              <a:t>DataAdapter</a:t>
            </a:r>
            <a:r>
              <a:rPr lang="en-US" sz="1000">
                <a:latin typeface="Arial"/>
                <a:ea typeface="Calibri"/>
                <a:cs typeface="Times New Roman"/>
              </a:rPr>
              <a:t> and </a:t>
            </a:r>
            <a:r>
              <a:rPr lang="en-US" sz="1000" b="1">
                <a:latin typeface="Arial"/>
                <a:ea typeface="Calibri"/>
                <a:cs typeface="Times New Roman"/>
              </a:rPr>
              <a:t>DataSet</a:t>
            </a:r>
            <a:r>
              <a:rPr lang="en-US" sz="1000">
                <a:latin typeface="Arial"/>
                <a:ea typeface="Calibri"/>
                <a:cs typeface="Times New Roman"/>
              </a:rPr>
              <a:t>) models.</a:t>
            </a:r>
          </a:p>
        </p:txBody>
      </p:sp>
      <p:sp>
        <p:nvSpPr>
          <p:cNvPr id="4" name="Slide Number Placeholder 3"/>
          <p:cNvSpPr>
            <a:spLocks noGrp="1"/>
          </p:cNvSpPr>
          <p:nvPr>
            <p:ph type="sldNum" sz="quarter" idx="10"/>
          </p:nvPr>
        </p:nvSpPr>
        <p:spPr/>
        <p:txBody>
          <a:bodyPr/>
          <a:lstStyle/>
          <a:p>
            <a:fld id="{5592D6B2-6456-43EF-B2F9-D13C3D60E683}" type="slidenum">
              <a:rPr lang="en-US" smtClean="0"/>
              <a:t>4</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07: Using Entity Framework Core in ASP.NET Core</a:t>
            </a:r>
          </a:p>
        </p:txBody>
      </p:sp>
    </p:spTree>
    <p:extLst>
      <p:ext uri="{BB962C8B-B14F-4D97-AF65-F5344CB8AC3E}">
        <p14:creationId xmlns:p14="http://schemas.microsoft.com/office/powerpoint/2010/main" val="38531951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Times New Roman"/>
              </a:rPr>
              <a:t>Setting up connection strings might be a little difficult for developers who are new to </a:t>
            </a:r>
            <a:r>
              <a:rPr lang="en-US" sz="1000" dirty="0">
                <a:latin typeface="Arial"/>
                <a:ea typeface="Calibri"/>
                <a:cs typeface="Arial"/>
              </a:rPr>
              <a:t>working with databases in </a:t>
            </a:r>
            <a:r>
              <a:rPr lang="en-US" sz="1000" dirty="0">
                <a:latin typeface="Arial"/>
                <a:ea typeface="Calibri"/>
                <a:cs typeface="Times New Roman"/>
              </a:rPr>
              <a:t>the .NET Framework. Connection strings can contain many parameters, each of which can prevent the MVC application from creating or connecting to a database and therefore preventing the web application from running. Consider sharing several connection string examples from your experience and explaining their parameters to help students create their own connection strings.</a:t>
            </a:r>
          </a:p>
        </p:txBody>
      </p:sp>
      <p:sp>
        <p:nvSpPr>
          <p:cNvPr id="4" name="Slide Number Placeholder 3"/>
          <p:cNvSpPr>
            <a:spLocks noGrp="1"/>
          </p:cNvSpPr>
          <p:nvPr>
            <p:ph type="sldNum" sz="quarter" idx="10"/>
          </p:nvPr>
        </p:nvSpPr>
        <p:spPr/>
        <p:txBody>
          <a:bodyPr/>
          <a:lstStyle/>
          <a:p>
            <a:fld id="{5592D6B2-6456-43EF-B2F9-D13C3D60E683}" type="slidenum">
              <a:rPr lang="en-US" smtClean="0"/>
              <a:t>5</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07: Using Entity Framework Core in ASP.NET Core</a:t>
            </a:r>
          </a:p>
        </p:txBody>
      </p:sp>
    </p:spTree>
    <p:extLst>
      <p:ext uri="{BB962C8B-B14F-4D97-AF65-F5344CB8AC3E}">
        <p14:creationId xmlns:p14="http://schemas.microsoft.com/office/powerpoint/2010/main" val="12855505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solidFill>
                  <a:srgbClr val="000000"/>
                </a:solidFill>
                <a:latin typeface="Arial"/>
                <a:ea typeface="Calibri"/>
                <a:cs typeface="Times New Roman"/>
              </a:rPr>
              <a:t>Focus on the way ORM simplifies the interaction with the data.</a:t>
            </a:r>
            <a:endParaRPr lang="en-US" sz="1000" dirty="0">
              <a:latin typeface="Arial"/>
              <a:ea typeface="Calibri"/>
              <a:cs typeface="Times New Roman"/>
            </a:endParaRPr>
          </a:p>
          <a:p>
            <a:pPr marL="342900" marR="0" lvl="0" indent="-342900">
              <a:lnSpc>
                <a:spcPct val="115000"/>
              </a:lnSpc>
              <a:spcBef>
                <a:spcPts val="0"/>
              </a:spcBef>
              <a:spcAft>
                <a:spcPts val="995"/>
              </a:spcAft>
              <a:buFont typeface="Symbol"/>
              <a:buChar char=""/>
            </a:pPr>
            <a:r>
              <a:rPr lang="en-US" sz="1000" dirty="0">
                <a:solidFill>
                  <a:srgbClr val="000000"/>
                </a:solidFill>
                <a:effectLst/>
                <a:latin typeface="Arial"/>
                <a:ea typeface="Times New Roman"/>
                <a:cs typeface="Times New Roman"/>
              </a:rPr>
              <a:t>No inline SQL.</a:t>
            </a:r>
            <a:endParaRPr lang="en-US" sz="1000" dirty="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dirty="0">
                <a:solidFill>
                  <a:srgbClr val="000000"/>
                </a:solidFill>
                <a:effectLst/>
                <a:latin typeface="Arial"/>
                <a:ea typeface="Times New Roman"/>
                <a:cs typeface="Times New Roman"/>
              </a:rPr>
              <a:t>No need to convert tabular results manually to data model classes.</a:t>
            </a:r>
            <a:endParaRPr lang="en-US"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5592D6B2-6456-43EF-B2F9-D13C3D60E683}" type="slidenum">
              <a:rPr lang="en-US" smtClean="0"/>
              <a:t>6</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07: Using Entity Framework Core in ASP.NET Core</a:t>
            </a:r>
          </a:p>
        </p:txBody>
      </p:sp>
    </p:spTree>
    <p:extLst>
      <p:ext uri="{BB962C8B-B14F-4D97-AF65-F5344CB8AC3E}">
        <p14:creationId xmlns:p14="http://schemas.microsoft.com/office/powerpoint/2010/main" val="39920635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4000"/>
              </a:lnSpc>
              <a:spcAft>
                <a:spcPts val="1000"/>
              </a:spcAft>
            </a:pPr>
            <a:r>
              <a:rPr lang="en-US" sz="1000" dirty="0">
                <a:latin typeface="Arial" panose="020B0604020202020204" pitchFamily="34" charset="0"/>
                <a:cs typeface="Arial" panose="020B0604020202020204" pitchFamily="34" charset="0"/>
              </a:rPr>
              <a:t>Discuss with students regarding the advantages and disadvantages of Entity Framework compared to ADO.NET.</a:t>
            </a:r>
          </a:p>
          <a:p>
            <a:pPr>
              <a:lnSpc>
                <a:spcPct val="114000"/>
              </a:lnSpc>
              <a:spcAft>
                <a:spcPts val="1000"/>
              </a:spcAft>
            </a:pPr>
            <a:r>
              <a:rPr lang="en-US" sz="1000" dirty="0">
                <a:latin typeface="Arial" panose="020B0604020202020204" pitchFamily="34" charset="0"/>
                <a:cs typeface="Arial" panose="020B0604020202020204" pitchFamily="34" charset="0"/>
              </a:rPr>
              <a:t>Emphasize that EF Core supports only the Code First approach. EF Core does not support the Model First and Database First approaches.</a:t>
            </a:r>
          </a:p>
          <a:p>
            <a:pPr>
              <a:lnSpc>
                <a:spcPct val="114000"/>
              </a:lnSpc>
              <a:spcAft>
                <a:spcPts val="1000"/>
              </a:spcAft>
            </a:pPr>
            <a:endParaRPr lang="en-US" sz="1000" dirty="0">
              <a:latin typeface="Arial"/>
            </a:endParaRPr>
          </a:p>
        </p:txBody>
      </p:sp>
      <p:sp>
        <p:nvSpPr>
          <p:cNvPr id="4" name="Slide Number Placeholder 3"/>
          <p:cNvSpPr>
            <a:spLocks noGrp="1"/>
          </p:cNvSpPr>
          <p:nvPr>
            <p:ph type="sldNum" sz="quarter" idx="10"/>
          </p:nvPr>
        </p:nvSpPr>
        <p:spPr/>
        <p:txBody>
          <a:bodyPr/>
          <a:lstStyle/>
          <a:p>
            <a:fld id="{5592D6B2-6456-43EF-B2F9-D13C3D60E683}" type="slidenum">
              <a:rPr lang="en-US" smtClean="0"/>
              <a:t>7</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07: Using Entity Framework Core in ASP.NET Core</a:t>
            </a:r>
          </a:p>
        </p:txBody>
      </p:sp>
    </p:spTree>
    <p:extLst>
      <p:ext uri="{BB962C8B-B14F-4D97-AF65-F5344CB8AC3E}">
        <p14:creationId xmlns:p14="http://schemas.microsoft.com/office/powerpoint/2010/main" val="16560871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Times New Roman"/>
              </a:rPr>
              <a:t>Lead </a:t>
            </a:r>
            <a:r>
              <a:rPr lang="en-US" sz="1000" dirty="0">
                <a:latin typeface="Arial"/>
                <a:ea typeface="Calibri"/>
                <a:cs typeface="Segoe UI"/>
              </a:rPr>
              <a:t>the class in a discussion of each scenario. Ensure the students read the full scenario in their student notes. In each case, identify the features of each Entity Framework version that makes it suitable or unsuitable for the case being discussed.</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Working with a non-windows environment</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It is important to point out that one of the main strengths of EF Core is the fact that is was made to work with different operating systems and environments, and this is why EF Core is the answer.</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Developing by using the Database First approach</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Although EF Core is a later version than Entity Framework 6, the main focus was put on the Code First approach. On the other hand, the Entity Framework 6 supports all three approaches: Code First, Model First, and Database First.</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Creating a UWP application with a </a:t>
            </a:r>
            <a:r>
              <a:rPr lang="en-US" sz="1000" b="1" dirty="0" err="1">
                <a:latin typeface="Arial"/>
                <a:ea typeface="Calibri"/>
                <a:cs typeface="Times New Roman"/>
              </a:rPr>
              <a:t>NoSql</a:t>
            </a:r>
            <a:r>
              <a:rPr lang="en-US" sz="1000" b="1" dirty="0">
                <a:latin typeface="Arial"/>
                <a:ea typeface="Calibri"/>
                <a:cs typeface="Times New Roman"/>
              </a:rPr>
              <a:t> database</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EF Core was made as a new and relevant framework that supports the newest features including the Universal Windows Platform that can be launched on several devices. NoSQL databases’ popularity is rising and is being used in multiple applications and programs. EF Core supports NoSQL databases unlike previous versions of Entity Framework.</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5592D6B2-6456-43EF-B2F9-D13C3D60E683}" type="slidenum">
              <a:rPr lang="en-US" smtClean="0"/>
              <a:t>8</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07: Using Entity Framework Core in ASP.NET Core</a:t>
            </a:r>
          </a:p>
        </p:txBody>
      </p:sp>
    </p:spTree>
    <p:extLst>
      <p:ext uri="{BB962C8B-B14F-4D97-AF65-F5344CB8AC3E}">
        <p14:creationId xmlns:p14="http://schemas.microsoft.com/office/powerpoint/2010/main" val="12737317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Mention the Microsoft SQL Server provider that will be covered in Lesson 3, “Using Entity Framework Core to Connect to Microsoft SQL Server”, and the SQLite provider that will be covered in Lesson 2, “Working with Entity Framework Core”.</a:t>
            </a:r>
          </a:p>
        </p:txBody>
      </p:sp>
      <p:sp>
        <p:nvSpPr>
          <p:cNvPr id="4" name="Slide Number Placeholder 3"/>
          <p:cNvSpPr>
            <a:spLocks noGrp="1"/>
          </p:cNvSpPr>
          <p:nvPr>
            <p:ph type="sldNum" sz="quarter" idx="10"/>
          </p:nvPr>
        </p:nvSpPr>
        <p:spPr/>
        <p:txBody>
          <a:bodyPr/>
          <a:lstStyle/>
          <a:p>
            <a:fld id="{5592D6B2-6456-43EF-B2F9-D13C3D60E683}" type="slidenum">
              <a:rPr lang="en-US" smtClean="0"/>
              <a:t>9</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07: Using Entity Framework Core in ASP.NET Core</a:t>
            </a:r>
          </a:p>
        </p:txBody>
      </p:sp>
    </p:spTree>
    <p:extLst>
      <p:ext uri="{BB962C8B-B14F-4D97-AF65-F5344CB8AC3E}">
        <p14:creationId xmlns:p14="http://schemas.microsoft.com/office/powerpoint/2010/main" val="33656173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586612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9.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200400" y="1828800"/>
            <a:ext cx="5732417" cy="1016000"/>
          </a:xfrm>
        </p:spPr>
        <p:txBody>
          <a:bodyPr/>
          <a:lstStyle/>
          <a:p>
            <a:r>
              <a:rPr lang="en-US"/>
              <a:t>Module 7</a:t>
            </a:r>
          </a:p>
        </p:txBody>
      </p:sp>
      <p:sp>
        <p:nvSpPr>
          <p:cNvPr id="3" name="Subtitle 2"/>
          <p:cNvSpPr>
            <a:spLocks noGrp="1"/>
          </p:cNvSpPr>
          <p:nvPr>
            <p:ph type="subTitle" sz="quarter" idx="1"/>
          </p:nvPr>
        </p:nvSpPr>
        <p:spPr/>
        <p:txBody>
          <a:bodyPr/>
          <a:lstStyle/>
          <a:p>
            <a:r>
              <a:rPr lang="en-US"/>
              <a:t>Using Entity Framework Core in ASP.NET Core
</a:t>
            </a:r>
          </a:p>
        </p:txBody>
      </p:sp>
    </p:spTree>
    <p:extLst>
      <p:ext uri="{BB962C8B-B14F-4D97-AF65-F5344CB8AC3E}">
        <p14:creationId xmlns:p14="http://schemas.microsoft.com/office/powerpoint/2010/main" val="19290624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31a01512-6b99-4f56-bc63-42bc575db98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2: Working with Entity Framework Core</a:t>
            </a:r>
          </a:p>
        </p:txBody>
      </p:sp>
      <p:sp>
        <p:nvSpPr>
          <p:cNvPr id="3" name="Text Placeholder 2"/>
          <p:cNvSpPr>
            <a:spLocks noGrp="1"/>
          </p:cNvSpPr>
          <p:nvPr>
            <p:ph type="body" idx="1"/>
          </p:nvPr>
        </p:nvSpPr>
        <p:spPr/>
        <p:txBody>
          <a:bodyPr/>
          <a:lstStyle/>
          <a:p>
            <a:r>
              <a:rPr lang="en-US" dirty="0"/>
              <a:t>Using an Entity Framework Context
Using LINQ to Entities
Loading Related Data
Manipulating Data by Using Entity Framework
Demonstration: How to Use Entity Framework Core</a:t>
            </a:r>
          </a:p>
        </p:txBody>
      </p:sp>
    </p:spTree>
    <p:extLst>
      <p:ext uri="{BB962C8B-B14F-4D97-AF65-F5344CB8AC3E}">
        <p14:creationId xmlns:p14="http://schemas.microsoft.com/office/powerpoint/2010/main" val="1300247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c510a17d-23ef-4901-9fdf-15b9b5febc1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an Entity Framework Context</a:t>
            </a:r>
          </a:p>
        </p:txBody>
      </p:sp>
      <p:sp>
        <p:nvSpPr>
          <p:cNvPr id="4" name="Content Placeholder 2"/>
          <p:cNvSpPr>
            <a:spLocks noGrp="1"/>
          </p:cNvSpPr>
          <p:nvPr/>
        </p:nvSpPr>
        <p:spPr bwMode="auto">
          <a:xfrm>
            <a:off x="512422" y="871924"/>
            <a:ext cx="8119156" cy="563239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b="1" dirty="0"/>
              <a:t>An entity:</a:t>
            </a:r>
          </a:p>
          <a:p>
            <a:pPr marL="0" indent="0">
              <a:buNone/>
            </a:pPr>
            <a:r>
              <a:rPr lang="en-US" sz="1800" dirty="0">
                <a:latin typeface="Lucida Sans Unicode" panose="020B0602030504020204" pitchFamily="34" charset="0"/>
                <a:cs typeface="Lucida Sans Unicode" panose="020B0602030504020204" pitchFamily="34" charset="0"/>
              </a:rPr>
              <a:t>public class Person</a:t>
            </a:r>
          </a:p>
          <a:p>
            <a:pPr marL="0" indent="0">
              <a:buNone/>
            </a:pPr>
            <a:r>
              <a:rPr lang="en-US" sz="1800" dirty="0">
                <a:latin typeface="Lucida Sans Unicode" panose="020B0602030504020204" pitchFamily="34" charset="0"/>
                <a:cs typeface="Lucida Sans Unicode" panose="020B0602030504020204" pitchFamily="34" charset="0"/>
              </a:rPr>
              <a:t>{</a:t>
            </a:r>
          </a:p>
          <a:p>
            <a:pPr marL="0" indent="0">
              <a:buNone/>
            </a:pPr>
            <a:r>
              <a:rPr lang="en-US" sz="1800" dirty="0">
                <a:latin typeface="Lucida Sans Unicode" panose="020B0602030504020204" pitchFamily="34" charset="0"/>
                <a:cs typeface="Lucida Sans Unicode" panose="020B0602030504020204" pitchFamily="34" charset="0"/>
              </a:rPr>
              <a:t>    public </a:t>
            </a:r>
            <a:r>
              <a:rPr lang="en-US" sz="1800" dirty="0" err="1">
                <a:latin typeface="Lucida Sans Unicode" panose="020B0602030504020204" pitchFamily="34" charset="0"/>
                <a:cs typeface="Lucida Sans Unicode" panose="020B0602030504020204" pitchFamily="34" charset="0"/>
              </a:rPr>
              <a:t>int</a:t>
            </a:r>
            <a:r>
              <a:rPr lang="en-US" sz="1800" dirty="0">
                <a:latin typeface="Lucida Sans Unicode" panose="020B0602030504020204" pitchFamily="34" charset="0"/>
                <a:cs typeface="Lucida Sans Unicode" panose="020B0602030504020204" pitchFamily="34" charset="0"/>
              </a:rPr>
              <a:t> </a:t>
            </a:r>
            <a:r>
              <a:rPr lang="en-US" sz="1800" dirty="0" err="1">
                <a:latin typeface="Lucida Sans Unicode" panose="020B0602030504020204" pitchFamily="34" charset="0"/>
                <a:cs typeface="Lucida Sans Unicode" panose="020B0602030504020204" pitchFamily="34" charset="0"/>
              </a:rPr>
              <a:t>PersonId</a:t>
            </a:r>
            <a:r>
              <a:rPr lang="en-US" sz="1800" dirty="0">
                <a:latin typeface="Lucida Sans Unicode" panose="020B0602030504020204" pitchFamily="34" charset="0"/>
                <a:cs typeface="Lucida Sans Unicode" panose="020B0602030504020204" pitchFamily="34" charset="0"/>
              </a:rPr>
              <a:t> { get; set; }</a:t>
            </a:r>
          </a:p>
          <a:p>
            <a:pPr marL="0" indent="0">
              <a:buNone/>
            </a:pPr>
            <a:r>
              <a:rPr lang="en-US" sz="1800" dirty="0">
                <a:latin typeface="Lucida Sans Unicode" panose="020B0602030504020204" pitchFamily="34" charset="0"/>
                <a:cs typeface="Lucida Sans Unicode" panose="020B0602030504020204" pitchFamily="34" charset="0"/>
              </a:rPr>
              <a:t>    public string FirstName { get; set; }</a:t>
            </a:r>
          </a:p>
          <a:p>
            <a:pPr marL="0" indent="0">
              <a:buNone/>
            </a:pPr>
            <a:r>
              <a:rPr lang="en-US" sz="1800" dirty="0">
                <a:latin typeface="Lucida Sans Unicode" panose="020B0602030504020204" pitchFamily="34" charset="0"/>
                <a:cs typeface="Lucida Sans Unicode" panose="020B0602030504020204" pitchFamily="34" charset="0"/>
              </a:rPr>
              <a:t>    public string </a:t>
            </a:r>
            <a:r>
              <a:rPr lang="en-US" sz="1800" dirty="0" err="1">
                <a:latin typeface="Lucida Sans Unicode" panose="020B0602030504020204" pitchFamily="34" charset="0"/>
                <a:cs typeface="Lucida Sans Unicode" panose="020B0602030504020204" pitchFamily="34" charset="0"/>
              </a:rPr>
              <a:t>LastName</a:t>
            </a:r>
            <a:r>
              <a:rPr lang="en-US" sz="1800" dirty="0">
                <a:latin typeface="Lucida Sans Unicode" panose="020B0602030504020204" pitchFamily="34" charset="0"/>
                <a:cs typeface="Lucida Sans Unicode" panose="020B0602030504020204" pitchFamily="34" charset="0"/>
              </a:rPr>
              <a:t> { get; set; }</a:t>
            </a:r>
          </a:p>
          <a:p>
            <a:pPr marL="0" indent="0">
              <a:buNone/>
            </a:pPr>
            <a:r>
              <a:rPr lang="en-US" sz="1800" dirty="0">
                <a:latin typeface="Lucida Sans Unicode" panose="020B0602030504020204" pitchFamily="34" charset="0"/>
                <a:cs typeface="Lucida Sans Unicode" panose="020B0602030504020204" pitchFamily="34" charset="0"/>
              </a:rPr>
              <a:t>}</a:t>
            </a:r>
            <a:endParaRPr lang="en-US" sz="1800" dirty="0"/>
          </a:p>
          <a:p>
            <a:r>
              <a:rPr lang="en-US" b="1" dirty="0"/>
              <a:t>Entity Framework context:</a:t>
            </a:r>
          </a:p>
          <a:p>
            <a:pPr marL="0" indent="0">
              <a:buNone/>
            </a:pPr>
            <a:r>
              <a:rPr lang="en-US" sz="1600" dirty="0">
                <a:latin typeface="Lucida Sans Unicode" panose="020B0602030504020204" pitchFamily="34" charset="0"/>
                <a:cs typeface="Lucida Sans Unicode" panose="020B0602030504020204" pitchFamily="34" charset="0"/>
              </a:rPr>
              <a:t>public class </a:t>
            </a:r>
            <a:r>
              <a:rPr lang="en-US" sz="1600" dirty="0" err="1">
                <a:latin typeface="Lucida Sans Unicode" panose="020B0602030504020204" pitchFamily="34" charset="0"/>
                <a:cs typeface="Lucida Sans Unicode" panose="020B0602030504020204" pitchFamily="34" charset="0"/>
              </a:rPr>
              <a:t>HrContext</a:t>
            </a:r>
            <a:r>
              <a:rPr lang="en-US" sz="1600" dirty="0">
                <a:latin typeface="Lucida Sans Unicode" panose="020B0602030504020204" pitchFamily="34" charset="0"/>
                <a:cs typeface="Lucida Sans Unicode" panose="020B0602030504020204" pitchFamily="34" charset="0"/>
              </a:rPr>
              <a:t> : </a:t>
            </a:r>
            <a:r>
              <a:rPr lang="en-US" sz="1600" dirty="0" err="1">
                <a:latin typeface="Lucida Sans Unicode" panose="020B0602030504020204" pitchFamily="34" charset="0"/>
                <a:cs typeface="Lucida Sans Unicode" panose="020B0602030504020204" pitchFamily="34" charset="0"/>
              </a:rPr>
              <a:t>DbContext</a:t>
            </a:r>
            <a:endParaRPr lang="en-US" sz="1600" dirty="0">
              <a:latin typeface="Lucida Sans Unicode" panose="020B0602030504020204" pitchFamily="34" charset="0"/>
              <a:cs typeface="Lucida Sans Unicode" panose="020B0602030504020204" pitchFamily="34" charset="0"/>
            </a:endParaRPr>
          </a:p>
          <a:p>
            <a:pPr marL="0" indent="0">
              <a:buNone/>
            </a:pPr>
            <a:r>
              <a:rPr lang="en-US" sz="1600" dirty="0">
                <a:latin typeface="Lucida Sans Unicode" panose="020B0602030504020204" pitchFamily="34" charset="0"/>
                <a:cs typeface="Lucida Sans Unicode" panose="020B0602030504020204" pitchFamily="34" charset="0"/>
              </a:rPr>
              <a:t>{</a:t>
            </a:r>
          </a:p>
          <a:p>
            <a:pPr marL="0" indent="0">
              <a:buNone/>
            </a:pPr>
            <a:r>
              <a:rPr lang="en-US" sz="1600" dirty="0">
                <a:latin typeface="Lucida Sans Unicode" panose="020B0602030504020204" pitchFamily="34" charset="0"/>
                <a:cs typeface="Lucida Sans Unicode" panose="020B0602030504020204" pitchFamily="34" charset="0"/>
              </a:rPr>
              <a:t>    public </a:t>
            </a:r>
            <a:r>
              <a:rPr lang="en-US" sz="1600" dirty="0" err="1">
                <a:latin typeface="Lucida Sans Unicode" panose="020B0602030504020204" pitchFamily="34" charset="0"/>
                <a:cs typeface="Lucida Sans Unicode" panose="020B0602030504020204" pitchFamily="34" charset="0"/>
              </a:rPr>
              <a:t>HrContext</a:t>
            </a:r>
            <a:r>
              <a:rPr lang="en-US" sz="1600" dirty="0">
                <a:latin typeface="Lucida Sans Unicode" panose="020B0602030504020204" pitchFamily="34" charset="0"/>
                <a:cs typeface="Lucida Sans Unicode" panose="020B0602030504020204" pitchFamily="34" charset="0"/>
              </a:rPr>
              <a:t>(</a:t>
            </a:r>
            <a:r>
              <a:rPr lang="en-US" sz="1600" dirty="0" err="1">
                <a:latin typeface="Lucida Sans Unicode" panose="020B0602030504020204" pitchFamily="34" charset="0"/>
                <a:cs typeface="Lucida Sans Unicode" panose="020B0602030504020204" pitchFamily="34" charset="0"/>
              </a:rPr>
              <a:t>DbContextOptions</a:t>
            </a:r>
            <a:r>
              <a:rPr lang="en-US" sz="1600" dirty="0">
                <a:latin typeface="Lucida Sans Unicode" panose="020B0602030504020204" pitchFamily="34" charset="0"/>
                <a:cs typeface="Lucida Sans Unicode" panose="020B0602030504020204" pitchFamily="34" charset="0"/>
              </a:rPr>
              <a:t>&lt;</a:t>
            </a:r>
            <a:r>
              <a:rPr lang="en-US" sz="1600" dirty="0" err="1">
                <a:latin typeface="Lucida Sans Unicode" panose="020B0602030504020204" pitchFamily="34" charset="0"/>
                <a:cs typeface="Lucida Sans Unicode" panose="020B0602030504020204" pitchFamily="34" charset="0"/>
              </a:rPr>
              <a:t>HrContext</a:t>
            </a:r>
            <a:r>
              <a:rPr lang="en-US" sz="1600" dirty="0">
                <a:latin typeface="Lucida Sans Unicode" panose="020B0602030504020204" pitchFamily="34" charset="0"/>
                <a:cs typeface="Lucida Sans Unicode" panose="020B0602030504020204" pitchFamily="34" charset="0"/>
              </a:rPr>
              <a:t>&gt; options) : base(options)</a:t>
            </a:r>
          </a:p>
          <a:p>
            <a:pPr marL="0" indent="0">
              <a:buNone/>
            </a:pPr>
            <a:r>
              <a:rPr lang="en-US" sz="1600" dirty="0">
                <a:latin typeface="Lucida Sans Unicode" panose="020B0602030504020204" pitchFamily="34" charset="0"/>
                <a:cs typeface="Lucida Sans Unicode" panose="020B0602030504020204" pitchFamily="34" charset="0"/>
              </a:rPr>
              <a:t>    {</a:t>
            </a:r>
          </a:p>
          <a:p>
            <a:pPr marL="0" indent="0">
              <a:buNone/>
            </a:pPr>
            <a:r>
              <a:rPr lang="en-US" sz="1600" dirty="0">
                <a:latin typeface="Lucida Sans Unicode" panose="020B0602030504020204" pitchFamily="34" charset="0"/>
                <a:cs typeface="Lucida Sans Unicode" panose="020B0602030504020204" pitchFamily="34" charset="0"/>
              </a:rPr>
              <a:t>    }</a:t>
            </a:r>
          </a:p>
          <a:p>
            <a:pPr marL="0" indent="0">
              <a:buNone/>
            </a:pPr>
            <a:r>
              <a:rPr lang="en-US" sz="1600" dirty="0">
                <a:latin typeface="Lucida Sans Unicode" panose="020B0602030504020204" pitchFamily="34" charset="0"/>
                <a:cs typeface="Lucida Sans Unicode" panose="020B0602030504020204" pitchFamily="34" charset="0"/>
              </a:rPr>
              <a:t>    public </a:t>
            </a:r>
            <a:r>
              <a:rPr lang="en-US" sz="1600" dirty="0" err="1">
                <a:latin typeface="Lucida Sans Unicode" panose="020B0602030504020204" pitchFamily="34" charset="0"/>
                <a:cs typeface="Lucida Sans Unicode" panose="020B0602030504020204" pitchFamily="34" charset="0"/>
              </a:rPr>
              <a:t>DbSet</a:t>
            </a:r>
            <a:r>
              <a:rPr lang="en-US" sz="1600" dirty="0">
                <a:latin typeface="Lucida Sans Unicode" panose="020B0602030504020204" pitchFamily="34" charset="0"/>
                <a:cs typeface="Lucida Sans Unicode" panose="020B0602030504020204" pitchFamily="34" charset="0"/>
              </a:rPr>
              <a:t>&lt;Person&gt; Candidates{ get; set; }</a:t>
            </a:r>
          </a:p>
          <a:p>
            <a:pPr marL="0" indent="0">
              <a:buNone/>
            </a:pPr>
            <a:r>
              <a:rPr lang="en-US" sz="1600" dirty="0">
                <a:latin typeface="Lucida Sans Unicode" panose="020B0602030504020204" pitchFamily="34" charset="0"/>
                <a:cs typeface="Lucida Sans Unicode" panose="020B0602030504020204" pitchFamily="34" charset="0"/>
              </a:rPr>
              <a:t>}</a:t>
            </a:r>
          </a:p>
          <a:p>
            <a:pPr marL="0" indent="0">
              <a:buNone/>
            </a:pPr>
            <a:endParaRPr lang="en-US" sz="1600" dirty="0"/>
          </a:p>
        </p:txBody>
      </p:sp>
    </p:spTree>
    <p:extLst>
      <p:ext uri="{BB962C8B-B14F-4D97-AF65-F5344CB8AC3E}">
        <p14:creationId xmlns:p14="http://schemas.microsoft.com/office/powerpoint/2010/main" val="10809331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9b594eeb-14ec-4a19-80a0-eda060c611fd">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683625" cy="740664"/>
          </a:xfrm>
        </p:spPr>
        <p:txBody>
          <a:bodyPr/>
          <a:lstStyle/>
          <a:p>
            <a:r>
              <a:rPr lang="en-US" dirty="0"/>
              <a:t>Using an Entity Framework Context in Controllers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Using an Entity Framework Context in a Controller</a:t>
            </a:r>
          </a:p>
          <a:p>
            <a:pPr marL="0" indent="0">
              <a:buNone/>
            </a:pPr>
            <a:r>
              <a:rPr lang="en-US" sz="1800" dirty="0">
                <a:latin typeface="Lucida Sans Unicode" panose="020B0602030504020204" pitchFamily="34" charset="0"/>
                <a:cs typeface="Lucida Sans Unicode" panose="020B0602030504020204" pitchFamily="34" charset="0"/>
              </a:rPr>
              <a:t>public class </a:t>
            </a:r>
            <a:r>
              <a:rPr lang="en-US" sz="1800" dirty="0" err="1">
                <a:latin typeface="Lucida Sans Unicode" panose="020B0602030504020204" pitchFamily="34" charset="0"/>
                <a:cs typeface="Lucida Sans Unicode" panose="020B0602030504020204" pitchFamily="34" charset="0"/>
              </a:rPr>
              <a:t>HrController</a:t>
            </a:r>
            <a:r>
              <a:rPr lang="en-US" sz="1800" dirty="0">
                <a:latin typeface="Lucida Sans Unicode" panose="020B0602030504020204" pitchFamily="34" charset="0"/>
                <a:cs typeface="Lucida Sans Unicode" panose="020B0602030504020204" pitchFamily="34" charset="0"/>
              </a:rPr>
              <a:t> : Controller    </a:t>
            </a:r>
          </a:p>
          <a:p>
            <a:pPr marL="0" indent="0">
              <a:buNone/>
            </a:pPr>
            <a:r>
              <a:rPr lang="en-US" sz="1800" dirty="0">
                <a:latin typeface="Lucida Sans Unicode" panose="020B0602030504020204" pitchFamily="34" charset="0"/>
                <a:cs typeface="Lucida Sans Unicode" panose="020B0602030504020204" pitchFamily="34" charset="0"/>
              </a:rPr>
              <a:t>{  </a:t>
            </a:r>
          </a:p>
          <a:p>
            <a:pPr marL="0" indent="0">
              <a:buNone/>
            </a:pPr>
            <a:r>
              <a:rPr lang="en-US" sz="1800" dirty="0">
                <a:latin typeface="Lucida Sans Unicode" panose="020B0602030504020204" pitchFamily="34" charset="0"/>
                <a:cs typeface="Lucida Sans Unicode" panose="020B0602030504020204" pitchFamily="34" charset="0"/>
              </a:rPr>
              <a:t>    private </a:t>
            </a:r>
            <a:r>
              <a:rPr lang="en-US" sz="1800" dirty="0" err="1">
                <a:latin typeface="Lucida Sans Unicode" panose="020B0602030504020204" pitchFamily="34" charset="0"/>
                <a:cs typeface="Lucida Sans Unicode" panose="020B0602030504020204" pitchFamily="34" charset="0"/>
              </a:rPr>
              <a:t>HrContext</a:t>
            </a:r>
            <a:r>
              <a:rPr lang="en-US" sz="1800" dirty="0">
                <a:latin typeface="Lucida Sans Unicode" panose="020B0602030504020204" pitchFamily="34" charset="0"/>
                <a:cs typeface="Lucida Sans Unicode" panose="020B0602030504020204" pitchFamily="34" charset="0"/>
              </a:rPr>
              <a:t> _context;</a:t>
            </a:r>
          </a:p>
          <a:p>
            <a:pPr marL="0" indent="0">
              <a:buNone/>
            </a:pPr>
            <a:r>
              <a:rPr lang="en-US" sz="1800" dirty="0">
                <a:latin typeface="Lucida Sans Unicode" panose="020B0602030504020204" pitchFamily="34" charset="0"/>
                <a:cs typeface="Lucida Sans Unicode" panose="020B0602030504020204" pitchFamily="34" charset="0"/>
              </a:rPr>
              <a:t>    public </a:t>
            </a:r>
            <a:r>
              <a:rPr lang="en-US" sz="1800" dirty="0" err="1">
                <a:latin typeface="Lucida Sans Unicode" panose="020B0602030504020204" pitchFamily="34" charset="0"/>
                <a:cs typeface="Lucida Sans Unicode" panose="020B0602030504020204" pitchFamily="34" charset="0"/>
              </a:rPr>
              <a:t>HrController</a:t>
            </a:r>
            <a:r>
              <a:rPr lang="en-US" sz="1800" dirty="0">
                <a:latin typeface="Lucida Sans Unicode" panose="020B0602030504020204" pitchFamily="34" charset="0"/>
                <a:cs typeface="Lucida Sans Unicode" panose="020B0602030504020204" pitchFamily="34" charset="0"/>
              </a:rPr>
              <a:t>(</a:t>
            </a:r>
            <a:r>
              <a:rPr lang="en-US" sz="1800" dirty="0" err="1">
                <a:latin typeface="Lucida Sans Unicode" panose="020B0602030504020204" pitchFamily="34" charset="0"/>
                <a:cs typeface="Lucida Sans Unicode" panose="020B0602030504020204" pitchFamily="34" charset="0"/>
              </a:rPr>
              <a:t>HrContext</a:t>
            </a:r>
            <a:r>
              <a:rPr lang="en-US" sz="1800" dirty="0">
                <a:latin typeface="Lucida Sans Unicode" panose="020B0602030504020204" pitchFamily="34" charset="0"/>
                <a:cs typeface="Lucida Sans Unicode" panose="020B0602030504020204" pitchFamily="34" charset="0"/>
              </a:rPr>
              <a:t> context)</a:t>
            </a:r>
          </a:p>
          <a:p>
            <a:pPr marL="0" indent="0">
              <a:buNone/>
            </a:pPr>
            <a:r>
              <a:rPr lang="en-US" sz="1800" dirty="0">
                <a:latin typeface="Lucida Sans Unicode" panose="020B0602030504020204" pitchFamily="34" charset="0"/>
                <a:cs typeface="Lucida Sans Unicode" panose="020B0602030504020204" pitchFamily="34" charset="0"/>
              </a:rPr>
              <a:t>    {</a:t>
            </a:r>
          </a:p>
          <a:p>
            <a:pPr marL="0" indent="0">
              <a:buNone/>
            </a:pPr>
            <a:r>
              <a:rPr lang="en-US" sz="1800" dirty="0">
                <a:latin typeface="Lucida Sans Unicode" panose="020B0602030504020204" pitchFamily="34" charset="0"/>
                <a:cs typeface="Lucida Sans Unicode" panose="020B0602030504020204" pitchFamily="34" charset="0"/>
              </a:rPr>
              <a:t>        _context = context;</a:t>
            </a:r>
          </a:p>
          <a:p>
            <a:pPr marL="0" indent="0">
              <a:buNone/>
            </a:pPr>
            <a:r>
              <a:rPr lang="en-US" sz="1800" dirty="0">
                <a:latin typeface="Lucida Sans Unicode" panose="020B0602030504020204" pitchFamily="34" charset="0"/>
                <a:cs typeface="Lucida Sans Unicode" panose="020B0602030504020204" pitchFamily="34" charset="0"/>
              </a:rPr>
              <a:t>    }        </a:t>
            </a:r>
          </a:p>
          <a:p>
            <a:pPr marL="0" indent="0">
              <a:buNone/>
            </a:pPr>
            <a:r>
              <a:rPr lang="en-US" sz="1800" dirty="0">
                <a:latin typeface="Lucida Sans Unicode" panose="020B0602030504020204" pitchFamily="34" charset="0"/>
                <a:cs typeface="Lucida Sans Unicode" panose="020B0602030504020204" pitchFamily="34" charset="0"/>
              </a:rPr>
              <a:t>    public </a:t>
            </a:r>
            <a:r>
              <a:rPr lang="en-US" sz="1800" dirty="0" err="1">
                <a:latin typeface="Lucida Sans Unicode" panose="020B0602030504020204" pitchFamily="34" charset="0"/>
                <a:cs typeface="Lucida Sans Unicode" panose="020B0602030504020204" pitchFamily="34" charset="0"/>
              </a:rPr>
              <a:t>IActionResult</a:t>
            </a:r>
            <a:r>
              <a:rPr lang="en-US" sz="1800" dirty="0">
                <a:latin typeface="Lucida Sans Unicode" panose="020B0602030504020204" pitchFamily="34" charset="0"/>
                <a:cs typeface="Lucida Sans Unicode" panose="020B0602030504020204" pitchFamily="34" charset="0"/>
              </a:rPr>
              <a:t> Index()        </a:t>
            </a:r>
          </a:p>
          <a:p>
            <a:pPr marL="0" indent="0">
              <a:buNone/>
            </a:pPr>
            <a:r>
              <a:rPr lang="en-US" sz="1800" dirty="0">
                <a:latin typeface="Lucida Sans Unicode" panose="020B0602030504020204" pitchFamily="34" charset="0"/>
                <a:cs typeface="Lucida Sans Unicode" panose="020B0602030504020204" pitchFamily="34" charset="0"/>
              </a:rPr>
              <a:t>    {</a:t>
            </a:r>
          </a:p>
          <a:p>
            <a:pPr marL="0" indent="0">
              <a:buNone/>
            </a:pPr>
            <a:r>
              <a:rPr lang="en-US" sz="1800" dirty="0">
                <a:latin typeface="Lucida Sans Unicode" panose="020B0602030504020204" pitchFamily="34" charset="0"/>
                <a:cs typeface="Lucida Sans Unicode" panose="020B0602030504020204" pitchFamily="34" charset="0"/>
              </a:rPr>
              <a:t>        return View(_</a:t>
            </a:r>
            <a:r>
              <a:rPr lang="en-US" sz="1800" dirty="0" err="1">
                <a:latin typeface="Lucida Sans Unicode" panose="020B0602030504020204" pitchFamily="34" charset="0"/>
                <a:cs typeface="Lucida Sans Unicode" panose="020B0602030504020204" pitchFamily="34" charset="0"/>
              </a:rPr>
              <a:t>context.Candidates.ToList</a:t>
            </a:r>
            <a:r>
              <a:rPr lang="en-US" sz="1800" dirty="0">
                <a:latin typeface="Lucida Sans Unicode" panose="020B0602030504020204" pitchFamily="34" charset="0"/>
                <a:cs typeface="Lucida Sans Unicode" panose="020B0602030504020204" pitchFamily="34" charset="0"/>
              </a:rPr>
              <a:t>());        </a:t>
            </a:r>
          </a:p>
          <a:p>
            <a:pPr marL="0" indent="0">
              <a:buNone/>
            </a:pPr>
            <a:r>
              <a:rPr lang="en-US" sz="1800" dirty="0">
                <a:latin typeface="Lucida Sans Unicode" panose="020B0602030504020204" pitchFamily="34" charset="0"/>
                <a:cs typeface="Lucida Sans Unicode" panose="020B0602030504020204" pitchFamily="34" charset="0"/>
              </a:rPr>
              <a:t>    }</a:t>
            </a:r>
          </a:p>
          <a:p>
            <a:pPr marL="0" indent="0">
              <a:buNone/>
            </a:pPr>
            <a:r>
              <a:rPr lang="en-US" sz="1800" dirty="0">
                <a:latin typeface="Lucida Sans Unicode" panose="020B0602030504020204" pitchFamily="34" charset="0"/>
                <a:cs typeface="Lucida Sans Unicode" panose="020B0602030504020204" pitchFamily="34" charset="0"/>
              </a:rPr>
              <a:t>}</a:t>
            </a:r>
            <a:endParaRPr lang="en-US" dirty="0">
              <a:latin typeface="Lucida Sans Unicode" panose="020B0602030504020204" pitchFamily="34" charset="0"/>
              <a:cs typeface="Lucida Sans Unicode" panose="020B0602030504020204" pitchFamily="34" charset="0"/>
            </a:endParaRPr>
          </a:p>
        </p:txBody>
      </p:sp>
    </p:spTree>
    <p:extLst>
      <p:ext uri="{BB962C8B-B14F-4D97-AF65-F5344CB8AC3E}">
        <p14:creationId xmlns:p14="http://schemas.microsoft.com/office/powerpoint/2010/main" val="19963204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b7d11a5b-b0f6-4ae1-8ada-a62157e1ea6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LINQ to Entities</a:t>
            </a:r>
          </a:p>
        </p:txBody>
      </p:sp>
      <p:sp>
        <p:nvSpPr>
          <p:cNvPr id="4" name="Content Placeholder 2"/>
          <p:cNvSpPr>
            <a:spLocks noGrp="1"/>
          </p:cNvSpPr>
          <p:nvPr/>
        </p:nvSpPr>
        <p:spPr bwMode="auto">
          <a:xfrm>
            <a:off x="458788" y="1021215"/>
            <a:ext cx="8119156" cy="140280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LINQ to Entities is the version of LINQ that works with Entity Framework</a:t>
            </a:r>
          </a:p>
          <a:p>
            <a:r>
              <a:rPr lang="en-US" dirty="0"/>
              <a:t>Sample LINQ Query:</a:t>
            </a:r>
          </a:p>
        </p:txBody>
      </p:sp>
      <p:sp>
        <p:nvSpPr>
          <p:cNvPr id="5" name="Rectangle 4"/>
          <p:cNvSpPr/>
          <p:nvPr/>
        </p:nvSpPr>
        <p:spPr>
          <a:xfrm>
            <a:off x="1028700" y="2713462"/>
            <a:ext cx="7406962" cy="1107996"/>
          </a:xfrm>
          <a:prstGeom prst="rect">
            <a:avLst/>
          </a:prstGeom>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2200" b="0" dirty="0">
                <a:latin typeface="Lucida Sans Unicode" panose="020B0602030504020204" pitchFamily="34" charset="0"/>
                <a:cs typeface="Lucida Sans Unicode" panose="020B0602030504020204" pitchFamily="34" charset="0"/>
              </a:rPr>
              <a:t>var list = from c in _</a:t>
            </a:r>
            <a:r>
              <a:rPr lang="en-US" sz="2200" b="0" dirty="0" err="1">
                <a:latin typeface="Lucida Sans Unicode" panose="020B0602030504020204" pitchFamily="34" charset="0"/>
                <a:cs typeface="Lucida Sans Unicode" panose="020B0602030504020204" pitchFamily="34" charset="0"/>
              </a:rPr>
              <a:t>context.Candidates</a:t>
            </a:r>
            <a:endParaRPr lang="en-US" sz="2200" b="0" dirty="0">
              <a:latin typeface="Lucida Sans Unicode" panose="020B0602030504020204" pitchFamily="34" charset="0"/>
              <a:cs typeface="Lucida Sans Unicode" panose="020B0602030504020204" pitchFamily="34" charset="0"/>
            </a:endParaRPr>
          </a:p>
          <a:p>
            <a:r>
              <a:rPr lang="en-US" sz="2200" b="0" dirty="0">
                <a:latin typeface="Lucida Sans Unicode" panose="020B0602030504020204" pitchFamily="34" charset="0"/>
                <a:cs typeface="Lucida Sans Unicode" panose="020B0602030504020204" pitchFamily="34" charset="0"/>
              </a:rPr>
              <a:t>               where </a:t>
            </a:r>
            <a:r>
              <a:rPr lang="en-US" sz="2200" b="0" dirty="0" err="1">
                <a:latin typeface="Lucida Sans Unicode" panose="020B0602030504020204" pitchFamily="34" charset="0"/>
                <a:cs typeface="Lucida Sans Unicode" panose="020B0602030504020204" pitchFamily="34" charset="0"/>
              </a:rPr>
              <a:t>c.LastName</a:t>
            </a:r>
            <a:r>
              <a:rPr lang="en-US" sz="2200" b="0" dirty="0">
                <a:latin typeface="Lucida Sans Unicode" panose="020B0602030504020204" pitchFamily="34" charset="0"/>
                <a:cs typeface="Lucida Sans Unicode" panose="020B0602030504020204" pitchFamily="34" charset="0"/>
              </a:rPr>
              <a:t> == "Smith"</a:t>
            </a:r>
          </a:p>
          <a:p>
            <a:r>
              <a:rPr lang="en-US" sz="2200" b="0">
                <a:latin typeface="Lucida Sans Unicode" panose="020B0602030504020204" pitchFamily="34" charset="0"/>
                <a:cs typeface="Lucida Sans Unicode" panose="020B0602030504020204" pitchFamily="34" charset="0"/>
              </a:rPr>
              <a:t>               select </a:t>
            </a:r>
            <a:r>
              <a:rPr lang="en-US" sz="2200" b="0" dirty="0">
                <a:latin typeface="Lucida Sans Unicode" panose="020B0602030504020204" pitchFamily="34" charset="0"/>
                <a:cs typeface="Lucida Sans Unicode" panose="020B0602030504020204" pitchFamily="34" charset="0"/>
              </a:rPr>
              <a:t>c;</a:t>
            </a:r>
          </a:p>
        </p:txBody>
      </p:sp>
    </p:spTree>
    <p:extLst>
      <p:ext uri="{BB962C8B-B14F-4D97-AF65-F5344CB8AC3E}">
        <p14:creationId xmlns:p14="http://schemas.microsoft.com/office/powerpoint/2010/main" val="41017876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a07ee9da-adba-4c40-92d1-e3ff83eb2e6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Loading Related Data</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In Entity Framework Core you can load related entities by using navigation properties</a:t>
            </a:r>
          </a:p>
          <a:p>
            <a:r>
              <a:rPr lang="en-US" dirty="0"/>
              <a:t>To load related data, you need choose an ORM pattern</a:t>
            </a:r>
          </a:p>
          <a:p>
            <a:r>
              <a:rPr lang="en-US" dirty="0"/>
              <a:t>Entity Framework Core contains several ORM patterns, which include:</a:t>
            </a:r>
          </a:p>
          <a:p>
            <a:pPr lvl="1"/>
            <a:r>
              <a:rPr lang="en-US" dirty="0"/>
              <a:t>Explicit loading</a:t>
            </a:r>
          </a:p>
          <a:p>
            <a:pPr lvl="1"/>
            <a:r>
              <a:rPr lang="en-US" dirty="0"/>
              <a:t>Eager loading</a:t>
            </a:r>
          </a:p>
          <a:p>
            <a:pPr lvl="1"/>
            <a:r>
              <a:rPr lang="en-US" dirty="0"/>
              <a:t>Lazy loading</a:t>
            </a:r>
          </a:p>
          <a:p>
            <a:endParaRPr lang="en-US" dirty="0"/>
          </a:p>
        </p:txBody>
      </p:sp>
    </p:spTree>
    <p:extLst>
      <p:ext uri="{BB962C8B-B14F-4D97-AF65-F5344CB8AC3E}">
        <p14:creationId xmlns:p14="http://schemas.microsoft.com/office/powerpoint/2010/main" val="5570169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cc70af83-58fb-4adb-8888-46aea5fe575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Loading Related Data by using Explicit Loading</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sz="1800" dirty="0">
                <a:latin typeface="Lucida Sans Unicode" panose="020B0602030504020204" pitchFamily="34" charset="0"/>
                <a:cs typeface="Lucida Sans Unicode" panose="020B0602030504020204" pitchFamily="34" charset="0"/>
              </a:rPr>
              <a:t>public </a:t>
            </a:r>
            <a:r>
              <a:rPr lang="en-US" sz="1800" dirty="0" err="1">
                <a:latin typeface="Lucida Sans Unicode" panose="020B0602030504020204" pitchFamily="34" charset="0"/>
                <a:cs typeface="Lucida Sans Unicode" panose="020B0602030504020204" pitchFamily="34" charset="0"/>
              </a:rPr>
              <a:t>IActionResult</a:t>
            </a:r>
            <a:r>
              <a:rPr lang="en-US" sz="1800" dirty="0">
                <a:latin typeface="Lucida Sans Unicode" panose="020B0602030504020204" pitchFamily="34" charset="0"/>
                <a:cs typeface="Lucida Sans Unicode" panose="020B0602030504020204" pitchFamily="34" charset="0"/>
              </a:rPr>
              <a:t> Index()</a:t>
            </a:r>
          </a:p>
          <a:p>
            <a:pPr marL="0" indent="0">
              <a:buNone/>
            </a:pPr>
            <a:r>
              <a:rPr lang="en-US" sz="1800" dirty="0">
                <a:latin typeface="Lucida Sans Unicode" panose="020B0602030504020204" pitchFamily="34" charset="0"/>
                <a:cs typeface="Lucida Sans Unicode" panose="020B0602030504020204" pitchFamily="34" charset="0"/>
              </a:rPr>
              <a:t>{</a:t>
            </a:r>
          </a:p>
          <a:p>
            <a:pPr marL="0" indent="0">
              <a:buNone/>
            </a:pPr>
            <a:r>
              <a:rPr lang="en-US" sz="1800" dirty="0">
                <a:latin typeface="Lucida Sans Unicode" panose="020B0602030504020204" pitchFamily="34" charset="0"/>
                <a:cs typeface="Lucida Sans Unicode" panose="020B0602030504020204" pitchFamily="34" charset="0"/>
              </a:rPr>
              <a:t>    </a:t>
            </a:r>
            <a:r>
              <a:rPr lang="en-US" sz="1800" dirty="0" err="1">
                <a:latin typeface="Lucida Sans Unicode" panose="020B0602030504020204" pitchFamily="34" charset="0"/>
                <a:cs typeface="Lucida Sans Unicode" panose="020B0602030504020204" pitchFamily="34" charset="0"/>
              </a:rPr>
              <a:t>var</a:t>
            </a:r>
            <a:r>
              <a:rPr lang="en-US" sz="1800" dirty="0">
                <a:latin typeface="Lucida Sans Unicode" panose="020B0602030504020204" pitchFamily="34" charset="0"/>
                <a:cs typeface="Lucida Sans Unicode" panose="020B0602030504020204" pitchFamily="34" charset="0"/>
              </a:rPr>
              <a:t> city = _</a:t>
            </a:r>
            <a:r>
              <a:rPr lang="en-US" sz="1800" dirty="0" err="1">
                <a:latin typeface="Lucida Sans Unicode" panose="020B0602030504020204" pitchFamily="34" charset="0"/>
                <a:cs typeface="Lucida Sans Unicode" panose="020B0602030504020204" pitchFamily="34" charset="0"/>
              </a:rPr>
              <a:t>context.Cities</a:t>
            </a:r>
            <a:endParaRPr lang="en-US" sz="1800" dirty="0">
              <a:latin typeface="Lucida Sans Unicode" panose="020B0602030504020204" pitchFamily="34" charset="0"/>
              <a:cs typeface="Lucida Sans Unicode" panose="020B0602030504020204" pitchFamily="34" charset="0"/>
            </a:endParaRPr>
          </a:p>
          <a:p>
            <a:pPr marL="0" indent="0">
              <a:buNone/>
            </a:pPr>
            <a:r>
              <a:rPr lang="en-US" sz="1800" dirty="0">
                <a:latin typeface="Lucida Sans Unicode" panose="020B0602030504020204" pitchFamily="34" charset="0"/>
                <a:cs typeface="Lucida Sans Unicode" panose="020B0602030504020204" pitchFamily="34" charset="0"/>
              </a:rPr>
              <a:t>        .Single(c =&gt; </a:t>
            </a:r>
            <a:r>
              <a:rPr lang="en-US" sz="1800" dirty="0" err="1">
                <a:latin typeface="Lucida Sans Unicode" panose="020B0602030504020204" pitchFamily="34" charset="0"/>
                <a:cs typeface="Lucida Sans Unicode" panose="020B0602030504020204" pitchFamily="34" charset="0"/>
              </a:rPr>
              <a:t>c.CityId</a:t>
            </a:r>
            <a:r>
              <a:rPr lang="en-US" sz="1800" dirty="0">
                <a:latin typeface="Lucida Sans Unicode" panose="020B0602030504020204" pitchFamily="34" charset="0"/>
                <a:cs typeface="Lucida Sans Unicode" panose="020B0602030504020204" pitchFamily="34" charset="0"/>
              </a:rPr>
              <a:t> == 1);</a:t>
            </a:r>
          </a:p>
          <a:p>
            <a:pPr marL="0" indent="0">
              <a:buNone/>
            </a:pPr>
            <a:endParaRPr lang="en-US" sz="1800" dirty="0">
              <a:latin typeface="Lucida Sans Unicode" panose="020B0602030504020204" pitchFamily="34" charset="0"/>
              <a:cs typeface="Lucida Sans Unicode" panose="020B0602030504020204" pitchFamily="34" charset="0"/>
            </a:endParaRPr>
          </a:p>
          <a:p>
            <a:pPr marL="0" indent="0">
              <a:buNone/>
            </a:pPr>
            <a:r>
              <a:rPr lang="en-US" sz="1800" dirty="0">
                <a:latin typeface="Lucida Sans Unicode" panose="020B0602030504020204" pitchFamily="34" charset="0"/>
                <a:cs typeface="Lucida Sans Unicode" panose="020B0602030504020204" pitchFamily="34" charset="0"/>
              </a:rPr>
              <a:t>    _</a:t>
            </a:r>
            <a:r>
              <a:rPr lang="en-US" sz="1800" dirty="0" err="1">
                <a:latin typeface="Lucida Sans Unicode" panose="020B0602030504020204" pitchFamily="34" charset="0"/>
                <a:cs typeface="Lucida Sans Unicode" panose="020B0602030504020204" pitchFamily="34" charset="0"/>
              </a:rPr>
              <a:t>context.Entry</a:t>
            </a:r>
            <a:r>
              <a:rPr lang="en-US" sz="1800" dirty="0">
                <a:latin typeface="Lucida Sans Unicode" panose="020B0602030504020204" pitchFamily="34" charset="0"/>
                <a:cs typeface="Lucida Sans Unicode" panose="020B0602030504020204" pitchFamily="34" charset="0"/>
              </a:rPr>
              <a:t>(city)</a:t>
            </a:r>
          </a:p>
          <a:p>
            <a:pPr marL="0" indent="0">
              <a:buNone/>
            </a:pPr>
            <a:r>
              <a:rPr lang="en-US" sz="1800" dirty="0">
                <a:latin typeface="Lucida Sans Unicode" panose="020B0602030504020204" pitchFamily="34" charset="0"/>
                <a:cs typeface="Lucida Sans Unicode" panose="020B0602030504020204" pitchFamily="34" charset="0"/>
              </a:rPr>
              <a:t>        .Collection(c =&gt; </a:t>
            </a:r>
            <a:r>
              <a:rPr lang="en-US" sz="1800" dirty="0" err="1">
                <a:latin typeface="Lucida Sans Unicode" panose="020B0602030504020204" pitchFamily="34" charset="0"/>
                <a:cs typeface="Lucida Sans Unicode" panose="020B0602030504020204" pitchFamily="34" charset="0"/>
              </a:rPr>
              <a:t>c.People</a:t>
            </a:r>
            <a:r>
              <a:rPr lang="en-US" sz="1800" dirty="0">
                <a:latin typeface="Lucida Sans Unicode" panose="020B0602030504020204" pitchFamily="34" charset="0"/>
                <a:cs typeface="Lucida Sans Unicode" panose="020B0602030504020204" pitchFamily="34" charset="0"/>
              </a:rPr>
              <a:t>)</a:t>
            </a:r>
          </a:p>
          <a:p>
            <a:pPr marL="0" indent="0">
              <a:buNone/>
            </a:pPr>
            <a:r>
              <a:rPr lang="en-US" sz="1800" dirty="0">
                <a:latin typeface="Lucida Sans Unicode" panose="020B0602030504020204" pitchFamily="34" charset="0"/>
                <a:cs typeface="Lucida Sans Unicode" panose="020B0602030504020204" pitchFamily="34" charset="0"/>
              </a:rPr>
              <a:t>        .Load();</a:t>
            </a:r>
          </a:p>
          <a:p>
            <a:pPr marL="0" indent="0">
              <a:buNone/>
            </a:pPr>
            <a:endParaRPr lang="en-US" sz="1800" dirty="0">
              <a:latin typeface="Lucida Sans Unicode" panose="020B0602030504020204" pitchFamily="34" charset="0"/>
              <a:cs typeface="Lucida Sans Unicode" panose="020B0602030504020204" pitchFamily="34" charset="0"/>
            </a:endParaRPr>
          </a:p>
          <a:p>
            <a:pPr marL="0" indent="0">
              <a:buNone/>
            </a:pPr>
            <a:r>
              <a:rPr lang="en-US" sz="1800" dirty="0">
                <a:latin typeface="Lucida Sans Unicode" panose="020B0602030504020204" pitchFamily="34" charset="0"/>
                <a:cs typeface="Lucida Sans Unicode" panose="020B0602030504020204" pitchFamily="34" charset="0"/>
              </a:rPr>
              <a:t>     _</a:t>
            </a:r>
            <a:r>
              <a:rPr lang="en-US" sz="1800" dirty="0" err="1">
                <a:latin typeface="Lucida Sans Unicode" panose="020B0602030504020204" pitchFamily="34" charset="0"/>
                <a:cs typeface="Lucida Sans Unicode" panose="020B0602030504020204" pitchFamily="34" charset="0"/>
              </a:rPr>
              <a:t>context.Entry</a:t>
            </a:r>
            <a:r>
              <a:rPr lang="en-US" sz="1800" dirty="0">
                <a:latin typeface="Lucida Sans Unicode" panose="020B0602030504020204" pitchFamily="34" charset="0"/>
                <a:cs typeface="Lucida Sans Unicode" panose="020B0602030504020204" pitchFamily="34" charset="0"/>
              </a:rPr>
              <a:t>(city)</a:t>
            </a:r>
          </a:p>
          <a:p>
            <a:pPr marL="0" indent="0">
              <a:buNone/>
            </a:pPr>
            <a:r>
              <a:rPr lang="en-US" sz="1800" dirty="0">
                <a:latin typeface="Lucida Sans Unicode" panose="020B0602030504020204" pitchFamily="34" charset="0"/>
                <a:cs typeface="Lucida Sans Unicode" panose="020B0602030504020204" pitchFamily="34" charset="0"/>
              </a:rPr>
              <a:t>        .Reference(c =&gt; </a:t>
            </a:r>
            <a:r>
              <a:rPr lang="en-US" sz="1800" dirty="0" err="1">
                <a:latin typeface="Lucida Sans Unicode" panose="020B0602030504020204" pitchFamily="34" charset="0"/>
                <a:cs typeface="Lucida Sans Unicode" panose="020B0602030504020204" pitchFamily="34" charset="0"/>
              </a:rPr>
              <a:t>c.Country</a:t>
            </a:r>
            <a:r>
              <a:rPr lang="en-US" sz="1800" dirty="0">
                <a:latin typeface="Lucida Sans Unicode" panose="020B0602030504020204" pitchFamily="34" charset="0"/>
                <a:cs typeface="Lucida Sans Unicode" panose="020B0602030504020204" pitchFamily="34" charset="0"/>
              </a:rPr>
              <a:t>)</a:t>
            </a:r>
          </a:p>
          <a:p>
            <a:pPr marL="0" indent="0">
              <a:buNone/>
            </a:pPr>
            <a:r>
              <a:rPr lang="en-US" sz="1800" dirty="0">
                <a:latin typeface="Lucida Sans Unicode" panose="020B0602030504020204" pitchFamily="34" charset="0"/>
                <a:cs typeface="Lucida Sans Unicode" panose="020B0602030504020204" pitchFamily="34" charset="0"/>
              </a:rPr>
              <a:t>        .Load();</a:t>
            </a:r>
          </a:p>
          <a:p>
            <a:pPr marL="0" indent="0">
              <a:buNone/>
            </a:pPr>
            <a:endParaRPr lang="en-US" sz="1800" dirty="0">
              <a:latin typeface="Lucida Sans Unicode" panose="020B0602030504020204" pitchFamily="34" charset="0"/>
              <a:cs typeface="Lucida Sans Unicode" panose="020B0602030504020204" pitchFamily="34" charset="0"/>
            </a:endParaRPr>
          </a:p>
          <a:p>
            <a:pPr marL="0" indent="0">
              <a:buNone/>
            </a:pPr>
            <a:r>
              <a:rPr lang="en-US" sz="1800" dirty="0">
                <a:latin typeface="Lucida Sans Unicode" panose="020B0602030504020204" pitchFamily="34" charset="0"/>
                <a:cs typeface="Lucida Sans Unicode" panose="020B0602030504020204" pitchFamily="34" charset="0"/>
              </a:rPr>
              <a:t>    return View(city);</a:t>
            </a:r>
          </a:p>
          <a:p>
            <a:pPr marL="0" indent="0">
              <a:buNone/>
            </a:pPr>
            <a:r>
              <a:rPr lang="en-US" sz="1800" dirty="0">
                <a:latin typeface="Lucida Sans Unicode" panose="020B0602030504020204" pitchFamily="34" charset="0"/>
                <a:cs typeface="Lucida Sans Unicode" panose="020B0602030504020204" pitchFamily="34" charset="0"/>
              </a:rPr>
              <a:t>}</a:t>
            </a:r>
          </a:p>
        </p:txBody>
      </p:sp>
    </p:spTree>
    <p:extLst>
      <p:ext uri="{BB962C8B-B14F-4D97-AF65-F5344CB8AC3E}">
        <p14:creationId xmlns:p14="http://schemas.microsoft.com/office/powerpoint/2010/main" val="22980675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91f75934-6eb5-44da-8434-287bddd00c7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Loading Related Data by using Eager Loading</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sz="2500" dirty="0">
                <a:latin typeface="Lucida Sans Unicode" panose="020B0602030504020204" pitchFamily="34" charset="0"/>
                <a:cs typeface="Lucida Sans Unicode" panose="020B0602030504020204" pitchFamily="34" charset="0"/>
              </a:rPr>
              <a:t>public </a:t>
            </a:r>
            <a:r>
              <a:rPr lang="en-US" sz="2500" dirty="0" err="1">
                <a:latin typeface="Lucida Sans Unicode" panose="020B0602030504020204" pitchFamily="34" charset="0"/>
                <a:cs typeface="Lucida Sans Unicode" panose="020B0602030504020204" pitchFamily="34" charset="0"/>
              </a:rPr>
              <a:t>IActionResult</a:t>
            </a:r>
            <a:r>
              <a:rPr lang="en-US" sz="2500" dirty="0">
                <a:latin typeface="Lucida Sans Unicode" panose="020B0602030504020204" pitchFamily="34" charset="0"/>
                <a:cs typeface="Lucida Sans Unicode" panose="020B0602030504020204" pitchFamily="34" charset="0"/>
              </a:rPr>
              <a:t> Index()</a:t>
            </a:r>
          </a:p>
          <a:p>
            <a:pPr marL="0" indent="0">
              <a:buNone/>
            </a:pPr>
            <a:r>
              <a:rPr lang="en-US" sz="2500" dirty="0">
                <a:latin typeface="Lucida Sans Unicode" panose="020B0602030504020204" pitchFamily="34" charset="0"/>
                <a:cs typeface="Lucida Sans Unicode" panose="020B0602030504020204" pitchFamily="34" charset="0"/>
              </a:rPr>
              <a:t>{</a:t>
            </a:r>
          </a:p>
          <a:p>
            <a:pPr marL="0" indent="0">
              <a:buNone/>
            </a:pPr>
            <a:r>
              <a:rPr lang="en-US" sz="2500" dirty="0">
                <a:latin typeface="Lucida Sans Unicode" panose="020B0602030504020204" pitchFamily="34" charset="0"/>
                <a:cs typeface="Lucida Sans Unicode" panose="020B0602030504020204" pitchFamily="34" charset="0"/>
              </a:rPr>
              <a:t>    </a:t>
            </a:r>
            <a:r>
              <a:rPr lang="en-US" sz="2500" dirty="0" err="1">
                <a:latin typeface="Lucida Sans Unicode" panose="020B0602030504020204" pitchFamily="34" charset="0"/>
                <a:cs typeface="Lucida Sans Unicode" panose="020B0602030504020204" pitchFamily="34" charset="0"/>
              </a:rPr>
              <a:t>var</a:t>
            </a:r>
            <a:r>
              <a:rPr lang="en-US" sz="2500" dirty="0">
                <a:latin typeface="Lucida Sans Unicode" panose="020B0602030504020204" pitchFamily="34" charset="0"/>
                <a:cs typeface="Lucida Sans Unicode" panose="020B0602030504020204" pitchFamily="34" charset="0"/>
              </a:rPr>
              <a:t> countries = _</a:t>
            </a:r>
            <a:r>
              <a:rPr lang="en-US" sz="2500" dirty="0" err="1">
                <a:latin typeface="Lucida Sans Unicode" panose="020B0602030504020204" pitchFamily="34" charset="0"/>
                <a:cs typeface="Lucida Sans Unicode" panose="020B0602030504020204" pitchFamily="34" charset="0"/>
              </a:rPr>
              <a:t>context.Countries</a:t>
            </a:r>
            <a:r>
              <a:rPr lang="en-US" sz="2500" dirty="0">
                <a:latin typeface="Lucida Sans Unicode" panose="020B0602030504020204" pitchFamily="34" charset="0"/>
                <a:cs typeface="Lucida Sans Unicode" panose="020B0602030504020204" pitchFamily="34" charset="0"/>
              </a:rPr>
              <a:t>       </a:t>
            </a:r>
          </a:p>
          <a:p>
            <a:pPr marL="0" indent="0">
              <a:buNone/>
            </a:pPr>
            <a:r>
              <a:rPr lang="en-US" sz="2500" dirty="0">
                <a:latin typeface="Lucida Sans Unicode" panose="020B0602030504020204" pitchFamily="34" charset="0"/>
                <a:cs typeface="Lucida Sans Unicode" panose="020B0602030504020204" pitchFamily="34" charset="0"/>
              </a:rPr>
              <a:t>        .Include(country =&gt; </a:t>
            </a:r>
            <a:r>
              <a:rPr lang="en-US" sz="2500" dirty="0" err="1">
                <a:latin typeface="Lucida Sans Unicode" panose="020B0602030504020204" pitchFamily="34" charset="0"/>
                <a:cs typeface="Lucida Sans Unicode" panose="020B0602030504020204" pitchFamily="34" charset="0"/>
              </a:rPr>
              <a:t>country.Cities</a:t>
            </a:r>
            <a:r>
              <a:rPr lang="en-US" sz="2500" dirty="0">
                <a:latin typeface="Lucida Sans Unicode" panose="020B0602030504020204" pitchFamily="34" charset="0"/>
                <a:cs typeface="Lucida Sans Unicode" panose="020B0602030504020204" pitchFamily="34" charset="0"/>
              </a:rPr>
              <a:t>)</a:t>
            </a:r>
          </a:p>
          <a:p>
            <a:pPr marL="0" indent="0">
              <a:buNone/>
            </a:pPr>
            <a:r>
              <a:rPr lang="en-US" sz="2500" dirty="0">
                <a:latin typeface="Lucida Sans Unicode" panose="020B0602030504020204" pitchFamily="34" charset="0"/>
                <a:cs typeface="Lucida Sans Unicode" panose="020B0602030504020204" pitchFamily="34" charset="0"/>
              </a:rPr>
              <a:t>            .</a:t>
            </a:r>
            <a:r>
              <a:rPr lang="en-US" sz="2500" dirty="0" err="1">
                <a:latin typeface="Lucida Sans Unicode" panose="020B0602030504020204" pitchFamily="34" charset="0"/>
                <a:cs typeface="Lucida Sans Unicode" panose="020B0602030504020204" pitchFamily="34" charset="0"/>
              </a:rPr>
              <a:t>ThenInclude</a:t>
            </a:r>
            <a:r>
              <a:rPr lang="en-US" sz="2500" dirty="0">
                <a:latin typeface="Lucida Sans Unicode" panose="020B0602030504020204" pitchFamily="34" charset="0"/>
                <a:cs typeface="Lucida Sans Unicode" panose="020B0602030504020204" pitchFamily="34" charset="0"/>
              </a:rPr>
              <a:t>(city =&gt; </a:t>
            </a:r>
            <a:r>
              <a:rPr lang="en-US" sz="2500" dirty="0" err="1">
                <a:latin typeface="Lucida Sans Unicode" panose="020B0602030504020204" pitchFamily="34" charset="0"/>
                <a:cs typeface="Lucida Sans Unicode" panose="020B0602030504020204" pitchFamily="34" charset="0"/>
              </a:rPr>
              <a:t>city.People</a:t>
            </a:r>
            <a:r>
              <a:rPr lang="en-US" sz="2500" dirty="0">
                <a:latin typeface="Lucida Sans Unicode" panose="020B0602030504020204" pitchFamily="34" charset="0"/>
                <a:cs typeface="Lucida Sans Unicode" panose="020B0602030504020204" pitchFamily="34" charset="0"/>
              </a:rPr>
              <a:t>)</a:t>
            </a:r>
          </a:p>
          <a:p>
            <a:pPr marL="0" indent="0">
              <a:buNone/>
            </a:pPr>
            <a:r>
              <a:rPr lang="en-US" sz="2500" dirty="0">
                <a:latin typeface="Lucida Sans Unicode" panose="020B0602030504020204" pitchFamily="34" charset="0"/>
                <a:cs typeface="Lucida Sans Unicode" panose="020B0602030504020204" pitchFamily="34" charset="0"/>
              </a:rPr>
              <a:t>        .</a:t>
            </a:r>
            <a:r>
              <a:rPr lang="en-US" sz="2500" dirty="0" err="1">
                <a:latin typeface="Lucida Sans Unicode" panose="020B0602030504020204" pitchFamily="34" charset="0"/>
                <a:cs typeface="Lucida Sans Unicode" panose="020B0602030504020204" pitchFamily="34" charset="0"/>
              </a:rPr>
              <a:t>ToList</a:t>
            </a:r>
            <a:r>
              <a:rPr lang="en-US" sz="2500" dirty="0">
                <a:latin typeface="Lucida Sans Unicode" panose="020B0602030504020204" pitchFamily="34" charset="0"/>
                <a:cs typeface="Lucida Sans Unicode" panose="020B0602030504020204" pitchFamily="34" charset="0"/>
              </a:rPr>
              <a:t>();</a:t>
            </a:r>
          </a:p>
          <a:p>
            <a:pPr marL="0" indent="0">
              <a:buNone/>
            </a:pPr>
            <a:endParaRPr lang="en-US" sz="2500" dirty="0">
              <a:latin typeface="Lucida Sans Unicode" panose="020B0602030504020204" pitchFamily="34" charset="0"/>
              <a:cs typeface="Lucida Sans Unicode" panose="020B0602030504020204" pitchFamily="34" charset="0"/>
            </a:endParaRPr>
          </a:p>
          <a:p>
            <a:pPr marL="0" indent="0">
              <a:buNone/>
            </a:pPr>
            <a:r>
              <a:rPr lang="en-US" sz="2500" dirty="0">
                <a:latin typeface="Lucida Sans Unicode" panose="020B0602030504020204" pitchFamily="34" charset="0"/>
                <a:cs typeface="Lucida Sans Unicode" panose="020B0602030504020204" pitchFamily="34" charset="0"/>
              </a:rPr>
              <a:t>    return View(countries);</a:t>
            </a:r>
          </a:p>
          <a:p>
            <a:pPr marL="0" indent="0">
              <a:buNone/>
            </a:pPr>
            <a:r>
              <a:rPr lang="en-US" sz="2500" dirty="0">
                <a:latin typeface="Lucida Sans Unicode" panose="020B0602030504020204" pitchFamily="34" charset="0"/>
                <a:cs typeface="Lucida Sans Unicode" panose="020B0602030504020204" pitchFamily="34" charset="0"/>
              </a:rPr>
              <a:t>}</a:t>
            </a:r>
          </a:p>
          <a:p>
            <a:endParaRPr lang="en-US" dirty="0"/>
          </a:p>
        </p:txBody>
      </p:sp>
    </p:spTree>
    <p:extLst>
      <p:ext uri="{BB962C8B-B14F-4D97-AF65-F5344CB8AC3E}">
        <p14:creationId xmlns:p14="http://schemas.microsoft.com/office/powerpoint/2010/main" val="14585728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0b820d8c-5b48-459e-8d23-c832e4fc5fd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Loading Related Data by using Lazy Loading</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Navigation properties should to be overridden</a:t>
            </a:r>
          </a:p>
          <a:p>
            <a:pPr marL="0" indent="0">
              <a:buNone/>
            </a:pPr>
            <a:r>
              <a:rPr lang="en-US" sz="1800" dirty="0">
                <a:latin typeface="Consolas" panose="020B0609020204030204" pitchFamily="49" charset="0"/>
              </a:rPr>
              <a:t>    </a:t>
            </a:r>
          </a:p>
          <a:p>
            <a:pPr marL="0" indent="0">
              <a:buNone/>
            </a:pPr>
            <a:r>
              <a:rPr lang="en-US" sz="1800" dirty="0">
                <a:latin typeface="Lucida Sans Unicode" panose="020B0602030504020204" pitchFamily="34" charset="0"/>
                <a:cs typeface="Lucida Sans Unicode" panose="020B0602030504020204" pitchFamily="34" charset="0"/>
              </a:rPr>
              <a:t>    public class Country</a:t>
            </a:r>
          </a:p>
          <a:p>
            <a:pPr marL="0" indent="0">
              <a:buNone/>
            </a:pPr>
            <a:r>
              <a:rPr lang="en-US" sz="1800" dirty="0">
                <a:latin typeface="Lucida Sans Unicode" panose="020B0602030504020204" pitchFamily="34" charset="0"/>
                <a:cs typeface="Lucida Sans Unicode" panose="020B0602030504020204" pitchFamily="34" charset="0"/>
              </a:rPr>
              <a:t>    {</a:t>
            </a:r>
          </a:p>
          <a:p>
            <a:pPr marL="0" indent="0">
              <a:buNone/>
            </a:pPr>
            <a:r>
              <a:rPr lang="en-US" sz="1800" dirty="0">
                <a:latin typeface="Lucida Sans Unicode" panose="020B0602030504020204" pitchFamily="34" charset="0"/>
                <a:cs typeface="Lucida Sans Unicode" panose="020B0602030504020204" pitchFamily="34" charset="0"/>
              </a:rPr>
              <a:t>        public virtual </a:t>
            </a:r>
            <a:r>
              <a:rPr lang="en-US" sz="1800" dirty="0" err="1">
                <a:latin typeface="Lucida Sans Unicode" panose="020B0602030504020204" pitchFamily="34" charset="0"/>
                <a:cs typeface="Lucida Sans Unicode" panose="020B0602030504020204" pitchFamily="34" charset="0"/>
              </a:rPr>
              <a:t>ICollection</a:t>
            </a:r>
            <a:r>
              <a:rPr lang="en-US" sz="1800" dirty="0">
                <a:latin typeface="Lucida Sans Unicode" panose="020B0602030504020204" pitchFamily="34" charset="0"/>
                <a:cs typeface="Lucida Sans Unicode" panose="020B0602030504020204" pitchFamily="34" charset="0"/>
              </a:rPr>
              <a:t>&lt;City&gt; Cities { get; set; }</a:t>
            </a:r>
          </a:p>
          <a:p>
            <a:pPr marL="0" indent="0">
              <a:buNone/>
            </a:pPr>
            <a:r>
              <a:rPr lang="en-US" sz="1800" dirty="0">
                <a:latin typeface="Lucida Sans Unicode" panose="020B0602030504020204" pitchFamily="34" charset="0"/>
                <a:cs typeface="Lucida Sans Unicode" panose="020B0602030504020204" pitchFamily="34" charset="0"/>
              </a:rPr>
              <a:t>    }</a:t>
            </a:r>
          </a:p>
          <a:p>
            <a:pPr marL="0" indent="0">
              <a:buNone/>
            </a:pPr>
            <a:endParaRPr lang="en-US" sz="1800" dirty="0">
              <a:latin typeface="Consolas" panose="020B0609020204030204" pitchFamily="49" charset="0"/>
            </a:endParaRPr>
          </a:p>
          <a:p>
            <a:r>
              <a:rPr lang="en-US" dirty="0"/>
              <a:t>Turn on the creation of lazy-loading proxies</a:t>
            </a:r>
          </a:p>
          <a:p>
            <a:pPr marL="0" indent="0">
              <a:buNone/>
            </a:pPr>
            <a:r>
              <a:rPr lang="en-US" sz="1800" dirty="0">
                <a:latin typeface="Consolas" panose="020B0609020204030204" pitchFamily="49" charset="0"/>
              </a:rPr>
              <a:t>    </a:t>
            </a:r>
          </a:p>
          <a:p>
            <a:pPr marL="0" indent="0">
              <a:buNone/>
            </a:pPr>
            <a:r>
              <a:rPr lang="en-US" sz="1800" dirty="0">
                <a:latin typeface="Consolas" panose="020B0609020204030204" pitchFamily="49" charset="0"/>
              </a:rPr>
              <a:t>    </a:t>
            </a:r>
            <a:r>
              <a:rPr lang="en-US" sz="1800" dirty="0" err="1">
                <a:latin typeface="Lucida Sans Unicode" panose="020B0602030504020204" pitchFamily="34" charset="0"/>
                <a:cs typeface="Lucida Sans Unicode" panose="020B0602030504020204" pitchFamily="34" charset="0"/>
              </a:rPr>
              <a:t>services.AddDbContext</a:t>
            </a:r>
            <a:r>
              <a:rPr lang="en-US" sz="1800" dirty="0">
                <a:latin typeface="Lucida Sans Unicode" panose="020B0602030504020204" pitchFamily="34" charset="0"/>
                <a:cs typeface="Lucida Sans Unicode" panose="020B0602030504020204" pitchFamily="34" charset="0"/>
              </a:rPr>
              <a:t>&lt;</a:t>
            </a:r>
            <a:r>
              <a:rPr lang="en-US" sz="1800" dirty="0" err="1">
                <a:latin typeface="Lucida Sans Unicode" panose="020B0602030504020204" pitchFamily="34" charset="0"/>
                <a:cs typeface="Lucida Sans Unicode" panose="020B0602030504020204" pitchFamily="34" charset="0"/>
              </a:rPr>
              <a:t>DemographyContext</a:t>
            </a:r>
            <a:r>
              <a:rPr lang="en-US" sz="1800" dirty="0">
                <a:latin typeface="Lucida Sans Unicode" panose="020B0602030504020204" pitchFamily="34" charset="0"/>
                <a:cs typeface="Lucida Sans Unicode" panose="020B0602030504020204" pitchFamily="34" charset="0"/>
              </a:rPr>
              <a:t>&gt;(</a:t>
            </a:r>
          </a:p>
          <a:p>
            <a:pPr marL="0" indent="0">
              <a:buNone/>
            </a:pPr>
            <a:r>
              <a:rPr lang="en-US" sz="1800" dirty="0">
                <a:latin typeface="Lucida Sans Unicode" panose="020B0602030504020204" pitchFamily="34" charset="0"/>
                <a:cs typeface="Lucida Sans Unicode" panose="020B0602030504020204" pitchFamily="34" charset="0"/>
              </a:rPr>
              <a:t>        options =&gt; </a:t>
            </a:r>
            <a:r>
              <a:rPr lang="en-US" sz="1800" dirty="0" err="1">
                <a:latin typeface="Lucida Sans Unicode" panose="020B0602030504020204" pitchFamily="34" charset="0"/>
                <a:cs typeface="Lucida Sans Unicode" panose="020B0602030504020204" pitchFamily="34" charset="0"/>
              </a:rPr>
              <a:t>options.UseLazyLoadingProxies</a:t>
            </a:r>
            <a:r>
              <a:rPr lang="en-US" sz="1800" dirty="0">
                <a:latin typeface="Lucida Sans Unicode" panose="020B0602030504020204" pitchFamily="34" charset="0"/>
                <a:cs typeface="Lucida Sans Unicode" panose="020B0602030504020204" pitchFamily="34" charset="0"/>
              </a:rPr>
              <a:t>()</a:t>
            </a:r>
          </a:p>
          <a:p>
            <a:pPr marL="0" indent="0">
              <a:buNone/>
            </a:pPr>
            <a:r>
              <a:rPr lang="en-US" sz="1800" dirty="0">
                <a:latin typeface="Lucida Sans Unicode" panose="020B0602030504020204" pitchFamily="34" charset="0"/>
                <a:cs typeface="Lucida Sans Unicode" panose="020B0602030504020204" pitchFamily="34" charset="0"/>
              </a:rPr>
              <a:t>                          .</a:t>
            </a:r>
            <a:r>
              <a:rPr lang="en-US" sz="1800" dirty="0" err="1">
                <a:latin typeface="Lucida Sans Unicode" panose="020B0602030504020204" pitchFamily="34" charset="0"/>
                <a:cs typeface="Lucida Sans Unicode" panose="020B0602030504020204" pitchFamily="34" charset="0"/>
              </a:rPr>
              <a:t>UseSqlite</a:t>
            </a:r>
            <a:r>
              <a:rPr lang="en-US" sz="1800" dirty="0">
                <a:latin typeface="Lucida Sans Unicode" panose="020B0602030504020204" pitchFamily="34" charset="0"/>
                <a:cs typeface="Lucida Sans Unicode" panose="020B0602030504020204" pitchFamily="34" charset="0"/>
              </a:rPr>
              <a:t>("Data Source=</a:t>
            </a:r>
            <a:r>
              <a:rPr lang="en-US" sz="1800" dirty="0" err="1">
                <a:latin typeface="Lucida Sans Unicode" panose="020B0602030504020204" pitchFamily="34" charset="0"/>
                <a:cs typeface="Lucida Sans Unicode" panose="020B0602030504020204" pitchFamily="34" charset="0"/>
              </a:rPr>
              <a:t>example.db</a:t>
            </a:r>
            <a:r>
              <a:rPr lang="en-US" sz="1800" dirty="0">
                <a:latin typeface="Lucida Sans Unicode" panose="020B0602030504020204" pitchFamily="34" charset="0"/>
                <a:cs typeface="Lucida Sans Unicode" panose="020B0602030504020204" pitchFamily="34" charset="0"/>
              </a:rPr>
              <a:t>"));</a:t>
            </a:r>
          </a:p>
          <a:p>
            <a:pPr marL="0" indent="0">
              <a:buNone/>
            </a:pPr>
            <a:endParaRPr lang="en-US" sz="1800" dirty="0">
              <a:latin typeface="Consolas" panose="020B0609020204030204" pitchFamily="49" charset="0"/>
            </a:endParaRPr>
          </a:p>
          <a:p>
            <a:pPr marL="0" indent="0">
              <a:buNone/>
            </a:pPr>
            <a:endParaRPr lang="en-US" dirty="0"/>
          </a:p>
        </p:txBody>
      </p:sp>
    </p:spTree>
    <p:extLst>
      <p:ext uri="{BB962C8B-B14F-4D97-AF65-F5344CB8AC3E}">
        <p14:creationId xmlns:p14="http://schemas.microsoft.com/office/powerpoint/2010/main" val="583207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b02ef940-ebb3-4a3a-b3e7-b25be9a620f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Manipulating Data by Using Entity Framework</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Entity Framework can track your entity changes </a:t>
            </a:r>
          </a:p>
          <a:p>
            <a:r>
              <a:rPr lang="en-US" dirty="0"/>
              <a:t>The context uses in-memory snapshots to detect changes</a:t>
            </a:r>
          </a:p>
          <a:p>
            <a:r>
              <a:rPr lang="en-US" dirty="0"/>
              <a:t>Call the </a:t>
            </a:r>
            <a:r>
              <a:rPr lang="en-US" b="1" dirty="0" err="1"/>
              <a:t>SaveChanges</a:t>
            </a:r>
            <a:r>
              <a:rPr lang="en-US" dirty="0"/>
              <a:t> method to save changes to the database</a:t>
            </a:r>
          </a:p>
          <a:p>
            <a:pPr marL="0" indent="0">
              <a:buNone/>
            </a:pPr>
            <a:endParaRPr lang="en-US" sz="1800" dirty="0">
              <a:latin typeface="Consolas" panose="020B0609020204030204" pitchFamily="49" charset="0"/>
              <a:cs typeface="Consolas" panose="020B0609020204030204" pitchFamily="49" charset="0"/>
            </a:endParaRPr>
          </a:p>
          <a:p>
            <a:pPr marL="0" indent="0">
              <a:buNone/>
            </a:pPr>
            <a:r>
              <a:rPr lang="en-US" sz="2400">
                <a:latin typeface="Consolas" panose="020B0609020204030204" pitchFamily="49" charset="0"/>
              </a:rPr>
              <a:t>  </a:t>
            </a:r>
            <a:r>
              <a:rPr lang="en-US" sz="1800">
                <a:latin typeface="Lucida Sans Unicode" panose="020B0602030504020204" pitchFamily="34" charset="0"/>
                <a:cs typeface="Lucida Sans Unicode" panose="020B0602030504020204" pitchFamily="34" charset="0"/>
              </a:rPr>
              <a:t>_</a:t>
            </a:r>
            <a:r>
              <a:rPr lang="en-US" sz="1800" dirty="0" err="1">
                <a:latin typeface="Lucida Sans Unicode" panose="020B0602030504020204" pitchFamily="34" charset="0"/>
                <a:cs typeface="Lucida Sans Unicode" panose="020B0602030504020204" pitchFamily="34" charset="0"/>
              </a:rPr>
              <a:t>context.People.Remove</a:t>
            </a:r>
            <a:r>
              <a:rPr lang="en-US" sz="1800" dirty="0">
                <a:latin typeface="Lucida Sans Unicode" panose="020B0602030504020204" pitchFamily="34" charset="0"/>
                <a:cs typeface="Lucida Sans Unicode" panose="020B0602030504020204" pitchFamily="34" charset="0"/>
              </a:rPr>
              <a:t>(person);</a:t>
            </a:r>
          </a:p>
          <a:p>
            <a:pPr marL="0" indent="0">
              <a:buNone/>
            </a:pPr>
            <a:r>
              <a:rPr lang="en-US" sz="1800" dirty="0">
                <a:latin typeface="Lucida Sans Unicode" panose="020B0602030504020204" pitchFamily="34" charset="0"/>
                <a:cs typeface="Lucida Sans Unicode" panose="020B0602030504020204" pitchFamily="34" charset="0"/>
              </a:rPr>
              <a:t>    _</a:t>
            </a:r>
            <a:r>
              <a:rPr lang="en-US" sz="1800" dirty="0" err="1">
                <a:latin typeface="Lucida Sans Unicode" panose="020B0602030504020204" pitchFamily="34" charset="0"/>
                <a:cs typeface="Lucida Sans Unicode" panose="020B0602030504020204" pitchFamily="34" charset="0"/>
              </a:rPr>
              <a:t>context.SaveChanges</a:t>
            </a:r>
            <a:r>
              <a:rPr lang="en-US" sz="1800" dirty="0">
                <a:latin typeface="Lucida Sans Unicode" panose="020B0602030504020204" pitchFamily="34" charset="0"/>
                <a:cs typeface="Lucida Sans Unicode" panose="020B0602030504020204" pitchFamily="34" charset="0"/>
              </a:rPr>
              <a:t>();</a:t>
            </a:r>
          </a:p>
        </p:txBody>
      </p:sp>
    </p:spTree>
    <p:extLst>
      <p:ext uri="{BB962C8B-B14F-4D97-AF65-F5344CB8AC3E}">
        <p14:creationId xmlns:p14="http://schemas.microsoft.com/office/powerpoint/2010/main" val="20081420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702d82ac-ec40-4644-a8ee-84a0a819b75f">
    <p:spTree>
      <p:nvGrpSpPr>
        <p:cNvPr id="1" name=""/>
        <p:cNvGrpSpPr/>
        <p:nvPr/>
      </p:nvGrpSpPr>
      <p:grpSpPr>
        <a:xfrm>
          <a:off x="0" y="0"/>
          <a:ext cx="0" cy="0"/>
          <a:chOff x="0" y="0"/>
          <a:chExt cx="0" cy="0"/>
        </a:xfrm>
      </p:grpSpPr>
      <p:sp>
        <p:nvSpPr>
          <p:cNvPr id="2" name="Title 1"/>
          <p:cNvSpPr>
            <a:spLocks noGrp="1"/>
          </p:cNvSpPr>
          <p:nvPr>
            <p:ph type="title"/>
          </p:nvPr>
        </p:nvSpPr>
        <p:spPr>
          <a:xfrm>
            <a:off x="460375" y="-2"/>
            <a:ext cx="8623240" cy="740664"/>
          </a:xfrm>
        </p:spPr>
        <p:txBody>
          <a:bodyPr/>
          <a:lstStyle/>
          <a:p>
            <a:r>
              <a:rPr lang="en-US" dirty="0"/>
              <a:t>Demonstration: How to Use Entity Framework Core</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In this demonstration, you will learn how to:</a:t>
            </a:r>
          </a:p>
          <a:p>
            <a:pPr marL="182880" lvl="1"/>
            <a:r>
              <a:rPr lang="en-US" dirty="0"/>
              <a:t>Add an Entity Framework context to an MVC application</a:t>
            </a:r>
          </a:p>
          <a:p>
            <a:pPr marL="182880" lvl="1"/>
            <a:r>
              <a:rPr lang="en-US" dirty="0"/>
              <a:t>Connect an Entity Framework context to a SQLite database</a:t>
            </a:r>
          </a:p>
          <a:p>
            <a:pPr marL="182880" lvl="1"/>
            <a:r>
              <a:rPr lang="en-US" dirty="0"/>
              <a:t>Use an Entity Framework context in a controller</a:t>
            </a:r>
          </a:p>
          <a:p>
            <a:pPr marL="182880" lvl="1"/>
            <a:r>
              <a:rPr lang="en-US" dirty="0"/>
              <a:t>Manipulate data by using Entity Framework Core</a:t>
            </a:r>
          </a:p>
        </p:txBody>
      </p:sp>
    </p:spTree>
    <p:extLst>
      <p:ext uri="{BB962C8B-B14F-4D97-AF65-F5344CB8AC3E}">
        <p14:creationId xmlns:p14="http://schemas.microsoft.com/office/powerpoint/2010/main" val="5221217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Module Overview</a:t>
            </a:r>
          </a:p>
        </p:txBody>
      </p:sp>
      <p:sp>
        <p:nvSpPr>
          <p:cNvPr id="3" name="Text Placeholder 2"/>
          <p:cNvSpPr>
            <a:spLocks noGrp="1"/>
          </p:cNvSpPr>
          <p:nvPr>
            <p:ph type="body" idx="1"/>
          </p:nvPr>
        </p:nvSpPr>
        <p:spPr/>
        <p:txBody>
          <a:bodyPr/>
          <a:lstStyle/>
          <a:p>
            <a:r>
              <a:rPr lang="en-US"/>
              <a:t>Introduction to Entity Framework Core
Working with Entity Framework Core
Using Entity Framework Core to Connect to Microsoft SQL Server</a:t>
            </a:r>
          </a:p>
        </p:txBody>
      </p:sp>
    </p:spTree>
    <p:extLst>
      <p:ext uri="{BB962C8B-B14F-4D97-AF65-F5344CB8AC3E}">
        <p14:creationId xmlns:p14="http://schemas.microsoft.com/office/powerpoint/2010/main" val="14360880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6b442fe5-e3c0-4a1d-b2c2-7395664ec70c">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683625" cy="740664"/>
          </a:xfrm>
        </p:spPr>
        <p:txBody>
          <a:bodyPr/>
          <a:lstStyle/>
          <a:p>
            <a:r>
              <a:rPr lang="en-US" dirty="0"/>
              <a:t>Lesson 3: Using Entity Framework Core to Connect to Microsoft SQL Server</a:t>
            </a:r>
          </a:p>
        </p:txBody>
      </p:sp>
      <p:sp>
        <p:nvSpPr>
          <p:cNvPr id="3" name="Text Placeholder 2"/>
          <p:cNvSpPr>
            <a:spLocks noGrp="1"/>
          </p:cNvSpPr>
          <p:nvPr>
            <p:ph type="body" idx="1"/>
          </p:nvPr>
        </p:nvSpPr>
        <p:spPr/>
        <p:txBody>
          <a:bodyPr/>
          <a:lstStyle/>
          <a:p>
            <a:r>
              <a:rPr lang="en-US" dirty="0"/>
              <a:t>Connecting to Microsoft SQL Server
Configuration in ASP.NET Core
Specifying a Connection String in a Configuration File
The Repository Pattern
Demonstration: How to Apply the Repository Pattern
Using Migrations</a:t>
            </a:r>
          </a:p>
        </p:txBody>
      </p:sp>
    </p:spTree>
    <p:extLst>
      <p:ext uri="{BB962C8B-B14F-4D97-AF65-F5344CB8AC3E}">
        <p14:creationId xmlns:p14="http://schemas.microsoft.com/office/powerpoint/2010/main" val="15705078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2d88ca45-44e1-411d-8f3e-64f9ced3214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Connecting to Microsoft SQL Server</a:t>
            </a:r>
          </a:p>
        </p:txBody>
      </p:sp>
      <p:sp>
        <p:nvSpPr>
          <p:cNvPr id="4" name="Content Placeholder 2">
            <a:extLst>
              <a:ext uri="{FF2B5EF4-FFF2-40B4-BE49-F238E27FC236}">
                <a16:creationId xmlns:a16="http://schemas.microsoft.com/office/drawing/2014/main" id="{0C1D0985-F5CA-46F0-8FD2-F5592D311400}"/>
              </a:ext>
            </a:extLst>
          </p:cNvPr>
          <p:cNvSpPr>
            <a:spLocks noGrp="1"/>
          </p:cNvSpPr>
          <p:nvPr/>
        </p:nvSpPr>
        <p:spPr bwMode="auto">
          <a:xfrm>
            <a:off x="458788" y="1021215"/>
            <a:ext cx="8119156" cy="461183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The </a:t>
            </a:r>
            <a:r>
              <a:rPr lang="en-US" b="1" dirty="0" err="1"/>
              <a:t>UseSqlServer</a:t>
            </a:r>
            <a:r>
              <a:rPr lang="en-US" dirty="0"/>
              <a:t> method configures the Entity Framework context to connect to a SQL Server database</a:t>
            </a:r>
            <a:endParaRPr lang="en-US" sz="2000" dirty="0">
              <a:latin typeface="Consolas" panose="020B0609020204030204" pitchFamily="49" charset="0"/>
            </a:endParaRPr>
          </a:p>
          <a:p>
            <a:pPr marL="0" indent="0">
              <a:buNone/>
            </a:pPr>
            <a:endParaRPr lang="en-US" sz="2000" dirty="0">
              <a:latin typeface="Consolas" panose="020B0609020204030204" pitchFamily="49" charset="0"/>
            </a:endParaRPr>
          </a:p>
          <a:p>
            <a:pPr marL="0" indent="0">
              <a:buNone/>
            </a:pPr>
            <a:r>
              <a:rPr lang="en-US" sz="2000" dirty="0">
                <a:latin typeface="Lucida Sans Unicode" panose="020B0602030504020204" pitchFamily="34" charset="0"/>
                <a:cs typeface="Lucida Sans Unicode" panose="020B0602030504020204" pitchFamily="34" charset="0"/>
              </a:rPr>
              <a:t>public void </a:t>
            </a:r>
            <a:r>
              <a:rPr lang="en-US" sz="2000" dirty="0" err="1">
                <a:latin typeface="Lucida Sans Unicode" panose="020B0602030504020204" pitchFamily="34" charset="0"/>
                <a:cs typeface="Lucida Sans Unicode" panose="020B0602030504020204" pitchFamily="34" charset="0"/>
              </a:rPr>
              <a:t>ConfigureServices</a:t>
            </a:r>
            <a:r>
              <a:rPr lang="en-US" sz="2000" dirty="0">
                <a:latin typeface="Lucida Sans Unicode" panose="020B0602030504020204" pitchFamily="34" charset="0"/>
                <a:cs typeface="Lucida Sans Unicode" panose="020B0602030504020204" pitchFamily="34" charset="0"/>
              </a:rPr>
              <a:t>(</a:t>
            </a:r>
            <a:r>
              <a:rPr lang="en-US" sz="2000" dirty="0" err="1">
                <a:latin typeface="Lucida Sans Unicode" panose="020B0602030504020204" pitchFamily="34" charset="0"/>
                <a:cs typeface="Lucida Sans Unicode" panose="020B0602030504020204" pitchFamily="34" charset="0"/>
              </a:rPr>
              <a:t>IServiceCollection</a:t>
            </a:r>
            <a:r>
              <a:rPr lang="en-US" sz="2000" dirty="0">
                <a:latin typeface="Lucida Sans Unicode" panose="020B0602030504020204" pitchFamily="34" charset="0"/>
                <a:cs typeface="Lucida Sans Unicode" panose="020B0602030504020204" pitchFamily="34" charset="0"/>
              </a:rPr>
              <a:t> services)</a:t>
            </a:r>
          </a:p>
          <a:p>
            <a:pPr marL="0" indent="0">
              <a:buNone/>
            </a:pPr>
            <a:r>
              <a:rPr lang="en-US" sz="2000" dirty="0">
                <a:latin typeface="Lucida Sans Unicode" panose="020B0602030504020204" pitchFamily="34" charset="0"/>
                <a:cs typeface="Lucida Sans Unicode" panose="020B0602030504020204" pitchFamily="34" charset="0"/>
              </a:rPr>
              <a:t>{</a:t>
            </a:r>
          </a:p>
          <a:p>
            <a:pPr marL="0" indent="0">
              <a:buNone/>
            </a:pPr>
            <a:r>
              <a:rPr lang="en-US" sz="2000" dirty="0">
                <a:latin typeface="Lucida Sans Unicode" panose="020B0602030504020204" pitchFamily="34" charset="0"/>
                <a:cs typeface="Lucida Sans Unicode" panose="020B0602030504020204" pitchFamily="34" charset="0"/>
              </a:rPr>
              <a:t>   string </a:t>
            </a:r>
            <a:r>
              <a:rPr lang="en-US" sz="2000" dirty="0" err="1">
                <a:latin typeface="Lucida Sans Unicode" panose="020B0602030504020204" pitchFamily="34" charset="0"/>
                <a:cs typeface="Lucida Sans Unicode" panose="020B0602030504020204" pitchFamily="34" charset="0"/>
              </a:rPr>
              <a:t>connectionString</a:t>
            </a:r>
            <a:r>
              <a:rPr lang="en-US" sz="2000" dirty="0">
                <a:latin typeface="Lucida Sans Unicode" panose="020B0602030504020204" pitchFamily="34" charset="0"/>
                <a:cs typeface="Lucida Sans Unicode" panose="020B0602030504020204" pitchFamily="34" charset="0"/>
              </a:rPr>
              <a:t> = …;</a:t>
            </a:r>
          </a:p>
          <a:p>
            <a:pPr marL="0" indent="0">
              <a:buNone/>
            </a:pPr>
            <a:r>
              <a:rPr lang="en-US" sz="2000" dirty="0">
                <a:latin typeface="Lucida Sans Unicode" panose="020B0602030504020204" pitchFamily="34" charset="0"/>
                <a:cs typeface="Lucida Sans Unicode" panose="020B0602030504020204" pitchFamily="34" charset="0"/>
              </a:rPr>
              <a:t>   </a:t>
            </a:r>
            <a:r>
              <a:rPr lang="en-US" sz="2000" dirty="0" err="1">
                <a:latin typeface="Lucida Sans Unicode" panose="020B0602030504020204" pitchFamily="34" charset="0"/>
                <a:cs typeface="Lucida Sans Unicode" panose="020B0602030504020204" pitchFamily="34" charset="0"/>
              </a:rPr>
              <a:t>services.AddDbContext</a:t>
            </a:r>
            <a:r>
              <a:rPr lang="en-US" sz="2000" dirty="0">
                <a:latin typeface="Lucida Sans Unicode" panose="020B0602030504020204" pitchFamily="34" charset="0"/>
                <a:cs typeface="Lucida Sans Unicode" panose="020B0602030504020204" pitchFamily="34" charset="0"/>
              </a:rPr>
              <a:t>&lt;</a:t>
            </a:r>
            <a:r>
              <a:rPr lang="en-US" sz="2000" dirty="0" err="1">
                <a:latin typeface="Lucida Sans Unicode" panose="020B0602030504020204" pitchFamily="34" charset="0"/>
                <a:cs typeface="Lucida Sans Unicode" panose="020B0602030504020204" pitchFamily="34" charset="0"/>
              </a:rPr>
              <a:t>HrContext</a:t>
            </a:r>
            <a:r>
              <a:rPr lang="en-US" sz="2000" dirty="0">
                <a:latin typeface="Lucida Sans Unicode" panose="020B0602030504020204" pitchFamily="34" charset="0"/>
                <a:cs typeface="Lucida Sans Unicode" panose="020B0602030504020204" pitchFamily="34" charset="0"/>
              </a:rPr>
              <a:t>&gt;(</a:t>
            </a:r>
          </a:p>
          <a:p>
            <a:pPr marL="0" indent="0">
              <a:buNone/>
            </a:pPr>
            <a:r>
              <a:rPr lang="en-US" sz="2000" dirty="0">
                <a:latin typeface="Lucida Sans Unicode" panose="020B0602030504020204" pitchFamily="34" charset="0"/>
                <a:cs typeface="Lucida Sans Unicode" panose="020B0602030504020204" pitchFamily="34" charset="0"/>
              </a:rPr>
              <a:t>      options =&gt; </a:t>
            </a:r>
            <a:r>
              <a:rPr lang="en-US" sz="2000" dirty="0" err="1">
                <a:latin typeface="Lucida Sans Unicode" panose="020B0602030504020204" pitchFamily="34" charset="0"/>
                <a:cs typeface="Lucida Sans Unicode" panose="020B0602030504020204" pitchFamily="34" charset="0"/>
              </a:rPr>
              <a:t>options.UseSqlServer</a:t>
            </a:r>
            <a:r>
              <a:rPr lang="en-US" sz="2000" dirty="0">
                <a:latin typeface="Lucida Sans Unicode" panose="020B0602030504020204" pitchFamily="34" charset="0"/>
                <a:cs typeface="Lucida Sans Unicode" panose="020B0602030504020204" pitchFamily="34" charset="0"/>
              </a:rPr>
              <a:t>(</a:t>
            </a:r>
            <a:r>
              <a:rPr lang="en-US" sz="2000" dirty="0" err="1">
                <a:latin typeface="Lucida Sans Unicode" panose="020B0602030504020204" pitchFamily="34" charset="0"/>
                <a:cs typeface="Lucida Sans Unicode" panose="020B0602030504020204" pitchFamily="34" charset="0"/>
              </a:rPr>
              <a:t>connectionString</a:t>
            </a:r>
            <a:r>
              <a:rPr lang="en-US" sz="2000" dirty="0">
                <a:latin typeface="Lucida Sans Unicode" panose="020B0602030504020204" pitchFamily="34" charset="0"/>
                <a:cs typeface="Lucida Sans Unicode" panose="020B0602030504020204" pitchFamily="34" charset="0"/>
              </a:rPr>
              <a:t>));</a:t>
            </a:r>
          </a:p>
          <a:p>
            <a:pPr marL="0" indent="0">
              <a:buNone/>
            </a:pPr>
            <a:r>
              <a:rPr lang="en-US" sz="2000" dirty="0">
                <a:latin typeface="Lucida Sans Unicode" panose="020B0602030504020204" pitchFamily="34" charset="0"/>
                <a:cs typeface="Lucida Sans Unicode" panose="020B0602030504020204" pitchFamily="34" charset="0"/>
              </a:rPr>
              <a:t>   </a:t>
            </a:r>
            <a:r>
              <a:rPr lang="en-US" sz="2000" dirty="0" err="1">
                <a:latin typeface="Lucida Sans Unicode" panose="020B0602030504020204" pitchFamily="34" charset="0"/>
                <a:cs typeface="Lucida Sans Unicode" panose="020B0602030504020204" pitchFamily="34" charset="0"/>
              </a:rPr>
              <a:t>services.AddMvc</a:t>
            </a:r>
            <a:r>
              <a:rPr lang="en-US" sz="2000" dirty="0">
                <a:latin typeface="Lucida Sans Unicode" panose="020B0602030504020204" pitchFamily="34" charset="0"/>
                <a:cs typeface="Lucida Sans Unicode" panose="020B0602030504020204" pitchFamily="34" charset="0"/>
              </a:rPr>
              <a:t>();</a:t>
            </a:r>
          </a:p>
          <a:p>
            <a:pPr marL="0" indent="0">
              <a:buNone/>
            </a:pPr>
            <a:r>
              <a:rPr lang="en-US" sz="2000" dirty="0">
                <a:latin typeface="Lucida Sans Unicode" panose="020B0602030504020204" pitchFamily="34" charset="0"/>
                <a:cs typeface="Lucida Sans Unicode" panose="020B0602030504020204" pitchFamily="34" charset="0"/>
              </a:rPr>
              <a:t>}</a:t>
            </a:r>
          </a:p>
        </p:txBody>
      </p:sp>
    </p:spTree>
    <p:extLst>
      <p:ext uri="{BB962C8B-B14F-4D97-AF65-F5344CB8AC3E}">
        <p14:creationId xmlns:p14="http://schemas.microsoft.com/office/powerpoint/2010/main" val="40278332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c8e1294d-6a92-4edb-8cc9-0190f99e545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Configuration in ASP.NET Core</a:t>
            </a:r>
          </a:p>
        </p:txBody>
      </p:sp>
      <p:sp>
        <p:nvSpPr>
          <p:cNvPr id="4" name="Content Placeholder 2"/>
          <p:cNvSpPr>
            <a:spLocks noGrp="1"/>
          </p:cNvSpPr>
          <p:nvPr/>
        </p:nvSpPr>
        <p:spPr bwMode="auto">
          <a:xfrm>
            <a:off x="458787" y="1021215"/>
            <a:ext cx="8313737" cy="495689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latin typeface="Segoe" panose="020B0502040504020203" pitchFamily="34" charset="0"/>
              </a:rPr>
              <a:t>Configuration is stored in name-value pairs</a:t>
            </a:r>
          </a:p>
          <a:p>
            <a:r>
              <a:rPr lang="en-US" dirty="0">
                <a:latin typeface="Segoe" panose="020B0502040504020203" pitchFamily="34" charset="0"/>
              </a:rPr>
              <a:t>Configuration can be read from multiple sources</a:t>
            </a:r>
          </a:p>
          <a:p>
            <a:r>
              <a:rPr lang="en-US" dirty="0">
                <a:latin typeface="Segoe" panose="020B0502040504020203" pitchFamily="34" charset="0"/>
              </a:rPr>
              <a:t>To read data from a source, use a configuration provider</a:t>
            </a:r>
          </a:p>
          <a:p>
            <a:r>
              <a:rPr lang="en-US" dirty="0">
                <a:latin typeface="Segoe" panose="020B0502040504020203" pitchFamily="34" charset="0"/>
              </a:rPr>
              <a:t>Configuration providers exist for:</a:t>
            </a:r>
          </a:p>
          <a:p>
            <a:pPr lvl="1"/>
            <a:r>
              <a:rPr lang="en-US" dirty="0">
                <a:latin typeface="Segoe" panose="020B0502040504020203" pitchFamily="34" charset="0"/>
              </a:rPr>
              <a:t>Files in JSON, XML and INI formats</a:t>
            </a:r>
          </a:p>
          <a:p>
            <a:pPr lvl="1"/>
            <a:r>
              <a:rPr lang="en-US" dirty="0">
                <a:latin typeface="Segoe" panose="020B0502040504020203" pitchFamily="34" charset="0"/>
              </a:rPr>
              <a:t>Environment variables</a:t>
            </a:r>
          </a:p>
          <a:p>
            <a:pPr lvl="1"/>
            <a:r>
              <a:rPr lang="en-US" dirty="0">
                <a:latin typeface="Segoe" panose="020B0502040504020203" pitchFamily="34" charset="0"/>
              </a:rPr>
              <a:t>Command line arguments</a:t>
            </a:r>
          </a:p>
          <a:p>
            <a:pPr lvl="1"/>
            <a:r>
              <a:rPr lang="en-US" dirty="0">
                <a:latin typeface="Segoe" panose="020B0502040504020203" pitchFamily="34" charset="0"/>
              </a:rPr>
              <a:t>Custom provider</a:t>
            </a:r>
          </a:p>
          <a:p>
            <a:pPr lvl="1"/>
            <a:r>
              <a:rPr lang="en-US" dirty="0">
                <a:latin typeface="Segoe" panose="020B0502040504020203" pitchFamily="34" charset="0"/>
              </a:rPr>
              <a:t>And more…</a:t>
            </a:r>
          </a:p>
        </p:txBody>
      </p:sp>
    </p:spTree>
    <p:extLst>
      <p:ext uri="{BB962C8B-B14F-4D97-AF65-F5344CB8AC3E}">
        <p14:creationId xmlns:p14="http://schemas.microsoft.com/office/powerpoint/2010/main" val="35902654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12c36dad-ab62-4054-83a7-ca8c40f010e0">
    <p:spTree>
      <p:nvGrpSpPr>
        <p:cNvPr id="1" name=""/>
        <p:cNvGrpSpPr/>
        <p:nvPr/>
      </p:nvGrpSpPr>
      <p:grpSpPr>
        <a:xfrm>
          <a:off x="0" y="0"/>
          <a:ext cx="0" cy="0"/>
          <a:chOff x="0" y="0"/>
          <a:chExt cx="0" cy="0"/>
        </a:xfrm>
      </p:grpSpPr>
      <p:sp>
        <p:nvSpPr>
          <p:cNvPr id="2" name="Title 1"/>
          <p:cNvSpPr>
            <a:spLocks noGrp="1"/>
          </p:cNvSpPr>
          <p:nvPr>
            <p:ph type="title"/>
          </p:nvPr>
        </p:nvSpPr>
        <p:spPr>
          <a:xfrm>
            <a:off x="386840" y="-2"/>
            <a:ext cx="8757159" cy="740664"/>
          </a:xfrm>
        </p:spPr>
        <p:txBody>
          <a:bodyPr/>
          <a:lstStyle/>
          <a:p>
            <a:r>
              <a:rPr lang="en-US" dirty="0"/>
              <a:t>Specifying a Connection String in a Configuration File</a:t>
            </a:r>
          </a:p>
        </p:txBody>
      </p:sp>
      <p:sp>
        <p:nvSpPr>
          <p:cNvPr id="4" name="Content Placeholder 2">
            <a:extLst>
              <a:ext uri="{FF2B5EF4-FFF2-40B4-BE49-F238E27FC236}">
                <a16:creationId xmlns:a16="http://schemas.microsoft.com/office/drawing/2014/main" id="{D67B7677-971E-4D2D-8846-4E79110A6BE9}"/>
              </a:ext>
            </a:extLst>
          </p:cNvPr>
          <p:cNvSpPr>
            <a:spLocks noGrp="1"/>
          </p:cNvSpPr>
          <p:nvPr/>
        </p:nvSpPr>
        <p:spPr bwMode="auto">
          <a:xfrm>
            <a:off x="386840" y="1004611"/>
            <a:ext cx="7898744" cy="567610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174625" indent="-174625">
              <a:spcBef>
                <a:spcPts val="600"/>
              </a:spcBef>
              <a:buClr>
                <a:srgbClr val="0070C0"/>
              </a:buClr>
              <a:buSzPct val="90000"/>
              <a:buFont typeface="Arial" pitchFamily="34" charset="0"/>
              <a:buChar char="•"/>
            </a:pPr>
            <a:r>
              <a:rPr lang="en-US" sz="2800" b="0" dirty="0">
                <a:latin typeface="Segoe" panose="020B0502040504020203" pitchFamily="34" charset="0"/>
                <a:cs typeface="Segoe UI" pitchFamily="34" charset="0"/>
              </a:rPr>
              <a:t>Connection string in a configuration file: </a:t>
            </a:r>
          </a:p>
          <a:p>
            <a:pPr marL="0" indent="0">
              <a:buNone/>
            </a:pPr>
            <a:endParaRPr lang="en-US" b="0" dirty="0">
              <a:latin typeface="Segoe" panose="020B0502040504020203" pitchFamily="34" charset="0"/>
            </a:endParaRPr>
          </a:p>
          <a:p>
            <a:pPr marL="0" indent="0">
              <a:buNone/>
            </a:pPr>
            <a:r>
              <a:rPr lang="en-US" sz="1800" b="0" dirty="0">
                <a:latin typeface="Consolas" panose="020B0609020204030204" pitchFamily="49" charset="0"/>
              </a:rPr>
              <a:t>  </a:t>
            </a:r>
            <a:r>
              <a:rPr lang="en-US" sz="1800" b="0" dirty="0">
                <a:latin typeface="Lucida Sans Unicode" panose="020B0602030504020204" pitchFamily="34" charset="0"/>
                <a:cs typeface="Lucida Sans Unicode" panose="020B0602030504020204" pitchFamily="34" charset="0"/>
              </a:rPr>
              <a:t>{</a:t>
            </a:r>
          </a:p>
          <a:p>
            <a:pPr marL="0" indent="0">
              <a:buNone/>
            </a:pPr>
            <a:r>
              <a:rPr lang="en-US" sz="1800" b="0" dirty="0">
                <a:latin typeface="Lucida Sans Unicode" panose="020B0602030504020204" pitchFamily="34" charset="0"/>
                <a:cs typeface="Lucida Sans Unicode" panose="020B0602030504020204" pitchFamily="34" charset="0"/>
              </a:rPr>
              <a:t>    "</a:t>
            </a:r>
            <a:r>
              <a:rPr lang="en-US" sz="1800" b="0" dirty="0" err="1">
                <a:latin typeface="Lucida Sans Unicode" panose="020B0602030504020204" pitchFamily="34" charset="0"/>
                <a:cs typeface="Lucida Sans Unicode" panose="020B0602030504020204" pitchFamily="34" charset="0"/>
              </a:rPr>
              <a:t>ConnectionStrings</a:t>
            </a:r>
            <a:r>
              <a:rPr lang="en-US" sz="1800" b="0" dirty="0">
                <a:latin typeface="Lucida Sans Unicode" panose="020B0602030504020204" pitchFamily="34" charset="0"/>
                <a:cs typeface="Lucida Sans Unicode" panose="020B0602030504020204" pitchFamily="34" charset="0"/>
              </a:rPr>
              <a:t>": {</a:t>
            </a:r>
          </a:p>
          <a:p>
            <a:pPr marL="0" indent="0">
              <a:buNone/>
            </a:pPr>
            <a:r>
              <a:rPr lang="en-US" sz="1800" b="0" dirty="0">
                <a:latin typeface="Lucida Sans Unicode" panose="020B0602030504020204" pitchFamily="34" charset="0"/>
                <a:cs typeface="Lucida Sans Unicode" panose="020B0602030504020204" pitchFamily="34" charset="0"/>
              </a:rPr>
              <a:t>      "</a:t>
            </a:r>
            <a:r>
              <a:rPr lang="en-US" sz="1800" b="0" dirty="0" err="1">
                <a:latin typeface="Lucida Sans Unicode" panose="020B0602030504020204" pitchFamily="34" charset="0"/>
                <a:cs typeface="Lucida Sans Unicode" panose="020B0602030504020204" pitchFamily="34" charset="0"/>
              </a:rPr>
              <a:t>DefaultConnection</a:t>
            </a:r>
            <a:r>
              <a:rPr lang="en-US" sz="1800" b="0" dirty="0">
                <a:latin typeface="Lucida Sans Unicode" panose="020B0602030504020204" pitchFamily="34" charset="0"/>
                <a:cs typeface="Lucida Sans Unicode" panose="020B0602030504020204" pitchFamily="34" charset="0"/>
              </a:rPr>
              <a:t>": "..." </a:t>
            </a:r>
          </a:p>
          <a:p>
            <a:pPr marL="0" indent="0">
              <a:buNone/>
            </a:pPr>
            <a:r>
              <a:rPr lang="en-US" sz="1800" b="0" dirty="0">
                <a:latin typeface="Lucida Sans Unicode" panose="020B0602030504020204" pitchFamily="34" charset="0"/>
                <a:cs typeface="Lucida Sans Unicode" panose="020B0602030504020204" pitchFamily="34" charset="0"/>
              </a:rPr>
              <a:t>    }</a:t>
            </a:r>
          </a:p>
          <a:p>
            <a:pPr marL="0" indent="0">
              <a:buNone/>
            </a:pPr>
            <a:r>
              <a:rPr lang="en-US" sz="1800" b="0" dirty="0">
                <a:latin typeface="Lucida Sans Unicode" panose="020B0602030504020204" pitchFamily="34" charset="0"/>
                <a:cs typeface="Lucida Sans Unicode" panose="020B0602030504020204" pitchFamily="34" charset="0"/>
              </a:rPr>
              <a:t>  }</a:t>
            </a:r>
          </a:p>
          <a:p>
            <a:pPr marL="0" indent="0">
              <a:buNone/>
            </a:pPr>
            <a:endParaRPr lang="en-US" sz="2800" dirty="0">
              <a:latin typeface="Segoe UI" pitchFamily="34" charset="0"/>
              <a:cs typeface="Segoe UI" pitchFamily="34" charset="0"/>
            </a:endParaRPr>
          </a:p>
          <a:p>
            <a:pPr marL="174625" indent="-174625">
              <a:spcBef>
                <a:spcPts val="600"/>
              </a:spcBef>
              <a:buClr>
                <a:srgbClr val="0070C0"/>
              </a:buClr>
              <a:buSzPct val="90000"/>
              <a:buFont typeface="Arial" pitchFamily="34" charset="0"/>
              <a:buChar char="•"/>
            </a:pPr>
            <a:r>
              <a:rPr lang="en-US" sz="2800" b="0" dirty="0">
                <a:latin typeface="Segoe" panose="020B0502040504020203" pitchFamily="34" charset="0"/>
                <a:cs typeface="Segoe UI" pitchFamily="34" charset="0"/>
              </a:rPr>
              <a:t>Reading the connection string from the configuration file:</a:t>
            </a:r>
          </a:p>
          <a:p>
            <a:pPr marL="0" indent="0">
              <a:buNone/>
            </a:pPr>
            <a:endParaRPr lang="en-US" b="0" dirty="0">
              <a:latin typeface="Segoe" panose="020B0502040504020203" pitchFamily="34" charset="0"/>
            </a:endParaRPr>
          </a:p>
          <a:p>
            <a:pPr marL="0" indent="0">
              <a:buNone/>
            </a:pPr>
            <a:r>
              <a:rPr lang="en-US" sz="1800" b="0" dirty="0">
                <a:latin typeface="Consolas" panose="020B0609020204030204" pitchFamily="49" charset="0"/>
              </a:rPr>
              <a:t>  </a:t>
            </a:r>
            <a:r>
              <a:rPr lang="en-US" sz="1800" b="0" dirty="0">
                <a:latin typeface="Lucida Sans Unicode" panose="020B0602030504020204" pitchFamily="34" charset="0"/>
                <a:cs typeface="Lucida Sans Unicode" panose="020B0602030504020204" pitchFamily="34" charset="0"/>
              </a:rPr>
              <a:t>string </a:t>
            </a:r>
            <a:r>
              <a:rPr lang="en-US" sz="1800" b="0" dirty="0" err="1">
                <a:latin typeface="Lucida Sans Unicode" panose="020B0602030504020204" pitchFamily="34" charset="0"/>
                <a:cs typeface="Lucida Sans Unicode" panose="020B0602030504020204" pitchFamily="34" charset="0"/>
              </a:rPr>
              <a:t>connectionString</a:t>
            </a:r>
            <a:r>
              <a:rPr lang="en-US" sz="1800" b="0" dirty="0">
                <a:latin typeface="Lucida Sans Unicode" panose="020B0602030504020204" pitchFamily="34" charset="0"/>
                <a:cs typeface="Lucida Sans Unicode" panose="020B0602030504020204" pitchFamily="34" charset="0"/>
              </a:rPr>
              <a:t> =   </a:t>
            </a:r>
          </a:p>
          <a:p>
            <a:pPr marL="0" indent="0">
              <a:buNone/>
            </a:pPr>
            <a:r>
              <a:rPr lang="en-US" sz="1800" b="0" dirty="0">
                <a:latin typeface="Lucida Sans Unicode" panose="020B0602030504020204" pitchFamily="34" charset="0"/>
                <a:cs typeface="Lucida Sans Unicode" panose="020B0602030504020204" pitchFamily="34" charset="0"/>
              </a:rPr>
              <a:t>    _</a:t>
            </a:r>
            <a:r>
              <a:rPr lang="en-US" sz="1800" b="0" dirty="0" err="1">
                <a:latin typeface="Lucida Sans Unicode" panose="020B0602030504020204" pitchFamily="34" charset="0"/>
                <a:cs typeface="Lucida Sans Unicode" panose="020B0602030504020204" pitchFamily="34" charset="0"/>
              </a:rPr>
              <a:t>configuration.GetConnectionString</a:t>
            </a:r>
            <a:r>
              <a:rPr lang="en-US" sz="1800" b="0" dirty="0">
                <a:latin typeface="Lucida Sans Unicode" panose="020B0602030504020204" pitchFamily="34" charset="0"/>
                <a:cs typeface="Lucida Sans Unicode" panose="020B0602030504020204" pitchFamily="34" charset="0"/>
              </a:rPr>
              <a:t>("</a:t>
            </a:r>
            <a:r>
              <a:rPr lang="en-US" sz="1800" b="0" dirty="0" err="1">
                <a:latin typeface="Lucida Sans Unicode" panose="020B0602030504020204" pitchFamily="34" charset="0"/>
                <a:cs typeface="Lucida Sans Unicode" panose="020B0602030504020204" pitchFamily="34" charset="0"/>
              </a:rPr>
              <a:t>DefaultConnection</a:t>
            </a:r>
            <a:r>
              <a:rPr lang="en-US" sz="1800" b="0" dirty="0">
                <a:latin typeface="Lucida Sans Unicode" panose="020B0602030504020204" pitchFamily="34" charset="0"/>
                <a:cs typeface="Lucida Sans Unicode" panose="020B0602030504020204" pitchFamily="34" charset="0"/>
              </a:rPr>
              <a:t>");</a:t>
            </a:r>
          </a:p>
          <a:p>
            <a:pPr marL="0" indent="0">
              <a:buNone/>
            </a:pPr>
            <a:r>
              <a:rPr lang="en-US" sz="1800" b="0" dirty="0">
                <a:latin typeface="Lucida Sans Unicode" panose="020B0602030504020204" pitchFamily="34" charset="0"/>
                <a:cs typeface="Lucida Sans Unicode" panose="020B0602030504020204" pitchFamily="34" charset="0"/>
              </a:rPr>
              <a:t>  </a:t>
            </a:r>
            <a:r>
              <a:rPr lang="en-US" sz="1800" b="0" dirty="0" err="1">
                <a:latin typeface="Lucida Sans Unicode" panose="020B0602030504020204" pitchFamily="34" charset="0"/>
                <a:cs typeface="Lucida Sans Unicode" panose="020B0602030504020204" pitchFamily="34" charset="0"/>
              </a:rPr>
              <a:t>services.AddDbContext</a:t>
            </a:r>
            <a:r>
              <a:rPr lang="en-US" sz="1800" b="0" dirty="0">
                <a:latin typeface="Lucida Sans Unicode" panose="020B0602030504020204" pitchFamily="34" charset="0"/>
                <a:cs typeface="Lucida Sans Unicode" panose="020B0602030504020204" pitchFamily="34" charset="0"/>
              </a:rPr>
              <a:t>&lt;</a:t>
            </a:r>
            <a:r>
              <a:rPr lang="en-US" sz="1800" b="0" dirty="0" err="1">
                <a:latin typeface="Lucida Sans Unicode" panose="020B0602030504020204" pitchFamily="34" charset="0"/>
                <a:cs typeface="Lucida Sans Unicode" panose="020B0602030504020204" pitchFamily="34" charset="0"/>
              </a:rPr>
              <a:t>HrContext</a:t>
            </a:r>
            <a:r>
              <a:rPr lang="en-US" sz="1800" b="0" dirty="0">
                <a:latin typeface="Lucida Sans Unicode" panose="020B0602030504020204" pitchFamily="34" charset="0"/>
                <a:cs typeface="Lucida Sans Unicode" panose="020B0602030504020204" pitchFamily="34" charset="0"/>
              </a:rPr>
              <a:t>&gt;(options =&gt;  </a:t>
            </a:r>
          </a:p>
          <a:p>
            <a:pPr marL="0" indent="0">
              <a:buNone/>
            </a:pPr>
            <a:r>
              <a:rPr lang="en-US" sz="1800" b="0" dirty="0">
                <a:latin typeface="Lucida Sans Unicode" panose="020B0602030504020204" pitchFamily="34" charset="0"/>
                <a:cs typeface="Lucida Sans Unicode" panose="020B0602030504020204" pitchFamily="34" charset="0"/>
              </a:rPr>
              <a:t>    </a:t>
            </a:r>
            <a:r>
              <a:rPr lang="en-US" sz="1800" b="0" dirty="0" err="1">
                <a:latin typeface="Lucida Sans Unicode" panose="020B0602030504020204" pitchFamily="34" charset="0"/>
                <a:cs typeface="Lucida Sans Unicode" panose="020B0602030504020204" pitchFamily="34" charset="0"/>
              </a:rPr>
              <a:t>options.UseSqlServer</a:t>
            </a:r>
            <a:r>
              <a:rPr lang="en-US" sz="1800" b="0" dirty="0">
                <a:latin typeface="Lucida Sans Unicode" panose="020B0602030504020204" pitchFamily="34" charset="0"/>
                <a:cs typeface="Lucida Sans Unicode" panose="020B0602030504020204" pitchFamily="34" charset="0"/>
              </a:rPr>
              <a:t>(</a:t>
            </a:r>
            <a:r>
              <a:rPr lang="en-US" sz="1800" b="0" dirty="0" err="1">
                <a:latin typeface="Lucida Sans Unicode" panose="020B0602030504020204" pitchFamily="34" charset="0"/>
                <a:cs typeface="Lucida Sans Unicode" panose="020B0602030504020204" pitchFamily="34" charset="0"/>
              </a:rPr>
              <a:t>connectionString</a:t>
            </a:r>
            <a:r>
              <a:rPr lang="en-US" sz="1800" b="0" dirty="0">
                <a:latin typeface="Lucida Sans Unicode" panose="020B0602030504020204" pitchFamily="34" charset="0"/>
                <a:cs typeface="Lucida Sans Unicode" panose="020B0602030504020204" pitchFamily="34" charset="0"/>
              </a:rPr>
              <a:t>));</a:t>
            </a:r>
          </a:p>
          <a:p>
            <a:pPr marL="0" indent="0">
              <a:buNone/>
            </a:pPr>
            <a:endParaRPr lang="en-US" sz="3200" b="0" dirty="0"/>
          </a:p>
        </p:txBody>
      </p:sp>
    </p:spTree>
    <p:extLst>
      <p:ext uri="{BB962C8B-B14F-4D97-AF65-F5344CB8AC3E}">
        <p14:creationId xmlns:p14="http://schemas.microsoft.com/office/powerpoint/2010/main" val="28357478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4ae7664f-a9fa-462f-8a11-b8f0fc29705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The Repository Pattern</a:t>
            </a:r>
          </a:p>
        </p:txBody>
      </p:sp>
      <p:pic>
        <p:nvPicPr>
          <p:cNvPr id="4" name="Picture 3" descr="The illustration on the left-hand side shows an MVC controller interacting directly with DbContext. This simple architecture is suitable for some web applications. On the right-hand side, the illustration shows an MVC controller using a repository layer to interact with DbContext. If you need a flexible architecture, you can use a repository laye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92594" y="995362"/>
            <a:ext cx="5622593" cy="5176838"/>
          </a:xfrm>
          <a:prstGeom prst="rect">
            <a:avLst/>
          </a:prstGeom>
        </p:spPr>
      </p:pic>
    </p:spTree>
    <p:extLst>
      <p:ext uri="{BB962C8B-B14F-4D97-AF65-F5344CB8AC3E}">
        <p14:creationId xmlns:p14="http://schemas.microsoft.com/office/powerpoint/2010/main" val="29800915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a7bc76d7-a848-4bdd-9bf1-0b0c9db970b2">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683625" cy="740664"/>
          </a:xfrm>
        </p:spPr>
        <p:txBody>
          <a:bodyPr/>
          <a:lstStyle/>
          <a:p>
            <a:r>
              <a:rPr lang="en-US" dirty="0"/>
              <a:t>Demonstration: How to Apply the Repository Pattern</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In this demonstration, you will learn how to:</a:t>
            </a:r>
          </a:p>
          <a:p>
            <a:pPr marL="174625" lvl="1" indent="-174625">
              <a:buSzPct val="90000"/>
            </a:pPr>
            <a:r>
              <a:rPr lang="en-US" sz="2800" dirty="0"/>
              <a:t>Write a repository interface</a:t>
            </a:r>
          </a:p>
          <a:p>
            <a:pPr marL="174625" lvl="1" indent="-174625">
              <a:buSzPct val="90000"/>
            </a:pPr>
            <a:r>
              <a:rPr lang="en-US" sz="2800" dirty="0"/>
              <a:t>Write a repository class</a:t>
            </a:r>
          </a:p>
          <a:p>
            <a:pPr marL="174625" lvl="1" indent="-174625">
              <a:buSzPct val="90000"/>
            </a:pPr>
            <a:r>
              <a:rPr lang="en-US" sz="2800" dirty="0"/>
              <a:t>Use a configuration file to store a connection string</a:t>
            </a:r>
          </a:p>
          <a:p>
            <a:pPr marL="174625" lvl="1" indent="-174625">
              <a:buSzPct val="90000"/>
            </a:pPr>
            <a:r>
              <a:rPr lang="en-US" sz="2800" dirty="0"/>
              <a:t>Use dependency injection to inject a repository to a controller</a:t>
            </a:r>
          </a:p>
          <a:p>
            <a:pPr marL="174625" lvl="1" indent="-174625">
              <a:buSzPct val="90000"/>
            </a:pPr>
            <a:r>
              <a:rPr lang="en-US" sz="2800" dirty="0"/>
              <a:t>Use a repository in a controller to access a database</a:t>
            </a:r>
          </a:p>
          <a:p>
            <a:endParaRPr lang="en-US" dirty="0"/>
          </a:p>
        </p:txBody>
      </p:sp>
    </p:spTree>
    <p:extLst>
      <p:ext uri="{BB962C8B-B14F-4D97-AF65-F5344CB8AC3E}">
        <p14:creationId xmlns:p14="http://schemas.microsoft.com/office/powerpoint/2010/main" val="24379860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b86e025f-bf99-4f46-98d1-f13f2b533dc0">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Migrations</a:t>
            </a:r>
          </a:p>
        </p:txBody>
      </p:sp>
      <p:sp>
        <p:nvSpPr>
          <p:cNvPr id="4" name="Content Placeholder 2">
            <a:extLst>
              <a:ext uri="{FF2B5EF4-FFF2-40B4-BE49-F238E27FC236}">
                <a16:creationId xmlns:a16="http://schemas.microsoft.com/office/drawing/2014/main" id="{CA946FE1-DAFC-4B7B-A514-01FA2EED3C6F}"/>
              </a:ext>
            </a:extLst>
          </p:cNvPr>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Migrations enable applying schema changes to the database</a:t>
            </a:r>
          </a:p>
          <a:p>
            <a:r>
              <a:rPr lang="en-US" dirty="0"/>
              <a:t>You can work with migrations by using the Entity Framework Core Package Manager Console (PMC) Tools</a:t>
            </a:r>
          </a:p>
          <a:p>
            <a:r>
              <a:rPr lang="en-US" dirty="0"/>
              <a:t>Fundamental migration commands</a:t>
            </a:r>
            <a:endParaRPr lang="en-US" b="1" dirty="0"/>
          </a:p>
          <a:p>
            <a:pPr marL="365760" lvl="1"/>
            <a:r>
              <a:rPr lang="en-US" b="1" dirty="0"/>
              <a:t>Add a migration:</a:t>
            </a:r>
          </a:p>
          <a:p>
            <a:pPr marL="288925" lvl="1" indent="0">
              <a:buNone/>
            </a:pPr>
            <a:r>
              <a:rPr lang="en-US" dirty="0"/>
              <a:t>	Add-Migration &lt;</a:t>
            </a:r>
            <a:r>
              <a:rPr lang="en-US" dirty="0" err="1"/>
              <a:t>name_of_the_migration</a:t>
            </a:r>
            <a:r>
              <a:rPr lang="en-US" dirty="0"/>
              <a:t>&gt;</a:t>
            </a:r>
          </a:p>
          <a:p>
            <a:pPr marL="365760" lvl="1"/>
            <a:r>
              <a:rPr lang="en-US" b="1" dirty="0"/>
              <a:t>Apply the migration to the database:</a:t>
            </a:r>
          </a:p>
          <a:p>
            <a:pPr marL="288925" lvl="1" indent="0">
              <a:buNone/>
            </a:pPr>
            <a:r>
              <a:rPr lang="en-US" dirty="0"/>
              <a:t>	Update-Database</a:t>
            </a:r>
          </a:p>
        </p:txBody>
      </p:sp>
    </p:spTree>
    <p:extLst>
      <p:ext uri="{BB962C8B-B14F-4D97-AF65-F5344CB8AC3E}">
        <p14:creationId xmlns:p14="http://schemas.microsoft.com/office/powerpoint/2010/main" val="25146309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c539e8b9-65ce-4b40-acdf-2bd212f4d037">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683625" cy="740664"/>
          </a:xfrm>
        </p:spPr>
        <p:txBody>
          <a:bodyPr/>
          <a:lstStyle/>
          <a:p>
            <a:r>
              <a:rPr lang="en-US" dirty="0"/>
              <a:t>Lab: Using Entity Framework Core in ASP.NET Core</a:t>
            </a:r>
          </a:p>
        </p:txBody>
      </p:sp>
      <p:sp>
        <p:nvSpPr>
          <p:cNvPr id="3" name="Text Placeholder 2"/>
          <p:cNvSpPr>
            <a:spLocks noGrp="1"/>
          </p:cNvSpPr>
          <p:nvPr>
            <p:ph type="body" idx="1"/>
          </p:nvPr>
        </p:nvSpPr>
        <p:spPr/>
        <p:txBody>
          <a:bodyPr/>
          <a:lstStyle/>
          <a:p>
            <a:r>
              <a:rPr lang="en-US" dirty="0"/>
              <a:t>Exercise 1: Adding Entity Framework Core
Exercise 2: Use Entity Framework Core to Retrieve and Store Data
Exercise 3: Use Entity Framework Core to Connect to Microsoft SQL Server</a:t>
            </a:r>
          </a:p>
        </p:txBody>
      </p:sp>
      <p:sp>
        <p:nvSpPr>
          <p:cNvPr id="4" name="TextBox 3"/>
          <p:cNvSpPr txBox="1"/>
          <p:nvPr/>
        </p:nvSpPr>
        <p:spPr>
          <a:xfrm>
            <a:off x="458788" y="6163356"/>
            <a:ext cx="4529573" cy="523220"/>
          </a:xfrm>
          <a:prstGeom prst="rect">
            <a:avLst/>
          </a:prstGeom>
          <a:noFill/>
        </p:spPr>
        <p:txBody>
          <a:bodyPr vert="horz" wrap="none" rtlCol="0">
            <a:spAutoFit/>
          </a:bodyPr>
          <a:lstStyle/>
          <a:p>
            <a:r>
              <a:rPr lang="en-US" sz="2800" dirty="0">
                <a:latin typeface="Segoe UI"/>
              </a:rPr>
              <a:t>Estimated Time: 60 minutes</a:t>
            </a:r>
          </a:p>
        </p:txBody>
      </p:sp>
    </p:spTree>
    <p:extLst>
      <p:ext uri="{BB962C8B-B14F-4D97-AF65-F5344CB8AC3E}">
        <p14:creationId xmlns:p14="http://schemas.microsoft.com/office/powerpoint/2010/main" val="25231123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678032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Lab Scenario133680836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Scenario</a:t>
            </a:r>
          </a:p>
        </p:txBody>
      </p:sp>
      <p:sp>
        <p:nvSpPr>
          <p:cNvPr id="4" name="TextBox 3"/>
          <p:cNvSpPr txBox="1"/>
          <p:nvPr/>
        </p:nvSpPr>
        <p:spPr>
          <a:xfrm>
            <a:off x="458788" y="1021215"/>
            <a:ext cx="8119156" cy="5524500"/>
          </a:xfrm>
          <a:prstGeom prst="rect">
            <a:avLst/>
          </a:prstGeom>
          <a:noFill/>
        </p:spPr>
        <p:txBody>
          <a:bodyPr vert="horz" wrap="square" rtlCol="0">
            <a:spAutoFit/>
          </a:bodyPr>
          <a:lstStyle/>
          <a:p>
            <a:pPr>
              <a:spcBef>
                <a:spcPts val="600"/>
              </a:spcBef>
              <a:spcAft>
                <a:spcPts val="1000"/>
              </a:spcAft>
            </a:pPr>
            <a:r>
              <a:rPr lang="en-US" sz="2800" dirty="0">
                <a:effectLst/>
                <a:latin typeface="Segoe UI"/>
                <a:ea typeface="Calibri"/>
                <a:cs typeface="Times New Roman"/>
              </a:rPr>
              <a:t>You</a:t>
            </a:r>
            <a:r>
              <a:rPr lang="en-US" sz="2800" dirty="0">
                <a:effectLst/>
                <a:latin typeface="Segoe UI"/>
                <a:ea typeface="Calibri"/>
                <a:cs typeface="Arial"/>
              </a:rPr>
              <a:t>r</a:t>
            </a:r>
            <a:r>
              <a:rPr lang="en-US" sz="2800" dirty="0">
                <a:effectLst/>
                <a:latin typeface="Segoe UI"/>
                <a:ea typeface="Calibri"/>
                <a:cs typeface="Times New Roman"/>
              </a:rPr>
              <a:t> company is planning to write a web application for managing cupcakes and bakeries. To connect the application to a database, your development team has decided to use EF Core. You have been asked to create a class that derives from a </a:t>
            </a:r>
            <a:r>
              <a:rPr lang="en-US" sz="2800" b="1" dirty="0" err="1">
                <a:effectLst/>
                <a:latin typeface="Segoe UI"/>
                <a:ea typeface="Calibri"/>
                <a:cs typeface="Times New Roman"/>
              </a:rPr>
              <a:t>DbContext</a:t>
            </a:r>
            <a:r>
              <a:rPr lang="en-US" sz="2800" dirty="0">
                <a:effectLst/>
                <a:latin typeface="Segoe UI"/>
                <a:ea typeface="Calibri"/>
                <a:cs typeface="Times New Roman"/>
              </a:rPr>
              <a:t> class, and then use the class to retrieve data from the database and store data in the database. The application will enable users to store uploaded cupcakes, edit their properties, view their details, and delete them in response to user requests.</a:t>
            </a:r>
          </a:p>
        </p:txBody>
      </p:sp>
    </p:spTree>
    <p:extLst>
      <p:ext uri="{BB962C8B-B14F-4D97-AF65-F5344CB8AC3E}">
        <p14:creationId xmlns:p14="http://schemas.microsoft.com/office/powerpoint/2010/main" val="38927787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59803ad3-332e-4364-9307-825bc724efc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1: Introduction to Entity Framework Core</a:t>
            </a:r>
          </a:p>
        </p:txBody>
      </p:sp>
      <p:sp>
        <p:nvSpPr>
          <p:cNvPr id="3" name="Text Placeholder 2"/>
          <p:cNvSpPr>
            <a:spLocks noGrp="1"/>
          </p:cNvSpPr>
          <p:nvPr>
            <p:ph type="body" idx="1"/>
          </p:nvPr>
        </p:nvSpPr>
        <p:spPr/>
        <p:txBody>
          <a:bodyPr/>
          <a:lstStyle/>
          <a:p>
            <a:r>
              <a:rPr lang="en-US" dirty="0"/>
              <a:t>Connecting to a Database Using ADO.NET
Object Relational Mapper (ORM)
Overview of Entity Framework
Discussion: Choose between Entity Framework Core and Entity Framework 6
Database Providers</a:t>
            </a:r>
          </a:p>
        </p:txBody>
      </p:sp>
    </p:spTree>
    <p:extLst>
      <p:ext uri="{BB962C8B-B14F-4D97-AF65-F5344CB8AC3E}">
        <p14:creationId xmlns:p14="http://schemas.microsoft.com/office/powerpoint/2010/main" val="350201629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8bb02af5-0ecb-4115-af4b-c68c33616ec0">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Review</a:t>
            </a:r>
          </a:p>
        </p:txBody>
      </p:sp>
      <p:sp>
        <p:nvSpPr>
          <p:cNvPr id="3" name="Text Placeholder 2"/>
          <p:cNvSpPr>
            <a:spLocks noGrp="1"/>
          </p:cNvSpPr>
          <p:nvPr>
            <p:ph type="body" idx="1"/>
          </p:nvPr>
        </p:nvSpPr>
        <p:spPr/>
        <p:txBody>
          <a:bodyPr/>
          <a:lstStyle/>
          <a:p>
            <a:r>
              <a:rPr lang="en-US" dirty="0"/>
              <a:t>A developer in your team added a property to the Bakery class. When he ran the application, an exception was raised. Can you suggest to him how to solve the problem?
How can you change the application to display the cupcakes ordered by their Price?</a:t>
            </a:r>
          </a:p>
        </p:txBody>
      </p:sp>
    </p:spTree>
    <p:extLst>
      <p:ext uri="{BB962C8B-B14F-4D97-AF65-F5344CB8AC3E}">
        <p14:creationId xmlns:p14="http://schemas.microsoft.com/office/powerpoint/2010/main" val="304850103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Review and Takeaways</a:t>
            </a:r>
          </a:p>
        </p:txBody>
      </p:sp>
      <p:sp>
        <p:nvSpPr>
          <p:cNvPr id="3" name="Text Placeholder 2"/>
          <p:cNvSpPr>
            <a:spLocks noGrp="1"/>
          </p:cNvSpPr>
          <p:nvPr>
            <p:ph type="body" idx="1"/>
          </p:nvPr>
        </p:nvSpPr>
        <p:spPr/>
        <p:txBody>
          <a:bodyPr/>
          <a:lstStyle/>
          <a:p>
            <a:r>
              <a:rPr lang="en-US" dirty="0"/>
              <a:t>Review Questions
Best Practice
Common Issues and Troubleshooting Tips</a:t>
            </a:r>
          </a:p>
        </p:txBody>
      </p:sp>
    </p:spTree>
    <p:extLst>
      <p:ext uri="{BB962C8B-B14F-4D97-AF65-F5344CB8AC3E}">
        <p14:creationId xmlns:p14="http://schemas.microsoft.com/office/powerpoint/2010/main" val="53030267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5998263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684553d2-d301-40a7-80fa-d153bc78760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Connecting to a Database Using ADO.NET</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274320" lvl="1"/>
            <a:r>
              <a:rPr lang="en-US" sz="2800" dirty="0"/>
              <a:t>ADO.NET is a basic data access API that contains a set of data providers</a:t>
            </a:r>
          </a:p>
          <a:p>
            <a:pPr marL="274320" lvl="1"/>
            <a:r>
              <a:rPr lang="en-US" sz="2800" dirty="0"/>
              <a:t>Data providers connect to various databases</a:t>
            </a:r>
          </a:p>
          <a:p>
            <a:pPr marL="274320" lvl="1"/>
            <a:r>
              <a:rPr lang="en-US" sz="2800" dirty="0"/>
              <a:t>ADO.NET providers consist of:</a:t>
            </a:r>
          </a:p>
          <a:p>
            <a:pPr marL="548640" lvl="2"/>
            <a:r>
              <a:rPr lang="en-US" sz="2400" b="1" dirty="0"/>
              <a:t>Connection</a:t>
            </a:r>
            <a:r>
              <a:rPr lang="en-US" sz="2400" dirty="0"/>
              <a:t>. Manages a connection to a database.</a:t>
            </a:r>
          </a:p>
          <a:p>
            <a:pPr marL="548640" lvl="2"/>
            <a:r>
              <a:rPr lang="en-US" sz="2400" b="1" dirty="0"/>
              <a:t>Command</a:t>
            </a:r>
            <a:r>
              <a:rPr lang="en-US" sz="2400" dirty="0"/>
              <a:t>. Represents a query or manipulation operation.</a:t>
            </a:r>
          </a:p>
          <a:p>
            <a:pPr marL="548640" lvl="2"/>
            <a:r>
              <a:rPr lang="en-US" sz="2400" b="1" dirty="0" err="1"/>
              <a:t>DataReader</a:t>
            </a:r>
            <a:r>
              <a:rPr lang="en-US" sz="2400" dirty="0"/>
              <a:t>. Forward-only, cursor interface for queries.</a:t>
            </a:r>
          </a:p>
          <a:p>
            <a:pPr marL="548640" lvl="2"/>
            <a:r>
              <a:rPr lang="en-US" sz="2400" b="1" dirty="0" err="1"/>
              <a:t>DataAdapter</a:t>
            </a:r>
            <a:r>
              <a:rPr lang="en-US" sz="2400" dirty="0"/>
              <a:t>. Tabular interface for queries.</a:t>
            </a:r>
          </a:p>
          <a:p>
            <a:pPr marL="681037" lvl="2" indent="0">
              <a:buNone/>
            </a:pPr>
            <a:endParaRPr lang="en-US" b="1" dirty="0"/>
          </a:p>
        </p:txBody>
      </p:sp>
    </p:spTree>
    <p:extLst>
      <p:ext uri="{BB962C8B-B14F-4D97-AF65-F5344CB8AC3E}">
        <p14:creationId xmlns:p14="http://schemas.microsoft.com/office/powerpoint/2010/main" val="12229799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8dc82a33-5471-439b-bd33-437d3c10e76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ADO.NET Example</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sz="1600" dirty="0">
                <a:latin typeface="Consolas" panose="020B0609020204030204" pitchFamily="49" charset="0"/>
              </a:rPr>
              <a:t>public class </a:t>
            </a:r>
            <a:r>
              <a:rPr lang="en-US" sz="1600" dirty="0" err="1">
                <a:latin typeface="Consolas" panose="020B0609020204030204" pitchFamily="49" charset="0"/>
              </a:rPr>
              <a:t>HomeController</a:t>
            </a:r>
            <a:r>
              <a:rPr lang="en-US" sz="1600" dirty="0">
                <a:latin typeface="Consolas" panose="020B0609020204030204" pitchFamily="49" charset="0"/>
              </a:rPr>
              <a:t> : Controller</a:t>
            </a:r>
          </a:p>
          <a:p>
            <a:pPr marL="0" indent="0">
              <a:buNone/>
            </a:pPr>
            <a:r>
              <a:rPr lang="en-US" sz="1600" dirty="0">
                <a:latin typeface="Consolas" panose="020B0609020204030204" pitchFamily="49" charset="0"/>
              </a:rPr>
              <a:t>{</a:t>
            </a:r>
          </a:p>
          <a:p>
            <a:pPr marL="0" indent="0">
              <a:buNone/>
            </a:pPr>
            <a:r>
              <a:rPr lang="en-US" sz="1600" dirty="0">
                <a:latin typeface="Consolas" panose="020B0609020204030204" pitchFamily="49" charset="0"/>
              </a:rPr>
              <a:t>    public </a:t>
            </a:r>
            <a:r>
              <a:rPr lang="en-US" sz="1600" dirty="0" err="1">
                <a:latin typeface="Consolas" panose="020B0609020204030204" pitchFamily="49" charset="0"/>
              </a:rPr>
              <a:t>IActionResult</a:t>
            </a:r>
            <a:r>
              <a:rPr lang="en-US" sz="1600" dirty="0">
                <a:latin typeface="Consolas" panose="020B0609020204030204" pitchFamily="49" charset="0"/>
              </a:rPr>
              <a:t> Index()</a:t>
            </a:r>
          </a:p>
          <a:p>
            <a:pPr marL="0" indent="0">
              <a:buNone/>
            </a:pPr>
            <a:r>
              <a:rPr lang="en-US" sz="1600" dirty="0">
                <a:latin typeface="Consolas" panose="020B0609020204030204" pitchFamily="49" charset="0"/>
              </a:rPr>
              <a:t>    { </a:t>
            </a:r>
          </a:p>
          <a:p>
            <a:pPr marL="0" indent="0">
              <a:buNone/>
            </a:pPr>
            <a:r>
              <a:rPr lang="en-US" sz="1600" dirty="0">
                <a:latin typeface="Consolas" panose="020B0609020204030204" pitchFamily="49" charset="0"/>
              </a:rPr>
              <a:t>        string </a:t>
            </a:r>
            <a:r>
              <a:rPr lang="en-US" sz="1600" dirty="0" err="1">
                <a:latin typeface="Consolas" panose="020B0609020204030204" pitchFamily="49" charset="0"/>
              </a:rPr>
              <a:t>connectionString</a:t>
            </a:r>
            <a:r>
              <a:rPr lang="en-US" sz="1600" dirty="0">
                <a:latin typeface="Consolas" panose="020B0609020204030204" pitchFamily="49" charset="0"/>
              </a:rPr>
              <a:t> = </a:t>
            </a:r>
          </a:p>
          <a:p>
            <a:pPr marL="0" indent="0">
              <a:buNone/>
            </a:pPr>
            <a:r>
              <a:rPr lang="en-US" sz="1600" dirty="0">
                <a:latin typeface="Consolas" panose="020B0609020204030204" pitchFamily="49" charset="0"/>
              </a:rPr>
              <a:t>            "Data Source=.\</a:t>
            </a:r>
            <a:r>
              <a:rPr lang="en-US" sz="1600" dirty="0" err="1">
                <a:latin typeface="Consolas" panose="020B0609020204030204" pitchFamily="49" charset="0"/>
              </a:rPr>
              <a:t>SQLEXPRESS;Initial</a:t>
            </a:r>
            <a:r>
              <a:rPr lang="en-US" sz="1600" dirty="0">
                <a:latin typeface="Consolas" panose="020B0609020204030204" pitchFamily="49" charset="0"/>
              </a:rPr>
              <a:t> Catalog=</a:t>
            </a:r>
            <a:r>
              <a:rPr lang="en-US" sz="1600" dirty="0" err="1">
                <a:latin typeface="Consolas" panose="020B0609020204030204" pitchFamily="49" charset="0"/>
              </a:rPr>
              <a:t>PhotoSharingDB</a:t>
            </a:r>
            <a:r>
              <a:rPr lang="en-US" sz="1600" dirty="0">
                <a:latin typeface="Consolas" panose="020B0609020204030204" pitchFamily="49" charset="0"/>
              </a:rPr>
              <a:t>;" + </a:t>
            </a:r>
          </a:p>
          <a:p>
            <a:pPr marL="0" indent="0">
              <a:buNone/>
            </a:pPr>
            <a:r>
              <a:rPr lang="en-US" sz="1600" dirty="0">
                <a:latin typeface="Consolas" panose="020B0609020204030204" pitchFamily="49" charset="0"/>
              </a:rPr>
              <a:t>                   "Integrated Security=SSPI";</a:t>
            </a:r>
          </a:p>
          <a:p>
            <a:pPr marL="0" indent="0">
              <a:buNone/>
            </a:pPr>
            <a:r>
              <a:rPr lang="en-US" sz="1600" dirty="0">
                <a:latin typeface="Consolas" panose="020B0609020204030204" pitchFamily="49" charset="0"/>
              </a:rPr>
              <a:t>        using (</a:t>
            </a:r>
            <a:r>
              <a:rPr lang="en-US" sz="1600" dirty="0" err="1">
                <a:latin typeface="Consolas" panose="020B0609020204030204" pitchFamily="49" charset="0"/>
              </a:rPr>
              <a:t>SqlConnection</a:t>
            </a:r>
            <a:r>
              <a:rPr lang="en-US" sz="1600" dirty="0">
                <a:latin typeface="Consolas" panose="020B0609020204030204" pitchFamily="49" charset="0"/>
              </a:rPr>
              <a:t> conn = new </a:t>
            </a:r>
            <a:r>
              <a:rPr lang="en-US" sz="1600" dirty="0" err="1">
                <a:latin typeface="Consolas" panose="020B0609020204030204" pitchFamily="49" charset="0"/>
              </a:rPr>
              <a:t>SqlConnection</a:t>
            </a:r>
            <a:r>
              <a:rPr lang="en-US" sz="1600" dirty="0">
                <a:latin typeface="Consolas" panose="020B0609020204030204" pitchFamily="49" charset="0"/>
              </a:rPr>
              <a:t>(</a:t>
            </a:r>
            <a:r>
              <a:rPr lang="en-US" sz="1600" dirty="0" err="1">
                <a:latin typeface="Consolas" panose="020B0609020204030204" pitchFamily="49" charset="0"/>
              </a:rPr>
              <a:t>connectionString</a:t>
            </a:r>
            <a:r>
              <a:rPr lang="en-US" sz="1600" dirty="0">
                <a:latin typeface="Consolas" panose="020B0609020204030204" pitchFamily="49" charset="0"/>
              </a:rPr>
              <a:t>))</a:t>
            </a:r>
          </a:p>
          <a:p>
            <a:pPr marL="0" indent="0">
              <a:buNone/>
            </a:pPr>
            <a:r>
              <a:rPr lang="en-US" sz="1600" dirty="0">
                <a:latin typeface="Consolas" panose="020B0609020204030204" pitchFamily="49" charset="0"/>
              </a:rPr>
              <a:t>        {</a:t>
            </a:r>
          </a:p>
          <a:p>
            <a:pPr marL="0" indent="0">
              <a:buNone/>
            </a:pPr>
            <a:r>
              <a:rPr lang="en-US" sz="1600" dirty="0">
                <a:latin typeface="Consolas" panose="020B0609020204030204" pitchFamily="49" charset="0"/>
              </a:rPr>
              <a:t>            </a:t>
            </a:r>
            <a:r>
              <a:rPr lang="en-US" sz="1600" dirty="0" err="1">
                <a:latin typeface="Consolas" panose="020B0609020204030204" pitchFamily="49" charset="0"/>
              </a:rPr>
              <a:t>conn.Open</a:t>
            </a:r>
            <a:r>
              <a:rPr lang="en-US" sz="1600" dirty="0">
                <a:latin typeface="Consolas" panose="020B0609020204030204" pitchFamily="49" charset="0"/>
              </a:rPr>
              <a:t>();</a:t>
            </a:r>
          </a:p>
          <a:p>
            <a:pPr marL="0" indent="0">
              <a:buNone/>
            </a:pPr>
            <a:r>
              <a:rPr lang="en-US" sz="1600" dirty="0">
                <a:latin typeface="Consolas" panose="020B0609020204030204" pitchFamily="49" charset="0"/>
              </a:rPr>
              <a:t>	    // Query or update the database</a:t>
            </a:r>
          </a:p>
          <a:p>
            <a:pPr marL="0" indent="0">
              <a:buNone/>
            </a:pPr>
            <a:r>
              <a:rPr lang="en-US" sz="1600" dirty="0">
                <a:latin typeface="Consolas" panose="020B0609020204030204" pitchFamily="49" charset="0"/>
              </a:rPr>
              <a:t>        }</a:t>
            </a:r>
          </a:p>
          <a:p>
            <a:pPr marL="0" indent="0">
              <a:buNone/>
            </a:pPr>
            <a:r>
              <a:rPr lang="en-US" sz="1600" dirty="0">
                <a:latin typeface="Consolas" panose="020B0609020204030204" pitchFamily="49" charset="0"/>
              </a:rPr>
              <a:t>         </a:t>
            </a:r>
          </a:p>
          <a:p>
            <a:pPr marL="0" indent="0">
              <a:buNone/>
            </a:pPr>
            <a:r>
              <a:rPr lang="en-US" sz="1600" dirty="0">
                <a:latin typeface="Consolas" panose="020B0609020204030204" pitchFamily="49" charset="0"/>
              </a:rPr>
              <a:t>        return View();</a:t>
            </a:r>
          </a:p>
          <a:p>
            <a:pPr marL="0" indent="0">
              <a:buNone/>
            </a:pPr>
            <a:r>
              <a:rPr lang="en-US" sz="1600" dirty="0">
                <a:latin typeface="Consolas" panose="020B0609020204030204" pitchFamily="49" charset="0"/>
              </a:rPr>
              <a:t>    }</a:t>
            </a:r>
          </a:p>
          <a:p>
            <a:pPr marL="0" indent="0">
              <a:buNone/>
            </a:pPr>
            <a:r>
              <a:rPr lang="en-US" sz="1600" dirty="0">
                <a:latin typeface="Consolas" panose="020B0609020204030204" pitchFamily="49" charset="0"/>
              </a:rPr>
              <a:t>}</a:t>
            </a:r>
          </a:p>
        </p:txBody>
      </p:sp>
    </p:spTree>
    <p:extLst>
      <p:ext uri="{BB962C8B-B14F-4D97-AF65-F5344CB8AC3E}">
        <p14:creationId xmlns:p14="http://schemas.microsoft.com/office/powerpoint/2010/main" val="16096869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46bc6441-74ea-456f-a24b-e5537bdd022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 Relational Mapper (ORM)</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ORM is an approach designed to simplify the interaction with data</a:t>
            </a:r>
          </a:p>
          <a:p>
            <a:r>
              <a:rPr lang="en-US" dirty="0"/>
              <a:t>There are multiple ORM frameworks</a:t>
            </a:r>
          </a:p>
          <a:p>
            <a:r>
              <a:rPr lang="en-US" dirty="0"/>
              <a:t>Entity Framework is an ORM framework that was created for .NET</a:t>
            </a:r>
          </a:p>
          <a:p>
            <a:r>
              <a:rPr lang="en-US" dirty="0"/>
              <a:t>ORM maps the tabular structure into data model classes</a:t>
            </a:r>
          </a:p>
          <a:p>
            <a:r>
              <a:rPr lang="en-US" dirty="0"/>
              <a:t>You can use an ORM framework to modify  objects in a database</a:t>
            </a:r>
          </a:p>
          <a:p>
            <a:endParaRPr lang="en-US" dirty="0"/>
          </a:p>
          <a:p>
            <a:endParaRPr lang="en-US" dirty="0"/>
          </a:p>
          <a:p>
            <a:pPr marL="4762" indent="0">
              <a:buNone/>
            </a:pPr>
            <a:endParaRPr lang="en-US" dirty="0"/>
          </a:p>
          <a:p>
            <a:endParaRPr lang="en-US" dirty="0"/>
          </a:p>
        </p:txBody>
      </p:sp>
    </p:spTree>
    <p:extLst>
      <p:ext uri="{BB962C8B-B14F-4D97-AF65-F5344CB8AC3E}">
        <p14:creationId xmlns:p14="http://schemas.microsoft.com/office/powerpoint/2010/main" val="10274831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d45ba398-ebd5-45f0-bd4c-ca2ea4dfe7e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Overview of Entity Framework</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Entity Framework provides a one-stop solution to interact with data that is stored in a database</a:t>
            </a:r>
          </a:p>
          <a:p>
            <a:r>
              <a:rPr lang="en-US" dirty="0"/>
              <a:t>Entity Framework Approaches:</a:t>
            </a:r>
          </a:p>
          <a:p>
            <a:pPr lvl="1"/>
            <a:r>
              <a:rPr lang="en-US" dirty="0"/>
              <a:t>Database First</a:t>
            </a:r>
          </a:p>
          <a:p>
            <a:pPr lvl="1"/>
            <a:r>
              <a:rPr lang="en-US" dirty="0"/>
              <a:t>Model First</a:t>
            </a:r>
          </a:p>
          <a:p>
            <a:pPr lvl="1"/>
            <a:r>
              <a:rPr lang="en-US" dirty="0"/>
              <a:t>Code First</a:t>
            </a:r>
          </a:p>
          <a:p>
            <a:r>
              <a:rPr lang="en-US" dirty="0"/>
              <a:t>Entity Framework Versions:</a:t>
            </a:r>
          </a:p>
          <a:p>
            <a:pPr lvl="1"/>
            <a:r>
              <a:rPr lang="en-US" dirty="0"/>
              <a:t>Entity Framework 6 (EF6)</a:t>
            </a:r>
          </a:p>
          <a:p>
            <a:pPr lvl="1"/>
            <a:r>
              <a:rPr lang="en-US" dirty="0"/>
              <a:t>Entity Framework Core (EF Core)</a:t>
            </a:r>
          </a:p>
          <a:p>
            <a:pPr lvl="1"/>
            <a:endParaRPr lang="en-US" dirty="0"/>
          </a:p>
        </p:txBody>
      </p:sp>
    </p:spTree>
    <p:extLst>
      <p:ext uri="{BB962C8B-B14F-4D97-AF65-F5344CB8AC3E}">
        <p14:creationId xmlns:p14="http://schemas.microsoft.com/office/powerpoint/2010/main" val="6385130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2a94dff7-7243-4597-a7d0-f18e8dee3667">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683625" cy="740664"/>
          </a:xfrm>
        </p:spPr>
        <p:txBody>
          <a:bodyPr/>
          <a:lstStyle/>
          <a:p>
            <a:r>
              <a:rPr lang="en-US" sz="2600" dirty="0"/>
              <a:t>Discussion: Choose between Entity Framework Core and Entity Framework 6</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Which Entity Framework version will you use in the following scenarios? (Choose one of the following in each scenario: Entity Framework 6, Entity Framework Core)</a:t>
            </a:r>
          </a:p>
          <a:p>
            <a:r>
              <a:rPr lang="en-US" dirty="0"/>
              <a:t>Working with a non-Windows environment</a:t>
            </a:r>
          </a:p>
          <a:p>
            <a:r>
              <a:rPr lang="en-US" dirty="0"/>
              <a:t>Developing by using the Database First approach</a:t>
            </a:r>
          </a:p>
          <a:p>
            <a:r>
              <a:rPr lang="en-US" dirty="0"/>
              <a:t>Creating a UWP application with a </a:t>
            </a:r>
            <a:r>
              <a:rPr lang="en-US" dirty="0" err="1"/>
              <a:t>NoSql</a:t>
            </a:r>
            <a:r>
              <a:rPr lang="en-US" dirty="0"/>
              <a:t> database</a:t>
            </a:r>
          </a:p>
          <a:p>
            <a:endParaRPr lang="en-US" dirty="0"/>
          </a:p>
        </p:txBody>
      </p:sp>
    </p:spTree>
    <p:extLst>
      <p:ext uri="{BB962C8B-B14F-4D97-AF65-F5344CB8AC3E}">
        <p14:creationId xmlns:p14="http://schemas.microsoft.com/office/powerpoint/2010/main" val="29640291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59b189a3-5687-47f6-a40c-ee9b4ea9324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Database Providers</a:t>
            </a:r>
          </a:p>
        </p:txBody>
      </p:sp>
      <p:graphicFrame>
        <p:nvGraphicFramePr>
          <p:cNvPr id="4" name="Diagram 3" descr="The image shows 3 boxes that represent the Application, Database Provider and Database. There are 4 arrows: an arrow from Application to Database Provider which indicates a request, an arrow from Database Provider to Database which indicates a request, an arrow from Database to Database Provider which indicates a response and an arrow from Database Provider to Application which indicates a response.&#10;&#10;">
            <a:extLst>
              <a:ext uri="{FF2B5EF4-FFF2-40B4-BE49-F238E27FC236}">
                <a16:creationId xmlns:a16="http://schemas.microsoft.com/office/drawing/2014/main" id="{21E2F778-85D6-410C-A0BB-504272335419}"/>
              </a:ext>
            </a:extLst>
          </p:cNvPr>
          <p:cNvGraphicFramePr/>
          <p:nvPr>
            <p:extLst>
              <p:ext uri="{D42A27DB-BD31-4B8C-83A1-F6EECF244321}">
                <p14:modId xmlns:p14="http://schemas.microsoft.com/office/powerpoint/2010/main" val="3056380844"/>
              </p:ext>
            </p:extLst>
          </p:nvPr>
        </p:nvGraphicFramePr>
        <p:xfrm>
          <a:off x="566737" y="1020763"/>
          <a:ext cx="7812153" cy="55245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extBox 5">
            <a:extLst>
              <a:ext uri="{FF2B5EF4-FFF2-40B4-BE49-F238E27FC236}">
                <a16:creationId xmlns:a16="http://schemas.microsoft.com/office/drawing/2014/main" id="{92E1AAA4-63CE-4F7C-ABA5-9FDF88D9C03C}"/>
              </a:ext>
            </a:extLst>
          </p:cNvPr>
          <p:cNvSpPr txBox="1"/>
          <p:nvPr/>
        </p:nvSpPr>
        <p:spPr>
          <a:xfrm>
            <a:off x="1019876" y="1994133"/>
            <a:ext cx="1991351" cy="1077218"/>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1600" b="0" dirty="0">
                <a:latin typeface="Segoe" panose="020B0502040504020203" pitchFamily="34" charset="0"/>
              </a:rPr>
              <a:t>Request sent to database provider with application language</a:t>
            </a:r>
          </a:p>
        </p:txBody>
      </p:sp>
      <p:sp>
        <p:nvSpPr>
          <p:cNvPr id="6" name="TextBox 6">
            <a:extLst>
              <a:ext uri="{FF2B5EF4-FFF2-40B4-BE49-F238E27FC236}">
                <a16:creationId xmlns:a16="http://schemas.microsoft.com/office/drawing/2014/main" id="{FFB39F84-F9F1-4705-A415-0CEAB19E39DE}"/>
              </a:ext>
            </a:extLst>
          </p:cNvPr>
          <p:cNvSpPr txBox="1"/>
          <p:nvPr/>
        </p:nvSpPr>
        <p:spPr>
          <a:xfrm>
            <a:off x="952100" y="4294307"/>
            <a:ext cx="1843314" cy="1077218"/>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1600" b="0" dirty="0">
                <a:latin typeface="Segoe UI" panose="020B0502040204020203" pitchFamily="34" charset="0"/>
                <a:cs typeface="Segoe UI" panose="020B0502040204020203" pitchFamily="34" charset="0"/>
              </a:rPr>
              <a:t>Request sent to database with the database language </a:t>
            </a:r>
          </a:p>
        </p:txBody>
      </p:sp>
      <p:sp>
        <p:nvSpPr>
          <p:cNvPr id="7" name="TextBox 7">
            <a:extLst>
              <a:ext uri="{FF2B5EF4-FFF2-40B4-BE49-F238E27FC236}">
                <a16:creationId xmlns:a16="http://schemas.microsoft.com/office/drawing/2014/main" id="{BAE1789E-EBDE-40A7-AA4D-F11D02E67CA3}"/>
              </a:ext>
            </a:extLst>
          </p:cNvPr>
          <p:cNvSpPr txBox="1"/>
          <p:nvPr/>
        </p:nvSpPr>
        <p:spPr>
          <a:xfrm>
            <a:off x="6413178" y="4294307"/>
            <a:ext cx="1862655" cy="1077218"/>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1600" b="0" dirty="0">
                <a:latin typeface="Segoe UI" panose="020B0502040204020203" pitchFamily="34" charset="0"/>
                <a:cs typeface="Segoe UI" panose="020B0502040204020203" pitchFamily="34" charset="0"/>
              </a:rPr>
              <a:t>Response from the database with database language </a:t>
            </a:r>
          </a:p>
        </p:txBody>
      </p:sp>
      <p:sp>
        <p:nvSpPr>
          <p:cNvPr id="8" name="TextBox 8">
            <a:extLst>
              <a:ext uri="{FF2B5EF4-FFF2-40B4-BE49-F238E27FC236}">
                <a16:creationId xmlns:a16="http://schemas.microsoft.com/office/drawing/2014/main" id="{F1BBDBAB-539F-425E-B15F-B35B4CA181E2}"/>
              </a:ext>
            </a:extLst>
          </p:cNvPr>
          <p:cNvSpPr txBox="1"/>
          <p:nvPr/>
        </p:nvSpPr>
        <p:spPr>
          <a:xfrm>
            <a:off x="6387539" y="1994133"/>
            <a:ext cx="1991351" cy="1077218"/>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1600" b="0" dirty="0">
                <a:latin typeface="Segoe" panose="020B0502040504020203" pitchFamily="34" charset="0"/>
              </a:rPr>
              <a:t>Response from database provider with application language</a:t>
            </a:r>
          </a:p>
        </p:txBody>
      </p:sp>
      <p:sp>
        <p:nvSpPr>
          <p:cNvPr id="9" name="Arrow: Down 9">
            <a:extLst>
              <a:ext uri="{FF2B5EF4-FFF2-40B4-BE49-F238E27FC236}">
                <a16:creationId xmlns:a16="http://schemas.microsoft.com/office/drawing/2014/main" id="{A721F89D-384C-42DE-B49F-EC1CC4D051FC}"/>
              </a:ext>
            </a:extLst>
          </p:cNvPr>
          <p:cNvSpPr/>
          <p:nvPr/>
        </p:nvSpPr>
        <p:spPr bwMode="auto">
          <a:xfrm rot="10800000">
            <a:off x="5718635" y="2061029"/>
            <a:ext cx="609600" cy="943429"/>
          </a:xfrm>
          <a:prstGeom prst="downArrow">
            <a:avLst/>
          </a:prstGeom>
          <a:solidFill>
            <a:srgbClr val="FFC000"/>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Verdana" pitchFamily="34" charset="0"/>
            </a:endParaRPr>
          </a:p>
        </p:txBody>
      </p:sp>
      <p:sp>
        <p:nvSpPr>
          <p:cNvPr id="10" name="Arrow: Down 10">
            <a:extLst>
              <a:ext uri="{FF2B5EF4-FFF2-40B4-BE49-F238E27FC236}">
                <a16:creationId xmlns:a16="http://schemas.microsoft.com/office/drawing/2014/main" id="{B4491806-9934-4256-86FE-E24FF3573985}"/>
              </a:ext>
            </a:extLst>
          </p:cNvPr>
          <p:cNvSpPr/>
          <p:nvPr/>
        </p:nvSpPr>
        <p:spPr bwMode="auto">
          <a:xfrm rot="10800000">
            <a:off x="5718635" y="4361201"/>
            <a:ext cx="609600" cy="943429"/>
          </a:xfrm>
          <a:prstGeom prst="downArrow">
            <a:avLst/>
          </a:prstGeom>
          <a:solidFill>
            <a:srgbClr val="FFC000"/>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Verdana" pitchFamily="34" charset="0"/>
            </a:endParaRPr>
          </a:p>
        </p:txBody>
      </p:sp>
    </p:spTree>
    <p:extLst>
      <p:ext uri="{BB962C8B-B14F-4D97-AF65-F5344CB8AC3E}">
        <p14:creationId xmlns:p14="http://schemas.microsoft.com/office/powerpoint/2010/main" val="1503073073"/>
      </p:ext>
    </p:extLst>
  </p:cSld>
  <p:clrMapOvr>
    <a:masterClrMapping/>
  </p:clrMapOvr>
</p:sld>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NG_MOC_Core_ModuleNew</Template>
  <TotalTime>0</TotalTime>
  <Words>3940</Words>
  <Application>Microsoft Office PowerPoint</Application>
  <PresentationFormat>On-screen Show (4:3)</PresentationFormat>
  <Paragraphs>408</Paragraphs>
  <Slides>32</Slides>
  <Notes>32</Notes>
  <HiddenSlides>2</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32</vt:i4>
      </vt:variant>
    </vt:vector>
  </HeadingPairs>
  <TitlesOfParts>
    <vt:vector size="42" baseType="lpstr">
      <vt:lpstr>Segoe UI</vt:lpstr>
      <vt:lpstr>Segoe</vt:lpstr>
      <vt:lpstr>Wingdings</vt:lpstr>
      <vt:lpstr>Verdana</vt:lpstr>
      <vt:lpstr>Calibri</vt:lpstr>
      <vt:lpstr>Lucida Sans Unicode</vt:lpstr>
      <vt:lpstr>Symbol</vt:lpstr>
      <vt:lpstr>Consolas</vt:lpstr>
      <vt:lpstr>Arial</vt:lpstr>
      <vt:lpstr>NG_MOC_Core_ModuleNew2</vt:lpstr>
      <vt:lpstr>Module 7</vt:lpstr>
      <vt:lpstr>Module Overview</vt:lpstr>
      <vt:lpstr>Lesson 1: Introduction to Entity Framework Core</vt:lpstr>
      <vt:lpstr>Connecting to a Database Using ADO.NET</vt:lpstr>
      <vt:lpstr>ADO.NET Example</vt:lpstr>
      <vt:lpstr>Object Relational Mapper (ORM)</vt:lpstr>
      <vt:lpstr>Overview of Entity Framework</vt:lpstr>
      <vt:lpstr>Discussion: Choose between Entity Framework Core and Entity Framework 6</vt:lpstr>
      <vt:lpstr>Database Providers</vt:lpstr>
      <vt:lpstr>Lesson 2: Working with Entity Framework Core</vt:lpstr>
      <vt:lpstr>Using an Entity Framework Context</vt:lpstr>
      <vt:lpstr>Using an Entity Framework Context in Controllers</vt:lpstr>
      <vt:lpstr>Using LINQ to Entities</vt:lpstr>
      <vt:lpstr>Loading Related Data</vt:lpstr>
      <vt:lpstr>Loading Related Data by using Explicit Loading</vt:lpstr>
      <vt:lpstr>Loading Related Data by using Eager Loading</vt:lpstr>
      <vt:lpstr>Loading Related Data by using Lazy Loading</vt:lpstr>
      <vt:lpstr>Manipulating Data by Using Entity Framework</vt:lpstr>
      <vt:lpstr>Demonstration: How to Use Entity Framework Core</vt:lpstr>
      <vt:lpstr>Lesson 3: Using Entity Framework Core to Connect to Microsoft SQL Server</vt:lpstr>
      <vt:lpstr>Connecting to Microsoft SQL Server</vt:lpstr>
      <vt:lpstr>Configuration in ASP.NET Core</vt:lpstr>
      <vt:lpstr>Specifying a Connection String in a Configuration File</vt:lpstr>
      <vt:lpstr>The Repository Pattern</vt:lpstr>
      <vt:lpstr>Demonstration: How to Apply the Repository Pattern</vt:lpstr>
      <vt:lpstr>Using Migrations</vt:lpstr>
      <vt:lpstr>Lab: Using Entity Framework Core in ASP.NET Core</vt:lpstr>
      <vt:lpstr>PowerPoint Presentation</vt:lpstr>
      <vt:lpstr>Lab Scenario</vt:lpstr>
      <vt:lpstr>Lab Review</vt:lpstr>
      <vt:lpstr>Module Review and Takeaways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2019-01-28T13:15:24Z</dcterms:created>
  <dcterms:modified xsi:type="dcterms:W3CDTF">2019-02-19T15:32:27Z</dcterms:modified>
</cp:coreProperties>
</file>