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87" r:id="rId29"/>
    <p:sldId id="282" r:id="rId30"/>
    <p:sldId id="284" r:id="rId31"/>
    <p:sldId id="285"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Lucida Sans Unicode" panose="020B0602030504020204" pitchFamily="34" charset="0"/>
      <p:regular r:id="rId42"/>
    </p:embeddedFont>
    <p:embeddedFont>
      <p:font typeface="Segoe" panose="020B0502040504020203"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660"/>
  </p:normalViewPr>
  <p:slideViewPr>
    <p:cSldViewPr snapToGrid="0" snapToObjects="1" showGuides="1">
      <p:cViewPr varScale="1">
        <p:scale>
          <a:sx n="98" d="100"/>
          <a:sy n="98" d="100"/>
        </p:scale>
        <p:origin x="2250" y="90"/>
      </p:cViewPr>
      <p:guideLst>
        <p:guide orient="horz" pos="2160"/>
        <p:guide pos="288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87062-192D-4BD9-8A1D-8F41B00E23B3}" type="datetimeFigureOut">
              <a:rPr lang="en-US" smtClean="0"/>
              <a:t>2/25/2019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128C8-95F5-4A96-80D7-20E0551865EA}" type="slidenum">
              <a:rPr lang="en-US" smtClean="0"/>
              <a:t>‹#›</a:t>
            </a:fld>
            <a:endParaRPr lang="en-US"/>
          </a:p>
        </p:txBody>
      </p:sp>
    </p:spTree>
    <p:extLst>
      <p:ext uri="{BB962C8B-B14F-4D97-AF65-F5344CB8AC3E}">
        <p14:creationId xmlns:p14="http://schemas.microsoft.com/office/powerpoint/2010/main" val="100281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use-npm-to-add-a-javascript-librar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lesson-3-using-jquer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8_LAK.m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create-a-layout-and-link-it-to-a-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Arial Unicode MS"/>
                <a:cs typeface="Arial"/>
              </a:rPr>
              <a:t>This module and Module 9, “Client-Side Development”, cover key client-side technologies that are used in many web applications. These modules cover how client-side technologies can be used in Microsoft ASP.NET Core MVC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1825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Notice that since CSS files and JavaScript files are static files, they should be located in the </a:t>
            </a:r>
            <a:r>
              <a:rPr lang="en-US" sz="1000" b="1" dirty="0" err="1">
                <a:latin typeface="Arial" panose="020B0604020202020204" pitchFamily="34" charset="0"/>
                <a:cs typeface="Arial" panose="020B0604020202020204" pitchFamily="34" charset="0"/>
              </a:rPr>
              <a:t>wwwroot</a:t>
            </a:r>
            <a:r>
              <a:rPr lang="en-US" sz="1000" dirty="0">
                <a:latin typeface="Arial" panose="020B0604020202020204" pitchFamily="34" charset="0"/>
                <a:cs typeface="Arial" panose="020B0604020202020204" pitchFamily="34" charset="0"/>
              </a:rPr>
              <a:t> folder. To reference them from a view or a layout, you should add the </a:t>
            </a:r>
            <a:r>
              <a:rPr lang="en-US" sz="1000" b="1" dirty="0" err="1">
                <a:latin typeface="Arial" panose="020B0604020202020204" pitchFamily="34" charset="0"/>
                <a:cs typeface="Arial" panose="020B0604020202020204" pitchFamily="34" charset="0"/>
              </a:rPr>
              <a:t>UseStaticFiles</a:t>
            </a:r>
            <a:r>
              <a:rPr lang="en-US" sz="1000" dirty="0">
                <a:latin typeface="Arial" panose="020B0604020202020204" pitchFamily="34" charset="0"/>
                <a:cs typeface="Arial" panose="020B0604020202020204" pitchFamily="34" charset="0"/>
              </a:rPr>
              <a:t> middleware to the </a:t>
            </a:r>
            <a:r>
              <a:rPr lang="en-US" sz="1000" b="1" dirty="0">
                <a:latin typeface="Arial" panose="020B0604020202020204" pitchFamily="34" charset="0"/>
                <a:cs typeface="Arial" panose="020B0604020202020204" pitchFamily="34" charset="0"/>
              </a:rPr>
              <a:t>Configure</a:t>
            </a:r>
            <a:r>
              <a:rPr lang="en-US" sz="1000" dirty="0">
                <a:latin typeface="Arial" panose="020B0604020202020204" pitchFamily="34" charset="0"/>
                <a:cs typeface="Arial" panose="020B0604020202020204" pitchFamily="34" charset="0"/>
              </a:rPr>
              <a:t> method of the </a:t>
            </a:r>
            <a:r>
              <a:rPr lang="en-US" sz="1000" b="1" dirty="0">
                <a:latin typeface="Arial" panose="020B0604020202020204" pitchFamily="34" charset="0"/>
                <a:cs typeface="Arial" panose="020B0604020202020204" pitchFamily="34" charset="0"/>
              </a:rPr>
              <a:t>Startup</a:t>
            </a:r>
            <a:r>
              <a:rPr lang="en-US" sz="1000" dirty="0">
                <a:latin typeface="Arial" panose="020B0604020202020204" pitchFamily="34" charset="0"/>
                <a:cs typeface="Arial" panose="020B0604020202020204" pitchFamily="34" charset="0"/>
              </a:rPr>
              <a:t> class.</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30137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&lt;link&gt;</a:t>
            </a:r>
            <a:r>
              <a:rPr lang="en-US" sz="1000" dirty="0">
                <a:latin typeface="Arial"/>
                <a:ea typeface="Calibri"/>
                <a:cs typeface="Times New Roman"/>
              </a:rPr>
              <a:t> element to link a view or layout to a CSS file. </a:t>
            </a:r>
          </a:p>
          <a:p>
            <a:pPr>
              <a:lnSpc>
                <a:spcPct val="115000"/>
              </a:lnSpc>
              <a:spcAft>
                <a:spcPts val="1000"/>
              </a:spcAft>
            </a:pPr>
            <a:r>
              <a:rPr lang="en-US" sz="1000" dirty="0">
                <a:latin typeface="Arial"/>
                <a:ea typeface="Calibri"/>
                <a:cs typeface="Times New Roman"/>
              </a:rPr>
              <a:t>You can describe to students how external CSS files help to apply a consistent style across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20580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Using a JavaScript file, you can maintain a single JavaScript file for multiple webpages, instead of adding JavaScript code to every view. This practice allows you to update code in the JavaScript file, which then updates the JavaScript code in multiple views, simultaneously.</a:t>
            </a:r>
          </a:p>
        </p:txBody>
      </p:sp>
      <p:sp>
        <p:nvSpPr>
          <p:cNvPr id="4" name="Slide Number Placeholder 3"/>
          <p:cNvSpPr>
            <a:spLocks noGrp="1"/>
          </p:cNvSpPr>
          <p:nvPr>
            <p:ph type="sldNum" sz="quarter" idx="10"/>
          </p:nvPr>
        </p:nvSpPr>
        <p:spPr/>
        <p:txBody>
          <a:bodyPr/>
          <a:lstStyle/>
          <a:p>
            <a:fld id="{4A7128C8-95F5-4A96-80D7-20E0551865E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80127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compare the benefits of initiating JavaScript functions by using JavaScript events against the benefits of initiating JavaScript functions by using script blocks.</a:t>
            </a:r>
          </a:p>
        </p:txBody>
      </p:sp>
      <p:sp>
        <p:nvSpPr>
          <p:cNvPr id="4" name="Slide Number Placeholder 3"/>
          <p:cNvSpPr>
            <a:spLocks noGrp="1"/>
          </p:cNvSpPr>
          <p:nvPr>
            <p:ph type="sldNum" sz="quarter" idx="10"/>
          </p:nvPr>
        </p:nvSpPr>
        <p:spPr/>
        <p:txBody>
          <a:bodyPr/>
          <a:lstStyle/>
          <a:p>
            <a:fld id="{4A7128C8-95F5-4A96-80D7-20E0551865E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150704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Discuss with the students the different options mentioned in the slide and how they can decide which is more suitable for their application.</a:t>
            </a:r>
          </a:p>
          <a:p>
            <a:pPr>
              <a:lnSpc>
                <a:spcPct val="114000"/>
              </a:lnSpc>
              <a:spcAft>
                <a:spcPts val="1000"/>
              </a:spcAft>
            </a:pPr>
            <a:r>
              <a:rPr lang="en-US" sz="1000" dirty="0">
                <a:latin typeface="Arial" panose="020B0604020202020204" pitchFamily="34" charset="0"/>
                <a:cs typeface="Arial" panose="020B0604020202020204" pitchFamily="34" charset="0"/>
              </a:rPr>
              <a:t>Mention that in this course we will use </a:t>
            </a:r>
            <a:r>
              <a:rPr lang="en-US" sz="1000" dirty="0" err="1">
                <a:latin typeface="Arial" panose="020B0604020202020204" pitchFamily="34" charset="0"/>
                <a:cs typeface="Arial" panose="020B0604020202020204" pitchFamily="34" charset="0"/>
              </a:rPr>
              <a:t>npm</a:t>
            </a:r>
            <a:r>
              <a:rPr lang="en-US" sz="1000" dirty="0">
                <a:latin typeface="Arial" panose="020B0604020202020204" pitchFamily="34" charset="0"/>
                <a:cs typeface="Arial" panose="020B0604020202020204" pitchFamily="34" charset="0"/>
              </a:rPr>
              <a:t> as the package manager to manage client-side libraries.</a:t>
            </a:r>
          </a:p>
        </p:txBody>
      </p:sp>
      <p:sp>
        <p:nvSpPr>
          <p:cNvPr id="4" name="Slide Number Placeholder 3"/>
          <p:cNvSpPr>
            <a:spLocks noGrp="1"/>
          </p:cNvSpPr>
          <p:nvPr>
            <p:ph type="sldNum" sz="quarter" idx="10"/>
          </p:nvPr>
        </p:nvSpPr>
        <p:spPr/>
        <p:txBody>
          <a:bodyPr/>
          <a:lstStyle/>
          <a:p>
            <a:fld id="{4A7128C8-95F5-4A96-80D7-20E0551865E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681725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students the different sections which appear in the </a:t>
            </a:r>
            <a:r>
              <a:rPr lang="en-US" sz="1000" b="1" dirty="0" err="1">
                <a:latin typeface="Arial"/>
                <a:ea typeface="Calibri"/>
                <a:cs typeface="Times New Roman"/>
              </a:rPr>
              <a:t>package.json</a:t>
            </a:r>
            <a:r>
              <a:rPr lang="en-US" sz="1000" dirty="0">
                <a:latin typeface="Arial"/>
                <a:ea typeface="Calibri"/>
                <a:cs typeface="Times New Roman"/>
              </a:rPr>
              <a:t> file. Specifically, mention the </a:t>
            </a:r>
            <a:r>
              <a:rPr lang="en-US" sz="1000" b="1" dirty="0">
                <a:latin typeface="Arial"/>
                <a:ea typeface="Calibri"/>
                <a:cs typeface="Times New Roman"/>
              </a:rPr>
              <a:t>dependencies</a:t>
            </a:r>
            <a:r>
              <a:rPr lang="en-US" sz="1000" dirty="0">
                <a:latin typeface="Arial"/>
                <a:ea typeface="Calibri"/>
                <a:cs typeface="Times New Roman"/>
              </a:rPr>
              <a:t> and the </a:t>
            </a:r>
            <a:r>
              <a:rPr lang="en-US" sz="1000" b="1" dirty="0" err="1">
                <a:latin typeface="Arial"/>
                <a:ea typeface="Calibri"/>
                <a:cs typeface="Times New Roman"/>
              </a:rPr>
              <a:t>devDependencies</a:t>
            </a:r>
            <a:r>
              <a:rPr lang="en-US" sz="1000" dirty="0">
                <a:latin typeface="Arial"/>
                <a:ea typeface="Calibri"/>
                <a:cs typeface="Times New Roman"/>
              </a:rPr>
              <a:t> sections.</a:t>
            </a:r>
          </a:p>
        </p:txBody>
      </p:sp>
      <p:sp>
        <p:nvSpPr>
          <p:cNvPr id="4" name="Slide Number Placeholder 3"/>
          <p:cNvSpPr>
            <a:spLocks noGrp="1"/>
          </p:cNvSpPr>
          <p:nvPr>
            <p:ph type="sldNum" sz="quarter" idx="10"/>
          </p:nvPr>
        </p:nvSpPr>
        <p:spPr/>
        <p:txBody>
          <a:bodyPr/>
          <a:lstStyle/>
          <a:p>
            <a:fld id="{4A7128C8-95F5-4A96-80D7-20E0551865E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987661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demonstration, you will show the students how to add a jQuery package to an ASP.NET Core application by using </a:t>
            </a:r>
            <a:r>
              <a:rPr lang="en-US" sz="1000" dirty="0" err="1">
                <a:latin typeface="Arial"/>
                <a:ea typeface="Calibri"/>
                <a:cs typeface="Times New Roman"/>
              </a:rPr>
              <a:t>npm</a:t>
            </a:r>
            <a:r>
              <a:rPr lang="en-US" sz="1000" dirty="0">
                <a:latin typeface="Arial"/>
                <a:ea typeface="Calibri"/>
                <a:cs typeface="Times New Roman"/>
              </a:rPr>
              <a:t>. However, students might not be familiar with the syntax of jQuery at this point. The focus of the demonstration should be how to use </a:t>
            </a:r>
            <a:r>
              <a:rPr lang="en-US" sz="1000" dirty="0" err="1">
                <a:latin typeface="Arial"/>
                <a:ea typeface="Calibri"/>
                <a:cs typeface="Times New Roman"/>
              </a:rPr>
              <a:t>npm</a:t>
            </a:r>
            <a:r>
              <a:rPr lang="en-US" sz="1000" dirty="0">
                <a:latin typeface="Arial"/>
                <a:ea typeface="Calibri"/>
                <a:cs typeface="Times New Roman"/>
              </a:rPr>
              <a:t> and not on the syntax of jQuery. </a:t>
            </a:r>
            <a:r>
              <a:rPr lang="en-US" sz="1000" dirty="0">
                <a:solidFill>
                  <a:srgbClr val="000000"/>
                </a:solidFill>
                <a:latin typeface="Arial"/>
                <a:ea typeface="Calibri"/>
                <a:cs typeface="Times New Roman"/>
              </a:rPr>
              <a:t>jQuery and its syntax is covered in Lesson 3, "Using jQuery".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a:t>
            </a:r>
            <a:r>
              <a:rPr lang="en-US" sz="1000" dirty="0" err="1">
                <a:latin typeface="Arial"/>
                <a:ea typeface="Calibri"/>
                <a:cs typeface="Segoe UI"/>
              </a:rPr>
              <a:t>npm</a:t>
            </a:r>
            <a:r>
              <a:rPr lang="en-US" sz="1000" dirty="0">
                <a:latin typeface="Arial"/>
                <a:ea typeface="Calibri"/>
                <a:cs typeface="Segoe UI"/>
              </a:rPr>
              <a:t> to Add a Library“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https://github.com/MicrosoftLearning/20486D-DevelopingASPNETMVCWebApplications/blob/master/Instructions/20486D_MOD08_DEMO.md#demonstration-how-to-use-npm-to-add-a-javascript-library.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098605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focuses on the syntax of jQuery. It doesn’t explain how to include jQuery in an ASP.NET Core application. Adding libraries to an ASP.NET Core application is covered in Lesson 2, “Using CSS and JavaScript”.</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81576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addition to the regular version of jQuery, there is also a slim version of jQuery. The slim version of jQuery excludes modules that exist in the original version of jQuery, such as ajax and effects. It also excludes deprecated code.</a:t>
            </a:r>
          </a:p>
        </p:txBody>
      </p:sp>
      <p:sp>
        <p:nvSpPr>
          <p:cNvPr id="4" name="Slide Number Placeholder 3"/>
          <p:cNvSpPr>
            <a:spLocks noGrp="1"/>
          </p:cNvSpPr>
          <p:nvPr>
            <p:ph type="sldNum" sz="quarter" idx="10"/>
          </p:nvPr>
        </p:nvSpPr>
        <p:spPr/>
        <p:txBody>
          <a:bodyPr/>
          <a:lstStyle/>
          <a:p>
            <a:fld id="{4A7128C8-95F5-4A96-80D7-20E0551865E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604629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the jQuery code of the slide is run in the browser, two popups are shown to the user: the first one has the text </a:t>
            </a:r>
            <a:r>
              <a:rPr lang="en-US" sz="1000" b="1" dirty="0">
                <a:latin typeface="Arial"/>
                <a:ea typeface="Calibri"/>
                <a:cs typeface="Times New Roman"/>
              </a:rPr>
              <a:t>0:4</a:t>
            </a:r>
            <a:r>
              <a:rPr lang="en-US" sz="1000" dirty="0">
                <a:latin typeface="Arial"/>
                <a:ea typeface="Calibri"/>
                <a:cs typeface="Times New Roman"/>
              </a:rPr>
              <a:t>, and the second has the text </a:t>
            </a:r>
            <a:r>
              <a:rPr lang="en-US" sz="1000" b="1" dirty="0">
                <a:latin typeface="Arial"/>
                <a:ea typeface="Calibri"/>
                <a:cs typeface="Times New Roman"/>
              </a:rPr>
              <a:t>1:9</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A7128C8-95F5-4A96-80D7-20E0551865E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0404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At this point in the course, students should have a good understanding of views. Lack of this knowledge might cause confusion. Views are covered in Module 5, “Developing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6802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104861"/>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it is important to place the jQuery code in the </a:t>
            </a:r>
            <a:r>
              <a:rPr lang="en-US" sz="1000" b="1" dirty="0">
                <a:latin typeface="Arial"/>
                <a:ea typeface="Calibri"/>
                <a:cs typeface="Times New Roman"/>
              </a:rPr>
              <a:t>$() </a:t>
            </a:r>
            <a:r>
              <a:rPr lang="en-US" sz="1000" dirty="0">
                <a:latin typeface="Arial"/>
                <a:ea typeface="Calibri"/>
                <a:cs typeface="Times New Roman"/>
              </a:rPr>
              <a:t>function or the </a:t>
            </a:r>
            <a:r>
              <a:rPr lang="en-US" sz="1000" b="1" dirty="0" err="1">
                <a:latin typeface="Arial"/>
                <a:ea typeface="Calibri"/>
                <a:cs typeface="Times New Roman"/>
              </a:rPr>
              <a:t>document.ready</a:t>
            </a:r>
            <a:r>
              <a:rPr lang="en-US" sz="1000" dirty="0">
                <a:latin typeface="Arial"/>
                <a:ea typeface="Calibri"/>
                <a:cs typeface="Times New Roman"/>
              </a:rPr>
              <a:t> function, to prevent the code from loading until all HTML elements in the page load.</a:t>
            </a:r>
          </a:p>
          <a:p>
            <a:pPr>
              <a:lnSpc>
                <a:spcPct val="115000"/>
              </a:lnSpc>
              <a:spcAft>
                <a:spcPts val="1000"/>
              </a:spcAft>
            </a:pPr>
            <a:r>
              <a:rPr lang="en-US" sz="1000" dirty="0">
                <a:latin typeface="Arial"/>
                <a:ea typeface="Calibri"/>
                <a:cs typeface="Times New Roman"/>
              </a:rPr>
              <a:t>You can elaborate on how jQuery helps query HTML DOM and obtain instances of HTML elements. You can then describe the different methods to identify HTML elements by using jQuery.</a:t>
            </a:r>
          </a:p>
        </p:txBody>
      </p:sp>
      <p:sp>
        <p:nvSpPr>
          <p:cNvPr id="4" name="Slide Number Placeholder 3"/>
          <p:cNvSpPr>
            <a:spLocks noGrp="1"/>
          </p:cNvSpPr>
          <p:nvPr>
            <p:ph type="sldNum" sz="quarter" idx="10"/>
          </p:nvPr>
        </p:nvSpPr>
        <p:spPr/>
        <p:txBody>
          <a:bodyPr/>
          <a:lstStyle/>
          <a:p>
            <a:fld id="{4A7128C8-95F5-4A96-80D7-20E0551865E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77883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also describe other jQuery functions such as </a:t>
            </a:r>
            <a:r>
              <a:rPr lang="en-US" sz="1000" b="1" dirty="0">
                <a:latin typeface="Arial"/>
                <a:ea typeface="Calibri"/>
                <a:cs typeface="Times New Roman"/>
              </a:rPr>
              <a:t>Html </a:t>
            </a:r>
            <a:r>
              <a:rPr lang="en-US" sz="1000" dirty="0">
                <a:latin typeface="Arial"/>
                <a:ea typeface="Calibri"/>
                <a:cs typeface="Times New Roman"/>
              </a:rPr>
              <a:t>and </a:t>
            </a:r>
            <a:r>
              <a:rPr lang="en-US" sz="1000" b="1" dirty="0" err="1">
                <a:latin typeface="Arial"/>
                <a:ea typeface="Calibri"/>
                <a:cs typeface="Times New Roman"/>
              </a:rPr>
              <a:t>replaceAll</a:t>
            </a:r>
            <a:r>
              <a:rPr lang="en-US" sz="1000" dirty="0">
                <a:latin typeface="Arial"/>
                <a:ea typeface="Calibri"/>
                <a:cs typeface="Times New Roman"/>
              </a:rPr>
              <a:t>, which modify HTML element attributes.</a:t>
            </a:r>
          </a:p>
        </p:txBody>
      </p:sp>
      <p:sp>
        <p:nvSpPr>
          <p:cNvPr id="4" name="Slide Number Placeholder 3"/>
          <p:cNvSpPr>
            <a:spLocks noGrp="1"/>
          </p:cNvSpPr>
          <p:nvPr>
            <p:ph type="sldNum" sz="quarter" idx="10"/>
          </p:nvPr>
        </p:nvSpPr>
        <p:spPr/>
        <p:txBody>
          <a:bodyPr/>
          <a:lstStyle/>
          <a:p>
            <a:fld id="{4A7128C8-95F5-4A96-80D7-20E0551865E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452028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already contains a </a:t>
            </a:r>
            <a:r>
              <a:rPr lang="en-US" sz="1000" b="1" dirty="0" err="1">
                <a:latin typeface="Arial" panose="020B0604020202020204" pitchFamily="34" charset="0"/>
                <a:cs typeface="Arial" panose="020B0604020202020204" pitchFamily="34" charset="0"/>
              </a:rPr>
              <a:t>package.json</a:t>
            </a:r>
            <a:r>
              <a:rPr lang="en-US" sz="1000" dirty="0">
                <a:latin typeface="Arial" panose="020B0604020202020204" pitchFamily="34" charset="0"/>
                <a:cs typeface="Arial" panose="020B0604020202020204" pitchFamily="34" charset="0"/>
              </a:rPr>
              <a:t> file which includes jQuery as a dependency. </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Demonstration  Steps</a:t>
            </a:r>
          </a:p>
          <a:p>
            <a:endParaRPr lang="en-US" sz="1000" b="1"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Modify HTML Elements by Using jQuery“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https://github.com/MicrosoftLearning/20486D-DevelopingASPNETMVCWebApplications/blob/master/Instructions/20486D_MOD08_DEMO.md#lesson-3-using-jquery.</a:t>
            </a:r>
            <a:endParaRPr lang="en-US" sz="10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656232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topic discuss only the code which runs on the client-side. The code which runs on server-side is covered in Module 13, “Implementing Web APIs”.</a:t>
            </a:r>
          </a:p>
        </p:txBody>
      </p:sp>
      <p:sp>
        <p:nvSpPr>
          <p:cNvPr id="4" name="Slide Number Placeholder 3"/>
          <p:cNvSpPr>
            <a:spLocks noGrp="1"/>
          </p:cNvSpPr>
          <p:nvPr>
            <p:ph type="sldNum" sz="quarter" idx="10"/>
          </p:nvPr>
        </p:nvSpPr>
        <p:spPr/>
        <p:txBody>
          <a:bodyPr/>
          <a:lstStyle/>
          <a:p>
            <a:fld id="{4A7128C8-95F5-4A96-80D7-20E0551865E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914194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Discuss with the students about the benefits of using both client-side validation and server-side validation.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25517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Explain the benefit of using jQuery Unobtrusive Validation. With this library, it is possible to use the same data annotations and metadata inside the model class to perform client-side validation without adding additional logic to the view.</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3245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r>
              <a:rPr lang="en-US" sz="1000" dirty="0">
                <a:latin typeface="Arial"/>
                <a:ea typeface="Calibri"/>
                <a:cs typeface="Arial"/>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https://github.com/MicrosoftLearning/20486D-DevelopingASPNETMVCWebApplications/blob/master/Instructions/20486D_MOD08_LAK.md.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Applying a Layout and Link Views to it</a:t>
            </a:r>
          </a:p>
          <a:p>
            <a:pPr>
              <a:lnSpc>
                <a:spcPct val="115000"/>
              </a:lnSpc>
              <a:spcAft>
                <a:spcPts val="1000"/>
              </a:spcAft>
            </a:pPr>
            <a:r>
              <a:rPr lang="en-US" sz="1000" dirty="0">
                <a:latin typeface="Arial"/>
                <a:ea typeface="Calibri"/>
                <a:cs typeface="Times New Roman"/>
              </a:rPr>
              <a:t>To construct a web application with a consistent look and feel, a layout should be added to the web application. In this exercise, you will create a layout and link views to it.</a:t>
            </a:r>
          </a:p>
          <a:p>
            <a:pPr>
              <a:lnSpc>
                <a:spcPct val="115000"/>
              </a:lnSpc>
              <a:spcAft>
                <a:spcPts val="1000"/>
              </a:spcAft>
            </a:pPr>
            <a:r>
              <a:rPr lang="en-US" sz="1000" dirty="0">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latin typeface="Arial"/>
                <a:ea typeface="Times New Roman"/>
                <a:cs typeface="Times New Roman"/>
              </a:rPr>
              <a:t>Create a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a view and link it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_</a:t>
            </a:r>
            <a:r>
              <a:rPr lang="en-US" sz="1000" dirty="0" err="1">
                <a:latin typeface="Arial"/>
                <a:ea typeface="Times New Roman"/>
                <a:cs typeface="Times New Roman"/>
              </a:rPr>
              <a:t>ViewStart.cshtml</a:t>
            </a:r>
            <a:endParaRPr lang="en-US" sz="1000" dirty="0">
              <a:latin typeface="Arial"/>
              <a:ea typeface="Times New Roman"/>
              <a:cs typeface="Times New Roman"/>
            </a:endParaRPr>
          </a:p>
          <a:p>
            <a:pPr marL="342900" indent="-342900">
              <a:lnSpc>
                <a:spcPct val="115000"/>
              </a:lnSpc>
              <a:spcAft>
                <a:spcPts val="995"/>
              </a:spcAft>
              <a:buFont typeface="+mj-lt"/>
              <a:buAutoNum type="arabicPeriod"/>
            </a:pPr>
            <a:r>
              <a:rPr lang="en-US" sz="1000" dirty="0">
                <a:latin typeface="Arial"/>
                <a:ea typeface="Times New Roman"/>
                <a:cs typeface="Times New Roman"/>
              </a:rPr>
              <a:t>Add existing views to the web application</a:t>
            </a:r>
          </a:p>
          <a:p>
            <a:pPr marL="342900" indent="-342900">
              <a:lnSpc>
                <a:spcPct val="115000"/>
              </a:lnSpc>
              <a:spcAft>
                <a:spcPts val="995"/>
              </a:spcAft>
              <a:buFont typeface="+mj-lt"/>
              <a:buAutoNum type="arabicPeriod"/>
            </a:pPr>
            <a:r>
              <a:rPr lang="en-US" sz="1000" dirty="0">
                <a:latin typeface="Arial"/>
                <a:ea typeface="Times New Roman"/>
                <a:cs typeface="Times New Roman"/>
              </a:rPr>
              <a:t>Add a section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Run the application</a:t>
            </a:r>
          </a:p>
          <a:p>
            <a:pPr>
              <a:lnSpc>
                <a:spcPct val="115000"/>
              </a:lnSpc>
              <a:spcAft>
                <a:spcPts val="1000"/>
              </a:spcAft>
            </a:pPr>
            <a:r>
              <a:rPr lang="en-US" sz="1000" b="1" dirty="0">
                <a:latin typeface="Arial"/>
                <a:ea typeface="Calibri"/>
                <a:cs typeface="Times New Roman"/>
              </a:rPr>
              <a:t>Exercise 2: Using CSS</a:t>
            </a:r>
          </a:p>
          <a:p>
            <a:pPr>
              <a:lnSpc>
                <a:spcPct val="115000"/>
              </a:lnSpc>
              <a:spcAft>
                <a:spcPts val="1000"/>
              </a:spcAft>
            </a:pPr>
            <a:r>
              <a:rPr lang="en-US" sz="1000" dirty="0">
                <a:latin typeface="Arial"/>
                <a:ea typeface="Calibri"/>
                <a:cs typeface="Times New Roman"/>
              </a:rPr>
              <a:t>To improve the appearance of the web application, a CSS should be used. In this exercise, you will add a CSS file to the web application and add a link from the layout to the CSS file.</a:t>
            </a:r>
          </a:p>
        </p:txBody>
      </p:sp>
      <p:sp>
        <p:nvSpPr>
          <p:cNvPr id="4" name="Slide Number Placeholder 3"/>
          <p:cNvSpPr>
            <a:spLocks noGrp="1"/>
          </p:cNvSpPr>
          <p:nvPr>
            <p:ph type="sldNum" sz="quarter" idx="10"/>
          </p:nvPr>
        </p:nvSpPr>
        <p:spPr/>
        <p:txBody>
          <a:bodyPr/>
          <a:lstStyle/>
          <a:p>
            <a:fld id="{4A7128C8-95F5-4A96-80D7-20E0551865EA}"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809341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50432"/>
            <a:ext cx="6153912" cy="6723454"/>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an existing CSS file to the project</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the layout to the CSS file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menu</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photos section in </a:t>
            </a:r>
            <a:r>
              <a:rPr lang="en-US" sz="1000" dirty="0" err="1">
                <a:solidFill>
                  <a:prstClr val="black"/>
                </a:solidFill>
                <a:latin typeface="Arial"/>
                <a:ea typeface="Times New Roman"/>
                <a:cs typeface="Times New Roman"/>
              </a:rPr>
              <a:t>Index.cshtml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a form in </a:t>
            </a:r>
            <a:r>
              <a:rPr lang="en-US" sz="1000" dirty="0" err="1">
                <a:solidFill>
                  <a:prstClr val="black"/>
                </a:solidFill>
                <a:latin typeface="Arial"/>
                <a:ea typeface="Times New Roman"/>
                <a:cs typeface="Times New Roman"/>
              </a:rPr>
              <a:t>BuyTickets.cshtml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1000"/>
              </a:spcAft>
            </a:pPr>
            <a:r>
              <a:rPr lang="en-US" sz="1000" b="1" dirty="0">
                <a:solidFill>
                  <a:prstClr val="black"/>
                </a:solidFill>
                <a:latin typeface="Arial"/>
                <a:ea typeface="Calibri"/>
                <a:cs typeface="Times New Roman"/>
              </a:rPr>
              <a:t>Exercise 3: Using JavaScript</a:t>
            </a:r>
          </a:p>
          <a:p>
            <a:pPr>
              <a:lnSpc>
                <a:spcPct val="115000"/>
              </a:lnSpc>
              <a:spcAft>
                <a:spcPts val="1000"/>
              </a:spcAft>
            </a:pPr>
            <a:r>
              <a:rPr lang="en-US" sz="1000" dirty="0">
                <a:solidFill>
                  <a:prstClr val="black"/>
                </a:solidFill>
                <a:latin typeface="Arial"/>
                <a:ea typeface="Calibri"/>
                <a:cs typeface="Times New Roman"/>
              </a:rPr>
              <a:t>To calculate the total cost of the tickets, you have been asked to add a function in JavaScript. In this exercise, you will add a JavaScript file and add a link to the JavaScript file from a view.</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a view to the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Write the code of the JavaScript file</a:t>
            </a:r>
          </a:p>
          <a:p>
            <a:pPr lvl="0">
              <a:lnSpc>
                <a:spcPct val="115000"/>
              </a:lnSpc>
              <a:spcAft>
                <a:spcPts val="1000"/>
              </a:spcAft>
            </a:pPr>
            <a:r>
              <a:rPr lang="en-US" sz="1000" b="1" dirty="0">
                <a:solidFill>
                  <a:prstClr val="black"/>
                </a:solidFill>
                <a:latin typeface="Arial"/>
                <a:ea typeface="Calibri"/>
                <a:cs typeface="Times New Roman"/>
              </a:rPr>
              <a:t>Exercise 4: Using jQuery</a:t>
            </a:r>
          </a:p>
          <a:p>
            <a:pPr>
              <a:lnSpc>
                <a:spcPct val="115000"/>
              </a:lnSpc>
              <a:spcAft>
                <a:spcPts val="1000"/>
              </a:spcAft>
            </a:pPr>
            <a:r>
              <a:rPr lang="en-US" sz="1000" dirty="0">
                <a:solidFill>
                  <a:prstClr val="black"/>
                </a:solidFill>
                <a:latin typeface="Arial"/>
                <a:ea typeface="Calibri"/>
                <a:cs typeface="Times New Roman"/>
              </a:rPr>
              <a:t>You have been asked to handle click events, modify elements, and change the style of elements. You are also asked to apply client-side validation in the web application. In this exercise, you will use </a:t>
            </a:r>
            <a:r>
              <a:rPr lang="en-US" sz="1000" dirty="0" err="1">
                <a:solidFill>
                  <a:prstClr val="black"/>
                </a:solidFill>
                <a:latin typeface="Arial"/>
                <a:ea typeface="Calibri"/>
                <a:cs typeface="Times New Roman"/>
              </a:rPr>
              <a:t>npm</a:t>
            </a:r>
            <a:r>
              <a:rPr lang="en-US" sz="1000" dirty="0">
                <a:solidFill>
                  <a:prstClr val="black"/>
                </a:solidFill>
                <a:latin typeface="Arial"/>
                <a:ea typeface="Calibri"/>
                <a:cs typeface="Times New Roman"/>
              </a:rPr>
              <a:t> to add several client-side packages to the web application and you will use the packages to make various operations in the client-side.</a:t>
            </a:r>
          </a:p>
        </p:txBody>
      </p:sp>
      <p:sp>
        <p:nvSpPr>
          <p:cNvPr id="4" name="Slide Number Placeholder 3"/>
          <p:cNvSpPr>
            <a:spLocks noGrp="1"/>
          </p:cNvSpPr>
          <p:nvPr>
            <p:ph type="sldNum" sz="quarter" idx="10"/>
          </p:nvPr>
        </p:nvSpPr>
        <p:spPr/>
        <p:txBody>
          <a:bodyPr/>
          <a:lstStyle/>
          <a:p>
            <a:fld id="{4A7128C8-95F5-4A96-80D7-20E0551865EA}" type="slidenum">
              <a:rPr lang="en-US" smtClean="0"/>
              <a:t>27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778199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npm</a:t>
            </a:r>
            <a:r>
              <a:rPr lang="en-US" sz="1000" dirty="0">
                <a:solidFill>
                  <a:prstClr val="black"/>
                </a:solidFill>
                <a:latin typeface="Arial"/>
                <a:ea typeface="Times New Roman"/>
                <a:cs typeface="Times New Roman"/>
              </a:rPr>
              <a:t> to add jQuery</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add event handlers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modify elements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for Client-side validation</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Run the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694778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A7128C8-95F5-4A96-80D7-20E0551865EA}"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8197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Lesson 1 introduces Layouts. </a:t>
            </a:r>
            <a:r>
              <a:rPr lang="en-US" sz="1000">
                <a:solidFill>
                  <a:srgbClr val="000000"/>
                </a:solidFill>
                <a:latin typeface="Arial"/>
                <a:ea typeface="Calibri"/>
                <a:cs typeface="Times New Roman"/>
              </a:rPr>
              <a:t>To better understand the material in Lesson 2, “Using CSS and JavaScript”, it is important that the students have a complete understanding of the content of Lesson 1. Therefore, ensure that the students understand the material in the first lesson before moving to the next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84035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did you apply the same layout to all the views in the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apply the same layout to all the views in the web application you added a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to the </a:t>
            </a:r>
            <a:r>
              <a:rPr lang="en-US" sz="1000" b="1" dirty="0">
                <a:latin typeface="Arial"/>
                <a:ea typeface="Calibri"/>
                <a:cs typeface="Times New Roman"/>
              </a:rPr>
              <a:t>Views</a:t>
            </a:r>
            <a:r>
              <a:rPr lang="en-US" sz="1000" dirty="0">
                <a:latin typeface="Arial"/>
                <a:ea typeface="Calibri"/>
                <a:cs typeface="Times New Roman"/>
              </a:rPr>
              <a:t> folder. Inside the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you assigned the path of the layout file location to the </a:t>
            </a:r>
            <a:r>
              <a:rPr lang="en-US" sz="1000" b="1" dirty="0">
                <a:latin typeface="Arial"/>
                <a:ea typeface="Calibri"/>
                <a:cs typeface="Times New Roman"/>
              </a:rPr>
              <a:t>Layout</a:t>
            </a:r>
            <a:r>
              <a:rPr lang="en-US" sz="1000" dirty="0">
                <a:latin typeface="Arial"/>
                <a:ea typeface="Calibri"/>
                <a:cs typeface="Times New Roman"/>
              </a:rPr>
              <a:t> property. Notice that you also need to remove the </a:t>
            </a:r>
            <a:r>
              <a:rPr lang="en-US" sz="1000" b="1" dirty="0">
                <a:latin typeface="Arial"/>
                <a:ea typeface="Calibri"/>
                <a:cs typeface="Times New Roman"/>
              </a:rPr>
              <a:t>Layout</a:t>
            </a:r>
            <a:r>
              <a:rPr lang="en-US" sz="1000" dirty="0">
                <a:latin typeface="Arial"/>
                <a:ea typeface="Calibri"/>
                <a:cs typeface="Times New Roman"/>
              </a:rPr>
              <a:t> property assignment in a view so the settings in the </a:t>
            </a:r>
            <a:r>
              <a:rPr lang="en-US" sz="1000" b="1" dirty="0" err="1">
                <a:latin typeface="Arial"/>
                <a:ea typeface="Calibri"/>
                <a:cs typeface="Times New Roman"/>
              </a:rPr>
              <a:t>ViewStart.cshtml</a:t>
            </a:r>
            <a:r>
              <a:rPr lang="en-US" sz="1000" dirty="0">
                <a:latin typeface="Arial"/>
                <a:ea typeface="Calibri"/>
                <a:cs typeface="Times New Roman"/>
              </a:rPr>
              <a:t> file will take effect for this view.</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development team has decided to use a new client-side package in the zoo web application. You were asked by your manager to add the client-side package in a similar way to the client-side packages that already exist in the zoo web application. How would you add the client-side package?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add the new client-side package, you should first update the </a:t>
            </a:r>
            <a:r>
              <a:rPr lang="en-US" sz="1000" b="1" dirty="0">
                <a:latin typeface="Arial"/>
                <a:ea typeface="Calibri"/>
                <a:cs typeface="Times New Roman"/>
              </a:rPr>
              <a:t>dependencies</a:t>
            </a:r>
            <a:r>
              <a:rPr lang="en-US" sz="1000" dirty="0">
                <a:latin typeface="Arial"/>
                <a:ea typeface="Calibri"/>
                <a:cs typeface="Times New Roman"/>
              </a:rPr>
              <a:t> object in the </a:t>
            </a:r>
            <a:r>
              <a:rPr lang="en-US" sz="1000" b="1" dirty="0" err="1">
                <a:latin typeface="Arial"/>
                <a:ea typeface="Calibri"/>
                <a:cs typeface="Times New Roman"/>
              </a:rPr>
              <a:t>package.json</a:t>
            </a:r>
            <a:r>
              <a:rPr lang="en-US" sz="1000" dirty="0">
                <a:latin typeface="Arial"/>
                <a:ea typeface="Calibri"/>
                <a:cs typeface="Times New Roman"/>
              </a:rPr>
              <a:t> file. After you save the </a:t>
            </a:r>
            <a:r>
              <a:rPr lang="en-US" sz="1000" b="1" dirty="0" err="1">
                <a:latin typeface="Arial"/>
                <a:ea typeface="Calibri"/>
                <a:cs typeface="Times New Roman"/>
              </a:rPr>
              <a:t>package.json</a:t>
            </a:r>
            <a:r>
              <a:rPr lang="en-US" sz="1000" dirty="0">
                <a:latin typeface="Arial"/>
                <a:ea typeface="Calibri"/>
                <a:cs typeface="Times New Roman"/>
              </a:rPr>
              <a:t> file, the package is added to the </a:t>
            </a:r>
            <a:r>
              <a:rPr lang="en-US" sz="1000" b="1" dirty="0" err="1">
                <a:latin typeface="Arial"/>
                <a:ea typeface="Calibri"/>
                <a:cs typeface="Times New Roman"/>
              </a:rPr>
              <a:t>node_modules</a:t>
            </a:r>
            <a:r>
              <a:rPr lang="en-US" sz="1000" dirty="0">
                <a:latin typeface="Arial"/>
                <a:ea typeface="Calibri"/>
                <a:cs typeface="Times New Roman"/>
              </a:rPr>
              <a:t> folder of the web application. </a:t>
            </a:r>
          </a:p>
        </p:txBody>
      </p:sp>
      <p:sp>
        <p:nvSpPr>
          <p:cNvPr id="4" name="Slide Number Placeholder 3"/>
          <p:cNvSpPr>
            <a:spLocks noGrp="1"/>
          </p:cNvSpPr>
          <p:nvPr>
            <p:ph type="sldNum" sz="quarter" idx="10"/>
          </p:nvPr>
        </p:nvSpPr>
        <p:spPr/>
        <p:txBody>
          <a:bodyPr/>
          <a:lstStyle/>
          <a:p>
            <a:fld id="{4A7128C8-95F5-4A96-80D7-20E0551865EA}"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567606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have sections in a layout?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section is a region of content within a layout. It is a placeholder within a layout that allows a view to insert content. </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a:t>
            </a:r>
            <a:r>
              <a:rPr lang="en-US" sz="1000" dirty="0" err="1">
                <a:latin typeface="Arial"/>
                <a:ea typeface="Calibri"/>
                <a:cs typeface="Times New Roman"/>
              </a:rPr>
              <a:t>npm</a:t>
            </a:r>
            <a:r>
              <a:rPr lang="en-US" sz="1000" dirty="0">
                <a:latin typeface="Arial"/>
                <a:ea typeface="Calibri"/>
                <a:cs typeface="Times New Roman"/>
              </a:rPr>
              <a:t> to add </a:t>
            </a:r>
            <a:r>
              <a:rPr lang="en-US" sz="1000" dirty="0">
                <a:latin typeface="Arial"/>
                <a:ea typeface="Calibri"/>
                <a:cs typeface="Arial"/>
              </a:rPr>
              <a:t>client-side</a:t>
            </a:r>
            <a:r>
              <a:rPr lang="en-US" sz="1000" dirty="0">
                <a:latin typeface="Arial"/>
                <a:ea typeface="Calibri"/>
                <a:cs typeface="Times New Roman"/>
              </a:rPr>
              <a:t> libraries to your application. Avoid installing client-side libraries by using the </a:t>
            </a:r>
            <a:r>
              <a:rPr lang="en-US" sz="1000" dirty="0" err="1">
                <a:latin typeface="Arial"/>
                <a:ea typeface="Calibri"/>
                <a:cs typeface="Times New Roman"/>
              </a:rPr>
              <a:t>NuGet</a:t>
            </a:r>
            <a:r>
              <a:rPr lang="en-US" sz="1000" dirty="0">
                <a:latin typeface="Arial"/>
                <a:ea typeface="Calibri"/>
                <a:cs typeface="Times New Roman"/>
              </a:rPr>
              <a:t> packages manager. </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When using a CDN to add scripts to your application, create a fallback in case the script is not available on the CDN.</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You get an error that indicates that a script you want to use is not loaded to your application.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Ensure you added the script to the layout or to the correct view. Then check that the script location is correct and that the script URL corresponds to its' location. If you are using CDN check that the CDN is available.</a:t>
            </a:r>
            <a:r>
              <a:rPr lang="en-US" sz="1000" dirty="0">
                <a:solidFill>
                  <a:srgbClr val="000000"/>
                </a:solidFill>
                <a:latin typeface="Arial"/>
                <a:ea typeface="Calibri"/>
                <a:cs typeface="Times New Roman"/>
              </a:rPr>
              <a:t> Finally, try clearing the cache in the browser.</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01542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When you have multiple pages in your web application and you want to apply a consistent style to the pages, you can use layouts. Using layouts, you can add company logos and menus to multiple pages in your web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994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describe the functionality of the </a:t>
            </a:r>
            <a:r>
              <a:rPr lang="en-US" sz="1000" b="1" dirty="0" err="1">
                <a:latin typeface="Arial" panose="020B0604020202020204" pitchFamily="34" charset="0"/>
                <a:cs typeface="Arial" panose="020B0604020202020204" pitchFamily="34" charset="0"/>
              </a:rPr>
              <a:t>RenderBody</a:t>
            </a:r>
            <a:r>
              <a:rPr lang="en-US" sz="1000" dirty="0">
                <a:latin typeface="Arial" panose="020B0604020202020204" pitchFamily="34" charset="0"/>
                <a:cs typeface="Arial" panose="020B0604020202020204" pitchFamily="34" charset="0"/>
              </a:rPr>
              <a:t> method and explain its importance in the layout. You can also describe the benefits of using the </a:t>
            </a:r>
            <a:r>
              <a:rPr lang="en-US" sz="1000" b="1" dirty="0" err="1">
                <a:latin typeface="Arial" panose="020B0604020202020204" pitchFamily="34" charset="0"/>
                <a:cs typeface="Arial" panose="020B0604020202020204" pitchFamily="34" charset="0"/>
              </a:rPr>
              <a:t>ViewBag</a:t>
            </a:r>
            <a:r>
              <a:rPr lang="en-US" sz="1000" dirty="0">
                <a:latin typeface="Arial" panose="020B0604020202020204" pitchFamily="34" charset="0"/>
                <a:cs typeface="Arial" panose="020B0604020202020204" pitchFamily="34" charset="0"/>
              </a:rPr>
              <a:t> property and describe how to use it to pass information between a layout and view files.</a:t>
            </a:r>
          </a:p>
        </p:txBody>
      </p:sp>
      <p:sp>
        <p:nvSpPr>
          <p:cNvPr id="4" name="Slide Number Placeholder 3"/>
          <p:cNvSpPr>
            <a:spLocks noGrp="1"/>
          </p:cNvSpPr>
          <p:nvPr>
            <p:ph type="sldNum" sz="quarter" idx="10"/>
          </p:nvPr>
        </p:nvSpPr>
        <p:spPr/>
        <p:txBody>
          <a:bodyPr/>
          <a:lstStyle/>
          <a:p>
            <a:fld id="{4A7128C8-95F5-4A96-80D7-20E0551865E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01110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Use this additional slide to explain how to use the </a:t>
            </a:r>
            <a:r>
              <a:rPr lang="en-US" sz="1000" b="1">
                <a:latin typeface="Arial"/>
                <a:ea typeface="Calibri"/>
                <a:cs typeface="Times New Roman"/>
              </a:rPr>
              <a:t>RenderBody</a:t>
            </a:r>
            <a:r>
              <a:rPr lang="en-US" sz="1000">
                <a:latin typeface="Arial"/>
                <a:ea typeface="Calibri"/>
                <a:cs typeface="Times New Roman"/>
              </a:rPr>
              <a:t> method and the </a:t>
            </a:r>
            <a:r>
              <a:rPr lang="en-US" sz="1000" b="1">
                <a:latin typeface="Arial"/>
                <a:ea typeface="Calibri"/>
                <a:cs typeface="Times New Roman"/>
              </a:rPr>
              <a:t>ViewBag</a:t>
            </a:r>
            <a:r>
              <a:rPr lang="en-US" sz="1000">
                <a:latin typeface="Arial"/>
                <a:ea typeface="Calibri"/>
                <a:cs typeface="Times New Roman"/>
              </a:rPr>
              <a:t> property in a layout.</a:t>
            </a:r>
          </a:p>
        </p:txBody>
      </p:sp>
      <p:sp>
        <p:nvSpPr>
          <p:cNvPr id="4" name="Slide Number Placeholder 3"/>
          <p:cNvSpPr>
            <a:spLocks noGrp="1"/>
          </p:cNvSpPr>
          <p:nvPr>
            <p:ph type="sldNum" sz="quarter" idx="10"/>
          </p:nvPr>
        </p:nvSpPr>
        <p:spPr/>
        <p:txBody>
          <a:bodyPr/>
          <a:lstStyle/>
          <a:p>
            <a:fld id="{4A7128C8-95F5-4A96-80D7-20E0551865E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03358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that when all the views in the application share the same layout, you should use 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ViewStart.cshml</a:t>
            </a:r>
            <a:r>
              <a:rPr lang="en-US" sz="1000" dirty="0">
                <a:latin typeface="Arial" panose="020B0604020202020204" pitchFamily="34" charset="0"/>
                <a:cs typeface="Arial" panose="020B0604020202020204" pitchFamily="34" charset="0"/>
              </a:rPr>
              <a:t> file.</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7400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Mention that in the code sample in the slide, while the </a:t>
            </a:r>
            <a:r>
              <a:rPr lang="en-US" sz="1000" b="1" dirty="0">
                <a:latin typeface="Arial" panose="020B0604020202020204" pitchFamily="34" charset="0"/>
                <a:cs typeface="Arial" panose="020B0604020202020204" pitchFamily="34" charset="0"/>
              </a:rPr>
              <a:t>section1</a:t>
            </a:r>
            <a:r>
              <a:rPr lang="en-US" sz="1000" dirty="0">
                <a:latin typeface="Arial" panose="020B0604020202020204" pitchFamily="34" charset="0"/>
                <a:cs typeface="Arial" panose="020B0604020202020204" pitchFamily="34" charset="0"/>
              </a:rPr>
              <a:t> section which is defined in the layout is required, the </a:t>
            </a:r>
            <a:r>
              <a:rPr lang="en-US" sz="1000" b="1" dirty="0">
                <a:latin typeface="Arial" panose="020B0604020202020204" pitchFamily="34" charset="0"/>
                <a:cs typeface="Arial" panose="020B0604020202020204" pitchFamily="34" charset="0"/>
              </a:rPr>
              <a:t>section2</a:t>
            </a:r>
            <a:r>
              <a:rPr lang="en-US" sz="1000" dirty="0">
                <a:latin typeface="Arial" panose="020B0604020202020204" pitchFamily="34" charset="0"/>
                <a:cs typeface="Arial" panose="020B0604020202020204" pitchFamily="34" charset="0"/>
              </a:rPr>
              <a:t> section which is defined in the layout is optional.</a:t>
            </a:r>
          </a:p>
        </p:txBody>
      </p:sp>
      <p:sp>
        <p:nvSpPr>
          <p:cNvPr id="4" name="Slide Number Placeholder 3"/>
          <p:cNvSpPr>
            <a:spLocks noGrp="1"/>
          </p:cNvSpPr>
          <p:nvPr>
            <p:ph type="sldNum" sz="quarter" idx="10"/>
          </p:nvPr>
        </p:nvSpPr>
        <p:spPr/>
        <p:txBody>
          <a:bodyPr/>
          <a:lstStyle/>
          <a:p>
            <a:fld id="{4A7128C8-95F5-4A96-80D7-20E0551865E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30551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a controller and a model. Controllers are covered in Module 4, “Developing Controllers”, and models are covered in Module 6, “Developing Models”. The starter solution also contains an Entity Framework context, which is used to connect to a SQLite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Create a Layout and Link it to a View“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https://github.com/MicrosoftLearning/20486D-DevelopingASPNETMVCWebApplications/blob/master/Instructions/20486D_MOD08_DEMO.md#demonstration-how-to-create-a-layout-and-link-it-to-a-view.</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9921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37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US"/>
              <a:t>Using Layouts, CSS and JavaScript in ASP.NET Core MVC
</a:t>
            </a:r>
          </a:p>
        </p:txBody>
      </p:sp>
    </p:spTree>
    <p:extLst>
      <p:ext uri="{BB962C8B-B14F-4D97-AF65-F5344CB8AC3E}">
        <p14:creationId xmlns:p14="http://schemas.microsoft.com/office/powerpoint/2010/main" val="124334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c84983a-b08b-49c8-8e08-eca22f7af5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Using CSS and JavaScript</a:t>
            </a:r>
          </a:p>
        </p:txBody>
      </p:sp>
      <p:sp>
        <p:nvSpPr>
          <p:cNvPr id="3" name="Text Placeholder 2"/>
          <p:cNvSpPr>
            <a:spLocks noGrp="1"/>
          </p:cNvSpPr>
          <p:nvPr>
            <p:ph type="body" idx="1"/>
          </p:nvPr>
        </p:nvSpPr>
        <p:spPr/>
        <p:txBody>
          <a:bodyPr/>
          <a:lstStyle/>
          <a:p>
            <a:r>
              <a:rPr lang="en-US" dirty="0"/>
              <a:t>Importing Styles
Rendering and Executing JavaScript Code
Using External Libraries
Demonstration: How to Use </a:t>
            </a:r>
            <a:r>
              <a:rPr lang="en-US" dirty="0" err="1"/>
              <a:t>npm</a:t>
            </a:r>
            <a:r>
              <a:rPr lang="en-US" dirty="0"/>
              <a:t> to Add a Library</a:t>
            </a:r>
          </a:p>
        </p:txBody>
      </p:sp>
    </p:spTree>
    <p:extLst>
      <p:ext uri="{BB962C8B-B14F-4D97-AF65-F5344CB8AC3E}">
        <p14:creationId xmlns:p14="http://schemas.microsoft.com/office/powerpoint/2010/main" val="310073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55dd78a-0bf4-4879-9bc2-a327365cc9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Importing Styles</a:t>
            </a:r>
          </a:p>
        </p:txBody>
      </p:sp>
      <p:sp>
        <p:nvSpPr>
          <p:cNvPr id="4" name="Content Placeholder 2"/>
          <p:cNvSpPr>
            <a:spLocks noGrp="1"/>
          </p:cNvSpPr>
          <p:nvPr/>
        </p:nvSpPr>
        <p:spPr bwMode="auto">
          <a:xfrm>
            <a:off x="458788" y="1021216"/>
            <a:ext cx="8119156" cy="35766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a:latin typeface="Segoe UI" pitchFamily="34" charset="0"/>
                <a:cs typeface="Segoe UI" pitchFamily="34" charset="0"/>
              </a:rPr>
              <a:t>After importing the CSS file:</a:t>
            </a:r>
          </a:p>
          <a:p>
            <a:pPr marL="174625"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You should modify the layout of the web application by using the </a:t>
            </a:r>
            <a:r>
              <a:rPr lang="en-US" sz="2800" dirty="0">
                <a:latin typeface="Segoe UI" pitchFamily="34" charset="0"/>
                <a:cs typeface="Segoe UI" pitchFamily="34" charset="0"/>
              </a:rPr>
              <a:t>&lt;link&gt; </a:t>
            </a:r>
            <a:r>
              <a:rPr lang="en-US" sz="2800" b="0" dirty="0">
                <a:latin typeface="Segoe UI" pitchFamily="34" charset="0"/>
                <a:cs typeface="Segoe UI" pitchFamily="34" charset="0"/>
              </a:rPr>
              <a:t>element</a:t>
            </a:r>
          </a:p>
          <a:p>
            <a:pPr marL="174625"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You can add </a:t>
            </a:r>
            <a:r>
              <a:rPr lang="en-US" sz="2800" b="0" dirty="0" err="1">
                <a:latin typeface="Segoe UI" pitchFamily="34" charset="0"/>
                <a:cs typeface="Segoe UI" pitchFamily="34" charset="0"/>
              </a:rPr>
              <a:t>CSS</a:t>
            </a:r>
            <a:r>
              <a:rPr lang="en-US" sz="2800" b="0" dirty="0">
                <a:latin typeface="Segoe UI" pitchFamily="34" charset="0"/>
                <a:cs typeface="Segoe UI" pitchFamily="34" charset="0"/>
              </a:rPr>
              <a:t> selectors to define how the styles should be applied:</a:t>
            </a:r>
          </a:p>
          <a:p>
            <a:pPr marL="631825" lvl="2"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CSS class selector helps specify a style for a group of elements</a:t>
            </a:r>
          </a:p>
          <a:p>
            <a:pPr marL="631825" lvl="2"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CSS id selector helps specify a style for any unique element in the HTML code</a:t>
            </a:r>
          </a:p>
          <a:p>
            <a:endParaRPr lang="en-US" b="0" dirty="0"/>
          </a:p>
        </p:txBody>
      </p:sp>
      <p:grpSp>
        <p:nvGrpSpPr>
          <p:cNvPr id="3" name="Group 2">
            <a:extLst>
              <a:ext uri="{FF2B5EF4-FFF2-40B4-BE49-F238E27FC236}">
                <a16:creationId xmlns:a16="http://schemas.microsoft.com/office/drawing/2014/main" id="{4D7BD382-E411-4FA7-AE12-B561F51D48C6}"/>
              </a:ext>
            </a:extLst>
          </p:cNvPr>
          <p:cNvGrpSpPr/>
          <p:nvPr/>
        </p:nvGrpSpPr>
        <p:grpSpPr>
          <a:xfrm>
            <a:off x="685800" y="5235625"/>
            <a:ext cx="8216925" cy="1324978"/>
            <a:chOff x="685800" y="5235625"/>
            <a:chExt cx="8216925" cy="1324978"/>
          </a:xfrm>
        </p:grpSpPr>
        <p:sp>
          <p:nvSpPr>
            <p:cNvPr id="5" name="Rectangle 4"/>
            <p:cNvSpPr/>
            <p:nvPr/>
          </p:nvSpPr>
          <p:spPr>
            <a:xfrm>
              <a:off x="4539030" y="5895487"/>
              <a:ext cx="436369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&lt;p class="menu"&gt; this is menu&lt;/p&gt;</a:t>
              </a:r>
              <a:endParaRPr lang="en-GB" b="0" dirty="0">
                <a:latin typeface="Lucida Sans Unicode" pitchFamily="34" charset="0"/>
                <a:cs typeface="Lucida Sans Unicode" pitchFamily="34" charset="0"/>
              </a:endParaRPr>
            </a:p>
          </p:txBody>
        </p:sp>
        <p:sp>
          <p:nvSpPr>
            <p:cNvPr id="6" name="Rectangle 5"/>
            <p:cNvSpPr/>
            <p:nvPr/>
          </p:nvSpPr>
          <p:spPr>
            <a:xfrm>
              <a:off x="685800" y="5235625"/>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.menu</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font-weight:bold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7" name="Right Arrow 6"/>
            <p:cNvSpPr/>
            <p:nvPr/>
          </p:nvSpPr>
          <p:spPr bwMode="auto">
            <a:xfrm>
              <a:off x="3733800" y="5895487"/>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grpSp>
    </p:spTree>
    <p:extLst>
      <p:ext uri="{BB962C8B-B14F-4D97-AF65-F5344CB8AC3E}">
        <p14:creationId xmlns:p14="http://schemas.microsoft.com/office/powerpoint/2010/main" val="268302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d413ed1-c4b4-4f52-bc15-2926830021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and Executing JavaScript Code</a:t>
            </a:r>
          </a:p>
        </p:txBody>
      </p:sp>
      <p:sp>
        <p:nvSpPr>
          <p:cNvPr id="4" name="Content Placeholder 2"/>
          <p:cNvSpPr>
            <a:spLocks noGrp="1"/>
          </p:cNvSpPr>
          <p:nvPr/>
        </p:nvSpPr>
        <p:spPr bwMode="auto">
          <a:xfrm>
            <a:off x="458788" y="1021215"/>
            <a:ext cx="8119156" cy="4542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15000"/>
              </a:lnSpc>
            </a:pPr>
            <a:r>
              <a:rPr lang="en-US" dirty="0">
                <a:ea typeface="+mn-ea"/>
              </a:rPr>
              <a:t>You can add JavaScript code to add interactive functionalities to webpages</a:t>
            </a:r>
          </a:p>
          <a:p>
            <a:pPr marL="0" lvl="0" indent="0">
              <a:lnSpc>
                <a:spcPct val="115000"/>
              </a:lnSpc>
              <a:spcBef>
                <a:spcPts val="0"/>
              </a:spcBef>
              <a:spcAft>
                <a:spcPts val="1000"/>
              </a:spcAft>
              <a:buNone/>
            </a:pPr>
            <a:endParaRPr lang="en-US" sz="2400" dirty="0">
              <a:latin typeface="Segoe"/>
              <a:ea typeface="Times New Roman"/>
              <a:cs typeface="Times New Roman"/>
            </a:endParaRPr>
          </a:p>
          <a:p>
            <a:pPr marL="0" lvl="0" indent="0">
              <a:lnSpc>
                <a:spcPct val="115000"/>
              </a:lnSpc>
              <a:spcBef>
                <a:spcPts val="0"/>
              </a:spcBef>
              <a:spcAft>
                <a:spcPts val="1000"/>
              </a:spcAft>
              <a:buNone/>
            </a:pPr>
            <a:endParaRPr lang="en-US" sz="2400" dirty="0">
              <a:latin typeface="Segoe"/>
              <a:ea typeface="Times New Roman"/>
              <a:cs typeface="Times New Roman"/>
            </a:endParaRPr>
          </a:p>
          <a:p>
            <a:pPr marL="0" lvl="0" indent="0">
              <a:lnSpc>
                <a:spcPct val="115000"/>
              </a:lnSpc>
              <a:spcBef>
                <a:spcPts val="0"/>
              </a:spcBef>
              <a:spcAft>
                <a:spcPts val="1000"/>
              </a:spcAft>
              <a:buNone/>
            </a:pPr>
            <a:endParaRPr lang="en-US" dirty="0">
              <a:latin typeface="Segoe"/>
              <a:ea typeface="Times New Roman"/>
              <a:cs typeface="Times New Roman"/>
            </a:endParaRPr>
          </a:p>
          <a:p>
            <a:r>
              <a:rPr lang="en-US" dirty="0">
                <a:ea typeface="+mn-ea"/>
              </a:rPr>
              <a:t>You can add JavaScript code to web applications by:</a:t>
            </a:r>
          </a:p>
          <a:p>
            <a:pPr marL="569912" lvl="2" indent="-174625">
              <a:buSzPct val="90000"/>
            </a:pPr>
            <a:r>
              <a:rPr lang="en-US" sz="2400" dirty="0">
                <a:ea typeface="+mn-ea"/>
              </a:rPr>
              <a:t>Adding the JavaScript code to a view</a:t>
            </a:r>
          </a:p>
          <a:p>
            <a:pPr marL="569912" lvl="2" indent="-174625">
              <a:buSzPct val="90000"/>
            </a:pPr>
            <a:r>
              <a:rPr lang="en-US" sz="2400" dirty="0">
                <a:ea typeface="+mn-ea"/>
              </a:rPr>
              <a:t>Defining the JavaScript code in dedicated JavaScript files</a:t>
            </a:r>
          </a:p>
          <a:p>
            <a:endParaRPr lang="en-US" dirty="0"/>
          </a:p>
        </p:txBody>
      </p:sp>
      <p:sp>
        <p:nvSpPr>
          <p:cNvPr id="5" name="Rectangle 4"/>
          <p:cNvSpPr/>
          <p:nvPr/>
        </p:nvSpPr>
        <p:spPr>
          <a:xfrm>
            <a:off x="992221" y="1964987"/>
            <a:ext cx="7585723" cy="17030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endParaRPr lang="en-US"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function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alert('Hello World');</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&lt;/script&gt;</a:t>
            </a:r>
            <a:endParaRPr lang="en-GB"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06164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e80fd24-d586-4f9d-ba96-9e429bacf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Calling JavaScript Functions</a:t>
            </a:r>
          </a:p>
        </p:txBody>
      </p:sp>
      <p:sp>
        <p:nvSpPr>
          <p:cNvPr id="4" name="Content Placeholder 2">
            <a:extLst>
              <a:ext uri="{FF2B5EF4-FFF2-40B4-BE49-F238E27FC236}">
                <a16:creationId xmlns:a16="http://schemas.microsoft.com/office/drawing/2014/main" id="{F97E1DAB-AE84-4CAD-B166-E67EB4745259}"/>
              </a:ext>
            </a:extLst>
          </p:cNvPr>
          <p:cNvSpPr>
            <a:spLocks noGrp="1"/>
          </p:cNvSpPr>
          <p:nvPr/>
        </p:nvSpPr>
        <p:spPr bwMode="auto">
          <a:xfrm>
            <a:off x="512422"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lnSpc>
                <a:spcPct val="107000"/>
              </a:lnSpc>
              <a:spcBef>
                <a:spcPts val="600"/>
              </a:spcBef>
              <a:buClr>
                <a:srgbClr val="0070C0"/>
              </a:buClr>
              <a:buSzPct val="90000"/>
              <a:buFont typeface="Arial" pitchFamily="34" charset="0"/>
              <a:buChar char="•"/>
            </a:pPr>
            <a:r>
              <a:rPr lang="en-US" sz="2800" b="0" dirty="0">
                <a:latin typeface="Segoe UI" pitchFamily="34" charset="0"/>
                <a:cs typeface="Segoe UI" pitchFamily="34" charset="0"/>
              </a:rPr>
              <a:t>You can call JavaScript functions by using script blocks:</a:t>
            </a:r>
          </a:p>
          <a:p>
            <a:pPr marL="631825" lvl="3" indent="-174625">
              <a:lnSpc>
                <a:spcPct val="107000"/>
              </a:lnSpc>
              <a:spcBef>
                <a:spcPts val="600"/>
              </a:spcBef>
              <a:buClr>
                <a:srgbClr val="0070C0"/>
              </a:buClr>
              <a:buSzPct val="90000"/>
              <a:buFont typeface="Arial" pitchFamily="34" charset="0"/>
              <a:buChar char="•"/>
            </a:pPr>
            <a:r>
              <a:rPr lang="en-US" sz="2800" b="0" dirty="0">
                <a:latin typeface="Segoe UI" pitchFamily="34" charset="0"/>
                <a:cs typeface="Segoe UI" pitchFamily="34" charset="0"/>
              </a:rPr>
              <a:t>Define the JavaScript function in a script block</a:t>
            </a:r>
          </a:p>
          <a:p>
            <a:pPr marL="498475" marR="0" lvl="1" indent="-265113">
              <a:lnSpc>
                <a:spcPct val="107000"/>
              </a:lnSpc>
              <a:spcBef>
                <a:spcPts val="0"/>
              </a:spcBef>
              <a:spcAft>
                <a:spcPts val="800"/>
              </a:spcAft>
            </a:pPr>
            <a:endParaRPr lang="en-US" b="0" dirty="0">
              <a:latin typeface="Calibri"/>
              <a:ea typeface="PMingLiU"/>
              <a:cs typeface="Times New Roman"/>
            </a:endParaRPr>
          </a:p>
          <a:p>
            <a:pPr marL="498475" marR="0" lvl="1" indent="-265113">
              <a:lnSpc>
                <a:spcPct val="107000"/>
              </a:lnSpc>
              <a:spcBef>
                <a:spcPts val="0"/>
              </a:spcBef>
              <a:spcAft>
                <a:spcPts val="800"/>
              </a:spcAft>
            </a:pPr>
            <a:endParaRPr lang="en-US" sz="2800" b="0" dirty="0">
              <a:latin typeface="Segoe UI" pitchFamily="34" charset="0"/>
              <a:cs typeface="Segoe UI" pitchFamily="34" charset="0"/>
            </a:endParaRPr>
          </a:p>
          <a:p>
            <a:pPr marL="282575" indent="-457200">
              <a:lnSpc>
                <a:spcPct val="107000"/>
              </a:lnSpc>
              <a:spcBef>
                <a:spcPts val="0"/>
              </a:spcBef>
              <a:spcAft>
                <a:spcPts val="800"/>
              </a:spcAft>
            </a:pPr>
            <a:endParaRPr lang="en-US" b="0" dirty="0">
              <a:latin typeface="Calibri"/>
              <a:ea typeface="PMingLiU"/>
              <a:cs typeface="Times New Roman"/>
            </a:endParaRPr>
          </a:p>
          <a:p>
            <a:pPr marL="174625" indent="-174625">
              <a:lnSpc>
                <a:spcPct val="107000"/>
              </a:lnSpc>
              <a:spcBef>
                <a:spcPts val="600"/>
              </a:spcBef>
              <a:buClr>
                <a:srgbClr val="0070C0"/>
              </a:buClr>
              <a:buSzPct val="90000"/>
              <a:buFont typeface="Arial" pitchFamily="34" charset="0"/>
              <a:buChar char="•"/>
            </a:pPr>
            <a:r>
              <a:rPr lang="en-US" sz="2800" b="0" dirty="0">
                <a:latin typeface="Segoe UI" pitchFamily="34" charset="0"/>
                <a:cs typeface="Segoe UI" pitchFamily="34" charset="0"/>
              </a:rPr>
              <a:t>You can also use events to trigger JavaScript functions:</a:t>
            </a:r>
          </a:p>
          <a:p>
            <a:pPr marL="631825" lvl="3" indent="-174625">
              <a:lnSpc>
                <a:spcPct val="107000"/>
              </a:lnSpc>
              <a:spcBef>
                <a:spcPts val="600"/>
              </a:spcBef>
              <a:buClr>
                <a:srgbClr val="0070C0"/>
              </a:buClr>
              <a:buSzPct val="90000"/>
              <a:buFont typeface="Arial" pitchFamily="34" charset="0"/>
              <a:buChar char="•"/>
            </a:pPr>
            <a:r>
              <a:rPr lang="en-US" sz="2800" b="0" dirty="0">
                <a:latin typeface="Segoe UI" pitchFamily="34" charset="0"/>
                <a:cs typeface="Segoe UI" pitchFamily="34" charset="0"/>
              </a:rPr>
              <a:t>Use the onclick event to initiate the JavaScript function</a:t>
            </a:r>
          </a:p>
        </p:txBody>
      </p:sp>
      <p:sp>
        <p:nvSpPr>
          <p:cNvPr id="5" name="Rectangle 4">
            <a:extLst>
              <a:ext uri="{FF2B5EF4-FFF2-40B4-BE49-F238E27FC236}">
                <a16:creationId xmlns:a16="http://schemas.microsoft.com/office/drawing/2014/main" id="{9E2F1004-805F-466E-BEA9-4B685C2AA7B0}"/>
              </a:ext>
            </a:extLst>
          </p:cNvPr>
          <p:cNvSpPr/>
          <p:nvPr/>
        </p:nvSpPr>
        <p:spPr>
          <a:xfrm>
            <a:off x="1933903" y="2693929"/>
            <a:ext cx="5943600" cy="82202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effectLst/>
              <a:latin typeface="Lucida Sans Unicode" panose="020B0602030504020204" pitchFamily="34" charset="0"/>
              <a:ea typeface="Times New Roman" panose="02020603050405020304" pitchFamily="18" charset="0"/>
              <a:cs typeface="Lucida Sans Unicode" panose="020B0602030504020204" pitchFamily="34" charset="0"/>
            </a:endParaRPr>
          </a:p>
        </p:txBody>
      </p:sp>
      <p:sp>
        <p:nvSpPr>
          <p:cNvPr id="6" name="Rectangle 5">
            <a:extLst>
              <a:ext uri="{FF2B5EF4-FFF2-40B4-BE49-F238E27FC236}">
                <a16:creationId xmlns:a16="http://schemas.microsoft.com/office/drawing/2014/main" id="{8CB1F5B8-40E3-4AA7-84D0-EBA457B036C9}"/>
              </a:ext>
            </a:extLst>
          </p:cNvPr>
          <p:cNvSpPr/>
          <p:nvPr/>
        </p:nvSpPr>
        <p:spPr>
          <a:xfrm>
            <a:off x="685800" y="6005366"/>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&lt;input type="button" value="Hello"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onclick</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/&gt;</a:t>
            </a:r>
            <a:endParaRPr lang="en-GB"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8643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1bf8265-c579-4c45-a63c-79d2071a86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External Libraries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add a library to your application, you can:</a:t>
            </a:r>
          </a:p>
          <a:p>
            <a:r>
              <a:rPr lang="en-US" sz="2400" dirty="0"/>
              <a:t>Download the source files from an official source</a:t>
            </a:r>
          </a:p>
          <a:p>
            <a:r>
              <a:rPr lang="en-US" sz="2400" dirty="0"/>
              <a:t>Use a CDN (Content Delivery Network)</a:t>
            </a:r>
          </a:p>
          <a:p>
            <a:r>
              <a:rPr lang="en-US" sz="2400" dirty="0"/>
              <a:t>Use a Package Manager</a:t>
            </a:r>
          </a:p>
          <a:p>
            <a:pPr marL="365760" lvl="1"/>
            <a:r>
              <a:rPr lang="en-US" sz="2000" dirty="0" err="1"/>
              <a:t>NuGet</a:t>
            </a:r>
            <a:r>
              <a:rPr lang="en-US" sz="2000" dirty="0"/>
              <a:t> – For server-side libraries</a:t>
            </a:r>
          </a:p>
          <a:p>
            <a:pPr marL="365760" lvl="1"/>
            <a:r>
              <a:rPr lang="en-US" sz="2000" dirty="0"/>
              <a:t>Yarn</a:t>
            </a:r>
          </a:p>
          <a:p>
            <a:pPr marL="365760" lvl="1"/>
            <a:r>
              <a:rPr lang="en-US" sz="2000" dirty="0"/>
              <a:t>Webpack</a:t>
            </a:r>
          </a:p>
          <a:p>
            <a:pPr marL="365760" lvl="1"/>
            <a:r>
              <a:rPr lang="en-US" sz="2000" dirty="0"/>
              <a:t>Bower</a:t>
            </a:r>
          </a:p>
          <a:p>
            <a:pPr marL="365760" lvl="1"/>
            <a:r>
              <a:rPr lang="en-US" sz="2000" dirty="0" err="1"/>
              <a:t>npm</a:t>
            </a:r>
            <a:endParaRPr lang="en-US" sz="2000" dirty="0"/>
          </a:p>
          <a:p>
            <a:pPr lvl="1"/>
            <a:endParaRPr lang="en-US" dirty="0"/>
          </a:p>
          <a:p>
            <a:pPr marL="0" indent="0">
              <a:buNone/>
            </a:pPr>
            <a:endParaRPr lang="en-US" dirty="0"/>
          </a:p>
        </p:txBody>
      </p:sp>
    </p:spTree>
    <p:extLst>
      <p:ext uri="{BB962C8B-B14F-4D97-AF65-F5344CB8AC3E}">
        <p14:creationId xmlns:p14="http://schemas.microsoft.com/office/powerpoint/2010/main" val="401907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153f072-97df-4897-ba9e-a754b85032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npm</a:t>
            </a:r>
            <a:r>
              <a:rPr lang="en-US" dirty="0"/>
              <a:t> to Add Libraries</a:t>
            </a:r>
          </a:p>
        </p:txBody>
      </p:sp>
      <p:sp>
        <p:nvSpPr>
          <p:cNvPr id="4" name="Content Placeholder 2"/>
          <p:cNvSpPr>
            <a:spLocks noGrp="1"/>
          </p:cNvSpPr>
          <p:nvPr/>
        </p:nvSpPr>
        <p:spPr bwMode="auto">
          <a:xfrm>
            <a:off x="458788" y="1021215"/>
            <a:ext cx="8119156" cy="5483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start using NPM in an ASP.NET Core application, you should add a </a:t>
            </a:r>
            <a:r>
              <a:rPr lang="en-US" b="1" dirty="0" err="1"/>
              <a:t>package.json</a:t>
            </a:r>
            <a:r>
              <a:rPr lang="en-US" dirty="0"/>
              <a:t> file to your solution in your project’s root folder:</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"version": "1.0.0",</a:t>
            </a:r>
          </a:p>
          <a:p>
            <a:pPr marL="0" indent="0">
              <a:buNone/>
            </a:pPr>
            <a:r>
              <a:rPr lang="en-US" sz="2000" dirty="0">
                <a:latin typeface="Lucida Sans Unicode" panose="020B0602030504020204" pitchFamily="34" charset="0"/>
                <a:cs typeface="Lucida Sans Unicode" panose="020B0602030504020204" pitchFamily="34" charset="0"/>
              </a:rPr>
              <a:t>  "name": "asp.net",</a:t>
            </a:r>
          </a:p>
          <a:p>
            <a:pPr marL="0" indent="0">
              <a:buNone/>
            </a:pPr>
            <a:r>
              <a:rPr lang="en-US" sz="2000" dirty="0">
                <a:latin typeface="Lucida Sans Unicode" panose="020B0602030504020204" pitchFamily="34" charset="0"/>
                <a:cs typeface="Lucida Sans Unicode" panose="020B0602030504020204" pitchFamily="34" charset="0"/>
              </a:rPr>
              <a:t>  "private": true,</a:t>
            </a:r>
          </a:p>
          <a:p>
            <a:pPr marL="0" indent="0">
              <a:buNone/>
            </a:pPr>
            <a:r>
              <a:rPr lang="en-US" sz="2000" dirty="0">
                <a:latin typeface="Lucida Sans Unicode" panose="020B0602030504020204" pitchFamily="34" charset="0"/>
                <a:cs typeface="Lucida Sans Unicode" panose="020B0602030504020204" pitchFamily="34" charset="0"/>
              </a:rPr>
              <a:t>  "dependencies":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jquery</a:t>
            </a:r>
            <a:r>
              <a:rPr lang="en-US" sz="2000" dirty="0">
                <a:latin typeface="Lucida Sans Unicode" panose="020B0602030504020204" pitchFamily="34" charset="0"/>
                <a:cs typeface="Lucida Sans Unicode" panose="020B0602030504020204" pitchFamily="34" charset="0"/>
              </a:rPr>
              <a:t>": "3.3.1"</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devDependencies</a:t>
            </a: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endParaRPr lang="en-US" dirty="0"/>
          </a:p>
        </p:txBody>
      </p:sp>
    </p:spTree>
    <p:extLst>
      <p:ext uri="{BB962C8B-B14F-4D97-AF65-F5344CB8AC3E}">
        <p14:creationId xmlns:p14="http://schemas.microsoft.com/office/powerpoint/2010/main" val="209346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45e0304-cb83-40ba-b582-04429ea5256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How to Use </a:t>
            </a:r>
            <a:r>
              <a:rPr lang="en-US" dirty="0" err="1"/>
              <a:t>npm</a:t>
            </a:r>
            <a:r>
              <a:rPr lang="en-US" dirty="0"/>
              <a:t> to Add a Library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a:solidFill>
                  <a:srgbClr val="000000"/>
                </a:solidFill>
              </a:rPr>
              <a:t>In this demonstration, you will learn how to:</a:t>
            </a:r>
          </a:p>
          <a:p>
            <a:pPr marL="174625" lvl="1" indent="-174625">
              <a:buSzPct val="90000"/>
            </a:pPr>
            <a:r>
              <a:rPr lang="en-US" dirty="0"/>
              <a:t>Add the jQuery package by using </a:t>
            </a:r>
            <a:r>
              <a:rPr lang="en-US" dirty="0" err="1"/>
              <a:t>npm</a:t>
            </a:r>
            <a:endParaRPr lang="en-US" dirty="0"/>
          </a:p>
          <a:p>
            <a:pPr marL="174625" lvl="1" indent="-174625">
              <a:buSzPct val="90000"/>
            </a:pPr>
            <a:r>
              <a:rPr lang="en-US" dirty="0"/>
              <a:t>Add a link to a jQuery file from a layout</a:t>
            </a:r>
          </a:p>
          <a:p>
            <a:pPr marL="174625" lvl="1" indent="-174625">
              <a:buSzPct val="90000"/>
            </a:pPr>
            <a:r>
              <a:rPr lang="en-US" dirty="0"/>
              <a:t>Add a CSS file </a:t>
            </a:r>
          </a:p>
          <a:p>
            <a:pPr marL="174625" lvl="1" indent="-174625">
              <a:buSzPct val="90000"/>
            </a:pPr>
            <a:r>
              <a:rPr lang="en-US" dirty="0"/>
              <a:t>Add a link to the CSS file from a layout</a:t>
            </a:r>
          </a:p>
          <a:p>
            <a:pPr marL="625475" lvl="1" indent="-341313">
              <a:buSzPct val="90000"/>
            </a:pPr>
            <a:endParaRPr lang="en-US" dirty="0"/>
          </a:p>
          <a:p>
            <a:pPr marL="625475" lvl="1" indent="-341313">
              <a:buSzPct val="90000"/>
            </a:pPr>
            <a:endParaRPr lang="en-US" dirty="0"/>
          </a:p>
        </p:txBody>
      </p:sp>
    </p:spTree>
    <p:extLst>
      <p:ext uri="{BB962C8B-B14F-4D97-AF65-F5344CB8AC3E}">
        <p14:creationId xmlns:p14="http://schemas.microsoft.com/office/powerpoint/2010/main" val="2356749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f2ec80c-0e5c-45b5-8275-bf0d3519d5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Using jQuery</a:t>
            </a:r>
          </a:p>
        </p:txBody>
      </p:sp>
      <p:sp>
        <p:nvSpPr>
          <p:cNvPr id="3" name="Text Placeholder 2"/>
          <p:cNvSpPr>
            <a:spLocks noGrp="1"/>
          </p:cNvSpPr>
          <p:nvPr>
            <p:ph type="body" idx="1"/>
          </p:nvPr>
        </p:nvSpPr>
        <p:spPr/>
        <p:txBody>
          <a:bodyPr/>
          <a:lstStyle/>
          <a:p>
            <a:r>
              <a:rPr lang="en-US" dirty="0"/>
              <a:t>Introduction to jQuery
Accessing HTML Elements by using jQuery
Modifying HTML Elements by using jQuery
Demonstration: How to Modify HTML Elements by using jQuery
Calling a Server by using jQuery
Client-Side Validation by using jQuery</a:t>
            </a:r>
          </a:p>
        </p:txBody>
      </p:sp>
    </p:spTree>
    <p:extLst>
      <p:ext uri="{BB962C8B-B14F-4D97-AF65-F5344CB8AC3E}">
        <p14:creationId xmlns:p14="http://schemas.microsoft.com/office/powerpoint/2010/main" val="168272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4b94210-4a5d-445a-bd97-aed3ba4dcc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jQuery</a:t>
            </a:r>
          </a:p>
        </p:txBody>
      </p:sp>
      <p:sp>
        <p:nvSpPr>
          <p:cNvPr id="4" name="Content Placeholder 2">
            <a:extLst>
              <a:ext uri="{FF2B5EF4-FFF2-40B4-BE49-F238E27FC236}">
                <a16:creationId xmlns:a16="http://schemas.microsoft.com/office/drawing/2014/main" id="{5E979F97-969D-4637-83EB-4A4A04BE9385}"/>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jQuery is a cross-browser JavaScript library</a:t>
            </a:r>
          </a:p>
          <a:p>
            <a:r>
              <a:rPr lang="en-US" dirty="0"/>
              <a:t>Benefits of using </a:t>
            </a:r>
            <a:r>
              <a:rPr lang="en-US" dirty="0" err="1"/>
              <a:t>jQuery</a:t>
            </a:r>
            <a:r>
              <a:rPr lang="en-US" dirty="0"/>
              <a:t>:</a:t>
            </a:r>
          </a:p>
          <a:p>
            <a:pPr lvl="1"/>
            <a:r>
              <a:rPr lang="en-US" dirty="0"/>
              <a:t>It reduces the amount of code that you need to write</a:t>
            </a:r>
          </a:p>
          <a:p>
            <a:pPr lvl="1"/>
            <a:r>
              <a:rPr lang="en-US" dirty="0"/>
              <a:t>It reduces the application development time</a:t>
            </a:r>
          </a:p>
          <a:p>
            <a:r>
              <a:rPr lang="en-US" dirty="0"/>
              <a:t>jQuery files:</a:t>
            </a:r>
          </a:p>
          <a:p>
            <a:pPr lvl="1"/>
            <a:r>
              <a:rPr lang="en-US" sz="2200" dirty="0"/>
              <a:t>jQuery original version:</a:t>
            </a:r>
          </a:p>
          <a:p>
            <a:pPr marL="731520" lvl="2"/>
            <a:r>
              <a:rPr lang="en-US" sz="1800" dirty="0"/>
              <a:t>Is the uncompressed version of jQuery</a:t>
            </a:r>
          </a:p>
          <a:p>
            <a:pPr marL="731520" lvl="2"/>
            <a:r>
              <a:rPr lang="en-US" sz="1800" dirty="0"/>
              <a:t>Is optimized for development and debugging</a:t>
            </a:r>
          </a:p>
          <a:p>
            <a:pPr lvl="1"/>
            <a:r>
              <a:rPr lang="en-US" sz="2200" dirty="0"/>
              <a:t>jQuery minified version:</a:t>
            </a:r>
          </a:p>
          <a:p>
            <a:pPr marL="731520" lvl="2"/>
            <a:r>
              <a:rPr lang="en-US" sz="1800" dirty="0"/>
              <a:t>Is the compressed version of jQuery</a:t>
            </a:r>
          </a:p>
          <a:p>
            <a:pPr marL="731520" lvl="2"/>
            <a:r>
              <a:rPr lang="en-US" sz="1800" dirty="0"/>
              <a:t>Is optimized for production</a:t>
            </a:r>
          </a:p>
          <a:p>
            <a:pPr marL="288925" lvl="1" indent="0">
              <a:buNone/>
            </a:pPr>
            <a:endParaRPr lang="en-US" dirty="0"/>
          </a:p>
          <a:p>
            <a:pPr lvl="1"/>
            <a:endParaRPr lang="en-US" dirty="0"/>
          </a:p>
          <a:p>
            <a:pPr>
              <a:buNone/>
            </a:pPr>
            <a:endParaRPr lang="en-US" dirty="0"/>
          </a:p>
          <a:p>
            <a:endParaRPr lang="en-US" dirty="0"/>
          </a:p>
        </p:txBody>
      </p:sp>
    </p:spTree>
    <p:extLst>
      <p:ext uri="{BB962C8B-B14F-4D97-AF65-F5344CB8AC3E}">
        <p14:creationId xmlns:p14="http://schemas.microsoft.com/office/powerpoint/2010/main" val="218104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16e45d0-79f4-4ac9-8ec2-81049ebd1e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Syntax</a:t>
            </a:r>
          </a:p>
        </p:txBody>
      </p:sp>
      <p:sp>
        <p:nvSpPr>
          <p:cNvPr id="4" name="Content Placeholder 2">
            <a:extLst>
              <a:ext uri="{FF2B5EF4-FFF2-40B4-BE49-F238E27FC236}">
                <a16:creationId xmlns:a16="http://schemas.microsoft.com/office/drawing/2014/main" id="{5D3D9F4E-CE8D-4915-B339-582202790B0D}"/>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Every jQuery line of code starts with the </a:t>
            </a:r>
            <a:r>
              <a:rPr lang="en-US" b="1" dirty="0"/>
              <a:t>$</a:t>
            </a:r>
            <a:r>
              <a:rPr lang="en-US" dirty="0"/>
              <a:t> or </a:t>
            </a:r>
            <a:r>
              <a:rPr lang="en-US" b="1" dirty="0"/>
              <a:t>jQuery </a:t>
            </a:r>
            <a:r>
              <a:rPr lang="en-US" dirty="0"/>
              <a:t>variables</a:t>
            </a:r>
          </a:p>
          <a:p>
            <a:pPr>
              <a:buNone/>
            </a:pPr>
            <a:endParaRPr lang="en-US" dirty="0"/>
          </a:p>
          <a:p>
            <a:pPr>
              <a:buNone/>
            </a:pPr>
            <a:r>
              <a:rPr lang="en-US" sz="2400" dirty="0">
                <a:latin typeface="Consolas" panose="020B0609020204030204" pitchFamily="49" charset="0"/>
              </a:rPr>
              <a:t> </a:t>
            </a:r>
            <a:r>
              <a:rPr lang="en-US" sz="2400" dirty="0">
                <a:latin typeface="Lucida Sans Unicode" panose="020B0602030504020204" pitchFamily="34" charset="0"/>
                <a:cs typeface="Lucida Sans Unicode" panose="020B0602030504020204" pitchFamily="34" charset="0"/>
              </a:rPr>
              <a:t> $(function() {</a:t>
            </a:r>
          </a:p>
          <a:p>
            <a:pPr>
              <a:buNone/>
            </a:pPr>
            <a:r>
              <a:rPr lang="en-US" sz="2400" dirty="0">
                <a:latin typeface="Lucida Sans Unicode" panose="020B0602030504020204" pitchFamily="34" charset="0"/>
                <a:cs typeface="Lucida Sans Unicode" panose="020B0602030504020204" pitchFamily="34" charset="0"/>
              </a:rPr>
              <a:t>      $.each([4, 9], function(index, value) {</a:t>
            </a:r>
          </a:p>
          <a:p>
            <a:pPr>
              <a:buNone/>
            </a:pPr>
            <a:r>
              <a:rPr lang="en-US" sz="2400" dirty="0">
                <a:latin typeface="Lucida Sans Unicode" panose="020B0602030504020204" pitchFamily="34" charset="0"/>
                <a:cs typeface="Lucida Sans Unicode" panose="020B0602030504020204" pitchFamily="34" charset="0"/>
              </a:rPr>
              <a:t>          alert(index + ":" + value);</a:t>
            </a:r>
          </a:p>
          <a:p>
            <a:pPr>
              <a:buNone/>
            </a:pPr>
            <a:r>
              <a:rPr lang="en-US" sz="2400" dirty="0">
                <a:latin typeface="Lucida Sans Unicode" panose="020B0602030504020204" pitchFamily="34" charset="0"/>
                <a:cs typeface="Lucida Sans Unicode" panose="020B0602030504020204" pitchFamily="34" charset="0"/>
              </a:rPr>
              <a:t>      });</a:t>
            </a:r>
          </a:p>
          <a:p>
            <a:pPr>
              <a:buNone/>
            </a:pPr>
            <a:r>
              <a:rPr lang="en-US" sz="2400" dirty="0">
                <a:latin typeface="Lucida Sans Unicode" panose="020B0602030504020204" pitchFamily="34" charset="0"/>
                <a:cs typeface="Lucida Sans Unicode" panose="020B0602030504020204" pitchFamily="34" charset="0"/>
              </a:rPr>
              <a:t>  });</a:t>
            </a:r>
          </a:p>
          <a:p>
            <a:pPr>
              <a:buNone/>
            </a:pPr>
            <a:endParaRPr lang="en-US" dirty="0"/>
          </a:p>
          <a:p>
            <a:pPr>
              <a:buNone/>
            </a:pPr>
            <a:endParaRPr lang="en-US" dirty="0"/>
          </a:p>
          <a:p>
            <a:pPr>
              <a:buNone/>
            </a:pPr>
            <a:endParaRPr lang="en-US" dirty="0"/>
          </a:p>
          <a:p>
            <a:pPr marL="0" indent="0">
              <a:buNone/>
            </a:pPr>
            <a:endParaRPr lang="en-US" dirty="0"/>
          </a:p>
        </p:txBody>
      </p:sp>
    </p:spTree>
    <p:extLst>
      <p:ext uri="{BB962C8B-B14F-4D97-AF65-F5344CB8AC3E}">
        <p14:creationId xmlns:p14="http://schemas.microsoft.com/office/powerpoint/2010/main" val="274334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Using Layouts
Using CSS and JavaScript
Using jQuery</a:t>
            </a:r>
          </a:p>
        </p:txBody>
      </p:sp>
    </p:spTree>
    <p:extLst>
      <p:ext uri="{BB962C8B-B14F-4D97-AF65-F5344CB8AC3E}">
        <p14:creationId xmlns:p14="http://schemas.microsoft.com/office/powerpoint/2010/main" val="411430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883201c-861e-4fa8-8cd6-c53d5d62bc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HTML Elements by using jQuery</a:t>
            </a:r>
          </a:p>
        </p:txBody>
      </p:sp>
      <p:sp>
        <p:nvSpPr>
          <p:cNvPr id="4" name="Content Placeholder 2">
            <a:extLst>
              <a:ext uri="{FF2B5EF4-FFF2-40B4-BE49-F238E27FC236}">
                <a16:creationId xmlns:a16="http://schemas.microsoft.com/office/drawing/2014/main" id="{EFC37309-A4BC-4F2D-BB7B-DE3152B6D559}"/>
              </a:ext>
            </a:extLst>
          </p:cNvPr>
          <p:cNvSpPr>
            <a:spLocks noGrp="1"/>
          </p:cNvSpPr>
          <p:nvPr/>
        </p:nvSpPr>
        <p:spPr bwMode="auto">
          <a:xfrm>
            <a:off x="458788" y="1021215"/>
            <a:ext cx="8119156" cy="43875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You can use the following selector to select elements by element name, id, or CSS class:</a:t>
            </a:r>
          </a:p>
          <a:p>
            <a:pPr marL="284163" lvl="1" indent="0">
              <a:buNone/>
            </a:pPr>
            <a:endParaRPr lang="en-US" b="0" dirty="0">
              <a:latin typeface="Lucida Sans Unicode" pitchFamily="34" charset="0"/>
              <a:cs typeface="Lucida Sans Unicode" pitchFamily="34" charset="0"/>
            </a:endParaRPr>
          </a:p>
          <a:p>
            <a:pPr marL="284163" lvl="1" indent="0">
              <a:buNone/>
            </a:pPr>
            <a:endParaRPr lang="en-US" b="0" dirty="0">
              <a:latin typeface="Lucida Sans Unicode" pitchFamily="34" charset="0"/>
              <a:cs typeface="Lucida Sans Unicode" pitchFamily="34" charset="0"/>
            </a:endParaRPr>
          </a:p>
          <a:p>
            <a:endParaRPr lang="en-US" sz="2400" b="0" dirty="0"/>
          </a:p>
          <a:p>
            <a:pPr marL="174625"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After accessing the HTML elements:</a:t>
            </a:r>
          </a:p>
          <a:p>
            <a:pPr marL="631825" lvl="2"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Modify the attributes on the elements</a:t>
            </a:r>
          </a:p>
          <a:p>
            <a:pPr marL="631825" lvl="2" indent="-174625">
              <a:spcBef>
                <a:spcPts val="600"/>
              </a:spcBef>
              <a:buClr>
                <a:srgbClr val="0070C0"/>
              </a:buClr>
              <a:buSzPct val="90000"/>
              <a:buFont typeface="Arial" pitchFamily="34" charset="0"/>
              <a:buChar char="•"/>
            </a:pPr>
            <a:r>
              <a:rPr lang="en-US" sz="2400" b="0" dirty="0">
                <a:latin typeface="Segoe UI" pitchFamily="34" charset="0"/>
                <a:cs typeface="Segoe UI" pitchFamily="34" charset="0"/>
              </a:rPr>
              <a:t>Define event handlers to respond to events</a:t>
            </a:r>
          </a:p>
          <a:p>
            <a:pPr lvl="1"/>
            <a:endParaRPr lang="en-US" b="0" dirty="0">
              <a:latin typeface="Segoe UI" panose="020B0502040204020203" pitchFamily="34" charset="0"/>
              <a:cs typeface="Segoe UI" panose="020B0502040204020203" pitchFamily="34" charset="0"/>
            </a:endParaRPr>
          </a:p>
          <a:p>
            <a:pPr lvl="1"/>
            <a:endParaRPr lang="en-US" b="0" dirty="0">
              <a:latin typeface="Segoe UI" panose="020B0502040204020203" pitchFamily="34" charset="0"/>
              <a:cs typeface="Segoe UI" panose="020B0502040204020203" pitchFamily="34" charset="0"/>
            </a:endParaRPr>
          </a:p>
          <a:p>
            <a:pPr lvl="1"/>
            <a:endParaRPr lang="en-US" b="0" dirty="0">
              <a:latin typeface="Segoe UI" panose="020B0502040204020203" pitchFamily="34" charset="0"/>
              <a:cs typeface="Segoe UI" panose="020B0502040204020203" pitchFamily="34" charset="0"/>
            </a:endParaRPr>
          </a:p>
          <a:p>
            <a:pPr lvl="1"/>
            <a:endParaRPr lang="en-US" b="0" dirty="0">
              <a:latin typeface="Segoe UI" panose="020B0502040204020203" pitchFamily="34" charset="0"/>
              <a:cs typeface="Segoe UI" panose="020B0502040204020203" pitchFamily="34" charset="0"/>
            </a:endParaRPr>
          </a:p>
          <a:p>
            <a:pPr lvl="1"/>
            <a:endParaRPr lang="en-US" b="0" dirty="0">
              <a:latin typeface="Segoe UI" panose="020B0502040204020203" pitchFamily="34" charset="0"/>
              <a:cs typeface="Segoe UI" panose="020B0502040204020203" pitchFamily="34" charset="0"/>
            </a:endParaRPr>
          </a:p>
          <a:p>
            <a:pPr marL="0" indent="0">
              <a:buNone/>
            </a:pPr>
            <a:endParaRPr lang="en-US" b="0" dirty="0"/>
          </a:p>
          <a:p>
            <a:pPr marL="0" indent="0">
              <a:buNone/>
            </a:pPr>
            <a:endParaRPr lang="en-US" b="0" dirty="0"/>
          </a:p>
          <a:p>
            <a:pPr lvl="1">
              <a:buNone/>
            </a:pPr>
            <a:endParaRPr lang="en-US" b="0" dirty="0"/>
          </a:p>
          <a:p>
            <a:pPr lvl="1">
              <a:buNone/>
            </a:pPr>
            <a:endParaRPr lang="en-US" b="0" dirty="0"/>
          </a:p>
          <a:p>
            <a:pPr lvl="1">
              <a:buNone/>
            </a:pPr>
            <a:endParaRPr lang="en-US" b="0" dirty="0"/>
          </a:p>
        </p:txBody>
      </p:sp>
      <p:sp>
        <p:nvSpPr>
          <p:cNvPr id="5" name="Rectangle 4">
            <a:extLst>
              <a:ext uri="{FF2B5EF4-FFF2-40B4-BE49-F238E27FC236}">
                <a16:creationId xmlns:a16="http://schemas.microsoft.com/office/drawing/2014/main" id="{8D550A94-A5BB-4051-AE51-CF5BFE3EB68F}"/>
              </a:ext>
            </a:extLst>
          </p:cNvPr>
          <p:cNvSpPr/>
          <p:nvPr/>
        </p:nvSpPr>
        <p:spPr>
          <a:xfrm>
            <a:off x="1234831" y="1995584"/>
            <a:ext cx="3604269"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4163" lvl="1" indent="0">
              <a:buNone/>
            </a:pPr>
            <a:r>
              <a:rPr lang="en-US" b="0" dirty="0">
                <a:latin typeface="Consolas" panose="020B0609020204030204" pitchFamily="49" charset="0"/>
                <a:ea typeface="Times New Roman" panose="02020603050405020304" pitchFamily="18" charset="0"/>
                <a:cs typeface="Lucida Sans Unicode" pitchFamily="34" charset="0"/>
              </a:rPr>
              <a:t>$</a:t>
            </a:r>
            <a:r>
              <a:rPr lang="en-US" b="0" dirty="0">
                <a:latin typeface="Lucida Sans Unicode" pitchFamily="34" charset="0"/>
                <a:cs typeface="Lucida Sans Unicode" pitchFamily="34" charset="0"/>
              </a:rPr>
              <a:t>(element name|#</a:t>
            </a:r>
            <a:r>
              <a:rPr lang="en-US" b="0" dirty="0" err="1">
                <a:latin typeface="Lucida Sans Unicode" pitchFamily="34" charset="0"/>
                <a:cs typeface="Lucida Sans Unicode" pitchFamily="34" charset="0"/>
              </a:rPr>
              <a:t>id|.class</a:t>
            </a:r>
            <a:r>
              <a:rPr lang="en-US" b="0" dirty="0">
                <a:latin typeface="Lucida Sans Unicode" pitchFamily="34" charset="0"/>
                <a:cs typeface="Lucida Sans Unicode" pitchFamily="34" charset="0"/>
              </a:rPr>
              <a:t>)</a:t>
            </a:r>
          </a:p>
        </p:txBody>
      </p:sp>
      <p:sp>
        <p:nvSpPr>
          <p:cNvPr id="6" name="Rectangle 5">
            <a:extLst>
              <a:ext uri="{FF2B5EF4-FFF2-40B4-BE49-F238E27FC236}">
                <a16:creationId xmlns:a16="http://schemas.microsoft.com/office/drawing/2014/main" id="{F49210A3-1403-40C7-849F-15B22313839C}"/>
              </a:ext>
            </a:extLst>
          </p:cNvPr>
          <p:cNvSpPr/>
          <p:nvPr/>
        </p:nvSpPr>
        <p:spPr>
          <a:xfrm>
            <a:off x="1011678" y="4385971"/>
            <a:ext cx="7222686" cy="85664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cs typeface="Lucida Sans Unicode" pitchFamily="34" charset="0"/>
              </a:rPr>
              <a:t>$("#hello").click(function(event) {</a:t>
            </a:r>
            <a:endParaRPr lang="en-GB" b="0" dirty="0">
              <a:latin typeface="Lucida Sans Unicode" pitchFamily="34" charset="0"/>
              <a:cs typeface="Lucida Sans Unicode" pitchFamily="34" charset="0"/>
            </a:endParaRPr>
          </a:p>
          <a:p>
            <a:pPr marL="539750" marR="73025">
              <a:lnSpc>
                <a:spcPts val="1000"/>
              </a:lnSpc>
              <a:spcBef>
                <a:spcPts val="600"/>
              </a:spcBef>
              <a:spcAft>
                <a:spcPts val="600"/>
              </a:spcAft>
            </a:pPr>
            <a:r>
              <a:rPr lang="en-US" b="0" dirty="0">
                <a:latin typeface="Lucida Sans Unicode" pitchFamily="34" charset="0"/>
                <a:cs typeface="Lucida Sans Unicode" pitchFamily="34" charset="0"/>
              </a:rPr>
              <a:t>    alert("Hello World");</a:t>
            </a:r>
            <a:endParaRPr lang="en-GB" b="0" dirty="0">
              <a:latin typeface="Lucida Sans Unicode" pitchFamily="34" charset="0"/>
              <a:cs typeface="Lucida Sans Unicode" pitchFamily="34" charset="0"/>
            </a:endParaRPr>
          </a:p>
          <a:p>
            <a:r>
              <a:rPr lang="en-US" b="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8745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e1d5920-e5ba-4dc8-85ab-7859ed8f15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HTML Elements by using jQuery</a:t>
            </a:r>
          </a:p>
        </p:txBody>
      </p:sp>
      <p:sp>
        <p:nvSpPr>
          <p:cNvPr id="4" name="Content Placeholder 2">
            <a:extLst>
              <a:ext uri="{FF2B5EF4-FFF2-40B4-BE49-F238E27FC236}">
                <a16:creationId xmlns:a16="http://schemas.microsoft.com/office/drawing/2014/main" id="{85E59CC5-A6C7-49A3-AAD6-A97FA094B958}"/>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3200" dirty="0" err="1"/>
              <a:t>jQuery</a:t>
            </a:r>
            <a:r>
              <a:rPr lang="en-US" sz="3200" dirty="0"/>
              <a:t> functions include:</a:t>
            </a:r>
          </a:p>
          <a:p>
            <a:r>
              <a:rPr lang="en-US" dirty="0"/>
              <a:t>The </a:t>
            </a:r>
            <a:r>
              <a:rPr lang="en-US" b="1" dirty="0" err="1"/>
              <a:t>val</a:t>
            </a:r>
            <a:r>
              <a:rPr lang="en-US" dirty="0"/>
              <a:t> function:</a:t>
            </a:r>
          </a:p>
          <a:p>
            <a:pPr lvl="1"/>
            <a:r>
              <a:rPr lang="en-US" dirty="0"/>
              <a:t>Allows to get or set the value of an HTML element</a:t>
            </a:r>
          </a:p>
          <a:p>
            <a:r>
              <a:rPr lang="en-US" dirty="0"/>
              <a:t>The </a:t>
            </a:r>
            <a:r>
              <a:rPr lang="en-US" b="1" dirty="0" err="1"/>
              <a:t>css</a:t>
            </a:r>
            <a:r>
              <a:rPr lang="en-US" dirty="0"/>
              <a:t> function:</a:t>
            </a:r>
          </a:p>
          <a:p>
            <a:pPr lvl="1"/>
            <a:r>
              <a:rPr lang="en-US" dirty="0"/>
              <a:t>Allows to get or set the inline CSS style associated with an HTML element</a:t>
            </a:r>
          </a:p>
          <a:p>
            <a:r>
              <a:rPr lang="en-US" dirty="0"/>
              <a:t>The </a:t>
            </a:r>
            <a:r>
              <a:rPr lang="en-US" b="1" dirty="0" err="1"/>
              <a:t>addClass</a:t>
            </a:r>
            <a:r>
              <a:rPr lang="en-US" dirty="0"/>
              <a:t> function:</a:t>
            </a:r>
          </a:p>
          <a:p>
            <a:pPr lvl="1"/>
            <a:r>
              <a:rPr lang="en-US" dirty="0"/>
              <a:t>Assigns the CSS class to an HTML element</a:t>
            </a:r>
          </a:p>
          <a:p>
            <a:r>
              <a:rPr lang="en-US" dirty="0"/>
              <a:t>The </a:t>
            </a:r>
            <a:r>
              <a:rPr lang="en-US" b="1" dirty="0"/>
              <a:t>animate</a:t>
            </a:r>
            <a:r>
              <a:rPr lang="en-US" dirty="0"/>
              <a:t> function:</a:t>
            </a:r>
          </a:p>
          <a:p>
            <a:pPr lvl="1"/>
            <a:r>
              <a:rPr lang="en-US" dirty="0"/>
              <a:t>Creates transition between CSS properties assigned to an HTML element</a:t>
            </a:r>
          </a:p>
          <a:p>
            <a:pPr lvl="1">
              <a:buFont typeface="Courier New" pitchFamily="49" charset="0"/>
              <a:buChar char="o"/>
            </a:pPr>
            <a:endParaRPr lang="en-US" dirty="0"/>
          </a:p>
        </p:txBody>
      </p:sp>
    </p:spTree>
    <p:extLst>
      <p:ext uri="{BB962C8B-B14F-4D97-AF65-F5344CB8AC3E}">
        <p14:creationId xmlns:p14="http://schemas.microsoft.com/office/powerpoint/2010/main" val="897687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ea67a19-1ee8-4d72-816f-fdf569c3ae5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sz="2400" dirty="0"/>
              <a:t>Demonstration: How to Modify HTML Elements by using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00"/>
                </a:solidFill>
              </a:rPr>
              <a:t>In this demonstration, you will learn how to:</a:t>
            </a:r>
          </a:p>
          <a:p>
            <a:pPr marL="182880"/>
            <a:r>
              <a:rPr lang="en-US" dirty="0"/>
              <a:t>Add a JavaScript file to an ASP.NET Core application</a:t>
            </a:r>
          </a:p>
          <a:p>
            <a:pPr marL="182880"/>
            <a:r>
              <a:rPr lang="en-US" dirty="0"/>
              <a:t>Use jQuery to read data from an HTML element</a:t>
            </a:r>
          </a:p>
          <a:p>
            <a:pPr marL="182880"/>
            <a:r>
              <a:rPr lang="en-US" dirty="0"/>
              <a:t>Use jQuery to modify an HTML element</a:t>
            </a:r>
          </a:p>
          <a:p>
            <a:pPr marL="182880"/>
            <a:r>
              <a:rPr lang="en-US" dirty="0"/>
              <a:t>Add a link to a JavaScript file from a layout</a:t>
            </a:r>
          </a:p>
        </p:txBody>
      </p:sp>
    </p:spTree>
    <p:extLst>
      <p:ext uri="{BB962C8B-B14F-4D97-AF65-F5344CB8AC3E}">
        <p14:creationId xmlns:p14="http://schemas.microsoft.com/office/powerpoint/2010/main" val="171507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95fb81e-73bb-4dde-bae3-d68ec16369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Server by using jQuery</a:t>
            </a:r>
          </a:p>
        </p:txBody>
      </p:sp>
      <p:sp>
        <p:nvSpPr>
          <p:cNvPr id="4" name="Content Placeholder 2">
            <a:extLst>
              <a:ext uri="{FF2B5EF4-FFF2-40B4-BE49-F238E27FC236}">
                <a16:creationId xmlns:a16="http://schemas.microsoft.com/office/drawing/2014/main" id="{ED10BD10-2F49-4792-9FEB-92D8B27B07F8}"/>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3200" dirty="0"/>
              <a:t>The </a:t>
            </a:r>
            <a:r>
              <a:rPr lang="en-US" sz="3200" b="1" dirty="0"/>
              <a:t>ajax</a:t>
            </a:r>
            <a:r>
              <a:rPr lang="en-US" sz="3200" dirty="0"/>
              <a:t> function:</a:t>
            </a:r>
          </a:p>
          <a:p>
            <a:pPr lvl="0"/>
            <a:r>
              <a:rPr lang="en-US" dirty="0"/>
              <a:t>Helps perform calls to a server</a:t>
            </a:r>
          </a:p>
          <a:p>
            <a:pPr lvl="1"/>
            <a:r>
              <a:rPr lang="en-US" dirty="0"/>
              <a:t>Includes parameters such as </a:t>
            </a:r>
            <a:r>
              <a:rPr lang="en-US" b="1" dirty="0"/>
              <a:t>type</a:t>
            </a:r>
            <a:r>
              <a:rPr lang="en-US" dirty="0"/>
              <a:t>, </a:t>
            </a:r>
            <a:r>
              <a:rPr lang="en-US" b="1" dirty="0" err="1"/>
              <a:t>url</a:t>
            </a:r>
            <a:r>
              <a:rPr lang="en-US" dirty="0"/>
              <a:t>, </a:t>
            </a:r>
            <a:r>
              <a:rPr lang="en-US" b="1" dirty="0"/>
              <a:t>data</a:t>
            </a:r>
            <a:r>
              <a:rPr lang="en-US" dirty="0"/>
              <a:t>, and </a:t>
            </a:r>
            <a:r>
              <a:rPr lang="en-US" b="1" dirty="0" err="1"/>
              <a:t>contentType</a:t>
            </a:r>
            <a:endParaRPr lang="en-US" b="1" dirty="0"/>
          </a:p>
          <a:p>
            <a:r>
              <a:rPr lang="en-US" dirty="0"/>
              <a:t>Helps obtain the data returned from a server</a:t>
            </a:r>
          </a:p>
          <a:p>
            <a:pPr lvl="1"/>
            <a:r>
              <a:rPr lang="en-US" dirty="0"/>
              <a:t>Uses callback functions to derive the results of the server calls</a:t>
            </a:r>
          </a:p>
          <a:p>
            <a:pPr marL="0" indent="0">
              <a:buNone/>
            </a:pPr>
            <a:endParaRPr lang="en-US" dirty="0"/>
          </a:p>
        </p:txBody>
      </p:sp>
    </p:spTree>
    <p:extLst>
      <p:ext uri="{BB962C8B-B14F-4D97-AF65-F5344CB8AC3E}">
        <p14:creationId xmlns:p14="http://schemas.microsoft.com/office/powerpoint/2010/main" val="223543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658a147-fe80-4a06-8dd2-5e506b9c8a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Validation by using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Advantages of client-side validation:</a:t>
            </a:r>
          </a:p>
          <a:p>
            <a:pPr lvl="1"/>
            <a:r>
              <a:rPr lang="en-US" dirty="0"/>
              <a:t>Immediate validation</a:t>
            </a:r>
          </a:p>
          <a:p>
            <a:pPr lvl="1"/>
            <a:r>
              <a:rPr lang="en-US" dirty="0"/>
              <a:t>No need to wait for a server response</a:t>
            </a:r>
          </a:p>
          <a:p>
            <a:pPr lvl="1"/>
            <a:r>
              <a:rPr lang="en-US" dirty="0"/>
              <a:t>Better user experience</a:t>
            </a:r>
          </a:p>
          <a:p>
            <a:pPr marL="288925" lvl="1" indent="0">
              <a:buNone/>
            </a:pPr>
            <a:endParaRPr lang="en-US" dirty="0"/>
          </a:p>
          <a:p>
            <a:r>
              <a:rPr lang="en-US" dirty="0"/>
              <a:t>Disadvantages of client-side validation:</a:t>
            </a:r>
          </a:p>
          <a:p>
            <a:pPr lvl="1"/>
            <a:r>
              <a:rPr lang="en-US" dirty="0"/>
              <a:t>Less secure</a:t>
            </a:r>
          </a:p>
          <a:p>
            <a:pPr lvl="1"/>
            <a:r>
              <a:rPr lang="en-US" dirty="0"/>
              <a:t>Easy to bypass</a:t>
            </a:r>
          </a:p>
          <a:p>
            <a:pPr marL="288925" lvl="1" indent="0">
              <a:buNone/>
            </a:pPr>
            <a:endParaRPr lang="en-US" dirty="0"/>
          </a:p>
          <a:p>
            <a:r>
              <a:rPr lang="en-US" dirty="0"/>
              <a:t>The best practice in MVC applications is to have both server and client validation</a:t>
            </a:r>
          </a:p>
          <a:p>
            <a:pPr lvl="1"/>
            <a:endParaRPr lang="en-US" dirty="0"/>
          </a:p>
          <a:p>
            <a:pPr lvl="1"/>
            <a:endParaRPr lang="en-US" dirty="0"/>
          </a:p>
        </p:txBody>
      </p:sp>
    </p:spTree>
    <p:extLst>
      <p:ext uri="{BB962C8B-B14F-4D97-AF65-F5344CB8AC3E}">
        <p14:creationId xmlns:p14="http://schemas.microsoft.com/office/powerpoint/2010/main" val="188253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2aa5828-9c2e-48bc-a4be-cbcfa22572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Client-Side Validations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Insert the following libraries to a view:</a:t>
            </a:r>
          </a:p>
          <a:p>
            <a:pPr lvl="1"/>
            <a:r>
              <a:rPr lang="en-US" b="1" dirty="0"/>
              <a:t>jQuery Validate</a:t>
            </a:r>
            <a:r>
              <a:rPr lang="en-US" i="1" dirty="0"/>
              <a:t>.</a:t>
            </a:r>
            <a:r>
              <a:rPr lang="en-US" dirty="0"/>
              <a:t> A jQuery plugin that makes client-side form validations easy </a:t>
            </a:r>
          </a:p>
          <a:p>
            <a:pPr lvl="1"/>
            <a:r>
              <a:rPr lang="en-US" b="1" dirty="0"/>
              <a:t>jQuery Unobtrusive Validation</a:t>
            </a:r>
            <a:r>
              <a:rPr lang="en-US" i="1" dirty="0"/>
              <a:t>. </a:t>
            </a:r>
            <a:r>
              <a:rPr lang="en-US" dirty="0"/>
              <a:t>Allows to use the same validation logic you wrote on the server-side also on the client-side</a:t>
            </a:r>
            <a:endParaRPr lang="en-US" i="1" dirty="0"/>
          </a:p>
          <a:p>
            <a:pPr marL="288925" lvl="1" indent="0">
              <a:buNone/>
            </a:pPr>
            <a:endParaRPr lang="en-US" dirty="0"/>
          </a:p>
          <a:p>
            <a:r>
              <a:rPr lang="en-US" dirty="0"/>
              <a:t>Add </a:t>
            </a:r>
            <a:r>
              <a:rPr lang="en-US" b="1" dirty="0"/>
              <a:t>asp-for </a:t>
            </a:r>
            <a:r>
              <a:rPr lang="en-US" dirty="0"/>
              <a:t>attribute on form input elements needing validation</a:t>
            </a:r>
          </a:p>
          <a:p>
            <a:r>
              <a:rPr lang="en-US" dirty="0"/>
              <a:t>Add </a:t>
            </a:r>
            <a:r>
              <a:rPr lang="en-US" b="1" dirty="0"/>
              <a:t>asp-validation-for</a:t>
            </a:r>
            <a:r>
              <a:rPr lang="en-US" dirty="0"/>
              <a:t> attribute on HTML elements that will display validation errors</a:t>
            </a:r>
          </a:p>
          <a:p>
            <a:pPr lvl="1"/>
            <a:endParaRPr lang="en-US" dirty="0"/>
          </a:p>
          <a:p>
            <a:pPr lvl="1"/>
            <a:endParaRPr lang="en-US" dirty="0"/>
          </a:p>
        </p:txBody>
      </p:sp>
    </p:spTree>
    <p:extLst>
      <p:ext uri="{BB962C8B-B14F-4D97-AF65-F5344CB8AC3E}">
        <p14:creationId xmlns:p14="http://schemas.microsoft.com/office/powerpoint/2010/main" val="872474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cfb25de-707e-4d39-b0bc-7a82b94c200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Lab: Using Layouts, CSS and JavaScript in ASP.NET Core MVC</a:t>
            </a:r>
          </a:p>
        </p:txBody>
      </p:sp>
      <p:sp>
        <p:nvSpPr>
          <p:cNvPr id="3" name="Text Placeholder 2"/>
          <p:cNvSpPr>
            <a:spLocks noGrp="1"/>
          </p:cNvSpPr>
          <p:nvPr>
            <p:ph type="body" idx="1"/>
          </p:nvPr>
        </p:nvSpPr>
        <p:spPr/>
        <p:txBody>
          <a:bodyPr/>
          <a:lstStyle/>
          <a:p>
            <a:r>
              <a:rPr lang="en-US" dirty="0"/>
              <a:t>Exercise 1: Applying a Layout and Link Views to it
Exercise 2: Using CSS
Exercise 3: Using JavaScript
Exercise 4: Using jQuery</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60 minutes</a:t>
            </a:r>
          </a:p>
        </p:txBody>
      </p:sp>
    </p:spTree>
    <p:extLst>
      <p:ext uri="{BB962C8B-B14F-4D97-AF65-F5344CB8AC3E}">
        <p14:creationId xmlns:p14="http://schemas.microsoft.com/office/powerpoint/2010/main" val="1485155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2056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8665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30858617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304016"/>
          </a:xfrm>
          <a:prstGeom prst="rect">
            <a:avLst/>
          </a:prstGeom>
          <a:noFill/>
        </p:spPr>
        <p:txBody>
          <a:bodyPr vert="horz" wrap="square" rtlCol="0">
            <a:spAutoFit/>
          </a:bodyPr>
          <a:lstStyle/>
          <a:p>
            <a:pPr>
              <a:spcBef>
                <a:spcPts val="600"/>
              </a:spcBef>
              <a:spcAft>
                <a:spcPts val="1000"/>
              </a:spcAft>
            </a:pPr>
            <a:r>
              <a:rPr lang="en-US" sz="2400" dirty="0">
                <a:effectLst/>
                <a:latin typeface="Segoe UI"/>
                <a:ea typeface="Calibri"/>
                <a:cs typeface="Times New Roman"/>
              </a:rPr>
              <a:t>You have been asked to add a slideshow to the homepage of the zoo web application that will show some of the animals’ photos. The slideshow will display each photo in a large size. However, the slideshow will display only one photo at a time, and cycle through all the photos in order.</a:t>
            </a:r>
          </a:p>
          <a:p>
            <a:pPr>
              <a:spcBef>
                <a:spcPts val="600"/>
              </a:spcBef>
              <a:spcAft>
                <a:spcPts val="1000"/>
              </a:spcAft>
            </a:pPr>
            <a:r>
              <a:rPr lang="en-US" sz="2400" dirty="0">
                <a:effectLst/>
                <a:latin typeface="Segoe UI"/>
                <a:ea typeface="Times New Roman"/>
                <a:cs typeface="Times New Roman"/>
              </a:rPr>
              <a:t> </a:t>
            </a:r>
            <a:r>
              <a:rPr lang="en-US" sz="2400" dirty="0">
                <a:effectLst/>
                <a:latin typeface="Segoe UI"/>
                <a:ea typeface="Calibri"/>
                <a:cs typeface="Times New Roman"/>
              </a:rPr>
              <a:t>You want to use jQuery to create this slideshow because you want to cycle through the photos in the browser without reloading the page each time. </a:t>
            </a:r>
          </a:p>
          <a:p>
            <a:pPr>
              <a:spcBef>
                <a:spcPts val="600"/>
              </a:spcBef>
              <a:spcAft>
                <a:spcPts val="1000"/>
              </a:spcAft>
            </a:pPr>
            <a:r>
              <a:rPr lang="en-US" sz="2400" dirty="0">
                <a:effectLst/>
                <a:latin typeface="Segoe UI"/>
                <a:ea typeface="Times New Roman"/>
                <a:cs typeface="Times New Roman"/>
              </a:rPr>
              <a:t> </a:t>
            </a:r>
            <a:r>
              <a:rPr lang="en-US" sz="2400" dirty="0">
                <a:effectLst/>
                <a:latin typeface="Segoe UI"/>
                <a:ea typeface="Calibri"/>
                <a:cs typeface="Times New Roman"/>
              </a:rPr>
              <a:t>You have been also asked to add a purchase page </a:t>
            </a:r>
            <a:r>
              <a:rPr lang="en-US" sz="2400" dirty="0">
                <a:solidFill>
                  <a:srgbClr val="000000"/>
                </a:solidFill>
                <a:latin typeface="Segoe UI"/>
                <a:ea typeface="Calibri"/>
                <a:cs typeface="Times New Roman"/>
              </a:rPr>
              <a:t>to enable customers to buy adult, child and senior tickets to the zoo. To perform calculations within the page you will use jQuery. You will also use client-side validation to validate the input typed by the users.</a:t>
            </a:r>
            <a:endParaRPr lang="en-US" sz="2400" dirty="0"/>
          </a:p>
        </p:txBody>
      </p:sp>
    </p:spTree>
    <p:extLst>
      <p:ext uri="{BB962C8B-B14F-4D97-AF65-F5344CB8AC3E}">
        <p14:creationId xmlns:p14="http://schemas.microsoft.com/office/powerpoint/2010/main" val="91917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Using Layouts</a:t>
            </a:r>
          </a:p>
        </p:txBody>
      </p:sp>
      <p:sp>
        <p:nvSpPr>
          <p:cNvPr id="3" name="Text Placeholder 2"/>
          <p:cNvSpPr>
            <a:spLocks noGrp="1"/>
          </p:cNvSpPr>
          <p:nvPr>
            <p:ph type="body" idx="1"/>
          </p:nvPr>
        </p:nvSpPr>
        <p:spPr/>
        <p:txBody>
          <a:bodyPr/>
          <a:lstStyle/>
          <a:p>
            <a:r>
              <a:rPr lang="en-US" dirty="0"/>
              <a:t>What are Layouts?
Creating a Layout
Linking Views and Layouts
Using Sections in a Layout
Demonstration: How to Create a Layout and Link it to a View</a:t>
            </a:r>
          </a:p>
        </p:txBody>
      </p:sp>
    </p:spTree>
    <p:extLst>
      <p:ext uri="{BB962C8B-B14F-4D97-AF65-F5344CB8AC3E}">
        <p14:creationId xmlns:p14="http://schemas.microsoft.com/office/powerpoint/2010/main" val="3831899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3bbdb017-d9a7-4287-97ec-9cfee826f4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How did you apply the same layout to all the views in the web application?
Your development team has decided to use a new client-side package in the zoo web application. You were asked by your manager to add the client-side package in a similar way to the client-side packages that already exist in the zoo web application. How would you add the client-side package?</a:t>
            </a:r>
          </a:p>
        </p:txBody>
      </p:sp>
    </p:spTree>
    <p:extLst>
      <p:ext uri="{BB962C8B-B14F-4D97-AF65-F5344CB8AC3E}">
        <p14:creationId xmlns:p14="http://schemas.microsoft.com/office/powerpoint/2010/main" val="271179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Practices
Common Issues and Troubleshooting Tips</a:t>
            </a:r>
          </a:p>
        </p:txBody>
      </p:sp>
    </p:spTree>
    <p:extLst>
      <p:ext uri="{BB962C8B-B14F-4D97-AF65-F5344CB8AC3E}">
        <p14:creationId xmlns:p14="http://schemas.microsoft.com/office/powerpoint/2010/main" val="322387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Layouts?</a:t>
            </a:r>
          </a:p>
        </p:txBody>
      </p:sp>
      <p:cxnSp>
        <p:nvCxnSpPr>
          <p:cNvPr id="4" name="Straight Arrow Connector 3"/>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21"/>
          <p:cNvSpPr txBox="1"/>
          <p:nvPr/>
        </p:nvSpPr>
        <p:spPr>
          <a:xfrm>
            <a:off x="704223" y="970750"/>
            <a:ext cx="7700475" cy="203132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3200" b="0" dirty="0">
                <a:latin typeface="Segoe UI" pitchFamily="34" charset="0"/>
                <a:cs typeface="Segoe UI" pitchFamily="34" charset="0"/>
              </a:rPr>
              <a:t>You can use layouts to:</a:t>
            </a:r>
          </a:p>
          <a:p>
            <a:pPr marL="174625"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Create a style template for a web application</a:t>
            </a:r>
          </a:p>
          <a:p>
            <a:pPr marL="174625" indent="-174625">
              <a:spcBef>
                <a:spcPts val="600"/>
              </a:spcBef>
              <a:buClr>
                <a:srgbClr val="0070C0"/>
              </a:buClr>
              <a:buSzPct val="90000"/>
              <a:buFont typeface="Arial" pitchFamily="34" charset="0"/>
              <a:buChar char="•"/>
            </a:pPr>
            <a:r>
              <a:rPr lang="en-US" sz="2800" b="0" dirty="0">
                <a:latin typeface="Segoe UI" pitchFamily="34" charset="0"/>
                <a:cs typeface="Segoe UI" pitchFamily="34" charset="0"/>
              </a:rPr>
              <a:t>Define the content layout to share across all views</a:t>
            </a:r>
          </a:p>
        </p:txBody>
      </p:sp>
      <p:pic>
        <p:nvPicPr>
          <p:cNvPr id="6" name="Picture 5" descr="The image displays a layout and three views that are linked to the layout. The layout contains a common area that is shared by all the views. This area is not modified in the linked views. In addition to this common area, the layout has three sections. These sections are replaced by different content in each view."/>
          <p:cNvPicPr>
            <a:picLocks noChangeAspect="1"/>
          </p:cNvPicPr>
          <p:nvPr/>
        </p:nvPicPr>
        <p:blipFill>
          <a:blip r:embed="rId3"/>
          <a:stretch>
            <a:fillRect/>
          </a:stretch>
        </p:blipFill>
        <p:spPr>
          <a:xfrm>
            <a:off x="2409243" y="3004350"/>
            <a:ext cx="4176414" cy="3119817"/>
          </a:xfrm>
          <a:prstGeom prst="rect">
            <a:avLst/>
          </a:prstGeom>
        </p:spPr>
      </p:pic>
      <p:sp>
        <p:nvSpPr>
          <p:cNvPr id="7" name="Rectangle 6"/>
          <p:cNvSpPr/>
          <p:nvPr/>
        </p:nvSpPr>
        <p:spPr bwMode="auto">
          <a:xfrm>
            <a:off x="3699695" y="2618426"/>
            <a:ext cx="1428897" cy="3207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Layout</a:t>
            </a:r>
            <a:endParaRPr kumimoji="0" lang="he-IL" sz="1800" b="0"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p:txBody>
      </p:sp>
      <p:sp>
        <p:nvSpPr>
          <p:cNvPr id="8" name="Oval 7"/>
          <p:cNvSpPr/>
          <p:nvPr/>
        </p:nvSpPr>
        <p:spPr bwMode="auto">
          <a:xfrm>
            <a:off x="5049077" y="5845699"/>
            <a:ext cx="1987826"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rgbClr val="0070C0"/>
                </a:solidFill>
                <a:latin typeface="Segoe UI" panose="020B0502040204020203" pitchFamily="34" charset="0"/>
                <a:cs typeface="Segoe UI" panose="020B0502040204020203" pitchFamily="34" charset="0"/>
              </a:rPr>
              <a:t>View</a:t>
            </a:r>
            <a:endParaRPr lang="he-IL" b="0" dirty="0">
              <a:solidFill>
                <a:srgbClr val="0070C0"/>
              </a:solidFill>
              <a:latin typeface="Segoe UI" panose="020B0502040204020203" pitchFamily="34" charset="0"/>
              <a:cs typeface="Segoe UI" panose="020B0502040204020203" pitchFamily="34" charset="0"/>
            </a:endParaRPr>
          </a:p>
        </p:txBody>
      </p:sp>
      <p:sp>
        <p:nvSpPr>
          <p:cNvPr id="9" name="Oval 8"/>
          <p:cNvSpPr/>
          <p:nvPr/>
        </p:nvSpPr>
        <p:spPr bwMode="auto">
          <a:xfrm>
            <a:off x="3565052" y="5827823"/>
            <a:ext cx="1642832"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rgbClr val="0070C0"/>
                </a:solidFill>
                <a:latin typeface="Segoe UI" panose="020B0502040204020203" pitchFamily="34" charset="0"/>
                <a:cs typeface="Segoe UI" panose="020B0502040204020203" pitchFamily="34" charset="0"/>
              </a:rPr>
              <a:t>View</a:t>
            </a:r>
            <a:endParaRPr lang="he-IL" b="0" dirty="0">
              <a:solidFill>
                <a:srgbClr val="0070C0"/>
              </a:solidFill>
              <a:latin typeface="Segoe UI" panose="020B0502040204020203" pitchFamily="34" charset="0"/>
              <a:cs typeface="Segoe UI" panose="020B0502040204020203" pitchFamily="34" charset="0"/>
            </a:endParaRPr>
          </a:p>
        </p:txBody>
      </p:sp>
      <p:sp>
        <p:nvSpPr>
          <p:cNvPr id="10" name="Oval 9"/>
          <p:cNvSpPr/>
          <p:nvPr/>
        </p:nvSpPr>
        <p:spPr bwMode="auto">
          <a:xfrm>
            <a:off x="2170356" y="5821199"/>
            <a:ext cx="1357713"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b="0" dirty="0">
                <a:solidFill>
                  <a:srgbClr val="0070C0"/>
                </a:solidFill>
                <a:latin typeface="Segoe UI" panose="020B0502040204020203" pitchFamily="34" charset="0"/>
                <a:cs typeface="Segoe UI" panose="020B0502040204020203" pitchFamily="34" charset="0"/>
              </a:rPr>
              <a:t>View</a:t>
            </a:r>
            <a:endParaRPr lang="he-IL" b="0" dirty="0">
              <a:solidFill>
                <a:srgbClr val="0070C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26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Layout</a:t>
            </a:r>
          </a:p>
        </p:txBody>
      </p:sp>
      <p:sp>
        <p:nvSpPr>
          <p:cNvPr id="4" name="Content Placeholder 2"/>
          <p:cNvSpPr>
            <a:spLocks noGrp="1"/>
          </p:cNvSpPr>
          <p:nvPr/>
        </p:nvSpPr>
        <p:spPr bwMode="auto">
          <a:xfrm>
            <a:off x="458788" y="1021215"/>
            <a:ext cx="8119156" cy="2636385"/>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3200" b="0" dirty="0">
                <a:latin typeface="Segoe UI" panose="020B0502040204020203" pitchFamily="34" charset="0"/>
                <a:cs typeface="Segoe UI" panose="020B0502040204020203" pitchFamily="34" charset="0"/>
              </a:rPr>
              <a:t>When you create a layout:</a:t>
            </a:r>
          </a:p>
          <a:p>
            <a:pPr marL="174625" indent="-174625">
              <a:lnSpc>
                <a:spcPct val="120000"/>
              </a:lnSpc>
              <a:spcBef>
                <a:spcPts val="600"/>
              </a:spcBef>
              <a:buClr>
                <a:srgbClr val="0070C0"/>
              </a:buClr>
              <a:buSzPct val="90000"/>
              <a:buFont typeface="Arial" pitchFamily="34" charset="0"/>
              <a:buChar char="•"/>
            </a:pPr>
            <a:r>
              <a:rPr lang="en-US" sz="3100" b="0" dirty="0">
                <a:latin typeface="Segoe UI" pitchFamily="34" charset="0"/>
                <a:cs typeface="Segoe UI" pitchFamily="34" charset="0"/>
              </a:rPr>
              <a:t>You should store the layout files in the </a:t>
            </a:r>
            <a:r>
              <a:rPr lang="en-US" sz="3100" dirty="0">
                <a:latin typeface="Segoe UI" pitchFamily="34" charset="0"/>
                <a:cs typeface="Segoe UI" pitchFamily="34" charset="0"/>
              </a:rPr>
              <a:t>\Views\Shared </a:t>
            </a:r>
            <a:r>
              <a:rPr lang="en-US" sz="3100" b="0" dirty="0">
                <a:latin typeface="Segoe UI" pitchFamily="34" charset="0"/>
                <a:cs typeface="Segoe UI" pitchFamily="34" charset="0"/>
              </a:rPr>
              <a:t>folder</a:t>
            </a:r>
          </a:p>
          <a:p>
            <a:pPr marL="174625" indent="-174625">
              <a:lnSpc>
                <a:spcPct val="120000"/>
              </a:lnSpc>
              <a:spcBef>
                <a:spcPts val="600"/>
              </a:spcBef>
              <a:buClr>
                <a:srgbClr val="0070C0"/>
              </a:buClr>
              <a:buSzPct val="90000"/>
              <a:buFont typeface="Arial" pitchFamily="34" charset="0"/>
              <a:buChar char="•"/>
            </a:pPr>
            <a:r>
              <a:rPr lang="en-US" sz="3100" b="0" dirty="0">
                <a:latin typeface="Segoe UI" pitchFamily="34" charset="0"/>
                <a:cs typeface="Segoe UI" pitchFamily="34" charset="0"/>
              </a:rPr>
              <a:t>You can use the </a:t>
            </a:r>
            <a:r>
              <a:rPr lang="en-US" sz="3100" dirty="0">
                <a:latin typeface="Segoe UI" pitchFamily="34" charset="0"/>
                <a:cs typeface="Segoe UI" pitchFamily="34" charset="0"/>
              </a:rPr>
              <a:t>@</a:t>
            </a:r>
            <a:r>
              <a:rPr lang="en-US" sz="3100" dirty="0" err="1">
                <a:latin typeface="Segoe UI" pitchFamily="34" charset="0"/>
                <a:cs typeface="Segoe UI" pitchFamily="34" charset="0"/>
              </a:rPr>
              <a:t>RenderBody</a:t>
            </a:r>
            <a:r>
              <a:rPr lang="en-US" sz="3100" dirty="0">
                <a:latin typeface="Segoe UI" pitchFamily="34" charset="0"/>
                <a:cs typeface="Segoe UI" pitchFamily="34" charset="0"/>
              </a:rPr>
              <a:t> </a:t>
            </a:r>
            <a:r>
              <a:rPr lang="en-US" sz="3100" b="0" dirty="0">
                <a:latin typeface="Segoe UI" pitchFamily="34" charset="0"/>
                <a:cs typeface="Segoe UI" pitchFamily="34" charset="0"/>
              </a:rPr>
              <a:t>method to place the content of a view in the layout</a:t>
            </a:r>
          </a:p>
          <a:p>
            <a:pPr marL="174625" indent="-174625">
              <a:lnSpc>
                <a:spcPct val="120000"/>
              </a:lnSpc>
              <a:spcBef>
                <a:spcPts val="600"/>
              </a:spcBef>
              <a:buClr>
                <a:srgbClr val="0070C0"/>
              </a:buClr>
              <a:buSzPct val="90000"/>
              <a:buFont typeface="Arial" pitchFamily="34" charset="0"/>
              <a:buChar char="•"/>
            </a:pPr>
            <a:r>
              <a:rPr lang="en-US" sz="3100" b="0" dirty="0">
                <a:latin typeface="Segoe UI" pitchFamily="34" charset="0"/>
                <a:cs typeface="Segoe UI" pitchFamily="34" charset="0"/>
              </a:rPr>
              <a:t>You can use the </a:t>
            </a:r>
            <a:r>
              <a:rPr lang="en-US" sz="3100" dirty="0" err="1">
                <a:latin typeface="Segoe UI" pitchFamily="34" charset="0"/>
                <a:cs typeface="Segoe UI" pitchFamily="34" charset="0"/>
              </a:rPr>
              <a:t>ViewBag</a:t>
            </a:r>
            <a:r>
              <a:rPr lang="en-US" sz="3100" b="0" dirty="0">
                <a:latin typeface="Segoe UI" pitchFamily="34" charset="0"/>
                <a:cs typeface="Segoe UI" pitchFamily="34" charset="0"/>
              </a:rPr>
              <a:t> property to pass information between a view and the layout</a:t>
            </a:r>
          </a:p>
          <a:p>
            <a:pPr marL="0" indent="0">
              <a:buNone/>
            </a:pPr>
            <a:endParaRPr lang="en-US" sz="1600" dirty="0"/>
          </a:p>
          <a:p>
            <a:pPr lvl="1">
              <a:buNone/>
            </a:pPr>
            <a:endParaRPr lang="en-US" sz="1000" b="0" dirty="0">
              <a:latin typeface="Lucida Sans Unicode" pitchFamily="34" charset="0"/>
              <a:cs typeface="Lucida Sans Unicode" pitchFamily="34" charset="0"/>
            </a:endParaRPr>
          </a:p>
          <a:p>
            <a:endParaRPr lang="en-US" sz="1200" b="0" dirty="0"/>
          </a:p>
        </p:txBody>
      </p:sp>
    </p:spTree>
    <p:extLst>
      <p:ext uri="{BB962C8B-B14F-4D97-AF65-F5344CB8AC3E}">
        <p14:creationId xmlns:p14="http://schemas.microsoft.com/office/powerpoint/2010/main" val="3257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d3336d-8395-4006-9e8d-dde3dd70b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Layout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An example of a layout:</a:t>
            </a:r>
          </a:p>
          <a:p>
            <a:pPr marL="0" indent="0">
              <a:buNone/>
            </a:pPr>
            <a:endParaRPr lang="en-US" sz="2400" dirty="0">
              <a:latin typeface="Consolas" panose="020B0609020204030204" pitchFamily="49" charset="0"/>
            </a:endParaRPr>
          </a:p>
          <a:p>
            <a:pPr marL="0" indent="0">
              <a:buNone/>
            </a:pPr>
            <a:r>
              <a:rPr lang="en-US" sz="2000" dirty="0">
                <a:latin typeface="Lucida Sans Unicode" panose="020B0602030504020204" pitchFamily="34" charset="0"/>
                <a:cs typeface="Lucida Sans Unicode" panose="020B0602030504020204" pitchFamily="34" charset="0"/>
              </a:rPr>
              <a:t>   &lt;!DOCTYPE html&gt; </a:t>
            </a:r>
          </a:p>
          <a:p>
            <a:pPr marL="0" indent="0">
              <a:buNone/>
            </a:pPr>
            <a:r>
              <a:rPr lang="en-US" sz="2000" dirty="0">
                <a:latin typeface="Lucida Sans Unicode" panose="020B0602030504020204" pitchFamily="34" charset="0"/>
                <a:cs typeface="Lucida Sans Unicode" panose="020B0602030504020204" pitchFamily="34" charset="0"/>
              </a:rPr>
              <a:t>   &lt;html&gt;</a:t>
            </a:r>
          </a:p>
          <a:p>
            <a:pPr marL="0" indent="0">
              <a:buNone/>
            </a:pPr>
            <a:r>
              <a:rPr lang="en-US" sz="2000" dirty="0">
                <a:latin typeface="Lucida Sans Unicode" panose="020B0602030504020204" pitchFamily="34" charset="0"/>
                <a:cs typeface="Lucida Sans Unicode" panose="020B0602030504020204" pitchFamily="34" charset="0"/>
              </a:rPr>
              <a:t>   &lt;head&gt;</a:t>
            </a:r>
          </a:p>
          <a:p>
            <a:pPr marL="0" indent="0">
              <a:buNone/>
            </a:pPr>
            <a:r>
              <a:rPr lang="en-US" sz="2000" dirty="0">
                <a:latin typeface="Lucida Sans Unicode" panose="020B0602030504020204" pitchFamily="34" charset="0"/>
                <a:cs typeface="Lucida Sans Unicode" panose="020B0602030504020204" pitchFamily="34" charset="0"/>
              </a:rPr>
              <a:t>       &lt;title&gt;@</a:t>
            </a:r>
            <a:r>
              <a:rPr lang="en-US" sz="2000" dirty="0" err="1">
                <a:latin typeface="Lucida Sans Unicode" panose="020B0602030504020204" pitchFamily="34" charset="0"/>
                <a:cs typeface="Lucida Sans Unicode" panose="020B0602030504020204" pitchFamily="34" charset="0"/>
              </a:rPr>
              <a:t>ViewBag.Title</a:t>
            </a:r>
            <a:r>
              <a:rPr lang="en-US" sz="2000" dirty="0">
                <a:latin typeface="Lucida Sans Unicode" panose="020B0602030504020204" pitchFamily="34" charset="0"/>
                <a:cs typeface="Lucida Sans Unicode" panose="020B0602030504020204" pitchFamily="34" charset="0"/>
              </a:rPr>
              <a:t>&lt;/title&gt;</a:t>
            </a:r>
          </a:p>
          <a:p>
            <a:pPr marL="0" indent="0">
              <a:buNone/>
            </a:pPr>
            <a:r>
              <a:rPr lang="en-US" sz="2000" dirty="0">
                <a:latin typeface="Lucida Sans Unicode" panose="020B0602030504020204" pitchFamily="34" charset="0"/>
                <a:cs typeface="Lucida Sans Unicode" panose="020B0602030504020204" pitchFamily="34" charset="0"/>
              </a:rPr>
              <a:t>   &lt;/head&gt;</a:t>
            </a:r>
          </a:p>
          <a:p>
            <a:pPr marL="0" indent="0">
              <a:buNone/>
            </a:pPr>
            <a:r>
              <a:rPr lang="en-US" sz="2000" dirty="0">
                <a:latin typeface="Lucida Sans Unicode" panose="020B0602030504020204" pitchFamily="34" charset="0"/>
                <a:cs typeface="Lucida Sans Unicode" panose="020B0602030504020204" pitchFamily="34" charset="0"/>
              </a:rPr>
              <a:t>   &lt;body&gt;</a:t>
            </a:r>
          </a:p>
          <a:p>
            <a:pPr marL="0" indent="0">
              <a:buNone/>
            </a:pPr>
            <a:r>
              <a:rPr lang="en-US" sz="2000" dirty="0">
                <a:latin typeface="Lucida Sans Unicode" panose="020B0602030504020204" pitchFamily="34" charset="0"/>
                <a:cs typeface="Lucida Sans Unicode" panose="020B0602030504020204" pitchFamily="34" charset="0"/>
              </a:rPr>
              <a:t>        &lt;div&gt;</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RenderBody</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&lt;/div&gt;</a:t>
            </a:r>
          </a:p>
          <a:p>
            <a:pPr marL="0" indent="0">
              <a:buNone/>
            </a:pPr>
            <a:r>
              <a:rPr lang="en-US" sz="2000" dirty="0">
                <a:latin typeface="Lucida Sans Unicode" panose="020B0602030504020204" pitchFamily="34" charset="0"/>
                <a:cs typeface="Lucida Sans Unicode" panose="020B0602030504020204" pitchFamily="34" charset="0"/>
              </a:rPr>
              <a:t>   &lt;/body&gt;</a:t>
            </a:r>
          </a:p>
          <a:p>
            <a:pPr marL="0" indent="0">
              <a:buNone/>
            </a:pPr>
            <a:r>
              <a:rPr lang="en-US" sz="2000">
                <a:latin typeface="Lucida Sans Unicode" panose="020B0602030504020204" pitchFamily="34" charset="0"/>
                <a:cs typeface="Lucida Sans Unicode" panose="020B0602030504020204" pitchFamily="34" charset="0"/>
              </a:rPr>
              <a:t>   &lt;/</a:t>
            </a:r>
            <a:r>
              <a:rPr lang="en-US" sz="2000" dirty="0">
                <a:latin typeface="Lucida Sans Unicode" panose="020B0602030504020204" pitchFamily="34" charset="0"/>
                <a:cs typeface="Lucida Sans Unicode" panose="020B0602030504020204" pitchFamily="34" charset="0"/>
              </a:rPr>
              <a:t>html&gt;</a:t>
            </a:r>
          </a:p>
          <a:p>
            <a:endParaRPr lang="en-US" dirty="0"/>
          </a:p>
        </p:txBody>
      </p:sp>
    </p:spTree>
    <p:extLst>
      <p:ext uri="{BB962C8B-B14F-4D97-AF65-F5344CB8AC3E}">
        <p14:creationId xmlns:p14="http://schemas.microsoft.com/office/powerpoint/2010/main" val="270552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Views and Layouts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link views and layouts:</a:t>
            </a:r>
          </a:p>
          <a:p>
            <a:r>
              <a:rPr lang="en-US" dirty="0"/>
              <a:t>You can add the </a:t>
            </a:r>
            <a:r>
              <a:rPr lang="en-US" b="1" dirty="0"/>
              <a:t>Layout</a:t>
            </a:r>
            <a:r>
              <a:rPr lang="en-US" dirty="0"/>
              <a:t> directive at the top of the view file</a:t>
            </a:r>
          </a:p>
          <a:p>
            <a:r>
              <a:rPr lang="en-US" dirty="0"/>
              <a:t>You can use the </a:t>
            </a:r>
            <a:r>
              <a:rPr lang="en-US" b="1" dirty="0"/>
              <a:t>_</a:t>
            </a:r>
            <a:r>
              <a:rPr lang="en-US" b="1" dirty="0" err="1"/>
              <a:t>ViewStart.cshtml</a:t>
            </a:r>
            <a:r>
              <a:rPr lang="en-US" b="1" dirty="0"/>
              <a:t> </a:t>
            </a:r>
            <a:r>
              <a:rPr lang="en-US" dirty="0"/>
              <a:t>file to define the layout</a:t>
            </a:r>
          </a:p>
          <a:p>
            <a:pPr marL="457200" lvl="2">
              <a:spcBef>
                <a:spcPts val="0"/>
              </a:spcBef>
            </a:pPr>
            <a:r>
              <a:rPr lang="en-US" dirty="0"/>
              <a:t>Add the </a:t>
            </a:r>
            <a:r>
              <a:rPr lang="en-US" b="1" dirty="0"/>
              <a:t>_</a:t>
            </a:r>
            <a:r>
              <a:rPr lang="en-US" b="1" dirty="0" err="1"/>
              <a:t>ViewStart.cshtml</a:t>
            </a:r>
            <a:r>
              <a:rPr lang="en-US" b="1" dirty="0"/>
              <a:t> </a:t>
            </a:r>
            <a:r>
              <a:rPr lang="en-US" dirty="0"/>
              <a:t>file to the </a:t>
            </a:r>
            <a:r>
              <a:rPr lang="en-US" b="1" dirty="0"/>
              <a:t>\Views </a:t>
            </a:r>
            <a:r>
              <a:rPr lang="en-US" dirty="0"/>
              <a:t>folder of your project</a:t>
            </a:r>
          </a:p>
          <a:p>
            <a:pPr marL="0" indent="0">
              <a:buNone/>
            </a:pPr>
            <a:endParaRPr lang="en-US" dirty="0"/>
          </a:p>
        </p:txBody>
      </p:sp>
    </p:spTree>
    <p:extLst>
      <p:ext uri="{BB962C8B-B14F-4D97-AF65-F5344CB8AC3E}">
        <p14:creationId xmlns:p14="http://schemas.microsoft.com/office/powerpoint/2010/main" val="79742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90d27a3-f2df-4dfe-a7f3-f0ab64ea1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Sections in a Layout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Use the </a:t>
            </a:r>
            <a:r>
              <a:rPr lang="en-US" sz="2600" b="1" dirty="0"/>
              <a:t>@</a:t>
            </a:r>
            <a:r>
              <a:rPr lang="en-US" sz="2600" b="1" dirty="0" err="1"/>
              <a:t>RenderSection</a:t>
            </a:r>
            <a:r>
              <a:rPr lang="en-US" sz="2600" b="1" dirty="0"/>
              <a:t> </a:t>
            </a:r>
            <a:r>
              <a:rPr lang="en-US" sz="2600" dirty="0"/>
              <a:t>method in a layout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RenderSection</a:t>
            </a:r>
            <a:r>
              <a:rPr lang="en-US" sz="1800" dirty="0">
                <a:latin typeface="Lucida Sans Unicode" panose="020B0602030504020204" pitchFamily="34" charset="0"/>
                <a:cs typeface="Lucida Sans Unicode" panose="020B0602030504020204" pitchFamily="34" charset="0"/>
              </a:rPr>
              <a:t>("section1")</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RenderBody</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RenderSection</a:t>
            </a:r>
            <a:r>
              <a:rPr lang="en-US" sz="1800" dirty="0">
                <a:latin typeface="Lucida Sans Unicode" panose="020B0602030504020204" pitchFamily="34" charset="0"/>
                <a:cs typeface="Lucida Sans Unicode" panose="020B0602030504020204" pitchFamily="34" charset="0"/>
              </a:rPr>
              <a:t>("section2", false)</a:t>
            </a:r>
            <a:endParaRPr lang="en-US" dirty="0">
              <a:latin typeface="Lucida Sans Unicode" panose="020B0602030504020204" pitchFamily="34" charset="0"/>
              <a:cs typeface="Lucida Sans Unicode" panose="020B0602030504020204" pitchFamily="34" charset="0"/>
            </a:endParaRPr>
          </a:p>
          <a:p>
            <a:pPr marL="0" indent="0">
              <a:buNone/>
            </a:pPr>
            <a:endParaRPr lang="en-US" sz="2600" dirty="0"/>
          </a:p>
          <a:p>
            <a:r>
              <a:rPr lang="en-US" sz="2600" dirty="0"/>
              <a:t>Use the </a:t>
            </a:r>
            <a:r>
              <a:rPr lang="en-US" sz="2600" b="1" dirty="0"/>
              <a:t>@section </a:t>
            </a:r>
            <a:r>
              <a:rPr lang="en-US" sz="2600" dirty="0"/>
              <a:t>directive</a:t>
            </a:r>
            <a:r>
              <a:rPr lang="en-US" sz="2600" b="1" dirty="0"/>
              <a:t> </a:t>
            </a:r>
            <a:r>
              <a:rPr lang="en-US" sz="2600" dirty="0"/>
              <a:t>in a view</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Lucida Sans Unicode" panose="020B0602030504020204" pitchFamily="34" charset="0"/>
                <a:cs typeface="Lucida Sans Unicode" panose="020B0602030504020204" pitchFamily="34" charset="0"/>
              </a:rPr>
              <a:t>            @section section1</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&lt;div&gt;This is section1 content&lt;/div&gt;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&lt;div&gt;This is the body&lt;/div&gt;</a:t>
            </a:r>
          </a:p>
        </p:txBody>
      </p:sp>
    </p:spTree>
    <p:extLst>
      <p:ext uri="{BB962C8B-B14F-4D97-AF65-F5344CB8AC3E}">
        <p14:creationId xmlns:p14="http://schemas.microsoft.com/office/powerpoint/2010/main" val="408825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b965743-97a1-44f1-bf3d-7d6f8c18fb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Create a Layout and Link it to a View</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marL="174625" lvl="1" indent="-174625">
              <a:buSzPct val="90000"/>
            </a:pPr>
            <a:r>
              <a:rPr lang="en-US" sz="2800" dirty="0"/>
              <a:t>Add a </a:t>
            </a:r>
            <a:r>
              <a:rPr lang="en-US" sz="2800" b="1" dirty="0"/>
              <a:t>_ViewStart.cshtml </a:t>
            </a:r>
            <a:r>
              <a:rPr lang="en-US" sz="2800" dirty="0"/>
              <a:t>file to an MVC application</a:t>
            </a:r>
          </a:p>
          <a:p>
            <a:pPr marL="174625" lvl="1" indent="-174625">
              <a:buSzPct val="90000"/>
            </a:pPr>
            <a:r>
              <a:rPr lang="en-US" sz="2800" dirty="0"/>
              <a:t>Add a layout to an MVC application</a:t>
            </a:r>
          </a:p>
          <a:p>
            <a:pPr marL="174625" lvl="1" indent="-174625">
              <a:buSzPct val="90000"/>
            </a:pPr>
            <a:r>
              <a:rPr lang="en-US" sz="2800" dirty="0"/>
              <a:t>Use the </a:t>
            </a:r>
            <a:r>
              <a:rPr lang="en-US" sz="2800" b="1" dirty="0"/>
              <a:t>@</a:t>
            </a:r>
            <a:r>
              <a:rPr lang="en-US" sz="2800" b="1" dirty="0" err="1"/>
              <a:t>RenderBody</a:t>
            </a:r>
            <a:r>
              <a:rPr lang="en-US" sz="2800" b="1" dirty="0"/>
              <a:t> </a:t>
            </a:r>
            <a:r>
              <a:rPr lang="en-US" sz="2800" dirty="0"/>
              <a:t>method in the layout</a:t>
            </a:r>
          </a:p>
          <a:p>
            <a:pPr marL="174625" lvl="1" indent="-174625">
              <a:buSzPct val="90000"/>
            </a:pPr>
            <a:r>
              <a:rPr lang="en-US" sz="2800" dirty="0"/>
              <a:t>Use the </a:t>
            </a:r>
            <a:r>
              <a:rPr lang="en-US" sz="2800" b="1" dirty="0"/>
              <a:t>@</a:t>
            </a:r>
            <a:r>
              <a:rPr lang="en-US" sz="2800" b="1" dirty="0" err="1"/>
              <a:t>RenderSection</a:t>
            </a:r>
            <a:r>
              <a:rPr lang="en-US" sz="2800" b="1" dirty="0"/>
              <a:t> </a:t>
            </a:r>
            <a:r>
              <a:rPr lang="en-US" sz="2800" dirty="0"/>
              <a:t>method in the layout</a:t>
            </a:r>
          </a:p>
          <a:p>
            <a:pPr marL="174625" lvl="1" indent="-174625">
              <a:buSzPct val="90000"/>
            </a:pPr>
            <a:r>
              <a:rPr lang="en-US" sz="2800" dirty="0"/>
              <a:t>Link views and a layout</a:t>
            </a:r>
          </a:p>
          <a:p>
            <a:pPr marL="798513"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2635175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3879</Words>
  <Application>Microsoft Office PowerPoint</Application>
  <PresentationFormat>On-screen Show (4:3)</PresentationFormat>
  <Paragraphs>411</Paragraphs>
  <Slides>31</Slides>
  <Notes>31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Verdana</vt:lpstr>
      <vt:lpstr>Calibri</vt:lpstr>
      <vt:lpstr>Lucida Sans Unicode</vt:lpstr>
      <vt:lpstr>Consolas</vt:lpstr>
      <vt:lpstr>Arial</vt:lpstr>
      <vt:lpstr>Segoe</vt:lpstr>
      <vt:lpstr>Courier New</vt:lpstr>
      <vt:lpstr>Segoe UI</vt:lpstr>
      <vt:lpstr>Wingdings</vt:lpstr>
      <vt:lpstr>NG_MOC_Core_ModuleNew2</vt:lpstr>
      <vt:lpstr>Module 8</vt:lpstr>
      <vt:lpstr>Module Overview</vt:lpstr>
      <vt:lpstr>Lesson 1: Using Layouts</vt:lpstr>
      <vt:lpstr>What are Layouts?</vt:lpstr>
      <vt:lpstr>Creating a Layout</vt:lpstr>
      <vt:lpstr>A Layout Example</vt:lpstr>
      <vt:lpstr>Linking Views and Layouts</vt:lpstr>
      <vt:lpstr>Using Sections in a Layout</vt:lpstr>
      <vt:lpstr>Demonstration: How to Create a Layout and Link it to a View</vt:lpstr>
      <vt:lpstr>Lesson 2: Using CSS and JavaScript</vt:lpstr>
      <vt:lpstr>Importing Styles</vt:lpstr>
      <vt:lpstr>Rendering and Executing JavaScript Code</vt:lpstr>
      <vt:lpstr>Calling JavaScript Functions</vt:lpstr>
      <vt:lpstr>Using External Libraries</vt:lpstr>
      <vt:lpstr>Using npm to Add Libraries</vt:lpstr>
      <vt:lpstr>Demonstration: How to Use npm to Add a Library</vt:lpstr>
      <vt:lpstr>Lesson 3: Using jQuery</vt:lpstr>
      <vt:lpstr>Introduction to jQuery</vt:lpstr>
      <vt:lpstr>jQuery Syntax</vt:lpstr>
      <vt:lpstr>Accessing HTML Elements by using jQuery</vt:lpstr>
      <vt:lpstr>Modifying HTML Elements by using jQuery</vt:lpstr>
      <vt:lpstr>Demonstration: How to Modify HTML Elements by using jQuery</vt:lpstr>
      <vt:lpstr>Calling a Server by using jQuery</vt:lpstr>
      <vt:lpstr>Client-Side Validation by using jQuery</vt:lpstr>
      <vt:lpstr>Adding Client-Side Validations</vt:lpstr>
      <vt:lpstr>Lab: Using Layouts, CSS and JavaScript in ASP.NET Core MVC</vt:lpstr>
      <vt:lpstr>PowerPoint Presentation</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2019-01-29T06:37:43Z</dcterms:created>
  <dcterms:modified xsi:type="dcterms:W3CDTF">2019-02-25T08:00:31Z</dcterms:modified>
</cp:coreProperties>
</file>