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theme/theme3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Lst>
  <p:notesMasterIdLst>
    <p:notesMasterId r:id="rId69"/>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 id="288" r:id="rId64"/>
    <p:sldId id="285" r:id="rId65"/>
    <p:sldId id="286" r:id="rId66"/>
    <p:sldId id="287" r:id="rId67"/>
    <p:sldId id="289" r:id="rId68"/>
  </p:sldIdLst>
  <p:sldSz cx="9144000" cy="6858000" type="screen4x3"/>
  <p:notesSz cx="6858000" cy="9144000"/>
  <p:embeddedFontLst>
    <p:embeddedFont>
      <p:font typeface="Calibri" panose="020F0502020204030204" pitchFamily="34" charset="0"/>
      <p:regular r:id="rId70"/>
      <p:bold r:id="rId71"/>
      <p:italic r:id="rId72"/>
      <p:boldItalic r:id="rId73"/>
    </p:embeddedFont>
    <p:embeddedFont>
      <p:font typeface="Consolas" panose="020B0609020204030204" pitchFamily="49" charset="0"/>
      <p:regular r:id="rId74"/>
      <p:bold r:id="rId75"/>
      <p:italic r:id="rId76"/>
      <p:boldItalic r:id="rId77"/>
    </p:embeddedFont>
    <p:embeddedFont>
      <p:font typeface="Lucida Sans Unicode" panose="020B0602030504020204" pitchFamily="34" charset="0"/>
      <p:regular r:id="rId78"/>
    </p:embeddedFont>
    <p:embeddedFont>
      <p:font typeface="Segoe UI" panose="020B0502040204020203" pitchFamily="34" charset="0"/>
      <p:regular r:id="rId79"/>
      <p:bold r:id="rId80"/>
      <p:italic r:id="rId81"/>
      <p:boldItalic r:id="rId82"/>
    </p:embeddedFont>
    <p:embeddedFont>
      <p:font typeface="Verdana" panose="020B0604030504040204"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6433" autoAdjust="0"/>
  </p:normalViewPr>
  <p:slideViewPr>
    <p:cSldViewPr snapToGrid="0">
      <p:cViewPr varScale="1">
        <p:scale>
          <a:sx n="86" d="100"/>
          <a:sy n="86" d="100"/>
        </p:scale>
        <p:origin x="90" y="714"/>
      </p:cViewPr>
      <p:guideLst>
        <p:guide orient="horz" pos="2160"/>
        <p:guide pos="295"/>
      </p:guideLst>
    </p:cSldViewPr>
  </p:slideViewPr>
  <p:notesTextViewPr>
    <p:cViewPr>
      <p:scale>
        <a:sx n="1" d="1"/>
        <a:sy n="1" d="1"/>
      </p:scale>
      <p:origin x="0" y="0"/>
    </p:cViewPr>
  </p:notesTextViewPr>
  <p:sorterViewPr>
    <p:cViewPr>
      <p:scale>
        <a:sx n="100" d="100"/>
        <a:sy n="100" d="100"/>
      </p:scale>
      <p:origin x="0" y="-12078"/>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slide" Target="slides/slide34.xml"/><Relationship Id="rId84" Type="http://schemas.openxmlformats.org/officeDocument/2006/relationships/font" Target="fonts/font15.fntdata"/><Relationship Id="rId89" Type="http://schemas.openxmlformats.org/officeDocument/2006/relationships/theme" Target="theme/theme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 Target="slides/slide3.xml"/><Relationship Id="rId53" Type="http://schemas.openxmlformats.org/officeDocument/2006/relationships/slide" Target="slides/slide19.xml"/><Relationship Id="rId58" Type="http://schemas.openxmlformats.org/officeDocument/2006/relationships/slide" Target="slides/slide24.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Master" Target="slideMasters/slideMaster8.xml"/><Relationship Id="rId51" Type="http://schemas.openxmlformats.org/officeDocument/2006/relationships/slide" Target="slides/slide17.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slideMaster" Target="slideMasters/slideMaster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5.xml"/><Relationship Id="rId34" Type="http://schemas.openxmlformats.org/officeDocument/2006/relationships/slideMaster" Target="slideMasters/slideMaster34.xml"/><Relationship Id="rId50" Type="http://schemas.openxmlformats.org/officeDocument/2006/relationships/slide" Target="slides/slide16.xml"/><Relationship Id="rId55" Type="http://schemas.openxmlformats.org/officeDocument/2006/relationships/slide" Target="slides/slide21.xml"/><Relationship Id="rId76" Type="http://schemas.openxmlformats.org/officeDocument/2006/relationships/font" Target="fonts/font7.fntdata"/><Relationship Id="rId7" Type="http://schemas.openxmlformats.org/officeDocument/2006/relationships/slideMaster" Target="slideMasters/slideMaster7.xml"/><Relationship Id="rId71" Type="http://schemas.openxmlformats.org/officeDocument/2006/relationships/font" Target="fonts/font2.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6.xml"/><Relationship Id="rId45" Type="http://schemas.openxmlformats.org/officeDocument/2006/relationships/slide" Target="slides/slide11.xml"/><Relationship Id="rId66" Type="http://schemas.openxmlformats.org/officeDocument/2006/relationships/slide" Target="slides/slide32.xml"/><Relationship Id="rId87" Type="http://schemas.openxmlformats.org/officeDocument/2006/relationships/presProps" Target="presProps.xml"/><Relationship Id="rId61" Type="http://schemas.openxmlformats.org/officeDocument/2006/relationships/slide" Target="slides/slide27.xml"/><Relationship Id="rId82" Type="http://schemas.openxmlformats.org/officeDocument/2006/relationships/font" Target="fonts/font13.fntdata"/><Relationship Id="rId19" Type="http://schemas.openxmlformats.org/officeDocument/2006/relationships/slideMaster" Target="slideMasters/slideMaster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EF921-F557-4681-A8A7-979E24E3A381}" type="datetimeFigureOut">
              <a:rPr lang="en-IN" smtClean="0"/>
              <a:t>18-02-2019</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0ED9A-C1BF-480D-9625-8B400E023327}" type="slidenum">
              <a:rPr lang="en-IN" smtClean="0"/>
              <a:t>‹#›</a:t>
            </a:fld>
            <a:endParaRPr lang="en-IN"/>
          </a:p>
        </p:txBody>
      </p:sp>
    </p:spTree>
    <p:extLst>
      <p:ext uri="{BB962C8B-B14F-4D97-AF65-F5344CB8AC3E}">
        <p14:creationId xmlns:p14="http://schemas.microsoft.com/office/powerpoint/2010/main" val="342336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9_DEMO.md#demonstration-how-to-use-gulp-to-compile-sass-to-cs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9_DEMO.md#demonstration-how-to-use-the-bootstrap-grid-syste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9_LAB_MANUAL.md"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9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9_DEMO.md#demonstration-how-to-work-with-bootstra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module will cover common client-side tools and technologies that can be used in any web application. At this point, the students should be familiar with the basic client-side development tools covered in Module 8,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Using Layouts, CSS and JavaScript in ASP.NET Core MVC</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74455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slide shows some of the most popular Sass features – variables, nested styles,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functions.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$highlights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 variable that can be used throughout all the code.</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darken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is a function that returns a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darken by a certain percentage than the original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CSS output after compilation of Sass code is: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#00FFFF;</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font-size: 16px;</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span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#009999;</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span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text-decoration: underline;</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418153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Discuss with the students regarding the difference and simila</a:t>
            </a:r>
            <a:r>
              <a:rPr lang="en-IN" sz="1000" dirty="0">
                <a:effectLst/>
                <a:latin typeface="Arial" panose="020B0604020202020204" pitchFamily="34" charset="0"/>
                <a:ea typeface="Calibri" panose="020F0502020204030204" pitchFamily="34" charset="0"/>
                <a:cs typeface="Arial" panose="020B0604020202020204" pitchFamily="34" charset="0"/>
              </a:rPr>
              <a:t>r</a:t>
            </a:r>
            <a:r>
              <a:rPr lang="en-IN" sz="1000" dirty="0">
                <a:effectLst/>
                <a:latin typeface="Arial" panose="020B0604020202020204" pitchFamily="34" charset="0"/>
                <a:ea typeface="Calibri" panose="020F0502020204030204" pitchFamily="34" charset="0"/>
                <a:cs typeface="Times New Roman" panose="02020603050405020304" pitchFamily="18" charset="0"/>
              </a:rPr>
              <a:t>ity between Less and Sass.</a:t>
            </a:r>
          </a:p>
        </p:txBody>
      </p:sp>
      <p:sp>
        <p:nvSpPr>
          <p:cNvPr id="4" name="Slide Number Placeholder 3"/>
          <p:cNvSpPr>
            <a:spLocks noGrp="1"/>
          </p:cNvSpPr>
          <p:nvPr>
            <p:ph type="sldNum" sz="quarter" idx="10"/>
          </p:nvPr>
        </p:nvSpPr>
        <p:spPr/>
        <p:txBody>
          <a:bodyPr/>
          <a:lstStyle/>
          <a:p>
            <a:fld id="{A0E0ED9A-C1BF-480D-9625-8B400E023327}"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56055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slide shows some of the most popular Less features – variables, nested styles,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functions.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@highlights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is a variable that can be used throughout all the code.</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darken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is a function that returns a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darken by a certain percentage than the original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CSS output after compilation of Less code is: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#00FFFF;</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font-size: 16px;</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span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#009999;</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 span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text-decoration: underline;</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90655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lesson introduces a very large topic to the students, both gulp and Grunt have many plugins which they can use and only very little of the functionalities will be introduced here. Encourage the students to learn more about these powerful tools, as task runners are a cornerstone of modern web development. </a:t>
            </a:r>
          </a:p>
        </p:txBody>
      </p:sp>
      <p:sp>
        <p:nvSpPr>
          <p:cNvPr id="4" name="Slide Number Placeholder 3"/>
          <p:cNvSpPr>
            <a:spLocks noGrp="1"/>
          </p:cNvSpPr>
          <p:nvPr>
            <p:ph type="sldNum" sz="quarter" idx="10"/>
          </p:nvPr>
        </p:nvSpPr>
        <p:spPr/>
        <p:txBody>
          <a:bodyPr/>
          <a:lstStyle/>
          <a:p>
            <a:fld id="{A0E0ED9A-C1BF-480D-9625-8B400E023327}"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88993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8"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US" sz="1000" dirty="0">
                <a:latin typeface="Arial" panose="020B0604020202020204" pitchFamily="34" charset="0"/>
                <a:ea typeface="MS Mincho"/>
                <a:cs typeface="Arial" panose="020B0604020202020204" pitchFamily="34" charset="0"/>
              </a:rPr>
              <a:t>Explain to the students the structure of the Gruntfile.js file.</a:t>
            </a:r>
            <a:endParaRPr lang="en-IN" sz="1000" dirty="0">
              <a:latin typeface="Arial" panose="020B0604020202020204" pitchFamily="34" charset="0"/>
              <a:ea typeface="MS Mincho"/>
              <a:cs typeface="Arial" panose="020B0604020202020204" pitchFamily="34"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0370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3554"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slide demonstrates a Gruntfile.js file which can be used to compile Sass files.</a:t>
            </a:r>
          </a:p>
        </p:txBody>
      </p:sp>
      <p:sp>
        <p:nvSpPr>
          <p:cNvPr id="4" name="Slide Number Placeholder 3"/>
          <p:cNvSpPr>
            <a:spLocks noGrp="1"/>
          </p:cNvSpPr>
          <p:nvPr>
            <p:ph type="sldNum" sz="quarter" idx="10"/>
          </p:nvPr>
        </p:nvSpPr>
        <p:spPr/>
        <p:txBody>
          <a:bodyPr/>
          <a:lstStyle/>
          <a:p>
            <a:fld id="{A0E0ED9A-C1BF-480D-9625-8B400E023327}"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51356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7" name="Notes Placeholder 2"/>
          <p:cNvSpPr txBox="1">
            <a:spLocks/>
          </p:cNvSpPr>
          <p:nvPr/>
        </p:nvSpPr>
        <p:spPr>
          <a:xfrm>
            <a:off x="342000" y="2095200"/>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US" sz="1000" dirty="0">
                <a:latin typeface="Arial" panose="020B0604020202020204" pitchFamily="34" charset="0"/>
                <a:cs typeface="Arial" panose="020B0604020202020204" pitchFamily="34" charset="0"/>
              </a:rPr>
              <a:t>Point out that in gulp each task can run several operations in a row. This is as opposed to Grunt in which each task is configured to only do one single thing. </a:t>
            </a:r>
            <a:endParaRPr lang="en-IN" sz="1000" dirty="0">
              <a:latin typeface="Arial" panose="020B0604020202020204" pitchFamily="34" charset="0"/>
              <a:cs typeface="Arial" panose="020B0604020202020204" pitchFamily="34"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5373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code in the slide demonstrates how you can use gulp to compile Sass files into CSS files.</a:t>
            </a:r>
          </a:p>
        </p:txBody>
      </p:sp>
      <p:sp>
        <p:nvSpPr>
          <p:cNvPr id="4" name="Slide Number Placeholder 3"/>
          <p:cNvSpPr>
            <a:spLocks noGrp="1"/>
          </p:cNvSpPr>
          <p:nvPr>
            <p:ph type="sldNum" sz="quarter" idx="10"/>
          </p:nvPr>
        </p:nvSpPr>
        <p:spPr/>
        <p:txBody>
          <a:bodyPr/>
          <a:lstStyle/>
          <a:p>
            <a:fld id="{A0E0ED9A-C1BF-480D-9625-8B400E023327}"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951751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8" name="Notes Placeholder 2"/>
          <p:cNvSpPr txBox="1">
            <a:spLocks/>
          </p:cNvSpPr>
          <p:nvPr/>
        </p:nvSpPr>
        <p:spPr>
          <a:xfrm>
            <a:off x="342000" y="2095200"/>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US" sz="1000" dirty="0">
                <a:latin typeface="Arial" panose="020B0604020202020204" pitchFamily="34" charset="0"/>
                <a:ea typeface="MS Mincho"/>
                <a:cs typeface="Arial" panose="020B0604020202020204" pitchFamily="34" charset="0"/>
              </a:rPr>
              <a:t>The code in the slide demonstrates how you can use gulp to run multiple tasks. Mention that gulp tasks run in parallel and not in order. Point out that students should make sure that tasks are run in order by having each task run its dependencies first.</a:t>
            </a:r>
            <a:endParaRPr lang="en-IN" sz="1000" dirty="0">
              <a:latin typeface="Arial" panose="020B0604020202020204" pitchFamily="34" charset="0"/>
              <a:ea typeface="MS Mincho"/>
              <a:cs typeface="Arial" panose="020B0604020202020204" pitchFamily="34"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90803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To </a:t>
            </a:r>
            <a:r>
              <a:rPr lang="en-IN" sz="1000" dirty="0">
                <a:effectLst/>
                <a:latin typeface="Arial" panose="020B0604020202020204" pitchFamily="34" charset="0"/>
                <a:ea typeface="Calibri" panose="020F0502020204030204" pitchFamily="34" charset="0"/>
                <a:cs typeface="Arial" panose="020B0604020202020204" pitchFamily="34" charset="0"/>
              </a:rPr>
              <a:t>run the end solution of the demo you should install the packages by using </a:t>
            </a:r>
            <a:r>
              <a:rPr lang="en-IN" sz="1000" dirty="0" err="1">
                <a:effectLst/>
                <a:latin typeface="Arial" panose="020B0604020202020204" pitchFamily="34" charset="0"/>
                <a:ea typeface="Calibri" panose="020F0502020204030204" pitchFamily="34" charset="0"/>
                <a:cs typeface="Arial" panose="020B0604020202020204" pitchFamily="34" charset="0"/>
              </a:rPr>
              <a:t>npm</a:t>
            </a:r>
            <a:r>
              <a:rPr lang="en-IN" sz="1000" dirty="0">
                <a:effectLst/>
                <a:latin typeface="Arial" panose="020B0604020202020204" pitchFamily="34" charset="0"/>
                <a:ea typeface="Calibri" panose="020F0502020204030204" pitchFamily="34" charset="0"/>
                <a:cs typeface="Arial" panose="020B0604020202020204"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Use gulp to Compile Sass to CSS“ on the following page: </a:t>
            </a:r>
            <a:r>
              <a:rPr lang="en-IN" sz="1000" u="sng" dirty="0">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https://github.com/MicrosoftLearning/20486D-DevelopingASPNETMVCWebApplications/blob/master/Instructions/20486D_MOD09_DEMO.md#demonstration-how-to-use-gulp-to-compile-sass-to-css</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26967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this module,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npm</a:t>
            </a:r>
            <a:r>
              <a:rPr lang="en-IN" sz="1000" dirty="0">
                <a:effectLst/>
                <a:latin typeface="Arial" panose="020B0604020202020204" pitchFamily="34" charset="0"/>
                <a:ea typeface="Calibri" panose="020F0502020204030204" pitchFamily="34" charset="0"/>
                <a:cs typeface="Times New Roman" panose="02020603050405020304" pitchFamily="18" charset="0"/>
              </a:rPr>
              <a:t> will be used to add the client-side packages to the web application. However, there are other techniques that can be used to add the client-side packages. Various techniques to add client-side packages to a web application, including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npm</a:t>
            </a:r>
            <a:r>
              <a:rPr lang="en-IN" sz="1000" dirty="0">
                <a:effectLst/>
                <a:latin typeface="Arial" panose="020B0604020202020204" pitchFamily="34" charset="0"/>
                <a:ea typeface="Calibri" panose="020F0502020204030204" pitchFamily="34" charset="0"/>
                <a:cs typeface="Times New Roman" panose="02020603050405020304" pitchFamily="18" charset="0"/>
              </a:rPr>
              <a:t>, were covered in Module 8,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Using Layouts, CSS and JavaScript in ASP.NET Core MVC</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effectLst/>
                <a:latin typeface="Arial" panose="020B0604020202020204" pitchFamily="34" charset="0"/>
                <a:ea typeface="Calibri" panose="020F0502020204030204" pitchFamily="34" charset="0"/>
                <a:cs typeface="Segoe UI" panose="020B0502040204020203" pitchFamily="34" charset="0"/>
              </a:rPr>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677423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7" name="Notes Placeholder 2"/>
          <p:cNvSpPr txBox="1">
            <a:spLocks/>
          </p:cNvSpPr>
          <p:nvPr/>
        </p:nvSpPr>
        <p:spPr>
          <a:xfrm>
            <a:off x="342000" y="2095200"/>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US" sz="1000" dirty="0">
                <a:latin typeface="Arial" panose="020B0604020202020204" pitchFamily="34" charset="0"/>
                <a:cs typeface="Arial" panose="020B0604020202020204" pitchFamily="34" charset="0"/>
              </a:rPr>
              <a:t>Mention that bundling and </a:t>
            </a:r>
            <a:r>
              <a:rPr lang="en-US" sz="1000" dirty="0" err="1">
                <a:latin typeface="Arial" panose="020B0604020202020204" pitchFamily="34" charset="0"/>
                <a:cs typeface="Arial" panose="020B0604020202020204" pitchFamily="34" charset="0"/>
              </a:rPr>
              <a:t>minification</a:t>
            </a:r>
            <a:r>
              <a:rPr lang="en-US" sz="1000" dirty="0">
                <a:latin typeface="Arial" panose="020B0604020202020204" pitchFamily="34" charset="0"/>
                <a:cs typeface="Arial" panose="020B0604020202020204" pitchFamily="34" charset="0"/>
              </a:rPr>
              <a:t> help web applications become dynamic and responsive, reducing the potential of a user becoming frustrated by the application for being “slow”.</a:t>
            </a:r>
            <a:endParaRPr lang="en-IN" sz="1000" dirty="0">
              <a:latin typeface="Arial" panose="020B0604020202020204" pitchFamily="34" charset="0"/>
              <a:cs typeface="Arial" panose="020B0604020202020204" pitchFamily="34" charset="0"/>
            </a:endParaRPr>
          </a:p>
          <a:p>
            <a:pPr>
              <a:lnSpc>
                <a:spcPct val="107000"/>
              </a:lnSpc>
              <a:spcAft>
                <a:spcPts val="800"/>
              </a:spcAft>
            </a:pPr>
            <a:endParaRPr lang="en-IN" sz="1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256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42000"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Point out that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watcher tasks are tasks that are usually run when the project is loaded and continue running until it is closed. The purpose of watcher tasks is to watch for any changes occurring in files and if a change occurs, to run the appropriate task</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A0E0ED9A-C1BF-480D-9625-8B400E023327}"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135961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There are many techniques and frameworks that help developers to create a responsive web application. In this lesson, the students will learn some of the most common tools and techniques. </a:t>
            </a:r>
          </a:p>
        </p:txBody>
      </p:sp>
      <p:sp>
        <p:nvSpPr>
          <p:cNvPr id="4" name="Slide Number Placeholder 3"/>
          <p:cNvSpPr>
            <a:spLocks noGrp="1"/>
          </p:cNvSpPr>
          <p:nvPr>
            <p:ph type="sldNum" sz="quarter" idx="10"/>
          </p:nvPr>
        </p:nvSpPr>
        <p:spPr/>
        <p:txBody>
          <a:bodyPr/>
          <a:lstStyle/>
          <a:p>
            <a:fld id="{A0E0ED9A-C1BF-480D-9625-8B400E023327}"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563461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MS Mincho"/>
                <a:cs typeface="Arial" panose="020B0604020202020204" pitchFamily="34" charset="0"/>
              </a:rPr>
              <a:t>If you want to specify multiple properties in the </a:t>
            </a:r>
            <a:r>
              <a:rPr lang="en-US" sz="1000" b="1" dirty="0">
                <a:latin typeface="Arial" panose="020B0604020202020204" pitchFamily="34" charset="0"/>
                <a:ea typeface="MS Mincho"/>
                <a:cs typeface="Arial" panose="020B0604020202020204" pitchFamily="34" charset="0"/>
              </a:rPr>
              <a:t>viewport</a:t>
            </a:r>
            <a:r>
              <a:rPr lang="en-US" sz="1000" dirty="0">
                <a:latin typeface="Arial" panose="020B0604020202020204" pitchFamily="34" charset="0"/>
                <a:ea typeface="MS Mincho"/>
                <a:cs typeface="Arial" panose="020B0604020202020204" pitchFamily="34" charset="0"/>
              </a:rPr>
              <a:t> attribute, you need to separate the properties by using commas.</a:t>
            </a:r>
            <a:endParaRPr lang="en-IN" sz="1000" dirty="0">
              <a:latin typeface="Arial" panose="020B0604020202020204" pitchFamily="34" charset="0"/>
              <a:ea typeface="MS Mincho"/>
              <a:cs typeface="Arial" panose="020B0604020202020204" pitchFamily="34"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8" name="Notes Placeholder 2"/>
          <p:cNvSpPr txBox="1">
            <a:spLocks/>
          </p:cNvSpPr>
          <p:nvPr/>
        </p:nvSpPr>
        <p:spPr>
          <a:xfrm>
            <a:off x="310896" y="2093976"/>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94051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42000"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use of media query is part of HTML5 specifications. You should inform students that not all browsers support media queries. Some old versions of browsers, such as Internet Explorer 8 and prior versions of Internet Explorer, do not support media queries.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94538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is possible to set the Bootstrap grid system to behave differently based on the device on which the application runs.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1975512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To </a:t>
            </a:r>
            <a:r>
              <a:rPr lang="en-IN" sz="1000" dirty="0">
                <a:effectLst/>
                <a:latin typeface="Arial" panose="020B0604020202020204" pitchFamily="34" charset="0"/>
                <a:ea typeface="Calibri" panose="020F0502020204030204" pitchFamily="34" charset="0"/>
                <a:cs typeface="Arial" panose="020B0604020202020204" pitchFamily="34" charset="0"/>
              </a:rPr>
              <a:t>run the end solution of the demo you should first install the packages by using </a:t>
            </a:r>
            <a:r>
              <a:rPr lang="en-IN" sz="1000" dirty="0" err="1">
                <a:effectLst/>
                <a:latin typeface="Arial" panose="020B0604020202020204" pitchFamily="34" charset="0"/>
                <a:ea typeface="Calibri" panose="020F0502020204030204" pitchFamily="34" charset="0"/>
                <a:cs typeface="Arial" panose="020B0604020202020204" pitchFamily="34" charset="0"/>
              </a:rPr>
              <a:t>npm</a:t>
            </a:r>
            <a:r>
              <a:rPr lang="en-IN" sz="1000" dirty="0">
                <a:effectLst/>
                <a:latin typeface="Arial" panose="020B0604020202020204" pitchFamily="34" charset="0"/>
                <a:ea typeface="Calibri" panose="020F0502020204030204" pitchFamily="34" charset="0"/>
                <a:cs typeface="Arial" panose="020B0604020202020204"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Use the Bootstrap Grid System“ on the following </a:t>
            </a:r>
            <a:r>
              <a:rPr lang="en-IN" sz="1000" dirty="0" err="1">
                <a:effectLst/>
                <a:latin typeface="Arial" panose="020B0604020202020204" pitchFamily="34" charset="0"/>
                <a:ea typeface="Calibri" panose="020F0502020204030204" pitchFamily="34" charset="0"/>
                <a:cs typeface="Segoe UI" panose="020B0502040204020203" pitchFamily="34" charset="0"/>
              </a:rPr>
              <a:t>page:</a:t>
            </a:r>
            <a:r>
              <a:rPr lang="en-IN" sz="1000" u="sng" dirty="0" err="1">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3"/>
              </a:rPr>
              <a:t>https</a:t>
            </a:r>
            <a:r>
              <a:rPr lang="en-IN" sz="1000" u="sng" dirty="0">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3"/>
              </a:rPr>
              <a:t>://github.com/MicrosoftLearning/20486D-DevelopingASPNETMVCWebApplications/blob/master/Instructions/20486D_MOD09_DEMO.md#demonstration-how-to-use-the-bootstrap-grid-system</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743593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The Bootstrap grid system which was covered earlier in this lesson is based on CSS flexbox.</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 order to fully control and understand the Bootstrap grid system, it is important to learn how to use flexbox. Also, in cases that Bootstrap grid cannot be used, flexbox can be used as a solution.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3330755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Use the example in the slide to explain how to use child item properties to lay out the content of the page</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inside the container.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1253929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To </a:t>
            </a:r>
            <a:r>
              <a:rPr lang="en-IN" sz="1000" dirty="0">
                <a:effectLst/>
                <a:latin typeface="Arial" panose="020B0604020202020204" pitchFamily="34" charset="0"/>
                <a:ea typeface="Calibri" panose="020F0502020204030204" pitchFamily="34" charset="0"/>
                <a:cs typeface="Arial" panose="020B0604020202020204" pitchFamily="34" charset="0"/>
              </a:rPr>
              <a:t>run the end solution of the lab you should install the packages using </a:t>
            </a:r>
            <a:r>
              <a:rPr lang="en-IN" sz="1000" dirty="0" err="1">
                <a:effectLst/>
                <a:latin typeface="Arial" panose="020B0604020202020204" pitchFamily="34" charset="0"/>
                <a:ea typeface="Calibri" panose="020F0502020204030204" pitchFamily="34" charset="0"/>
                <a:cs typeface="Arial" panose="020B0604020202020204" pitchFamily="34" charset="0"/>
              </a:rPr>
              <a:t>npm</a:t>
            </a:r>
            <a:r>
              <a:rPr lang="en-IN" sz="1000" dirty="0">
                <a:effectLst/>
                <a:latin typeface="Arial" panose="020B0604020202020204" pitchFamily="34" charset="0"/>
                <a:ea typeface="Calibri" panose="020F0502020204030204" pitchFamily="34" charset="0"/>
                <a:cs typeface="Arial" panose="020B0604020202020204"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IN" sz="1000" u="sng" dirty="0">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https://github.com/MicrosoftLearning/20486D-DevelopingASPNETMVCWebApplications/blob/master/Instructions/20486D_MOD09_LAB_MANUAL.md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https://github.com/MicrosoftLearning/20486D-DevelopingASPNETMVCWebApplications/blob/master/Instructions/20486D_MOD09_LAK.md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Using gulp to Run Tasks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In this exercise, you will first install gulp using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npm</a:t>
            </a:r>
            <a:r>
              <a:rPr lang="en-IN" sz="1000" dirty="0">
                <a:effectLst/>
                <a:latin typeface="Arial" panose="020B0604020202020204" pitchFamily="34" charset="0"/>
                <a:ea typeface="Calibri" panose="020F0502020204030204" pitchFamily="34" charset="0"/>
                <a:cs typeface="Times New Roman" panose="02020603050405020304" pitchFamily="18" charset="0"/>
              </a:rPr>
              <a:t>. You will then create a JavaScript file named </a:t>
            </a:r>
            <a:r>
              <a:rPr lang="en-IN" sz="1000" b="1" dirty="0">
                <a:effectLst/>
                <a:latin typeface="Arial" panose="020B0604020202020204" pitchFamily="34" charset="0"/>
                <a:ea typeface="Calibri" panose="020F0502020204030204" pitchFamily="34" charset="0"/>
                <a:cs typeface="Times New Roman" panose="02020603050405020304" pitchFamily="18" charset="0"/>
              </a:rPr>
              <a:t>gulpfile.js</a:t>
            </a:r>
            <a:r>
              <a:rPr lang="en-IN" sz="1000" dirty="0">
                <a:effectLst/>
                <a:latin typeface="Arial" panose="020B0604020202020204" pitchFamily="34" charset="0"/>
                <a:ea typeface="Calibri" panose="020F0502020204030204" pitchFamily="34" charset="0"/>
                <a:cs typeface="Times New Roman" panose="02020603050405020304" pitchFamily="18" charset="0"/>
              </a:rPr>
              <a:t>. After that, you will write tasks in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gulpfile.js</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to bundle and minify JavaScript files. Finally, you will write a watcher task to track for any changes occurring in files which are located in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Scripts</a:t>
            </a:r>
            <a:r>
              <a:rPr lang="en-IN" sz="1000" dirty="0">
                <a:effectLst/>
                <a:latin typeface="Arial" panose="020B0604020202020204" pitchFamily="34" charset="0"/>
                <a:ea typeface="Calibri" panose="020F0502020204030204" pitchFamily="34" charset="0"/>
                <a:cs typeface="Times New Roman" panose="02020603050405020304" pitchFamily="18" charset="0"/>
              </a:rPr>
              <a:t> folder.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npm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to install gulp.</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task to copy a JavaScript file.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task.</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task to minify a JavaScript file.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Write a task to bundle and minify all JavaScript files in a folder.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a watcher task.</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Run the tasks.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29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1255017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00"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Emphasize the advantages of using Bootstrap, Sass and Less in web applications.</a:t>
            </a:r>
          </a:p>
        </p:txBody>
      </p:sp>
      <p:sp>
        <p:nvSpPr>
          <p:cNvPr id="4" name="Slide Number Placeholder 3"/>
          <p:cNvSpPr>
            <a:spLocks noGrp="1"/>
          </p:cNvSpPr>
          <p:nvPr>
            <p:ph type="sldNum" sz="quarter" idx="10"/>
          </p:nvPr>
        </p:nvSpPr>
        <p:spPr/>
        <p:txBody>
          <a:bodyPr/>
          <a:lstStyle/>
          <a:p>
            <a:fld id="{A0E0ED9A-C1BF-480D-9625-8B400E023327}"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596340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2: Styling by Using Sass</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first create a Sass file named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main.scss</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fill its content. After that, you will create a gulp task to compile the Sass file to a CSS file. Then you will create a gulp watcher task so compilation of the Sass file to CSS file will be done automatically when the Sass file is changed.</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new Sass file to the project.</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gulp tasks to handle Sass files.</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tasks.</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Using Bootstrap</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first update the </a:t>
            </a:r>
            <a:r>
              <a:rPr lang="en-IN"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min-vendor:js</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task that bundles and minifies JavaScript files to include the JavaScript files of Bootstrap. After that, you will add a task to handle the CSS files of Bootstrap. You will then run the tasks to create the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vendor.min.css</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 and to update the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vendor.min.js</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 After that, you will style the layout using Bootstrap. Finally, you will create a view to buy an ice cream and style it by using Bootstrap.</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gulpfile.js to handle Bootstrap.</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tasks.</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Style the application by using Bootstrap.</a:t>
            </a:r>
            <a:endParaRPr lang="en-IN"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endParaRPr lang="en-IN" dirty="0"/>
          </a:p>
        </p:txBody>
      </p:sp>
      <p:sp>
        <p:nvSpPr>
          <p:cNvPr id="4" name="Slide Number Placeholder 3"/>
          <p:cNvSpPr>
            <a:spLocks noGrp="1"/>
          </p:cNvSpPr>
          <p:nvPr>
            <p:ph type="sldNum" sz="quarter" idx="10"/>
          </p:nvPr>
        </p:nvSpPr>
        <p:spPr/>
        <p:txBody>
          <a:bodyPr/>
          <a:lstStyle/>
          <a:p>
            <a:fld id="{A0E0ED9A-C1BF-480D-9625-8B400E023327}" type="slidenum">
              <a:rPr lang="en-IN" smtClean="0"/>
              <a:t>30</a:t>
            </a:fld>
            <a:endParaRPr lang="en-IN"/>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621496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A0E0ED9A-C1BF-480D-9625-8B400E023327}" type="slidenum">
              <a:rPr lang="en-IN" smtClean="0"/>
              <a:t>31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416520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 developer in your team added a function to the </a:t>
            </a:r>
            <a:r>
              <a:rPr lang="en-IN" sz="1000" b="1">
                <a:effectLst/>
                <a:latin typeface="Arial" panose="020B0604020202020204" pitchFamily="34" charset="0"/>
                <a:ea typeface="Calibri" panose="020F0502020204030204" pitchFamily="34" charset="0"/>
                <a:cs typeface="Times New Roman" panose="02020603050405020304" pitchFamily="18" charset="0"/>
              </a:rPr>
              <a:t>payment-calc.js </a:t>
            </a:r>
            <a:r>
              <a:rPr lang="en-IN" sz="1000">
                <a:effectLst/>
                <a:latin typeface="Arial" panose="020B0604020202020204" pitchFamily="34" charset="0"/>
                <a:ea typeface="Calibri" panose="020F0502020204030204" pitchFamily="34" charset="0"/>
                <a:cs typeface="Times New Roman" panose="02020603050405020304" pitchFamily="18" charset="0"/>
              </a:rPr>
              <a:t>file which is located in the </a:t>
            </a:r>
            <a:r>
              <a:rPr lang="en-IN" sz="1000" b="1">
                <a:effectLst/>
                <a:latin typeface="Arial" panose="020B0604020202020204" pitchFamily="34" charset="0"/>
                <a:ea typeface="Calibri" panose="020F0502020204030204" pitchFamily="34" charset="0"/>
                <a:cs typeface="Times New Roman" panose="02020603050405020304" pitchFamily="18" charset="0"/>
              </a:rPr>
              <a:t>Scripts</a:t>
            </a:r>
            <a:r>
              <a:rPr lang="en-IN" sz="1000">
                <a:effectLst/>
                <a:latin typeface="Arial" panose="020B0604020202020204" pitchFamily="34" charset="0"/>
                <a:ea typeface="Calibri" panose="020F0502020204030204" pitchFamily="34" charset="0"/>
                <a:cs typeface="Times New Roman" panose="02020603050405020304" pitchFamily="18" charset="0"/>
              </a:rPr>
              <a:t> folder. He was surprised to see the </a:t>
            </a:r>
            <a:r>
              <a:rPr lang="en-IN" sz="1000" b="1">
                <a:effectLst/>
                <a:latin typeface="Arial" panose="020B0604020202020204" pitchFamily="34" charset="0"/>
                <a:ea typeface="Calibri" panose="020F0502020204030204" pitchFamily="34" charset="0"/>
                <a:cs typeface="Times New Roman" panose="02020603050405020304" pitchFamily="18" charset="0"/>
              </a:rPr>
              <a:t>script.min.js</a:t>
            </a:r>
            <a:r>
              <a:rPr lang="en-IN" sz="1000">
                <a:effectLst/>
                <a:latin typeface="Arial" panose="020B0604020202020204" pitchFamily="34" charset="0"/>
                <a:ea typeface="Calibri" panose="020F0502020204030204" pitchFamily="34" charset="0"/>
                <a:cs typeface="Times New Roman" panose="02020603050405020304" pitchFamily="18" charset="0"/>
              </a:rPr>
              <a:t> file was automatically updated. Can you explain to him why the </a:t>
            </a:r>
            <a:r>
              <a:rPr lang="en-IN" sz="1000" b="1">
                <a:effectLst/>
                <a:latin typeface="Arial" panose="020B0604020202020204" pitchFamily="34" charset="0"/>
                <a:ea typeface="Calibri" panose="020F0502020204030204" pitchFamily="34" charset="0"/>
                <a:cs typeface="Times New Roman" panose="02020603050405020304" pitchFamily="18" charset="0"/>
              </a:rPr>
              <a:t>script.min.js</a:t>
            </a:r>
            <a:r>
              <a:rPr lang="en-IN" sz="1000">
                <a:effectLst/>
                <a:latin typeface="Arial" panose="020B0604020202020204" pitchFamily="34" charset="0"/>
                <a:ea typeface="Calibri" panose="020F0502020204030204" pitchFamily="34" charset="0"/>
                <a:cs typeface="Times New Roman" panose="02020603050405020304" pitchFamily="18" charset="0"/>
              </a:rPr>
              <a:t> file was automatically updated?</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Answer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the </a:t>
            </a:r>
            <a:r>
              <a:rPr lang="en-IN" sz="1000" b="1">
                <a:effectLst/>
                <a:latin typeface="Arial" panose="020B0604020202020204" pitchFamily="34" charset="0"/>
                <a:ea typeface="Calibri" panose="020F0502020204030204" pitchFamily="34" charset="0"/>
                <a:cs typeface="Times New Roman" panose="02020603050405020304" pitchFamily="18" charset="0"/>
              </a:rPr>
              <a:t>gulpfile.js</a:t>
            </a:r>
            <a:r>
              <a:rPr lang="en-IN" sz="1000">
                <a:effectLst/>
                <a:latin typeface="Arial" panose="020B0604020202020204" pitchFamily="34" charset="0"/>
                <a:ea typeface="Calibri" panose="020F0502020204030204" pitchFamily="34" charset="0"/>
                <a:cs typeface="Times New Roman" panose="02020603050405020304" pitchFamily="18" charset="0"/>
              </a:rPr>
              <a:t> file, there is a watcher task named </a:t>
            </a:r>
            <a:r>
              <a:rPr lang="en-IN" sz="1000" b="1">
                <a:effectLst/>
                <a:latin typeface="Arial" panose="020B0604020202020204" pitchFamily="34" charset="0"/>
                <a:ea typeface="Calibri" panose="020F0502020204030204" pitchFamily="34" charset="0"/>
                <a:cs typeface="Times New Roman" panose="02020603050405020304" pitchFamily="18" charset="0"/>
              </a:rPr>
              <a:t>js-watcher</a:t>
            </a:r>
            <a:r>
              <a:rPr lang="en-IN" sz="1000">
                <a:effectLst/>
                <a:latin typeface="Arial" panose="020B0604020202020204" pitchFamily="34" charset="0"/>
                <a:ea typeface="Calibri" panose="020F0502020204030204" pitchFamily="34" charset="0"/>
                <a:cs typeface="Times New Roman" panose="02020603050405020304" pitchFamily="18" charset="0"/>
              </a:rPr>
              <a:t>. This task watches for changes in the JavaScript files which are located in the </a:t>
            </a:r>
            <a:r>
              <a:rPr lang="en-IN" sz="1000" b="1">
                <a:effectLst/>
                <a:latin typeface="Arial" panose="020B0604020202020204" pitchFamily="34" charset="0"/>
                <a:ea typeface="Calibri" panose="020F0502020204030204" pitchFamily="34" charset="0"/>
                <a:cs typeface="Times New Roman" panose="02020603050405020304" pitchFamily="18" charset="0"/>
              </a:rPr>
              <a:t>Scripts</a:t>
            </a:r>
            <a:r>
              <a:rPr lang="en-IN" sz="1000">
                <a:effectLst/>
                <a:latin typeface="Arial" panose="020B0604020202020204" pitchFamily="34" charset="0"/>
                <a:ea typeface="Calibri" panose="020F0502020204030204" pitchFamily="34" charset="0"/>
                <a:cs typeface="Times New Roman" panose="02020603050405020304" pitchFamily="18" charset="0"/>
              </a:rPr>
              <a:t> folder and updates the </a:t>
            </a:r>
            <a:r>
              <a:rPr lang="en-IN" sz="1000" b="1">
                <a:effectLst/>
                <a:latin typeface="Arial" panose="020B0604020202020204" pitchFamily="34" charset="0"/>
                <a:ea typeface="Calibri" panose="020F0502020204030204" pitchFamily="34" charset="0"/>
                <a:cs typeface="Times New Roman" panose="02020603050405020304" pitchFamily="18" charset="0"/>
              </a:rPr>
              <a:t>script.min.js</a:t>
            </a:r>
            <a:r>
              <a:rPr lang="en-IN" sz="1000">
                <a:effectLst/>
                <a:latin typeface="Arial" panose="020B0604020202020204" pitchFamily="34" charset="0"/>
                <a:ea typeface="Calibri" panose="020F0502020204030204" pitchFamily="34" charset="0"/>
                <a:cs typeface="Times New Roman" panose="02020603050405020304" pitchFamily="18" charset="0"/>
              </a:rPr>
              <a:t> file when one of them is changed.</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A member of your team was told the application is styled by using Bootstrap. However, when she looked at the layout of the application, she didn’t see any link to Bootstrap. Can you explain to her how the application is linked to Bootstrap?</a:t>
            </a:r>
          </a:p>
          <a:p>
            <a:pPr>
              <a:lnSpc>
                <a:spcPct val="107000"/>
              </a:lnSpc>
              <a:spcAft>
                <a:spcPts val="800"/>
              </a:spcAft>
            </a:pPr>
            <a:r>
              <a:rPr lang="en-IN" sz="1000" b="1">
                <a:effectLst/>
                <a:latin typeface="Arial" panose="020B0604020202020204" pitchFamily="34" charset="0"/>
                <a:ea typeface="Calibri" panose="020F0502020204030204" pitchFamily="34" charset="0"/>
                <a:cs typeface="Times New Roman" panose="02020603050405020304" pitchFamily="18" charset="0"/>
              </a:rPr>
              <a:t>Answer</a:t>
            </a:r>
            <a:endParaRPr lang="en-IN"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the first step, the Bootstrap package was installed by using npm. The files are located in the </a:t>
            </a:r>
            <a:r>
              <a:rPr lang="en-IN" sz="1000" b="1">
                <a:effectLst/>
                <a:latin typeface="Arial" panose="020B0604020202020204" pitchFamily="34" charset="0"/>
                <a:ea typeface="Calibri" panose="020F0502020204030204" pitchFamily="34" charset="0"/>
                <a:cs typeface="Times New Roman" panose="02020603050405020304" pitchFamily="18" charset="0"/>
              </a:rPr>
              <a:t>node_modules</a:t>
            </a:r>
            <a:r>
              <a:rPr lang="en-IN" sz="1000">
                <a:effectLst/>
                <a:latin typeface="Arial" panose="020B0604020202020204" pitchFamily="34" charset="0"/>
                <a:ea typeface="Calibri" panose="020F0502020204030204" pitchFamily="34" charset="0"/>
                <a:cs typeface="Times New Roman" panose="02020603050405020304" pitchFamily="18" charset="0"/>
              </a:rPr>
              <a:t> folder. Then gulp was used to bundle and minify the JavaScript and CSS files. As a result, the files </a:t>
            </a:r>
            <a:r>
              <a:rPr lang="en-IN" sz="1000" b="1">
                <a:effectLst/>
                <a:latin typeface="Arial" panose="020B0604020202020204" pitchFamily="34" charset="0"/>
                <a:ea typeface="Calibri" panose="020F0502020204030204" pitchFamily="34" charset="0"/>
                <a:cs typeface="Times New Roman" panose="02020603050405020304" pitchFamily="18" charset="0"/>
              </a:rPr>
              <a:t>vendor.min.js</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vendor.min.css</a:t>
            </a:r>
            <a:r>
              <a:rPr lang="en-IN" sz="1000">
                <a:effectLst/>
                <a:latin typeface="Arial" panose="020B0604020202020204" pitchFamily="34" charset="0"/>
                <a:ea typeface="Calibri" panose="020F0502020204030204" pitchFamily="34" charset="0"/>
                <a:cs typeface="Times New Roman" panose="02020603050405020304" pitchFamily="18" charset="0"/>
              </a:rPr>
              <a:t> were created. Finally links to these files were added from the layout of the application. </a:t>
            </a:r>
          </a:p>
        </p:txBody>
      </p:sp>
      <p:sp>
        <p:nvSpPr>
          <p:cNvPr id="4" name="Slide Number Placeholder 3"/>
          <p:cNvSpPr>
            <a:spLocks noGrp="1"/>
          </p:cNvSpPr>
          <p:nvPr>
            <p:ph type="sldNum" sz="quarter" idx="10"/>
          </p:nvPr>
        </p:nvSpPr>
        <p:spPr/>
        <p:txBody>
          <a:bodyPr/>
          <a:lstStyle/>
          <a:p>
            <a:fld id="{A0E0ED9A-C1BF-480D-9625-8B400E023327}" type="slidenum">
              <a:rPr lang="en-IN" smtClean="0"/>
              <a:t>32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953599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differences and similarities between Sass and Less?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Both Sass and Less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are powerful CSS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preprocessors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that share some features but have many unique ones. They both are CSS extensions that make designing websites easier and more efficient. Sass is based on Ruby and requires a Ruby install, while Less was originally written in Ruby but ported to JavaScript and does not require a Ruby install.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some significant changes in terms of syntax between Sass and Less. For example, variables in Sass are defined by using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sign and in Less by using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sign. There are also similarities between the two, for example, the nesting CSS rules work the same in both Sass and Less.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tools and techniques would you use to adapt your web application for mobile and tablet devices?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many tools and techniques available for developers today to create responsive websites that are compatible for multiple devices. Some of the techniques you can use are: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viewport</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media queries.</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flexbox.</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grid systems like Bootstrap grid.</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 more.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33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endParaRPr lang="en-IN" sz="1000">
              <a:latin typeface="Arial" panose="020B0604020202020204" pitchFamily="34" charset="0"/>
            </a:endParaRPr>
          </a:p>
        </p:txBody>
      </p:sp>
    </p:spTree>
    <p:extLst>
      <p:ext uri="{BB962C8B-B14F-4D97-AF65-F5344CB8AC3E}">
        <p14:creationId xmlns:p14="http://schemas.microsoft.com/office/powerpoint/2010/main" val="3268243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Best Practices</a:t>
            </a:r>
          </a:p>
          <a:p>
            <a:pPr marL="171450" indent="-171450">
              <a:lnSpc>
                <a:spcPct val="107000"/>
              </a:lnSpc>
              <a:spcAft>
                <a:spcPts val="800"/>
              </a:spcAft>
              <a:buSzPct val="150000"/>
              <a:buFont typeface="Arial" panose="020B0604020202020204" pitchFamily="34" charset="0"/>
              <a:buChar char="•"/>
            </a:pPr>
            <a:r>
              <a:rPr lang="en-IN" sz="1000" dirty="0">
                <a:latin typeface="Arial" panose="020B0604020202020204" pitchFamily="34" charset="0"/>
                <a:ea typeface="Calibri" panose="020F0502020204030204" pitchFamily="34" charset="0"/>
                <a:cs typeface="Times New Roman" panose="02020603050405020304" pitchFamily="18" charset="0"/>
              </a:rPr>
              <a:t>Use </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Sass or Less to </a:t>
            </a:r>
            <a:r>
              <a:rPr lang="en-IN" sz="1000" dirty="0">
                <a:latin typeface="Arial" panose="020B0604020202020204" pitchFamily="34" charset="0"/>
                <a:ea typeface="Calibri" panose="020F0502020204030204" pitchFamily="34" charset="0"/>
                <a:cs typeface="Times New Roman" panose="02020603050405020304" pitchFamily="18" charset="0"/>
              </a:rPr>
              <a:t>add features to CSS, such as variables, nested rules, functions, inheritance, importing styles and operators which improve the maintainability of large and complex applications.</a:t>
            </a:r>
          </a:p>
          <a:p>
            <a:pPr marL="171450" indent="-171450">
              <a:lnSpc>
                <a:spcPct val="107000"/>
              </a:lnSpc>
              <a:spcAft>
                <a:spcPts val="800"/>
              </a:spcAft>
              <a:buSzPct val="150000"/>
              <a:buFont typeface="Arial" panose="020B0604020202020204" pitchFamily="34" charset="0"/>
              <a:buChar char="•"/>
            </a:pPr>
            <a:r>
              <a:rPr lang="en-IN" sz="1000" dirty="0">
                <a:latin typeface="Arial" panose="020B0604020202020204" pitchFamily="34" charset="0"/>
                <a:ea typeface="Calibri" panose="020F0502020204030204" pitchFamily="34" charset="0"/>
                <a:cs typeface="Times New Roman" panose="02020603050405020304" pitchFamily="18" charset="0"/>
              </a:rPr>
              <a:t>Use </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task runners not only to compress or compile files, but to add a variety of additional </a:t>
            </a:r>
            <a:r>
              <a:rPr lang="en-IN" sz="10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behaviors</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such as code quality tools and client-side unit testing.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SzPct val="150000"/>
              <a:buFont typeface="Arial" panose="020B0604020202020204" pitchFamily="34" charset="0"/>
              <a:buChar char="•"/>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the </a:t>
            </a: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viewport</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attribute to customize your web application’s display based on specifications of the user’s web browser</a:t>
            </a:r>
            <a:r>
              <a:rPr lang="en-IN" sz="1000" dirty="0">
                <a:solidFill>
                  <a:srgbClr val="B3B3B3"/>
                </a:solidFill>
                <a:latin typeface="Arial" panose="020B0604020202020204" pitchFamily="34" charset="0"/>
                <a:ea typeface="Calibri" panose="020F0502020204030204" pitchFamily="34" charset="0"/>
                <a:cs typeface="Times New Roman" panose="02020603050405020304" pitchFamily="18" charset="0"/>
              </a:rPr>
              <a:t>. </a:t>
            </a:r>
            <a:endPar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Bootstrap component does not look as it supposed to.</a:t>
            </a: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Make sure that you add all the necessary HTML elements and CSS classes in the right order and hierarchy. Check that the Bootstrap CSS file is present and that all the other dependencies are loaded (such as popper.js). Also check that you are using the correct version of Bootstrap – each version expects slightly different HTML structure and CSS classes</a:t>
            </a:r>
            <a:r>
              <a:rPr lang="en-IN"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 included in the flexbox module are not working.</a:t>
            </a:r>
          </a:p>
          <a:p>
            <a:pPr lvl="0">
              <a:lnSpc>
                <a:spcPct val="107000"/>
              </a:lnSpc>
              <a:spcAft>
                <a:spcPts val="800"/>
              </a:spcAft>
            </a:pPr>
            <a:r>
              <a:rPr lang="en-IN"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Make sure that you applied "</a:t>
            </a:r>
            <a:r>
              <a:rPr lang="en-IN"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display:flex</a:t>
            </a: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the parent container and that you are applying the properties on the parent container or its direct children only.</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Ensure that you cover the common issues and the corresponding troubleshooting tips listed in this section. Encourage students to share tips from their own work environments.</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0">
              <a:lnSpc>
                <a:spcPct val="107000"/>
              </a:lnSpc>
              <a:spcAft>
                <a:spcPts val="800"/>
              </a:spcAft>
            </a:pPr>
            <a:r>
              <a:rPr lang="en-IN"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endParaRPr lang="en-IN" dirty="0"/>
          </a:p>
        </p:txBody>
      </p:sp>
      <p:sp>
        <p:nvSpPr>
          <p:cNvPr id="4" name="Slide Number Placeholder 3"/>
          <p:cNvSpPr>
            <a:spLocks noGrp="1"/>
          </p:cNvSpPr>
          <p:nvPr>
            <p:ph type="sldNum" sz="quarter" idx="10"/>
          </p:nvPr>
        </p:nvSpPr>
        <p:spPr/>
        <p:txBody>
          <a:bodyPr/>
          <a:lstStyle/>
          <a:p>
            <a:fld id="{A0E0ED9A-C1BF-480D-9625-8B400E023327}" type="slidenum">
              <a:rPr lang="en-IN" smtClean="0"/>
              <a:t>34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78037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a:t>
            </a:r>
            <a:r>
              <a:rPr lang="en-IN" sz="1000" dirty="0">
                <a:effectLst/>
                <a:latin typeface="Arial" panose="020B0604020202020204" pitchFamily="34" charset="0"/>
                <a:ea typeface="Calibri" panose="020F0502020204030204" pitchFamily="34" charset="0"/>
                <a:cs typeface="Times New Roman" panose="02020603050405020304" pitchFamily="18" charset="0"/>
              </a:rPr>
              <a:t>ootstrap is a very popular framework for developing responsive web applications.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It is very easy for starters and i</a:t>
            </a:r>
            <a:r>
              <a:rPr lang="en-IN" sz="1000" dirty="0">
                <a:effectLst/>
                <a:latin typeface="Arial" panose="020B0604020202020204" pitchFamily="34" charset="0"/>
                <a:ea typeface="Calibri" panose="020F0502020204030204" pitchFamily="34" charset="0"/>
                <a:cs typeface="Times New Roman" panose="02020603050405020304" pitchFamily="18" charset="0"/>
              </a:rPr>
              <a:t>s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extensively used in the industry. This course u</a:t>
            </a:r>
            <a:r>
              <a:rPr lang="en-IN" sz="1000" dirty="0">
                <a:effectLst/>
                <a:latin typeface="Arial" panose="020B0604020202020204" pitchFamily="34" charset="0"/>
                <a:ea typeface="Calibri" panose="020F0502020204030204" pitchFamily="34" charset="0"/>
                <a:cs typeface="Times New Roman" panose="02020603050405020304" pitchFamily="18" charset="0"/>
              </a:rPr>
              <a:t>ses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Bootstrap v4.1.3. If you try to use another version of Bootstrap, the syntax might change.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56299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Bootstrap has few dependencies that </a:t>
            </a:r>
            <a:r>
              <a:rPr lang="en-IN" sz="1000" dirty="0">
                <a:solidFill>
                  <a:srgbClr val="000000"/>
                </a:solidFill>
                <a:effectLst/>
                <a:latin typeface="Arial" panose="020B0604020202020204" pitchFamily="34" charset="0"/>
                <a:ea typeface="Calibri" panose="020F0502020204030204" pitchFamily="34" charset="0"/>
                <a:cs typeface="Arial" panose="020B0604020202020204" pitchFamily="34" charset="0"/>
              </a:rPr>
              <a:t>are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needed to make it work: jQuery and popper.js. After adding those, you need to add bootstrap.css that includes all the CSS that is needed and bootstrap.js that includes all the JavaScript that is needed. After adding these files, you can use Bootstrap in your application.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32779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To help the students understand how Bootstrap works, it is needed to emphasize the importance</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of following the right HTML hierarchy. If an element is not placed inside the right HTML element or CSS class, the Bootstrap CSS will not match the HTML structure needed for the design to work. Also, some components need JavaScript code to work. If the HTML structure is not as expected, it might cause some exceptions to appear in the console.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42218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This slide showcases some popular Bootstrap components: an alert message, buttons with different </a:t>
            </a:r>
            <a:r>
              <a:rPr lang="en-IN" sz="10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colors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and a navigation menu.</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45669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already contains a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package.json</a:t>
            </a:r>
            <a:r>
              <a:rPr lang="en-IN" sz="1000" dirty="0">
                <a:effectLst/>
                <a:latin typeface="Arial" panose="020B0604020202020204" pitchFamily="34" charset="0"/>
                <a:ea typeface="Calibri" panose="020F0502020204030204" pitchFamily="34" charset="0"/>
                <a:cs typeface="Times New Roman" panose="02020603050405020304" pitchFamily="18" charset="0"/>
              </a:rPr>
              <a:t> file which includes Bootstrap and its dependencies. It is important not to change the versions written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package.json</a:t>
            </a:r>
            <a:r>
              <a:rPr lang="en-IN" sz="1000" dirty="0">
                <a:effectLst/>
                <a:latin typeface="Arial" panose="020B0604020202020204" pitchFamily="34" charset="0"/>
                <a:ea typeface="Calibri" panose="020F0502020204030204" pitchFamily="34" charset="0"/>
                <a:cs typeface="Times New Roman" panose="02020603050405020304" pitchFamily="18" charset="0"/>
              </a:rPr>
              <a:t> fil</a:t>
            </a:r>
            <a:r>
              <a:rPr lang="en-IN" sz="1000" dirty="0">
                <a:effectLst/>
                <a:latin typeface="Arial" panose="020B0604020202020204" pitchFamily="34" charset="0"/>
                <a:ea typeface="Calibri" panose="020F0502020204030204" pitchFamily="34" charset="0"/>
                <a:cs typeface="Arial" panose="020B0604020202020204" pitchFamily="34" charset="0"/>
              </a:rPr>
              <a:t>e.</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Work with Bootstrap“ on the following page:</a:t>
            </a:r>
            <a:r>
              <a:rPr lang="en-IN" sz="1000" u="sng" strike="sngStrike" dirty="0">
                <a:solidFill>
                  <a:srgbClr val="FF0000"/>
                </a:solidFill>
                <a:latin typeface="Arial" panose="020B0604020202020204" pitchFamily="34" charset="0"/>
                <a:ea typeface="Calibri" panose="020F0502020204030204" pitchFamily="34" charset="0"/>
                <a:cs typeface="Segoe UI" panose="020B0502040204020203" pitchFamily="34" charset="0"/>
              </a:rPr>
              <a:t> </a:t>
            </a:r>
            <a:r>
              <a:rPr lang="en-IN" sz="1000" u="sng" dirty="0">
                <a:solidFill>
                  <a:srgbClr val="008080"/>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https://github.com/MicrosoftLearning/20486D-DevelopingASPNETMVCWebApplications/blob/master/Instructions/20486D_MOD09_DEMO.md#demonstration-how-to-work-with-bootstrap</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0E0ED9A-C1BF-480D-9625-8B400E023327}"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Tree>
    <p:extLst>
      <p:ext uri="{BB962C8B-B14F-4D97-AF65-F5344CB8AC3E}">
        <p14:creationId xmlns:p14="http://schemas.microsoft.com/office/powerpoint/2010/main" val="2897322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0E0ED9A-C1BF-480D-9625-8B400E023327}"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09: Client-Side Development</a:t>
            </a:r>
          </a:p>
        </p:txBody>
      </p:sp>
      <p:sp>
        <p:nvSpPr>
          <p:cNvPr id="7" name="Notes Placeholder 2"/>
          <p:cNvSpPr txBox="1">
            <a:spLocks/>
          </p:cNvSpPr>
          <p:nvPr/>
        </p:nvSpPr>
        <p:spPr>
          <a:xfrm>
            <a:off x="309600" y="2095200"/>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1000" dirty="0">
                <a:latin typeface="Arial" panose="020B0604020202020204" pitchFamily="34" charset="0"/>
                <a:cs typeface="Arial" panose="020B0604020202020204" pitchFamily="34" charset="0"/>
              </a:rPr>
              <a:t>Sass adds many features to CSS that the students should know from other programming languages such as variables and functions. This makes writing CSS code more natural. Discuss with the students the benefits of using Sass in their applications.</a:t>
            </a: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74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831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8930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82201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30244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58863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7670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19846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823793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26791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629853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645575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221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60170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4840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1920837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4542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503903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2133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3001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49494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80682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12560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278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8527145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3739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237484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40094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4646345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9058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6055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8721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038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6774586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9799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844011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52306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4786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8164215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9847310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79674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664554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78921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970130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161449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162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03490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986174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584738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21031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165753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9935572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35260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05227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9874579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156942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471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32238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48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6282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50314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77479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1906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99027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2769974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768672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578943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459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78845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72466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06334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389321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23388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627429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408450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202284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325570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47580001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2259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425263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19341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365133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948338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95385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282613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9066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6566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972939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494033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1187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352107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220132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1804139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99256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6173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752560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799581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202829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93623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305466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95818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22069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923434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490522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0667608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886996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37557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494190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48978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850007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946982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54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0174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68778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488288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657242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553114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076854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818100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3081163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70911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5371710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470065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6532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223974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373909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05362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69594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99408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75136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134111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9176593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1299505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748850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36507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0758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665729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924616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599035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76357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558612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194376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2831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300838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5491393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227378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335940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59483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8927406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364528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34235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077111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97052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204329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203000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630117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0614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8644403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6984255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4113718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517557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1340456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955156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30914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696391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42823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289226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8888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90701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437470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715329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735959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4657059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09355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832161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056381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892990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28735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013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34935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8863023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56009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80859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90584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3033430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2482525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901103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4244111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1284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7458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635560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626942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99210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466698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285528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14012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843568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3337984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3138038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39971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1895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09826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18710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42274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76069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07096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61985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8391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848272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75125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5199053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9895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841454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231667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07707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846271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303787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204336"/>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91253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810613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707310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383809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95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263657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845070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6810871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704820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360469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317734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438375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2211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35245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29524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903175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3943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567387"/>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027886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499231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992712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4993481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567574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3838381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706326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1995528"/>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94077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9467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5901718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975729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9382566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46586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93918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09268631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44575983"/>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805285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7411229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045038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0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685156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32845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72861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71898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64329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8960208"/>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1372144"/>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3135265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840471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169852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765852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03644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6266283"/>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19149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3916057"/>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10150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09508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796903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68301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90747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55236149"/>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666829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62903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8258155"/>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8438383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900708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274919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4041443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22824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50632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327581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648187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107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6498959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3338841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583750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311885"/>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2693998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267703"/>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1878737"/>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1784559"/>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884927"/>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4146112"/>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41132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1200201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125105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385808"/>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36357640"/>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0641374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424002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665054"/>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40874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576626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765581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0142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2143218"/>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9191093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34215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02317"/>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4575846"/>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54735240"/>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98803016"/>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351705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56457541"/>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471373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5850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722240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0951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268132"/>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338645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608679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19934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187870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75928333"/>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6870528"/>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0310367"/>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5558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7858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266387"/>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5945560"/>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076112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3098437"/>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14437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1427009"/>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0544042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3665808"/>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7507179"/>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592917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670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13357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2415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30842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45873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77667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67313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321545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6653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9959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34350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188026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1762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86187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5091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205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05895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36950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624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153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73219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769124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290147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87890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265852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35011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4548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538233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029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25093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57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0292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19146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6094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28916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174210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5743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574380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24292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58456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173818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76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65445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72983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96694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6437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2613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314542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61085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1741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85232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97618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838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39287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30289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7953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61805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12938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3463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01307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817561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659728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39810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1439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323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742391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50186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242151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153320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3440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08763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55922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491483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28717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417524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48295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188690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0867721"/>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34292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3219"/>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02518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707176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706715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742886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4540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536516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11335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599946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8118617"/>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7290551"/>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3232883"/>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01629"/>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806768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74269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275005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426819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66116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889000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1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9</a:t>
            </a:r>
          </a:p>
        </p:txBody>
      </p:sp>
      <p:sp>
        <p:nvSpPr>
          <p:cNvPr id="3" name="Subtitle 2"/>
          <p:cNvSpPr>
            <a:spLocks noGrp="1"/>
          </p:cNvSpPr>
          <p:nvPr>
            <p:ph type="subTitle" sz="quarter" idx="1"/>
          </p:nvPr>
        </p:nvSpPr>
        <p:spPr/>
        <p:txBody>
          <a:bodyPr/>
          <a:lstStyle/>
          <a:p>
            <a:r>
              <a:rPr lang="en-IN"/>
              <a:t>Client-Side Development
</a:t>
            </a:r>
          </a:p>
        </p:txBody>
      </p:sp>
    </p:spTree>
    <p:extLst>
      <p:ext uri="{BB962C8B-B14F-4D97-AF65-F5344CB8AC3E}">
        <p14:creationId xmlns:p14="http://schemas.microsoft.com/office/powerpoint/2010/main" val="72402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7c9d385-574c-4e7b-b0ee-c3ad367bc4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Exploring Sass</a:t>
            </a:r>
          </a:p>
        </p:txBody>
      </p:sp>
      <p:sp>
        <p:nvSpPr>
          <p:cNvPr id="4" name="Content Placeholder 2"/>
          <p:cNvSpPr txBox="1">
            <a:spLocks/>
          </p:cNvSpPr>
          <p:nvPr/>
        </p:nvSpPr>
        <p:spPr>
          <a:xfrm>
            <a:off x="368170"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latin typeface="Consolas" panose="020B0609020204030204" pitchFamily="49" charset="0"/>
              </a:rPr>
              <a:t>$highlights: #00FFFF;</a:t>
            </a:r>
          </a:p>
          <a:p>
            <a:pPr marL="0" lvl="0" indent="0">
              <a:buNone/>
            </a:pPr>
            <a:endParaRPr lang="en-US" sz="2400" kern="0" dirty="0">
              <a:solidFill>
                <a:srgbClr val="000000"/>
              </a:solidFill>
              <a:latin typeface="Consolas" panose="020B0609020204030204" pitchFamily="49" charset="0"/>
            </a:endParaRPr>
          </a:p>
          <a:p>
            <a:pPr marL="0" indent="0">
              <a:buNone/>
            </a:pPr>
            <a:r>
              <a:rPr lang="en-US" kern="0" dirty="0">
                <a:solidFill>
                  <a:srgbClr val="000000"/>
                </a:solidFill>
                <a:latin typeface="Consolas" panose="020B0609020204030204" pitchFamily="49" charset="0"/>
              </a:rPr>
              <a:t>.</a:t>
            </a:r>
            <a:r>
              <a:rPr lang="en-US" sz="2000" kern="0" dirty="0">
                <a:solidFill>
                  <a:srgbClr val="000000"/>
                </a:solidFill>
                <a:latin typeface="Consolas" panose="020B0609020204030204" pitchFamily="49" charset="0"/>
              </a:rPr>
              <a:t>p {</a:t>
            </a:r>
          </a:p>
          <a:p>
            <a:pPr marL="0" indent="0">
              <a:buNone/>
            </a:pPr>
            <a:r>
              <a:rPr lang="en-US" sz="2000" kern="0" dirty="0">
                <a:solidFill>
                  <a:srgbClr val="000000"/>
                </a:solidFill>
                <a:latin typeface="Consolas" panose="020B0609020204030204" pitchFamily="49" charset="0"/>
              </a:rPr>
              <a:t>  color: $highlights;</a:t>
            </a:r>
          </a:p>
          <a:p>
            <a:pPr marL="0" indent="0">
              <a:buNone/>
            </a:pPr>
            <a:r>
              <a:rPr lang="en-US" sz="2000" kern="0" dirty="0">
                <a:solidFill>
                  <a:srgbClr val="000000"/>
                </a:solidFill>
                <a:latin typeface="Consolas" panose="020B0609020204030204" pitchFamily="49" charset="0"/>
              </a:rPr>
              <a:t>  font-size: 16px;</a:t>
            </a:r>
          </a:p>
          <a:p>
            <a:pPr marL="0" indent="0">
              <a:buNone/>
            </a:pPr>
            <a:r>
              <a:rPr lang="en-US" sz="2000" kern="0" dirty="0">
                <a:solidFill>
                  <a:srgbClr val="000000"/>
                </a:solidFill>
                <a:latin typeface="Consolas" panose="020B0609020204030204" pitchFamily="49" charset="0"/>
              </a:rPr>
              <a:t>  span {</a:t>
            </a:r>
          </a:p>
          <a:p>
            <a:pPr marL="0" indent="0">
              <a:buNone/>
            </a:pPr>
            <a:r>
              <a:rPr lang="en-US" sz="2000" kern="0" dirty="0">
                <a:solidFill>
                  <a:srgbClr val="000000"/>
                </a:solidFill>
                <a:latin typeface="Consolas" panose="020B0609020204030204" pitchFamily="49" charset="0"/>
              </a:rPr>
              <a:t>    color: darken($highlights, 20%);</a:t>
            </a:r>
          </a:p>
          <a:p>
            <a:pPr marL="0" indent="0">
              <a:buNone/>
            </a:pPr>
            <a:r>
              <a:rPr lang="en-US" sz="2000" kern="0" dirty="0">
                <a:solidFill>
                  <a:srgbClr val="000000"/>
                </a:solidFill>
                <a:latin typeface="Consolas" panose="020B0609020204030204" pitchFamily="49" charset="0"/>
              </a:rPr>
              <a:t>    </a:t>
            </a:r>
            <a:r>
              <a:rPr lang="en-US" sz="2000" kern="0" dirty="0" err="1">
                <a:solidFill>
                  <a:srgbClr val="000000"/>
                </a:solidFill>
                <a:latin typeface="Consolas" panose="020B0609020204030204" pitchFamily="49" charset="0"/>
              </a:rPr>
              <a:t>em</a:t>
            </a: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text-decoration: underline;</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a:t>
            </a:r>
          </a:p>
          <a:p>
            <a:pPr lvl="0"/>
            <a:endParaRPr lang="en-US"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6231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28a993-b142-4d28-bd0c-e97d4d9fb5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Styling Applications with Less</a:t>
            </a:r>
          </a:p>
        </p:txBody>
      </p:sp>
      <p:sp>
        <p:nvSpPr>
          <p:cNvPr id="4" name="Content Placeholder 2"/>
          <p:cNvSpPr txBox="1">
            <a:spLocks/>
          </p:cNvSpPr>
          <p:nvPr/>
        </p:nvSpPr>
        <p:spPr>
          <a:xfrm>
            <a:off x="37640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Less is a language that is compiled to CSS</a:t>
            </a:r>
          </a:p>
          <a:p>
            <a:pPr lvl="0"/>
            <a:endParaRPr lang="en-US" kern="0" dirty="0">
              <a:solidFill>
                <a:srgbClr val="000000"/>
              </a:solidFill>
            </a:endParaRPr>
          </a:p>
          <a:p>
            <a:pPr lvl="0"/>
            <a:r>
              <a:rPr lang="en-US" kern="0" dirty="0">
                <a:solidFill>
                  <a:srgbClr val="000000"/>
                </a:solidFill>
              </a:rPr>
              <a:t>Installing Less by using </a:t>
            </a:r>
            <a:r>
              <a:rPr lang="en-US" kern="0" dirty="0" err="1">
                <a:solidFill>
                  <a:srgbClr val="000000"/>
                </a:solidFill>
              </a:rPr>
              <a:t>npm</a:t>
            </a:r>
            <a:r>
              <a:rPr lang="en-US" kern="0" dirty="0">
                <a:solidFill>
                  <a:srgbClr val="000000"/>
                </a:solidFill>
              </a:rPr>
              <a:t>:</a:t>
            </a:r>
          </a:p>
          <a:p>
            <a:pPr marL="0" lvl="0" indent="0">
              <a:buNone/>
            </a:pPr>
            <a:r>
              <a:rPr lang="en-US" kern="0" dirty="0">
                <a:solidFill>
                  <a:srgbClr val="000000"/>
                </a:solidFill>
              </a:rPr>
              <a:t>      </a:t>
            </a:r>
            <a:r>
              <a:rPr lang="en-US" sz="2000" kern="0" dirty="0" err="1">
                <a:solidFill>
                  <a:srgbClr val="000000"/>
                </a:solidFill>
                <a:latin typeface="Consolas" panose="020B0609020204030204" pitchFamily="49" charset="0"/>
              </a:rPr>
              <a:t>npm</a:t>
            </a:r>
            <a:r>
              <a:rPr lang="en-US" sz="2000" kern="0" dirty="0">
                <a:solidFill>
                  <a:srgbClr val="000000"/>
                </a:solidFill>
                <a:latin typeface="Consolas" panose="020B0609020204030204" pitchFamily="49" charset="0"/>
              </a:rPr>
              <a:t> install -g less</a:t>
            </a:r>
          </a:p>
          <a:p>
            <a:pPr marL="0" lvl="0" indent="0">
              <a:buNone/>
            </a:pPr>
            <a:endParaRPr lang="en-US" kern="0" dirty="0">
              <a:solidFill>
                <a:srgbClr val="000000"/>
              </a:solidFill>
            </a:endParaRPr>
          </a:p>
          <a:p>
            <a:pPr lvl="0"/>
            <a:r>
              <a:rPr lang="en-US" kern="0" dirty="0">
                <a:solidFill>
                  <a:srgbClr val="000000"/>
                </a:solidFill>
              </a:rPr>
              <a:t>Compiling a Less file:</a:t>
            </a:r>
          </a:p>
          <a:p>
            <a:pPr marL="0" lvl="0" indent="0">
              <a:buNone/>
            </a:pPr>
            <a:r>
              <a:rPr lang="en-US" kern="0" dirty="0">
                <a:solidFill>
                  <a:srgbClr val="000000"/>
                </a:solidFill>
              </a:rPr>
              <a:t>      </a:t>
            </a:r>
            <a:r>
              <a:rPr lang="en-US" sz="2000" kern="0" dirty="0" err="1">
                <a:solidFill>
                  <a:srgbClr val="000000"/>
                </a:solidFill>
                <a:latin typeface="Consolas" panose="020B0609020204030204" pitchFamily="49" charset="0"/>
              </a:rPr>
              <a:t>lessc</a:t>
            </a:r>
            <a:r>
              <a:rPr lang="en-US" sz="2000" kern="0" dirty="0">
                <a:solidFill>
                  <a:srgbClr val="000000"/>
                </a:solidFill>
                <a:latin typeface="Consolas" panose="020B0609020204030204" pitchFamily="49" charset="0"/>
              </a:rPr>
              <a:t> </a:t>
            </a:r>
            <a:r>
              <a:rPr lang="en-US" sz="2000" kern="0" dirty="0" err="1">
                <a:solidFill>
                  <a:srgbClr val="000000"/>
                </a:solidFill>
                <a:latin typeface="Consolas" panose="020B0609020204030204" pitchFamily="49" charset="0"/>
              </a:rPr>
              <a:t>main.less</a:t>
            </a:r>
            <a:r>
              <a:rPr lang="en-US" sz="2000" kern="0" dirty="0">
                <a:solidFill>
                  <a:srgbClr val="000000"/>
                </a:solidFill>
                <a:latin typeface="Consolas" panose="020B0609020204030204" pitchFamily="49" charset="0"/>
              </a:rPr>
              <a:t> main.css</a:t>
            </a:r>
          </a:p>
          <a:p>
            <a:pPr marL="0" lvl="0" indent="0">
              <a:buNone/>
            </a:pPr>
            <a:endParaRPr lang="en-US" sz="2000" kern="0" dirty="0">
              <a:solidFill>
                <a:srgbClr val="000000"/>
              </a:solidFill>
              <a:latin typeface="Consolas" panose="020B0609020204030204" pitchFamily="49" charset="0"/>
            </a:endParaRPr>
          </a:p>
          <a:p>
            <a:pPr lvl="0"/>
            <a:endParaRPr lang="en-US" kern="0" dirty="0">
              <a:solidFill>
                <a:srgbClr val="000000"/>
              </a:solidFill>
            </a:endParaRPr>
          </a:p>
        </p:txBody>
      </p:sp>
    </p:spTree>
    <p:extLst>
      <p:ext uri="{BB962C8B-B14F-4D97-AF65-F5344CB8AC3E}">
        <p14:creationId xmlns:p14="http://schemas.microsoft.com/office/powerpoint/2010/main" val="326032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8ad3c27-b402-4fd4-8b13-3c33335388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Exploring Less</a:t>
            </a:r>
          </a:p>
        </p:txBody>
      </p:sp>
      <p:sp>
        <p:nvSpPr>
          <p:cNvPr id="4" name="Content Placeholder 2"/>
          <p:cNvSpPr txBox="1">
            <a:spLocks/>
          </p:cNvSpPr>
          <p:nvPr/>
        </p:nvSpPr>
        <p:spPr>
          <a:xfrm>
            <a:off x="39288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latin typeface="Consolas" panose="020B0609020204030204" pitchFamily="49" charset="0"/>
              </a:rPr>
              <a:t>@highlights: #00FFFF;</a:t>
            </a:r>
          </a:p>
          <a:p>
            <a:pPr marL="0" lvl="0" indent="0">
              <a:buNone/>
            </a:pPr>
            <a:endParaRPr lang="en-US" sz="2400" kern="0" dirty="0">
              <a:solidFill>
                <a:srgbClr val="000000"/>
              </a:solidFill>
              <a:latin typeface="Consolas" panose="020B0609020204030204" pitchFamily="49" charset="0"/>
            </a:endParaRPr>
          </a:p>
          <a:p>
            <a:pPr marL="0" lvl="0" indent="0">
              <a:buNone/>
            </a:pPr>
            <a:r>
              <a:rPr lang="en-US" sz="2400" kern="0" dirty="0">
                <a:solidFill>
                  <a:srgbClr val="000000"/>
                </a:solidFill>
                <a:latin typeface="Consolas" panose="020B0609020204030204" pitchFamily="49" charset="0"/>
              </a:rPr>
              <a:t>.</a:t>
            </a:r>
            <a:r>
              <a:rPr lang="en-US" sz="1800" kern="0" dirty="0">
                <a:solidFill>
                  <a:srgbClr val="000000"/>
                </a:solidFill>
                <a:latin typeface="Consolas" panose="020B0609020204030204" pitchFamily="49" charset="0"/>
              </a:rPr>
              <a:t>p {</a:t>
            </a:r>
          </a:p>
          <a:p>
            <a:pPr marL="0" lvl="0" indent="0">
              <a:buNone/>
            </a:pPr>
            <a:r>
              <a:rPr lang="en-US" sz="1800" kern="0" dirty="0">
                <a:solidFill>
                  <a:srgbClr val="000000"/>
                </a:solidFill>
                <a:latin typeface="Consolas" panose="020B0609020204030204" pitchFamily="49" charset="0"/>
              </a:rPr>
              <a:t>  color: @highlights;</a:t>
            </a:r>
          </a:p>
          <a:p>
            <a:pPr marL="0" lvl="0" indent="0">
              <a:buNone/>
            </a:pPr>
            <a:r>
              <a:rPr lang="en-US" sz="1800" kern="0" dirty="0">
                <a:solidFill>
                  <a:srgbClr val="000000"/>
                </a:solidFill>
                <a:latin typeface="Consolas" panose="020B0609020204030204" pitchFamily="49" charset="0"/>
              </a:rPr>
              <a:t>  font-size: 16px;</a:t>
            </a:r>
          </a:p>
          <a:p>
            <a:pPr marL="0" lvl="0" indent="0">
              <a:buNone/>
            </a:pPr>
            <a:r>
              <a:rPr lang="en-US" sz="1800" kern="0" dirty="0">
                <a:solidFill>
                  <a:srgbClr val="000000"/>
                </a:solidFill>
                <a:latin typeface="Consolas" panose="020B0609020204030204" pitchFamily="49" charset="0"/>
              </a:rPr>
              <a:t>  span {</a:t>
            </a:r>
          </a:p>
          <a:p>
            <a:pPr marL="0" lvl="0" indent="0">
              <a:buNone/>
            </a:pPr>
            <a:r>
              <a:rPr lang="en-US" sz="1800" kern="0" dirty="0">
                <a:solidFill>
                  <a:srgbClr val="000000"/>
                </a:solidFill>
                <a:latin typeface="Consolas" panose="020B0609020204030204" pitchFamily="49" charset="0"/>
              </a:rPr>
              <a:t>    color: darken(@highlights, 20%);</a:t>
            </a:r>
          </a:p>
          <a:p>
            <a:pPr marL="0" lvl="0" indent="0">
              <a:buNone/>
            </a:pP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em</a:t>
            </a:r>
            <a:r>
              <a:rPr lang="en-US" sz="1800" kern="0" dirty="0">
                <a:solidFill>
                  <a:srgbClr val="000000"/>
                </a:solidFill>
                <a:latin typeface="Consolas" panose="020B0609020204030204" pitchFamily="49" charset="0"/>
              </a:rPr>
              <a:t> {</a:t>
            </a:r>
          </a:p>
          <a:p>
            <a:pPr marL="0" lvl="0" indent="0">
              <a:buNone/>
            </a:pPr>
            <a:r>
              <a:rPr lang="en-US" sz="1800" kern="0" dirty="0">
                <a:solidFill>
                  <a:srgbClr val="000000"/>
                </a:solidFill>
                <a:latin typeface="Consolas" panose="020B0609020204030204" pitchFamily="49" charset="0"/>
              </a:rPr>
              <a:t>      text-decoration: underline;</a:t>
            </a:r>
          </a:p>
          <a:p>
            <a:pPr marL="0" lvl="0" indent="0">
              <a:buNone/>
            </a:pPr>
            <a:r>
              <a:rPr lang="en-US" sz="1800" kern="0" dirty="0">
                <a:solidFill>
                  <a:srgbClr val="000000"/>
                </a:solidFill>
                <a:latin typeface="Consolas" panose="020B0609020204030204" pitchFamily="49" charset="0"/>
              </a:rPr>
              <a:t>    }</a:t>
            </a:r>
          </a:p>
          <a:p>
            <a:pPr marL="0" lvl="0" indent="0">
              <a:buNone/>
            </a:pPr>
            <a:r>
              <a:rPr lang="en-US" sz="1800" kern="0" dirty="0">
                <a:solidFill>
                  <a:srgbClr val="000000"/>
                </a:solidFill>
                <a:latin typeface="Consolas" panose="020B0609020204030204" pitchFamily="49" charset="0"/>
              </a:rPr>
              <a:t>  }</a:t>
            </a:r>
          </a:p>
          <a:p>
            <a:pPr marL="0" lvl="0" indent="0">
              <a:buNone/>
            </a:pPr>
            <a:r>
              <a:rPr lang="en-US" sz="1800" kern="0" dirty="0">
                <a:solidFill>
                  <a:srgbClr val="000000"/>
                </a:solidFill>
                <a:latin typeface="Consolas" panose="020B0609020204030204" pitchFamily="49" charset="0"/>
              </a:rPr>
              <a:t>}</a:t>
            </a:r>
          </a:p>
          <a:p>
            <a:pPr lvl="0"/>
            <a:endParaRPr lang="en-US" sz="24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2219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05f6386-e48d-4c95-983e-59d86f2539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Using Task Runners</a:t>
            </a:r>
            <a:endParaRPr lang="en-IN"/>
          </a:p>
        </p:txBody>
      </p:sp>
      <p:sp>
        <p:nvSpPr>
          <p:cNvPr id="3" name="Text Placeholder 2"/>
          <p:cNvSpPr>
            <a:spLocks noGrp="1"/>
          </p:cNvSpPr>
          <p:nvPr>
            <p:ph type="body" idx="1"/>
          </p:nvPr>
        </p:nvSpPr>
        <p:spPr/>
        <p:txBody>
          <a:bodyPr/>
          <a:lstStyle/>
          <a:p>
            <a:r>
              <a:rPr lang="en-US" dirty="0"/>
              <a:t>Using Grunt
Using gulp
Demonstration: How to Use gulp to Compile Sass to CSS
Bundling and </a:t>
            </a:r>
            <a:r>
              <a:rPr lang="en-US" dirty="0" err="1"/>
              <a:t>Minification</a:t>
            </a:r>
            <a:endParaRPr lang="en-IN" dirty="0"/>
          </a:p>
        </p:txBody>
      </p:sp>
    </p:spTree>
    <p:extLst>
      <p:ext uri="{BB962C8B-B14F-4D97-AF65-F5344CB8AC3E}">
        <p14:creationId xmlns:p14="http://schemas.microsoft.com/office/powerpoint/2010/main" val="248301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8e48b1b-3553-48d3-a0cf-ceeda9c08f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Grunt</a:t>
            </a:r>
          </a:p>
        </p:txBody>
      </p:sp>
      <p:sp>
        <p:nvSpPr>
          <p:cNvPr id="4" name="Content Placeholder 2"/>
          <p:cNvSpPr txBox="1">
            <a:spLocks/>
          </p:cNvSpPr>
          <p:nvPr/>
        </p:nvSpPr>
        <p:spPr>
          <a:xfrm>
            <a:off x="392884" y="691971"/>
            <a:ext cx="8119156" cy="50317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sz="1200" kern="0" dirty="0">
              <a:solidFill>
                <a:srgbClr val="000000"/>
              </a:solidFill>
            </a:endParaRPr>
          </a:p>
          <a:p>
            <a:pPr lvl="0"/>
            <a:r>
              <a:rPr lang="en-US" kern="0" dirty="0">
                <a:solidFill>
                  <a:srgbClr val="000000"/>
                </a:solidFill>
              </a:rPr>
              <a:t>Grunt is a task runner</a:t>
            </a:r>
          </a:p>
          <a:p>
            <a:pPr lvl="0"/>
            <a:r>
              <a:rPr lang="en-US" kern="0" dirty="0">
                <a:solidFill>
                  <a:srgbClr val="000000"/>
                </a:solidFill>
              </a:rPr>
              <a:t>Used to perform operations such as bundling, </a:t>
            </a:r>
            <a:r>
              <a:rPr lang="en-US" kern="0" dirty="0" err="1">
                <a:solidFill>
                  <a:srgbClr val="000000"/>
                </a:solidFill>
              </a:rPr>
              <a:t>minification</a:t>
            </a:r>
            <a:r>
              <a:rPr lang="en-US" kern="0" dirty="0">
                <a:solidFill>
                  <a:srgbClr val="000000"/>
                </a:solidFill>
              </a:rPr>
              <a:t> and compilation</a:t>
            </a:r>
          </a:p>
          <a:p>
            <a:pPr lvl="0"/>
            <a:r>
              <a:rPr lang="en-US" kern="0" dirty="0">
                <a:solidFill>
                  <a:srgbClr val="000000"/>
                </a:solidFill>
              </a:rPr>
              <a:t>Sections of Grunfile.js:</a:t>
            </a:r>
          </a:p>
          <a:p>
            <a:pPr marL="360000" lvl="1"/>
            <a:r>
              <a:rPr lang="en-US" kern="0" dirty="0">
                <a:solidFill>
                  <a:srgbClr val="000000"/>
                </a:solidFill>
              </a:rPr>
              <a:t>Project and task configuration information</a:t>
            </a:r>
          </a:p>
          <a:p>
            <a:pPr marL="360000" lvl="1"/>
            <a:r>
              <a:rPr lang="en-US" kern="0" dirty="0">
                <a:solidFill>
                  <a:srgbClr val="000000"/>
                </a:solidFill>
              </a:rPr>
              <a:t>Loading the grunt plugins and tasks</a:t>
            </a:r>
          </a:p>
          <a:p>
            <a:pPr marL="360000" lvl="1"/>
            <a:r>
              <a:rPr lang="en-US" kern="0" dirty="0">
                <a:solidFill>
                  <a:srgbClr val="000000"/>
                </a:solidFill>
              </a:rPr>
              <a:t>Custom tasks that are created by the user</a:t>
            </a:r>
            <a:endParaRPr lang="en-US" sz="1600" kern="0" dirty="0">
              <a:solidFill>
                <a:srgbClr val="000000"/>
              </a:solidFill>
            </a:endParaRPr>
          </a:p>
        </p:txBody>
      </p:sp>
    </p:spTree>
    <p:extLst>
      <p:ext uri="{BB962C8B-B14F-4D97-AF65-F5344CB8AC3E}">
        <p14:creationId xmlns:p14="http://schemas.microsoft.com/office/powerpoint/2010/main" val="14204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615a0d1-3176-49b1-a95a-e5d319e1d9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Grunt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600" kern="0" dirty="0" err="1">
                <a:solidFill>
                  <a:srgbClr val="000000"/>
                </a:solidFill>
                <a:latin typeface="Consolas" panose="020B0609020204030204" pitchFamily="49" charset="0"/>
              </a:rPr>
              <a:t>module.exports</a:t>
            </a:r>
            <a:r>
              <a:rPr lang="en-US" sz="1600" kern="0" dirty="0">
                <a:solidFill>
                  <a:srgbClr val="000000"/>
                </a:solidFill>
                <a:latin typeface="Consolas" panose="020B0609020204030204" pitchFamily="49" charset="0"/>
              </a:rPr>
              <a:t> = function(grunt) {    </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grunt.initConfig</a:t>
            </a:r>
            <a:r>
              <a:rPr lang="en-US" sz="1600" kern="0" dirty="0">
                <a:solidFill>
                  <a:srgbClr val="000000"/>
                </a:solidFill>
                <a:latin typeface="Consolas" panose="020B0609020204030204" pitchFamily="49" charset="0"/>
              </a:rPr>
              <a:t>({</a:t>
            </a:r>
          </a:p>
          <a:p>
            <a:pPr marL="0" lvl="0" indent="0">
              <a:buNone/>
            </a:pPr>
            <a:r>
              <a:rPr lang="en-US" sz="1600" kern="0" dirty="0">
                <a:solidFill>
                  <a:srgbClr val="000000"/>
                </a:solidFill>
                <a:latin typeface="Consolas" panose="020B0609020204030204" pitchFamily="49" charset="0"/>
              </a:rPr>
              <a:t>        sass: {</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dist</a:t>
            </a: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files: [{</a:t>
            </a:r>
          </a:p>
          <a:p>
            <a:pPr marL="0" lvl="0" indent="0">
              <a:buNone/>
            </a:pPr>
            <a:r>
              <a:rPr lang="en-US" sz="1600" kern="0" dirty="0">
                <a:solidFill>
                  <a:srgbClr val="000000"/>
                </a:solidFill>
                <a:latin typeface="Consolas" panose="020B0609020204030204" pitchFamily="49" charset="0"/>
              </a:rPr>
              <a:t>                    expand: true,</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cwd</a:t>
            </a:r>
            <a:r>
              <a:rPr lang="en-US" sz="1600" kern="0" dirty="0">
                <a:solidFill>
                  <a:srgbClr val="000000"/>
                </a:solidFill>
                <a:latin typeface="Consolas" panose="020B0609020204030204" pitchFamily="49" charset="0"/>
              </a:rPr>
              <a:t>: 'Styles',</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src</a:t>
            </a: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scss</a:t>
            </a:r>
            <a:r>
              <a:rPr lang="en-US" sz="1600" kern="0" dirty="0">
                <a:solidFill>
                  <a:srgbClr val="000000"/>
                </a:solidFill>
                <a:latin typeface="Consolas" panose="020B0609020204030204" pitchFamily="49" charset="0"/>
              </a:rPr>
              <a:t>'],</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dest</a:t>
            </a: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wwwroot</a:t>
            </a:r>
            <a:r>
              <a:rPr lang="en-US" sz="1600" kern="0" dirty="0">
                <a:solidFill>
                  <a:srgbClr val="000000"/>
                </a:solidFill>
                <a:latin typeface="Consolas" panose="020B0609020204030204" pitchFamily="49" charset="0"/>
              </a:rPr>
              <a:t>/styles',</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ext</a:t>
            </a: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css</a:t>
            </a:r>
            <a:r>
              <a:rPr lang="en-US" sz="1600" kern="0" dirty="0">
                <a:solidFill>
                  <a:srgbClr val="000000"/>
                </a:solidFill>
                <a:latin typeface="Consolas" panose="020B0609020204030204" pitchFamily="49" charset="0"/>
              </a:rPr>
              <a:t>'</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a:t>
            </a:r>
          </a:p>
          <a:p>
            <a:pPr marL="0" lvl="0" indent="0">
              <a:buNone/>
            </a:pPr>
            <a:r>
              <a:rPr lang="en-US" sz="1600" kern="0" dirty="0">
                <a:solidFill>
                  <a:srgbClr val="000000"/>
                </a:solidFill>
                <a:latin typeface="Consolas" panose="020B0609020204030204" pitchFamily="49" charset="0"/>
              </a:rPr>
              <a:t>    });    </a:t>
            </a:r>
          </a:p>
          <a:p>
            <a:pPr marL="0" lvl="0" indent="0">
              <a:buNone/>
            </a:pPr>
            <a:r>
              <a:rPr lang="en-US" sz="1600" kern="0" dirty="0">
                <a:solidFill>
                  <a:srgbClr val="000000"/>
                </a:solidFill>
                <a:latin typeface="Consolas" panose="020B0609020204030204" pitchFamily="49" charset="0"/>
              </a:rPr>
              <a:t>    </a:t>
            </a:r>
            <a:r>
              <a:rPr lang="en-US" sz="1600" kern="0" dirty="0" err="1">
                <a:solidFill>
                  <a:srgbClr val="000000"/>
                </a:solidFill>
                <a:latin typeface="Consolas" panose="020B0609020204030204" pitchFamily="49" charset="0"/>
              </a:rPr>
              <a:t>grunt.loadNpmTasks</a:t>
            </a:r>
            <a:r>
              <a:rPr lang="en-US" sz="1600" kern="0" dirty="0">
                <a:solidFill>
                  <a:srgbClr val="000000"/>
                </a:solidFill>
                <a:latin typeface="Consolas" panose="020B0609020204030204" pitchFamily="49" charset="0"/>
              </a:rPr>
              <a:t>("grunt-sass");</a:t>
            </a:r>
          </a:p>
          <a:p>
            <a:pPr marL="0" lvl="0" indent="0">
              <a:buNone/>
            </a:pPr>
            <a:r>
              <a:rPr lang="en-US" sz="1600" kern="0" dirty="0">
                <a:solidFill>
                  <a:srgbClr val="000000"/>
                </a:solidFill>
                <a:latin typeface="Consolas" panose="020B0609020204030204" pitchFamily="49" charset="0"/>
              </a:rPr>
              <a:t>}; </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46530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0a5f771-bc50-4997-a8e8-1f8659f950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gulp</a:t>
            </a:r>
          </a:p>
        </p:txBody>
      </p:sp>
      <p:sp>
        <p:nvSpPr>
          <p:cNvPr id="4" name="Content Placeholder 2"/>
          <p:cNvSpPr txBox="1">
            <a:spLocks/>
          </p:cNvSpPr>
          <p:nvPr/>
        </p:nvSpPr>
        <p:spPr>
          <a:xfrm>
            <a:off x="384646" y="88116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gulp is a task runner</a:t>
            </a:r>
          </a:p>
          <a:p>
            <a:pPr lvl="0"/>
            <a:r>
              <a:rPr lang="en-US" kern="0" dirty="0">
                <a:solidFill>
                  <a:srgbClr val="000000"/>
                </a:solidFill>
              </a:rPr>
              <a:t>A gulp task can perform several sequential operations on a single pipeline</a:t>
            </a:r>
          </a:p>
          <a:p>
            <a:pPr lvl="0"/>
            <a:r>
              <a:rPr lang="en-US" kern="0" dirty="0">
                <a:solidFill>
                  <a:srgbClr val="000000"/>
                </a:solidFill>
              </a:rPr>
              <a:t>Task configuration will be done inside a gulpfile.js</a:t>
            </a:r>
            <a:r>
              <a:rPr lang="en-US" b="1" kern="0" dirty="0">
                <a:solidFill>
                  <a:srgbClr val="000000"/>
                </a:solidFill>
              </a:rPr>
              <a:t> </a:t>
            </a:r>
            <a:r>
              <a:rPr lang="en-US" kern="0" dirty="0">
                <a:solidFill>
                  <a:srgbClr val="000000"/>
                </a:solidFill>
              </a:rPr>
              <a:t>file</a:t>
            </a:r>
            <a:endParaRPr lang="en-US" sz="1600" kern="0" dirty="0">
              <a:solidFill>
                <a:srgbClr val="000000"/>
              </a:solidFill>
            </a:endParaRPr>
          </a:p>
        </p:txBody>
      </p:sp>
    </p:spTree>
    <p:extLst>
      <p:ext uri="{BB962C8B-B14F-4D97-AF65-F5344CB8AC3E}">
        <p14:creationId xmlns:p14="http://schemas.microsoft.com/office/powerpoint/2010/main" val="3580064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d733a98-6d04-4fc0-b829-47069e67e7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gulp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700" kern="0">
                <a:solidFill>
                  <a:srgbClr val="000000"/>
                </a:solidFill>
                <a:latin typeface="Consolas" panose="020B0609020204030204" pitchFamily="49" charset="0"/>
              </a:rPr>
              <a:t>var gulp = require('gulp');</a:t>
            </a:r>
          </a:p>
          <a:p>
            <a:pPr marL="0" lvl="0" indent="0">
              <a:buNone/>
            </a:pPr>
            <a:r>
              <a:rPr lang="en-US" sz="1700" kern="0">
                <a:solidFill>
                  <a:srgbClr val="000000"/>
                </a:solidFill>
                <a:latin typeface="Consolas" panose="020B0609020204030204" pitchFamily="49" charset="0"/>
              </a:rPr>
              <a:t>var sass = require('gulp-sass');</a:t>
            </a:r>
          </a:p>
          <a:p>
            <a:pPr marL="0" lvl="0" indent="0">
              <a:buNone/>
            </a:pPr>
            <a:r>
              <a:rPr lang="en-US" sz="1700" kern="0">
                <a:solidFill>
                  <a:srgbClr val="000000"/>
                </a:solidFill>
                <a:latin typeface="Consolas" panose="020B0609020204030204" pitchFamily="49" charset="0"/>
              </a:rPr>
              <a:t> </a:t>
            </a:r>
          </a:p>
          <a:p>
            <a:pPr marL="0" lvl="0" indent="0">
              <a:buNone/>
            </a:pPr>
            <a:r>
              <a:rPr lang="en-US" sz="1700" kern="0">
                <a:solidFill>
                  <a:srgbClr val="000000"/>
                </a:solidFill>
                <a:latin typeface="Consolas" panose="020B0609020204030204" pitchFamily="49" charset="0"/>
              </a:rPr>
              <a:t>var paths = {</a:t>
            </a:r>
          </a:p>
          <a:p>
            <a:pPr marL="0" lvl="0" indent="0">
              <a:buNone/>
            </a:pPr>
            <a:r>
              <a:rPr lang="en-US" sz="1700" kern="0">
                <a:solidFill>
                  <a:srgbClr val="000000"/>
                </a:solidFill>
                <a:latin typeface="Consolas" panose="020B0609020204030204" pitchFamily="49" charset="0"/>
              </a:rPr>
              <a:t>    webroot: "./wwwroot/"</a:t>
            </a:r>
          </a:p>
          <a:p>
            <a:pPr marL="0" lvl="0" indent="0">
              <a:buNone/>
            </a:pPr>
            <a:r>
              <a:rPr lang="en-US" sz="1700" kern="0">
                <a:solidFill>
                  <a:srgbClr val="000000"/>
                </a:solidFill>
                <a:latin typeface="Consolas" panose="020B0609020204030204" pitchFamily="49" charset="0"/>
              </a:rPr>
              <a:t>};</a:t>
            </a:r>
          </a:p>
          <a:p>
            <a:pPr marL="0" lvl="0" indent="0">
              <a:buNone/>
            </a:pPr>
            <a:r>
              <a:rPr lang="en-US" sz="1700" kern="0">
                <a:solidFill>
                  <a:srgbClr val="000000"/>
                </a:solidFill>
                <a:latin typeface="Consolas" panose="020B0609020204030204" pitchFamily="49" charset="0"/>
              </a:rPr>
              <a:t> </a:t>
            </a:r>
          </a:p>
          <a:p>
            <a:pPr marL="0" lvl="0" indent="0">
              <a:buNone/>
            </a:pPr>
            <a:r>
              <a:rPr lang="en-US" sz="1700" kern="0">
                <a:solidFill>
                  <a:srgbClr val="000000"/>
                </a:solidFill>
                <a:latin typeface="Consolas" panose="020B0609020204030204" pitchFamily="49" charset="0"/>
              </a:rPr>
              <a:t>paths.sass = "./Styles/*.scss";</a:t>
            </a:r>
          </a:p>
          <a:p>
            <a:pPr marL="0" lvl="0" indent="0">
              <a:buNone/>
            </a:pPr>
            <a:r>
              <a:rPr lang="en-US" sz="1700" kern="0">
                <a:solidFill>
                  <a:srgbClr val="000000"/>
                </a:solidFill>
                <a:latin typeface="Consolas" panose="020B0609020204030204" pitchFamily="49" charset="0"/>
              </a:rPr>
              <a:t>paths.compiledCss = paths.webroot + "styles/";</a:t>
            </a:r>
          </a:p>
          <a:p>
            <a:pPr marL="0" lvl="0" indent="0">
              <a:buNone/>
            </a:pPr>
            <a:endParaRPr lang="en-US" sz="1700" kern="0">
              <a:solidFill>
                <a:srgbClr val="000000"/>
              </a:solidFill>
              <a:latin typeface="Consolas" panose="020B0609020204030204" pitchFamily="49" charset="0"/>
            </a:endParaRPr>
          </a:p>
          <a:p>
            <a:pPr marL="0" lvl="0" indent="0">
              <a:buNone/>
            </a:pPr>
            <a:r>
              <a:rPr lang="en-US" sz="1700" kern="0">
                <a:solidFill>
                  <a:srgbClr val="000000"/>
                </a:solidFill>
                <a:latin typeface="Consolas" panose="020B0609020204030204" pitchFamily="49" charset="0"/>
              </a:rPr>
              <a:t>gulp.task("sass", function() {</a:t>
            </a:r>
          </a:p>
          <a:p>
            <a:pPr marL="0" lvl="0" indent="0">
              <a:buNone/>
            </a:pPr>
            <a:r>
              <a:rPr lang="en-US" sz="1700" kern="0">
                <a:solidFill>
                  <a:srgbClr val="000000"/>
                </a:solidFill>
                <a:latin typeface="Consolas" panose="020B0609020204030204" pitchFamily="49" charset="0"/>
              </a:rPr>
              <a:t>    return gulp.src(paths.sass)</a:t>
            </a:r>
          </a:p>
          <a:p>
            <a:pPr marL="0" lvl="0" indent="0">
              <a:buNone/>
            </a:pPr>
            <a:r>
              <a:rPr lang="en-US" sz="1700" kern="0">
                <a:solidFill>
                  <a:srgbClr val="000000"/>
                </a:solidFill>
                <a:latin typeface="Consolas" panose="020B0609020204030204" pitchFamily="49" charset="0"/>
              </a:rPr>
              <a:t>        .pipe(sass().on('error', sass.logError)) </a:t>
            </a:r>
          </a:p>
          <a:p>
            <a:pPr marL="0" lvl="0" indent="0">
              <a:buNone/>
            </a:pPr>
            <a:r>
              <a:rPr lang="en-US" sz="1700" kern="0">
                <a:solidFill>
                  <a:srgbClr val="000000"/>
                </a:solidFill>
                <a:latin typeface="Consolas" panose="020B0609020204030204" pitchFamily="49" charset="0"/>
              </a:rPr>
              <a:t>        .pipe(gulp.dest(paths.compiledCss));</a:t>
            </a:r>
          </a:p>
          <a:p>
            <a:pPr marL="0" lvl="0" indent="0">
              <a:buNone/>
            </a:pPr>
            <a:r>
              <a:rPr lang="en-US" sz="1700" kern="0">
                <a:solidFill>
                  <a:srgbClr val="000000"/>
                </a:solidFill>
                <a:latin typeface="Consolas" panose="020B0609020204030204" pitchFamily="49" charset="0"/>
              </a:rPr>
              <a:t>}); </a:t>
            </a:r>
          </a:p>
          <a:p>
            <a:pPr lvl="0"/>
            <a:endParaRPr lang="en-US" kern="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2460272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24cde0a-f2b4-44fe-94a5-9da4516968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Multiple Tasks in gulp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700" kern="0">
                <a:solidFill>
                  <a:srgbClr val="000000"/>
                </a:solidFill>
                <a:latin typeface="Consolas" panose="020B0609020204030204" pitchFamily="49" charset="0"/>
              </a:rPr>
              <a:t>var gulp = require('gulp’);</a:t>
            </a:r>
          </a:p>
          <a:p>
            <a:pPr marL="0" lvl="0" indent="0">
              <a:buNone/>
            </a:pPr>
            <a:endParaRPr lang="en-US" sz="1700" kern="0">
              <a:solidFill>
                <a:srgbClr val="000000"/>
              </a:solidFill>
              <a:latin typeface="Consolas" panose="020B0609020204030204" pitchFamily="49" charset="0"/>
            </a:endParaRPr>
          </a:p>
          <a:p>
            <a:pPr marL="0" lvl="0" indent="0">
              <a:buNone/>
            </a:pPr>
            <a:r>
              <a:rPr lang="en-US" sz="1700" kern="0">
                <a:solidFill>
                  <a:srgbClr val="000000"/>
                </a:solidFill>
                <a:latin typeface="Consolas" panose="020B0609020204030204" pitchFamily="49" charset="0"/>
              </a:rPr>
              <a:t>gulp.task("one", function() {</a:t>
            </a:r>
          </a:p>
          <a:p>
            <a:pPr marL="0" lvl="0" indent="0">
              <a:buNone/>
            </a:pPr>
            <a:r>
              <a:rPr lang="en-US" sz="1700" kern="0">
                <a:solidFill>
                  <a:srgbClr val="000000"/>
                </a:solidFill>
                <a:latin typeface="Consolas" panose="020B0609020204030204" pitchFamily="49" charset="0"/>
              </a:rPr>
              <a:t>    console.log("one");</a:t>
            </a:r>
          </a:p>
          <a:p>
            <a:pPr marL="0" lvl="0" indent="0">
              <a:buNone/>
            </a:pPr>
            <a:r>
              <a:rPr lang="en-US" sz="1700" kern="0">
                <a:solidFill>
                  <a:srgbClr val="000000"/>
                </a:solidFill>
                <a:latin typeface="Consolas" panose="020B0609020204030204" pitchFamily="49" charset="0"/>
              </a:rPr>
              <a:t>});</a:t>
            </a:r>
          </a:p>
          <a:p>
            <a:pPr marL="0" lvl="0" indent="0">
              <a:buNone/>
            </a:pPr>
            <a:r>
              <a:rPr lang="en-US" sz="1700" kern="0">
                <a:solidFill>
                  <a:srgbClr val="000000"/>
                </a:solidFill>
                <a:latin typeface="Consolas" panose="020B0609020204030204" pitchFamily="49" charset="0"/>
              </a:rPr>
              <a:t>gulp.task("two", function() {</a:t>
            </a:r>
          </a:p>
          <a:p>
            <a:pPr marL="0" lvl="0" indent="0">
              <a:buNone/>
            </a:pPr>
            <a:r>
              <a:rPr lang="en-US" sz="1700" kern="0">
                <a:solidFill>
                  <a:srgbClr val="000000"/>
                </a:solidFill>
                <a:latin typeface="Consolas" panose="020B0609020204030204" pitchFamily="49" charset="0"/>
              </a:rPr>
              <a:t>    console.log("two");</a:t>
            </a:r>
          </a:p>
          <a:p>
            <a:pPr marL="0" lvl="0" indent="0">
              <a:buNone/>
            </a:pPr>
            <a:r>
              <a:rPr lang="en-US" sz="1700" kern="0">
                <a:solidFill>
                  <a:srgbClr val="000000"/>
                </a:solidFill>
                <a:latin typeface="Consolas" panose="020B0609020204030204" pitchFamily="49" charset="0"/>
              </a:rPr>
              <a:t>});</a:t>
            </a:r>
          </a:p>
          <a:p>
            <a:pPr marL="0" lvl="0" indent="0">
              <a:buNone/>
            </a:pPr>
            <a:r>
              <a:rPr lang="en-US" sz="1700" kern="0">
                <a:solidFill>
                  <a:srgbClr val="000000"/>
                </a:solidFill>
                <a:latin typeface="Consolas" panose="020B0609020204030204" pitchFamily="49" charset="0"/>
              </a:rPr>
              <a:t>gulp.task("three", function() {</a:t>
            </a:r>
          </a:p>
          <a:p>
            <a:pPr marL="0" lvl="0" indent="0">
              <a:buNone/>
            </a:pPr>
            <a:r>
              <a:rPr lang="en-US" sz="1700" kern="0">
                <a:solidFill>
                  <a:srgbClr val="000000"/>
                </a:solidFill>
                <a:latin typeface="Consolas" panose="020B0609020204030204" pitchFamily="49" charset="0"/>
              </a:rPr>
              <a:t>    console.log("three");</a:t>
            </a:r>
          </a:p>
          <a:p>
            <a:pPr marL="0" lvl="0" indent="0">
              <a:buNone/>
            </a:pPr>
            <a:r>
              <a:rPr lang="en-US" sz="1700" kern="0">
                <a:solidFill>
                  <a:srgbClr val="000000"/>
                </a:solidFill>
                <a:latin typeface="Consolas" panose="020B0609020204030204" pitchFamily="49" charset="0"/>
              </a:rPr>
              <a:t>});</a:t>
            </a:r>
          </a:p>
          <a:p>
            <a:pPr marL="0" lvl="0" indent="0">
              <a:buNone/>
            </a:pPr>
            <a:endParaRPr lang="en-US" sz="1700" kern="0">
              <a:solidFill>
                <a:srgbClr val="000000"/>
              </a:solidFill>
              <a:latin typeface="Consolas" panose="020B0609020204030204" pitchFamily="49" charset="0"/>
            </a:endParaRPr>
          </a:p>
          <a:p>
            <a:pPr marL="0" lvl="0" indent="0">
              <a:buNone/>
            </a:pPr>
            <a:r>
              <a:rPr lang="en-US" sz="1700" kern="0">
                <a:solidFill>
                  <a:srgbClr val="000000"/>
                </a:solidFill>
                <a:latin typeface="Consolas" panose="020B0609020204030204" pitchFamily="49" charset="0"/>
              </a:rPr>
              <a:t>gulp.task("all", ["one", "two", "three"], function() {</a:t>
            </a:r>
          </a:p>
          <a:p>
            <a:pPr marL="0" lvl="0" indent="0">
              <a:buNone/>
            </a:pPr>
            <a:r>
              <a:rPr lang="en-US" sz="1700" kern="0">
                <a:solidFill>
                  <a:srgbClr val="000000"/>
                </a:solidFill>
                <a:latin typeface="Consolas" panose="020B0609020204030204" pitchFamily="49" charset="0"/>
              </a:rPr>
              <a:t>    console.log("four");</a:t>
            </a:r>
          </a:p>
          <a:p>
            <a:pPr marL="0" lvl="0" indent="0">
              <a:buNone/>
            </a:pPr>
            <a:r>
              <a:rPr lang="en-US" sz="1700" kern="0">
                <a:solidFill>
                  <a:srgbClr val="000000"/>
                </a:solidFill>
                <a:latin typeface="Consolas" panose="020B0609020204030204" pitchFamily="49" charset="0"/>
              </a:rPr>
              <a:t>});</a:t>
            </a:r>
          </a:p>
          <a:p>
            <a:pPr lvl="0"/>
            <a:endParaRPr lang="en-US" sz="1800" kern="0" dirty="0">
              <a:solidFill>
                <a:srgbClr val="000000"/>
              </a:solidFill>
            </a:endParaRPr>
          </a:p>
        </p:txBody>
      </p:sp>
    </p:spTree>
    <p:extLst>
      <p:ext uri="{BB962C8B-B14F-4D97-AF65-F5344CB8AC3E}">
        <p14:creationId xmlns:p14="http://schemas.microsoft.com/office/powerpoint/2010/main" val="217307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bf6b17f-06af-480e-9f8d-b35a56f00049">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753294" cy="740664"/>
          </a:xfrm>
        </p:spPr>
        <p:txBody>
          <a:bodyPr/>
          <a:lstStyle/>
          <a:p>
            <a:r>
              <a:rPr lang="en-US" dirty="0"/>
              <a:t>Demonstration: How to Use gulp to Compile Sass to CSS</a:t>
            </a:r>
            <a:endParaRPr lang="en-IN" dirty="0"/>
          </a:p>
        </p:txBody>
      </p:sp>
      <p:sp>
        <p:nvSpPr>
          <p:cNvPr id="4" name="Content Placeholder 2"/>
          <p:cNvSpPr txBox="1">
            <a:spLocks/>
          </p:cNvSpPr>
          <p:nvPr/>
        </p:nvSpPr>
        <p:spPr>
          <a:xfrm>
            <a:off x="392884"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lvl="0"/>
            <a:r>
              <a:rPr lang="en-US" sz="2400" kern="0" dirty="0">
                <a:solidFill>
                  <a:srgbClr val="000000"/>
                </a:solidFill>
              </a:rPr>
              <a:t>Configure an ASP.NET Core Web Application to use gulp</a:t>
            </a:r>
          </a:p>
          <a:p>
            <a:pPr lvl="0"/>
            <a:r>
              <a:rPr lang="en-US" sz="2400" kern="0" dirty="0">
                <a:solidFill>
                  <a:srgbClr val="000000"/>
                </a:solidFill>
              </a:rPr>
              <a:t>Add a Sass file to an ASP.NET Core Web Application</a:t>
            </a:r>
          </a:p>
          <a:p>
            <a:pPr lvl="0"/>
            <a:r>
              <a:rPr lang="en-US" sz="2400" kern="0" dirty="0">
                <a:solidFill>
                  <a:srgbClr val="000000"/>
                </a:solidFill>
              </a:rPr>
              <a:t>Use gulp to Compile the Sass file to a CSS file</a:t>
            </a:r>
          </a:p>
          <a:p>
            <a:pPr marL="0" lvl="0" indent="0">
              <a:buNone/>
            </a:pPr>
            <a:r>
              <a:rPr lang="en-US" sz="2400" kern="0" dirty="0">
                <a:solidFill>
                  <a:srgbClr val="000000"/>
                </a:solidFill>
              </a:rPr>
              <a:t> </a:t>
            </a:r>
          </a:p>
          <a:p>
            <a:pPr lvl="0"/>
            <a:endParaRPr lang="en-US" kern="0" dirty="0">
              <a:solidFill>
                <a:srgbClr val="000000"/>
              </a:solidFill>
            </a:endParaRPr>
          </a:p>
        </p:txBody>
      </p:sp>
    </p:spTree>
    <p:extLst>
      <p:ext uri="{BB962C8B-B14F-4D97-AF65-F5344CB8AC3E}">
        <p14:creationId xmlns:p14="http://schemas.microsoft.com/office/powerpoint/2010/main" val="255867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US"/>
              <a:t>Applying Styles
Using Task Runners
Responsive Design</a:t>
            </a:r>
            <a:endParaRPr lang="en-IN"/>
          </a:p>
        </p:txBody>
      </p:sp>
    </p:spTree>
    <p:extLst>
      <p:ext uri="{BB962C8B-B14F-4D97-AF65-F5344CB8AC3E}">
        <p14:creationId xmlns:p14="http://schemas.microsoft.com/office/powerpoint/2010/main" val="4292771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21171c6-e30f-4cae-85ed-f2e59beda1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Bundling and Minification</a:t>
            </a:r>
          </a:p>
        </p:txBody>
      </p:sp>
      <p:sp>
        <p:nvSpPr>
          <p:cNvPr id="4" name="Content Placeholder 2"/>
          <p:cNvSpPr txBox="1">
            <a:spLocks/>
          </p:cNvSpPr>
          <p:nvPr/>
        </p:nvSpPr>
        <p:spPr>
          <a:xfrm>
            <a:off x="37640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One of the most frequent usages of task runners is to perform bundling and </a:t>
            </a:r>
            <a:r>
              <a:rPr lang="en-US" kern="0" dirty="0" err="1">
                <a:solidFill>
                  <a:srgbClr val="000000"/>
                </a:solidFill>
              </a:rPr>
              <a:t>minification</a:t>
            </a:r>
            <a:endParaRPr lang="en-US" kern="0" dirty="0">
              <a:solidFill>
                <a:srgbClr val="000000"/>
              </a:solidFill>
            </a:endParaRPr>
          </a:p>
          <a:p>
            <a:pPr marL="360000" lvl="1"/>
            <a:r>
              <a:rPr lang="en-US" b="1" kern="0" dirty="0">
                <a:solidFill>
                  <a:srgbClr val="000000"/>
                </a:solidFill>
              </a:rPr>
              <a:t>Bundling</a:t>
            </a:r>
            <a:r>
              <a:rPr lang="en-US" kern="0" dirty="0">
                <a:solidFill>
                  <a:srgbClr val="000000"/>
                </a:solidFill>
              </a:rPr>
              <a:t>. Reduces the number of files</a:t>
            </a:r>
            <a:endParaRPr lang="en-US" b="1" kern="0" dirty="0">
              <a:solidFill>
                <a:srgbClr val="000000"/>
              </a:solidFill>
            </a:endParaRPr>
          </a:p>
          <a:p>
            <a:pPr marL="360000" lvl="1"/>
            <a:r>
              <a:rPr lang="en-US" b="1" kern="0" dirty="0" err="1">
                <a:solidFill>
                  <a:srgbClr val="000000"/>
                </a:solidFill>
              </a:rPr>
              <a:t>Minification</a:t>
            </a:r>
            <a:r>
              <a:rPr lang="en-US" kern="0" dirty="0">
                <a:solidFill>
                  <a:srgbClr val="000000"/>
                </a:solidFill>
              </a:rPr>
              <a:t>. Reduces the size of files</a:t>
            </a:r>
          </a:p>
          <a:p>
            <a:pPr lvl="0"/>
            <a:endParaRPr lang="en-US" kern="0" dirty="0">
              <a:solidFill>
                <a:srgbClr val="000000"/>
              </a:solidFill>
            </a:endParaRPr>
          </a:p>
          <a:p>
            <a:pPr lvl="0"/>
            <a:r>
              <a:rPr lang="en-US" kern="0" dirty="0">
                <a:solidFill>
                  <a:srgbClr val="000000"/>
                </a:solidFill>
              </a:rPr>
              <a:t>To perform bundling and </a:t>
            </a:r>
            <a:r>
              <a:rPr lang="en-US" kern="0" dirty="0" err="1">
                <a:solidFill>
                  <a:srgbClr val="000000"/>
                </a:solidFill>
              </a:rPr>
              <a:t>minification</a:t>
            </a:r>
            <a:r>
              <a:rPr lang="en-US" kern="0" dirty="0">
                <a:solidFill>
                  <a:srgbClr val="000000"/>
                </a:solidFill>
              </a:rPr>
              <a:t>, the following gulp plugins can be added:</a:t>
            </a:r>
          </a:p>
          <a:p>
            <a:pPr marL="360000" lvl="1"/>
            <a:r>
              <a:rPr lang="en-US" b="1" kern="0" dirty="0">
                <a:solidFill>
                  <a:srgbClr val="000000"/>
                </a:solidFill>
              </a:rPr>
              <a:t>gulp-</a:t>
            </a:r>
            <a:r>
              <a:rPr lang="en-US" b="1" kern="0" dirty="0" err="1">
                <a:solidFill>
                  <a:srgbClr val="000000"/>
                </a:solidFill>
              </a:rPr>
              <a:t>concat</a:t>
            </a:r>
            <a:r>
              <a:rPr lang="en-US" kern="0" dirty="0">
                <a:solidFill>
                  <a:srgbClr val="000000"/>
                </a:solidFill>
              </a:rPr>
              <a:t>. Used for combining multiple files performing a bundling operation</a:t>
            </a:r>
          </a:p>
          <a:p>
            <a:pPr marL="360000" lvl="1"/>
            <a:r>
              <a:rPr lang="en-US" b="1" kern="0" dirty="0">
                <a:solidFill>
                  <a:srgbClr val="000000"/>
                </a:solidFill>
              </a:rPr>
              <a:t>gulp-</a:t>
            </a:r>
            <a:r>
              <a:rPr lang="en-US" b="1" kern="0" dirty="0" err="1">
                <a:solidFill>
                  <a:srgbClr val="000000"/>
                </a:solidFill>
              </a:rPr>
              <a:t>cssmin</a:t>
            </a:r>
            <a:r>
              <a:rPr lang="en-US" kern="0" dirty="0">
                <a:solidFill>
                  <a:srgbClr val="000000"/>
                </a:solidFill>
              </a:rPr>
              <a:t>. Minifies the CSS files</a:t>
            </a:r>
          </a:p>
          <a:p>
            <a:pPr marL="360000" lvl="1"/>
            <a:r>
              <a:rPr lang="en-US" b="1" kern="0" dirty="0">
                <a:solidFill>
                  <a:srgbClr val="000000"/>
                </a:solidFill>
              </a:rPr>
              <a:t>gulp-</a:t>
            </a:r>
            <a:r>
              <a:rPr lang="en-US" b="1" kern="0" dirty="0" err="1">
                <a:solidFill>
                  <a:srgbClr val="000000"/>
                </a:solidFill>
              </a:rPr>
              <a:t>uglify</a:t>
            </a:r>
            <a:r>
              <a:rPr lang="en-US" kern="0" dirty="0">
                <a:solidFill>
                  <a:srgbClr val="000000"/>
                </a:solidFill>
              </a:rPr>
              <a:t>. Minifies the JavaScript files</a:t>
            </a:r>
          </a:p>
        </p:txBody>
      </p:sp>
    </p:spTree>
    <p:extLst>
      <p:ext uri="{BB962C8B-B14F-4D97-AF65-F5344CB8AC3E}">
        <p14:creationId xmlns:p14="http://schemas.microsoft.com/office/powerpoint/2010/main" val="44003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7ac6552-2fcd-479c-ae49-b95244daf3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Bundling and Minification Example</a:t>
            </a:r>
          </a:p>
        </p:txBody>
      </p:sp>
      <p:sp>
        <p:nvSpPr>
          <p:cNvPr id="4" name="Content Placeholder 2"/>
          <p:cNvSpPr txBox="1">
            <a:spLocks/>
          </p:cNvSpPr>
          <p:nvPr/>
        </p:nvSpPr>
        <p:spPr>
          <a:xfrm>
            <a:off x="37640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200" kern="0" dirty="0" err="1">
                <a:solidFill>
                  <a:srgbClr val="000000"/>
                </a:solidFill>
                <a:latin typeface="Consolas" panose="020B0609020204030204" pitchFamily="49" charset="0"/>
              </a:rPr>
              <a:t>gulp.task</a:t>
            </a:r>
            <a:r>
              <a:rPr lang="en-US" sz="2200" kern="0" dirty="0">
                <a:solidFill>
                  <a:srgbClr val="000000"/>
                </a:solidFill>
                <a:latin typeface="Consolas" panose="020B0609020204030204" pitchFamily="49" charset="0"/>
              </a:rPr>
              <a:t>("minify-</a:t>
            </a:r>
            <a:r>
              <a:rPr lang="en-US" sz="2200" kern="0" dirty="0" err="1">
                <a:solidFill>
                  <a:srgbClr val="000000"/>
                </a:solidFill>
                <a:latin typeface="Consolas" panose="020B0609020204030204" pitchFamily="49" charset="0"/>
              </a:rPr>
              <a:t>js</a:t>
            </a:r>
            <a:r>
              <a:rPr lang="en-US" sz="2200" kern="0" dirty="0">
                <a:solidFill>
                  <a:srgbClr val="000000"/>
                </a:solidFill>
                <a:latin typeface="Consolas" panose="020B0609020204030204" pitchFamily="49" charset="0"/>
              </a:rPr>
              <a:t>", function() {</a:t>
            </a:r>
          </a:p>
          <a:p>
            <a:pPr marL="0" lvl="0" indent="0">
              <a:buNone/>
            </a:pPr>
            <a:r>
              <a:rPr lang="en-GB" sz="2200" kern="0" dirty="0">
                <a:solidFill>
                  <a:srgbClr val="000000"/>
                </a:solidFill>
                <a:latin typeface="Consolas" panose="020B0609020204030204" pitchFamily="49" charset="0"/>
              </a:rPr>
              <a:t>  return </a:t>
            </a:r>
            <a:r>
              <a:rPr lang="en-GB" sz="2200" kern="0" dirty="0" err="1">
                <a:solidFill>
                  <a:srgbClr val="000000"/>
                </a:solidFill>
                <a:latin typeface="Consolas" panose="020B0609020204030204" pitchFamily="49" charset="0"/>
              </a:rPr>
              <a:t>gulp.src</a:t>
            </a:r>
            <a:r>
              <a:rPr lang="en-GB" sz="2200" kern="0" dirty="0">
                <a:solidFill>
                  <a:srgbClr val="000000"/>
                </a:solidFill>
                <a:latin typeface="Consolas" panose="020B0609020204030204" pitchFamily="49" charset="0"/>
              </a:rPr>
              <a:t>(</a:t>
            </a:r>
            <a:r>
              <a:rPr lang="en-GB" sz="2200" kern="0" dirty="0" err="1">
                <a:solidFill>
                  <a:srgbClr val="000000"/>
                </a:solidFill>
                <a:latin typeface="Consolas" panose="020B0609020204030204" pitchFamily="49" charset="0"/>
              </a:rPr>
              <a:t>paths.jsFiles</a:t>
            </a:r>
            <a:r>
              <a:rPr lang="en-GB" sz="2200" kern="0" dirty="0">
                <a:solidFill>
                  <a:srgbClr val="000000"/>
                </a:solidFill>
                <a:latin typeface="Consolas" panose="020B0609020204030204" pitchFamily="49" charset="0"/>
              </a:rPr>
              <a:t>)</a:t>
            </a:r>
          </a:p>
          <a:p>
            <a:pPr marL="0" lvl="0" indent="0">
              <a:buNone/>
            </a:pPr>
            <a:r>
              <a:rPr lang="en-US" sz="2200" kern="0" dirty="0">
                <a:solidFill>
                  <a:srgbClr val="000000"/>
                </a:solidFill>
                <a:latin typeface="Consolas" panose="020B0609020204030204" pitchFamily="49" charset="0"/>
              </a:rPr>
              <a:t>    .pipe(</a:t>
            </a:r>
            <a:r>
              <a:rPr lang="en-US" sz="2200" kern="0" dirty="0" err="1">
                <a:solidFill>
                  <a:srgbClr val="000000"/>
                </a:solidFill>
                <a:latin typeface="Consolas" panose="020B0609020204030204" pitchFamily="49" charset="0"/>
              </a:rPr>
              <a:t>concat</a:t>
            </a:r>
            <a:r>
              <a:rPr lang="en-US" sz="2200" kern="0" dirty="0">
                <a:solidFill>
                  <a:srgbClr val="000000"/>
                </a:solidFill>
                <a:latin typeface="Consolas" panose="020B0609020204030204" pitchFamily="49" charset="0"/>
              </a:rPr>
              <a:t>(</a:t>
            </a:r>
            <a:r>
              <a:rPr lang="en-US" sz="2200" kern="0" dirty="0" err="1">
                <a:solidFill>
                  <a:srgbClr val="000000"/>
                </a:solidFill>
                <a:latin typeface="Consolas" panose="020B0609020204030204" pitchFamily="49" charset="0"/>
              </a:rPr>
              <a:t>paths.minifiedJsFileName</a:t>
            </a:r>
            <a:r>
              <a:rPr lang="en-US" sz="2200" kern="0" dirty="0">
                <a:solidFill>
                  <a:srgbClr val="000000"/>
                </a:solidFill>
                <a:latin typeface="Consolas" panose="020B0609020204030204" pitchFamily="49" charset="0"/>
              </a:rPr>
              <a:t>))</a:t>
            </a:r>
          </a:p>
          <a:p>
            <a:pPr marL="0" lvl="0" indent="0">
              <a:buNone/>
            </a:pPr>
            <a:r>
              <a:rPr lang="en-US" sz="2200" kern="0" dirty="0">
                <a:solidFill>
                  <a:srgbClr val="000000"/>
                </a:solidFill>
                <a:latin typeface="Consolas" panose="020B0609020204030204" pitchFamily="49" charset="0"/>
              </a:rPr>
              <a:t>    .pipe(</a:t>
            </a:r>
            <a:r>
              <a:rPr lang="en-US" sz="2200" kern="0" dirty="0" err="1">
                <a:solidFill>
                  <a:srgbClr val="000000"/>
                </a:solidFill>
                <a:latin typeface="Consolas" panose="020B0609020204030204" pitchFamily="49" charset="0"/>
              </a:rPr>
              <a:t>uglify</a:t>
            </a:r>
            <a:r>
              <a:rPr lang="en-US" sz="2200" kern="0" dirty="0">
                <a:solidFill>
                  <a:srgbClr val="000000"/>
                </a:solidFill>
                <a:latin typeface="Consolas" panose="020B0609020204030204" pitchFamily="49" charset="0"/>
              </a:rPr>
              <a:t>())</a:t>
            </a:r>
          </a:p>
          <a:p>
            <a:pPr marL="0" lvl="0" indent="0">
              <a:buNone/>
            </a:pPr>
            <a:r>
              <a:rPr lang="en-US" sz="2200" kern="0" dirty="0">
                <a:solidFill>
                  <a:srgbClr val="000000"/>
                </a:solidFill>
                <a:latin typeface="Consolas" panose="020B0609020204030204" pitchFamily="49" charset="0"/>
              </a:rPr>
              <a:t>    .pipe(</a:t>
            </a:r>
            <a:r>
              <a:rPr lang="en-US" sz="2200" kern="0" dirty="0" err="1">
                <a:solidFill>
                  <a:srgbClr val="000000"/>
                </a:solidFill>
                <a:latin typeface="Consolas" panose="020B0609020204030204" pitchFamily="49" charset="0"/>
              </a:rPr>
              <a:t>gulp.dest</a:t>
            </a:r>
            <a:r>
              <a:rPr lang="en-US" sz="2200" kern="0" dirty="0">
                <a:solidFill>
                  <a:srgbClr val="000000"/>
                </a:solidFill>
                <a:latin typeface="Consolas" panose="020B0609020204030204" pitchFamily="49" charset="0"/>
              </a:rPr>
              <a:t>(</a:t>
            </a:r>
            <a:r>
              <a:rPr lang="en-US" sz="2200" kern="0" dirty="0" err="1">
                <a:solidFill>
                  <a:srgbClr val="000000"/>
                </a:solidFill>
                <a:latin typeface="Consolas" panose="020B0609020204030204" pitchFamily="49" charset="0"/>
              </a:rPr>
              <a:t>paths.destinationJsFolder</a:t>
            </a:r>
            <a:r>
              <a:rPr lang="en-US" sz="2200" kern="0" dirty="0">
                <a:solidFill>
                  <a:srgbClr val="000000"/>
                </a:solidFill>
                <a:latin typeface="Consolas" panose="020B0609020204030204" pitchFamily="49" charset="0"/>
              </a:rPr>
              <a:t>));</a:t>
            </a:r>
          </a:p>
          <a:p>
            <a:pPr marL="0" lvl="0" indent="0">
              <a:buNone/>
            </a:pPr>
            <a:r>
              <a:rPr lang="en-US" sz="2200" kern="0" dirty="0">
                <a:solidFill>
                  <a:srgbClr val="000000"/>
                </a:solidFill>
                <a:latin typeface="Consolas" panose="020B0609020204030204" pitchFamily="49" charset="0"/>
              </a:rPr>
              <a:t>});</a:t>
            </a:r>
          </a:p>
          <a:p>
            <a:pPr marL="0" lvl="0" indent="0">
              <a:buNone/>
            </a:pPr>
            <a:endParaRPr lang="en-US" sz="2200" kern="0" dirty="0">
              <a:solidFill>
                <a:srgbClr val="000000"/>
              </a:solidFill>
              <a:latin typeface="Consolas" panose="020B0609020204030204" pitchFamily="49" charset="0"/>
            </a:endParaRPr>
          </a:p>
          <a:p>
            <a:pPr marL="0" lvl="0" indent="0">
              <a:buNone/>
            </a:pPr>
            <a:r>
              <a:rPr lang="en-US" sz="2200" kern="0" dirty="0" err="1">
                <a:solidFill>
                  <a:srgbClr val="000000"/>
                </a:solidFill>
                <a:latin typeface="Consolas" panose="020B0609020204030204" pitchFamily="49" charset="0"/>
              </a:rPr>
              <a:t>gulp.task</a:t>
            </a:r>
            <a:r>
              <a:rPr lang="en-US" sz="2200" kern="0" dirty="0">
                <a:solidFill>
                  <a:srgbClr val="000000"/>
                </a:solidFill>
                <a:latin typeface="Consolas" panose="020B0609020204030204" pitchFamily="49" charset="0"/>
              </a:rPr>
              <a:t>("</a:t>
            </a:r>
            <a:r>
              <a:rPr lang="en-US" sz="2200" kern="0" dirty="0" err="1">
                <a:solidFill>
                  <a:srgbClr val="000000"/>
                </a:solidFill>
                <a:latin typeface="Consolas" panose="020B0609020204030204" pitchFamily="49" charset="0"/>
              </a:rPr>
              <a:t>js</a:t>
            </a:r>
            <a:r>
              <a:rPr lang="en-US" sz="2200" kern="0" dirty="0">
                <a:solidFill>
                  <a:srgbClr val="000000"/>
                </a:solidFill>
                <a:latin typeface="Consolas" panose="020B0609020204030204" pitchFamily="49" charset="0"/>
              </a:rPr>
              <a:t>-watcher", function() {</a:t>
            </a:r>
          </a:p>
          <a:p>
            <a:pPr marL="0" lvl="0" indent="0">
              <a:buNone/>
            </a:pPr>
            <a:r>
              <a:rPr lang="en-GB" sz="2200" kern="0" dirty="0">
                <a:solidFill>
                  <a:srgbClr val="000000"/>
                </a:solidFill>
                <a:latin typeface="Consolas" panose="020B0609020204030204" pitchFamily="49" charset="0"/>
              </a:rPr>
              <a:t>  </a:t>
            </a:r>
            <a:r>
              <a:rPr lang="en-GB" sz="2200" kern="0" dirty="0" err="1">
                <a:solidFill>
                  <a:srgbClr val="000000"/>
                </a:solidFill>
                <a:latin typeface="Consolas" panose="020B0609020204030204" pitchFamily="49" charset="0"/>
              </a:rPr>
              <a:t>gulp.watch</a:t>
            </a:r>
            <a:r>
              <a:rPr lang="en-GB" sz="2200" kern="0" dirty="0">
                <a:solidFill>
                  <a:srgbClr val="000000"/>
                </a:solidFill>
                <a:latin typeface="Consolas" panose="020B0609020204030204" pitchFamily="49" charset="0"/>
              </a:rPr>
              <a:t>(</a:t>
            </a:r>
            <a:r>
              <a:rPr lang="en-GB" sz="2200" kern="0" dirty="0" err="1">
                <a:solidFill>
                  <a:srgbClr val="000000"/>
                </a:solidFill>
                <a:latin typeface="Consolas" panose="020B0609020204030204" pitchFamily="49" charset="0"/>
              </a:rPr>
              <a:t>paths.jsFiles</a:t>
            </a:r>
            <a:r>
              <a:rPr lang="en-GB" sz="2200" kern="0" dirty="0">
                <a:solidFill>
                  <a:srgbClr val="000000"/>
                </a:solidFill>
                <a:latin typeface="Consolas" panose="020B0609020204030204" pitchFamily="49" charset="0"/>
              </a:rPr>
              <a:t>, ["minify-</a:t>
            </a:r>
            <a:r>
              <a:rPr lang="en-GB" sz="2200" kern="0" dirty="0" err="1">
                <a:solidFill>
                  <a:srgbClr val="000000"/>
                </a:solidFill>
                <a:latin typeface="Consolas" panose="020B0609020204030204" pitchFamily="49" charset="0"/>
              </a:rPr>
              <a:t>js</a:t>
            </a:r>
            <a:r>
              <a:rPr lang="en-GB" sz="2200" kern="0" dirty="0">
                <a:solidFill>
                  <a:srgbClr val="000000"/>
                </a:solidFill>
                <a:latin typeface="Consolas" panose="020B0609020204030204" pitchFamily="49" charset="0"/>
              </a:rPr>
              <a:t>"]);</a:t>
            </a:r>
          </a:p>
          <a:p>
            <a:pPr marL="0" lvl="0" indent="0">
              <a:buNone/>
            </a:pPr>
            <a:r>
              <a:rPr lang="en-US" sz="2200" kern="0" dirty="0">
                <a:solidFill>
                  <a:srgbClr val="000000"/>
                </a:solidFill>
                <a:latin typeface="Consolas" panose="020B0609020204030204" pitchFamily="49" charset="0"/>
              </a:rPr>
              <a:t>});</a:t>
            </a:r>
          </a:p>
          <a:p>
            <a:pPr lvl="0"/>
            <a:endParaRPr lang="en-US" sz="2400" kern="0" dirty="0">
              <a:solidFill>
                <a:srgbClr val="000000"/>
              </a:solidFill>
            </a:endParaRPr>
          </a:p>
        </p:txBody>
      </p:sp>
    </p:spTree>
    <p:extLst>
      <p:ext uri="{BB962C8B-B14F-4D97-AF65-F5344CB8AC3E}">
        <p14:creationId xmlns:p14="http://schemas.microsoft.com/office/powerpoint/2010/main" val="2909847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Responsive Design</a:t>
            </a:r>
          </a:p>
        </p:txBody>
      </p:sp>
      <p:sp>
        <p:nvSpPr>
          <p:cNvPr id="3" name="Text Placeholder 2"/>
          <p:cNvSpPr>
            <a:spLocks noGrp="1"/>
          </p:cNvSpPr>
          <p:nvPr>
            <p:ph type="body" idx="1"/>
          </p:nvPr>
        </p:nvSpPr>
        <p:spPr/>
        <p:txBody>
          <a:bodyPr/>
          <a:lstStyle/>
          <a:p>
            <a:r>
              <a:rPr lang="en-US"/>
              <a:t>The HTML5 Viewport Attribute
CSS Media Queries
The Bootstrap Grid System
Demonstration: How to Use the Bootstrap Grid System
Applying the Flexbox Layout</a:t>
            </a:r>
            <a:endParaRPr lang="en-IN"/>
          </a:p>
        </p:txBody>
      </p:sp>
    </p:spTree>
    <p:extLst>
      <p:ext uri="{BB962C8B-B14F-4D97-AF65-F5344CB8AC3E}">
        <p14:creationId xmlns:p14="http://schemas.microsoft.com/office/powerpoint/2010/main" val="52513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1c976b3-1094-4a03-907d-cf23cf175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 HTML5 Viewport Attribute</a:t>
            </a:r>
          </a:p>
        </p:txBody>
      </p:sp>
      <p:sp>
        <p:nvSpPr>
          <p:cNvPr id="4" name="Content Placeholder 2"/>
          <p:cNvSpPr txBox="1">
            <a:spLocks/>
          </p:cNvSpPr>
          <p:nvPr/>
        </p:nvSpPr>
        <p:spPr>
          <a:xfrm>
            <a:off x="449458" y="99322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The </a:t>
            </a:r>
            <a:r>
              <a:rPr lang="en-US" b="1" kern="0" dirty="0">
                <a:solidFill>
                  <a:srgbClr val="000000"/>
                </a:solidFill>
              </a:rPr>
              <a:t>viewport</a:t>
            </a:r>
            <a:r>
              <a:rPr lang="en-US" kern="0" dirty="0">
                <a:solidFill>
                  <a:srgbClr val="000000"/>
                </a:solidFill>
              </a:rPr>
              <a:t> attribute helps render webpages in a virtual window in mobile devices</a:t>
            </a:r>
          </a:p>
          <a:p>
            <a:pPr marL="0" lvl="0" indent="0">
              <a:buNone/>
            </a:pPr>
            <a:endParaRPr lang="en-US" kern="0" dirty="0">
              <a:solidFill>
                <a:srgbClr val="000000"/>
              </a:solidFill>
            </a:endParaRPr>
          </a:p>
          <a:p>
            <a:pPr marL="0" lvl="0" indent="0" algn="ctr">
              <a:buNone/>
            </a:pPr>
            <a:r>
              <a:rPr lang="en-US" sz="2000" kern="0" dirty="0">
                <a:solidFill>
                  <a:srgbClr val="000000"/>
                </a:solidFill>
                <a:latin typeface="Lucida Sans Unicode" pitchFamily="34" charset="0"/>
                <a:ea typeface="Times New Roman" panose="02020603050405020304" pitchFamily="18" charset="0"/>
                <a:cs typeface="Lucida Sans Unicode" pitchFamily="34" charset="0"/>
              </a:rPr>
              <a:t>&lt;meta name="viewport" content="width=device-width, </a:t>
            </a:r>
          </a:p>
          <a:p>
            <a:pPr marL="0" lvl="0" indent="0" algn="ctr">
              <a:buNone/>
            </a:pPr>
            <a:r>
              <a:rPr lang="en-US" sz="2000" kern="0" dirty="0">
                <a:solidFill>
                  <a:srgbClr val="000000"/>
                </a:solidFill>
                <a:latin typeface="Lucida Sans Unicode" pitchFamily="34" charset="0"/>
                <a:ea typeface="Times New Roman" panose="02020603050405020304" pitchFamily="18" charset="0"/>
                <a:cs typeface="Lucida Sans Unicode" pitchFamily="34" charset="0"/>
              </a:rPr>
              <a:t>initial-scale=1, maximum-scale=1"&gt;</a:t>
            </a:r>
            <a:endParaRPr lang="en-GB" sz="2000" kern="0" dirty="0">
              <a:solidFill>
                <a:srgbClr val="000000"/>
              </a:solidFill>
              <a:latin typeface="Lucida Sans Unicode" pitchFamily="34" charset="0"/>
              <a:cs typeface="Lucida Sans Unicode" pitchFamily="34" charset="0"/>
            </a:endParaRPr>
          </a:p>
          <a:p>
            <a:pPr marL="0" lvl="0" indent="0">
              <a:buNone/>
            </a:pPr>
            <a:endParaRPr lang="en-US" sz="2000" kern="0" dirty="0">
              <a:solidFill>
                <a:srgbClr val="000000"/>
              </a:solidFill>
            </a:endParaRPr>
          </a:p>
        </p:txBody>
      </p:sp>
      <p:pic>
        <p:nvPicPr>
          <p:cNvPr id="5" name="Picture 4" descr="Image of a computer and a mobile device. The computer and mobile device display the same content."/>
          <p:cNvPicPr>
            <a:picLocks noChangeAspect="1"/>
          </p:cNvPicPr>
          <p:nvPr/>
        </p:nvPicPr>
        <p:blipFill>
          <a:blip r:embed="rId3"/>
          <a:stretch>
            <a:fillRect/>
          </a:stretch>
        </p:blipFill>
        <p:spPr>
          <a:xfrm>
            <a:off x="2389494" y="4031592"/>
            <a:ext cx="4388991" cy="2341550"/>
          </a:xfrm>
          <a:prstGeom prst="rect">
            <a:avLst/>
          </a:prstGeom>
        </p:spPr>
      </p:pic>
    </p:spTree>
    <p:extLst>
      <p:ext uri="{BB962C8B-B14F-4D97-AF65-F5344CB8AC3E}">
        <p14:creationId xmlns:p14="http://schemas.microsoft.com/office/powerpoint/2010/main" val="3895134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116547b-d220-4e9a-8527-2cd82f2aae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CSS Media Queries</a:t>
            </a:r>
          </a:p>
        </p:txBody>
      </p:sp>
      <p:sp>
        <p:nvSpPr>
          <p:cNvPr id="4" name="Content Placeholder 2">
            <a:extLst>
              <a:ext uri="{FF2B5EF4-FFF2-40B4-BE49-F238E27FC236}">
                <a16:creationId xmlns:a16="http://schemas.microsoft.com/office/drawing/2014/main" id="{1B6CC0B2-E3A9-455E-B5E8-0D2D9E4BF10D}"/>
              </a:ext>
            </a:extLst>
          </p:cNvPr>
          <p:cNvSpPr>
            <a:spLocks noGrp="1"/>
          </p:cNvSpPr>
          <p:nvPr/>
        </p:nvSpPr>
        <p:spPr bwMode="auto">
          <a:xfrm>
            <a:off x="458788" y="1021215"/>
            <a:ext cx="8119156" cy="3855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600" dirty="0">
                <a:solidFill>
                  <a:srgbClr val="000000"/>
                </a:solidFill>
                <a:ea typeface="+mn-ea"/>
              </a:rPr>
              <a:t>Characteristics of media queries:</a:t>
            </a:r>
          </a:p>
          <a:p>
            <a:pPr>
              <a:spcBef>
                <a:spcPct val="0"/>
              </a:spcBef>
              <a:buSzTx/>
            </a:pPr>
            <a:r>
              <a:rPr lang="en-US" sz="2600" dirty="0">
                <a:solidFill>
                  <a:srgbClr val="000000"/>
                </a:solidFill>
                <a:ea typeface="+mn-ea"/>
              </a:rPr>
              <a:t>Media queries are special selectors that begin with </a:t>
            </a:r>
            <a:r>
              <a:rPr lang="en-US" sz="2600" b="1" dirty="0">
                <a:solidFill>
                  <a:srgbClr val="000000"/>
                </a:solidFill>
                <a:ea typeface="+mn-ea"/>
              </a:rPr>
              <a:t>@media</a:t>
            </a:r>
          </a:p>
          <a:p>
            <a:pPr>
              <a:spcBef>
                <a:spcPct val="0"/>
              </a:spcBef>
              <a:buSzTx/>
            </a:pPr>
            <a:r>
              <a:rPr lang="en-US" sz="2600" dirty="0">
                <a:solidFill>
                  <a:srgbClr val="000000"/>
                </a:solidFill>
                <a:ea typeface="+mn-ea"/>
              </a:rPr>
              <a:t>You can also apply media queries in the </a:t>
            </a:r>
            <a:r>
              <a:rPr lang="en-US" sz="2600" b="1" dirty="0">
                <a:solidFill>
                  <a:srgbClr val="000000"/>
                </a:solidFill>
                <a:ea typeface="+mn-ea"/>
              </a:rPr>
              <a:t>&lt;link&gt; </a:t>
            </a:r>
            <a:r>
              <a:rPr lang="en-US" sz="2600" dirty="0">
                <a:solidFill>
                  <a:srgbClr val="000000"/>
                </a:solidFill>
                <a:ea typeface="+mn-ea"/>
              </a:rPr>
              <a:t>elements</a:t>
            </a:r>
          </a:p>
          <a:p>
            <a:pPr>
              <a:spcBef>
                <a:spcPct val="0"/>
              </a:spcBef>
              <a:buSzTx/>
            </a:pPr>
            <a:r>
              <a:rPr lang="en-US" sz="2600" dirty="0">
                <a:solidFill>
                  <a:srgbClr val="000000"/>
                </a:solidFill>
                <a:ea typeface="+mn-ea"/>
              </a:rPr>
              <a:t>Media queries support properties that allow you to specify the size details of the targeted display area</a:t>
            </a:r>
          </a:p>
          <a:p>
            <a:pPr marL="0" lvl="0" indent="0">
              <a:spcBef>
                <a:spcPct val="0"/>
              </a:spcBef>
              <a:buClrTx/>
              <a:buSzTx/>
              <a:buNone/>
            </a:pPr>
            <a:endParaRPr lang="en-US" sz="2600" dirty="0">
              <a:solidFill>
                <a:srgbClr val="000000"/>
              </a:solidFill>
              <a:ea typeface="+mn-ea"/>
            </a:endParaRPr>
          </a:p>
        </p:txBody>
      </p:sp>
      <p:sp>
        <p:nvSpPr>
          <p:cNvPr id="5" name="Rectangle 4">
            <a:extLst>
              <a:ext uri="{FF2B5EF4-FFF2-40B4-BE49-F238E27FC236}">
                <a16:creationId xmlns:a16="http://schemas.microsoft.com/office/drawing/2014/main" id="{6C1C9221-6AD3-491E-9F21-EF8779A7DA10}"/>
              </a:ext>
            </a:extLst>
          </p:cNvPr>
          <p:cNvSpPr/>
          <p:nvPr/>
        </p:nvSpPr>
        <p:spPr>
          <a:xfrm>
            <a:off x="597990" y="4174073"/>
            <a:ext cx="7374467" cy="1643527"/>
          </a:xfrm>
          <a:prstGeom prst="rect">
            <a:avLst/>
          </a:prstGeom>
        </p:spPr>
        <p:txBody>
          <a:bodyPr wrap="square">
            <a:spAutoFit/>
          </a:bodyPr>
          <a:lstStyle/>
          <a:p>
            <a:pPr lvl="0" fontAlgn="base">
              <a:lnSpc>
                <a:spcPct val="115000"/>
              </a:lnSpc>
              <a:spcBef>
                <a:spcPct val="0"/>
              </a:spcBef>
            </a:pPr>
            <a:r>
              <a:rPr lang="en-US" dirty="0">
                <a:solidFill>
                  <a:srgbClr val="000000"/>
                </a:solidFill>
                <a:latin typeface="Consolas" panose="020B0609020204030204" pitchFamily="49" charset="0"/>
                <a:ea typeface="Times New Roman" panose="02020603050405020304" pitchFamily="18" charset="0"/>
                <a:cs typeface="Lucida Sans Unicode" pitchFamily="34" charset="0"/>
              </a:rPr>
              <a:t>@media only screen and (max-width: 500px) {</a:t>
            </a:r>
            <a:endParaRPr lang="en-GB" dirty="0">
              <a:solidFill>
                <a:srgbClr val="000000"/>
              </a:solidFill>
              <a:latin typeface="Consolas" panose="020B0609020204030204" pitchFamily="49" charset="0"/>
              <a:ea typeface="Times New Roman" panose="02020603050405020304" pitchFamily="18" charset="0"/>
              <a:cs typeface="Lucida Sans Unicode" pitchFamily="34" charset="0"/>
            </a:endParaRPr>
          </a:p>
          <a:p>
            <a:pPr lvl="0" fontAlgn="base">
              <a:lnSpc>
                <a:spcPct val="115000"/>
              </a:lnSpc>
              <a:spcBef>
                <a:spcPct val="0"/>
              </a:spcBef>
            </a:pPr>
            <a:r>
              <a:rPr lang="en-US" dirty="0">
                <a:solidFill>
                  <a:srgbClr val="000000"/>
                </a:solidFill>
                <a:latin typeface="Consolas" panose="020B0609020204030204" pitchFamily="49" charset="0"/>
                <a:ea typeface="Times New Roman" panose="02020603050405020304" pitchFamily="18" charset="0"/>
                <a:cs typeface="Lucida Sans Unicode" pitchFamily="34" charset="0"/>
              </a:rPr>
              <a:t>    header{</a:t>
            </a:r>
            <a:endParaRPr lang="en-GB" dirty="0">
              <a:solidFill>
                <a:srgbClr val="000000"/>
              </a:solidFill>
              <a:latin typeface="Consolas" panose="020B0609020204030204" pitchFamily="49" charset="0"/>
              <a:ea typeface="Times New Roman" panose="02020603050405020304" pitchFamily="18" charset="0"/>
              <a:cs typeface="Lucida Sans Unicode" pitchFamily="34" charset="0"/>
            </a:endParaRPr>
          </a:p>
          <a:p>
            <a:pPr lvl="0" fontAlgn="base">
              <a:lnSpc>
                <a:spcPct val="115000"/>
              </a:lnSpc>
              <a:spcBef>
                <a:spcPct val="0"/>
              </a:spcBef>
            </a:pPr>
            <a:r>
              <a:rPr lang="en-US" dirty="0">
                <a:solidFill>
                  <a:srgbClr val="000000"/>
                </a:solidFill>
                <a:latin typeface="Consolas" panose="020B0609020204030204" pitchFamily="49" charset="0"/>
                <a:ea typeface="Times New Roman" panose="02020603050405020304" pitchFamily="18" charset="0"/>
                <a:cs typeface="Lucida Sans Unicode" pitchFamily="34" charset="0"/>
              </a:rPr>
              <a:t>      float: none;</a:t>
            </a:r>
            <a:endParaRPr lang="en-GB" dirty="0">
              <a:solidFill>
                <a:srgbClr val="000000"/>
              </a:solidFill>
              <a:latin typeface="Consolas" panose="020B0609020204030204" pitchFamily="49" charset="0"/>
              <a:ea typeface="Times New Roman" panose="02020603050405020304" pitchFamily="18" charset="0"/>
              <a:cs typeface="Lucida Sans Unicode" pitchFamily="34" charset="0"/>
            </a:endParaRPr>
          </a:p>
          <a:p>
            <a:pPr lvl="0" fontAlgn="base">
              <a:lnSpc>
                <a:spcPct val="115000"/>
              </a:lnSpc>
              <a:spcBef>
                <a:spcPct val="0"/>
              </a:spcBef>
            </a:pPr>
            <a:r>
              <a:rPr lang="en-US" dirty="0">
                <a:solidFill>
                  <a:srgbClr val="000000"/>
                </a:solidFill>
                <a:latin typeface="Consolas" panose="020B0609020204030204" pitchFamily="49" charset="0"/>
                <a:ea typeface="Times New Roman" panose="02020603050405020304" pitchFamily="18" charset="0"/>
                <a:cs typeface="Lucida Sans Unicode" pitchFamily="34" charset="0"/>
              </a:rPr>
              <a:t>    }</a:t>
            </a:r>
            <a:endParaRPr lang="en-GB" dirty="0">
              <a:solidFill>
                <a:srgbClr val="000000"/>
              </a:solidFill>
              <a:latin typeface="Consolas" panose="020B0609020204030204" pitchFamily="49" charset="0"/>
              <a:ea typeface="Times New Roman" panose="02020603050405020304" pitchFamily="18" charset="0"/>
              <a:cs typeface="Lucida Sans Unicode" pitchFamily="34" charset="0"/>
            </a:endParaRPr>
          </a:p>
          <a:p>
            <a:pPr lvl="0" fontAlgn="base">
              <a:spcBef>
                <a:spcPct val="0"/>
              </a:spcBef>
              <a:spcAft>
                <a:spcPct val="0"/>
              </a:spcAft>
            </a:pPr>
            <a:r>
              <a:rPr lang="en-US" dirty="0">
                <a:solidFill>
                  <a:srgbClr val="000000"/>
                </a:solidFill>
                <a:latin typeface="Consolas" panose="020B0609020204030204" pitchFamily="49" charset="0"/>
                <a:ea typeface="Times New Roman" panose="02020603050405020304" pitchFamily="18" charset="0"/>
                <a:cs typeface="Lucida Sans Unicode" pitchFamily="34" charset="0"/>
              </a:rPr>
              <a:t>}</a:t>
            </a:r>
            <a:endParaRPr lang="en-GB" dirty="0">
              <a:solidFill>
                <a:srgbClr val="000000"/>
              </a:solidFill>
              <a:latin typeface="Consolas" panose="020B0609020204030204" pitchFamily="49" charset="0"/>
              <a:cs typeface="Lucida Sans Unicode" pitchFamily="34" charset="0"/>
            </a:endParaRPr>
          </a:p>
        </p:txBody>
      </p:sp>
    </p:spTree>
    <p:extLst>
      <p:ext uri="{BB962C8B-B14F-4D97-AF65-F5344CB8AC3E}">
        <p14:creationId xmlns:p14="http://schemas.microsoft.com/office/powerpoint/2010/main" val="148554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96a5968-defb-4ea5-bb35-f1d403eb17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 Bootstrap Grid System</a:t>
            </a:r>
          </a:p>
        </p:txBody>
      </p:sp>
      <p:sp>
        <p:nvSpPr>
          <p:cNvPr id="4" name="Content Placeholder 2"/>
          <p:cNvSpPr txBox="1">
            <a:spLocks/>
          </p:cNvSpPr>
          <p:nvPr/>
        </p:nvSpPr>
        <p:spPr>
          <a:xfrm>
            <a:off x="446620"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Bootstrap grid is a layout system which includes 12 columns </a:t>
            </a:r>
          </a:p>
          <a:p>
            <a:pPr lvl="0"/>
            <a:r>
              <a:rPr lang="en-US" kern="0">
                <a:solidFill>
                  <a:srgbClr val="000000"/>
                </a:solidFill>
              </a:rPr>
              <a:t>It uses containers, rows and columns to organize and align the content</a:t>
            </a:r>
          </a:p>
          <a:p>
            <a:pPr marL="0" lvl="0" indent="0">
              <a:buNone/>
            </a:pPr>
            <a:r>
              <a:rPr lang="en-US" sz="1600" kern="0">
                <a:solidFill>
                  <a:srgbClr val="000000"/>
                </a:solidFill>
                <a:latin typeface="Consolas" panose="020B0609020204030204" pitchFamily="49" charset="0"/>
              </a:rPr>
              <a:t>        &lt;div class="container"&gt;</a:t>
            </a:r>
          </a:p>
          <a:p>
            <a:pPr marL="0" lvl="0" indent="0">
              <a:buNone/>
            </a:pPr>
            <a:r>
              <a:rPr lang="en-US" sz="1600" kern="0">
                <a:solidFill>
                  <a:srgbClr val="000000"/>
                </a:solidFill>
                <a:latin typeface="Consolas" panose="020B0609020204030204" pitchFamily="49" charset="0"/>
              </a:rPr>
              <a:t>            &lt;div class="row"&gt;</a:t>
            </a:r>
          </a:p>
          <a:p>
            <a:pPr marL="0" lvl="0" indent="0">
              <a:buNone/>
            </a:pPr>
            <a:r>
              <a:rPr lang="en-US" sz="1600" kern="0">
                <a:solidFill>
                  <a:srgbClr val="000000"/>
                </a:solidFill>
                <a:latin typeface="Consolas" panose="020B0609020204030204" pitchFamily="49" charset="0"/>
              </a:rPr>
              <a:t>                &lt;div class="col"&gt;</a:t>
            </a:r>
          </a:p>
          <a:p>
            <a:pPr marL="0" lvl="0" indent="0">
              <a:buNone/>
            </a:pPr>
            <a:r>
              <a:rPr lang="en-US" sz="1600" kern="0">
                <a:solidFill>
                  <a:srgbClr val="000000"/>
                </a:solidFill>
                <a:latin typeface="Consolas" panose="020B0609020204030204" pitchFamily="49" charset="0"/>
              </a:rPr>
              <a:t>                    &lt;h3&gt;First Column&lt;/h3&gt;</a:t>
            </a:r>
          </a:p>
          <a:p>
            <a:pPr marL="0" lvl="0" indent="0">
              <a:buNone/>
            </a:pPr>
            <a:r>
              <a:rPr lang="en-US" sz="1600" kern="0">
                <a:solidFill>
                  <a:srgbClr val="000000"/>
                </a:solidFill>
                <a:latin typeface="Consolas" panose="020B0609020204030204" pitchFamily="49" charset="0"/>
              </a:rPr>
              <a:t>                &lt;/div&gt;</a:t>
            </a:r>
          </a:p>
          <a:p>
            <a:pPr marL="0" lvl="0" indent="0">
              <a:buNone/>
            </a:pPr>
            <a:r>
              <a:rPr lang="en-US" sz="1600" kern="0">
                <a:solidFill>
                  <a:srgbClr val="000000"/>
                </a:solidFill>
                <a:latin typeface="Consolas" panose="020B0609020204030204" pitchFamily="49" charset="0"/>
              </a:rPr>
              <a:t>                &lt;div class="col"&gt;</a:t>
            </a:r>
          </a:p>
          <a:p>
            <a:pPr marL="0" lvl="0" indent="0">
              <a:buNone/>
            </a:pPr>
            <a:r>
              <a:rPr lang="en-US" sz="1600" kern="0">
                <a:solidFill>
                  <a:srgbClr val="000000"/>
                </a:solidFill>
                <a:latin typeface="Consolas" panose="020B0609020204030204" pitchFamily="49" charset="0"/>
              </a:rPr>
              <a:t>                    &lt;h3&gt;Second Column&lt;/h3&gt;</a:t>
            </a:r>
          </a:p>
          <a:p>
            <a:pPr marL="0" lvl="0" indent="0">
              <a:buNone/>
            </a:pPr>
            <a:r>
              <a:rPr lang="en-US" sz="1600" kern="0">
                <a:solidFill>
                  <a:srgbClr val="000000"/>
                </a:solidFill>
                <a:latin typeface="Consolas" panose="020B0609020204030204" pitchFamily="49" charset="0"/>
              </a:rPr>
              <a:t>                &lt;/div&gt;</a:t>
            </a:r>
          </a:p>
          <a:p>
            <a:pPr marL="0" lvl="0" indent="0">
              <a:buNone/>
            </a:pPr>
            <a:r>
              <a:rPr lang="en-US" sz="1600" kern="0">
                <a:solidFill>
                  <a:srgbClr val="000000"/>
                </a:solidFill>
                <a:latin typeface="Consolas" panose="020B0609020204030204" pitchFamily="49" charset="0"/>
              </a:rPr>
              <a:t>            &lt;/div&gt;</a:t>
            </a:r>
          </a:p>
          <a:p>
            <a:pPr marL="0" lvl="0" indent="0">
              <a:buNone/>
            </a:pPr>
            <a:r>
              <a:rPr lang="en-US" sz="1600" kern="0">
                <a:solidFill>
                  <a:srgbClr val="000000"/>
                </a:solidFill>
                <a:latin typeface="Consolas" panose="020B0609020204030204" pitchFamily="49" charset="0"/>
              </a:rPr>
              <a:t>        &lt;/div&gt;</a:t>
            </a:r>
          </a:p>
          <a:p>
            <a:pPr marL="0" lvl="0" indent="0">
              <a:buNone/>
            </a:pPr>
            <a:endParaRPr lang="en-US" sz="2000"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09788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38a8477c-3602-4f97-912b-34d92274ae1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How to Use the Bootstrap Grid System</a:t>
            </a:r>
            <a:endParaRPr lang="en-IN" dirty="0"/>
          </a:p>
        </p:txBody>
      </p:sp>
      <p:sp>
        <p:nvSpPr>
          <p:cNvPr id="4" name="Content Placeholder 2"/>
          <p:cNvSpPr txBox="1">
            <a:spLocks/>
          </p:cNvSpPr>
          <p:nvPr/>
        </p:nvSpPr>
        <p:spPr>
          <a:xfrm>
            <a:off x="368170" y="98002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marL="341312" indent="-341313"/>
            <a:r>
              <a:rPr lang="en-US" sz="2400" kern="0" dirty="0">
                <a:solidFill>
                  <a:srgbClr val="000000"/>
                </a:solidFill>
              </a:rPr>
              <a:t>Configure an ASP.NET Core web application to use Bootstrap</a:t>
            </a:r>
          </a:p>
          <a:p>
            <a:pPr marL="341312" indent="-341313"/>
            <a:r>
              <a:rPr lang="en-US" sz="2400" kern="0" dirty="0">
                <a:solidFill>
                  <a:srgbClr val="000000"/>
                </a:solidFill>
              </a:rPr>
              <a:t>Use the Bootstrap grid system</a:t>
            </a:r>
          </a:p>
          <a:p>
            <a:pPr marL="341312" indent="-341313"/>
            <a:r>
              <a:rPr lang="en-US" sz="2400" kern="0" dirty="0">
                <a:solidFill>
                  <a:srgbClr val="000000"/>
                </a:solidFill>
              </a:rPr>
              <a:t>Use </a:t>
            </a:r>
            <a:r>
              <a:rPr lang="en-US" kern="0" dirty="0">
                <a:solidFill>
                  <a:srgbClr val="000000"/>
                </a:solidFill>
              </a:rPr>
              <a:t>alignment in the grid</a:t>
            </a:r>
          </a:p>
          <a:p>
            <a:pPr marL="284162" lvl="1" indent="0">
              <a:buSzPct val="90000"/>
              <a:buNone/>
            </a:pPr>
            <a:endParaRPr lang="en-US" kern="0" dirty="0">
              <a:solidFill>
                <a:srgbClr val="000000"/>
              </a:solidFill>
            </a:endParaRPr>
          </a:p>
        </p:txBody>
      </p:sp>
    </p:spTree>
    <p:extLst>
      <p:ext uri="{BB962C8B-B14F-4D97-AF65-F5344CB8AC3E}">
        <p14:creationId xmlns:p14="http://schemas.microsoft.com/office/powerpoint/2010/main" val="2366081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35df5267-7157-43ed-a003-0e9161460f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Applying the Flexbox Layout</a:t>
            </a:r>
          </a:p>
        </p:txBody>
      </p:sp>
      <p:sp>
        <p:nvSpPr>
          <p:cNvPr id="4" name="Content Placeholder 2"/>
          <p:cNvSpPr txBox="1">
            <a:spLocks/>
          </p:cNvSpPr>
          <p:nvPr/>
        </p:nvSpPr>
        <p:spPr>
          <a:xfrm>
            <a:off x="397090" y="113615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All modern browsers support Flexbox</a:t>
            </a:r>
          </a:p>
          <a:p>
            <a:pPr lvl="0"/>
            <a:r>
              <a:rPr lang="en-US" sz="2400" kern="0" dirty="0">
                <a:solidFill>
                  <a:srgbClr val="000000"/>
                </a:solidFill>
              </a:rPr>
              <a:t>It provides an efficient way to layout and align items inside a specific parent container</a:t>
            </a:r>
          </a:p>
          <a:p>
            <a:pPr lvl="0"/>
            <a:r>
              <a:rPr lang="en-US" sz="2400" kern="0" dirty="0">
                <a:solidFill>
                  <a:srgbClr val="000000"/>
                </a:solidFill>
              </a:rPr>
              <a:t>Using </a:t>
            </a:r>
            <a:r>
              <a:rPr lang="en-US" sz="2400" b="1" kern="0" dirty="0">
                <a:solidFill>
                  <a:srgbClr val="000000"/>
                </a:solidFill>
              </a:rPr>
              <a:t>display: flex</a:t>
            </a:r>
            <a:r>
              <a:rPr lang="en-US" sz="2400" kern="0" dirty="0">
                <a:solidFill>
                  <a:srgbClr val="000000"/>
                </a:solidFill>
              </a:rPr>
              <a:t> a parent container can alter its children items width, height and order to fill the available space within it</a:t>
            </a:r>
          </a:p>
          <a:p>
            <a:pPr lvl="0"/>
            <a:r>
              <a:rPr lang="en-US" sz="2400" kern="0" dirty="0">
                <a:solidFill>
                  <a:srgbClr val="000000"/>
                </a:solidFill>
              </a:rPr>
              <a:t>Each direct child inside the flex container can override the behavior specified by the parent container</a:t>
            </a:r>
            <a:endParaRPr lang="en-US" sz="2000" kern="0" dirty="0">
              <a:solidFill>
                <a:srgbClr val="000000"/>
              </a:solidFill>
            </a:endParaRPr>
          </a:p>
        </p:txBody>
      </p:sp>
      <p:grpSp>
        <p:nvGrpSpPr>
          <p:cNvPr id="5" name="Group 4" descr="Eight items are displayed inside a flexbox container side by side.">
            <a:extLst>
              <a:ext uri="{FF2B5EF4-FFF2-40B4-BE49-F238E27FC236}">
                <a16:creationId xmlns:a16="http://schemas.microsoft.com/office/drawing/2014/main" id="{136626FD-80AE-4022-B230-EC27000792F1}"/>
              </a:ext>
            </a:extLst>
          </p:cNvPr>
          <p:cNvGrpSpPr/>
          <p:nvPr/>
        </p:nvGrpSpPr>
        <p:grpSpPr>
          <a:xfrm>
            <a:off x="673892" y="4446249"/>
            <a:ext cx="6911256" cy="1837260"/>
            <a:chOff x="868737" y="4431268"/>
            <a:chExt cx="6911256" cy="1837260"/>
          </a:xfrm>
        </p:grpSpPr>
        <p:pic>
          <p:nvPicPr>
            <p:cNvPr id="6" name="Picture 5">
              <a:extLst>
                <a:ext uri="{FF2B5EF4-FFF2-40B4-BE49-F238E27FC236}">
                  <a16:creationId xmlns:a16="http://schemas.microsoft.com/office/drawing/2014/main" id="{45EB2E76-20F2-4913-BB48-811757C6EFF8}"/>
                </a:ext>
              </a:extLst>
            </p:cNvPr>
            <p:cNvPicPr>
              <a:picLocks noChangeAspect="1"/>
            </p:cNvPicPr>
            <p:nvPr/>
          </p:nvPicPr>
          <p:blipFill rotWithShape="1">
            <a:blip r:embed="rId3"/>
            <a:srcRect l="324" t="12108" r="24827" b="72197"/>
            <a:stretch/>
          </p:blipFill>
          <p:spPr>
            <a:xfrm>
              <a:off x="977118" y="4800600"/>
              <a:ext cx="6771663" cy="798724"/>
            </a:xfrm>
            <a:prstGeom prst="rect">
              <a:avLst/>
            </a:prstGeom>
          </p:spPr>
        </p:pic>
        <p:sp>
          <p:nvSpPr>
            <p:cNvPr id="7" name="Rectangle 6">
              <a:extLst>
                <a:ext uri="{FF2B5EF4-FFF2-40B4-BE49-F238E27FC236}">
                  <a16:creationId xmlns:a16="http://schemas.microsoft.com/office/drawing/2014/main" id="{DB30F0D7-AB29-448A-A9E8-2259EEE5E697}"/>
                </a:ext>
              </a:extLst>
            </p:cNvPr>
            <p:cNvSpPr/>
            <p:nvPr/>
          </p:nvSpPr>
          <p:spPr>
            <a:xfrm>
              <a:off x="868737" y="4431268"/>
              <a:ext cx="1978170" cy="369332"/>
            </a:xfrm>
            <a:prstGeom prst="rect">
              <a:avLst/>
            </a:prstGeom>
          </p:spPr>
          <p:txBody>
            <a:bodyPr wrap="none">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Parent container</a:t>
              </a:r>
              <a:endParaRPr lang="he-IL" b="1" dirty="0">
                <a:solidFill>
                  <a:srgbClr val="0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54B52345-6EF5-4D16-B73C-457F13A68AE8}"/>
                </a:ext>
              </a:extLst>
            </p:cNvPr>
            <p:cNvSpPr/>
            <p:nvPr/>
          </p:nvSpPr>
          <p:spPr>
            <a:xfrm>
              <a:off x="6482137" y="5899196"/>
              <a:ext cx="1297856" cy="369332"/>
            </a:xfrm>
            <a:prstGeom prst="rect">
              <a:avLst/>
            </a:prstGeom>
          </p:spPr>
          <p:txBody>
            <a:bodyPr wrap="none">
              <a:spAutoFit/>
            </a:bodyPr>
            <a:lstStyle/>
            <a:p>
              <a:pPr lvl="0"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Child item</a:t>
              </a:r>
              <a:endParaRPr lang="he-IL" b="1" dirty="0">
                <a:solidFill>
                  <a:srgbClr val="000000"/>
                </a:solidFill>
                <a:latin typeface="Segoe UI" panose="020B0502040204020203" pitchFamily="34" charset="0"/>
                <a:cs typeface="Segoe UI" panose="020B0502040204020203" pitchFamily="34" charset="0"/>
              </a:endParaRPr>
            </a:p>
          </p:txBody>
        </p:sp>
        <p:cxnSp>
          <p:nvCxnSpPr>
            <p:cNvPr id="9" name="Straight Arrow Connector 8">
              <a:extLst>
                <a:ext uri="{FF2B5EF4-FFF2-40B4-BE49-F238E27FC236}">
                  <a16:creationId xmlns:a16="http://schemas.microsoft.com/office/drawing/2014/main" id="{38E894BB-766F-4808-86E4-60A20A73E767}"/>
                </a:ext>
              </a:extLst>
            </p:cNvPr>
            <p:cNvCxnSpPr>
              <a:cxnSpLocks/>
            </p:cNvCxnSpPr>
            <p:nvPr/>
          </p:nvCxnSpPr>
          <p:spPr bwMode="auto">
            <a:xfrm flipV="1">
              <a:off x="7243350" y="5410200"/>
              <a:ext cx="0" cy="488996"/>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1561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1c20a7da-0dde-41fe-ac27-185c6863ff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Flexbox</a:t>
            </a:r>
          </a:p>
        </p:txBody>
      </p:sp>
      <p:sp>
        <p:nvSpPr>
          <p:cNvPr id="4" name="Content Placeholder 2"/>
          <p:cNvSpPr txBox="1">
            <a:spLocks/>
          </p:cNvSpPr>
          <p:nvPr/>
        </p:nvSpPr>
        <p:spPr>
          <a:xfrm>
            <a:off x="4518366" y="1021215"/>
            <a:ext cx="405957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sz="1600" kern="0" dirty="0">
              <a:solidFill>
                <a:srgbClr val="000000"/>
              </a:solidFill>
            </a:endParaRPr>
          </a:p>
          <a:p>
            <a:pPr marL="0" lvl="0" indent="0">
              <a:buNone/>
            </a:pPr>
            <a:r>
              <a:rPr lang="en-US" sz="1600" kern="0" dirty="0">
                <a:solidFill>
                  <a:srgbClr val="000000"/>
                </a:solidFill>
                <a:latin typeface="Consolas" panose="020B0609020204030204" pitchFamily="49" charset="0"/>
              </a:rPr>
              <a:t>&lt;div class="container"&gt;</a:t>
            </a:r>
          </a:p>
          <a:p>
            <a:pPr marL="0" lvl="0" indent="0">
              <a:buNone/>
            </a:pPr>
            <a:r>
              <a:rPr lang="en-US" sz="1600" kern="0" dirty="0">
                <a:solidFill>
                  <a:srgbClr val="000000"/>
                </a:solidFill>
                <a:latin typeface="Consolas" panose="020B0609020204030204" pitchFamily="49" charset="0"/>
              </a:rPr>
              <a:t>   &lt;div class="box box-1"&gt;01&lt;/div&gt;</a:t>
            </a:r>
          </a:p>
          <a:p>
            <a:pPr marL="0" lvl="0" indent="0">
              <a:buNone/>
            </a:pPr>
            <a:r>
              <a:rPr lang="en-US" sz="1600" kern="0" dirty="0">
                <a:solidFill>
                  <a:srgbClr val="000000"/>
                </a:solidFill>
                <a:latin typeface="Consolas" panose="020B0609020204030204" pitchFamily="49" charset="0"/>
              </a:rPr>
              <a:t>   &lt;div class="box box-2"&gt;02&lt;/div&gt;</a:t>
            </a:r>
          </a:p>
          <a:p>
            <a:pPr marL="0" lvl="0" indent="0">
              <a:buNone/>
            </a:pPr>
            <a:r>
              <a:rPr lang="en-US" sz="1600" kern="0" dirty="0">
                <a:solidFill>
                  <a:srgbClr val="000000"/>
                </a:solidFill>
                <a:latin typeface="Consolas" panose="020B0609020204030204" pitchFamily="49" charset="0"/>
              </a:rPr>
              <a:t>   &lt;div class="box box-3"&gt;03&lt;/div&gt;</a:t>
            </a:r>
          </a:p>
          <a:p>
            <a:pPr marL="0" lvl="0" indent="0">
              <a:buNone/>
            </a:pPr>
            <a:r>
              <a:rPr lang="en-US" sz="1600" kern="0" dirty="0">
                <a:solidFill>
                  <a:srgbClr val="000000"/>
                </a:solidFill>
                <a:latin typeface="Consolas" panose="020B0609020204030204" pitchFamily="49" charset="0"/>
              </a:rPr>
              <a:t>   &lt;div class="box box-4"&gt;04&lt;/div&gt;</a:t>
            </a:r>
          </a:p>
          <a:p>
            <a:pPr marL="0" lvl="0" indent="0">
              <a:buNone/>
            </a:pPr>
            <a:r>
              <a:rPr lang="en-US" sz="1600" kern="0" dirty="0">
                <a:solidFill>
                  <a:srgbClr val="000000"/>
                </a:solidFill>
                <a:latin typeface="Consolas" panose="020B0609020204030204" pitchFamily="49" charset="0"/>
              </a:rPr>
              <a:t>&lt;/div&gt;</a:t>
            </a:r>
          </a:p>
          <a:p>
            <a:pPr marL="0" lvl="0" indent="0">
              <a:buNone/>
            </a:pPr>
            <a:endParaRPr lang="en-US" sz="1600" kern="0" dirty="0">
              <a:solidFill>
                <a:srgbClr val="000000"/>
              </a:solidFill>
            </a:endParaRPr>
          </a:p>
        </p:txBody>
      </p:sp>
      <p:sp>
        <p:nvSpPr>
          <p:cNvPr id="5" name="Rectangle 4">
            <a:extLst>
              <a:ext uri="{FF2B5EF4-FFF2-40B4-BE49-F238E27FC236}">
                <a16:creationId xmlns:a16="http://schemas.microsoft.com/office/drawing/2014/main" id="{C1951EE9-0F4B-417C-82DF-7D0E5605A6BE}"/>
              </a:ext>
            </a:extLst>
          </p:cNvPr>
          <p:cNvSpPr/>
          <p:nvPr/>
        </p:nvSpPr>
        <p:spPr>
          <a:xfrm>
            <a:off x="471190" y="1070073"/>
            <a:ext cx="4572000" cy="5016758"/>
          </a:xfrm>
          <a:prstGeom prst="rect">
            <a:avLst/>
          </a:prstGeom>
        </p:spPr>
        <p:txBody>
          <a:bodyPr>
            <a:spAutoFit/>
          </a:bodyPr>
          <a:lstStyle/>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.container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display: flex;</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justify-content: center;</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align-items: center;</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height: 800px;</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background-color: gray;</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padding: 20px;</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.box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width: 100px;</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.box-4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order: -1;</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align-self: flex-start;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Arial" charset="0"/>
              </a:rPr>
              <a:t>.box-2 {</a:t>
            </a:r>
          </a:p>
          <a:p>
            <a:pPr lvl="0" fontAlgn="base">
              <a:spcBef>
                <a:spcPct val="0"/>
              </a:spcBef>
              <a:spcAft>
                <a:spcPct val="0"/>
              </a:spcAft>
            </a:pPr>
            <a:r>
              <a:rPr lang="en-US" sz="1600" dirty="0">
                <a:solidFill>
                  <a:srgbClr val="000000"/>
                </a:solidFill>
                <a:latin typeface="Consolas" panose="020B0609020204030204" pitchFamily="49" charset="0"/>
                <a:cs typeface="Arial" charset="0"/>
              </a:rPr>
              <a:t>    flex-grow: 2;</a:t>
            </a:r>
          </a:p>
          <a:p>
            <a:pPr lvl="0" fontAlgn="base">
              <a:spcBef>
                <a:spcPct val="0"/>
              </a:spcBef>
              <a:spcAft>
                <a:spcPct val="0"/>
              </a:spcAft>
            </a:pPr>
            <a:r>
              <a:rPr lang="en-US" sz="1600" dirty="0">
                <a:solidFill>
                  <a:srgbClr val="000000"/>
                </a:solidFill>
                <a:latin typeface="Consolas" panose="020B0609020204030204" pitchFamily="49" charset="0"/>
                <a:cs typeface="Arial"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p:txBody>
      </p:sp>
      <p:pic>
        <p:nvPicPr>
          <p:cNvPr id="6" name="Picture 5" descr="Eight items are displayed inside a flexbox container. The fourth item is in the up left corner. All other items are displayed side by side in the center of the flexbox container. The second item has a width which is bigger than the other items">
            <a:extLst>
              <a:ext uri="{FF2B5EF4-FFF2-40B4-BE49-F238E27FC236}">
                <a16:creationId xmlns:a16="http://schemas.microsoft.com/office/drawing/2014/main" id="{AA2BB6CF-D516-48E1-AFD5-56A7D45FAFE3}"/>
              </a:ext>
            </a:extLst>
          </p:cNvPr>
          <p:cNvPicPr>
            <a:picLocks noChangeAspect="1"/>
          </p:cNvPicPr>
          <p:nvPr/>
        </p:nvPicPr>
        <p:blipFill rotWithShape="1">
          <a:blip r:embed="rId3"/>
          <a:srcRect t="8583" r="20724" b="8712"/>
          <a:stretch/>
        </p:blipFill>
        <p:spPr>
          <a:xfrm>
            <a:off x="4518366" y="3800511"/>
            <a:ext cx="4036274" cy="2368637"/>
          </a:xfrm>
          <a:prstGeom prst="rect">
            <a:avLst/>
          </a:prstGeom>
        </p:spPr>
      </p:pic>
    </p:spTree>
    <p:extLst>
      <p:ext uri="{BB962C8B-B14F-4D97-AF65-F5344CB8AC3E}">
        <p14:creationId xmlns:p14="http://schemas.microsoft.com/office/powerpoint/2010/main" val="1293519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7bc6182e-9423-4f5a-a9d9-4abef7415b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Client-Side Development</a:t>
            </a:r>
          </a:p>
        </p:txBody>
      </p:sp>
      <p:sp>
        <p:nvSpPr>
          <p:cNvPr id="3" name="Text Placeholder 2"/>
          <p:cNvSpPr>
            <a:spLocks noGrp="1"/>
          </p:cNvSpPr>
          <p:nvPr>
            <p:ph type="body" idx="1"/>
          </p:nvPr>
        </p:nvSpPr>
        <p:spPr/>
        <p:txBody>
          <a:bodyPr/>
          <a:lstStyle/>
          <a:p>
            <a:r>
              <a:rPr lang="en-US"/>
              <a:t>Exercise 1: Using gulp to Run Tasks
Exercise 2: Styling Using Sass
Exercise 3: Using Bootstrap</a:t>
            </a:r>
            <a:endParaRPr lang="en-IN"/>
          </a:p>
        </p:txBody>
      </p:sp>
      <p:sp>
        <p:nvSpPr>
          <p:cNvPr id="4" name="TextBox 3"/>
          <p:cNvSpPr txBox="1"/>
          <p:nvPr/>
        </p:nvSpPr>
        <p:spPr>
          <a:xfrm>
            <a:off x="458788" y="6163356"/>
            <a:ext cx="4652812"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22071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853962f-bfcc-4793-ba5c-00519c41cf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1: Applying Styles</a:t>
            </a:r>
          </a:p>
        </p:txBody>
      </p:sp>
      <p:sp>
        <p:nvSpPr>
          <p:cNvPr id="3" name="Text Placeholder 2"/>
          <p:cNvSpPr>
            <a:spLocks noGrp="1"/>
          </p:cNvSpPr>
          <p:nvPr>
            <p:ph type="body" idx="1"/>
          </p:nvPr>
        </p:nvSpPr>
        <p:spPr/>
        <p:txBody>
          <a:bodyPr/>
          <a:lstStyle/>
          <a:p>
            <a:r>
              <a:rPr lang="en-US"/>
              <a:t>Introduction to Bootstrap
Bootstrap Components
Demonstration: How to Work with Bootstrap
Styling Applications with Sass
Styling Applications with Less</a:t>
            </a:r>
            <a:endParaRPr lang="en-IN"/>
          </a:p>
        </p:txBody>
      </p:sp>
    </p:spTree>
    <p:extLst>
      <p:ext uri="{BB962C8B-B14F-4D97-AF65-F5344CB8AC3E}">
        <p14:creationId xmlns:p14="http://schemas.microsoft.com/office/powerpoint/2010/main" val="164530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5988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31520001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392884" y="1021215"/>
            <a:ext cx="8119156" cy="5524500"/>
          </a:xfrm>
          <a:prstGeom prst="rect">
            <a:avLst/>
          </a:prstGeom>
          <a:noFill/>
        </p:spPr>
        <p:txBody>
          <a:bodyPr vert="horz" wrap="square" rtlCol="0">
            <a:spAutoFit/>
          </a:bodyPr>
          <a:lstStyle/>
          <a:p>
            <a:pPr>
              <a:spcBef>
                <a:spcPts val="600"/>
              </a:spcBef>
              <a:spcAft>
                <a:spcPts val="800"/>
              </a:spcAft>
            </a:pPr>
            <a:r>
              <a:rPr lang="en-GB" sz="2800" dirty="0">
                <a:effectLst/>
                <a:latin typeface="Segoe UI" panose="020B0502040204020203" pitchFamily="34" charset="0"/>
                <a:ea typeface="Calibri" panose="020F0502020204030204" pitchFamily="34" charset="0"/>
                <a:cs typeface="Times New Roman" panose="02020603050405020304" pitchFamily="18" charset="0"/>
              </a:rPr>
              <a:t>You have been asked to create a web-based ice cream application for your organization's customers. The application should have a page showing all kinds of ice creams in stock, and a purchase page which will allow customers to purchase ice cream. To style the application, you decided to use Bootstrap and Sass. You have decided to use gulp to compile, minify and bundle files.</a:t>
            </a:r>
            <a:endParaRPr lang="en-IN"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602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fb88d549-6e57-4c41-9990-26c9ef42e6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Review</a:t>
            </a:r>
          </a:p>
        </p:txBody>
      </p:sp>
      <p:sp>
        <p:nvSpPr>
          <p:cNvPr id="3" name="Text Placeholder 2"/>
          <p:cNvSpPr>
            <a:spLocks noGrp="1"/>
          </p:cNvSpPr>
          <p:nvPr>
            <p:ph type="body" idx="1"/>
          </p:nvPr>
        </p:nvSpPr>
        <p:spPr/>
        <p:txBody>
          <a:bodyPr/>
          <a:lstStyle/>
          <a:p>
            <a:r>
              <a:rPr lang="en-US" dirty="0"/>
              <a:t>A developer in your team added a function to the </a:t>
            </a:r>
            <a:r>
              <a:rPr lang="en-US" b="1" dirty="0"/>
              <a:t>payment-calc.js</a:t>
            </a:r>
            <a:r>
              <a:rPr lang="en-US" dirty="0"/>
              <a:t> file which is located in the </a:t>
            </a:r>
            <a:r>
              <a:rPr lang="en-US" b="1" dirty="0"/>
              <a:t>Scripts</a:t>
            </a:r>
            <a:r>
              <a:rPr lang="en-US" dirty="0"/>
              <a:t> folder. He was surprised to see the </a:t>
            </a:r>
            <a:r>
              <a:rPr lang="en-US" b="1" dirty="0"/>
              <a:t>script.min.js</a:t>
            </a:r>
            <a:r>
              <a:rPr lang="en-US" dirty="0"/>
              <a:t> file was automatically updated. Can you explain to him why the </a:t>
            </a:r>
            <a:r>
              <a:rPr lang="en-US" b="1" dirty="0"/>
              <a:t>script.min.js</a:t>
            </a:r>
            <a:r>
              <a:rPr lang="en-US" dirty="0"/>
              <a:t> file was automatically updated?
A member of your team was told the application is styled by using Bootstrap. However, when she looked at the layout of the application, she didn’t see any link to Bootstrap. Can you explain to her how the application is linked to Bootstrap?</a:t>
            </a:r>
            <a:endParaRPr lang="en-IN" dirty="0"/>
          </a:p>
        </p:txBody>
      </p:sp>
    </p:spTree>
    <p:extLst>
      <p:ext uri="{BB962C8B-B14F-4D97-AF65-F5344CB8AC3E}">
        <p14:creationId xmlns:p14="http://schemas.microsoft.com/office/powerpoint/2010/main" val="290588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endParaRPr lang="en-IN" dirty="0"/>
          </a:p>
        </p:txBody>
      </p:sp>
    </p:spTree>
    <p:extLst>
      <p:ext uri="{BB962C8B-B14F-4D97-AF65-F5344CB8AC3E}">
        <p14:creationId xmlns:p14="http://schemas.microsoft.com/office/powerpoint/2010/main" val="16699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9999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3593311-38e3-4b07-b31f-c1f29793c7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 to Bootstrap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3600" kern="0" dirty="0">
                <a:solidFill>
                  <a:srgbClr val="000000"/>
                </a:solidFill>
              </a:rPr>
              <a:t>What is </a:t>
            </a:r>
            <a:r>
              <a:rPr lang="en-US" sz="3600" kern="0" dirty="0" err="1">
                <a:solidFill>
                  <a:srgbClr val="000000"/>
                </a:solidFill>
              </a:rPr>
              <a:t>Boostrap</a:t>
            </a:r>
            <a:r>
              <a:rPr lang="en-US" sz="3600" kern="0" dirty="0">
                <a:solidFill>
                  <a:srgbClr val="000000"/>
                </a:solidFill>
              </a:rPr>
              <a:t>?</a:t>
            </a:r>
          </a:p>
          <a:p>
            <a:pPr marL="288000" lvl="0"/>
            <a:r>
              <a:rPr lang="en-US" kern="0" dirty="0">
                <a:solidFill>
                  <a:srgbClr val="000000"/>
                </a:solidFill>
              </a:rPr>
              <a:t>Bootstrap is a HTML, CSS and JS framework for building responsive web applications</a:t>
            </a:r>
          </a:p>
          <a:p>
            <a:pPr marL="288000" lvl="0"/>
            <a:r>
              <a:rPr lang="en-US" kern="0" dirty="0">
                <a:solidFill>
                  <a:srgbClr val="000000"/>
                </a:solidFill>
              </a:rPr>
              <a:t>Allows you to quickly develop the client-side of your web applications</a:t>
            </a:r>
          </a:p>
          <a:p>
            <a:pPr marL="288000" lvl="0"/>
            <a:r>
              <a:rPr lang="en-US" kern="0" dirty="0">
                <a:solidFill>
                  <a:srgbClr val="000000"/>
                </a:solidFill>
              </a:rPr>
              <a:t>Includes pre-built components and styles</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13847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cd6bb3-ea35-489d-bfbe-c8e3c543f2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Bootstrap to a Web Application</a:t>
            </a:r>
            <a:endParaRPr lang="en-IN"/>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To get started with bootstrap you need to add a few files to your application:</a:t>
            </a:r>
          </a:p>
          <a:p>
            <a:pPr marL="216000" lvl="0"/>
            <a:r>
              <a:rPr lang="en-US" sz="2000" b="1" kern="0" dirty="0">
                <a:solidFill>
                  <a:srgbClr val="000000"/>
                </a:solidFill>
              </a:rPr>
              <a:t>bootstrap.css </a:t>
            </a:r>
            <a:r>
              <a:rPr lang="en-US" sz="2000" kern="0" dirty="0">
                <a:solidFill>
                  <a:srgbClr val="000000"/>
                </a:solidFill>
              </a:rPr>
              <a:t>– Includes all the CSS that Bootstrap needs to work</a:t>
            </a:r>
          </a:p>
          <a:p>
            <a:pPr marL="216000" lvl="0"/>
            <a:r>
              <a:rPr lang="en-US" sz="2000" b="1" kern="0" dirty="0">
                <a:solidFill>
                  <a:srgbClr val="000000"/>
                </a:solidFill>
              </a:rPr>
              <a:t>bootstrap.js </a:t>
            </a:r>
            <a:r>
              <a:rPr lang="en-US" sz="2000" kern="0" dirty="0">
                <a:solidFill>
                  <a:srgbClr val="000000"/>
                </a:solidFill>
              </a:rPr>
              <a:t>– Includes all the JavaScript that Bootstrap needs to work</a:t>
            </a:r>
          </a:p>
          <a:p>
            <a:pPr marL="216000" lvl="0"/>
            <a:r>
              <a:rPr lang="en-US" sz="2000" b="1" kern="0" dirty="0">
                <a:solidFill>
                  <a:srgbClr val="000000"/>
                </a:solidFill>
              </a:rPr>
              <a:t>jQuery – </a:t>
            </a:r>
            <a:r>
              <a:rPr lang="en-US" sz="2000" kern="0" dirty="0" err="1">
                <a:solidFill>
                  <a:srgbClr val="000000"/>
                </a:solidFill>
              </a:rPr>
              <a:t>Boostrap</a:t>
            </a:r>
            <a:r>
              <a:rPr lang="en-US" sz="2000" kern="0" dirty="0">
                <a:solidFill>
                  <a:srgbClr val="000000"/>
                </a:solidFill>
              </a:rPr>
              <a:t> is </a:t>
            </a:r>
            <a:r>
              <a:rPr lang="en-US" sz="2000" kern="0" dirty="0" err="1">
                <a:solidFill>
                  <a:srgbClr val="000000"/>
                </a:solidFill>
              </a:rPr>
              <a:t>dependant</a:t>
            </a:r>
            <a:r>
              <a:rPr lang="en-US" sz="2000" kern="0" dirty="0">
                <a:solidFill>
                  <a:srgbClr val="000000"/>
                </a:solidFill>
              </a:rPr>
              <a:t> on jQuery and needs it to work</a:t>
            </a:r>
          </a:p>
          <a:p>
            <a:pPr marL="216000" lvl="0"/>
            <a:r>
              <a:rPr lang="en-US" sz="2000" b="1" kern="0" dirty="0">
                <a:solidFill>
                  <a:srgbClr val="000000"/>
                </a:solidFill>
              </a:rPr>
              <a:t>popper.js – </a:t>
            </a:r>
            <a:r>
              <a:rPr lang="en-US" sz="2000" kern="0" dirty="0">
                <a:solidFill>
                  <a:srgbClr val="000000"/>
                </a:solidFill>
              </a:rPr>
              <a:t>This library is responsible for the HTML elements that pop out of the natural flow of the page like tooltips </a:t>
            </a:r>
          </a:p>
          <a:p>
            <a:pPr lvl="0"/>
            <a:endParaRPr lang="en-US" sz="2000" kern="0" dirty="0">
              <a:solidFill>
                <a:srgbClr val="000000"/>
              </a:solidFill>
            </a:endParaRPr>
          </a:p>
          <a:p>
            <a:pPr marL="284163" lvl="1" indent="0">
              <a:buNone/>
            </a:pPr>
            <a:r>
              <a:rPr lang="en-US" sz="1600" kern="0" dirty="0">
                <a:solidFill>
                  <a:srgbClr val="000000"/>
                </a:solidFill>
                <a:latin typeface="Consolas" panose="020B0609020204030204" pitchFamily="49" charset="0"/>
              </a:rPr>
              <a:t> </a:t>
            </a:r>
            <a:r>
              <a:rPr lang="en-US" sz="1800" kern="0" dirty="0">
                <a:solidFill>
                  <a:srgbClr val="000000"/>
                </a:solidFill>
                <a:latin typeface="Consolas" panose="020B0609020204030204" pitchFamily="49" charset="0"/>
              </a:rPr>
              <a:t>"dependencies": {</a:t>
            </a:r>
          </a:p>
          <a:p>
            <a:pPr marL="284163" lvl="1" indent="0">
              <a:buNone/>
            </a:pPr>
            <a:r>
              <a:rPr lang="en-US" sz="1800" kern="0" dirty="0">
                <a:solidFill>
                  <a:srgbClr val="000000"/>
                </a:solidFill>
                <a:latin typeface="Consolas" panose="020B0609020204030204" pitchFamily="49" charset="0"/>
              </a:rPr>
              <a:t>    "bootstrap": "4.1.3",</a:t>
            </a:r>
          </a:p>
          <a:p>
            <a:pPr marL="284163" lvl="1" indent="0">
              <a:buNone/>
            </a:pP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jquery</a:t>
            </a:r>
            <a:r>
              <a:rPr lang="en-US" sz="1800" kern="0" dirty="0">
                <a:solidFill>
                  <a:srgbClr val="000000"/>
                </a:solidFill>
                <a:latin typeface="Consolas" panose="020B0609020204030204" pitchFamily="49" charset="0"/>
              </a:rPr>
              <a:t>": "3.3.1",</a:t>
            </a:r>
          </a:p>
          <a:p>
            <a:pPr marL="284163" lvl="1" indent="0">
              <a:buNone/>
            </a:pPr>
            <a:r>
              <a:rPr lang="en-US" sz="1800" kern="0" dirty="0">
                <a:solidFill>
                  <a:srgbClr val="000000"/>
                </a:solidFill>
                <a:latin typeface="Consolas" panose="020B0609020204030204" pitchFamily="49" charset="0"/>
              </a:rPr>
              <a:t>    "popper.js": "1.14.3"</a:t>
            </a:r>
          </a:p>
          <a:p>
            <a:pPr marL="284163" lvl="1" indent="0">
              <a:buNone/>
            </a:pPr>
            <a:r>
              <a:rPr lang="en-US" sz="1800" kern="0" dirty="0">
                <a:solidFill>
                  <a:srgbClr val="000000"/>
                </a:solidFill>
                <a:latin typeface="Consolas" panose="020B0609020204030204" pitchFamily="49" charset="0"/>
              </a:rPr>
              <a:t> }</a:t>
            </a:r>
          </a:p>
          <a:p>
            <a:pPr marL="0" lvl="0" indent="0">
              <a:buNone/>
            </a:pP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92325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cd7262-4730-497a-acf2-2eaa012b5e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Bootstrap Components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Bootstrap includes a large variety of pre-built components, such as: </a:t>
            </a:r>
          </a:p>
          <a:p>
            <a:pPr marL="284163" lvl="1" indent="0">
              <a:buNone/>
            </a:pPr>
            <a:r>
              <a:rPr lang="en-US" kern="0" dirty="0">
                <a:solidFill>
                  <a:srgbClr val="000000"/>
                </a:solidFill>
              </a:rPr>
              <a:t>Alerts, Buttons, Dropdowns, </a:t>
            </a:r>
            <a:r>
              <a:rPr lang="en-US" kern="0" dirty="0" err="1">
                <a:solidFill>
                  <a:srgbClr val="000000"/>
                </a:solidFill>
              </a:rPr>
              <a:t>Nav</a:t>
            </a:r>
            <a:r>
              <a:rPr lang="en-US" kern="0" dirty="0">
                <a:solidFill>
                  <a:srgbClr val="000000"/>
                </a:solidFill>
              </a:rPr>
              <a:t> menus, </a:t>
            </a:r>
            <a:r>
              <a:rPr lang="en-US" kern="0" dirty="0" err="1">
                <a:solidFill>
                  <a:srgbClr val="000000"/>
                </a:solidFill>
              </a:rPr>
              <a:t>Navbars</a:t>
            </a:r>
            <a:r>
              <a:rPr lang="en-US" kern="0" dirty="0">
                <a:solidFill>
                  <a:srgbClr val="000000"/>
                </a:solidFill>
              </a:rPr>
              <a:t>, Modal windows and more</a:t>
            </a:r>
          </a:p>
          <a:p>
            <a:pPr lvl="0"/>
            <a:r>
              <a:rPr lang="en-US" kern="0" dirty="0">
                <a:solidFill>
                  <a:srgbClr val="000000"/>
                </a:solidFill>
              </a:rPr>
              <a:t>To create these components, it is important to follow the right HTML hierarchy that is described inside the Bootstrap documentation and add all needed CSS classes</a:t>
            </a:r>
          </a:p>
          <a:p>
            <a:pPr lvl="0"/>
            <a:r>
              <a:rPr lang="en-US" kern="0" dirty="0">
                <a:solidFill>
                  <a:srgbClr val="000000"/>
                </a:solidFill>
              </a:rPr>
              <a:t>When a required class is missing or the hierarchy is not right, the elements will not look and behave as expected</a:t>
            </a:r>
          </a:p>
        </p:txBody>
      </p:sp>
    </p:spTree>
    <p:extLst>
      <p:ext uri="{BB962C8B-B14F-4D97-AF65-F5344CB8AC3E}">
        <p14:creationId xmlns:p14="http://schemas.microsoft.com/office/powerpoint/2010/main" val="234590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ca9c4f7-8b11-4bc7-9063-230733650d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Bootstrap Components Example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kern="0" dirty="0">
                <a:solidFill>
                  <a:srgbClr val="000000"/>
                </a:solidFill>
                <a:latin typeface="Consolas" panose="020B0609020204030204" pitchFamily="49" charset="0"/>
              </a:rPr>
              <a:t>&lt;div class="alert alert-danger"&gt;A designed alert message&lt;/div&gt;</a:t>
            </a:r>
          </a:p>
          <a:p>
            <a:pPr marL="0" lvl="0" indent="0">
              <a:buNone/>
            </a:pPr>
            <a:endParaRPr lang="en-US" sz="1800" kern="0" dirty="0">
              <a:solidFill>
                <a:srgbClr val="000000"/>
              </a:solidFill>
              <a:latin typeface="Consolas" panose="020B0609020204030204" pitchFamily="49" charset="0"/>
            </a:endParaRPr>
          </a:p>
          <a:p>
            <a:pPr marL="0" lvl="0" indent="0">
              <a:buNone/>
            </a:pPr>
            <a:r>
              <a:rPr lang="en-US" sz="1800" kern="0" dirty="0">
                <a:solidFill>
                  <a:srgbClr val="000000"/>
                </a:solidFill>
                <a:latin typeface="Consolas" panose="020B0609020204030204" pitchFamily="49" charset="0"/>
              </a:rPr>
              <a:t>&lt;button type="button" class="</a:t>
            </a:r>
            <a:r>
              <a:rPr lang="en-US" sz="1800" kern="0" dirty="0" err="1">
                <a:solidFill>
                  <a:srgbClr val="000000"/>
                </a:solidFill>
                <a:latin typeface="Consolas" panose="020B0609020204030204" pitchFamily="49" charset="0"/>
              </a:rPr>
              <a:t>btn</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btn</a:t>
            </a:r>
            <a:r>
              <a:rPr lang="en-US" sz="1800" kern="0" dirty="0">
                <a:solidFill>
                  <a:srgbClr val="000000"/>
                </a:solidFill>
                <a:latin typeface="Consolas" panose="020B0609020204030204" pitchFamily="49" charset="0"/>
              </a:rPr>
              <a:t>-secondary"&gt;Back&lt;/button&gt;</a:t>
            </a:r>
          </a:p>
          <a:p>
            <a:pPr marL="0" lvl="0" indent="0">
              <a:buNone/>
            </a:pPr>
            <a:r>
              <a:rPr lang="en-US" sz="1800" kern="0" dirty="0">
                <a:solidFill>
                  <a:srgbClr val="000000"/>
                </a:solidFill>
                <a:latin typeface="Consolas" panose="020B0609020204030204" pitchFamily="49" charset="0"/>
              </a:rPr>
              <a:t>&lt;button type="button" class="</a:t>
            </a:r>
            <a:r>
              <a:rPr lang="en-US" sz="1800" kern="0" dirty="0" err="1">
                <a:solidFill>
                  <a:srgbClr val="000000"/>
                </a:solidFill>
                <a:latin typeface="Consolas" panose="020B0609020204030204" pitchFamily="49" charset="0"/>
              </a:rPr>
              <a:t>btn</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btn</a:t>
            </a:r>
            <a:r>
              <a:rPr lang="en-US" sz="1800" kern="0" dirty="0">
                <a:solidFill>
                  <a:srgbClr val="000000"/>
                </a:solidFill>
                <a:latin typeface="Consolas" panose="020B0609020204030204" pitchFamily="49" charset="0"/>
              </a:rPr>
              <a:t>-primary"&gt;Next&lt;/button&gt;</a:t>
            </a:r>
          </a:p>
          <a:p>
            <a:pPr marL="0" lvl="0" indent="0">
              <a:buNone/>
            </a:pPr>
            <a:endParaRPr lang="en-US" sz="1800" kern="0" dirty="0">
              <a:solidFill>
                <a:srgbClr val="000000"/>
              </a:solidFill>
              <a:latin typeface="Consolas" panose="020B0609020204030204" pitchFamily="49" charset="0"/>
            </a:endParaRPr>
          </a:p>
          <a:p>
            <a:pPr marL="0" lvl="0" indent="0">
              <a:buNone/>
            </a:pPr>
            <a:r>
              <a:rPr lang="en-US" sz="1800" kern="0" dirty="0">
                <a:solidFill>
                  <a:srgbClr val="000000"/>
                </a:solidFill>
                <a:latin typeface="Consolas" panose="020B0609020204030204" pitchFamily="49" charset="0"/>
              </a:rPr>
              <a:t>&lt;</a:t>
            </a:r>
            <a:r>
              <a:rPr lang="en-US" sz="1800" kern="0" dirty="0" err="1">
                <a:solidFill>
                  <a:srgbClr val="000000"/>
                </a:solidFill>
                <a:latin typeface="Consolas" panose="020B0609020204030204" pitchFamily="49" charset="0"/>
              </a:rPr>
              <a:t>ul</a:t>
            </a:r>
            <a:r>
              <a:rPr lang="en-US" sz="1800" kern="0" dirty="0">
                <a:solidFill>
                  <a:srgbClr val="000000"/>
                </a:solidFill>
                <a:latin typeface="Consolas" panose="020B0609020204030204" pitchFamily="49" charset="0"/>
              </a:rPr>
              <a:t> class="</a:t>
            </a:r>
            <a:r>
              <a:rPr lang="en-US" sz="1800" kern="0" dirty="0" err="1">
                <a:solidFill>
                  <a:srgbClr val="000000"/>
                </a:solidFill>
                <a:latin typeface="Consolas" panose="020B0609020204030204" pitchFamily="49" charset="0"/>
              </a:rPr>
              <a:t>nav</a:t>
            </a:r>
            <a:r>
              <a:rPr lang="en-US" sz="1800" kern="0" dirty="0">
                <a:solidFill>
                  <a:srgbClr val="000000"/>
                </a:solidFill>
                <a:latin typeface="Consolas" panose="020B0609020204030204" pitchFamily="49" charset="0"/>
              </a:rPr>
              <a:t>"&gt;</a:t>
            </a:r>
          </a:p>
          <a:p>
            <a:pPr marL="0" lvl="0" indent="0">
              <a:buNone/>
            </a:pPr>
            <a:r>
              <a:rPr lang="en-US" sz="1800" kern="0" dirty="0">
                <a:solidFill>
                  <a:srgbClr val="000000"/>
                </a:solidFill>
                <a:latin typeface="Consolas" panose="020B0609020204030204" pitchFamily="49" charset="0"/>
              </a:rPr>
              <a:t>  &lt;li class=“</a:t>
            </a:r>
            <a:r>
              <a:rPr lang="en-US" sz="1800" kern="0" dirty="0" err="1">
                <a:solidFill>
                  <a:srgbClr val="000000"/>
                </a:solidFill>
                <a:latin typeface="Consolas" panose="020B0609020204030204" pitchFamily="49" charset="0"/>
              </a:rPr>
              <a:t>nav</a:t>
            </a:r>
            <a:r>
              <a:rPr lang="en-US" sz="1800" kern="0" dirty="0">
                <a:solidFill>
                  <a:srgbClr val="000000"/>
                </a:solidFill>
                <a:latin typeface="Consolas" panose="020B0609020204030204" pitchFamily="49" charset="0"/>
              </a:rPr>
              <a:t>-item”&gt;</a:t>
            </a:r>
          </a:p>
          <a:p>
            <a:pPr marL="0" lvl="0" indent="0">
              <a:buNone/>
            </a:pPr>
            <a:r>
              <a:rPr lang="en-US" sz="1800" kern="0" dirty="0">
                <a:solidFill>
                  <a:srgbClr val="000000"/>
                </a:solidFill>
                <a:latin typeface="Consolas" panose="020B0609020204030204" pitchFamily="49" charset="0"/>
              </a:rPr>
              <a:t>    &lt;a class="</a:t>
            </a:r>
            <a:r>
              <a:rPr lang="en-US" sz="1800" kern="0" dirty="0" err="1">
                <a:solidFill>
                  <a:srgbClr val="000000"/>
                </a:solidFill>
                <a:latin typeface="Consolas" panose="020B0609020204030204" pitchFamily="49" charset="0"/>
              </a:rPr>
              <a:t>nav</a:t>
            </a:r>
            <a:r>
              <a:rPr lang="en-US" sz="1800" kern="0" dirty="0">
                <a:solidFill>
                  <a:srgbClr val="000000"/>
                </a:solidFill>
                <a:latin typeface="Consolas" panose="020B0609020204030204" pitchFamily="49" charset="0"/>
              </a:rPr>
              <a:t>-link active" </a:t>
            </a:r>
            <a:r>
              <a:rPr lang="en-US" sz="1800" kern="0" dirty="0" err="1">
                <a:solidFill>
                  <a:srgbClr val="000000"/>
                </a:solidFill>
                <a:latin typeface="Consolas" panose="020B0609020204030204" pitchFamily="49" charset="0"/>
              </a:rPr>
              <a:t>href</a:t>
            </a:r>
            <a:r>
              <a:rPr lang="en-US" sz="1800" kern="0" dirty="0">
                <a:solidFill>
                  <a:srgbClr val="000000"/>
                </a:solidFill>
                <a:latin typeface="Consolas" panose="020B0609020204030204" pitchFamily="49" charset="0"/>
              </a:rPr>
              <a:t>=“/"&gt;Home&lt;/a&gt;</a:t>
            </a:r>
          </a:p>
          <a:p>
            <a:pPr marL="0" lvl="0" indent="0">
              <a:buNone/>
            </a:pPr>
            <a:r>
              <a:rPr lang="en-US" sz="1800" kern="0" dirty="0">
                <a:solidFill>
                  <a:srgbClr val="000000"/>
                </a:solidFill>
                <a:latin typeface="Consolas" panose="020B0609020204030204" pitchFamily="49" charset="0"/>
              </a:rPr>
              <a:t>  &lt;/li&gt;</a:t>
            </a:r>
          </a:p>
          <a:p>
            <a:pPr marL="0" lvl="0" indent="0">
              <a:buNone/>
            </a:pPr>
            <a:r>
              <a:rPr lang="en-US" sz="1800" kern="0" dirty="0">
                <a:solidFill>
                  <a:srgbClr val="000000"/>
                </a:solidFill>
                <a:latin typeface="Consolas" panose="020B0609020204030204" pitchFamily="49" charset="0"/>
              </a:rPr>
              <a:t>  &lt;li class=“</a:t>
            </a:r>
            <a:r>
              <a:rPr lang="en-US" sz="1800" kern="0" dirty="0" err="1">
                <a:solidFill>
                  <a:srgbClr val="000000"/>
                </a:solidFill>
                <a:latin typeface="Consolas" panose="020B0609020204030204" pitchFamily="49" charset="0"/>
              </a:rPr>
              <a:t>nav</a:t>
            </a:r>
            <a:r>
              <a:rPr lang="en-US" sz="1800" kern="0" dirty="0">
                <a:solidFill>
                  <a:srgbClr val="000000"/>
                </a:solidFill>
                <a:latin typeface="Consolas" panose="020B0609020204030204" pitchFamily="49" charset="0"/>
              </a:rPr>
              <a:t>-item”&gt;</a:t>
            </a:r>
          </a:p>
          <a:p>
            <a:pPr marL="0" lvl="0" indent="0">
              <a:buNone/>
            </a:pPr>
            <a:r>
              <a:rPr lang="en-US" sz="1800" kern="0" dirty="0">
                <a:solidFill>
                  <a:srgbClr val="000000"/>
                </a:solidFill>
                <a:latin typeface="Consolas" panose="020B0609020204030204" pitchFamily="49" charset="0"/>
              </a:rPr>
              <a:t>    &lt;a class="</a:t>
            </a:r>
            <a:r>
              <a:rPr lang="en-US" sz="1800" kern="0" dirty="0" err="1">
                <a:solidFill>
                  <a:srgbClr val="000000"/>
                </a:solidFill>
                <a:latin typeface="Consolas" panose="020B0609020204030204" pitchFamily="49" charset="0"/>
              </a:rPr>
              <a:t>nav</a:t>
            </a:r>
            <a:r>
              <a:rPr lang="en-US" sz="1800" kern="0" dirty="0">
                <a:solidFill>
                  <a:srgbClr val="000000"/>
                </a:solidFill>
                <a:latin typeface="Consolas" panose="020B0609020204030204" pitchFamily="49" charset="0"/>
              </a:rPr>
              <a:t>-link" </a:t>
            </a:r>
            <a:r>
              <a:rPr lang="en-US" sz="1800" kern="0" dirty="0" err="1">
                <a:solidFill>
                  <a:srgbClr val="000000"/>
                </a:solidFill>
                <a:latin typeface="Consolas" panose="020B0609020204030204" pitchFamily="49" charset="0"/>
              </a:rPr>
              <a:t>href</a:t>
            </a:r>
            <a:r>
              <a:rPr lang="en-US" sz="1800" kern="0" dirty="0">
                <a:solidFill>
                  <a:srgbClr val="000000"/>
                </a:solidFill>
                <a:latin typeface="Consolas" panose="020B0609020204030204" pitchFamily="49" charset="0"/>
              </a:rPr>
              <a:t>=“/home/about"&gt;About&lt;/a&gt;</a:t>
            </a:r>
          </a:p>
          <a:p>
            <a:pPr marL="0" lvl="0" indent="0">
              <a:buNone/>
            </a:pPr>
            <a:r>
              <a:rPr lang="en-US" sz="1800" kern="0" dirty="0">
                <a:solidFill>
                  <a:srgbClr val="000000"/>
                </a:solidFill>
                <a:latin typeface="Consolas" panose="020B0609020204030204" pitchFamily="49" charset="0"/>
              </a:rPr>
              <a:t>  &lt;/li&gt;</a:t>
            </a:r>
          </a:p>
          <a:p>
            <a:pPr marL="0" lvl="0" indent="0">
              <a:buNone/>
            </a:pPr>
            <a:r>
              <a:rPr lang="en-US" sz="1800" kern="0" dirty="0">
                <a:solidFill>
                  <a:srgbClr val="000000"/>
                </a:solidFill>
                <a:latin typeface="Consolas" panose="020B0609020204030204" pitchFamily="49" charset="0"/>
              </a:rPr>
              <a:t>&lt;/</a:t>
            </a:r>
            <a:r>
              <a:rPr lang="en-US" sz="1800" kern="0" dirty="0" err="1">
                <a:solidFill>
                  <a:srgbClr val="000000"/>
                </a:solidFill>
                <a:latin typeface="Consolas" panose="020B0609020204030204" pitchFamily="49" charset="0"/>
              </a:rPr>
              <a:t>ul</a:t>
            </a:r>
            <a:r>
              <a:rPr lang="en-US" sz="1800" kern="0" dirty="0">
                <a:solidFill>
                  <a:srgbClr val="000000"/>
                </a:solidFill>
                <a:latin typeface="Consolas" panose="020B0609020204030204" pitchFamily="49" charset="0"/>
              </a:rPr>
              <a:t>&gt;</a:t>
            </a:r>
          </a:p>
          <a:p>
            <a:pPr marL="0" lvl="0" indent="0">
              <a:buNone/>
            </a:pPr>
            <a:endParaRPr lang="en-US" sz="18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44732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dd1d5d0-ba53-46b1-85ec-ae2ece5a6b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Work with Bootstrap</a:t>
            </a:r>
            <a:endParaRPr lang="en-IN"/>
          </a:p>
        </p:txBody>
      </p:sp>
      <p:sp>
        <p:nvSpPr>
          <p:cNvPr id="4" name="Content Placeholder 2"/>
          <p:cNvSpPr txBox="1">
            <a:spLocks/>
          </p:cNvSpPr>
          <p:nvPr/>
        </p:nvSpPr>
        <p:spPr>
          <a:xfrm>
            <a:off x="368170"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marL="341312" indent="-341313"/>
            <a:r>
              <a:rPr lang="en-US" sz="2400" kern="0" dirty="0">
                <a:solidFill>
                  <a:srgbClr val="000000"/>
                </a:solidFill>
              </a:rPr>
              <a:t>Add Bootstrap to your web application by using </a:t>
            </a:r>
            <a:r>
              <a:rPr lang="en-US" sz="2400" kern="0" dirty="0" err="1">
                <a:solidFill>
                  <a:srgbClr val="000000"/>
                </a:solidFill>
              </a:rPr>
              <a:t>npm</a:t>
            </a:r>
            <a:endParaRPr lang="en-US" sz="2400" kern="0" dirty="0">
              <a:solidFill>
                <a:srgbClr val="000000"/>
              </a:solidFill>
            </a:endParaRPr>
          </a:p>
          <a:p>
            <a:pPr marL="341312" indent="-341313"/>
            <a:r>
              <a:rPr lang="en-US" sz="2400" kern="0" dirty="0">
                <a:solidFill>
                  <a:srgbClr val="000000"/>
                </a:solidFill>
              </a:rPr>
              <a:t>Add Bootstrap components to your web application</a:t>
            </a:r>
          </a:p>
          <a:p>
            <a:pPr lvl="0"/>
            <a:endParaRPr lang="en-US" kern="0" dirty="0">
              <a:solidFill>
                <a:srgbClr val="000000"/>
              </a:solidFill>
            </a:endParaRPr>
          </a:p>
        </p:txBody>
      </p:sp>
    </p:spTree>
    <p:extLst>
      <p:ext uri="{BB962C8B-B14F-4D97-AF65-F5344CB8AC3E}">
        <p14:creationId xmlns:p14="http://schemas.microsoft.com/office/powerpoint/2010/main" val="241282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caaaf8f-c2c3-4148-b79e-bae4e6eb07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Styling Applications with Sass</a:t>
            </a:r>
          </a:p>
        </p:txBody>
      </p:sp>
      <p:sp>
        <p:nvSpPr>
          <p:cNvPr id="4" name="Content Placeholder 2"/>
          <p:cNvSpPr txBox="1">
            <a:spLocks/>
          </p:cNvSpPr>
          <p:nvPr/>
        </p:nvSpPr>
        <p:spPr>
          <a:xfrm>
            <a:off x="37640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Sass is a language that is compiled to CSS</a:t>
            </a:r>
          </a:p>
          <a:p>
            <a:pPr lvl="0"/>
            <a:endParaRPr lang="en-US" kern="0" dirty="0">
              <a:solidFill>
                <a:srgbClr val="000000"/>
              </a:solidFill>
            </a:endParaRPr>
          </a:p>
          <a:p>
            <a:pPr lvl="0"/>
            <a:r>
              <a:rPr lang="en-US" kern="0" dirty="0">
                <a:solidFill>
                  <a:srgbClr val="000000"/>
                </a:solidFill>
              </a:rPr>
              <a:t>Installing Sass by using </a:t>
            </a:r>
            <a:r>
              <a:rPr lang="en-US" kern="0" dirty="0" err="1">
                <a:solidFill>
                  <a:srgbClr val="000000"/>
                </a:solidFill>
              </a:rPr>
              <a:t>npm</a:t>
            </a:r>
            <a:r>
              <a:rPr lang="en-US" kern="0" dirty="0">
                <a:solidFill>
                  <a:srgbClr val="000000"/>
                </a:solidFill>
              </a:rPr>
              <a:t>:</a:t>
            </a:r>
          </a:p>
          <a:p>
            <a:pPr marL="0" lvl="0" indent="0">
              <a:buNone/>
            </a:pPr>
            <a:r>
              <a:rPr lang="en-US" kern="0" dirty="0">
                <a:solidFill>
                  <a:srgbClr val="000000"/>
                </a:solidFill>
              </a:rPr>
              <a:t>      </a:t>
            </a:r>
            <a:r>
              <a:rPr lang="en-US" sz="2000" kern="0" dirty="0" err="1">
                <a:solidFill>
                  <a:srgbClr val="000000"/>
                </a:solidFill>
                <a:latin typeface="Consolas" panose="020B0609020204030204" pitchFamily="49" charset="0"/>
              </a:rPr>
              <a:t>npm</a:t>
            </a:r>
            <a:r>
              <a:rPr lang="en-US" sz="2000" kern="0" dirty="0">
                <a:solidFill>
                  <a:srgbClr val="000000"/>
                </a:solidFill>
                <a:latin typeface="Consolas" panose="020B0609020204030204" pitchFamily="49" charset="0"/>
              </a:rPr>
              <a:t> install -g sass</a:t>
            </a:r>
          </a:p>
          <a:p>
            <a:pPr marL="0" lvl="0" indent="0">
              <a:buNone/>
            </a:pPr>
            <a:endParaRPr lang="en-US" kern="0" dirty="0">
              <a:solidFill>
                <a:srgbClr val="000000"/>
              </a:solidFill>
            </a:endParaRPr>
          </a:p>
          <a:p>
            <a:pPr lvl="0"/>
            <a:r>
              <a:rPr lang="en-US" kern="0" dirty="0">
                <a:solidFill>
                  <a:srgbClr val="000000"/>
                </a:solidFill>
              </a:rPr>
              <a:t>Compiling Sass file:</a:t>
            </a:r>
          </a:p>
          <a:p>
            <a:pPr marL="0" lvl="0" indent="0">
              <a:buNone/>
            </a:pPr>
            <a:r>
              <a:rPr lang="en-US" kern="0" dirty="0">
                <a:solidFill>
                  <a:srgbClr val="000000"/>
                </a:solidFill>
              </a:rPr>
              <a:t>      </a:t>
            </a:r>
            <a:r>
              <a:rPr lang="en-US" sz="2000" kern="0" dirty="0">
                <a:solidFill>
                  <a:srgbClr val="000000"/>
                </a:solidFill>
                <a:latin typeface="Consolas" panose="020B0609020204030204" pitchFamily="49" charset="0"/>
              </a:rPr>
              <a:t>sass </a:t>
            </a:r>
            <a:r>
              <a:rPr lang="en-US" sz="2000" kern="0" dirty="0" err="1">
                <a:solidFill>
                  <a:srgbClr val="000000"/>
                </a:solidFill>
                <a:latin typeface="Consolas" panose="020B0609020204030204" pitchFamily="49" charset="0"/>
              </a:rPr>
              <a:t>main.scss</a:t>
            </a:r>
            <a:r>
              <a:rPr lang="en-US" sz="2000" kern="0" dirty="0">
                <a:solidFill>
                  <a:srgbClr val="000000"/>
                </a:solidFill>
                <a:latin typeface="Consolas" panose="020B0609020204030204" pitchFamily="49" charset="0"/>
              </a:rPr>
              <a:t> main.css</a:t>
            </a:r>
          </a:p>
          <a:p>
            <a:pPr lvl="0"/>
            <a:endParaRPr lang="en-US" kern="0" dirty="0">
              <a:solidFill>
                <a:srgbClr val="000000"/>
              </a:solidFill>
            </a:endParaRPr>
          </a:p>
        </p:txBody>
      </p:sp>
    </p:spTree>
    <p:extLst>
      <p:ext uri="{BB962C8B-B14F-4D97-AF65-F5344CB8AC3E}">
        <p14:creationId xmlns:p14="http://schemas.microsoft.com/office/powerpoint/2010/main" val="177174401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4409</Words>
  <Application>Microsoft Office PowerPoint</Application>
  <PresentationFormat>On-screen Show (4:3)</PresentationFormat>
  <Paragraphs>487</Paragraphs>
  <Slides>34</Slides>
  <Notes>34</Notes>
  <HiddenSlides>2</HiddenSlides>
  <MMClips>0</MMClips>
  <ScaleCrop>false</ScaleCrop>
  <HeadingPairs>
    <vt:vector size="6" baseType="variant">
      <vt:variant>
        <vt:lpstr>Fonts Used</vt:lpstr>
      </vt:variant>
      <vt:variant>
        <vt:i4>8</vt:i4>
      </vt:variant>
      <vt:variant>
        <vt:lpstr>Theme</vt:lpstr>
      </vt:variant>
      <vt:variant>
        <vt:i4>34</vt:i4>
      </vt:variant>
      <vt:variant>
        <vt:lpstr>Slide Titles</vt:lpstr>
      </vt:variant>
      <vt:variant>
        <vt:i4>34</vt:i4>
      </vt:variant>
    </vt:vector>
  </HeadingPairs>
  <TitlesOfParts>
    <vt:vector size="76" baseType="lpstr">
      <vt:lpstr>Segoe UI</vt:lpstr>
      <vt:lpstr>Wingdings</vt:lpstr>
      <vt:lpstr>Calibri</vt:lpstr>
      <vt:lpstr>Verdana</vt:lpstr>
      <vt:lpstr>Lucida Sans Unicode</vt:lpstr>
      <vt:lpstr>Symbol</vt:lpstr>
      <vt:lpstr>Consolas</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Module 9</vt:lpstr>
      <vt:lpstr>Module Overview</vt:lpstr>
      <vt:lpstr>Lesson 1: Applying Styles</vt:lpstr>
      <vt:lpstr>Introduction to Bootstrap</vt:lpstr>
      <vt:lpstr>Adding Bootstrap to a Web Application</vt:lpstr>
      <vt:lpstr>Bootstrap Components</vt:lpstr>
      <vt:lpstr>Bootstrap Components Example</vt:lpstr>
      <vt:lpstr>Demonstration: How to Work with Bootstrap</vt:lpstr>
      <vt:lpstr>Styling Applications with Sass</vt:lpstr>
      <vt:lpstr>Exploring Sass</vt:lpstr>
      <vt:lpstr>Styling Applications with Less</vt:lpstr>
      <vt:lpstr>Exploring Less</vt:lpstr>
      <vt:lpstr>Lesson 2: Using Task Runners</vt:lpstr>
      <vt:lpstr>Using Grunt</vt:lpstr>
      <vt:lpstr>Grunt Example</vt:lpstr>
      <vt:lpstr>Using gulp</vt:lpstr>
      <vt:lpstr>gulp Example</vt:lpstr>
      <vt:lpstr>Multiple Tasks in gulp</vt:lpstr>
      <vt:lpstr>Demonstration: How to Use gulp to Compile Sass to CSS</vt:lpstr>
      <vt:lpstr>Bundling and Minification</vt:lpstr>
      <vt:lpstr>Bundling and Minification Example</vt:lpstr>
      <vt:lpstr>Lesson 3: Responsive Design</vt:lpstr>
      <vt:lpstr>The HTML5 Viewport Attribute</vt:lpstr>
      <vt:lpstr>CSS Media Queries</vt:lpstr>
      <vt:lpstr>The Bootstrap Grid System</vt:lpstr>
      <vt:lpstr>Demonstration: How to Use the Bootstrap Grid System</vt:lpstr>
      <vt:lpstr>Applying the Flexbox Layout</vt:lpstr>
      <vt:lpstr>Using Flexbox</vt:lpstr>
      <vt:lpstr>Lab: Client-Side Development</vt:lpstr>
      <vt:lpstr>PowerPoint Presentation</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2019-01-25T08:38:56Z</dcterms:created>
  <dcterms:modified xsi:type="dcterms:W3CDTF">2019-02-18T15:11:57Z</dcterms:modified>
</cp:coreProperties>
</file>