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theme/theme2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Lst>
  <p:notesMasterIdLst>
    <p:notesMasterId r:id="rId57"/>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83" r:id="rId51"/>
    <p:sldId id="284" r:id="rId52"/>
    <p:sldId id="279" r:id="rId53"/>
    <p:sldId id="280" r:id="rId54"/>
    <p:sldId id="281" r:id="rId55"/>
    <p:sldId id="282" r:id="rId56"/>
  </p:sldIdLst>
  <p:sldSz cx="9144000" cy="6858000" type="screen4x3"/>
  <p:notesSz cx="6858000" cy="9144000"/>
  <p:embeddedFontLst>
    <p:embeddedFont>
      <p:font typeface="Calibri" panose="020F0502020204030204" pitchFamily="34" charset="0"/>
      <p:regular r:id="rId58"/>
      <p:bold r:id="rId59"/>
      <p:italic r:id="rId60"/>
      <p:boldItalic r:id="rId61"/>
    </p:embeddedFont>
    <p:embeddedFont>
      <p:font typeface="Consolas" panose="020B0609020204030204" pitchFamily="49" charset="0"/>
      <p:regular r:id="rId62"/>
      <p:bold r:id="rId63"/>
      <p:italic r:id="rId64"/>
      <p:boldItalic r:id="rId65"/>
    </p:embeddedFont>
    <p:embeddedFont>
      <p:font typeface="Segoe UI" panose="020B0502040204020203" pitchFamily="34" charset="0"/>
      <p:regular r:id="rId66"/>
      <p:bold r:id="rId67"/>
      <p:italic r:id="rId68"/>
      <p:boldItalic r:id="rId69"/>
    </p:embeddedFont>
    <p:embeddedFont>
      <p:font typeface="Verdana" panose="020B0604030504040204" pitchFamily="34" charset="0"/>
      <p:regular r:id="rId70"/>
      <p:bold r:id="rId71"/>
      <p:italic r:id="rId72"/>
      <p:boldItalic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93" autoAdjust="0"/>
    <p:restoredTop sz="96433" autoAdjust="0"/>
  </p:normalViewPr>
  <p:slideViewPr>
    <p:cSldViewPr snapToGrid="0">
      <p:cViewPr varScale="1">
        <p:scale>
          <a:sx n="69" d="100"/>
          <a:sy n="69" d="100"/>
        </p:scale>
        <p:origin x="1854" y="66"/>
      </p:cViewPr>
      <p:guideLst>
        <p:guide orient="horz" pos="2160"/>
        <p:guide pos="285"/>
      </p:guideLst>
    </p:cSldViewPr>
  </p:slideViewPr>
  <p:outlineViewPr>
    <p:cViewPr>
      <p:scale>
        <a:sx n="33" d="100"/>
        <a:sy n="33" d="100"/>
      </p:scale>
      <p:origin x="0" y="-3258"/>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2" d="100"/>
          <a:sy n="62" d="100"/>
        </p:scale>
        <p:origin x="2640" y="-4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63" Type="http://schemas.openxmlformats.org/officeDocument/2006/relationships/font" Target="fonts/font6.fntdata"/><Relationship Id="rId68" Type="http://schemas.openxmlformats.org/officeDocument/2006/relationships/font" Target="fonts/font11.fntdata"/><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2.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slide" Target="slides/slide29.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24.xml"/><Relationship Id="rId72"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Master" Target="slideMasters/slideMaster20.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69548-A69C-4F54-A85C-997806FFD395}" type="datetimeFigureOut">
              <a:rPr lang="en-IN" smtClean="0"/>
              <a:t>11-02-2019</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CE56E-86C3-40BD-80D6-37BC20C1EEFD}" type="slidenum">
              <a:rPr lang="en-IN" smtClean="0"/>
              <a:t>‹#›</a:t>
            </a:fld>
            <a:endParaRPr lang="en-IN"/>
          </a:p>
        </p:txBody>
      </p:sp>
    </p:spTree>
    <p:extLst>
      <p:ext uri="{BB962C8B-B14F-4D97-AF65-F5344CB8AC3E}">
        <p14:creationId xmlns:p14="http://schemas.microsoft.com/office/powerpoint/2010/main" val="57712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DEMO.md#demonstration-how-to-run-unit-tes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DEMO.md#demonstration-how-to-configure-exception-handl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DEMO.md#demonstration-how-to-log-an-mvc-applica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0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topics covered in this module will focus on dealing with errors and problems rather than adding functionality to the application. Ensure that the students are aware of the importance of well-tested and properly managed code.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54251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If you run the application, you will see a list of products, which come from the database. In this case,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ProductRepository</a:t>
            </a:r>
            <a:r>
              <a:rPr lang="en-IN" sz="1000" dirty="0">
                <a:effectLst/>
                <a:latin typeface="Arial" panose="020B0604020202020204" pitchFamily="34" charset="0"/>
                <a:ea typeface="Calibri" panose="020F0502020204030204" pitchFamily="34" charset="0"/>
                <a:cs typeface="Segoe UI" panose="020B0502040204020203" pitchFamily="34" charset="0"/>
              </a:rPr>
              <a:t> class is injected to the controller due to being registered in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ConfigureServices</a:t>
            </a:r>
            <a:r>
              <a:rPr lang="en-IN" sz="1000" dirty="0">
                <a:effectLst/>
                <a:latin typeface="Arial" panose="020B0604020202020204" pitchFamily="34" charset="0"/>
                <a:ea typeface="Calibri" panose="020F0502020204030204" pitchFamily="34" charset="0"/>
                <a:cs typeface="Segoe UI" panose="020B0502040204020203" pitchFamily="34" charset="0"/>
              </a:rPr>
              <a:t> method.</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Run Unit Tests“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https://github.com/MicrosoftLearning/20486D-DevelopingASPNETMVCWebApplications/blob/master/Instructions/20486D_MOD10_DEMO.md#demonstration-how-to-run-unit-tests</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45348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Using mocking frameworks can save a lot of time. It can be costly to maintain secondary copies of services and write methods that allow customization of these services for different test methods. By using a mock framework, you can get that logic straight out of the box.</a:t>
            </a:r>
          </a:p>
        </p:txBody>
      </p:sp>
      <p:sp>
        <p:nvSpPr>
          <p:cNvPr id="4" name="Slide Number Placeholder 3"/>
          <p:cNvSpPr>
            <a:spLocks noGrp="1"/>
          </p:cNvSpPr>
          <p:nvPr>
            <p:ph type="sldNum" sz="quarter" idx="10"/>
          </p:nvPr>
        </p:nvSpPr>
        <p:spPr/>
        <p:txBody>
          <a:bodyPr/>
          <a:lstStyle/>
          <a:p>
            <a:fld id="{551CE56E-86C3-40BD-80D6-37BC20C1EEFD}"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26591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It is possible that students may have encountered some of the code introduced in this lesson before, as some segments of it such as </a:t>
            </a:r>
            <a:r>
              <a:rPr lang="en-IN" sz="1000" b="1">
                <a:effectLst/>
                <a:latin typeface="Arial" panose="020B0604020202020204" pitchFamily="34" charset="0"/>
                <a:ea typeface="Calibri" panose="020F0502020204030204" pitchFamily="34" charset="0"/>
                <a:cs typeface="Times New Roman" panose="02020603050405020304" pitchFamily="18" charset="0"/>
              </a:rPr>
              <a:t>IHostingEnvironment</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UseDeveloperExceptionPage</a:t>
            </a:r>
            <a:r>
              <a:rPr lang="en-IN" sz="1000">
                <a:effectLst/>
                <a:latin typeface="Arial" panose="020B0604020202020204" pitchFamily="34" charset="0"/>
                <a:ea typeface="Calibri" panose="020F0502020204030204" pitchFamily="34" charset="0"/>
                <a:cs typeface="Times New Roman" panose="02020603050405020304" pitchFamily="18" charset="0"/>
              </a:rPr>
              <a:t> may be created as part of a project template. This lesson will serve to answer questions about those.</a:t>
            </a:r>
          </a:p>
        </p:txBody>
      </p:sp>
      <p:sp>
        <p:nvSpPr>
          <p:cNvPr id="4" name="Slide Number Placeholder 3"/>
          <p:cNvSpPr>
            <a:spLocks noGrp="1"/>
          </p:cNvSpPr>
          <p:nvPr>
            <p:ph type="sldNum" sz="quarter" idx="10"/>
          </p:nvPr>
        </p:nvSpPr>
        <p:spPr/>
        <p:txBody>
          <a:bodyPr/>
          <a:lstStyle/>
          <a:p>
            <a:fld id="{551CE56E-86C3-40BD-80D6-37BC20C1EEFD}"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61852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Your students should be familiar with exceptions and exception handling techniques from their previous Microsoft .NET Framework experience. Introduce this topic by presenting a quick reminder about exceptions, but do not dwell on them in depth.</a:t>
            </a:r>
          </a:p>
        </p:txBody>
      </p:sp>
      <p:sp>
        <p:nvSpPr>
          <p:cNvPr id="4" name="Slide Number Placeholder 3"/>
          <p:cNvSpPr>
            <a:spLocks noGrp="1"/>
          </p:cNvSpPr>
          <p:nvPr>
            <p:ph type="sldNum" sz="quarter" idx="10"/>
          </p:nvPr>
        </p:nvSpPr>
        <p:spPr/>
        <p:txBody>
          <a:bodyPr/>
          <a:lstStyle/>
          <a:p>
            <a:fld id="{551CE56E-86C3-40BD-80D6-37BC20C1EEFD}"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01175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by default </a:t>
            </a:r>
            <a:r>
              <a:rPr lang="en-IN" sz="1000" b="1">
                <a:effectLst/>
                <a:latin typeface="Arial" panose="020B0604020202020204" pitchFamily="34" charset="0"/>
                <a:ea typeface="Calibri" panose="020F0502020204030204" pitchFamily="34" charset="0"/>
                <a:cs typeface="Times New Roman" panose="02020603050405020304" pitchFamily="18" charset="0"/>
              </a:rPr>
              <a:t>Development</a:t>
            </a:r>
            <a:r>
              <a:rPr lang="en-IN" sz="1000">
                <a:effectLst/>
                <a:latin typeface="Arial" panose="020B0604020202020204" pitchFamily="34" charset="0"/>
                <a:ea typeface="Calibri" panose="020F0502020204030204" pitchFamily="34" charset="0"/>
                <a:cs typeface="Times New Roman" panose="02020603050405020304" pitchFamily="18" charset="0"/>
              </a:rPr>
              <a:t>, </a:t>
            </a:r>
            <a:r>
              <a:rPr lang="en-IN" sz="1000" b="1">
                <a:effectLst/>
                <a:latin typeface="Arial" panose="020B0604020202020204" pitchFamily="34" charset="0"/>
                <a:ea typeface="Calibri" panose="020F0502020204030204" pitchFamily="34" charset="0"/>
                <a:cs typeface="Times New Roman" panose="02020603050405020304" pitchFamily="18" charset="0"/>
              </a:rPr>
              <a:t>Staging,</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Production</a:t>
            </a:r>
            <a:r>
              <a:rPr lang="en-IN" sz="1000">
                <a:effectLst/>
                <a:latin typeface="Arial" panose="020B0604020202020204" pitchFamily="34" charset="0"/>
                <a:ea typeface="Calibri" panose="020F0502020204030204" pitchFamily="34" charset="0"/>
                <a:cs typeface="Times New Roman" panose="02020603050405020304" pitchFamily="18" charset="0"/>
              </a:rPr>
              <a:t> are all commonly used values for the environment variable</a:t>
            </a:r>
            <a:r>
              <a:rPr lang="en-IN" sz="1000" b="1">
                <a:effectLst/>
                <a:latin typeface="Arial" panose="020B0604020202020204" pitchFamily="34" charset="0"/>
                <a:ea typeface="Calibri" panose="020F0502020204030204" pitchFamily="34" charset="0"/>
                <a:cs typeface="Times New Roman" panose="02020603050405020304" pitchFamily="18" charset="0"/>
              </a:rPr>
              <a:t> ASPNETCORE_ENVIRONMENT</a:t>
            </a:r>
            <a:r>
              <a:rPr lang="en-IN" sz="1000">
                <a:effectLst/>
                <a:latin typeface="Arial" panose="020B0604020202020204" pitchFamily="34" charset="0"/>
                <a:ea typeface="Calibri" panose="020F0502020204030204" pitchFamily="34" charset="0"/>
                <a:cs typeface="Times New Roman" panose="02020603050405020304" pitchFamily="18" charset="0"/>
              </a:rPr>
              <a:t>. However, the students can also add any possible string value they wish because they may want a specific environment for unit testing, multiple production environments, and so on.</a:t>
            </a:r>
          </a:p>
        </p:txBody>
      </p:sp>
      <p:sp>
        <p:nvSpPr>
          <p:cNvPr id="4" name="Slide Number Placeholder 3"/>
          <p:cNvSpPr>
            <a:spLocks noGrp="1"/>
          </p:cNvSpPr>
          <p:nvPr>
            <p:ph type="sldNum" sz="quarter" idx="10"/>
          </p:nvPr>
        </p:nvSpPr>
        <p:spPr/>
        <p:txBody>
          <a:bodyPr/>
          <a:lstStyle/>
          <a:p>
            <a:fld id="{551CE56E-86C3-40BD-80D6-37BC20C1EEFD}"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00631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In this example, you can see that while in </a:t>
            </a:r>
            <a:r>
              <a:rPr lang="en-IN" sz="1000" b="1">
                <a:effectLst/>
                <a:latin typeface="Arial" panose="020B0604020202020204" pitchFamily="34" charset="0"/>
                <a:ea typeface="Calibri" panose="020F0502020204030204" pitchFamily="34" charset="0"/>
                <a:cs typeface="Times New Roman" panose="02020603050405020304" pitchFamily="18" charset="0"/>
              </a:rPr>
              <a:t>Development</a:t>
            </a:r>
            <a:r>
              <a:rPr lang="en-IN" sz="1000">
                <a:effectLst/>
                <a:latin typeface="Arial" panose="020B0604020202020204" pitchFamily="34" charset="0"/>
                <a:ea typeface="Calibri" panose="020F0502020204030204" pitchFamily="34" charset="0"/>
                <a:cs typeface="Times New Roman" panose="02020603050405020304" pitchFamily="18" charset="0"/>
              </a:rPr>
              <a:t> mode, the application will serve uncompressed JavaScript and CSS files. However, in </a:t>
            </a:r>
            <a:r>
              <a:rPr lang="en-IN" sz="1000" b="1">
                <a:effectLst/>
                <a:latin typeface="Arial" panose="020B0604020202020204" pitchFamily="34" charset="0"/>
                <a:ea typeface="Calibri" panose="020F0502020204030204" pitchFamily="34" charset="0"/>
                <a:cs typeface="Times New Roman" panose="02020603050405020304" pitchFamily="18" charset="0"/>
              </a:rPr>
              <a:t>Production</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Staging</a:t>
            </a:r>
            <a:r>
              <a:rPr lang="en-IN" sz="1000">
                <a:effectLst/>
                <a:latin typeface="Arial" panose="020B0604020202020204" pitchFamily="34" charset="0"/>
                <a:ea typeface="Calibri" panose="020F0502020204030204" pitchFamily="34" charset="0"/>
                <a:cs typeface="Times New Roman" panose="02020603050405020304" pitchFamily="18" charset="0"/>
              </a:rPr>
              <a:t>, bundled and minified files are served instead.</a:t>
            </a:r>
          </a:p>
        </p:txBody>
      </p:sp>
      <p:sp>
        <p:nvSpPr>
          <p:cNvPr id="4" name="Slide Number Placeholder 3"/>
          <p:cNvSpPr>
            <a:spLocks noGrp="1"/>
          </p:cNvSpPr>
          <p:nvPr>
            <p:ph type="sldNum" sz="quarter" idx="10"/>
          </p:nvPr>
        </p:nvSpPr>
        <p:spPr/>
        <p:txBody>
          <a:bodyPr/>
          <a:lstStyle/>
          <a:p>
            <a:fld id="{551CE56E-86C3-40BD-80D6-37BC20C1EEFD}"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11843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Point out that the preference should be to use middleware rather than exception filters. Middleware tends to be far more versatile in exception handling and can be easily set up.</a:t>
            </a:r>
          </a:p>
        </p:txBody>
      </p:sp>
      <p:sp>
        <p:nvSpPr>
          <p:cNvPr id="4" name="Slide Number Placeholder 3"/>
          <p:cNvSpPr>
            <a:spLocks noGrp="1"/>
          </p:cNvSpPr>
          <p:nvPr>
            <p:ph type="sldNum" sz="quarter" idx="10"/>
          </p:nvPr>
        </p:nvSpPr>
        <p:spPr/>
        <p:txBody>
          <a:bodyPr/>
          <a:lstStyle/>
          <a:p>
            <a:fld id="{551CE56E-86C3-40BD-80D6-37BC20C1EEFD}"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557103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Remind the students that error handling is a large part of their responsibility as developers, and by providing a good error handling infrastructure, the negative impact of errors on the end user can be greatly lessened.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51CE56E-86C3-40BD-80D6-37BC20C1EEFD}"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95962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solution of this demonstration contains bugs that cause exceptions. During the demonstration, the bugs will be fixed.</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62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Configure Exception Handling“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https://github.com/MicrosoftLearning/20486D-DevelopingASPNETMVCWebApplications/blob/master/Instructions/20486D_MOD10_DEMO.md#demonstration-how-to-configure-exception-handling</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671867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This lesson focuses on adding logging throughout the application. Point out that while the primary usage of logging is to help resolve issues occurring on non-development environment, it can also occasionally help find errors even while in a development environment and help during the debug process by adding extra trace logs.</a:t>
            </a:r>
          </a:p>
        </p:txBody>
      </p:sp>
      <p:sp>
        <p:nvSpPr>
          <p:cNvPr id="4" name="Slide Number Placeholder 3"/>
          <p:cNvSpPr>
            <a:spLocks noGrp="1"/>
          </p:cNvSpPr>
          <p:nvPr>
            <p:ph type="sldNum" sz="quarter" idx="10"/>
          </p:nvPr>
        </p:nvSpPr>
        <p:spPr/>
        <p:txBody>
          <a:bodyPr/>
          <a:lstStyle/>
          <a:p>
            <a:fld id="{551CE56E-86C3-40BD-80D6-37BC20C1EEFD}"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14783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This module introduces a wide variety of tools the students can use to help reduce the bugs in the application. After completing this lesson, students should know how to test their code, manage unexpected errors that occur while the application is running, and log important errors that occurred while the application was running. By utilizing the techniques covered in this episode, the students will be able to better resolve bugs in the application and create stable and reliable applications.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379442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Remind the students that just because a certain logging solution works in one case it will not always work in all others. For instance, sending an email when exceptions occur can work well on small deployment environments or internal projects, while it will be problematic</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global scale environments. Each project requires its own logging environment and the decisions should be made early whenever possible.</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371591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Point out to the students that by utilizing logging throughout the application, they can track potential issues, particularly in non-development environments, in which debugging is normally impossible.</a:t>
            </a:r>
          </a:p>
        </p:txBody>
      </p:sp>
      <p:sp>
        <p:nvSpPr>
          <p:cNvPr id="4" name="Slide Number Placeholder 3"/>
          <p:cNvSpPr>
            <a:spLocks noGrp="1"/>
          </p:cNvSpPr>
          <p:nvPr>
            <p:ph type="sldNum" sz="quarter" idx="10"/>
          </p:nvPr>
        </p:nvSpPr>
        <p:spPr/>
        <p:txBody>
          <a:bodyPr/>
          <a:lstStyle/>
          <a:p>
            <a:fld id="{551CE56E-86C3-40BD-80D6-37BC20C1EEFD}" type="slidenum">
              <a:rPr lang="en-IN" smtClean="0"/>
              <a:t>21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551433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solution contains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Serilog.Extensions.Logging.File</a:t>
            </a:r>
            <a:r>
              <a:rPr lang="en-IN" sz="1000" dirty="0">
                <a:effectLst/>
                <a:latin typeface="Arial" panose="020B0604020202020204" pitchFamily="34" charset="0"/>
                <a:ea typeface="Calibri" panose="020F0502020204030204" pitchFamily="34" charset="0"/>
                <a:cs typeface="Times New Roman" panose="02020603050405020304" pitchFamily="18" charset="0"/>
              </a:rPr>
              <a:t> package. Using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Serilog</a:t>
            </a:r>
            <a:r>
              <a:rPr lang="en-IN" sz="1000" dirty="0">
                <a:effectLst/>
                <a:latin typeface="Arial" panose="020B0604020202020204" pitchFamily="34" charset="0"/>
                <a:ea typeface="Calibri" panose="020F0502020204030204" pitchFamily="34" charset="0"/>
                <a:cs typeface="Times New Roman" panose="02020603050405020304" pitchFamily="18" charset="0"/>
              </a:rPr>
              <a:t> enables you to write log messages to a file.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62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Log an MVC Application“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https://github.com/MicrosoftLearning/20486D-DevelopingASPNETMVCWebApplications/blob/master/Instructions/20486D_MOD10_DEMO.md#demonstration-how-to-log-an-mvc-application</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275240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a:t>
            </a:r>
            <a:r>
              <a:rPr lang="en-IN" sz="1000"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Segoe UI" panose="020B0502040204020203" pitchFamily="34" charset="0"/>
              </a:rPr>
              <a:t>will find the high-level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https://github.com/MicrosoftLearning/20486D-DevelopingASPNETMVCWebApplications/blob/master/Instructions/20486D_MOD10_LAB_MANUAL.md</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4"/>
              </a:rPr>
              <a:t>https://github.com/MicrosoftLearning/20486D-DevelopingASPNETMVCWebApplications/blob/master/Instructions/20486D_MOD10_LAK.md</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1: Testing a Model</a:t>
            </a:r>
          </a:p>
          <a:p>
            <a:r>
              <a:rPr lang="en-US" sz="1000" dirty="0">
                <a:latin typeface="Arial" panose="020B0604020202020204" pitchFamily="34" charset="0"/>
                <a:ea typeface="Calibri" panose="020F0502020204030204" pitchFamily="34" charset="0"/>
                <a:cs typeface="Times New Roman" panose="02020603050405020304" pitchFamily="18" charset="0"/>
              </a:rPr>
              <a:t>You are required to develop an </a:t>
            </a:r>
            <a:r>
              <a:rPr lang="en-US" sz="1000" b="1" dirty="0">
                <a:latin typeface="Arial" panose="020B0604020202020204" pitchFamily="34" charset="0"/>
                <a:ea typeface="Calibri" panose="020F0502020204030204" pitchFamily="34" charset="0"/>
                <a:cs typeface="Times New Roman" panose="02020603050405020304" pitchFamily="18" charset="0"/>
              </a:rPr>
              <a:t>ASP.NET Core MVC </a:t>
            </a:r>
            <a:r>
              <a:rPr lang="en-US" sz="1000" dirty="0">
                <a:latin typeface="Arial" panose="020B0604020202020204" pitchFamily="34" charset="0"/>
                <a:ea typeface="Calibri" panose="020F0502020204030204" pitchFamily="34" charset="0"/>
                <a:cs typeface="Times New Roman" panose="02020603050405020304" pitchFamily="18" charset="0"/>
              </a:rPr>
              <a:t>application in a test-driven environment.</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create an </a:t>
            </a:r>
            <a:r>
              <a:rPr lang="en-US" sz="1000" b="1" dirty="0" err="1">
                <a:latin typeface="Arial" panose="020B0604020202020204" pitchFamily="34" charset="0"/>
                <a:ea typeface="Calibri" panose="020F0502020204030204" pitchFamily="34" charset="0"/>
                <a:cs typeface="Times New Roman" panose="02020603050405020304" pitchFamily="18" charset="0"/>
              </a:rPr>
              <a:t>MSTest</a:t>
            </a:r>
            <a:r>
              <a:rPr lang="en-US" sz="1000" dirty="0">
                <a:latin typeface="Arial" panose="020B0604020202020204" pitchFamily="34" charset="0"/>
                <a:ea typeface="Calibri" panose="020F0502020204030204" pitchFamily="34" charset="0"/>
                <a:cs typeface="Times New Roman" panose="02020603050405020304" pitchFamily="18" charset="0"/>
              </a:rPr>
              <a:t> testing project and add it to the solution, add the </a:t>
            </a:r>
            <a:r>
              <a:rPr lang="en-US" sz="1000" b="1" dirty="0">
                <a:latin typeface="Arial" panose="020B0604020202020204" pitchFamily="34" charset="0"/>
                <a:ea typeface="Calibri" panose="020F0502020204030204" pitchFamily="34" charset="0"/>
                <a:cs typeface="Times New Roman" panose="02020603050405020304" pitchFamily="18" charset="0"/>
              </a:rPr>
              <a:t>ASP.NET Core MVC</a:t>
            </a:r>
            <a:r>
              <a:rPr lang="en-US" sz="1000" dirty="0">
                <a:latin typeface="Arial" panose="020B0604020202020204" pitchFamily="34" charset="0"/>
                <a:ea typeface="Calibri" panose="020F0502020204030204" pitchFamily="34" charset="0"/>
                <a:cs typeface="Times New Roman" panose="02020603050405020304" pitchFamily="18" charset="0"/>
              </a:rPr>
              <a:t> website application to its list of dependencies, and then test the </a:t>
            </a:r>
            <a:r>
              <a:rPr lang="en-US" sz="1000" b="1" dirty="0">
                <a:latin typeface="Arial" panose="020B0604020202020204" pitchFamily="34" charset="0"/>
                <a:ea typeface="Calibri" panose="020F0502020204030204" pitchFamily="34" charset="0"/>
                <a:cs typeface="Times New Roman" panose="02020603050405020304" pitchFamily="18" charset="0"/>
              </a:rPr>
              <a:t>Shirt</a:t>
            </a:r>
            <a:r>
              <a:rPr lang="en-US" sz="1000" dirty="0">
                <a:latin typeface="Arial" panose="020B0604020202020204" pitchFamily="34" charset="0"/>
                <a:ea typeface="Calibri" panose="020F0502020204030204" pitchFamily="34" charset="0"/>
                <a:cs typeface="Times New Roman" panose="02020603050405020304" pitchFamily="18" charset="0"/>
              </a:rPr>
              <a:t> model.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Add a Testing Project.</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Write a test for a model.</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Run the unit test – it should fail.</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Implement the model class so the test will pass.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Run the unit test – it succeeds.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Testing a Controller using a Fake Repository</a:t>
            </a:r>
            <a:br>
              <a:rPr lang="en-IN" sz="1000" strike="sngStrike"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br>
            <a:br>
              <a:rPr lang="en-IN" sz="1000" strike="sngStrike"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After creating a test project and testing the model, you are now required to test the controller.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To do this, you will need to create a repository interface as a dependency for the controller to gain access to the data. To test the controller, you will create a fake repository as a substitute, and then provide it to the controller via its constructor.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Create an interface repository.</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Implement the interface repository using a fake repository.</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Pass the fake repository to the constructor of a controller.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10: Testing and Troubleshooting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endParaRPr lang="en-IN" sz="1000" dirty="0">
              <a:latin typeface="Arial" panose="020B0604020202020204" pitchFamily="34" charset="0"/>
            </a:endParaRPr>
          </a:p>
        </p:txBody>
      </p:sp>
    </p:spTree>
    <p:extLst>
      <p:ext uri="{BB962C8B-B14F-4D97-AF65-F5344CB8AC3E}">
        <p14:creationId xmlns:p14="http://schemas.microsoft.com/office/powerpoint/2010/main" val="2529592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000" lvl="0" indent="-342000">
              <a:lnSpc>
                <a:spcPct val="114000"/>
              </a:lnSpc>
              <a:spcAft>
                <a:spcPts val="995"/>
              </a:spcAft>
              <a:buFont typeface="+mj-lt"/>
              <a:buAutoNum type="arabicPeriod" startAt="4"/>
            </a:pPr>
            <a:r>
              <a:rPr lang="en-US" sz="1000" dirty="0">
                <a:latin typeface="Arial" panose="020B0604020202020204" pitchFamily="34" charset="0"/>
                <a:ea typeface="Calibri" panose="020F0502020204030204" pitchFamily="34" charset="0"/>
                <a:cs typeface="Times New Roman" panose="02020603050405020304" pitchFamily="18" charset="0"/>
              </a:rPr>
              <a:t>Write a test for a controller.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startAt="4"/>
            </a:pPr>
            <a:r>
              <a:rPr lang="en-US" sz="1000" dirty="0">
                <a:latin typeface="Arial" panose="020B0604020202020204" pitchFamily="34" charset="0"/>
                <a:ea typeface="Calibri" panose="020F0502020204030204" pitchFamily="34" charset="0"/>
                <a:cs typeface="Times New Roman" panose="02020603050405020304" pitchFamily="18" charset="0"/>
              </a:rPr>
              <a:t>Run the unit test – it should fail.</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startAt="4"/>
            </a:pPr>
            <a:r>
              <a:rPr lang="en-US" sz="1000" dirty="0">
                <a:latin typeface="Arial" panose="020B0604020202020204" pitchFamily="34" charset="0"/>
                <a:ea typeface="Calibri" panose="020F0502020204030204" pitchFamily="34" charset="0"/>
                <a:cs typeface="Times New Roman" panose="02020603050405020304" pitchFamily="18" charset="0"/>
              </a:rPr>
              <a:t>Implement the controller class so the test will pass.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startAt="4"/>
            </a:pPr>
            <a:r>
              <a:rPr lang="en-US" sz="1000" dirty="0">
                <a:latin typeface="Arial" panose="020B0604020202020204" pitchFamily="34" charset="0"/>
                <a:ea typeface="Calibri" panose="020F0502020204030204" pitchFamily="34" charset="0"/>
                <a:cs typeface="Times New Roman" panose="02020603050405020304" pitchFamily="18" charset="0"/>
              </a:rPr>
              <a:t>Run the unit test – it succeeds.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Exercise 3: Implementing a Repository in the MVC Project</a:t>
            </a:r>
          </a:p>
          <a:p>
            <a:r>
              <a:rPr lang="en-US" sz="1000" dirty="0">
                <a:latin typeface="Arial" panose="020B0604020202020204" pitchFamily="34" charset="0"/>
                <a:cs typeface="Arial" panose="020B0604020202020204" pitchFamily="34" charset="0"/>
              </a:rPr>
              <a:t>After the model and the controller has been tested, you have been asked to add a repository class so that the application will be able to run. In this exercise, you will implement a </a:t>
            </a:r>
            <a:r>
              <a:rPr lang="en-US" sz="1000" b="1" dirty="0" err="1">
                <a:latin typeface="Arial" panose="020B0604020202020204" pitchFamily="34" charset="0"/>
                <a:cs typeface="Arial" panose="020B0604020202020204" pitchFamily="34" charset="0"/>
              </a:rPr>
              <a:t>ShirtRepository</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repository</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that will get data from a database and update a database. The </a:t>
            </a:r>
            <a:r>
              <a:rPr lang="en-US" sz="1000" b="1" dirty="0" err="1">
                <a:latin typeface="Arial" panose="020B0604020202020204" pitchFamily="34" charset="0"/>
                <a:cs typeface="Arial" panose="020B0604020202020204" pitchFamily="34" charset="0"/>
              </a:rPr>
              <a:t>ShirtRepository</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repository will be registered in the </a:t>
            </a:r>
            <a:r>
              <a:rPr lang="en-US" sz="1000" b="1" dirty="0" err="1">
                <a:latin typeface="Arial" panose="020B0604020202020204" pitchFamily="34" charset="0"/>
                <a:cs typeface="Arial" panose="020B0604020202020204" pitchFamily="34" charset="0"/>
              </a:rPr>
              <a:t>ConfigureService</a:t>
            </a:r>
            <a:r>
              <a:rPr lang="en-US" sz="1000" dirty="0">
                <a:latin typeface="Arial" panose="020B0604020202020204" pitchFamily="34" charset="0"/>
                <a:cs typeface="Arial" panose="020B0604020202020204" pitchFamily="34" charset="0"/>
              </a:rPr>
              <a:t> method. </a:t>
            </a:r>
          </a:p>
          <a:p>
            <a:pPr>
              <a:lnSpc>
                <a:spcPct val="107000"/>
              </a:lnSpc>
              <a:spcAft>
                <a:spcPts val="800"/>
              </a:spcAft>
            </a:pPr>
            <a:endParaRPr lang="en-IN" sz="1000" dirty="0">
              <a:latin typeface="Arial" panose="020B0604020202020204" pitchFamily="34" charset="0"/>
              <a:cs typeface="Arial" panose="020B0604020202020204" pitchFamily="34" charset="0"/>
            </a:endParaRPr>
          </a:p>
          <a:p>
            <a:pPr>
              <a:lnSpc>
                <a:spcPts val="107"/>
              </a:lnSpc>
              <a:spcAft>
                <a:spcPts val="800"/>
              </a:spcAft>
            </a:pPr>
            <a:r>
              <a:rPr lang="en-US" sz="1000" dirty="0">
                <a:latin typeface="Arial" panose="020B0604020202020204" pitchFamily="34" charset="0"/>
                <a:cs typeface="Arial" panose="020B0604020202020204" pitchFamily="34" charset="0"/>
              </a:rPr>
              <a:t>The main tasks for this exercise are as follows:</a:t>
            </a:r>
            <a:endParaRPr lang="en-IN"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Implement the interface repository in a repository class.</a:t>
            </a:r>
            <a:endParaRPr lang="en-IN"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Register the repository as a service.</a:t>
            </a:r>
            <a:endParaRPr lang="en-IN"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Run the MVC application.</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Exercise 4: Adding Exception Handling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have been asked to add exception handling to the web application. If an error occurs while running the application, two use cases must be implemented: In the case that the application is running in a development environment and an error occurs, the user would see a detailed error page with information on where to find the error. In the case that the application is running in a production environment, a custom none-informative page would be displayed claiming there was an error. You are required to add an exception handling to each of the use cases</a:t>
            </a:r>
            <a:r>
              <a:rPr lang="en-IN"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24292E"/>
                </a:solidFill>
                <a:latin typeface="Arial" panose="020B0604020202020204" pitchFamily="34" charset="0"/>
                <a:ea typeface="Calibri" panose="020F0502020204030204" pitchFamily="34" charset="0"/>
                <a:cs typeface="Segoe UI" panose="020B0502040204020203" pitchFamily="34" charset="0"/>
              </a:rPr>
              <a:t>The main tasks for this exercise are as follows: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Add exception handling in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Startup.cs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endParaRPr lang="en-IN" sz="1000" dirty="0"/>
          </a:p>
        </p:txBody>
      </p:sp>
      <p:sp>
        <p:nvSpPr>
          <p:cNvPr id="4" name="Slide Number Placeholder 3"/>
          <p:cNvSpPr>
            <a:spLocks noGrp="1"/>
          </p:cNvSpPr>
          <p:nvPr>
            <p:ph type="sldNum" sz="quarter" idx="10"/>
          </p:nvPr>
        </p:nvSpPr>
        <p:spPr/>
        <p:txBody>
          <a:bodyPr/>
          <a:lstStyle/>
          <a:p>
            <a:fld id="{551CE56E-86C3-40BD-80D6-37BC20C1EEFD}"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10: Testing and Troubleshooting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endParaRPr lang="en-IN" sz="1000" dirty="0">
              <a:latin typeface="Arial" panose="020B0604020202020204" pitchFamily="34" charset="0"/>
            </a:endParaRPr>
          </a:p>
        </p:txBody>
      </p:sp>
    </p:spTree>
    <p:extLst>
      <p:ext uri="{BB962C8B-B14F-4D97-AF65-F5344CB8AC3E}">
        <p14:creationId xmlns:p14="http://schemas.microsoft.com/office/powerpoint/2010/main" val="394018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Create a temporary exception for testing.</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the application in the development environment.</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the application in the production environment.</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Remove the temporary exception</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Exercise 5: Adding Logging</a:t>
            </a:r>
          </a:p>
          <a:p>
            <a:r>
              <a:rPr lang="en-US" sz="1000" dirty="0">
                <a:latin typeface="Arial" panose="020B0604020202020204" pitchFamily="34" charset="0"/>
                <a:cs typeface="Arial" panose="020B0604020202020204" pitchFamily="34" charset="0"/>
              </a:rPr>
              <a:t>You are required to provide logging to the ASP.NET Core MVC application by using the </a:t>
            </a:r>
            <a:r>
              <a:rPr lang="en-US" sz="1000" b="1" dirty="0" err="1">
                <a:latin typeface="Arial" panose="020B0604020202020204" pitchFamily="34" charset="0"/>
                <a:cs typeface="Arial" panose="020B0604020202020204" pitchFamily="34" charset="0"/>
              </a:rPr>
              <a:t>Serilog</a:t>
            </a:r>
            <a:r>
              <a:rPr lang="en-US" sz="1000" dirty="0">
                <a:latin typeface="Arial" panose="020B0604020202020204" pitchFamily="34" charset="0"/>
                <a:cs typeface="Arial" panose="020B0604020202020204" pitchFamily="34" charset="0"/>
              </a:rPr>
              <a:t> library, while configuring the logging separately by using </a:t>
            </a:r>
            <a:r>
              <a:rPr lang="en-US" sz="1000" b="1" dirty="0" err="1">
                <a:latin typeface="Arial" panose="020B0604020202020204" pitchFamily="34" charset="0"/>
                <a:cs typeface="Arial" panose="020B0604020202020204" pitchFamily="34" charset="0"/>
              </a:rPr>
              <a:t>appsettings.json</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files to the different environments. Any trace log level logs in development would be displayed to the console, while any warning level logs in production would be written to its dedicated file. This would also require injecting the </a:t>
            </a:r>
            <a:r>
              <a:rPr lang="en-US" sz="1000" dirty="0" err="1">
                <a:latin typeface="Arial" panose="020B0604020202020204" pitchFamily="34" charset="0"/>
                <a:cs typeface="Arial" panose="020B0604020202020204" pitchFamily="34" charset="0"/>
              </a:rPr>
              <a:t>ILogger</a:t>
            </a:r>
            <a:r>
              <a:rPr lang="en-US" sz="1000" dirty="0">
                <a:latin typeface="Arial" panose="020B0604020202020204" pitchFamily="34" charset="0"/>
                <a:cs typeface="Arial" panose="020B0604020202020204" pitchFamily="34" charset="0"/>
              </a:rPr>
              <a:t> to the controller, thus would require to update the controller’s test.</a:t>
            </a:r>
            <a:endParaRPr lang="en-IN"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US" sz="1000" dirty="0">
                <a:latin typeface="Arial" panose="020B0604020202020204" pitchFamily="34" charset="0"/>
                <a:cs typeface="Arial" panose="020B0604020202020204" pitchFamily="34" charset="0"/>
              </a:rPr>
              <a:t>The main tasks for this exercise are as follows:</a:t>
            </a:r>
            <a:endParaRPr lang="en-IN" sz="1000" dirty="0">
              <a:latin typeface="Arial" panose="020B0604020202020204" pitchFamily="34" charset="0"/>
              <a:cs typeface="Arial" panose="020B0604020202020204" pitchFamily="34" charset="0"/>
            </a:endParaRPr>
          </a:p>
          <a:p>
            <a:pPr marL="342000" lvl="0" indent="-342000">
              <a:lnSpc>
                <a:spcPct val="114000"/>
              </a:lnSpc>
              <a:spcBef>
                <a:spcPts val="995"/>
              </a:spcBef>
              <a:buFont typeface="+mj-lt"/>
              <a:buAutoNum type="arabicPeriod"/>
            </a:pPr>
            <a:r>
              <a:rPr lang="en-US" sz="1000" dirty="0">
                <a:latin typeface="Arial" panose="020B0604020202020204" pitchFamily="34" charset="0"/>
                <a:cs typeface="Arial" panose="020B0604020202020204" pitchFamily="34" charset="0"/>
              </a:rPr>
              <a:t>Add logging to the MVC application.</a:t>
            </a:r>
            <a:endParaRPr lang="en-IN" sz="1000" dirty="0">
              <a:latin typeface="Arial" panose="020B0604020202020204" pitchFamily="34" charset="0"/>
              <a:cs typeface="Arial" panose="020B0604020202020204" pitchFamily="34" charset="0"/>
            </a:endParaRPr>
          </a:p>
          <a:p>
            <a:pPr marL="342000" lvl="0" indent="-342000">
              <a:lnSpc>
                <a:spcPct val="114000"/>
              </a:lnSpc>
              <a:spcBef>
                <a:spcPts val="995"/>
              </a:spcBef>
              <a:buFont typeface="+mj-lt"/>
              <a:buAutoNum type="arabicPeriod"/>
            </a:pPr>
            <a:r>
              <a:rPr lang="en-US" sz="1000" dirty="0">
                <a:latin typeface="Arial" panose="020B0604020202020204" pitchFamily="34" charset="0"/>
                <a:cs typeface="Arial" panose="020B0604020202020204" pitchFamily="34" charset="0"/>
              </a:rPr>
              <a:t>Test the controller using a mocking framework.</a:t>
            </a:r>
            <a:endParaRPr lang="en-IN" sz="1000" dirty="0">
              <a:latin typeface="Arial" panose="020B0604020202020204" pitchFamily="34" charset="0"/>
              <a:cs typeface="Arial" panose="020B0604020202020204" pitchFamily="34" charset="0"/>
            </a:endParaRPr>
          </a:p>
          <a:p>
            <a:pPr marL="342000" lvl="0" indent="-342000">
              <a:lnSpc>
                <a:spcPct val="114000"/>
              </a:lnSpc>
              <a:spcBef>
                <a:spcPts val="995"/>
              </a:spcBef>
              <a:buFont typeface="+mj-lt"/>
              <a:buAutoNum type="arabicPeriod"/>
            </a:pPr>
            <a:r>
              <a:rPr lang="en-US" sz="1000" dirty="0">
                <a:latin typeface="Arial" panose="020B0604020202020204" pitchFamily="34" charset="0"/>
                <a:cs typeface="Arial" panose="020B0604020202020204" pitchFamily="34" charset="0"/>
              </a:rPr>
              <a:t>Run the unit test.</a:t>
            </a:r>
            <a:endParaRPr lang="en-IN" sz="1000" dirty="0">
              <a:latin typeface="Arial" panose="020B0604020202020204" pitchFamily="34" charset="0"/>
              <a:cs typeface="Arial" panose="020B0604020202020204" pitchFamily="34" charset="0"/>
            </a:endParaRPr>
          </a:p>
          <a:p>
            <a:pPr marL="342000" lvl="0" indent="-342000">
              <a:lnSpc>
                <a:spcPct val="114000"/>
              </a:lnSpc>
              <a:spcBef>
                <a:spcPts val="995"/>
              </a:spcBef>
              <a:buFont typeface="+mj-lt"/>
              <a:buAutoNum type="arabicPeriod"/>
            </a:pPr>
            <a:r>
              <a:rPr lang="en-US" sz="1000" dirty="0">
                <a:latin typeface="Arial" panose="020B0604020202020204" pitchFamily="34" charset="0"/>
                <a:cs typeface="Arial" panose="020B0604020202020204" pitchFamily="34" charset="0"/>
              </a:rPr>
              <a:t>Run the application in the development environment.</a:t>
            </a:r>
            <a:endParaRPr lang="en-IN" sz="1000" dirty="0">
              <a:latin typeface="Arial" panose="020B0604020202020204" pitchFamily="34" charset="0"/>
              <a:cs typeface="Arial" panose="020B0604020202020204" pitchFamily="34" charset="0"/>
            </a:endParaRPr>
          </a:p>
          <a:p>
            <a:pPr marL="342000" lvl="0" indent="-342000">
              <a:lnSpc>
                <a:spcPct val="114000"/>
              </a:lnSpc>
              <a:spcBef>
                <a:spcPts val="995"/>
              </a:spcBef>
              <a:buFont typeface="+mj-lt"/>
              <a:buAutoNum type="arabicPeriod"/>
            </a:pPr>
            <a:r>
              <a:rPr lang="en-US" sz="1000" dirty="0">
                <a:latin typeface="Arial" panose="020B0604020202020204" pitchFamily="34" charset="0"/>
                <a:cs typeface="Arial" panose="020B0604020202020204" pitchFamily="34" charset="0"/>
              </a:rPr>
              <a:t>Run the application in the production environment.</a:t>
            </a:r>
            <a:endParaRPr lang="en-IN" sz="1000" dirty="0">
              <a:latin typeface="Arial" panose="020B0604020202020204" pitchFamily="34" charset="0"/>
              <a:cs typeface="Arial" panose="020B0604020202020204" pitchFamily="34" charset="0"/>
            </a:endParaRPr>
          </a:p>
          <a:p>
            <a:pPr>
              <a:lnSpc>
                <a:spcPct val="107000"/>
              </a:lnSpc>
              <a:spcAft>
                <a:spcPts val="800"/>
              </a:spcAft>
            </a:pPr>
            <a:endParaRPr lang="en-IN" b="1" dirty="0">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0"/>
          </p:nvPr>
        </p:nvSpPr>
        <p:spPr/>
        <p:txBody>
          <a:bodyPr/>
          <a:lstStyle/>
          <a:p>
            <a:fld id="{551CE56E-86C3-40BD-80D6-37BC20C1EEFD}" type="slidenum">
              <a:rPr lang="en-IN" smtClean="0"/>
              <a:t>25</a:t>
            </a:fld>
            <a:endParaRPr lang="en-IN"/>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20486D</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491792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551CE56E-86C3-40BD-80D6-37BC20C1EEFD}"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481260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A member of your team is wondering why in the development environment the log messages are written to console, while in the production environment they are written to a file. Can you explain what is the reason for this?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In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ConfigureLogging</a:t>
            </a:r>
            <a:r>
              <a:rPr lang="en-IN" sz="1000" dirty="0">
                <a:effectLst/>
                <a:latin typeface="Arial" panose="020B0604020202020204" pitchFamily="34" charset="0"/>
                <a:ea typeface="Calibri" panose="020F0502020204030204" pitchFamily="34" charset="0"/>
                <a:cs typeface="Times New Roman" panose="02020603050405020304" pitchFamily="18" charset="0"/>
              </a:rPr>
              <a:t> method, which is located in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Program.cs</a:t>
            </a:r>
            <a:r>
              <a:rPr lang="en-IN" sz="1000" dirty="0">
                <a:effectLst/>
                <a:latin typeface="Arial" panose="020B0604020202020204" pitchFamily="34" charset="0"/>
                <a:ea typeface="Calibri" panose="020F0502020204030204" pitchFamily="34" charset="0"/>
                <a:cs typeface="Times New Roman" panose="02020603050405020304" pitchFamily="18" charset="0"/>
              </a:rPr>
              <a:t> file, there is a distinction between how logging is handled in development to how logging is handled in other environments. In development,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logging.AddConsole</a:t>
            </a:r>
            <a:r>
              <a:rPr lang="en-IN" sz="1000" dirty="0">
                <a:effectLst/>
                <a:latin typeface="Arial" panose="020B0604020202020204" pitchFamily="34" charset="0"/>
                <a:ea typeface="Calibri" panose="020F0502020204030204" pitchFamily="34" charset="0"/>
                <a:cs typeface="Times New Roman" panose="02020603050405020304" pitchFamily="18" charset="0"/>
              </a:rPr>
              <a:t> method is called. In other environments,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logging.AddFile</a:t>
            </a:r>
            <a:r>
              <a:rPr lang="en-IN" sz="1000" dirty="0">
                <a:effectLst/>
                <a:latin typeface="Arial" panose="020B0604020202020204" pitchFamily="34" charset="0"/>
                <a:ea typeface="Calibri" panose="020F0502020204030204" pitchFamily="34" charset="0"/>
                <a:cs typeface="Times New Roman" panose="02020603050405020304" pitchFamily="18" charset="0"/>
              </a:rPr>
              <a:t> method is called.</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A member of your team is wondering why in development, when an exception is thrown, a developer exception page is shown. However, in production, when an exception is thrown, a custom error page is shown. Can you explain what is the reason for this?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In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Configure</a:t>
            </a:r>
            <a:r>
              <a:rPr lang="en-IN" sz="1000" dirty="0">
                <a:effectLst/>
                <a:latin typeface="Arial" panose="020B0604020202020204" pitchFamily="34" charset="0"/>
                <a:ea typeface="Calibri" panose="020F0502020204030204" pitchFamily="34" charset="0"/>
                <a:cs typeface="Times New Roman" panose="02020603050405020304" pitchFamily="18" charset="0"/>
              </a:rPr>
              <a:t> method, which is located in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Startup.cs</a:t>
            </a:r>
            <a:r>
              <a:rPr lang="en-IN" sz="1000" dirty="0">
                <a:effectLst/>
                <a:latin typeface="Arial" panose="020B0604020202020204" pitchFamily="34" charset="0"/>
                <a:ea typeface="Calibri" panose="020F0502020204030204" pitchFamily="34" charset="0"/>
                <a:cs typeface="Times New Roman" panose="02020603050405020304" pitchFamily="18" charset="0"/>
              </a:rPr>
              <a:t> file, there is a distinction between how exceptions are handled in development to how they are handled in other environments. In development,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UseDeveloperExceptionPage</a:t>
            </a:r>
            <a:r>
              <a:rPr lang="en-IN" sz="1000" dirty="0">
                <a:effectLst/>
                <a:latin typeface="Arial" panose="020B0604020202020204" pitchFamily="34" charset="0"/>
                <a:ea typeface="Calibri" panose="020F0502020204030204" pitchFamily="34" charset="0"/>
                <a:cs typeface="Times New Roman" panose="02020603050405020304" pitchFamily="18" charset="0"/>
              </a:rPr>
              <a:t> method is called. In other environments,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UseExceptionHandler</a:t>
            </a:r>
            <a:r>
              <a:rPr lang="en-IN" sz="1000" dirty="0">
                <a:effectLst/>
                <a:latin typeface="Arial" panose="020B0604020202020204" pitchFamily="34" charset="0"/>
                <a:ea typeface="Calibri" panose="020F0502020204030204" pitchFamily="34" charset="0"/>
                <a:cs typeface="Times New Roman" panose="02020603050405020304" pitchFamily="18" charset="0"/>
              </a:rPr>
              <a:t> method is called. </a:t>
            </a:r>
          </a:p>
        </p:txBody>
      </p:sp>
      <p:sp>
        <p:nvSpPr>
          <p:cNvPr id="4" name="Slide Number Placeholder 3"/>
          <p:cNvSpPr>
            <a:spLocks noGrp="1"/>
          </p:cNvSpPr>
          <p:nvPr>
            <p:ph type="sldNum" sz="quarter" idx="10"/>
          </p:nvPr>
        </p:nvSpPr>
        <p:spPr/>
        <p:txBody>
          <a:bodyPr/>
          <a:lstStyle/>
          <a:p>
            <a:fld id="{551CE56E-86C3-40BD-80D6-37BC20C1EEFD}"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404650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want to ensure that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PhotoController</a:t>
            </a:r>
            <a:r>
              <a:rPr lang="en-IN" sz="1000" dirty="0">
                <a:effectLst/>
                <a:latin typeface="Arial" panose="020B0604020202020204" pitchFamily="34" charset="0"/>
                <a:ea typeface="Calibri" panose="020F0502020204030204" pitchFamily="34" charset="0"/>
                <a:cs typeface="Times New Roman" panose="02020603050405020304" pitchFamily="18" charset="0"/>
              </a:rPr>
              <a:t> object passes a single </a:t>
            </a:r>
            <a:r>
              <a:rPr lang="en-IN" sz="1000" b="1" dirty="0">
                <a:effectLst/>
                <a:latin typeface="Arial" panose="020B0604020202020204" pitchFamily="34" charset="0"/>
                <a:ea typeface="Calibri" panose="020F0502020204030204" pitchFamily="34" charset="0"/>
                <a:cs typeface="Times New Roman" panose="02020603050405020304" pitchFamily="18" charset="0"/>
              </a:rPr>
              <a:t>Photo</a:t>
            </a:r>
            <a:r>
              <a:rPr lang="en-IN" sz="1000" dirty="0">
                <a:effectLst/>
                <a:latin typeface="Arial" panose="020B0604020202020204" pitchFamily="34" charset="0"/>
                <a:ea typeface="Calibri" panose="020F0502020204030204" pitchFamily="34" charset="0"/>
                <a:cs typeface="Times New Roman" panose="02020603050405020304" pitchFamily="18" charset="0"/>
              </a:rPr>
              <a:t> object to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Display</a:t>
            </a:r>
            <a:r>
              <a:rPr lang="en-IN" sz="1000" dirty="0">
                <a:effectLst/>
                <a:latin typeface="Arial" panose="020B0604020202020204" pitchFamily="34" charset="0"/>
                <a:ea typeface="Calibri" panose="020F0502020204030204" pitchFamily="34" charset="0"/>
                <a:cs typeface="Times New Roman" panose="02020603050405020304" pitchFamily="18" charset="0"/>
              </a:rPr>
              <a:t> view, when a user calls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Search</a:t>
            </a:r>
            <a:r>
              <a:rPr lang="en-IN" sz="1000" dirty="0">
                <a:effectLst/>
                <a:latin typeface="Arial" panose="020B0604020202020204" pitchFamily="34" charset="0"/>
                <a:ea typeface="Calibri" panose="020F0502020204030204" pitchFamily="34" charset="0"/>
                <a:cs typeface="Times New Roman" panose="02020603050405020304" pitchFamily="18" charset="0"/>
              </a:rPr>
              <a:t> action for an existing photo title. What unit tests should you create to check this functionality?</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A unit test should assert only a single fact. Therefore, you should create several unit tests to check this functionality. First, create a unit test that calls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Search</a:t>
            </a:r>
            <a:r>
              <a:rPr lang="en-IN" sz="1000" dirty="0">
                <a:effectLst/>
                <a:latin typeface="Arial" panose="020B0604020202020204" pitchFamily="34" charset="0"/>
                <a:ea typeface="Calibri" panose="020F0502020204030204" pitchFamily="34" charset="0"/>
                <a:cs typeface="Times New Roman" panose="02020603050405020304" pitchFamily="18" charset="0"/>
              </a:rPr>
              <a:t> action and asserts that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ActionResult</a:t>
            </a:r>
            <a:r>
              <a:rPr lang="en-IN" sz="1000" dirty="0">
                <a:effectLst/>
                <a:latin typeface="Arial" panose="020B0604020202020204" pitchFamily="34" charset="0"/>
                <a:ea typeface="Calibri" panose="020F0502020204030204" pitchFamily="34" charset="0"/>
                <a:cs typeface="Times New Roman" panose="02020603050405020304" pitchFamily="18" charset="0"/>
              </a:rPr>
              <a:t> has a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ViewName</a:t>
            </a:r>
            <a:r>
              <a:rPr lang="en-IN" sz="1000" dirty="0">
                <a:effectLst/>
                <a:latin typeface="Arial" panose="020B0604020202020204" pitchFamily="34" charset="0"/>
                <a:ea typeface="Calibri" panose="020F0502020204030204" pitchFamily="34" charset="0"/>
                <a:cs typeface="Times New Roman" panose="02020603050405020304" pitchFamily="18" charset="0"/>
              </a:rPr>
              <a:t> property with the value </a:t>
            </a:r>
            <a:r>
              <a:rPr lang="en-IN" sz="1000" b="1" dirty="0">
                <a:effectLst/>
                <a:latin typeface="Arial" panose="020B0604020202020204" pitchFamily="34" charset="0"/>
                <a:ea typeface="Calibri" panose="020F0502020204030204" pitchFamily="34" charset="0"/>
                <a:cs typeface="Times New Roman" panose="02020603050405020304" pitchFamily="18" charset="0"/>
              </a:rPr>
              <a:t>Display</a:t>
            </a:r>
            <a:r>
              <a:rPr lang="en-IN" sz="1000" dirty="0">
                <a:effectLst/>
                <a:latin typeface="Arial" panose="020B0604020202020204" pitchFamily="34" charset="0"/>
                <a:ea typeface="Calibri" panose="020F0502020204030204" pitchFamily="34" charset="0"/>
                <a:cs typeface="Times New Roman" panose="02020603050405020304" pitchFamily="18" charset="0"/>
              </a:rPr>
              <a:t>. Then, create a unit test with multiple </a:t>
            </a:r>
            <a:r>
              <a:rPr lang="en-IN" sz="1000" b="1" dirty="0">
                <a:effectLst/>
                <a:latin typeface="Arial" panose="020B0604020202020204" pitchFamily="34" charset="0"/>
                <a:ea typeface="Calibri" panose="020F0502020204030204" pitchFamily="34" charset="0"/>
                <a:cs typeface="Times New Roman" panose="02020603050405020304" pitchFamily="18" charset="0"/>
              </a:rPr>
              <a:t>Photo</a:t>
            </a:r>
            <a:r>
              <a:rPr lang="en-IN" sz="1000" dirty="0">
                <a:effectLst/>
                <a:latin typeface="Arial" panose="020B0604020202020204" pitchFamily="34" charset="0"/>
                <a:ea typeface="Calibri" panose="020F0502020204030204" pitchFamily="34" charset="0"/>
                <a:cs typeface="Times New Roman" panose="02020603050405020304" pitchFamily="18" charset="0"/>
              </a:rPr>
              <a:t> objects, each with their own title, set up in the Arrange phase, and then call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Search</a:t>
            </a:r>
            <a:r>
              <a:rPr lang="en-IN" sz="1000" dirty="0">
                <a:effectLst/>
                <a:latin typeface="Arial" panose="020B0604020202020204" pitchFamily="34" charset="0"/>
                <a:ea typeface="Calibri" panose="020F0502020204030204" pitchFamily="34" charset="0"/>
                <a:cs typeface="Times New Roman" panose="02020603050405020304" pitchFamily="18" charset="0"/>
              </a:rPr>
              <a:t> action, passing a title which exists, asserting that the right </a:t>
            </a:r>
            <a:r>
              <a:rPr lang="en-IN" sz="1000" b="1" dirty="0">
                <a:effectLst/>
                <a:latin typeface="Arial" panose="020B0604020202020204" pitchFamily="34" charset="0"/>
                <a:ea typeface="Calibri" panose="020F0502020204030204" pitchFamily="34" charset="0"/>
                <a:cs typeface="Times New Roman" panose="02020603050405020304" pitchFamily="18" charset="0"/>
              </a:rPr>
              <a:t>Photo</a:t>
            </a:r>
            <a:r>
              <a:rPr lang="en-IN" sz="1000" dirty="0">
                <a:effectLst/>
                <a:latin typeface="Arial" panose="020B0604020202020204" pitchFamily="34" charset="0"/>
                <a:ea typeface="Calibri" panose="020F0502020204030204" pitchFamily="34" charset="0"/>
                <a:cs typeface="Times New Roman" panose="02020603050405020304" pitchFamily="18" charset="0"/>
              </a:rPr>
              <a:t> is returned. Finally, create a unit test, but this time, call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Search </a:t>
            </a:r>
            <a:r>
              <a:rPr lang="en-IN" sz="1000" dirty="0">
                <a:effectLst/>
                <a:latin typeface="Arial" panose="020B0604020202020204" pitchFamily="34" charset="0"/>
                <a:ea typeface="Calibri" panose="020F0502020204030204" pitchFamily="34" charset="0"/>
                <a:cs typeface="Times New Roman" panose="02020603050405020304" pitchFamily="18" charset="0"/>
              </a:rPr>
              <a:t>action with a non-existent title and assert that </a:t>
            </a:r>
            <a:r>
              <a:rPr lang="en-IN" sz="1000" b="1" dirty="0">
                <a:effectLst/>
                <a:latin typeface="Arial" panose="020B0604020202020204" pitchFamily="34" charset="0"/>
                <a:ea typeface="Calibri" panose="020F0502020204030204" pitchFamily="34" charset="0"/>
                <a:cs typeface="Times New Roman" panose="02020603050405020304" pitchFamily="18" charset="0"/>
              </a:rPr>
              <a:t>null</a:t>
            </a:r>
            <a:r>
              <a:rPr lang="en-IN" sz="1000" dirty="0">
                <a:effectLst/>
                <a:latin typeface="Arial" panose="020B0604020202020204" pitchFamily="34" charset="0"/>
                <a:ea typeface="Calibri" panose="020F0502020204030204" pitchFamily="34" charset="0"/>
                <a:cs typeface="Times New Roman" panose="02020603050405020304" pitchFamily="18" charset="0"/>
              </a:rPr>
              <a:t> is returned. </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Tools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i="1" dirty="0" err="1">
                <a:effectLst/>
                <a:latin typeface="Arial" panose="020B0604020202020204" pitchFamily="34" charset="0"/>
                <a:ea typeface="Calibri" panose="020F0502020204030204" pitchFamily="34" charset="0"/>
                <a:cs typeface="Times New Roman" panose="02020603050405020304" pitchFamily="18" charset="0"/>
              </a:rPr>
              <a:t>MSTest</a:t>
            </a:r>
            <a:r>
              <a:rPr lang="en-IN" sz="1000" dirty="0">
                <a:effectLst/>
                <a:latin typeface="Arial" panose="020B0604020202020204" pitchFamily="34" charset="0"/>
                <a:ea typeface="Calibri" panose="020F0502020204030204" pitchFamily="34" charset="0"/>
                <a:cs typeface="Times New Roman" panose="02020603050405020304" pitchFamily="18" charset="0"/>
              </a:rPr>
              <a:t>, </a:t>
            </a:r>
            <a:r>
              <a:rPr lang="en-IN" sz="1000" i="1" dirty="0" err="1">
                <a:effectLst/>
                <a:latin typeface="Arial" panose="020B0604020202020204" pitchFamily="34" charset="0"/>
                <a:ea typeface="Calibri" panose="020F0502020204030204" pitchFamily="34" charset="0"/>
                <a:cs typeface="Times New Roman" panose="02020603050405020304" pitchFamily="18" charset="0"/>
              </a:rPr>
              <a:t>NUnit</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i="1" dirty="0" err="1">
                <a:effectLst/>
                <a:latin typeface="Arial" panose="020B0604020202020204" pitchFamily="34" charset="0"/>
                <a:ea typeface="Calibri" panose="020F0502020204030204" pitchFamily="34" charset="0"/>
                <a:cs typeface="Times New Roman" panose="02020603050405020304" pitchFamily="18" charset="0"/>
              </a:rPr>
              <a:t>xUnit</a:t>
            </a:r>
            <a:r>
              <a:rPr lang="en-IN" sz="1000" dirty="0">
                <a:effectLst/>
                <a:latin typeface="Arial" panose="020B0604020202020204" pitchFamily="34" charset="0"/>
                <a:ea typeface="Calibri" panose="020F0502020204030204" pitchFamily="34" charset="0"/>
                <a:cs typeface="Times New Roman" panose="02020603050405020304" pitchFamily="18" charset="0"/>
              </a:rPr>
              <a:t>. These are unit testing frameworks. They allow setting up unit test projects for applications.</a:t>
            </a:r>
          </a:p>
          <a:p>
            <a:pPr>
              <a:lnSpc>
                <a:spcPct val="107000"/>
              </a:lnSpc>
              <a:spcAft>
                <a:spcPts val="800"/>
              </a:spcAft>
            </a:pPr>
            <a:r>
              <a:rPr lang="en-IN" sz="1000" i="1" dirty="0" err="1">
                <a:effectLst/>
                <a:latin typeface="Arial" panose="020B0604020202020204" pitchFamily="34" charset="0"/>
                <a:ea typeface="Calibri" panose="020F0502020204030204" pitchFamily="34" charset="0"/>
                <a:cs typeface="Times New Roman" panose="02020603050405020304" pitchFamily="18" charset="0"/>
              </a:rPr>
              <a:t>Moq</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i="1" dirty="0" err="1">
                <a:effectLst/>
                <a:latin typeface="Arial" panose="020B0604020202020204" pitchFamily="34" charset="0"/>
                <a:ea typeface="Calibri" panose="020F0502020204030204" pitchFamily="34" charset="0"/>
                <a:cs typeface="Times New Roman" panose="02020603050405020304" pitchFamily="18" charset="0"/>
              </a:rPr>
              <a:t>NSubstitute</a:t>
            </a:r>
            <a:r>
              <a:rPr lang="en-IN" sz="1000" dirty="0">
                <a:effectLst/>
                <a:latin typeface="Arial" panose="020B0604020202020204" pitchFamily="34" charset="0"/>
                <a:ea typeface="Calibri" panose="020F0502020204030204" pitchFamily="34" charset="0"/>
                <a:cs typeface="Times New Roman" panose="02020603050405020304" pitchFamily="18" charset="0"/>
              </a:rPr>
              <a:t>. These are mocking frameworks. They automate the creation of test doubles for unit tests.</a:t>
            </a:r>
          </a:p>
          <a:p>
            <a:pPr>
              <a:lnSpc>
                <a:spcPct val="107000"/>
              </a:lnSpc>
              <a:spcAft>
                <a:spcPts val="800"/>
              </a:spcAft>
            </a:pPr>
            <a:r>
              <a:rPr lang="en-IN" sz="1000" i="1" dirty="0">
                <a:effectLst/>
                <a:latin typeface="Arial" panose="020B0604020202020204" pitchFamily="34" charset="0"/>
                <a:ea typeface="Calibri" panose="020F0502020204030204" pitchFamily="34" charset="0"/>
                <a:cs typeface="Times New Roman" panose="02020603050405020304" pitchFamily="18" charset="0"/>
              </a:rPr>
              <a:t>JSNLOG, elmah.io, </a:t>
            </a:r>
            <a:r>
              <a:rPr lang="en-IN" sz="1000" i="1" dirty="0" err="1">
                <a:effectLst/>
                <a:latin typeface="Arial" panose="020B0604020202020204" pitchFamily="34" charset="0"/>
                <a:ea typeface="Calibri" panose="020F0502020204030204" pitchFamily="34" charset="0"/>
                <a:cs typeface="Times New Roman" panose="02020603050405020304" pitchFamily="18" charset="0"/>
              </a:rPr>
              <a:t>Loggr</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i="1" dirty="0" err="1">
                <a:effectLst/>
                <a:latin typeface="Arial" panose="020B0604020202020204" pitchFamily="34" charset="0"/>
                <a:ea typeface="Calibri" panose="020F0502020204030204" pitchFamily="34" charset="0"/>
                <a:cs typeface="Times New Roman" panose="02020603050405020304" pitchFamily="18" charset="0"/>
              </a:rPr>
              <a:t>NLog</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i="1" dirty="0" err="1">
                <a:effectLst/>
                <a:latin typeface="Arial" panose="020B0604020202020204" pitchFamily="34" charset="0"/>
                <a:ea typeface="Calibri" panose="020F0502020204030204" pitchFamily="34" charset="0"/>
                <a:cs typeface="Times New Roman" panose="02020603050405020304" pitchFamily="18" charset="0"/>
              </a:rPr>
              <a:t>Serilog</a:t>
            </a:r>
            <a:r>
              <a:rPr lang="en-IN" sz="1000" dirty="0">
                <a:effectLst/>
                <a:latin typeface="Arial" panose="020B0604020202020204" pitchFamily="34" charset="0"/>
                <a:ea typeface="Calibri" panose="020F0502020204030204" pitchFamily="34" charset="0"/>
                <a:cs typeface="Times New Roman" panose="02020603050405020304" pitchFamily="18" charset="0"/>
              </a:rPr>
              <a:t>. They are third-party providers which can grant the application more options for logging.</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Best Practices</a:t>
            </a:r>
          </a:p>
          <a:p>
            <a:pPr marL="171450" indent="-171450">
              <a:lnSpc>
                <a:spcPct val="107000"/>
              </a:lnSpc>
              <a:spcAft>
                <a:spcPts val="800"/>
              </a:spcAft>
              <a:buSzPct val="150000"/>
              <a:buFont typeface="Arial" panose="020B0604020202020204" pitchFamily="34" charset="0"/>
              <a:buChar char="•"/>
            </a:pPr>
            <a:r>
              <a:rPr lang="en-IN" sz="1000" dirty="0">
                <a:effectLst/>
                <a:latin typeface="Arial" panose="020B0604020202020204" pitchFamily="34" charset="0"/>
                <a:ea typeface="Calibri" panose="020F0502020204030204" pitchFamily="34" charset="0"/>
                <a:cs typeface="Times New Roman" panose="02020603050405020304" pitchFamily="18" charset="0"/>
              </a:rPr>
              <a:t>If you are using TDD or extreme programming, define each test before you write the code that implements a requirement. Use the test as a full specification that your code must satisfy. This requires a full understanding of the design.</a:t>
            </a: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endParaRPr lang="en-IN" sz="1000" dirty="0">
              <a:latin typeface="Arial" panose="020B0604020202020204" pitchFamily="34" charset="0"/>
            </a:endParaRPr>
          </a:p>
        </p:txBody>
      </p:sp>
    </p:spTree>
    <p:extLst>
      <p:ext uri="{BB962C8B-B14F-4D97-AF65-F5344CB8AC3E}">
        <p14:creationId xmlns:p14="http://schemas.microsoft.com/office/powerpoint/2010/main" val="2969305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07000"/>
              </a:lnSpc>
              <a:spcAft>
                <a:spcPts val="800"/>
              </a:spcAft>
              <a:buSzPct val="150000"/>
              <a:buFont typeface="Arial" panose="020B0604020202020204" pitchFamily="34" charset="0"/>
              <a:buChar char="•"/>
            </a:pPr>
            <a:r>
              <a:rPr lang="en-IN" sz="1000" dirty="0">
                <a:latin typeface="Arial" panose="020B0604020202020204" pitchFamily="34" charset="0"/>
                <a:ea typeface="Calibri" panose="020F0502020204030204" pitchFamily="34" charset="0"/>
                <a:cs typeface="Times New Roman" panose="02020603050405020304" pitchFamily="18" charset="0"/>
              </a:rPr>
              <a:t>Investigate and choose a mocking framework to help you create test double objects for use in unit tests. Though it may take time to select the best framework and to learn how to code mock objects, the time you invest will be worth it over the life of the project.</a:t>
            </a:r>
          </a:p>
          <a:p>
            <a:pPr marL="171450" indent="-171450">
              <a:lnSpc>
                <a:spcPct val="107000"/>
              </a:lnSpc>
              <a:spcAft>
                <a:spcPts val="800"/>
              </a:spcAft>
              <a:buSzPct val="150000"/>
              <a:buFont typeface="Arial" panose="020B0604020202020204" pitchFamily="34" charset="0"/>
              <a:buChar char="•"/>
            </a:pPr>
            <a:r>
              <a:rPr lang="en-IN" sz="1000" dirty="0">
                <a:latin typeface="Arial" panose="020B0604020202020204" pitchFamily="34" charset="0"/>
                <a:ea typeface="Calibri" panose="020F0502020204030204" pitchFamily="34" charset="0"/>
                <a:cs typeface="Times New Roman" panose="02020603050405020304" pitchFamily="18" charset="0"/>
              </a:rPr>
              <a:t>Do not be tempted to skip unit tests when under time pressure. Doing so can introduce bugs and errors into your system and result in more time being spent debugging.</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Common Issue: </a:t>
            </a:r>
            <a:r>
              <a:rPr lang="en-IN" sz="1000" dirty="0">
                <a:latin typeface="Arial" panose="020B0604020202020204" pitchFamily="34" charset="0"/>
                <a:ea typeface="Calibri" panose="020F0502020204030204" pitchFamily="34" charset="0"/>
                <a:cs typeface="Times New Roman" panose="02020603050405020304" pitchFamily="18" charset="0"/>
              </a:rPr>
              <a:t>A unit test takes a long time to run or returns an error connecting to a database.</a:t>
            </a:r>
          </a:p>
          <a:p>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you design unit tests, you should test the smallest and simplest operation possible. For example, you should test a single method. Also create unit tests that do not rely on infrastructure such as databases and network connections. Use test doubles to create in-memory objects that simulate data objects such as Entity Framework context objects. Unit tests should test your code, and not the infrastructure.</a:t>
            </a:r>
          </a:p>
          <a:p>
            <a:endParaRPr lang="en-IN" sz="1000" dirty="0">
              <a:solidFill>
                <a:prstClr val="black"/>
              </a:solidFill>
              <a:latin typeface="Arial" panose="020B0604020202020204" pitchFamily="34" charset="0"/>
              <a:cs typeface="Times New Roman" panose="02020603050405020304" pitchFamily="18" charset="0"/>
            </a:endParaRPr>
          </a:p>
          <a:p>
            <a:r>
              <a:rPr lang="en-IN" sz="1000" b="1" dirty="0">
                <a:latin typeface="Arial" panose="020B0604020202020204" pitchFamily="34" charset="0"/>
                <a:ea typeface="Calibri" panose="020F0502020204030204" pitchFamily="34" charset="0"/>
                <a:cs typeface="Times New Roman" panose="02020603050405020304" pitchFamily="18" charset="0"/>
              </a:rPr>
              <a:t>Note: </a:t>
            </a:r>
            <a:r>
              <a:rPr lang="en-IN" sz="1000" dirty="0">
                <a:latin typeface="Arial" panose="020B0604020202020204" pitchFamily="34" charset="0"/>
                <a:ea typeface="Calibri" panose="020F0502020204030204" pitchFamily="34" charset="0"/>
                <a:cs typeface="Times New Roman" panose="02020603050405020304" pitchFamily="18" charset="0"/>
              </a:rPr>
              <a:t>Ensure that you cover the common issues and the corresponding troubleshooting tips listed in this section. Encourage students to share tips from their own work environments.</a:t>
            </a:r>
          </a:p>
          <a:p>
            <a:endParaRPr lang="en-IN" dirty="0"/>
          </a:p>
        </p:txBody>
      </p:sp>
      <p:sp>
        <p:nvSpPr>
          <p:cNvPr id="4" name="Slide Number Placeholder 3"/>
          <p:cNvSpPr>
            <a:spLocks noGrp="1"/>
          </p:cNvSpPr>
          <p:nvPr>
            <p:ph type="sldNum" sz="quarter" idx="10"/>
          </p:nvPr>
        </p:nvSpPr>
        <p:spPr/>
        <p:txBody>
          <a:bodyPr/>
          <a:lstStyle/>
          <a:p>
            <a:fld id="{551CE56E-86C3-40BD-80D6-37BC20C1EEFD}" type="slidenum">
              <a:rPr lang="en-IN" smtClean="0"/>
              <a:t>29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91135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This lesson focuses on unit testing, which can be performed throughout the development of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in Microsoft ASP.NET Core MVC web applications, unit tests can instantiate model classes or controllers and call their methods and actions. For example, you can write a unit test that creates a new </a:t>
            </a:r>
            <a:r>
              <a:rPr lang="en-IN" sz="1000" b="1">
                <a:effectLst/>
                <a:latin typeface="Arial" panose="020B0604020202020204" pitchFamily="34" charset="0"/>
                <a:ea typeface="Calibri" panose="020F0502020204030204" pitchFamily="34" charset="0"/>
                <a:cs typeface="Times New Roman" panose="02020603050405020304" pitchFamily="18" charset="0"/>
              </a:rPr>
              <a:t>Product</a:t>
            </a:r>
            <a:r>
              <a:rPr lang="en-IN" sz="1000">
                <a:effectLst/>
                <a:latin typeface="Arial" panose="020B0604020202020204" pitchFamily="34" charset="0"/>
                <a:ea typeface="Calibri" panose="020F0502020204030204" pitchFamily="34" charset="0"/>
                <a:cs typeface="Times New Roman" panose="02020603050405020304" pitchFamily="18" charset="0"/>
              </a:rPr>
              <a:t> object and tests that a method called </a:t>
            </a:r>
            <a:r>
              <a:rPr lang="en-IN" sz="1000" b="1">
                <a:effectLst/>
                <a:latin typeface="Arial" panose="020B0604020202020204" pitchFamily="34" charset="0"/>
                <a:ea typeface="Calibri" panose="020F0502020204030204" pitchFamily="34" charset="0"/>
                <a:cs typeface="Times New Roman" panose="02020603050405020304" pitchFamily="18" charset="0"/>
              </a:rPr>
              <a:t>Buy</a:t>
            </a:r>
            <a:r>
              <a:rPr lang="en-IN" sz="1000">
                <a:effectLst/>
                <a:latin typeface="Arial" panose="020B0604020202020204" pitchFamily="34" charset="0"/>
                <a:ea typeface="Calibri" panose="020F0502020204030204" pitchFamily="34" charset="0"/>
                <a:cs typeface="Times New Roman" panose="02020603050405020304" pitchFamily="18" charset="0"/>
              </a:rPr>
              <a:t> returns a </a:t>
            </a:r>
            <a:r>
              <a:rPr lang="en-IN" sz="1000" b="1">
                <a:effectLst/>
                <a:latin typeface="Arial" panose="020B0604020202020204" pitchFamily="34" charset="0"/>
                <a:ea typeface="Calibri" panose="020F0502020204030204" pitchFamily="34" charset="0"/>
                <a:cs typeface="Times New Roman" panose="02020603050405020304" pitchFamily="18" charset="0"/>
              </a:rPr>
              <a:t>Cart</a:t>
            </a:r>
            <a:r>
              <a:rPr lang="en-IN" sz="1000">
                <a:effectLst/>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10"/>
          </p:nvPr>
        </p:nvSpPr>
        <p:spPr/>
        <p:txBody>
          <a:bodyPr/>
          <a:lstStyle/>
          <a:p>
            <a:fld id="{551CE56E-86C3-40BD-80D6-37BC20C1EEFD}"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13328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Point out that dependency injection makes it easier to write comprehensive tests for a single component by allowing easy creation of mock dependencies and completely removing direct reliance on other classes.</a:t>
            </a:r>
          </a:p>
        </p:txBody>
      </p:sp>
      <p:sp>
        <p:nvSpPr>
          <p:cNvPr id="4" name="Slide Number Placeholder 3"/>
          <p:cNvSpPr>
            <a:spLocks noGrp="1"/>
          </p:cNvSpPr>
          <p:nvPr>
            <p:ph type="sldNum" sz="quarter" idx="10"/>
          </p:nvPr>
        </p:nvSpPr>
        <p:spPr/>
        <p:txBody>
          <a:bodyPr/>
          <a:lstStyle/>
          <a:p>
            <a:fld id="{551CE56E-86C3-40BD-80D6-37BC20C1EEFD}"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0139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TDD is a common methodology that enables developers to create comprehensive suites of tests, ensuring that code remains correct, and still performs the necessary actions, even after changes are made.</a:t>
            </a:r>
          </a:p>
        </p:txBody>
      </p:sp>
      <p:sp>
        <p:nvSpPr>
          <p:cNvPr id="4" name="Slide Number Placeholder 3"/>
          <p:cNvSpPr>
            <a:spLocks noGrp="1"/>
          </p:cNvSpPr>
          <p:nvPr>
            <p:ph type="sldNum" sz="quarter" idx="10"/>
          </p:nvPr>
        </p:nvSpPr>
        <p:spPr/>
        <p:txBody>
          <a:bodyPr/>
          <a:lstStyle/>
          <a:p>
            <a:fld id="{551CE56E-86C3-40BD-80D6-37BC20C1EEFD}"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2119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This topic introduces the concept of loose coupling but deliberately avoids using code samples to illustrate it. This is because loose coupling is a theoretical concept that students must understand conceptually before they can effectively write code to implement it. Try to ensure that students comprehend loose coupling and its benefits, particularly in testing, before you show code for interfaces and implementations of loosely coupled classes.</a:t>
            </a:r>
          </a:p>
        </p:txBody>
      </p:sp>
      <p:sp>
        <p:nvSpPr>
          <p:cNvPr id="4" name="Slide Number Placeholder 3"/>
          <p:cNvSpPr>
            <a:spLocks noGrp="1"/>
          </p:cNvSpPr>
          <p:nvPr>
            <p:ph type="sldNum" sz="quarter" idx="10"/>
          </p:nvPr>
        </p:nvSpPr>
        <p:spPr/>
        <p:txBody>
          <a:bodyPr/>
          <a:lstStyle/>
          <a:p>
            <a:fld id="{551CE56E-86C3-40BD-80D6-37BC20C1EEFD}"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43073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a:t>
            </a:r>
            <a:r>
              <a:rPr lang="en-IN" sz="1000">
                <a:effectLst/>
                <a:latin typeface="Arial" panose="020B0604020202020204" pitchFamily="34" charset="0"/>
                <a:ea typeface="Calibri" panose="020F0502020204030204" pitchFamily="34" charset="0"/>
                <a:cs typeface="Segoe UI" panose="020B0502040204020203" pitchFamily="34" charset="0"/>
              </a:rPr>
              <a:t>the ASP.NET Core MVC programming model is easy to integrate with the principles of unit testing and TDD because of its separation of concerns into model, controllers, and views, as well as its support of dependency injection.</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49578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a:t>
            </a:r>
            <a:r>
              <a:rPr lang="en-IN" sz="1000">
                <a:effectLst/>
                <a:latin typeface="Arial" panose="020B0604020202020204" pitchFamily="34" charset="0"/>
                <a:ea typeface="Calibri" panose="020F0502020204030204" pitchFamily="34" charset="0"/>
                <a:cs typeface="Segoe UI" panose="020B0502040204020203" pitchFamily="34" charset="0"/>
              </a:rPr>
              <a:t>unlike models, which are simple classes designed to be mainly self-sufficient without being reliant on other classes, controllers are more complex to test. To test controllers, you will need some additional work because an individual controller can potentially rely on models, repositories, and services and more.</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67908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This extra slide shows how to write a unit test that uses a test double for the </a:t>
            </a:r>
            <a:r>
              <a:rPr lang="en-IN" sz="1000" b="1">
                <a:effectLst/>
                <a:latin typeface="Arial" panose="020B0604020202020204" pitchFamily="34" charset="0"/>
                <a:ea typeface="Calibri" panose="020F0502020204030204" pitchFamily="34" charset="0"/>
                <a:cs typeface="Times New Roman" panose="02020603050405020304" pitchFamily="18" charset="0"/>
              </a:rPr>
              <a:t>Product</a:t>
            </a:r>
            <a:r>
              <a:rPr lang="en-GB" sz="1000">
                <a:effectLst/>
                <a:latin typeface="Arial" panose="020B0604020202020204" pitchFamily="34" charset="0"/>
                <a:ea typeface="Calibri" panose="020F0502020204030204" pitchFamily="34" charset="0"/>
                <a:cs typeface="Times New Roman" panose="02020603050405020304" pitchFamily="18" charset="0"/>
              </a:rPr>
              <a:t> repository. By using this technique, you can test business logic without relying on database connections and other infrastructure.</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38055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416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09221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274747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34246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001796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0945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593086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223586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021384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60526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688546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9822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4428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131908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9673600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890155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183573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33346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46546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88091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633755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01510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6221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7431685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7974033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2627440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050881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2458980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285227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69930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559667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59428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695532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693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86114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28517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94357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63144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8435718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000782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2818863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792306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857271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950806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977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06696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266557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473832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999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635745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1276514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3653160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910814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5539737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78338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26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1728017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146439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64811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386720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359170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415273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105830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9076815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6940094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40069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4208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936559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19953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860219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071634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76713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296297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339513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811859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8121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3023769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43233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929560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66014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4205371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847515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00107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20930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24621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561801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98992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035318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6720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75840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05310854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9914167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819542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2927161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967178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022682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755154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8896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1150181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5303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13272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501376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342468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8679430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5124266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94525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401076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72898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359433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008087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04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6930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6600254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563987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8612706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685645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524493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7521430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8895692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071283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3931106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48440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435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171645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623765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510048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379276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569267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57639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637674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65206092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3682869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071449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54192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63966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18286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90117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17279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67753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230199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505461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554588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052753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36931383"/>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502160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695852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287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0766013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680713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726280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820134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31829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781274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234852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293392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1979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7955394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61860694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18040999"/>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382840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0606588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03907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790817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208565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697664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861371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28117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9165602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89872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08212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811042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6077093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507299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0054756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775814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34284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075688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408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57515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9228522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5746021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153224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59349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0048602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4974896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642618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877222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6993329"/>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67787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9961440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219129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73000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206578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53181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144103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64292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5622794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8131425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766980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89167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893112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337283"/>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54211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731518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1460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5883684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863010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524461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2203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0768186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102401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49787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29506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0107114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194119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367482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898054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508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253844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6815452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76340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559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2996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896713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7310697"/>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68356289"/>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987792"/>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54254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327514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631955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813036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13305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995944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174923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965485"/>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102117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818795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1589443"/>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4148772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5756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0432772"/>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0276050"/>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98635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724222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3778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299153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500632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1594659"/>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6445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18132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058362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6050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87997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11814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57702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012165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22402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7332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1032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99897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19020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3076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043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3128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01976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01942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85891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766786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655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71221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84893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116793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12400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53219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61200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3318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8147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5982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98179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840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1629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632691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853174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74740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2526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66733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54454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43271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3847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337282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766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8986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96681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64168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016521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844195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1381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670104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04566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4422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921836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22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88047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24884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815871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68247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08483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769647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056618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441846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8428606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50369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137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10004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84747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5981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278843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2105610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308482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5004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396319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6072942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144940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6535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4090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65449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69462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068144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155272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268792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790872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417784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5971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375382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64469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22136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353482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812080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305591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746038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430377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431348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972575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8434050"/>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18569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632289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008979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395338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135317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530318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83261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3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a:t>Module 10</a:t>
            </a:r>
          </a:p>
        </p:txBody>
      </p:sp>
      <p:sp>
        <p:nvSpPr>
          <p:cNvPr id="3" name="Subtitle 2"/>
          <p:cNvSpPr>
            <a:spLocks noGrp="1"/>
          </p:cNvSpPr>
          <p:nvPr>
            <p:ph type="subTitle" sz="quarter" idx="1"/>
          </p:nvPr>
        </p:nvSpPr>
        <p:spPr/>
        <p:txBody>
          <a:bodyPr/>
          <a:lstStyle/>
          <a:p>
            <a:r>
              <a:rPr lang="en-IN"/>
              <a:t>Testing and Troubleshooting
</a:t>
            </a:r>
          </a:p>
        </p:txBody>
      </p:sp>
    </p:spTree>
    <p:extLst>
      <p:ext uri="{BB962C8B-B14F-4D97-AF65-F5344CB8AC3E}">
        <p14:creationId xmlns:p14="http://schemas.microsoft.com/office/powerpoint/2010/main" val="287097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45293e7-335c-45b0-8bcd-77320528ec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Run Unit Tests</a:t>
            </a:r>
            <a:endParaRPr lang="en-IN"/>
          </a:p>
        </p:txBody>
      </p:sp>
      <p:sp>
        <p:nvSpPr>
          <p:cNvPr id="4" name="Content Placeholder 2"/>
          <p:cNvSpPr txBox="1">
            <a:spLocks/>
          </p:cNvSpPr>
          <p:nvPr/>
        </p:nvSpPr>
        <p:spPr>
          <a:xfrm>
            <a:off x="35169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dirty="0">
                <a:solidFill>
                  <a:srgbClr val="000000"/>
                </a:solidFill>
              </a:rPr>
              <a:t>In this demonstration, you will see how to:</a:t>
            </a:r>
          </a:p>
          <a:p>
            <a:pPr marL="216000"/>
            <a:r>
              <a:rPr lang="en-US" sz="2400" kern="0" dirty="0">
                <a:solidFill>
                  <a:srgbClr val="000000"/>
                </a:solidFill>
              </a:rPr>
              <a:t>Add a new test project,</a:t>
            </a:r>
            <a:r>
              <a:rPr lang="en-US" sz="2400" b="1" kern="0" dirty="0">
                <a:solidFill>
                  <a:srgbClr val="000000"/>
                </a:solidFill>
              </a:rPr>
              <a:t> </a:t>
            </a:r>
            <a:r>
              <a:rPr lang="en-US" sz="2400" b="1" kern="0" dirty="0" err="1">
                <a:solidFill>
                  <a:srgbClr val="000000"/>
                </a:solidFill>
              </a:rPr>
              <a:t>ProductsWebsite.Tests</a:t>
            </a:r>
            <a:r>
              <a:rPr lang="en-US" sz="2400" kern="0" dirty="0">
                <a:solidFill>
                  <a:srgbClr val="000000"/>
                </a:solidFill>
              </a:rPr>
              <a:t>, to a solution to test an ASP.NET Core MVC web application </a:t>
            </a:r>
          </a:p>
          <a:p>
            <a:pPr marL="216000"/>
            <a:r>
              <a:rPr lang="en-US" sz="2400" kern="0" dirty="0">
                <a:solidFill>
                  <a:srgbClr val="000000"/>
                </a:solidFill>
              </a:rPr>
              <a:t>Create code for two unit tests</a:t>
            </a:r>
          </a:p>
          <a:p>
            <a:pPr marL="216000"/>
            <a:r>
              <a:rPr lang="en-US" sz="2400" kern="0" dirty="0">
                <a:solidFill>
                  <a:srgbClr val="000000"/>
                </a:solidFill>
              </a:rPr>
              <a:t>Observe the results of the unit tests – one of them fails and the other one passes</a:t>
            </a:r>
          </a:p>
          <a:p>
            <a:pPr marL="216000"/>
            <a:r>
              <a:rPr lang="en-US" sz="2400" kern="0" dirty="0">
                <a:solidFill>
                  <a:srgbClr val="000000"/>
                </a:solidFill>
              </a:rPr>
              <a:t>Fix the code</a:t>
            </a:r>
          </a:p>
          <a:p>
            <a:pPr marL="216000"/>
            <a:r>
              <a:rPr lang="en-US" sz="2400" kern="0" dirty="0">
                <a:solidFill>
                  <a:srgbClr val="000000"/>
                </a:solidFill>
              </a:rPr>
              <a:t>Observe the results of the unit tests – both of them pass</a:t>
            </a:r>
          </a:p>
          <a:p>
            <a:pPr lvl="0"/>
            <a:endParaRPr lang="en-US" kern="0" dirty="0">
              <a:solidFill>
                <a:srgbClr val="000000"/>
              </a:solidFill>
            </a:endParaRPr>
          </a:p>
        </p:txBody>
      </p:sp>
    </p:spTree>
    <p:extLst>
      <p:ext uri="{BB962C8B-B14F-4D97-AF65-F5344CB8AC3E}">
        <p14:creationId xmlns:p14="http://schemas.microsoft.com/office/powerpoint/2010/main" val="375917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73f09cc-05a6-41e2-9fbe-51576d695e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Mocking Frameworks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 mocking framework automates the creation of mock objects during tests</a:t>
            </a:r>
          </a:p>
          <a:p>
            <a:pPr marL="360000" lvl="1"/>
            <a:r>
              <a:rPr lang="en-US" kern="0" dirty="0">
                <a:solidFill>
                  <a:srgbClr val="000000"/>
                </a:solidFill>
              </a:rPr>
              <a:t>You can automate the creation of a single object</a:t>
            </a:r>
          </a:p>
          <a:p>
            <a:pPr marL="360000" lvl="1"/>
            <a:r>
              <a:rPr lang="en-US" kern="0" dirty="0">
                <a:solidFill>
                  <a:srgbClr val="000000"/>
                </a:solidFill>
              </a:rPr>
              <a:t>You can automate the creation of multiple objects of the same type</a:t>
            </a:r>
          </a:p>
          <a:p>
            <a:pPr marL="360000" lvl="1"/>
            <a:r>
              <a:rPr lang="en-US" kern="0" dirty="0">
                <a:solidFill>
                  <a:srgbClr val="000000"/>
                </a:solidFill>
              </a:rPr>
              <a:t>You can automate the creation of multiple objects that implement different interfaces</a:t>
            </a:r>
          </a:p>
          <a:p>
            <a:pPr lvl="1">
              <a:buNone/>
            </a:pPr>
            <a:endParaRPr lang="en-US" kern="0" dirty="0">
              <a:solidFill>
                <a:srgbClr val="000000"/>
              </a:solidFill>
            </a:endParaRPr>
          </a:p>
          <a:p>
            <a:pPr lvl="0"/>
            <a:r>
              <a:rPr lang="en-US" kern="0" dirty="0">
                <a:solidFill>
                  <a:srgbClr val="000000"/>
                </a:solidFill>
              </a:rPr>
              <a:t>The mocking framework saves time when writing unit tests</a:t>
            </a:r>
          </a:p>
        </p:txBody>
      </p:sp>
    </p:spTree>
    <p:extLst>
      <p:ext uri="{BB962C8B-B14F-4D97-AF65-F5344CB8AC3E}">
        <p14:creationId xmlns:p14="http://schemas.microsoft.com/office/powerpoint/2010/main" val="17410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5381c03-700e-4d78-bd11-8288a02b90aa">
    <p:spTree>
      <p:nvGrpSpPr>
        <p:cNvPr id="1" name=""/>
        <p:cNvGrpSpPr/>
        <p:nvPr/>
      </p:nvGrpSpPr>
      <p:grpSpPr>
        <a:xfrm>
          <a:off x="0" y="0"/>
          <a:ext cx="0" cy="0"/>
          <a:chOff x="0" y="0"/>
          <a:chExt cx="0" cy="0"/>
        </a:xfrm>
      </p:grpSpPr>
      <p:sp>
        <p:nvSpPr>
          <p:cNvPr id="2" name="Title 1"/>
          <p:cNvSpPr>
            <a:spLocks noGrp="1"/>
          </p:cNvSpPr>
          <p:nvPr>
            <p:ph type="title"/>
          </p:nvPr>
        </p:nvSpPr>
        <p:spPr>
          <a:xfrm>
            <a:off x="377994" y="-9627"/>
            <a:ext cx="9639215" cy="740664"/>
          </a:xfrm>
        </p:spPr>
        <p:txBody>
          <a:bodyPr/>
          <a:lstStyle/>
          <a:p>
            <a:r>
              <a:rPr lang="en-US" dirty="0"/>
              <a:t>Lesson 2: Implementing an Exception Handling Strategy</a:t>
            </a:r>
            <a:endParaRPr lang="en-IN" dirty="0"/>
          </a:p>
        </p:txBody>
      </p:sp>
      <p:sp>
        <p:nvSpPr>
          <p:cNvPr id="3" name="Text Placeholder 2"/>
          <p:cNvSpPr>
            <a:spLocks noGrp="1"/>
          </p:cNvSpPr>
          <p:nvPr>
            <p:ph type="body" idx="1"/>
          </p:nvPr>
        </p:nvSpPr>
        <p:spPr/>
        <p:txBody>
          <a:bodyPr/>
          <a:lstStyle/>
          <a:p>
            <a:r>
              <a:rPr lang="en-US" dirty="0"/>
              <a:t>Raising and Catching Exceptions
Working with Multiple Environments
Configuring Error Handling
Demonstration: How to Configure Exception Handling</a:t>
            </a:r>
            <a:endParaRPr lang="en-IN" dirty="0"/>
          </a:p>
        </p:txBody>
      </p:sp>
    </p:spTree>
    <p:extLst>
      <p:ext uri="{BB962C8B-B14F-4D97-AF65-F5344CB8AC3E}">
        <p14:creationId xmlns:p14="http://schemas.microsoft.com/office/powerpoint/2010/main" val="305415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dfc8785-e862-4502-84f7-a0a60a7230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Raising and Catching Exceptions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most common method to catch an exception is to use the </a:t>
            </a:r>
            <a:r>
              <a:rPr lang="en-US" b="1" kern="0" dirty="0">
                <a:solidFill>
                  <a:srgbClr val="000000"/>
                </a:solidFill>
              </a:rPr>
              <a:t>try/catch</a:t>
            </a:r>
            <a:r>
              <a:rPr lang="en-US" kern="0" dirty="0">
                <a:solidFill>
                  <a:srgbClr val="000000"/>
                </a:solidFill>
              </a:rPr>
              <a:t> block</a:t>
            </a:r>
          </a:p>
          <a:p>
            <a:pPr lvl="0"/>
            <a:r>
              <a:rPr lang="en-US" kern="0" dirty="0">
                <a:solidFill>
                  <a:srgbClr val="000000"/>
                </a:solidFill>
              </a:rPr>
              <a:t>You can add custom exceptions or use existing ones</a:t>
            </a:r>
          </a:p>
          <a:p>
            <a:pPr marL="0" lvl="0" indent="0">
              <a:buNone/>
            </a:pPr>
            <a:r>
              <a:rPr lang="en-US" sz="1800" kern="0" dirty="0">
                <a:solidFill>
                  <a:srgbClr val="000000"/>
                </a:solidFill>
              </a:rPr>
              <a:t>	</a:t>
            </a:r>
            <a:r>
              <a:rPr lang="en-US" sz="1600" kern="0" dirty="0">
                <a:solidFill>
                  <a:srgbClr val="000000"/>
                </a:solidFill>
                <a:latin typeface="Consolas" panose="020B0609020204030204" pitchFamily="49" charset="0"/>
              </a:rPr>
              <a:t>throw new </a:t>
            </a:r>
            <a:r>
              <a:rPr lang="en-US" sz="1600" kern="0" dirty="0" err="1">
                <a:solidFill>
                  <a:srgbClr val="000000"/>
                </a:solidFill>
                <a:latin typeface="Consolas" panose="020B0609020204030204" pitchFamily="49" charset="0"/>
              </a:rPr>
              <a:t>ArgumentNullException</a:t>
            </a:r>
            <a:r>
              <a:rPr lang="en-US" sz="1600" kern="0" dirty="0">
                <a:solidFill>
                  <a:srgbClr val="000000"/>
                </a:solidFill>
                <a:latin typeface="Consolas" panose="020B0609020204030204" pitchFamily="49" charset="0"/>
              </a:rPr>
              <a:t>();</a:t>
            </a:r>
          </a:p>
          <a:p>
            <a:pPr marL="0" lvl="0" indent="0">
              <a:buNone/>
            </a:pPr>
            <a:r>
              <a:rPr lang="en-US" sz="1600" kern="0" dirty="0">
                <a:solidFill>
                  <a:srgbClr val="000000"/>
                </a:solidFill>
                <a:latin typeface="Consolas" panose="020B0609020204030204" pitchFamily="49" charset="0"/>
              </a:rPr>
              <a:t>	…</a:t>
            </a:r>
          </a:p>
          <a:p>
            <a:pPr marL="0" lvl="0" indent="0">
              <a:buNone/>
            </a:pPr>
            <a:r>
              <a:rPr lang="en-US" sz="1600" kern="0" dirty="0">
                <a:solidFill>
                  <a:srgbClr val="000000"/>
                </a:solidFill>
                <a:latin typeface="Consolas" panose="020B0609020204030204" pitchFamily="49" charset="0"/>
              </a:rPr>
              <a:t>	</a:t>
            </a:r>
            <a:r>
              <a:rPr lang="en-GB" sz="1600" kern="0" dirty="0">
                <a:solidFill>
                  <a:srgbClr val="000000"/>
                </a:solidFill>
                <a:latin typeface="Consolas" panose="020B0609020204030204" pitchFamily="49" charset="0"/>
              </a:rPr>
              <a:t>try</a:t>
            </a:r>
          </a:p>
          <a:p>
            <a:pPr marL="0" lvl="0" indent="0">
              <a:buNone/>
            </a:pPr>
            <a:r>
              <a:rPr lang="en-GB" sz="1600" kern="0" dirty="0">
                <a:solidFill>
                  <a:srgbClr val="000000"/>
                </a:solidFill>
                <a:latin typeface="Consolas" panose="020B0609020204030204" pitchFamily="49" charset="0"/>
              </a:rPr>
              <a:t>	{</a:t>
            </a:r>
          </a:p>
          <a:p>
            <a:pPr marL="0" lvl="0" indent="0">
              <a:buNone/>
            </a:pPr>
            <a:r>
              <a:rPr lang="en-GB" sz="1600" kern="0" dirty="0">
                <a:solidFill>
                  <a:srgbClr val="000000"/>
                </a:solidFill>
                <a:latin typeface="Consolas" panose="020B0609020204030204" pitchFamily="49" charset="0"/>
              </a:rPr>
              <a:t>        	    price = </a:t>
            </a:r>
            <a:r>
              <a:rPr lang="en-GB" sz="1600" kern="0" dirty="0" err="1">
                <a:solidFill>
                  <a:srgbClr val="000000"/>
                </a:solidFill>
                <a:latin typeface="Consolas" panose="020B0609020204030204" pitchFamily="49" charset="0"/>
              </a:rPr>
              <a:t>product.GetPriceWithTax</a:t>
            </a:r>
            <a:r>
              <a:rPr lang="en-GB" sz="1600" kern="0" dirty="0">
                <a:solidFill>
                  <a:srgbClr val="000000"/>
                </a:solidFill>
                <a:latin typeface="Consolas" panose="020B0609020204030204" pitchFamily="49" charset="0"/>
              </a:rPr>
              <a:t>(-20);</a:t>
            </a:r>
          </a:p>
          <a:p>
            <a:pPr marL="0" lvl="0" indent="0">
              <a:buNone/>
            </a:pPr>
            <a:r>
              <a:rPr lang="en-GB" sz="1600" kern="0" dirty="0">
                <a:solidFill>
                  <a:srgbClr val="000000"/>
                </a:solidFill>
                <a:latin typeface="Consolas" panose="020B0609020204030204" pitchFamily="49" charset="0"/>
              </a:rPr>
              <a:t>	}</a:t>
            </a:r>
          </a:p>
          <a:p>
            <a:pPr marL="0" lvl="0" indent="0">
              <a:buNone/>
            </a:pPr>
            <a:r>
              <a:rPr lang="en-GB" sz="1600" kern="0" dirty="0">
                <a:solidFill>
                  <a:srgbClr val="000000"/>
                </a:solidFill>
                <a:latin typeface="Consolas" panose="020B0609020204030204" pitchFamily="49" charset="0"/>
              </a:rPr>
              <a:t>	catch (</a:t>
            </a:r>
            <a:r>
              <a:rPr lang="en-GB" sz="1600" kern="0" dirty="0" err="1">
                <a:solidFill>
                  <a:srgbClr val="000000"/>
                </a:solidFill>
                <a:latin typeface="Consolas" panose="020B0609020204030204" pitchFamily="49" charset="0"/>
              </a:rPr>
              <a:t>InvalidTaxException</a:t>
            </a:r>
            <a:r>
              <a:rPr lang="en-GB" sz="1600" kern="0" dirty="0">
                <a:solidFill>
                  <a:srgbClr val="000000"/>
                </a:solidFill>
                <a:latin typeface="Consolas" panose="020B0609020204030204" pitchFamily="49" charset="0"/>
              </a:rPr>
              <a:t> ex)</a:t>
            </a:r>
          </a:p>
          <a:p>
            <a:pPr marL="0" lvl="0" indent="0">
              <a:buNone/>
            </a:pPr>
            <a:r>
              <a:rPr lang="en-GB" sz="1600" kern="0" dirty="0">
                <a:solidFill>
                  <a:srgbClr val="000000"/>
                </a:solidFill>
                <a:latin typeface="Consolas" panose="020B0609020204030204" pitchFamily="49" charset="0"/>
              </a:rPr>
              <a:t>	{</a:t>
            </a:r>
          </a:p>
          <a:p>
            <a:pPr marL="0" lvl="0" indent="0">
              <a:buNone/>
            </a:pPr>
            <a:r>
              <a:rPr lang="en-GB" sz="1600" kern="0" dirty="0">
                <a:solidFill>
                  <a:srgbClr val="000000"/>
                </a:solidFill>
                <a:latin typeface="Consolas" panose="020B0609020204030204" pitchFamily="49" charset="0"/>
              </a:rPr>
              <a:t>    	    return Content("Tax cannot be negative");</a:t>
            </a:r>
          </a:p>
          <a:p>
            <a:pPr marL="0" lvl="0" indent="0">
              <a:buNone/>
            </a:pPr>
            <a:r>
              <a:rPr lang="en-GB" sz="1600" kern="0" dirty="0">
                <a:solidFill>
                  <a:srgbClr val="000000"/>
                </a:solidFill>
                <a:latin typeface="Consolas" panose="020B0609020204030204" pitchFamily="49" charset="0"/>
              </a:rPr>
              <a:t>	}</a:t>
            </a:r>
            <a:endParaRPr lang="en-US" sz="16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6900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d99e470-bccb-4def-bf28-6cd3bb3a73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Working with Multiple Environments</a:t>
            </a:r>
          </a:p>
        </p:txBody>
      </p:sp>
      <p:sp>
        <p:nvSpPr>
          <p:cNvPr id="4" name="Content Placeholder 3">
            <a:extLst>
              <a:ext uri="{FF2B5EF4-FFF2-40B4-BE49-F238E27FC236}">
                <a16:creationId xmlns:a16="http://schemas.microsoft.com/office/drawing/2014/main" id="{1A5F2315-4A8F-4650-A2D5-D6CE6A55C61D}"/>
              </a:ext>
            </a:extLst>
          </p:cNvPr>
          <p:cNvSpPr txBox="1">
            <a:spLocks/>
          </p:cNvSpPr>
          <p:nvPr/>
        </p:nvSpPr>
        <p:spPr>
          <a:xfrm>
            <a:off x="418192" y="1021215"/>
            <a:ext cx="82003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the environment variable </a:t>
            </a:r>
            <a:r>
              <a:rPr lang="en-US" b="1" kern="0" dirty="0">
                <a:solidFill>
                  <a:srgbClr val="000000"/>
                </a:solidFill>
              </a:rPr>
              <a:t>ASPNETCORE_ENVIRONMENT </a:t>
            </a:r>
            <a:r>
              <a:rPr lang="en-US" kern="0" dirty="0">
                <a:solidFill>
                  <a:srgbClr val="000000"/>
                </a:solidFill>
              </a:rPr>
              <a:t>to determine application environment</a:t>
            </a:r>
          </a:p>
          <a:p>
            <a:pPr lvl="0"/>
            <a:r>
              <a:rPr lang="en-US" kern="0" dirty="0">
                <a:solidFill>
                  <a:srgbClr val="000000"/>
                </a:solidFill>
              </a:rPr>
              <a:t>The </a:t>
            </a:r>
            <a:r>
              <a:rPr lang="en-US" b="1" kern="0" dirty="0" err="1">
                <a:solidFill>
                  <a:srgbClr val="000000"/>
                </a:solidFill>
              </a:rPr>
              <a:t>IHostingEnvironment</a:t>
            </a:r>
            <a:r>
              <a:rPr lang="en-US" kern="0" dirty="0">
                <a:solidFill>
                  <a:srgbClr val="000000"/>
                </a:solidFill>
              </a:rPr>
              <a:t> interface exposes useful methods:</a:t>
            </a:r>
          </a:p>
          <a:p>
            <a:pPr marL="360000" lvl="1"/>
            <a:r>
              <a:rPr lang="en-US" b="1" kern="0" dirty="0" err="1">
                <a:solidFill>
                  <a:srgbClr val="000000"/>
                </a:solidFill>
              </a:rPr>
              <a:t>IsDevelopment</a:t>
            </a:r>
            <a:endParaRPr lang="en-US" b="1" kern="0" dirty="0">
              <a:solidFill>
                <a:srgbClr val="000000"/>
              </a:solidFill>
            </a:endParaRPr>
          </a:p>
          <a:p>
            <a:pPr marL="360000" lvl="1"/>
            <a:r>
              <a:rPr lang="en-US" b="1" kern="0" dirty="0" err="1">
                <a:solidFill>
                  <a:srgbClr val="000000"/>
                </a:solidFill>
              </a:rPr>
              <a:t>IsStaging</a:t>
            </a:r>
            <a:r>
              <a:rPr lang="en-US" kern="0" dirty="0">
                <a:solidFill>
                  <a:srgbClr val="000000"/>
                </a:solidFill>
              </a:rPr>
              <a:t> </a:t>
            </a:r>
          </a:p>
          <a:p>
            <a:pPr marL="360000" lvl="1"/>
            <a:r>
              <a:rPr lang="en-US" b="1" kern="0" dirty="0" err="1">
                <a:solidFill>
                  <a:srgbClr val="000000"/>
                </a:solidFill>
              </a:rPr>
              <a:t>IsProduction</a:t>
            </a:r>
            <a:r>
              <a:rPr lang="en-US" kern="0" dirty="0">
                <a:solidFill>
                  <a:srgbClr val="000000"/>
                </a:solidFill>
              </a:rPr>
              <a:t> </a:t>
            </a:r>
          </a:p>
          <a:p>
            <a:pPr marL="360000" lvl="1"/>
            <a:r>
              <a:rPr lang="en-US" b="1" kern="0" dirty="0" err="1">
                <a:solidFill>
                  <a:srgbClr val="000000"/>
                </a:solidFill>
              </a:rPr>
              <a:t>IsEnvironment</a:t>
            </a:r>
            <a:r>
              <a:rPr lang="en-US" kern="0" dirty="0">
                <a:solidFill>
                  <a:srgbClr val="000000"/>
                </a:solidFill>
              </a:rPr>
              <a:t>(*Environment Name*)</a:t>
            </a:r>
            <a:endParaRPr lang="he-IL" kern="0" dirty="0">
              <a:solidFill>
                <a:srgbClr val="000000"/>
              </a:solidFill>
            </a:endParaRPr>
          </a:p>
        </p:txBody>
      </p:sp>
    </p:spTree>
    <p:extLst>
      <p:ext uri="{BB962C8B-B14F-4D97-AF65-F5344CB8AC3E}">
        <p14:creationId xmlns:p14="http://schemas.microsoft.com/office/powerpoint/2010/main" val="223699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ccdf4cb-6e28-421c-8c5f-ad3e516b83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Environments in Views</a:t>
            </a:r>
          </a:p>
        </p:txBody>
      </p:sp>
      <p:sp>
        <p:nvSpPr>
          <p:cNvPr id="4" name="Content Placeholder 2"/>
          <p:cNvSpPr txBox="1">
            <a:spLocks/>
          </p:cNvSpPr>
          <p:nvPr/>
        </p:nvSpPr>
        <p:spPr>
          <a:xfrm>
            <a:off x="35169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Use the environment tag helper to differentiate between environments inside views</a:t>
            </a:r>
          </a:p>
          <a:p>
            <a:pPr marL="0" lvl="0" indent="0">
              <a:buNone/>
            </a:pPr>
            <a:endParaRPr lang="en-US" kern="0" dirty="0">
              <a:solidFill>
                <a:srgbClr val="000000"/>
              </a:solidFill>
            </a:endParaRPr>
          </a:p>
          <a:p>
            <a:pPr marL="0" lvl="0" indent="0">
              <a:buNone/>
            </a:pPr>
            <a:r>
              <a:rPr lang="en-US" sz="2000" kern="0" dirty="0">
                <a:solidFill>
                  <a:srgbClr val="000000"/>
                </a:solidFill>
                <a:latin typeface="Consolas" panose="020B0609020204030204" pitchFamily="49" charset="0"/>
              </a:rPr>
              <a:t>    &lt;environment include="Development"&gt;</a:t>
            </a:r>
          </a:p>
          <a:p>
            <a:pPr marL="0" lv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="~/Scripts/jquery.js"&gt;&lt;/script&gt;</a:t>
            </a:r>
          </a:p>
          <a:p>
            <a:pPr marL="0" lv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="~/Scripts/popper.js"&gt;&lt;/script&gt;</a:t>
            </a:r>
          </a:p>
          <a:p>
            <a:pPr marL="0" lv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="~/Scripts/bootstrap.js"&gt;&lt;/script&gt;</a:t>
            </a:r>
          </a:p>
          <a:p>
            <a:pPr marL="0" lvl="0" indent="0">
              <a:buNone/>
            </a:pPr>
            <a:r>
              <a:rPr lang="en-US" sz="2000" kern="0" dirty="0">
                <a:solidFill>
                  <a:srgbClr val="000000"/>
                </a:solidFill>
                <a:latin typeface="Consolas" panose="020B0609020204030204" pitchFamily="49" charset="0"/>
              </a:rPr>
              <a:t>    &lt;/environment&gt;</a:t>
            </a:r>
          </a:p>
          <a:p>
            <a:pPr marL="0" lvl="0" indent="0">
              <a:buNone/>
            </a:pPr>
            <a:r>
              <a:rPr lang="en-US" sz="2000" kern="0" dirty="0">
                <a:solidFill>
                  <a:srgbClr val="000000"/>
                </a:solidFill>
                <a:latin typeface="Consolas" panose="020B0609020204030204" pitchFamily="49" charset="0"/>
              </a:rPr>
              <a:t>    &lt;environment include="</a:t>
            </a:r>
            <a:r>
              <a:rPr lang="en-US" sz="2000" kern="0" dirty="0" err="1">
                <a:solidFill>
                  <a:srgbClr val="000000"/>
                </a:solidFill>
                <a:latin typeface="Consolas" panose="020B0609020204030204" pitchFamily="49" charset="0"/>
              </a:rPr>
              <a:t>Production,Staging</a:t>
            </a:r>
            <a:r>
              <a:rPr lang="en-US" sz="2000" kern="0" dirty="0">
                <a:solidFill>
                  <a:srgbClr val="000000"/>
                </a:solidFill>
                <a:latin typeface="Consolas" panose="020B0609020204030204" pitchFamily="49" charset="0"/>
              </a:rPr>
              <a:t>"&gt;</a:t>
            </a:r>
          </a:p>
          <a:p>
            <a:pPr marL="0" lv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="~/Scripts/vendor.min.js"&gt;&lt;/script&gt;</a:t>
            </a:r>
          </a:p>
          <a:p>
            <a:pPr marL="0" lvl="0" indent="0">
              <a:buNone/>
            </a:pPr>
            <a:r>
              <a:rPr lang="en-US" sz="2000" kern="0" dirty="0">
                <a:solidFill>
                  <a:srgbClr val="000000"/>
                </a:solidFill>
                <a:latin typeface="Consolas" panose="020B0609020204030204" pitchFamily="49" charset="0"/>
              </a:rPr>
              <a:t>    &lt;/environment&gt;</a:t>
            </a:r>
          </a:p>
        </p:txBody>
      </p:sp>
    </p:spTree>
    <p:extLst>
      <p:ext uri="{BB962C8B-B14F-4D97-AF65-F5344CB8AC3E}">
        <p14:creationId xmlns:p14="http://schemas.microsoft.com/office/powerpoint/2010/main" val="75525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9cd4e8e-98f7-462d-b538-1169bd68c1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Configuring Error Handling</a:t>
            </a:r>
          </a:p>
        </p:txBody>
      </p:sp>
      <p:sp>
        <p:nvSpPr>
          <p:cNvPr id="4" name="Content Placeholder 2"/>
          <p:cNvSpPr txBox="1">
            <a:spLocks/>
          </p:cNvSpPr>
          <p:nvPr/>
        </p:nvSpPr>
        <p:spPr>
          <a:xfrm>
            <a:off x="441960" y="1021215"/>
            <a:ext cx="8135984" cy="5455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ASP.NET Core applications, there are many ways to handle errors including:</a:t>
            </a:r>
          </a:p>
          <a:p>
            <a:pPr lvl="0"/>
            <a:r>
              <a:rPr lang="en-US" kern="0" dirty="0">
                <a:solidFill>
                  <a:srgbClr val="000000"/>
                </a:solidFill>
              </a:rPr>
              <a:t>Using the developer exception page</a:t>
            </a:r>
          </a:p>
          <a:p>
            <a:pPr lvl="0"/>
            <a:r>
              <a:rPr lang="en-US" kern="0" dirty="0">
                <a:solidFill>
                  <a:srgbClr val="000000"/>
                </a:solidFill>
              </a:rPr>
              <a:t>Using an exception handler to direct to a custom error page</a:t>
            </a:r>
          </a:p>
          <a:p>
            <a:pPr lvl="0"/>
            <a:r>
              <a:rPr lang="en-US" kern="0" dirty="0">
                <a:solidFill>
                  <a:srgbClr val="000000"/>
                </a:solidFill>
              </a:rPr>
              <a:t>Using status code pages</a:t>
            </a:r>
          </a:p>
          <a:p>
            <a:pPr lvl="0"/>
            <a:r>
              <a:rPr lang="en-US" kern="0" dirty="0">
                <a:solidFill>
                  <a:srgbClr val="000000"/>
                </a:solidFill>
              </a:rPr>
              <a:t>Using exception filters to catch exceptions in specific actions and controllers</a:t>
            </a:r>
          </a:p>
        </p:txBody>
      </p:sp>
    </p:spTree>
    <p:extLst>
      <p:ext uri="{BB962C8B-B14F-4D97-AF65-F5344CB8AC3E}">
        <p14:creationId xmlns:p14="http://schemas.microsoft.com/office/powerpoint/2010/main" val="39853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05808f-4b86-4dc2-8b01-3bb09a93ee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Configuring Error Handling Example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500" kern="0">
                <a:solidFill>
                  <a:srgbClr val="000000"/>
                </a:solidFill>
                <a:latin typeface="Consolas" panose="020B0609020204030204" pitchFamily="49" charset="0"/>
              </a:rPr>
              <a:t>public void Configure(IApplicationBuilder app, IHostingEnvironment env)</a:t>
            </a:r>
          </a:p>
          <a:p>
            <a:pPr marL="0" lvl="0" indent="0">
              <a:buNone/>
            </a:pPr>
            <a:r>
              <a:rPr lang="en-US" sz="1500" kern="0">
                <a:solidFill>
                  <a:srgbClr val="000000"/>
                </a:solidFill>
                <a:latin typeface="Consolas" panose="020B0609020204030204" pitchFamily="49" charset="0"/>
              </a:rPr>
              <a:t>{</a:t>
            </a:r>
          </a:p>
          <a:p>
            <a:pPr marL="0" lvl="0" indent="0">
              <a:buNone/>
            </a:pPr>
            <a:r>
              <a:rPr lang="en-US" sz="1500" kern="0">
                <a:solidFill>
                  <a:srgbClr val="000000"/>
                </a:solidFill>
                <a:latin typeface="Consolas" panose="020B0609020204030204" pitchFamily="49" charset="0"/>
              </a:rPr>
              <a:t>    if (env.IsDevelopment())</a:t>
            </a:r>
          </a:p>
          <a:p>
            <a:pPr marL="0" lvl="0" indent="0">
              <a:buNone/>
            </a:pPr>
            <a:r>
              <a:rPr lang="en-US" sz="1500" kern="0">
                <a:solidFill>
                  <a:srgbClr val="000000"/>
                </a:solidFill>
                <a:latin typeface="Consolas" panose="020B0609020204030204" pitchFamily="49" charset="0"/>
              </a:rPr>
              <a:t>    {</a:t>
            </a:r>
          </a:p>
          <a:p>
            <a:pPr marL="0" lvl="0" indent="0">
              <a:buNone/>
            </a:pPr>
            <a:r>
              <a:rPr lang="en-US" sz="1500" kern="0">
                <a:solidFill>
                  <a:srgbClr val="000000"/>
                </a:solidFill>
                <a:latin typeface="Consolas" panose="020B0609020204030204" pitchFamily="49" charset="0"/>
              </a:rPr>
              <a:t>        app.UseDeveloperExceptionPage();</a:t>
            </a:r>
          </a:p>
          <a:p>
            <a:pPr marL="0" lvl="0" indent="0">
              <a:buNone/>
            </a:pPr>
            <a:r>
              <a:rPr lang="en-US" sz="1500" kern="0">
                <a:solidFill>
                  <a:srgbClr val="000000"/>
                </a:solidFill>
                <a:latin typeface="Consolas" panose="020B0609020204030204" pitchFamily="49" charset="0"/>
              </a:rPr>
              <a:t>    }</a:t>
            </a:r>
          </a:p>
          <a:p>
            <a:pPr marL="0" lvl="0" indent="0">
              <a:buNone/>
            </a:pPr>
            <a:r>
              <a:rPr lang="en-US" sz="1500" kern="0">
                <a:solidFill>
                  <a:srgbClr val="000000"/>
                </a:solidFill>
                <a:latin typeface="Consolas" panose="020B0609020204030204" pitchFamily="49" charset="0"/>
              </a:rPr>
              <a:t>    else if (env.IsStaging() || env.IsProduction()))</a:t>
            </a:r>
          </a:p>
          <a:p>
            <a:pPr marL="0" lvl="0" indent="0">
              <a:buNone/>
            </a:pPr>
            <a:r>
              <a:rPr lang="en-US" sz="1500" kern="0">
                <a:solidFill>
                  <a:srgbClr val="000000"/>
                </a:solidFill>
                <a:latin typeface="Consolas" panose="020B0609020204030204" pitchFamily="49" charset="0"/>
              </a:rPr>
              <a:t>    {</a:t>
            </a:r>
          </a:p>
          <a:p>
            <a:pPr marL="0" lvl="0" indent="0">
              <a:buNone/>
            </a:pPr>
            <a:r>
              <a:rPr lang="en-US" sz="1500" kern="0">
                <a:solidFill>
                  <a:srgbClr val="000000"/>
                </a:solidFill>
                <a:latin typeface="Consolas" panose="020B0609020204030204" pitchFamily="49" charset="0"/>
              </a:rPr>
              <a:t>        app.UseExceptionHandler("/error");</a:t>
            </a:r>
          </a:p>
          <a:p>
            <a:pPr marL="0" lvl="0" indent="0">
              <a:buNone/>
            </a:pPr>
            <a:r>
              <a:rPr lang="en-US" sz="1500" kern="0">
                <a:solidFill>
                  <a:srgbClr val="000000"/>
                </a:solidFill>
                <a:latin typeface="Consolas" panose="020B0609020204030204" pitchFamily="49" charset="0"/>
              </a:rPr>
              <a:t>    }</a:t>
            </a:r>
          </a:p>
          <a:p>
            <a:pPr marL="0" lvl="0" indent="0">
              <a:buNone/>
            </a:pPr>
            <a:r>
              <a:rPr lang="en-US" sz="1500" kern="0">
                <a:solidFill>
                  <a:srgbClr val="000000"/>
                </a:solidFill>
                <a:latin typeface="Consolas" panose="020B0609020204030204" pitchFamily="49" charset="0"/>
              </a:rPr>
              <a:t>    app.UseMvcWithDefaultRoute();</a:t>
            </a:r>
          </a:p>
          <a:p>
            <a:pPr marL="0" lvl="0" indent="0">
              <a:buNone/>
            </a:pPr>
            <a:r>
              <a:rPr lang="en-US" sz="1500" kern="0">
                <a:solidFill>
                  <a:srgbClr val="000000"/>
                </a:solidFill>
                <a:latin typeface="Consolas" panose="020B0609020204030204" pitchFamily="49" charset="0"/>
              </a:rPr>
              <a:t>    app.UseStatusCodePages(); </a:t>
            </a:r>
          </a:p>
          <a:p>
            <a:pPr marL="0" lvl="0" indent="0">
              <a:buNone/>
            </a:pPr>
            <a:r>
              <a:rPr lang="en-US" sz="1500" kern="0">
                <a:solidFill>
                  <a:srgbClr val="000000"/>
                </a:solidFill>
                <a:latin typeface="Consolas" panose="020B0609020204030204" pitchFamily="49" charset="0"/>
              </a:rPr>
              <a:t>    app.Run(async (context) =&gt;</a:t>
            </a:r>
          </a:p>
          <a:p>
            <a:pPr marL="0" lvl="0" indent="0">
              <a:buNone/>
            </a:pPr>
            <a:r>
              <a:rPr lang="en-US" sz="1500" kern="0">
                <a:solidFill>
                  <a:srgbClr val="000000"/>
                </a:solidFill>
                <a:latin typeface="Consolas" panose="020B0609020204030204" pitchFamily="49" charset="0"/>
              </a:rPr>
              <a:t>    {</a:t>
            </a:r>
          </a:p>
          <a:p>
            <a:pPr marL="0" lvl="0" indent="0">
              <a:buNone/>
            </a:pPr>
            <a:r>
              <a:rPr lang="en-US" sz="1500" kern="0">
                <a:solidFill>
                  <a:srgbClr val="000000"/>
                </a:solidFill>
                <a:latin typeface="Consolas" panose="020B0609020204030204" pitchFamily="49" charset="0"/>
              </a:rPr>
              <a:t>        await Task.Run(() =&gt; context.Response.StatusCode = 404);</a:t>
            </a:r>
          </a:p>
          <a:p>
            <a:pPr marL="0" lvl="0" indent="0">
              <a:buNone/>
            </a:pPr>
            <a:r>
              <a:rPr lang="en-US" sz="1500" kern="0">
                <a:solidFill>
                  <a:srgbClr val="000000"/>
                </a:solidFill>
                <a:latin typeface="Consolas" panose="020B0609020204030204" pitchFamily="49" charset="0"/>
              </a:rPr>
              <a:t>    });</a:t>
            </a:r>
          </a:p>
          <a:p>
            <a:pPr marL="0" lvl="0" indent="0">
              <a:buNone/>
            </a:pPr>
            <a:r>
              <a:rPr lang="en-US" sz="1500" kern="0">
                <a:solidFill>
                  <a:srgbClr val="000000"/>
                </a:solidFill>
                <a:latin typeface="Consolas" panose="020B0609020204030204" pitchFamily="49" charset="0"/>
              </a:rPr>
              <a:t>}</a:t>
            </a:r>
            <a:endParaRPr lang="en-US" sz="15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34530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31d020a-72d8-44cb-8959-cb4ae50e886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How to Configure Exception Handling</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0"/>
            <a:r>
              <a:rPr lang="en-US" kern="0">
                <a:solidFill>
                  <a:srgbClr val="000000"/>
                </a:solidFill>
              </a:rPr>
              <a:t>Run an ASP.NET Core application in different environments</a:t>
            </a:r>
          </a:p>
          <a:p>
            <a:pPr lvl="0"/>
            <a:r>
              <a:rPr lang="en-US" kern="0">
                <a:solidFill>
                  <a:srgbClr val="000000"/>
                </a:solidFill>
              </a:rPr>
              <a:t>Handle errors in production by using the UseExceptionHandler middleware</a:t>
            </a:r>
          </a:p>
          <a:p>
            <a:pPr lvl="0"/>
            <a:r>
              <a:rPr lang="en-US" kern="0">
                <a:solidFill>
                  <a:srgbClr val="000000"/>
                </a:solidFill>
              </a:rPr>
              <a:t>Handle errors in development by using the UseDeveloperExceptionPage middleware</a:t>
            </a:r>
          </a:p>
          <a:p>
            <a:pPr lvl="0"/>
            <a:r>
              <a:rPr lang="en-US" kern="0">
                <a:solidFill>
                  <a:srgbClr val="000000"/>
                </a:solidFill>
              </a:rPr>
              <a:t>Locate and fix errors in the code by using the developer exception page</a:t>
            </a:r>
            <a:endParaRPr lang="en-US" kern="0" dirty="0">
              <a:solidFill>
                <a:srgbClr val="000000"/>
              </a:solidFill>
            </a:endParaRPr>
          </a:p>
        </p:txBody>
      </p:sp>
    </p:spTree>
    <p:extLst>
      <p:ext uri="{BB962C8B-B14F-4D97-AF65-F5344CB8AC3E}">
        <p14:creationId xmlns:p14="http://schemas.microsoft.com/office/powerpoint/2010/main" val="3049776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43a14c-3dea-4e09-8256-1ab322f60a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3: Logging MVC Applications</a:t>
            </a:r>
            <a:endParaRPr lang="en-IN"/>
          </a:p>
        </p:txBody>
      </p:sp>
      <p:sp>
        <p:nvSpPr>
          <p:cNvPr id="3" name="Text Placeholder 2"/>
          <p:cNvSpPr>
            <a:spLocks noGrp="1"/>
          </p:cNvSpPr>
          <p:nvPr>
            <p:ph type="body" idx="1"/>
          </p:nvPr>
        </p:nvSpPr>
        <p:spPr/>
        <p:txBody>
          <a:bodyPr/>
          <a:lstStyle/>
          <a:p>
            <a:r>
              <a:rPr lang="en-US"/>
              <a:t>Logging Exceptions
Logging in ASP.NET Core
Demonstration: How to Log an MVC Application</a:t>
            </a:r>
            <a:endParaRPr lang="en-IN"/>
          </a:p>
        </p:txBody>
      </p:sp>
    </p:spTree>
    <p:extLst>
      <p:ext uri="{BB962C8B-B14F-4D97-AF65-F5344CB8AC3E}">
        <p14:creationId xmlns:p14="http://schemas.microsoft.com/office/powerpoint/2010/main" val="227033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Overview</a:t>
            </a:r>
          </a:p>
        </p:txBody>
      </p:sp>
      <p:sp>
        <p:nvSpPr>
          <p:cNvPr id="3" name="Text Placeholder 2"/>
          <p:cNvSpPr>
            <a:spLocks noGrp="1"/>
          </p:cNvSpPr>
          <p:nvPr>
            <p:ph type="body" idx="1"/>
          </p:nvPr>
        </p:nvSpPr>
        <p:spPr/>
        <p:txBody>
          <a:bodyPr/>
          <a:lstStyle/>
          <a:p>
            <a:r>
              <a:rPr lang="en-US"/>
              <a:t>Testing MVC Applications
Implementing an Exception Handling Strategy
Logging MVC Applications</a:t>
            </a:r>
            <a:endParaRPr lang="en-IN"/>
          </a:p>
        </p:txBody>
      </p:sp>
    </p:spTree>
    <p:extLst>
      <p:ext uri="{BB962C8B-B14F-4D97-AF65-F5344CB8AC3E}">
        <p14:creationId xmlns:p14="http://schemas.microsoft.com/office/powerpoint/2010/main" val="425548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4f23690-f22f-46cd-bc9f-3ed30abd72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Logging Exceptions</a:t>
            </a:r>
          </a:p>
        </p:txBody>
      </p:sp>
      <p:sp>
        <p:nvSpPr>
          <p:cNvPr id="18" name="Rectangle 17"/>
          <p:cNvSpPr/>
          <p:nvPr/>
        </p:nvSpPr>
        <p:spPr>
          <a:xfrm>
            <a:off x="555172" y="5147492"/>
            <a:ext cx="7837713" cy="1200329"/>
          </a:xfrm>
          <a:prstGeom prst="rect">
            <a:avLst/>
          </a:prstGeom>
        </p:spPr>
        <p:txBody>
          <a:bodyPr wrap="square">
            <a:spAutoFit/>
          </a:bodyPr>
          <a:lstStyle/>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When an exception occurs, the application sends an email message to the administrators, and logs full details of the exception to a database.</a:t>
            </a:r>
          </a:p>
        </p:txBody>
      </p:sp>
      <p:grpSp>
        <p:nvGrpSpPr>
          <p:cNvPr id="21" name="Group 20" descr="The graphic on the slide shows a typical approach to error logging in a live web application. When an exception occurs, the application sends an email message to administrators, and logs full details of the exception to a database."/>
          <p:cNvGrpSpPr/>
          <p:nvPr/>
        </p:nvGrpSpPr>
        <p:grpSpPr>
          <a:xfrm>
            <a:off x="1397587" y="1202512"/>
            <a:ext cx="5941688" cy="3785260"/>
            <a:chOff x="1397587" y="1202512"/>
            <a:chExt cx="5941688" cy="3785260"/>
          </a:xfrm>
        </p:grpSpPr>
        <p:sp>
          <p:nvSpPr>
            <p:cNvPr id="4" name="Right Arrow 3"/>
            <p:cNvSpPr/>
            <p:nvPr/>
          </p:nvSpPr>
          <p:spPr bwMode="auto">
            <a:xfrm rot="2028006">
              <a:off x="4194657" y="3389449"/>
              <a:ext cx="1470937"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cs typeface="Arial"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513" y="1260363"/>
              <a:ext cx="539185" cy="8519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587" y="1202512"/>
              <a:ext cx="1191728" cy="1228243"/>
            </a:xfrm>
            <a:prstGeom prst="rect">
              <a:avLst/>
            </a:prstGeom>
          </p:spPr>
        </p:pic>
        <p:pic>
          <p:nvPicPr>
            <p:cNvPr id="7" name="Content Placeholder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127" y="3679734"/>
              <a:ext cx="1426346" cy="93870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378" y="1816634"/>
              <a:ext cx="2350016" cy="22164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5347" y="2742884"/>
              <a:ext cx="789201" cy="78920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72399" y="1660804"/>
              <a:ext cx="326187" cy="665805"/>
            </a:xfrm>
            <a:prstGeom prst="rect">
              <a:avLst/>
            </a:prstGeom>
          </p:spPr>
        </p:pic>
        <p:sp>
          <p:nvSpPr>
            <p:cNvPr id="11" name="Right Arrow 10"/>
            <p:cNvSpPr/>
            <p:nvPr/>
          </p:nvSpPr>
          <p:spPr bwMode="auto">
            <a:xfrm rot="20093501">
              <a:off x="4273804" y="2113206"/>
              <a:ext cx="1406505"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cs typeface="Arial" charset="0"/>
              </a:endParaRPr>
            </a:p>
          </p:txBody>
        </p:sp>
        <p:sp>
          <p:nvSpPr>
            <p:cNvPr id="12" name="TextBox 11"/>
            <p:cNvSpPr txBox="1"/>
            <p:nvPr/>
          </p:nvSpPr>
          <p:spPr>
            <a:xfrm>
              <a:off x="2394503" y="1358419"/>
              <a:ext cx="1671302" cy="646331"/>
            </a:xfrm>
            <a:prstGeom prst="rect">
              <a:avLst/>
            </a:prstGeom>
            <a:noFill/>
          </p:spPr>
          <p:txBody>
            <a:bodyPr wrap="squar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Live Web </a:t>
              </a:r>
            </a:p>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Application</a:t>
              </a:r>
              <a:endParaRPr lang="en-GB" dirty="0">
                <a:solidFill>
                  <a:srgbClr val="000000"/>
                </a:solidFill>
                <a:latin typeface="Segoe UI" pitchFamily="34" charset="0"/>
                <a:ea typeface="Segoe UI" pitchFamily="34" charset="0"/>
                <a:cs typeface="Segoe UI" pitchFamily="34" charset="0"/>
              </a:endParaRPr>
            </a:p>
          </p:txBody>
        </p:sp>
        <p:sp>
          <p:nvSpPr>
            <p:cNvPr id="13" name="TextBox 12"/>
            <p:cNvSpPr txBox="1"/>
            <p:nvPr/>
          </p:nvSpPr>
          <p:spPr>
            <a:xfrm>
              <a:off x="3411568" y="3475332"/>
              <a:ext cx="673774"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Error</a:t>
              </a:r>
              <a:endParaRPr lang="en-GB" dirty="0">
                <a:solidFill>
                  <a:srgbClr val="000000"/>
                </a:solidFill>
                <a:latin typeface="Segoe UI" pitchFamily="34" charset="0"/>
                <a:ea typeface="Segoe UI" pitchFamily="34" charset="0"/>
                <a:cs typeface="Segoe UI" pitchFamily="34" charset="0"/>
              </a:endParaRPr>
            </a:p>
          </p:txBody>
        </p:sp>
        <p:sp>
          <p:nvSpPr>
            <p:cNvPr id="14" name="TextBox 13"/>
            <p:cNvSpPr txBox="1"/>
            <p:nvPr/>
          </p:nvSpPr>
          <p:spPr>
            <a:xfrm>
              <a:off x="5928811" y="4618440"/>
              <a:ext cx="1127425"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Database</a:t>
              </a:r>
              <a:endParaRPr lang="en-GB" dirty="0">
                <a:solidFill>
                  <a:srgbClr val="000000"/>
                </a:solidFill>
                <a:latin typeface="Segoe UI" pitchFamily="34" charset="0"/>
                <a:ea typeface="Segoe UI" pitchFamily="34" charset="0"/>
                <a:cs typeface="Segoe UI" pitchFamily="34" charset="0"/>
              </a:endParaRPr>
            </a:p>
          </p:txBody>
        </p:sp>
        <p:sp>
          <p:nvSpPr>
            <p:cNvPr id="15" name="TextBox 14"/>
            <p:cNvSpPr txBox="1"/>
            <p:nvPr/>
          </p:nvSpPr>
          <p:spPr>
            <a:xfrm>
              <a:off x="5763395" y="2296237"/>
              <a:ext cx="1575880"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Administrator</a:t>
              </a:r>
              <a:endParaRPr lang="en-GB" dirty="0">
                <a:solidFill>
                  <a:srgbClr val="000000"/>
                </a:solidFill>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514" y="2898664"/>
              <a:ext cx="539185" cy="851913"/>
            </a:xfrm>
            <a:prstGeom prst="rect">
              <a:avLst/>
            </a:prstGeom>
          </p:spPr>
        </p:pic>
        <p:sp>
          <p:nvSpPr>
            <p:cNvPr id="17" name="TextBox 16"/>
            <p:cNvSpPr txBox="1"/>
            <p:nvPr/>
          </p:nvSpPr>
          <p:spPr>
            <a:xfrm>
              <a:off x="2192734" y="3722266"/>
              <a:ext cx="641521"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User</a:t>
              </a:r>
              <a:endParaRPr lang="en-GB" dirty="0">
                <a:solidFill>
                  <a:srgbClr val="000000"/>
                </a:solidFill>
                <a:latin typeface="Segoe UI" pitchFamily="34" charset="0"/>
                <a:ea typeface="Segoe UI" pitchFamily="34" charset="0"/>
                <a:cs typeface="Segoe UI" pitchFamily="34" charset="0"/>
              </a:endParaRP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85938">
              <a:off x="4444144" y="2104513"/>
              <a:ext cx="918669" cy="926658"/>
            </a:xfrm>
            <a:prstGeom prst="rect">
              <a:avLst/>
            </a:prstGeom>
          </p:spPr>
        </p:pic>
      </p:grpSp>
    </p:spTree>
    <p:extLst>
      <p:ext uri="{BB962C8B-B14F-4D97-AF65-F5344CB8AC3E}">
        <p14:creationId xmlns:p14="http://schemas.microsoft.com/office/powerpoint/2010/main" val="1368839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3d5c3fe-7290-4811-8cab-0c4cd59022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Logging in ASP.NET Core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kern="0">
                <a:solidFill>
                  <a:srgbClr val="000000"/>
                </a:solidFill>
                <a:latin typeface="Consolas" panose="020B0609020204030204" pitchFamily="49" charset="0"/>
              </a:rPr>
              <a:t>public IActionResult Index()</a:t>
            </a:r>
          </a:p>
          <a:p>
            <a:pPr marL="0" lvl="0" indent="0">
              <a:buNone/>
            </a:pPr>
            <a:r>
              <a:rPr lang="en-US" sz="1800" kern="0">
                <a:solidFill>
                  <a:srgbClr val="000000"/>
                </a:solidFill>
                <a:latin typeface="Consolas" panose="020B0609020204030204" pitchFamily="49" charset="0"/>
              </a:rPr>
              <a:t>{</a:t>
            </a:r>
          </a:p>
          <a:p>
            <a:pPr marL="0" lvl="0" indent="0">
              <a:buNone/>
            </a:pPr>
            <a:r>
              <a:rPr lang="en-US" sz="1800" kern="0">
                <a:solidFill>
                  <a:srgbClr val="000000"/>
                </a:solidFill>
                <a:latin typeface="Consolas" panose="020B0609020204030204" pitchFamily="49" charset="0"/>
              </a:rPr>
              <a:t>   _logger.LogDebug("Index controller was entered");</a:t>
            </a:r>
          </a:p>
          <a:p>
            <a:pPr marL="0" lvl="0" indent="0">
              <a:buNone/>
            </a:pPr>
            <a:r>
              <a:rPr lang="en-US" sz="1800" kern="0">
                <a:solidFill>
                  <a:srgbClr val="000000"/>
                </a:solidFill>
                <a:latin typeface="Consolas" panose="020B0609020204030204" pitchFamily="49" charset="0"/>
              </a:rPr>
              <a:t>   try</a:t>
            </a:r>
          </a:p>
          <a:p>
            <a:pPr marL="0" lvl="0" indent="0">
              <a:buNone/>
            </a:pPr>
            <a:r>
              <a:rPr lang="en-US" sz="1800" kern="0">
                <a:solidFill>
                  <a:srgbClr val="000000"/>
                </a:solidFill>
                <a:latin typeface="Consolas" panose="020B0609020204030204" pitchFamily="49" charset="0"/>
              </a:rPr>
              <a:t>   {</a:t>
            </a:r>
          </a:p>
          <a:p>
            <a:pPr marL="0" lvl="0" indent="0">
              <a:buNone/>
            </a:pPr>
            <a:r>
              <a:rPr lang="en-US" sz="1800" kern="0">
                <a:solidFill>
                  <a:srgbClr val="000000"/>
                </a:solidFill>
                <a:latin typeface="Consolas" panose="020B0609020204030204" pitchFamily="49" charset="0"/>
              </a:rPr>
              <a:t>      int x = 3;</a:t>
            </a:r>
          </a:p>
          <a:p>
            <a:pPr marL="0" lvl="0" indent="0">
              <a:buNone/>
            </a:pPr>
            <a:r>
              <a:rPr lang="en-US" sz="1800" kern="0">
                <a:solidFill>
                  <a:srgbClr val="000000"/>
                </a:solidFill>
                <a:latin typeface="Consolas" panose="020B0609020204030204" pitchFamily="49" charset="0"/>
              </a:rPr>
              <a:t>      x -= 3;</a:t>
            </a:r>
          </a:p>
          <a:p>
            <a:pPr marL="0" lvl="0" indent="0">
              <a:buNone/>
            </a:pPr>
            <a:r>
              <a:rPr lang="en-US" sz="1800" kern="0">
                <a:solidFill>
                  <a:srgbClr val="000000"/>
                </a:solidFill>
                <a:latin typeface="Consolas" panose="020B0609020204030204" pitchFamily="49" charset="0"/>
              </a:rPr>
              <a:t>      int result = 30 / x;</a:t>
            </a:r>
          </a:p>
          <a:p>
            <a:pPr marL="0" lvl="0" indent="0">
              <a:buNone/>
            </a:pPr>
            <a:r>
              <a:rPr lang="en-US" sz="1800" kern="0">
                <a:solidFill>
                  <a:srgbClr val="000000"/>
                </a:solidFill>
                <a:latin typeface="Consolas" panose="020B0609020204030204" pitchFamily="49" charset="0"/>
              </a:rPr>
              <a:t>   }</a:t>
            </a:r>
          </a:p>
          <a:p>
            <a:pPr marL="0" lvl="0" indent="0">
              <a:buNone/>
            </a:pPr>
            <a:r>
              <a:rPr lang="en-US" sz="1800" kern="0">
                <a:solidFill>
                  <a:srgbClr val="000000"/>
                </a:solidFill>
                <a:latin typeface="Consolas" panose="020B0609020204030204" pitchFamily="49" charset="0"/>
              </a:rPr>
              <a:t>   catch (Exception ex)</a:t>
            </a:r>
          </a:p>
          <a:p>
            <a:pPr marL="0" lvl="0" indent="0">
              <a:buNone/>
            </a:pPr>
            <a:r>
              <a:rPr lang="en-US" sz="1800" kern="0">
                <a:solidFill>
                  <a:srgbClr val="000000"/>
                </a:solidFill>
                <a:latin typeface="Consolas" panose="020B0609020204030204" pitchFamily="49" charset="0"/>
              </a:rPr>
              <a:t>   {</a:t>
            </a:r>
          </a:p>
          <a:p>
            <a:pPr marL="0" lvl="0" indent="0">
              <a:buNone/>
            </a:pPr>
            <a:r>
              <a:rPr lang="en-US" sz="1800" kern="0">
                <a:solidFill>
                  <a:srgbClr val="000000"/>
                </a:solidFill>
                <a:latin typeface="Consolas" panose="020B0609020204030204" pitchFamily="49" charset="0"/>
              </a:rPr>
              <a:t>      _logger.LogError(ex, "An error occured while dividing!");</a:t>
            </a:r>
          </a:p>
          <a:p>
            <a:pPr marL="0" lvl="0" indent="0">
              <a:buNone/>
            </a:pPr>
            <a:r>
              <a:rPr lang="en-US" sz="1800" kern="0">
                <a:solidFill>
                  <a:srgbClr val="000000"/>
                </a:solidFill>
                <a:latin typeface="Consolas" panose="020B0609020204030204" pitchFamily="49" charset="0"/>
              </a:rPr>
              <a:t>   }</a:t>
            </a:r>
          </a:p>
          <a:p>
            <a:pPr marL="0" lvl="0" indent="0">
              <a:buNone/>
            </a:pPr>
            <a:r>
              <a:rPr lang="en-US" sz="1800" kern="0">
                <a:solidFill>
                  <a:srgbClr val="000000"/>
                </a:solidFill>
                <a:latin typeface="Consolas" panose="020B0609020204030204" pitchFamily="49" charset="0"/>
              </a:rPr>
              <a:t>   return Content(“Result from controller");</a:t>
            </a:r>
          </a:p>
          <a:p>
            <a:pPr marL="0" lvl="0" indent="0">
              <a:buNone/>
            </a:pPr>
            <a:r>
              <a:rPr lang="en-US" sz="1800" kern="0">
                <a:solidFill>
                  <a:srgbClr val="000000"/>
                </a:solidFill>
                <a:latin typeface="Consolas" panose="020B0609020204030204" pitchFamily="49" charset="0"/>
              </a:rPr>
              <a:t>}</a:t>
            </a:r>
            <a:endParaRPr lang="en-US" sz="18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078645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6745d9c-2a46-42bf-abea-296d5487cc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Log an MVC Application</a:t>
            </a:r>
            <a:endParaRPr lang="en-IN"/>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0"/>
            <a:r>
              <a:rPr lang="en-US" kern="0">
                <a:solidFill>
                  <a:srgbClr val="000000"/>
                </a:solidFill>
              </a:rPr>
              <a:t>Configure logging of an ASP.NET Core application</a:t>
            </a:r>
          </a:p>
          <a:p>
            <a:pPr lvl="0"/>
            <a:r>
              <a:rPr lang="en-US" kern="0">
                <a:solidFill>
                  <a:srgbClr val="000000"/>
                </a:solidFill>
              </a:rPr>
              <a:t>Write log messages to a file and to the console</a:t>
            </a:r>
          </a:p>
          <a:p>
            <a:pPr lvl="0"/>
            <a:r>
              <a:rPr lang="en-US" kern="0">
                <a:solidFill>
                  <a:srgbClr val="000000"/>
                </a:solidFill>
              </a:rPr>
              <a:t>Investigate and solve problems in an ASP.NET Core application using log messages</a:t>
            </a:r>
          </a:p>
          <a:p>
            <a:pPr marL="0" lvl="0" indent="0">
              <a:buNone/>
            </a:pPr>
            <a:endParaRPr lang="en-US"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914716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a848b22-d2ae-4480-92f7-f00e65b674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Testing and Troubleshooting</a:t>
            </a:r>
          </a:p>
        </p:txBody>
      </p:sp>
      <p:sp>
        <p:nvSpPr>
          <p:cNvPr id="3" name="Text Placeholder 2"/>
          <p:cNvSpPr>
            <a:spLocks noGrp="1"/>
          </p:cNvSpPr>
          <p:nvPr>
            <p:ph type="body" idx="1"/>
          </p:nvPr>
        </p:nvSpPr>
        <p:spPr>
          <a:xfrm>
            <a:off x="458788" y="1021215"/>
            <a:ext cx="8119156" cy="3608537"/>
          </a:xfrm>
        </p:spPr>
        <p:txBody>
          <a:bodyPr/>
          <a:lstStyle/>
          <a:p>
            <a:r>
              <a:rPr lang="en-IN" dirty="0"/>
              <a:t>Exercise 1: Testing a Model
Exercise 2: Testing a Controller using a Fake Repository
Exercise 3: Implementing a Repository in the MVC Project
Exercise 4: Adding Exception Handling
Exercise 5: Adding Logging</a:t>
            </a:r>
          </a:p>
        </p:txBody>
      </p:sp>
      <p:sp>
        <p:nvSpPr>
          <p:cNvPr id="4" name="TextBox 3"/>
          <p:cNvSpPr txBox="1"/>
          <p:nvPr/>
        </p:nvSpPr>
        <p:spPr>
          <a:xfrm>
            <a:off x="458788" y="5701343"/>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60 minutes</a:t>
            </a:r>
          </a:p>
        </p:txBody>
      </p:sp>
    </p:spTree>
    <p:extLst>
      <p:ext uri="{BB962C8B-B14F-4D97-AF65-F5344CB8AC3E}">
        <p14:creationId xmlns:p14="http://schemas.microsoft.com/office/powerpoint/2010/main" val="1864773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710008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29234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30696722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IN" sz="2800" dirty="0">
                <a:effectLst/>
                <a:latin typeface="Segoe UI" panose="020B0502040204020203" pitchFamily="34" charset="0"/>
                <a:ea typeface="Calibri" panose="020F0502020204030204" pitchFamily="34" charset="0"/>
                <a:cs typeface="Times New Roman" panose="02020603050405020304" pitchFamily="18" charset="0"/>
              </a:rPr>
              <a:t>To improve the quality of a shirt store web application, your development team has decided to add testing and troubleshooting to the web application. You have been asked to add unit tests to test a model and a controller. You have also been asked that when an error occurs, the browser would display a detailed exception page on development environment and a custom error page on production environment. In addition, you are required to add logging to the web application.</a:t>
            </a:r>
          </a:p>
        </p:txBody>
      </p:sp>
    </p:spTree>
    <p:extLst>
      <p:ext uri="{BB962C8B-B14F-4D97-AF65-F5344CB8AC3E}">
        <p14:creationId xmlns:p14="http://schemas.microsoft.com/office/powerpoint/2010/main" val="3275333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07c7c28-c9a0-4352-8145-bce4bea582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Review</a:t>
            </a:r>
          </a:p>
        </p:txBody>
      </p:sp>
      <p:sp>
        <p:nvSpPr>
          <p:cNvPr id="3" name="Text Placeholder 2"/>
          <p:cNvSpPr>
            <a:spLocks noGrp="1"/>
          </p:cNvSpPr>
          <p:nvPr>
            <p:ph type="body" idx="1"/>
          </p:nvPr>
        </p:nvSpPr>
        <p:spPr/>
        <p:txBody>
          <a:bodyPr/>
          <a:lstStyle/>
          <a:p>
            <a:r>
              <a:rPr lang="en-US"/>
              <a:t>A member of your team is wondering why in the development environment the log messages are written to console, while in the production environment they are written to a file. Can you explain what is the reason for this?
A member of your team is wondering why in development, when an exception is thrown, a developer exception page is shown. However, in production, when an exception is thrown, a custom error page is shown. Can you explain what is the reason for this?</a:t>
            </a:r>
            <a:endParaRPr lang="en-IN"/>
          </a:p>
        </p:txBody>
      </p:sp>
    </p:spTree>
    <p:extLst>
      <p:ext uri="{BB962C8B-B14F-4D97-AF65-F5344CB8AC3E}">
        <p14:creationId xmlns:p14="http://schemas.microsoft.com/office/powerpoint/2010/main" val="828616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Review and Takeaways</a:t>
            </a:r>
          </a:p>
        </p:txBody>
      </p:sp>
      <p:sp>
        <p:nvSpPr>
          <p:cNvPr id="3" name="Text Placeholder 2"/>
          <p:cNvSpPr>
            <a:spLocks noGrp="1"/>
          </p:cNvSpPr>
          <p:nvPr>
            <p:ph type="body" idx="1"/>
          </p:nvPr>
        </p:nvSpPr>
        <p:spPr/>
        <p:txBody>
          <a:bodyPr/>
          <a:lstStyle/>
          <a:p>
            <a:r>
              <a:rPr lang="en-US" dirty="0"/>
              <a:t>Review Question
Tools
Best Practices
Common Issues and Troubleshooting Tips</a:t>
            </a:r>
            <a:endParaRPr lang="en-IN" dirty="0"/>
          </a:p>
        </p:txBody>
      </p:sp>
    </p:spTree>
    <p:extLst>
      <p:ext uri="{BB962C8B-B14F-4D97-AF65-F5344CB8AC3E}">
        <p14:creationId xmlns:p14="http://schemas.microsoft.com/office/powerpoint/2010/main" val="4231241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4009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71de0a2-03ac-4823-ac62-d8c6507e3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1: Testing MVC Applications</a:t>
            </a:r>
          </a:p>
        </p:txBody>
      </p:sp>
      <p:sp>
        <p:nvSpPr>
          <p:cNvPr id="3" name="Text Placeholder 2"/>
          <p:cNvSpPr>
            <a:spLocks noGrp="1"/>
          </p:cNvSpPr>
          <p:nvPr>
            <p:ph type="body" idx="1"/>
          </p:nvPr>
        </p:nvSpPr>
        <p:spPr/>
        <p:txBody>
          <a:bodyPr/>
          <a:lstStyle/>
          <a:p>
            <a:r>
              <a:rPr lang="en-US" dirty="0"/>
              <a:t>Why Perform Unit Tests?
Principles of Test-Driven Development
Writing Loosely Coupled MVC Components
Writing Unit Tests for MVC Components
Demonstration: How to Run Unit Tests
Using Mocking Frameworks</a:t>
            </a:r>
            <a:endParaRPr lang="en-IN" dirty="0"/>
          </a:p>
        </p:txBody>
      </p:sp>
    </p:spTree>
    <p:extLst>
      <p:ext uri="{BB962C8B-B14F-4D97-AF65-F5344CB8AC3E}">
        <p14:creationId xmlns:p14="http://schemas.microsoft.com/office/powerpoint/2010/main" val="56514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7b5366f-0b73-4c4e-8039-837e277123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Why Perform Unit Tests?</a:t>
            </a:r>
          </a:p>
        </p:txBody>
      </p:sp>
      <p:sp>
        <p:nvSpPr>
          <p:cNvPr id="4" name="Content Placeholder 2"/>
          <p:cNvSpPr txBox="1">
            <a:spLocks/>
          </p:cNvSpPr>
          <p:nvPr/>
        </p:nvSpPr>
        <p:spPr>
          <a:xfrm>
            <a:off x="458788" y="1021214"/>
            <a:ext cx="8119156" cy="547537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300" kern="0" dirty="0">
                <a:solidFill>
                  <a:srgbClr val="000000"/>
                </a:solidFill>
              </a:rPr>
              <a:t>Types of Tests:</a:t>
            </a:r>
          </a:p>
          <a:p>
            <a:pPr marL="360000" lvl="1"/>
            <a:r>
              <a:rPr lang="en-US" sz="1900" kern="0" dirty="0">
                <a:solidFill>
                  <a:srgbClr val="000000"/>
                </a:solidFill>
              </a:rPr>
              <a:t>Unit tests</a:t>
            </a:r>
          </a:p>
          <a:p>
            <a:pPr marL="360000" lvl="1"/>
            <a:r>
              <a:rPr lang="en-US" sz="1900" kern="0" dirty="0">
                <a:solidFill>
                  <a:srgbClr val="000000"/>
                </a:solidFill>
              </a:rPr>
              <a:t>Integration tests</a:t>
            </a:r>
          </a:p>
          <a:p>
            <a:pPr marL="360000" lvl="1"/>
            <a:r>
              <a:rPr lang="en-US" sz="1900" kern="0" dirty="0">
                <a:solidFill>
                  <a:srgbClr val="000000"/>
                </a:solidFill>
              </a:rPr>
              <a:t>Acceptance tests</a:t>
            </a:r>
            <a:endParaRPr lang="en-US" sz="2300" kern="0" dirty="0">
              <a:solidFill>
                <a:srgbClr val="000000"/>
              </a:solidFill>
            </a:endParaRPr>
          </a:p>
          <a:p>
            <a:pPr lvl="0"/>
            <a:r>
              <a:rPr lang="en-US" sz="2300" kern="0" dirty="0">
                <a:solidFill>
                  <a:srgbClr val="000000"/>
                </a:solidFill>
              </a:rPr>
              <a:t>Unit tests verify that small units of functionality work as designed</a:t>
            </a:r>
          </a:p>
          <a:p>
            <a:pPr marL="360000" lvl="1"/>
            <a:r>
              <a:rPr lang="en-US" sz="1900" kern="0" dirty="0">
                <a:solidFill>
                  <a:srgbClr val="000000"/>
                </a:solidFill>
              </a:rPr>
              <a:t>Arrange. This phase of a unit test arranges data to run the test on</a:t>
            </a:r>
          </a:p>
          <a:p>
            <a:pPr marL="360000" lvl="1"/>
            <a:r>
              <a:rPr lang="en-US" sz="1900" kern="0" dirty="0">
                <a:solidFill>
                  <a:srgbClr val="000000"/>
                </a:solidFill>
              </a:rPr>
              <a:t>Act. This phase of the unit test calls the methods you want to test</a:t>
            </a:r>
          </a:p>
          <a:p>
            <a:pPr marL="360000" lvl="1"/>
            <a:r>
              <a:rPr lang="en-US" sz="1900" kern="0" dirty="0">
                <a:solidFill>
                  <a:srgbClr val="000000"/>
                </a:solidFill>
              </a:rPr>
              <a:t>Assert. This phase of the unit test checks that the results are as expected</a:t>
            </a:r>
          </a:p>
          <a:p>
            <a:pPr lvl="0"/>
            <a:r>
              <a:rPr lang="en-US" sz="2300" kern="0" dirty="0">
                <a:solidFill>
                  <a:srgbClr val="000000"/>
                </a:solidFill>
              </a:rPr>
              <a:t>Any unit test that fails is highlighted in Visual Studio whenever you run the test or debug the application</a:t>
            </a:r>
          </a:p>
          <a:p>
            <a:pPr lvl="0"/>
            <a:r>
              <a:rPr lang="en-US" sz="2300" kern="0" dirty="0">
                <a:solidFill>
                  <a:srgbClr val="000000"/>
                </a:solidFill>
              </a:rPr>
              <a:t>Once defined, unit tests run throughout development and highlight any changes that cause them to fail</a:t>
            </a:r>
          </a:p>
        </p:txBody>
      </p:sp>
    </p:spTree>
    <p:extLst>
      <p:ext uri="{BB962C8B-B14F-4D97-AF65-F5344CB8AC3E}">
        <p14:creationId xmlns:p14="http://schemas.microsoft.com/office/powerpoint/2010/main" val="27750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d1d03c8-244a-41d5-ab36-6c7f2a62d0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Principles of Test-Driven Development</a:t>
            </a:r>
          </a:p>
        </p:txBody>
      </p:sp>
      <p:grpSp>
        <p:nvGrpSpPr>
          <p:cNvPr id="3" name="Group 2" descr="This slide lists the core principles in TDD: &#10;• The loop begins by writing a test for a specific behavior required by the specifications. At this point, the test fails.&#10;• The loop then continues to passing the test. At this point, the absolute minimum code required to pass the test is written, and the test succeeds.&#10;• The loop then moves to refactoring the code. At this point, the code is changed to perform the required operation without any hard coding and to improve legibility. At this point, the test should still succeed. Then the loop starts over with a test for the next feature.&#10;"/>
          <p:cNvGrpSpPr/>
          <p:nvPr/>
        </p:nvGrpSpPr>
        <p:grpSpPr>
          <a:xfrm>
            <a:off x="509293" y="927427"/>
            <a:ext cx="8141404" cy="5666813"/>
            <a:chOff x="509293" y="1110316"/>
            <a:chExt cx="8141404" cy="5666813"/>
          </a:xfrm>
        </p:grpSpPr>
        <p:grpSp>
          <p:nvGrpSpPr>
            <p:cNvPr id="4" name="Group 3"/>
            <p:cNvGrpSpPr/>
            <p:nvPr/>
          </p:nvGrpSpPr>
          <p:grpSpPr>
            <a:xfrm>
              <a:off x="3355960" y="1110316"/>
              <a:ext cx="2305015" cy="628109"/>
              <a:chOff x="1725" y="1234335"/>
              <a:chExt cx="2755979" cy="791753"/>
            </a:xfrm>
          </p:grpSpPr>
          <p:sp>
            <p:nvSpPr>
              <p:cNvPr id="5" name="Rectangle 4"/>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 name="Rectangle 5"/>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defRPr/>
                </a:pPr>
                <a:r>
                  <a:rPr lang="en-US" sz="2300" dirty="0">
                    <a:solidFill>
                      <a:sysClr val="window" lastClr="FFFFFF"/>
                    </a:solidFill>
                    <a:latin typeface="Segoe UI" pitchFamily="34" charset="0"/>
                    <a:ea typeface="Segoe UI" pitchFamily="34" charset="0"/>
                    <a:cs typeface="Segoe UI" pitchFamily="34" charset="0"/>
                  </a:rPr>
                  <a:t>Write the Test</a:t>
                </a:r>
              </a:p>
            </p:txBody>
          </p:sp>
        </p:grpSp>
        <p:grpSp>
          <p:nvGrpSpPr>
            <p:cNvPr id="7" name="Group 6"/>
            <p:cNvGrpSpPr/>
            <p:nvPr/>
          </p:nvGrpSpPr>
          <p:grpSpPr>
            <a:xfrm>
              <a:off x="3355960" y="1765821"/>
              <a:ext cx="2305015" cy="1946875"/>
              <a:chOff x="1725" y="1988841"/>
              <a:chExt cx="2755979" cy="3260447"/>
            </a:xfrm>
          </p:grpSpPr>
          <p:sp>
            <p:nvSpPr>
              <p:cNvPr id="8" name="Rectangle 7"/>
              <p:cNvSpPr/>
              <p:nvPr/>
            </p:nvSpPr>
            <p:spPr>
              <a:xfrm>
                <a:off x="1725" y="1988841"/>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9" name="Rectangle 8"/>
              <p:cNvSpPr/>
              <p:nvPr/>
            </p:nvSpPr>
            <p:spPr>
              <a:xfrm>
                <a:off x="1725" y="1988841"/>
                <a:ext cx="2755979" cy="3260447"/>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Clr>
                    <a:srgbClr val="0070C0"/>
                  </a:buClr>
                  <a:buFontTx/>
                  <a:buChar char="••"/>
                  <a:defRPr/>
                </a:pPr>
                <a:r>
                  <a:rPr lang="en-US" dirty="0">
                    <a:latin typeface="Segoe UI" pitchFamily="34" charset="0"/>
                    <a:cs typeface="Segoe UI" pitchFamily="34" charset="0"/>
                  </a:rPr>
                  <a:t>Understand the problem</a:t>
                </a:r>
              </a:p>
              <a:p>
                <a:pPr marL="228600" lvl="1" indent="-228600" defTabSz="1200150">
                  <a:lnSpc>
                    <a:spcPct val="90000"/>
                  </a:lnSpc>
                  <a:spcBef>
                    <a:spcPct val="0"/>
                  </a:spcBef>
                  <a:spcAft>
                    <a:spcPct val="15000"/>
                  </a:spcAft>
                  <a:buClr>
                    <a:srgbClr val="0070C0"/>
                  </a:buClr>
                  <a:buFontTx/>
                  <a:buChar char="••"/>
                  <a:defRPr/>
                </a:pPr>
                <a:r>
                  <a:rPr lang="en-US" dirty="0">
                    <a:latin typeface="Segoe UI" pitchFamily="34" charset="0"/>
                    <a:cs typeface="Segoe UI" pitchFamily="34" charset="0"/>
                  </a:rPr>
                  <a:t>Specify the desired behavior</a:t>
                </a:r>
              </a:p>
              <a:p>
                <a:pPr marL="228600" lvl="1" indent="-228600" defTabSz="1200150">
                  <a:lnSpc>
                    <a:spcPct val="90000"/>
                  </a:lnSpc>
                  <a:spcBef>
                    <a:spcPct val="0"/>
                  </a:spcBef>
                  <a:spcAft>
                    <a:spcPct val="15000"/>
                  </a:spcAft>
                  <a:buClr>
                    <a:srgbClr val="0070C0"/>
                  </a:buClr>
                  <a:buFontTx/>
                  <a:buChar char="••"/>
                  <a:defRPr/>
                </a:pPr>
                <a:r>
                  <a:rPr lang="en-US" dirty="0">
                    <a:latin typeface="Segoe UI" pitchFamily="34" charset="0"/>
                    <a:cs typeface="Segoe UI" pitchFamily="34" charset="0"/>
                  </a:rPr>
                  <a:t>Run the test</a:t>
                </a:r>
              </a:p>
              <a:p>
                <a:pPr marL="228600" lvl="1" indent="-228600" defTabSz="1200150">
                  <a:lnSpc>
                    <a:spcPct val="90000"/>
                  </a:lnSpc>
                  <a:spcBef>
                    <a:spcPct val="0"/>
                  </a:spcBef>
                  <a:spcAft>
                    <a:spcPct val="15000"/>
                  </a:spcAft>
                  <a:buClr>
                    <a:srgbClr val="0070C0"/>
                  </a:buClr>
                  <a:buFontTx/>
                  <a:buChar char="••"/>
                  <a:defRPr/>
                </a:pPr>
                <a:r>
                  <a:rPr lang="en-US" dirty="0">
                    <a:latin typeface="Segoe UI" pitchFamily="34" charset="0"/>
                    <a:cs typeface="Segoe UI" pitchFamily="34" charset="0"/>
                  </a:rPr>
                  <a:t>Test fails</a:t>
                </a:r>
                <a:endParaRPr lang="en-US" sz="2800" dirty="0">
                  <a:latin typeface="Segoe UI" pitchFamily="34" charset="0"/>
                  <a:cs typeface="Segoe UI" pitchFamily="34" charset="0"/>
                </a:endParaRPr>
              </a:p>
            </p:txBody>
          </p:sp>
        </p:grpSp>
        <p:grpSp>
          <p:nvGrpSpPr>
            <p:cNvPr id="10" name="Group 9"/>
            <p:cNvGrpSpPr/>
            <p:nvPr/>
          </p:nvGrpSpPr>
          <p:grpSpPr>
            <a:xfrm>
              <a:off x="6145608" y="4001091"/>
              <a:ext cx="2505089" cy="590611"/>
              <a:chOff x="3194010" y="1234335"/>
              <a:chExt cx="2755979" cy="791753"/>
            </a:xfrm>
          </p:grpSpPr>
          <p:sp>
            <p:nvSpPr>
              <p:cNvPr id="11" name="Rectangle 10"/>
              <p:cNvSpPr/>
              <p:nvPr/>
            </p:nvSpPr>
            <p:spPr>
              <a:xfrm>
                <a:off x="3194010"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12" name="Rectangle 11"/>
              <p:cNvSpPr/>
              <p:nvPr/>
            </p:nvSpPr>
            <p:spPr>
              <a:xfrm>
                <a:off x="3194010"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defRPr/>
                </a:pPr>
                <a:r>
                  <a:rPr lang="en-US" sz="2300" dirty="0">
                    <a:solidFill>
                      <a:sysClr val="window" lastClr="FFFFFF"/>
                    </a:solidFill>
                    <a:latin typeface="Segoe UI" pitchFamily="34" charset="0"/>
                    <a:ea typeface="Segoe UI" pitchFamily="34" charset="0"/>
                    <a:cs typeface="Segoe UI" pitchFamily="34" charset="0"/>
                  </a:rPr>
                  <a:t>Pass the Test</a:t>
                </a:r>
              </a:p>
            </p:txBody>
          </p:sp>
        </p:grpSp>
        <p:grpSp>
          <p:nvGrpSpPr>
            <p:cNvPr id="13" name="Group 12"/>
            <p:cNvGrpSpPr/>
            <p:nvPr/>
          </p:nvGrpSpPr>
          <p:grpSpPr>
            <a:xfrm>
              <a:off x="6145608" y="4616053"/>
              <a:ext cx="2505089" cy="2161076"/>
              <a:chOff x="3194010" y="1849208"/>
              <a:chExt cx="2755979" cy="3451999"/>
            </a:xfrm>
          </p:grpSpPr>
          <p:sp>
            <p:nvSpPr>
              <p:cNvPr id="14" name="Rectangle 13"/>
              <p:cNvSpPr/>
              <p:nvPr/>
            </p:nvSpPr>
            <p:spPr>
              <a:xfrm>
                <a:off x="3194010" y="1849208"/>
                <a:ext cx="2755979" cy="3260445"/>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15" name="Rectangle 14"/>
              <p:cNvSpPr/>
              <p:nvPr/>
            </p:nvSpPr>
            <p:spPr>
              <a:xfrm>
                <a:off x="3194010"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Clr>
                    <a:srgbClr val="0070C0"/>
                  </a:buClr>
                  <a:buFontTx/>
                  <a:buChar char="••"/>
                  <a:defRPr/>
                </a:pPr>
                <a:r>
                  <a:rPr lang="en-US" sz="2000" dirty="0">
                    <a:latin typeface="Segoe UI" pitchFamily="34" charset="0"/>
                    <a:cs typeface="Segoe UI" pitchFamily="34" charset="0"/>
                  </a:rPr>
                  <a:t>Write application code</a:t>
                </a:r>
              </a:p>
              <a:p>
                <a:pPr marL="228600" lvl="1" indent="-228600" defTabSz="1200150">
                  <a:lnSpc>
                    <a:spcPct val="90000"/>
                  </a:lnSpc>
                  <a:spcBef>
                    <a:spcPct val="0"/>
                  </a:spcBef>
                  <a:spcAft>
                    <a:spcPct val="15000"/>
                  </a:spcAft>
                  <a:buClr>
                    <a:srgbClr val="0070C0"/>
                  </a:buClr>
                  <a:buFontTx/>
                  <a:buChar char="••"/>
                  <a:defRPr/>
                </a:pPr>
                <a:r>
                  <a:rPr lang="en-US" sz="2000" dirty="0">
                    <a:latin typeface="Segoe UI" pitchFamily="34" charset="0"/>
                    <a:cs typeface="Segoe UI" pitchFamily="34" charset="0"/>
                  </a:rPr>
                  <a:t>Run the test</a:t>
                </a:r>
              </a:p>
              <a:p>
                <a:pPr marL="228600" lvl="1" indent="-228600" defTabSz="1200150">
                  <a:lnSpc>
                    <a:spcPct val="90000"/>
                  </a:lnSpc>
                  <a:spcBef>
                    <a:spcPct val="0"/>
                  </a:spcBef>
                  <a:spcAft>
                    <a:spcPct val="15000"/>
                  </a:spcAft>
                  <a:buClr>
                    <a:srgbClr val="0070C0"/>
                  </a:buClr>
                  <a:buFontTx/>
                  <a:buChar char="••"/>
                  <a:defRPr/>
                </a:pPr>
                <a:r>
                  <a:rPr lang="en-US" sz="2000" dirty="0">
                    <a:latin typeface="Segoe UI" pitchFamily="34" charset="0"/>
                    <a:cs typeface="Segoe UI" pitchFamily="34" charset="0"/>
                  </a:rPr>
                  <a:t>Test passes</a:t>
                </a:r>
                <a:endParaRPr lang="en-US" sz="2800" dirty="0">
                  <a:latin typeface="Segoe UI" pitchFamily="34" charset="0"/>
                  <a:cs typeface="Segoe UI" pitchFamily="34" charset="0"/>
                </a:endParaRPr>
              </a:p>
            </p:txBody>
          </p:sp>
        </p:grpSp>
        <p:grpSp>
          <p:nvGrpSpPr>
            <p:cNvPr id="16" name="Group 15"/>
            <p:cNvGrpSpPr/>
            <p:nvPr/>
          </p:nvGrpSpPr>
          <p:grpSpPr>
            <a:xfrm>
              <a:off x="509293" y="3996997"/>
              <a:ext cx="2278874" cy="508678"/>
              <a:chOff x="6386294" y="1234335"/>
              <a:chExt cx="2755979" cy="791753"/>
            </a:xfrm>
          </p:grpSpPr>
          <p:sp>
            <p:nvSpPr>
              <p:cNvPr id="17" name="Rectangle 16"/>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18" name="Rectangle 17"/>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defRPr/>
                </a:pPr>
                <a:r>
                  <a:rPr lang="en-US" sz="2300" dirty="0">
                    <a:solidFill>
                      <a:sysClr val="window" lastClr="FFFFFF"/>
                    </a:solidFill>
                    <a:latin typeface="Segoe UI" pitchFamily="34" charset="0"/>
                    <a:ea typeface="Segoe UI" pitchFamily="34" charset="0"/>
                    <a:cs typeface="Segoe UI" pitchFamily="34" charset="0"/>
                  </a:rPr>
                  <a:t>Refactor</a:t>
                </a:r>
              </a:p>
            </p:txBody>
          </p:sp>
        </p:grpSp>
        <p:grpSp>
          <p:nvGrpSpPr>
            <p:cNvPr id="19" name="Group 18"/>
            <p:cNvGrpSpPr/>
            <p:nvPr/>
          </p:nvGrpSpPr>
          <p:grpSpPr>
            <a:xfrm>
              <a:off x="509293" y="4543907"/>
              <a:ext cx="2278874" cy="2094737"/>
              <a:chOff x="6386294" y="2040760"/>
              <a:chExt cx="2755979" cy="3260447"/>
            </a:xfrm>
          </p:grpSpPr>
          <p:sp>
            <p:nvSpPr>
              <p:cNvPr id="20" name="Rectangle 19"/>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1" name="Rectangle 20"/>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Clr>
                    <a:srgbClr val="0070C0"/>
                  </a:buClr>
                  <a:buFontTx/>
                  <a:buChar char="••"/>
                  <a:defRPr/>
                </a:pPr>
                <a:r>
                  <a:rPr lang="en-US" sz="2000" dirty="0">
                    <a:latin typeface="Segoe UI" pitchFamily="34" charset="0"/>
                    <a:cs typeface="Segoe UI" pitchFamily="34" charset="0"/>
                  </a:rPr>
                  <a:t>Clean the code and remove assumptions</a:t>
                </a:r>
              </a:p>
              <a:p>
                <a:pPr marL="228600" lvl="1" indent="-228600" defTabSz="1200150">
                  <a:lnSpc>
                    <a:spcPct val="90000"/>
                  </a:lnSpc>
                  <a:spcBef>
                    <a:spcPct val="0"/>
                  </a:spcBef>
                  <a:spcAft>
                    <a:spcPct val="15000"/>
                  </a:spcAft>
                  <a:buClr>
                    <a:srgbClr val="0070C0"/>
                  </a:buClr>
                  <a:buFontTx/>
                  <a:buChar char="••"/>
                  <a:defRPr/>
                </a:pPr>
                <a:r>
                  <a:rPr lang="en-US" sz="2000" dirty="0">
                    <a:latin typeface="Segoe UI" pitchFamily="34" charset="0"/>
                    <a:cs typeface="Segoe UI" pitchFamily="34" charset="0"/>
                  </a:rPr>
                  <a:t>Test passes</a:t>
                </a:r>
              </a:p>
            </p:txBody>
          </p:sp>
        </p:grpSp>
        <p:grpSp>
          <p:nvGrpSpPr>
            <p:cNvPr id="22" name="Group 21"/>
            <p:cNvGrpSpPr/>
            <p:nvPr/>
          </p:nvGrpSpPr>
          <p:grpSpPr>
            <a:xfrm>
              <a:off x="6474730" y="2249250"/>
              <a:ext cx="446022" cy="1329364"/>
              <a:chOff x="4852378" y="2532716"/>
              <a:chExt cx="503514" cy="1500718"/>
            </a:xfrm>
          </p:grpSpPr>
          <p:sp>
            <p:nvSpPr>
              <p:cNvPr id="23" name="Left Arrow 22"/>
              <p:cNvSpPr/>
              <p:nvPr/>
            </p:nvSpPr>
            <p:spPr>
              <a:xfrm rot="14400000">
                <a:off x="4353776" y="3031318"/>
                <a:ext cx="1500718" cy="503514"/>
              </a:xfrm>
              <a:prstGeom prst="leftArrow">
                <a:avLst/>
              </a:prstGeom>
              <a:solidFill>
                <a:srgbClr val="4F81BD">
                  <a:tint val="60000"/>
                  <a:hueOff val="0"/>
                  <a:satOff val="0"/>
                  <a:lumOff val="0"/>
                  <a:alphaOff val="0"/>
                </a:srgbClr>
              </a:solidFill>
              <a:ln>
                <a:noFill/>
              </a:ln>
              <a:effectLst/>
            </p:spPr>
            <p:txBody>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4" name="Left Arrow 4"/>
              <p:cNvSpPr/>
              <p:nvPr/>
            </p:nvSpPr>
            <p:spPr>
              <a:xfrm rot="13705883">
                <a:off x="4504830" y="3132021"/>
                <a:ext cx="1198610" cy="302108"/>
              </a:xfrm>
              <a:prstGeom prst="rect">
                <a:avLst/>
              </a:prstGeom>
              <a:noFill/>
              <a:ln>
                <a:noFill/>
              </a:ln>
              <a:effectLst/>
            </p:spPr>
            <p:txBody>
              <a:bodyPr spcFirstLastPara="0" vert="horz" wrap="square" lIns="0" tIns="0" rIns="0" bIns="0" numCol="1" spcCol="1270" anchor="ctr" anchorCtr="0">
                <a:noAutofit/>
              </a:bodyPr>
              <a:lstStyle/>
              <a:p>
                <a:pPr lvl="0" algn="ctr" defTabSz="933450">
                  <a:lnSpc>
                    <a:spcPct val="90000"/>
                  </a:lnSpc>
                  <a:spcBef>
                    <a:spcPct val="0"/>
                  </a:spcBef>
                  <a:spcAft>
                    <a:spcPct val="35000"/>
                  </a:spcAft>
                  <a:defRPr/>
                </a:pPr>
                <a:endParaRPr lang="en-US" sz="2100">
                  <a:solidFill>
                    <a:sysClr val="window" lastClr="FFFFFF"/>
                  </a:solidFill>
                  <a:latin typeface="Segoe UI" pitchFamily="34" charset="0"/>
                  <a:ea typeface="Segoe UI" pitchFamily="34" charset="0"/>
                  <a:cs typeface="Segoe UI" pitchFamily="34" charset="0"/>
                </a:endParaRPr>
              </a:p>
            </p:txBody>
          </p:sp>
        </p:grpSp>
        <p:grpSp>
          <p:nvGrpSpPr>
            <p:cNvPr id="25" name="Group 24"/>
            <p:cNvGrpSpPr/>
            <p:nvPr/>
          </p:nvGrpSpPr>
          <p:grpSpPr>
            <a:xfrm>
              <a:off x="3851623" y="5006390"/>
              <a:ext cx="1329366" cy="446023"/>
              <a:chOff x="3066064" y="4917261"/>
              <a:chExt cx="1500718" cy="503514"/>
            </a:xfrm>
          </p:grpSpPr>
          <p:sp>
            <p:nvSpPr>
              <p:cNvPr id="26" name="Left Arrow 25"/>
              <p:cNvSpPr/>
              <p:nvPr/>
            </p:nvSpPr>
            <p:spPr>
              <a:xfrm>
                <a:off x="3066064" y="4917261"/>
                <a:ext cx="1500718" cy="503514"/>
              </a:xfrm>
              <a:prstGeom prst="leftArrow">
                <a:avLst/>
              </a:prstGeom>
              <a:solidFill>
                <a:srgbClr val="4F81BD">
                  <a:tint val="60000"/>
                  <a:hueOff val="0"/>
                  <a:satOff val="0"/>
                  <a:lumOff val="0"/>
                  <a:alphaOff val="0"/>
                </a:srgbClr>
              </a:solidFill>
              <a:ln>
                <a:noFill/>
              </a:ln>
              <a:effectLst/>
            </p:spPr>
            <p:txBody>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7" name="Left Arrow 6"/>
              <p:cNvSpPr/>
              <p:nvPr/>
            </p:nvSpPr>
            <p:spPr>
              <a:xfrm rot="10800000">
                <a:off x="3217118" y="5017964"/>
                <a:ext cx="1198610" cy="302108"/>
              </a:xfrm>
              <a:prstGeom prst="rect">
                <a:avLst/>
              </a:prstGeom>
              <a:noFill/>
              <a:ln>
                <a:noFill/>
              </a:ln>
              <a:effectLst/>
            </p:spPr>
            <p:txBody>
              <a:bodyPr spcFirstLastPara="0" vert="horz" wrap="square" lIns="0" tIns="0" rIns="0" bIns="0" numCol="1" spcCol="1270" anchor="ctr" anchorCtr="0">
                <a:noAutofit/>
              </a:bodyPr>
              <a:lstStyle/>
              <a:p>
                <a:pPr lvl="0" algn="ctr" defTabSz="933450">
                  <a:lnSpc>
                    <a:spcPct val="90000"/>
                  </a:lnSpc>
                  <a:spcBef>
                    <a:spcPct val="0"/>
                  </a:spcBef>
                  <a:spcAft>
                    <a:spcPct val="35000"/>
                  </a:spcAft>
                  <a:defRPr/>
                </a:pPr>
                <a:endParaRPr lang="en-US" sz="2100">
                  <a:solidFill>
                    <a:sysClr val="window" lastClr="FFFFFF"/>
                  </a:solidFill>
                  <a:latin typeface="Segoe UI" pitchFamily="34" charset="0"/>
                  <a:ea typeface="Segoe UI" pitchFamily="34" charset="0"/>
                  <a:cs typeface="Segoe UI" pitchFamily="34" charset="0"/>
                </a:endParaRPr>
              </a:p>
            </p:txBody>
          </p:sp>
        </p:grpSp>
        <p:grpSp>
          <p:nvGrpSpPr>
            <p:cNvPr id="28" name="Group 27"/>
            <p:cNvGrpSpPr/>
            <p:nvPr/>
          </p:nvGrpSpPr>
          <p:grpSpPr>
            <a:xfrm>
              <a:off x="2153708" y="2237800"/>
              <a:ext cx="446022" cy="1329364"/>
              <a:chOff x="2276954" y="2532716"/>
              <a:chExt cx="503514" cy="1500718"/>
            </a:xfrm>
          </p:grpSpPr>
          <p:sp>
            <p:nvSpPr>
              <p:cNvPr id="29" name="Left Arrow 28"/>
              <p:cNvSpPr/>
              <p:nvPr/>
            </p:nvSpPr>
            <p:spPr>
              <a:xfrm rot="7200000">
                <a:off x="1778352" y="3031318"/>
                <a:ext cx="1500718" cy="503514"/>
              </a:xfrm>
              <a:prstGeom prst="leftArrow">
                <a:avLst/>
              </a:prstGeom>
              <a:solidFill>
                <a:srgbClr val="4F81BD">
                  <a:tint val="60000"/>
                  <a:hueOff val="0"/>
                  <a:satOff val="0"/>
                  <a:lumOff val="0"/>
                  <a:alphaOff val="0"/>
                </a:srgbClr>
              </a:solidFill>
              <a:ln>
                <a:noFill/>
              </a:ln>
              <a:effectLst/>
            </p:spPr>
            <p:txBody>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0" name="Left Arrow 8"/>
              <p:cNvSpPr/>
              <p:nvPr/>
            </p:nvSpPr>
            <p:spPr>
              <a:xfrm rot="7200000">
                <a:off x="1929406" y="3132021"/>
                <a:ext cx="1198610" cy="302108"/>
              </a:xfrm>
              <a:prstGeom prst="rect">
                <a:avLst/>
              </a:prstGeom>
              <a:noFill/>
              <a:ln>
                <a:noFill/>
              </a:ln>
              <a:effectLst/>
            </p:spPr>
            <p:txBody>
              <a:bodyPr spcFirstLastPara="0" vert="horz" wrap="square" lIns="0" tIns="0" rIns="0" bIns="0" numCol="1" spcCol="1270" anchor="ctr" anchorCtr="0">
                <a:noAutofit/>
              </a:bodyPr>
              <a:lstStyle/>
              <a:p>
                <a:pPr lvl="0" algn="ctr" defTabSz="933450">
                  <a:lnSpc>
                    <a:spcPct val="90000"/>
                  </a:lnSpc>
                  <a:spcBef>
                    <a:spcPct val="0"/>
                  </a:spcBef>
                  <a:spcAft>
                    <a:spcPct val="35000"/>
                  </a:spcAft>
                  <a:defRPr/>
                </a:pPr>
                <a:endParaRPr lang="en-US" sz="2100">
                  <a:solidFill>
                    <a:sysClr val="window" lastClr="FFFFFF"/>
                  </a:solidFill>
                  <a:latin typeface="Segoe UI" pitchFamily="34" charset="0"/>
                  <a:ea typeface="Segoe UI" pitchFamily="34" charset="0"/>
                  <a:cs typeface="Segoe UI" pitchFamily="34" charset="0"/>
                </a:endParaRPr>
              </a:p>
            </p:txBody>
          </p:sp>
        </p:grpSp>
      </p:grpSp>
    </p:spTree>
    <p:extLst>
      <p:ext uri="{BB962C8B-B14F-4D97-AF65-F5344CB8AC3E}">
        <p14:creationId xmlns:p14="http://schemas.microsoft.com/office/powerpoint/2010/main" val="259154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413cf58-f5d5-4e14-93e8-73c59d38a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Loosely Coupled MVC Components</a:t>
            </a:r>
            <a:endParaRPr lang="en-IN"/>
          </a:p>
        </p:txBody>
      </p:sp>
      <p:sp>
        <p:nvSpPr>
          <p:cNvPr id="4" name="Content Placeholder 2"/>
          <p:cNvSpPr txBox="1">
            <a:spLocks/>
          </p:cNvSpPr>
          <p:nvPr/>
        </p:nvSpPr>
        <p:spPr>
          <a:xfrm>
            <a:off x="458788" y="1021215"/>
            <a:ext cx="8119156" cy="451461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300" kern="0" dirty="0">
                <a:solidFill>
                  <a:srgbClr val="000000"/>
                </a:solidFill>
              </a:rPr>
              <a:t>Loose coupling means that each component in a system requires few or no internal details of the other components in the system</a:t>
            </a:r>
          </a:p>
          <a:p>
            <a:pPr marL="0" lvl="0" indent="0">
              <a:spcBef>
                <a:spcPts val="0"/>
              </a:spcBef>
              <a:buNone/>
            </a:pPr>
            <a:endParaRPr lang="en-US" sz="2300" kern="0" dirty="0">
              <a:solidFill>
                <a:srgbClr val="000000"/>
              </a:solidFill>
            </a:endParaRPr>
          </a:p>
          <a:p>
            <a:pPr lvl="0">
              <a:spcBef>
                <a:spcPts val="0"/>
              </a:spcBef>
            </a:pPr>
            <a:r>
              <a:rPr lang="en-US" sz="2300" kern="0" dirty="0">
                <a:solidFill>
                  <a:srgbClr val="000000"/>
                </a:solidFill>
              </a:rPr>
              <a:t>A loosely coupled application is easy to test because it is easier to replace a fully functional instance of a class with a simplified instance that is specifically designed for the test</a:t>
            </a:r>
          </a:p>
          <a:p>
            <a:pPr lvl="0">
              <a:spcBef>
                <a:spcPts val="0"/>
              </a:spcBef>
            </a:pPr>
            <a:endParaRPr lang="en-US" sz="2300" kern="0" dirty="0">
              <a:solidFill>
                <a:srgbClr val="000000"/>
              </a:solidFill>
            </a:endParaRPr>
          </a:p>
          <a:p>
            <a:pPr lvl="0">
              <a:spcBef>
                <a:spcPts val="0"/>
              </a:spcBef>
            </a:pPr>
            <a:r>
              <a:rPr lang="en-US" sz="2300" kern="0" dirty="0">
                <a:solidFill>
                  <a:srgbClr val="000000"/>
                </a:solidFill>
              </a:rPr>
              <a:t>Loose coupling makes it easier to replace simple components with more sophisticated components</a:t>
            </a:r>
          </a:p>
          <a:p>
            <a:pPr lvl="0">
              <a:spcBef>
                <a:spcPts val="0"/>
              </a:spcBef>
            </a:pPr>
            <a:endParaRPr lang="en-US" sz="2300" kern="0" dirty="0">
              <a:solidFill>
                <a:srgbClr val="000000"/>
              </a:solidFill>
            </a:endParaRPr>
          </a:p>
          <a:p>
            <a:pPr lvl="0">
              <a:spcBef>
                <a:spcPts val="0"/>
              </a:spcBef>
            </a:pPr>
            <a:r>
              <a:rPr lang="en-US" sz="2300" kern="0" dirty="0">
                <a:solidFill>
                  <a:srgbClr val="000000"/>
                </a:solidFill>
              </a:rPr>
              <a:t>Dependency injection inherently supports loose coupling</a:t>
            </a:r>
          </a:p>
        </p:txBody>
      </p:sp>
    </p:spTree>
    <p:extLst>
      <p:ext uri="{BB962C8B-B14F-4D97-AF65-F5344CB8AC3E}">
        <p14:creationId xmlns:p14="http://schemas.microsoft.com/office/powerpoint/2010/main" val="78985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eadb667-6b45-4017-97b5-670e3800c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Unit Tests for MVC Components</a:t>
            </a:r>
            <a:endParaRPr lang="en-IN"/>
          </a:p>
        </p:txBody>
      </p:sp>
      <p:sp>
        <p:nvSpPr>
          <p:cNvPr id="4" name="Content Placeholder 2"/>
          <p:cNvSpPr txBox="1">
            <a:spLocks/>
          </p:cNvSpPr>
          <p:nvPr/>
        </p:nvSpPr>
        <p:spPr>
          <a:xfrm>
            <a:off x="458788" y="1021214"/>
            <a:ext cx="8119156" cy="310594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600" kern="0" dirty="0">
                <a:solidFill>
                  <a:srgbClr val="000000"/>
                </a:solidFill>
              </a:rPr>
              <a:t>You can test an ASP.NET Core MVC web application project by adding a test project to the solution</a:t>
            </a:r>
          </a:p>
          <a:p>
            <a:pPr marL="0" lvl="0" indent="0">
              <a:spcBef>
                <a:spcPts val="0"/>
              </a:spcBef>
              <a:buNone/>
            </a:pPr>
            <a:endParaRPr lang="en-US" kern="0" dirty="0">
              <a:solidFill>
                <a:srgbClr val="000000"/>
              </a:solidFill>
            </a:endParaRPr>
          </a:p>
          <a:p>
            <a:pPr lvl="0">
              <a:spcBef>
                <a:spcPts val="0"/>
              </a:spcBef>
            </a:pPr>
            <a:r>
              <a:rPr lang="en-IN" sz="2600" kern="0" dirty="0">
                <a:solidFill>
                  <a:srgbClr val="000000"/>
                </a:solidFill>
              </a:rPr>
              <a:t>Model classes can be tested by instantiating them in-memory, arranging their property values, acting on them by calling a method, and asserting that the result was as expected</a:t>
            </a:r>
          </a:p>
          <a:p>
            <a:pPr lvl="0">
              <a:spcBef>
                <a:spcPts val="0"/>
              </a:spcBef>
            </a:pPr>
            <a:endParaRPr lang="en-US" kern="0" dirty="0">
              <a:solidFill>
                <a:srgbClr val="000000"/>
              </a:solidFill>
            </a:endParaRPr>
          </a:p>
        </p:txBody>
      </p:sp>
    </p:spTree>
    <p:extLst>
      <p:ext uri="{BB962C8B-B14F-4D97-AF65-F5344CB8AC3E}">
        <p14:creationId xmlns:p14="http://schemas.microsoft.com/office/powerpoint/2010/main" val="415300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6d6c216-3b4a-4cbe-8029-ae15255206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Testing a Controller</a:t>
            </a:r>
          </a:p>
        </p:txBody>
      </p:sp>
      <p:sp>
        <p:nvSpPr>
          <p:cNvPr id="4" name="Content Placeholder 2"/>
          <p:cNvSpPr txBox="1">
            <a:spLocks/>
          </p:cNvSpPr>
          <p:nvPr/>
        </p:nvSpPr>
        <p:spPr>
          <a:xfrm>
            <a:off x="359932"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You can test a controller by:</a:t>
            </a:r>
          </a:p>
          <a:p>
            <a:pPr marL="270000" lvl="1"/>
            <a:r>
              <a:rPr lang="en-US" kern="0" dirty="0">
                <a:solidFill>
                  <a:srgbClr val="000000"/>
                </a:solidFill>
              </a:rPr>
              <a:t>Creating a repository service</a:t>
            </a:r>
          </a:p>
          <a:p>
            <a:pPr marL="270000" lvl="1"/>
            <a:r>
              <a:rPr lang="en-US" kern="0" dirty="0">
                <a:solidFill>
                  <a:srgbClr val="000000"/>
                </a:solidFill>
              </a:rPr>
              <a:t>Implementing and using a repository in the application</a:t>
            </a:r>
          </a:p>
          <a:p>
            <a:pPr marL="270000" lvl="1"/>
            <a:r>
              <a:rPr lang="en-US" kern="0" dirty="0">
                <a:solidFill>
                  <a:srgbClr val="000000"/>
                </a:solidFill>
              </a:rPr>
              <a:t>Implementing a test double repository</a:t>
            </a:r>
          </a:p>
          <a:p>
            <a:pPr marL="270000" lvl="1"/>
            <a:r>
              <a:rPr lang="en-US" kern="0" dirty="0">
                <a:solidFill>
                  <a:srgbClr val="000000"/>
                </a:solidFill>
              </a:rPr>
              <a:t>Using a test double to test a controller</a:t>
            </a:r>
          </a:p>
        </p:txBody>
      </p:sp>
    </p:spTree>
    <p:extLst>
      <p:ext uri="{BB962C8B-B14F-4D97-AF65-F5344CB8AC3E}">
        <p14:creationId xmlns:p14="http://schemas.microsoft.com/office/powerpoint/2010/main" val="349255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a27301d-6180-4f47-9fa8-70786dfa89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 Test Double in a Unit Test</a:t>
            </a:r>
            <a:endParaRPr lang="en-IN"/>
          </a:p>
        </p:txBody>
      </p:sp>
      <p:sp>
        <p:nvSpPr>
          <p:cNvPr id="4" name="Rectangle 3"/>
          <p:cNvSpPr/>
          <p:nvPr/>
        </p:nvSpPr>
        <p:spPr>
          <a:xfrm>
            <a:off x="454513" y="990600"/>
            <a:ext cx="7843044" cy="4278094"/>
          </a:xfrm>
          <a:prstGeom prst="rect">
            <a:avLst/>
          </a:prstGeom>
        </p:spPr>
        <p:txBody>
          <a:bodyPr wrap="square">
            <a:spAutoFit/>
          </a:bodyPr>
          <a:lstStyle/>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r>
              <a:rPr lang="en-US" sz="1600" dirty="0" err="1">
                <a:solidFill>
                  <a:srgbClr val="000000"/>
                </a:solidFill>
                <a:latin typeface="Consolas" panose="020B0609020204030204" pitchFamily="49" charset="0"/>
                <a:cs typeface="Segoe UI" panose="020B0502040204020203" pitchFamily="34" charset="0"/>
              </a:rPr>
              <a:t>TestMethod</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public void </a:t>
            </a:r>
            <a:r>
              <a:rPr lang="en-US" sz="1600" dirty="0" err="1">
                <a:solidFill>
                  <a:srgbClr val="000000"/>
                </a:solidFill>
                <a:latin typeface="Consolas" panose="020B0609020204030204" pitchFamily="49" charset="0"/>
                <a:cs typeface="Segoe UI" panose="020B0502040204020203" pitchFamily="34" charset="0"/>
              </a:rPr>
              <a:t>IndexModelShouldBeListOfProducts</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 Arrange</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var</a:t>
            </a: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productRepository</a:t>
            </a:r>
            <a:r>
              <a:rPr lang="en-US" sz="1600" dirty="0">
                <a:solidFill>
                  <a:srgbClr val="000000"/>
                </a:solidFill>
                <a:latin typeface="Consolas" panose="020B0609020204030204" pitchFamily="49" charset="0"/>
                <a:cs typeface="Segoe UI" panose="020B0502040204020203" pitchFamily="34" charset="0"/>
              </a:rPr>
              <a:t> = new </a:t>
            </a:r>
            <a:r>
              <a:rPr lang="en-US" sz="1600" dirty="0" err="1">
                <a:solidFill>
                  <a:srgbClr val="000000"/>
                </a:solidFill>
                <a:latin typeface="Consolas" panose="020B0609020204030204" pitchFamily="49" charset="0"/>
                <a:cs typeface="Segoe UI" panose="020B0502040204020203" pitchFamily="34" charset="0"/>
              </a:rPr>
              <a:t>FakeProductRepository</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productRepository.Products</a:t>
            </a:r>
            <a:r>
              <a:rPr lang="en-US" sz="1600" dirty="0">
                <a:solidFill>
                  <a:srgbClr val="000000"/>
                </a:solidFill>
                <a:latin typeface="Consolas" panose="020B0609020204030204" pitchFamily="49" charset="0"/>
                <a:cs typeface="Segoe UI" panose="020B0502040204020203" pitchFamily="34" charset="0"/>
              </a:rPr>
              <a:t> = new[] { new Product(), new 	Product(), new Product() }.</a:t>
            </a:r>
            <a:r>
              <a:rPr lang="en-US" sz="1600" dirty="0" err="1">
                <a:solidFill>
                  <a:srgbClr val="000000"/>
                </a:solidFill>
                <a:latin typeface="Consolas" panose="020B0609020204030204" pitchFamily="49" charset="0"/>
                <a:cs typeface="Segoe UI" panose="020B0502040204020203" pitchFamily="34" charset="0"/>
              </a:rPr>
              <a:t>AsQueryable</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var</a:t>
            </a: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productController</a:t>
            </a:r>
            <a:r>
              <a:rPr lang="en-US" sz="1600" dirty="0">
                <a:solidFill>
                  <a:srgbClr val="000000"/>
                </a:solidFill>
                <a:latin typeface="Consolas" panose="020B0609020204030204" pitchFamily="49" charset="0"/>
                <a:cs typeface="Segoe UI" panose="020B0502040204020203" pitchFamily="34" charset="0"/>
              </a:rPr>
              <a:t> = new </a:t>
            </a:r>
            <a:r>
              <a:rPr lang="en-US" sz="1600" dirty="0" err="1">
                <a:solidFill>
                  <a:srgbClr val="000000"/>
                </a:solidFill>
                <a:latin typeface="Consolas" panose="020B0609020204030204" pitchFamily="49" charset="0"/>
                <a:cs typeface="Segoe UI" panose="020B0502040204020203" pitchFamily="34" charset="0"/>
              </a:rPr>
              <a:t>ProductController</a:t>
            </a:r>
            <a:r>
              <a:rPr lang="en-US" sz="1600" dirty="0">
                <a:solidFill>
                  <a:srgbClr val="000000"/>
                </a:solidFill>
                <a:latin typeface="Consolas" panose="020B0609020204030204" pitchFamily="49" charset="0"/>
                <a:cs typeface="Segoe UI" panose="020B0502040204020203" pitchFamily="34" charset="0"/>
              </a:rPr>
              <a:t>(</a:t>
            </a:r>
            <a:r>
              <a:rPr lang="en-US" sz="1600" dirty="0" err="1">
                <a:solidFill>
                  <a:srgbClr val="000000"/>
                </a:solidFill>
                <a:latin typeface="Consolas" panose="020B0609020204030204" pitchFamily="49" charset="0"/>
                <a:cs typeface="Segoe UI" panose="020B0502040204020203" pitchFamily="34" charset="0"/>
              </a:rPr>
              <a:t>productRepository</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 Act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var</a:t>
            </a:r>
            <a:r>
              <a:rPr lang="en-US" sz="1600" dirty="0">
                <a:solidFill>
                  <a:srgbClr val="000000"/>
                </a:solidFill>
                <a:latin typeface="Consolas" panose="020B0609020204030204" pitchFamily="49" charset="0"/>
                <a:cs typeface="Segoe UI" panose="020B0502040204020203" pitchFamily="34" charset="0"/>
              </a:rPr>
              <a:t> result = </a:t>
            </a:r>
            <a:r>
              <a:rPr lang="en-US" sz="1600" dirty="0" err="1">
                <a:solidFill>
                  <a:srgbClr val="000000"/>
                </a:solidFill>
                <a:latin typeface="Consolas" panose="020B0609020204030204" pitchFamily="49" charset="0"/>
                <a:cs typeface="Segoe UI" panose="020B0502040204020203" pitchFamily="34" charset="0"/>
              </a:rPr>
              <a:t>productController.Index</a:t>
            </a:r>
            <a:r>
              <a:rPr lang="en-US" sz="1600" dirty="0">
                <a:solidFill>
                  <a:srgbClr val="000000"/>
                </a:solidFill>
                <a:latin typeface="Consolas" panose="020B0609020204030204" pitchFamily="49" charset="0"/>
                <a:cs typeface="Segoe UI" panose="020B0502040204020203" pitchFamily="34" charset="0"/>
              </a:rPr>
              <a:t>() as </a:t>
            </a:r>
            <a:r>
              <a:rPr lang="en-US" sz="1600" dirty="0" err="1">
                <a:solidFill>
                  <a:srgbClr val="000000"/>
                </a:solidFill>
                <a:latin typeface="Consolas" panose="020B0609020204030204" pitchFamily="49" charset="0"/>
                <a:cs typeface="Segoe UI" panose="020B0502040204020203" pitchFamily="34" charset="0"/>
              </a:rPr>
              <a:t>ViewResult</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 Assert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Assert.AreEqual</a:t>
            </a:r>
            <a:r>
              <a:rPr lang="en-US" sz="1600" dirty="0">
                <a:solidFill>
                  <a:srgbClr val="000000"/>
                </a:solidFill>
                <a:latin typeface="Consolas" panose="020B0609020204030204" pitchFamily="49" charset="0"/>
                <a:cs typeface="Segoe UI" panose="020B0502040204020203" pitchFamily="34" charset="0"/>
              </a:rPr>
              <a:t>(</a:t>
            </a:r>
            <a:r>
              <a:rPr lang="en-US" sz="1600" dirty="0" err="1">
                <a:solidFill>
                  <a:srgbClr val="000000"/>
                </a:solidFill>
                <a:latin typeface="Consolas" panose="020B0609020204030204" pitchFamily="49" charset="0"/>
                <a:cs typeface="Segoe UI" panose="020B0502040204020203" pitchFamily="34" charset="0"/>
              </a:rPr>
              <a:t>typeof</a:t>
            </a:r>
            <a:r>
              <a:rPr lang="en-US" sz="1600" dirty="0">
                <a:solidFill>
                  <a:srgbClr val="000000"/>
                </a:solidFill>
                <a:latin typeface="Consolas" panose="020B0609020204030204" pitchFamily="49" charset="0"/>
                <a:cs typeface="Segoe UI" panose="020B0502040204020203" pitchFamily="34" charset="0"/>
              </a:rPr>
              <a:t>(List&lt;Product&gt;), </a:t>
            </a:r>
            <a:r>
              <a:rPr lang="en-US" sz="1600" dirty="0" err="1">
                <a:solidFill>
                  <a:srgbClr val="000000"/>
                </a:solidFill>
                <a:latin typeface="Consolas" panose="020B0609020204030204" pitchFamily="49" charset="0"/>
                <a:cs typeface="Segoe UI" panose="020B0502040204020203" pitchFamily="34" charset="0"/>
              </a:rPr>
              <a:t>result.Model.GetType</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endParaRPr lang="en-GB" sz="1600" dirty="0">
              <a:solidFill>
                <a:srgbClr val="000000"/>
              </a:solidFill>
              <a:latin typeface="Consolas" panose="020B0609020204030204" pitchFamily="49"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77554342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3837</Words>
  <Application>Microsoft Office PowerPoint</Application>
  <PresentationFormat>On-screen Show (4:3)</PresentationFormat>
  <Paragraphs>376</Paragraphs>
  <Slides>29</Slides>
  <Notes>29</Notes>
  <HiddenSlides>3</HiddenSlides>
  <MMClips>0</MMClips>
  <ScaleCrop>false</ScaleCrop>
  <HeadingPairs>
    <vt:vector size="6" baseType="variant">
      <vt:variant>
        <vt:lpstr>Fonts Used</vt:lpstr>
      </vt:variant>
      <vt:variant>
        <vt:i4>6</vt:i4>
      </vt:variant>
      <vt:variant>
        <vt:lpstr>Theme</vt:lpstr>
      </vt:variant>
      <vt:variant>
        <vt:i4>27</vt:i4>
      </vt:variant>
      <vt:variant>
        <vt:lpstr>Slide Titles</vt:lpstr>
      </vt:variant>
      <vt:variant>
        <vt:i4>29</vt:i4>
      </vt:variant>
    </vt:vector>
  </HeadingPairs>
  <TitlesOfParts>
    <vt:vector size="62" baseType="lpstr">
      <vt:lpstr>Segoe UI</vt:lpstr>
      <vt:lpstr>Arial</vt:lpstr>
      <vt:lpstr>Consolas</vt:lpstr>
      <vt:lpstr>Calibri</vt:lpstr>
      <vt:lpstr>Wingdings</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Module 10</vt:lpstr>
      <vt:lpstr>Module Overview</vt:lpstr>
      <vt:lpstr>Lesson 1: Testing MVC Applications</vt:lpstr>
      <vt:lpstr>Why Perform Unit Tests?</vt:lpstr>
      <vt:lpstr>Principles of Test-Driven Development</vt:lpstr>
      <vt:lpstr>Writing Loosely Coupled MVC Components</vt:lpstr>
      <vt:lpstr>Writing Unit Tests for MVC Components</vt:lpstr>
      <vt:lpstr>Testing a Controller</vt:lpstr>
      <vt:lpstr>Using a Test Double in a Unit Test</vt:lpstr>
      <vt:lpstr>Demonstration: How to Run Unit Tests</vt:lpstr>
      <vt:lpstr>Using Mocking Frameworks</vt:lpstr>
      <vt:lpstr>Lesson 2: Implementing an Exception Handling Strategy</vt:lpstr>
      <vt:lpstr>Raising and Catching Exceptions</vt:lpstr>
      <vt:lpstr>Working with Multiple Environments</vt:lpstr>
      <vt:lpstr>Using Environments in Views</vt:lpstr>
      <vt:lpstr>Configuring Error Handling</vt:lpstr>
      <vt:lpstr>Configuring Error Handling Example</vt:lpstr>
      <vt:lpstr>Demonstration: How to Configure Exception Handling</vt:lpstr>
      <vt:lpstr>Lesson 3: Logging MVC Applications</vt:lpstr>
      <vt:lpstr>Logging Exceptions</vt:lpstr>
      <vt:lpstr>Logging in ASP.NET Core</vt:lpstr>
      <vt:lpstr>Demonstration: How to Log an MVC Application</vt:lpstr>
      <vt:lpstr>Lab: Testing and Troubleshooting</vt:lpstr>
      <vt:lpstr>PowerPoint Presentation</vt:lpstr>
      <vt:lpstr>PowerPoint Presentation</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2019-01-25T10:01:29Z</dcterms:created>
  <dcterms:modified xsi:type="dcterms:W3CDTF">2019-02-11T13:26:33Z</dcterms:modified>
</cp:coreProperties>
</file>