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0" r:id="rId27"/>
    <p:sldId id="281" r:id="rId28"/>
    <p:sldId id="284" r:id="rId29"/>
    <p:sldId id="282"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85"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27E80-4F47-4306-A9AA-C974613BDCD0}" type="datetimeFigureOut">
              <a:rPr lang="en-US" smtClean="0"/>
              <a:t>2/12/2019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75B29-315C-4530-B814-3E4BF540A620}" type="slidenum">
              <a:rPr lang="en-US" smtClean="0"/>
              <a:t>‹#›</a:t>
            </a:fld>
            <a:endParaRPr lang="en-US"/>
          </a:p>
        </p:txBody>
      </p:sp>
    </p:spTree>
    <p:extLst>
      <p:ext uri="{BB962C8B-B14F-4D97-AF65-F5344CB8AC3E}">
        <p14:creationId xmlns:p14="http://schemas.microsoft.com/office/powerpoint/2010/main" val="153677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DEMO.md#demonstration-how-to-deploy-a-web-application-to-microsoft-az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DEMO.md#demonstration-how-to-upload-an-image-to-microsoft-azure-blob-stor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4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topics presented in this module will mainly deal with making Microsoft ASP.NET Core MVC applications available to clients. After using the various technologies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in the previous lessons to create their applications, students will finally be able to host their applications, enabling clients to access and interact with them, finishing the flow of application development.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a:t>
            </a:fld>
            <a:endParaRPr lang="en-US"/>
          </a:p>
        </p:txBody>
      </p:sp>
      <p:sp>
        <p:nvSpPr>
          <p:cNvPr id="5" name="Rectangle 4">
            <a:extLst>
              <a:ext uri="{FF2B5EF4-FFF2-40B4-BE49-F238E27FC236}">
                <a16:creationId xmlns:a16="http://schemas.microsoft.com/office/drawing/2014/main" id="{1DB5D7EB-88AF-414A-AEBE-1A6BE8FAA4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BECC7B4-647E-4642-A029-4986E337F4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99356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concepts of IaaS and PaaS and give an overview of the services mentioned above. The students must be able to understand what the cloud is and how it differs from on-premises hosting. The benefits of the cloud will be discussed in the next topic.</a:t>
            </a:r>
          </a:p>
        </p:txBody>
      </p:sp>
      <p:sp>
        <p:nvSpPr>
          <p:cNvPr id="4" name="Slide Number Placeholder 3"/>
          <p:cNvSpPr>
            <a:spLocks noGrp="1"/>
          </p:cNvSpPr>
          <p:nvPr>
            <p:ph type="sldNum" sz="quarter" idx="5"/>
          </p:nvPr>
        </p:nvSpPr>
        <p:spPr/>
        <p:txBody>
          <a:bodyPr/>
          <a:lstStyle/>
          <a:p>
            <a:fld id="{29075B29-315C-4530-B814-3E4BF540A620}" type="slidenum">
              <a:rPr lang="en-US" smtClean="0"/>
              <a:t>10</a:t>
            </a:fld>
            <a:endParaRPr lang="en-US"/>
          </a:p>
        </p:txBody>
      </p:sp>
      <p:sp>
        <p:nvSpPr>
          <p:cNvPr id="5" name="Rectangle 4">
            <a:extLst>
              <a:ext uri="{FF2B5EF4-FFF2-40B4-BE49-F238E27FC236}">
                <a16:creationId xmlns:a16="http://schemas.microsoft.com/office/drawing/2014/main" id="{9D0A9C42-B9F0-48BC-870A-197F1B078A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9FCC12B-AB2A-41D5-B117-1B576A19C31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56763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 of on-demand resources vs. the traditional approach of the procurement process for servers, etc. and how the cloud eliminates the lead time for this procurement. Also, explain how this is beneficial in terms of scaling since there is no need to over-provision resources. In terms of security, explain the DDoS and threat protection services and how these help to make systems secure and reduce vulnerability. Also explain all the other mechanisms that help keep data secure in Azure – data encryption, key management systems, etc. Explain the various tools available in Azure that help build continuous integration/continuous delivery (CI/CD) pipelines as well as monitor applications.</a:t>
            </a:r>
          </a:p>
        </p:txBody>
      </p:sp>
      <p:sp>
        <p:nvSpPr>
          <p:cNvPr id="4" name="Slide Number Placeholder 3"/>
          <p:cNvSpPr>
            <a:spLocks noGrp="1"/>
          </p:cNvSpPr>
          <p:nvPr>
            <p:ph type="sldNum" sz="quarter" idx="5"/>
          </p:nvPr>
        </p:nvSpPr>
        <p:spPr/>
        <p:txBody>
          <a:bodyPr/>
          <a:lstStyle/>
          <a:p>
            <a:fld id="{29075B29-315C-4530-B814-3E4BF540A620}" type="slidenum">
              <a:rPr lang="en-US" smtClean="0"/>
              <a:t>11</a:t>
            </a:fld>
            <a:endParaRPr lang="en-US"/>
          </a:p>
        </p:txBody>
      </p:sp>
      <p:sp>
        <p:nvSpPr>
          <p:cNvPr id="5" name="Rectangle 4">
            <a:extLst>
              <a:ext uri="{FF2B5EF4-FFF2-40B4-BE49-F238E27FC236}">
                <a16:creationId xmlns:a16="http://schemas.microsoft.com/office/drawing/2014/main" id="{9C9552B4-2BB8-4E1F-A134-EAC0D10D73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83C8D44-6F8B-401B-A77A-512883DCCB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3444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various options in Azure to deploy applications (virtual machines, Service Fabric, and App Service). Discuss the benefits of App Service. Explain the steps in publishing an application to App Service, especially App Service Plan.</a:t>
            </a:r>
          </a:p>
        </p:txBody>
      </p:sp>
      <p:sp>
        <p:nvSpPr>
          <p:cNvPr id="4" name="Slide Number Placeholder 3"/>
          <p:cNvSpPr>
            <a:spLocks noGrp="1"/>
          </p:cNvSpPr>
          <p:nvPr>
            <p:ph type="sldNum" sz="quarter" idx="5"/>
          </p:nvPr>
        </p:nvSpPr>
        <p:spPr/>
        <p:txBody>
          <a:bodyPr/>
          <a:lstStyle/>
          <a:p>
            <a:fld id="{29075B29-315C-4530-B814-3E4BF540A620}" type="slidenum">
              <a:rPr lang="en-US" smtClean="0"/>
              <a:t>12</a:t>
            </a:fld>
            <a:endParaRPr lang="en-US"/>
          </a:p>
        </p:txBody>
      </p:sp>
      <p:sp>
        <p:nvSpPr>
          <p:cNvPr id="5" name="Rectangle 4">
            <a:extLst>
              <a:ext uri="{FF2B5EF4-FFF2-40B4-BE49-F238E27FC236}">
                <a16:creationId xmlns:a16="http://schemas.microsoft.com/office/drawing/2014/main" id="{0D0B4E4F-81E1-453B-9B87-83528C9DA9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DFA7A9F-12AE-4505-AE9B-59706CAE686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86026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Make sure you have a valid Azure account before starting the demo.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publish the web application in Azure App Service, go over the </a:t>
            </a:r>
            <a:r>
              <a:rPr lang="en-US" sz="1000" b="1" dirty="0">
                <a:latin typeface="Arial" panose="020B0604020202020204" pitchFamily="34" charset="0"/>
                <a:ea typeface="Calibri" panose="020F0502020204030204" pitchFamily="34" charset="0"/>
                <a:cs typeface="Times New Roman" panose="02020603050405020304" pitchFamily="18" charset="0"/>
              </a:rPr>
              <a:t>Overview</a:t>
            </a:r>
            <a:r>
              <a:rPr lang="en-US" sz="1000" dirty="0">
                <a:latin typeface="Arial" panose="020B0604020202020204" pitchFamily="34" charset="0"/>
                <a:ea typeface="Calibri" panose="020F0502020204030204" pitchFamily="34" charset="0"/>
                <a:cs typeface="Times New Roman" panose="02020603050405020304" pitchFamily="18" charset="0"/>
              </a:rPr>
              <a:t> page and describe the information available in the portal.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Deploy a Web Application to Microsoft Azure“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https://github.com/MicrosoftLearning/20486D-DevelopingASPNETMVCWebApplications/blob/master/Instructions/20486D_MOD14_DEMO.md#demonstration-how-to-deploy-a-web-application-to-microsoft-azure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13</a:t>
            </a:fld>
            <a:endParaRPr lang="en-US"/>
          </a:p>
        </p:txBody>
      </p:sp>
      <p:sp>
        <p:nvSpPr>
          <p:cNvPr id="5" name="Rectangle 4">
            <a:extLst>
              <a:ext uri="{FF2B5EF4-FFF2-40B4-BE49-F238E27FC236}">
                <a16:creationId xmlns:a16="http://schemas.microsoft.com/office/drawing/2014/main" id="{2292310B-E765-45A9-AB7C-424C02492C6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C72C6F8-6455-4455-8583-9012C5227A0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127409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Please explain the limitation of using traditional deployment methods. Please explain the concept of having staging environments and blue/green deployments and the use of deployment slots for this. </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concept of resource manager templates and the benefits of template-based deployments.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14</a:t>
            </a:fld>
            <a:endParaRPr lang="en-US"/>
          </a:p>
        </p:txBody>
      </p:sp>
      <p:sp>
        <p:nvSpPr>
          <p:cNvPr id="5" name="Rectangle 4">
            <a:extLst>
              <a:ext uri="{FF2B5EF4-FFF2-40B4-BE49-F238E27FC236}">
                <a16:creationId xmlns:a16="http://schemas.microsoft.com/office/drawing/2014/main" id="{E5A5197E-77EB-43CB-AAA6-E3298F8A59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E84F11-6FE5-4728-A335-CDAA32FC71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78987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various options for debugging and monitoring options. However, also explain the risks involved in online debugging of an application running in production mode.</a:t>
            </a:r>
          </a:p>
        </p:txBody>
      </p:sp>
      <p:sp>
        <p:nvSpPr>
          <p:cNvPr id="4" name="Slide Number Placeholder 3"/>
          <p:cNvSpPr>
            <a:spLocks noGrp="1"/>
          </p:cNvSpPr>
          <p:nvPr>
            <p:ph type="sldNum" sz="quarter" idx="5"/>
          </p:nvPr>
        </p:nvSpPr>
        <p:spPr/>
        <p:txBody>
          <a:bodyPr/>
          <a:lstStyle/>
          <a:p>
            <a:fld id="{29075B29-315C-4530-B814-3E4BF540A620}" type="slidenum">
              <a:rPr lang="en-US" smtClean="0"/>
              <a:t>15</a:t>
            </a:fld>
            <a:endParaRPr lang="en-US"/>
          </a:p>
        </p:txBody>
      </p:sp>
      <p:sp>
        <p:nvSpPr>
          <p:cNvPr id="5" name="Rectangle 4">
            <a:extLst>
              <a:ext uri="{FF2B5EF4-FFF2-40B4-BE49-F238E27FC236}">
                <a16:creationId xmlns:a16="http://schemas.microsoft.com/office/drawing/2014/main" id="{5A6763BD-B284-48F1-9631-006FC9EFB5A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28E6C07F-2D44-440F-8DCD-C5AEF5B12B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77365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need to use these services and how by using these services, applications can leverage the scale of the cloud and thus make their applications resilient and robust.</a:t>
            </a:r>
          </a:p>
        </p:txBody>
      </p:sp>
      <p:sp>
        <p:nvSpPr>
          <p:cNvPr id="4" name="Slide Number Placeholder 3"/>
          <p:cNvSpPr>
            <a:spLocks noGrp="1"/>
          </p:cNvSpPr>
          <p:nvPr>
            <p:ph type="sldNum" sz="quarter" idx="5"/>
          </p:nvPr>
        </p:nvSpPr>
        <p:spPr/>
        <p:txBody>
          <a:bodyPr/>
          <a:lstStyle/>
          <a:p>
            <a:fld id="{29075B29-315C-4530-B814-3E4BF540A620}" type="slidenum">
              <a:rPr lang="en-US" smtClean="0"/>
              <a:t>16</a:t>
            </a:fld>
            <a:endParaRPr lang="en-US"/>
          </a:p>
        </p:txBody>
      </p:sp>
      <p:sp>
        <p:nvSpPr>
          <p:cNvPr id="5" name="Rectangle 4">
            <a:extLst>
              <a:ext uri="{FF2B5EF4-FFF2-40B4-BE49-F238E27FC236}">
                <a16:creationId xmlns:a16="http://schemas.microsoft.com/office/drawing/2014/main" id="{4111EE7F-0529-4B06-9995-83DA17E9E4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42CF20D-5DF1-4840-ABE2-1F94AB7D69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8172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benefits of using cloud-based storage as opposed to local storage. Explain the different types of storage and give examples of when to use each one.</a:t>
            </a:r>
          </a:p>
        </p:txBody>
      </p:sp>
      <p:sp>
        <p:nvSpPr>
          <p:cNvPr id="4" name="Slide Number Placeholder 3"/>
          <p:cNvSpPr>
            <a:spLocks noGrp="1"/>
          </p:cNvSpPr>
          <p:nvPr>
            <p:ph type="sldNum" sz="quarter" idx="5"/>
          </p:nvPr>
        </p:nvSpPr>
        <p:spPr/>
        <p:txBody>
          <a:bodyPr/>
          <a:lstStyle/>
          <a:p>
            <a:fld id="{29075B29-315C-4530-B814-3E4BF540A620}" type="slidenum">
              <a:rPr lang="en-US" smtClean="0"/>
              <a:t>17</a:t>
            </a:fld>
            <a:endParaRPr lang="en-US"/>
          </a:p>
        </p:txBody>
      </p:sp>
      <p:sp>
        <p:nvSpPr>
          <p:cNvPr id="5" name="Rectangle 4">
            <a:extLst>
              <a:ext uri="{FF2B5EF4-FFF2-40B4-BE49-F238E27FC236}">
                <a16:creationId xmlns:a16="http://schemas.microsoft.com/office/drawing/2014/main" id="{0D753F6A-7FCC-41B8-9365-C4E08AB4BE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E3AABC0-CB6A-4203-BB31-97AF3C2AF2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0650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Make sure you have a valid Microsoft Azure Account.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Upload an Image to  Microsoft Azure Blob Storage“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https://github.com/MicrosoftLearning/20486D-DevelopingASPNETMVCWebApplications/blob/master/Instructions/20486D_MOD14_DEMO.md#demonstration-how-to-upload-an-image-to-microsoft-azure-blob-storage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18</a:t>
            </a:fld>
            <a:endParaRPr lang="en-US"/>
          </a:p>
        </p:txBody>
      </p:sp>
      <p:sp>
        <p:nvSpPr>
          <p:cNvPr id="5" name="Rectangle 4">
            <a:extLst>
              <a:ext uri="{FF2B5EF4-FFF2-40B4-BE49-F238E27FC236}">
                <a16:creationId xmlns:a16="http://schemas.microsoft.com/office/drawing/2014/main" id="{CC8D2AA8-495E-4C9B-9F4A-9785C73FC9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7E0A251-FE2E-465E-AB31-E57F1D784B7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866341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advantages of using a fully managed database as a service. Also explain that in terms of application development, there is no change.</a:t>
            </a:r>
          </a:p>
        </p:txBody>
      </p:sp>
      <p:sp>
        <p:nvSpPr>
          <p:cNvPr id="4" name="Slide Number Placeholder 3"/>
          <p:cNvSpPr>
            <a:spLocks noGrp="1"/>
          </p:cNvSpPr>
          <p:nvPr>
            <p:ph type="sldNum" sz="quarter" idx="5"/>
          </p:nvPr>
        </p:nvSpPr>
        <p:spPr/>
        <p:txBody>
          <a:bodyPr/>
          <a:lstStyle/>
          <a:p>
            <a:fld id="{29075B29-315C-4530-B814-3E4BF540A620}" type="slidenum">
              <a:rPr lang="en-US" smtClean="0"/>
              <a:t>19</a:t>
            </a:fld>
            <a:endParaRPr lang="en-US"/>
          </a:p>
        </p:txBody>
      </p:sp>
      <p:sp>
        <p:nvSpPr>
          <p:cNvPr id="5" name="Rectangle 4">
            <a:extLst>
              <a:ext uri="{FF2B5EF4-FFF2-40B4-BE49-F238E27FC236}">
                <a16:creationId xmlns:a16="http://schemas.microsoft.com/office/drawing/2014/main" id="{E45E4FD0-B0B8-4E56-B022-5E24A21F70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90309F7-E77C-41DF-AA17-ACBBC9EB59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1707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first lesson introduces the means of hosting and deploying an ASP.NET Core application on local servers using Internet Information Services (IIS) as a specific example. After completing the first lesson, students should be able to host their own ASP.NET Core applications on dedicated servers.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In the second lesson, students will learn how to deploy their ASP.NET Core applications to Azure by using the cloud to host their applications. After completing the second lesson, students should be able to host ASP.NET Core MVC applications on Azure and how to deploy updates as needed.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In the final lesson, the students will learn how Azure can provide additional services and allow them to extend their ability to manage their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a:t>
            </a:fld>
            <a:endParaRPr lang="en-US"/>
          </a:p>
        </p:txBody>
      </p:sp>
      <p:sp>
        <p:nvSpPr>
          <p:cNvPr id="5" name="Rectangle 4">
            <a:extLst>
              <a:ext uri="{FF2B5EF4-FFF2-40B4-BE49-F238E27FC236}">
                <a16:creationId xmlns:a16="http://schemas.microsoft.com/office/drawing/2014/main" id="{B54E25F0-4F81-4EEC-B4B5-A6B50A16E9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F358E53-231E-4CF5-BDAF-A44CCB70AB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708110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need for centralized sessions managed in distributed applications and the pros-cons of session-affinity vs cache-based session management. Explain the need for deferred processing in distributed applications and the various options available for this.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what hybrid applications are. Explain Azure Stack, its benefits, the two modes of running Azure Stack and how application deployment can happen on both Azure and Azure Stack.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20</a:t>
            </a:fld>
            <a:endParaRPr lang="en-US"/>
          </a:p>
        </p:txBody>
      </p:sp>
      <p:sp>
        <p:nvSpPr>
          <p:cNvPr id="5" name="Rectangle 4">
            <a:extLst>
              <a:ext uri="{FF2B5EF4-FFF2-40B4-BE49-F238E27FC236}">
                <a16:creationId xmlns:a16="http://schemas.microsoft.com/office/drawing/2014/main" id="{926D1C0C-361D-4FFC-988F-6F35948483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9AFAAFA-620A-4F97-9393-982C4A0E41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520380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in detail the various considerations for caching data and the pros and cons of this. Explain edge servers, P-O-P and how CDNs work.</a:t>
            </a:r>
          </a:p>
        </p:txBody>
      </p:sp>
      <p:sp>
        <p:nvSpPr>
          <p:cNvPr id="4" name="Slide Number Placeholder 3"/>
          <p:cNvSpPr>
            <a:spLocks noGrp="1"/>
          </p:cNvSpPr>
          <p:nvPr>
            <p:ph type="sldNum" sz="quarter" idx="5"/>
          </p:nvPr>
        </p:nvSpPr>
        <p:spPr/>
        <p:txBody>
          <a:bodyPr/>
          <a:lstStyle/>
          <a:p>
            <a:fld id="{29075B29-315C-4530-B814-3E4BF540A620}" type="slidenum">
              <a:rPr lang="en-US" smtClean="0"/>
              <a:t>21</a:t>
            </a:fld>
            <a:endParaRPr lang="en-US"/>
          </a:p>
        </p:txBody>
      </p:sp>
      <p:sp>
        <p:nvSpPr>
          <p:cNvPr id="5" name="Rectangle 4">
            <a:extLst>
              <a:ext uri="{FF2B5EF4-FFF2-40B4-BE49-F238E27FC236}">
                <a16:creationId xmlns:a16="http://schemas.microsoft.com/office/drawing/2014/main" id="{6064250A-C0B5-4B46-816C-626B6BBEDAC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241AC1E-9304-46F1-B1FE-47F3DD28691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56455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limitations of storing connection strings or passwords in the source code. Explain the advantages of Key Vault and how to work with one.</a:t>
            </a:r>
          </a:p>
        </p:txBody>
      </p:sp>
      <p:sp>
        <p:nvSpPr>
          <p:cNvPr id="4" name="Slide Number Placeholder 3"/>
          <p:cNvSpPr>
            <a:spLocks noGrp="1"/>
          </p:cNvSpPr>
          <p:nvPr>
            <p:ph type="sldNum" sz="quarter" idx="5"/>
          </p:nvPr>
        </p:nvSpPr>
        <p:spPr/>
        <p:txBody>
          <a:bodyPr/>
          <a:lstStyle/>
          <a:p>
            <a:fld id="{29075B29-315C-4530-B814-3E4BF540A620}" type="slidenum">
              <a:rPr lang="en-US" smtClean="0"/>
              <a:t>22</a:t>
            </a:fld>
            <a:endParaRPr lang="en-US"/>
          </a:p>
        </p:txBody>
      </p:sp>
      <p:sp>
        <p:nvSpPr>
          <p:cNvPr id="5" name="Rectangle 4">
            <a:extLst>
              <a:ext uri="{FF2B5EF4-FFF2-40B4-BE49-F238E27FC236}">
                <a16:creationId xmlns:a16="http://schemas.microsoft.com/office/drawing/2014/main" id="{8240808F-4693-492F-AAC4-25E359534C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F4E727C-8DF9-4BDD-A3FC-3B1F33E4B5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14544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To run the end solution successfully, you should add your Azure Storage connection string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appsettings.json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https://github.com/MicrosoftLearning/20486D-DevelopingASPNETMVCWebApplications/blob/master/Instructions/20486D_MOD14_LAK.md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Arial Unicode MS"/>
                <a:cs typeface="Arial" panose="020B0604020202020204" pitchFamily="34" charset="0"/>
              </a:rPr>
              <a:t>Exercise 1: Deploying a Web Application to Microsoft Azure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build and run a simple web application locally. For this, you will run migrations for your local database. You will then create an Azure App Service and Azure SQL database in Azure and configure your application to use the Azure SQL database. You will populate the database by using Migrate. Finally, you will deploy your application to Azure.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Explore and run the application locally.</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Create a new Web App in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Prepare the application for deployment.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Deploy the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Update the application and deploy in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Arial Unicode MS"/>
                <a:cs typeface="Arial" panose="020B0604020202020204" pitchFamily="34" charset="0"/>
              </a:rPr>
              <a:t>Exercise 2: Upload an Image to Azure Blob Storage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an Azure storage account in Azure and a container in the storage account. You will then modify the web application you created to start storing the images in Azure Blob storage. The images will also be displayed from the storage by using the URL generated for each image. Also, you will change the code to upload images to the container. Finally, you will deploy your application to Azure.</a:t>
            </a:r>
          </a:p>
          <a:p>
            <a:pPr>
              <a:lnSpc>
                <a:spcPct val="107000"/>
              </a:lnSpc>
              <a:spcAft>
                <a:spcPts val="800"/>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23</a:t>
            </a:fld>
            <a:endParaRPr lang="en-US"/>
          </a:p>
        </p:txBody>
      </p:sp>
      <p:sp>
        <p:nvSpPr>
          <p:cNvPr id="5" name="Rectangle 4">
            <a:extLst>
              <a:ext uri="{FF2B5EF4-FFF2-40B4-BE49-F238E27FC236}">
                <a16:creationId xmlns:a16="http://schemas.microsoft.com/office/drawing/2014/main" id="{C6BF846E-CC83-4297-BFD1-67D3CF1073F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8E13592-3832-4D80-AF41-9CAAA651D72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
        <p:nvSpPr>
          <p:cNvPr id="7" name="TextBox 6">
            <a:extLst>
              <a:ext uri="{FF2B5EF4-FFF2-40B4-BE49-F238E27FC236}">
                <a16:creationId xmlns:a16="http://schemas.microsoft.com/office/drawing/2014/main" id="{7BE9EB25-47D7-4AD8-8A8A-1F9980F2E000}"/>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427918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blob storage account</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Prepare the application for working with Azure Storage.</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the code to upload an image.</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 and run the application in Azure</a:t>
            </a:r>
            <a:endParaRPr lang="en-US"/>
          </a:p>
        </p:txBody>
      </p:sp>
      <p:sp>
        <p:nvSpPr>
          <p:cNvPr id="4" name="Slide Number Placeholder 3"/>
          <p:cNvSpPr>
            <a:spLocks noGrp="1"/>
          </p:cNvSpPr>
          <p:nvPr>
            <p:ph type="sldNum" sz="quarter" idx="5"/>
          </p:nvPr>
        </p:nvSpPr>
        <p:spPr/>
        <p:txBody>
          <a:bodyPr/>
          <a:lstStyle/>
          <a:p>
            <a:fld id="{29075B29-315C-4530-B814-3E4BF540A620}" type="slidenum">
              <a:rPr lang="en-US" smtClean="0"/>
              <a:t>24</a:t>
            </a:fld>
            <a:endParaRPr lang="en-US"/>
          </a:p>
        </p:txBody>
      </p:sp>
      <p:sp>
        <p:nvSpPr>
          <p:cNvPr id="5" name="Rectangle 4">
            <a:extLst>
              <a:ext uri="{FF2B5EF4-FFF2-40B4-BE49-F238E27FC236}">
                <a16:creationId xmlns:a16="http://schemas.microsoft.com/office/drawing/2014/main" id="{5569DF44-6144-49C1-A22B-C58B84D051D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724FA88-ABF0-44DD-A1D4-D5EC35D510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642765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29075B29-315C-4530-B814-3E4BF540A620}" type="slidenum">
              <a:rPr lang="en-US" smtClean="0"/>
              <a:t>25</a:t>
            </a:fld>
            <a:endParaRPr lang="en-US"/>
          </a:p>
        </p:txBody>
      </p:sp>
      <p:sp>
        <p:nvSpPr>
          <p:cNvPr id="5" name="Rectangle 4">
            <a:extLst>
              <a:ext uri="{FF2B5EF4-FFF2-40B4-BE49-F238E27FC236}">
                <a16:creationId xmlns:a16="http://schemas.microsoft.com/office/drawing/2014/main" id="{A2B733C0-6AFE-4C7D-BDD0-56DD74CCC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821C2FB-6DCB-4004-9B9F-C9D864AAE30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719599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the advantages of deploying to Azure?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provides a flexible and scalable environment to deploy applications. Azure App services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can enable applications to scale quickly to handle high traffic loads and the built-in load balancing and traffic manager provide high availability. Azure also provides a host of tools and services for remote monitoring, debugging etc.</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would you use Azure Blob storage?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Blob storage is an object-based storage and can be used to store images, videos etc. Blob storage is optimized for storing large amounts of data. Any kind of static information can also be stored in Azure Blob storage.</a:t>
            </a:r>
          </a:p>
        </p:txBody>
      </p:sp>
      <p:sp>
        <p:nvSpPr>
          <p:cNvPr id="4" name="Slide Number Placeholder 3"/>
          <p:cNvSpPr>
            <a:spLocks noGrp="1"/>
          </p:cNvSpPr>
          <p:nvPr>
            <p:ph type="sldNum" sz="quarter" idx="5"/>
          </p:nvPr>
        </p:nvSpPr>
        <p:spPr/>
        <p:txBody>
          <a:bodyPr/>
          <a:lstStyle/>
          <a:p>
            <a:fld id="{29075B29-315C-4530-B814-3E4BF540A620}" type="slidenum">
              <a:rPr lang="en-US" smtClean="0"/>
              <a:t>26</a:t>
            </a:fld>
            <a:endParaRPr lang="en-US"/>
          </a:p>
        </p:txBody>
      </p:sp>
      <p:sp>
        <p:nvSpPr>
          <p:cNvPr id="5" name="Rectangle 4">
            <a:extLst>
              <a:ext uri="{FF2B5EF4-FFF2-40B4-BE49-F238E27FC236}">
                <a16:creationId xmlns:a16="http://schemas.microsoft.com/office/drawing/2014/main" id="{C50CA228-19FE-43D0-BAB5-F599EC4169E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20AA375C-24E7-42E6-87C5-619434FF0C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062996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set an ASP.NET Core MVC application to dynamically use XML files which are added after the application is started?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using File Providers, you are able to allow the application to read files located in the web application's installation, allowing you to create behaviors which change while the application is running. Simply set a File Provider to read XML files, and add logic for handling these files inside of your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no single correct solution in regards to hosting and deployment. Every single case will need to be handled in a way that is most appropriate for the application requirements. Always analyze your requirements before choosing solutions.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After running </a:t>
            </a:r>
            <a:r>
              <a:rPr lang="en-US" sz="1000" b="1" dirty="0">
                <a:latin typeface="Arial" panose="020B0604020202020204" pitchFamily="34" charset="0"/>
                <a:ea typeface="Calibri" panose="020F0502020204030204" pitchFamily="34" charset="0"/>
                <a:cs typeface="Times New Roman" panose="02020603050405020304" pitchFamily="18" charset="0"/>
              </a:rPr>
              <a:t>dotnet publish</a:t>
            </a:r>
            <a:r>
              <a:rPr lang="en-US" sz="1000" dirty="0">
                <a:latin typeface="Arial" panose="020B0604020202020204" pitchFamily="34" charset="0"/>
                <a:ea typeface="Calibri" panose="020F0502020204030204" pitchFamily="34" charset="0"/>
                <a:cs typeface="Times New Roman" panose="02020603050405020304" pitchFamily="18" charset="0"/>
              </a:rPr>
              <a:t>, you cannot find the published files in the project folder</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In Solution Explorer, right-click the project and select </a:t>
            </a:r>
            <a:r>
              <a:rPr lang="en-US" sz="1000" b="1" dirty="0">
                <a:latin typeface="Arial" panose="020B0604020202020204" pitchFamily="34" charset="0"/>
                <a:ea typeface="Calibri" panose="020F0502020204030204" pitchFamily="34" charset="0"/>
                <a:cs typeface="Times New Roman" panose="02020603050405020304" pitchFamily="18" charset="0"/>
              </a:rPr>
              <a:t>properties</a:t>
            </a:r>
            <a:r>
              <a:rPr lang="en-US" sz="1000" dirty="0">
                <a:latin typeface="Arial" panose="020B0604020202020204" pitchFamily="34" charset="0"/>
                <a:ea typeface="Calibri" panose="020F0502020204030204" pitchFamily="34" charset="0"/>
                <a:cs typeface="Times New Roman" panose="02020603050405020304" pitchFamily="18" charset="0"/>
              </a:rPr>
              <a:t>. Navigate to the </a:t>
            </a:r>
            <a:r>
              <a:rPr lang="en-US" sz="1000" b="1" dirty="0">
                <a:latin typeface="Arial" panose="020B0604020202020204" pitchFamily="34" charset="0"/>
                <a:ea typeface="Calibri" panose="020F0502020204030204" pitchFamily="34" charset="0"/>
                <a:cs typeface="Times New Roman" panose="02020603050405020304" pitchFamily="18" charset="0"/>
              </a:rPr>
              <a:t>Build</a:t>
            </a:r>
            <a:r>
              <a:rPr lang="en-US" sz="1000" dirty="0">
                <a:latin typeface="Arial" panose="020B0604020202020204" pitchFamily="34" charset="0"/>
                <a:ea typeface="Calibri" panose="020F0502020204030204" pitchFamily="34" charset="0"/>
                <a:cs typeface="Times New Roman" panose="02020603050405020304" pitchFamily="18" charset="0"/>
              </a:rPr>
              <a:t> tab and check the </a:t>
            </a:r>
            <a:r>
              <a:rPr lang="en-US" sz="1000" b="1" dirty="0">
                <a:latin typeface="Arial" panose="020B0604020202020204" pitchFamily="34" charset="0"/>
                <a:ea typeface="Calibri" panose="020F0502020204030204" pitchFamily="34" charset="0"/>
                <a:cs typeface="Times New Roman" panose="02020603050405020304" pitchFamily="18" charset="0"/>
              </a:rPr>
              <a:t>parameter </a:t>
            </a:r>
            <a:r>
              <a:rPr lang="en-US" sz="1000" dirty="0">
                <a:latin typeface="Arial" panose="020B0604020202020204" pitchFamily="34" charset="0"/>
                <a:ea typeface="Calibri" panose="020F0502020204030204" pitchFamily="34" charset="0"/>
                <a:cs typeface="Times New Roman" panose="02020603050405020304" pitchFamily="18" charset="0"/>
              </a:rPr>
              <a:t>value for </a:t>
            </a:r>
            <a:r>
              <a:rPr lang="en-US" sz="1000" b="1" dirty="0">
                <a:latin typeface="Arial" panose="020B0604020202020204" pitchFamily="34" charset="0"/>
                <a:ea typeface="Calibri" panose="020F0502020204030204" pitchFamily="34" charset="0"/>
                <a:cs typeface="Times New Roman" panose="02020603050405020304" pitchFamily="18" charset="0"/>
              </a:rPr>
              <a:t>Output Path</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It should list the path for the </a:t>
            </a:r>
            <a:r>
              <a:rPr lang="en-US" sz="1000" b="1" dirty="0">
                <a:latin typeface="Arial" panose="020B0604020202020204" pitchFamily="34" charset="0"/>
                <a:ea typeface="Calibri" panose="020F0502020204030204" pitchFamily="34" charset="0"/>
                <a:cs typeface="Times New Roman" panose="02020603050405020304" pitchFamily="18" charset="0"/>
              </a:rPr>
              <a:t>dotnet publish</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command. Alternatively, you can set it to a new path more suitable to your requirements.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After deploying the application to Azure App Service, you see the below in logs:</a:t>
            </a:r>
          </a:p>
          <a:p>
            <a:pPr>
              <a:lnSpc>
                <a:spcPct val="107000"/>
              </a:lnSpc>
              <a:spcAft>
                <a:spcPts val="800"/>
              </a:spcAft>
            </a:pP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System.ArgumentException</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 The directory name 'D:\home\site\</a:t>
            </a: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wwwroot</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a:t>
            </a: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node_modules</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 does not exist.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Add the below line to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csproj</a:t>
            </a:r>
            <a:r>
              <a:rPr lang="en-US" sz="1000" dirty="0">
                <a:latin typeface="Arial" panose="020B0604020202020204" pitchFamily="34" charset="0"/>
                <a:ea typeface="Calibri" panose="020F0502020204030204" pitchFamily="34" charset="0"/>
                <a:cs typeface="Times New Roman" panose="02020603050405020304" pitchFamily="18" charset="0"/>
              </a:rPr>
              <a:t> file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ItemGroup</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&lt;Content Include="</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node_modules</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CopyToPublishDirectory</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PreserveNewest</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/&gt;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ItemGroup</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27</a:t>
            </a:fld>
            <a:endParaRPr lang="en-US"/>
          </a:p>
        </p:txBody>
      </p:sp>
      <p:sp>
        <p:nvSpPr>
          <p:cNvPr id="5" name="Rectangle 4">
            <a:extLst>
              <a:ext uri="{FF2B5EF4-FFF2-40B4-BE49-F238E27FC236}">
                <a16:creationId xmlns:a16="http://schemas.microsoft.com/office/drawing/2014/main" id="{551B77EA-CB23-4FAE-BB20-258CA87DA5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592C67F-B02E-49F3-8F18-2D9C9899CA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
        <p:nvSpPr>
          <p:cNvPr id="7" name="TextBox 6">
            <a:extLst>
              <a:ext uri="{FF2B5EF4-FFF2-40B4-BE49-F238E27FC236}">
                <a16:creationId xmlns:a16="http://schemas.microsoft.com/office/drawing/2014/main" id="{34551D0C-75A0-454E-91F7-9B3ED7A7D18D}"/>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64288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While uploading an image to Azure Storage from the application, you see an error.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In the Azure portal, navigate to the storage container. In the overview, make sure </a:t>
            </a:r>
            <a:r>
              <a:rPr lang="en-US" sz="1000" b="1" dirty="0">
                <a:latin typeface="Arial" panose="020B0604020202020204" pitchFamily="34" charset="0"/>
                <a:ea typeface="Calibri" panose="020F0502020204030204" pitchFamily="34" charset="0"/>
                <a:cs typeface="Times New Roman" panose="02020603050405020304" pitchFamily="18" charset="0"/>
              </a:rPr>
              <a:t>Public Access Level </a:t>
            </a:r>
            <a:r>
              <a:rPr lang="en-US" sz="1000" dirty="0">
                <a:latin typeface="Arial" panose="020B0604020202020204" pitchFamily="34" charset="0"/>
                <a:ea typeface="Calibri" panose="020F0502020204030204" pitchFamily="34" charset="0"/>
                <a:cs typeface="Times New Roman" panose="02020603050405020304" pitchFamily="18" charset="0"/>
              </a:rPr>
              <a:t>is set to </a:t>
            </a:r>
            <a:r>
              <a:rPr lang="en-US" sz="1000" b="1" dirty="0">
                <a:latin typeface="Arial" panose="020B0604020202020204" pitchFamily="34" charset="0"/>
                <a:ea typeface="Calibri" panose="020F0502020204030204" pitchFamily="34" charset="0"/>
                <a:cs typeface="Times New Roman" panose="02020603050405020304" pitchFamily="18" charset="0"/>
              </a:rPr>
              <a:t>Blob(anonymous read access for blobs only)</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Ensure that you cover the common issues and the corresponding troubleshooting tips listed in this section. Encourage students to share tips from their own work environments.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9075B29-315C-4530-B814-3E4BF540A620}" type="slidenum">
              <a:rPr lang="en-US" smtClean="0"/>
              <a:t>28</a:t>
            </a:fld>
            <a:endParaRPr lang="en-US"/>
          </a:p>
        </p:txBody>
      </p:sp>
      <p:sp>
        <p:nvSpPr>
          <p:cNvPr id="5" name="Rectangle 4">
            <a:extLst>
              <a:ext uri="{FF2B5EF4-FFF2-40B4-BE49-F238E27FC236}">
                <a16:creationId xmlns:a16="http://schemas.microsoft.com/office/drawing/2014/main" id="{637A6300-7C74-4BD2-8B43-3EC7403409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66AC137-F089-46EE-AC29-74FD555A3C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2278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14: Hosting and Deployment</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20486D</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29</a:t>
            </a:fld>
            <a:endParaRPr lang="en-US"/>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376290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that this lesson covers extremely basic steps towards deployment, and that all of the steps covered here can be performed in far more detail, with more robust configurations. </a:t>
            </a:r>
          </a:p>
        </p:txBody>
      </p:sp>
      <p:sp>
        <p:nvSpPr>
          <p:cNvPr id="4" name="Slide Number Placeholder 3"/>
          <p:cNvSpPr>
            <a:spLocks noGrp="1"/>
          </p:cNvSpPr>
          <p:nvPr>
            <p:ph type="sldNum" sz="quarter" idx="5"/>
          </p:nvPr>
        </p:nvSpPr>
        <p:spPr/>
        <p:txBody>
          <a:bodyPr/>
          <a:lstStyle/>
          <a:p>
            <a:fld id="{29075B29-315C-4530-B814-3E4BF540A620}" type="slidenum">
              <a:rPr lang="en-US" smtClean="0"/>
              <a:t>3</a:t>
            </a:fld>
            <a:endParaRPr lang="en-US"/>
          </a:p>
        </p:txBody>
      </p:sp>
      <p:sp>
        <p:nvSpPr>
          <p:cNvPr id="5" name="Rectangle 4">
            <a:extLst>
              <a:ext uri="{FF2B5EF4-FFF2-40B4-BE49-F238E27FC236}">
                <a16:creationId xmlns:a16="http://schemas.microsoft.com/office/drawing/2014/main" id="{7E7FF3E7-03E0-4606-80CB-772AF0D54F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CB5E49D-E781-41C2-B7C7-95A9DF92EE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505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To the students, recommend</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Kestrel as a first priority because it creates lighter and faster servers. They should use </a:t>
            </a:r>
            <a:r>
              <a:rPr lang="en-US" sz="1000" b="1">
                <a:solidFill>
                  <a:srgbClr val="000000"/>
                </a:solidFill>
                <a:latin typeface="Arial" panose="020B0604020202020204" pitchFamily="34" charset="0"/>
                <a:ea typeface="Calibri" panose="020F0502020204030204" pitchFamily="34" charset="0"/>
                <a:cs typeface="Times New Roman" panose="02020603050405020304" pitchFamily="18" charset="0"/>
              </a:rPr>
              <a:t>HTTP.sys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only when one of its features is required for a project.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4</a:t>
            </a:fld>
            <a:endParaRPr lang="en-US"/>
          </a:p>
        </p:txBody>
      </p:sp>
      <p:sp>
        <p:nvSpPr>
          <p:cNvPr id="5" name="Rectangle 4">
            <a:extLst>
              <a:ext uri="{FF2B5EF4-FFF2-40B4-BE49-F238E27FC236}">
                <a16:creationId xmlns:a16="http://schemas.microsoft.com/office/drawing/2014/main" id="{0E0C9D93-9AFA-4AD2-BED7-B60CE6ED67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5BF308-88BA-458A-81BC-AEA13AF982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66892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to the students that this topic covers the absolute basics. Also, mention that to host the most appropriate server possible for their application, they will need to consider each individual option more in depth.</a:t>
            </a:r>
          </a:p>
        </p:txBody>
      </p:sp>
      <p:sp>
        <p:nvSpPr>
          <p:cNvPr id="4" name="Slide Number Placeholder 3"/>
          <p:cNvSpPr>
            <a:spLocks noGrp="1"/>
          </p:cNvSpPr>
          <p:nvPr>
            <p:ph type="sldNum" sz="quarter" idx="5"/>
          </p:nvPr>
        </p:nvSpPr>
        <p:spPr/>
        <p:txBody>
          <a:bodyPr/>
          <a:lstStyle/>
          <a:p>
            <a:fld id="{29075B29-315C-4530-B814-3E4BF540A620}" type="slidenum">
              <a:rPr lang="en-US" smtClean="0"/>
              <a:t>5</a:t>
            </a:fld>
            <a:endParaRPr lang="en-US"/>
          </a:p>
        </p:txBody>
      </p:sp>
      <p:sp>
        <p:nvSpPr>
          <p:cNvPr id="5" name="Rectangle 4">
            <a:extLst>
              <a:ext uri="{FF2B5EF4-FFF2-40B4-BE49-F238E27FC236}">
                <a16:creationId xmlns:a16="http://schemas.microsoft.com/office/drawing/2014/main" id="{553C0F97-3A3C-4F42-9FD6-C803B54FE8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7D4A2BE-6F50-46DF-B2E9-9309AE7C07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11423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Students should be made aware of their project's output path when using </a:t>
            </a:r>
            <a:r>
              <a:rPr lang="en-US" sz="1000" b="1">
                <a:solidFill>
                  <a:srgbClr val="000000"/>
                </a:solidFill>
                <a:latin typeface="Arial" panose="020B0604020202020204" pitchFamily="34" charset="0"/>
                <a:ea typeface="Calibri" panose="020F0502020204030204" pitchFamily="34" charset="0"/>
                <a:cs typeface="Times New Roman" panose="02020603050405020304" pitchFamily="18" charset="0"/>
              </a:rPr>
              <a:t>dotnet publish</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Even while using the default path, it is still a good idea to ensure they know where it 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6</a:t>
            </a:fld>
            <a:endParaRPr lang="en-US"/>
          </a:p>
        </p:txBody>
      </p:sp>
      <p:sp>
        <p:nvSpPr>
          <p:cNvPr id="5" name="Rectangle 4">
            <a:extLst>
              <a:ext uri="{FF2B5EF4-FFF2-40B4-BE49-F238E27FC236}">
                <a16:creationId xmlns:a16="http://schemas.microsoft.com/office/drawing/2014/main" id="{0D174C9C-BAFF-4B44-8EE3-3D77E3324B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2C5D777-4E64-4463-9003-3BBC06717F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84065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this course only covers the most basic deployments. When actually creating a dedicated IIS Server, they should consider more complex deployment options.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7</a:t>
            </a:fld>
            <a:endParaRPr lang="en-US"/>
          </a:p>
        </p:txBody>
      </p:sp>
      <p:sp>
        <p:nvSpPr>
          <p:cNvPr id="5" name="Rectangle 4">
            <a:extLst>
              <a:ext uri="{FF2B5EF4-FFF2-40B4-BE49-F238E27FC236}">
                <a16:creationId xmlns:a16="http://schemas.microsoft.com/office/drawing/2014/main" id="{8C1AE24A-D664-433E-A642-F51F7E9C6A3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0A8FE00-5D3F-4B49-9F06-5E1FBB47E2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14795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out that it is important to identify the best provider for the requirement before choosing the file provider. Exposing a sensitive file or preventing a configuration file from being configured can cripple a project.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8</a:t>
            </a:fld>
            <a:endParaRPr lang="en-US"/>
          </a:p>
        </p:txBody>
      </p:sp>
      <p:sp>
        <p:nvSpPr>
          <p:cNvPr id="5" name="Rectangle 4">
            <a:extLst>
              <a:ext uri="{FF2B5EF4-FFF2-40B4-BE49-F238E27FC236}">
                <a16:creationId xmlns:a16="http://schemas.microsoft.com/office/drawing/2014/main" id="{0E15F83E-D9D4-4C91-96F7-35BB271E5F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DA77295-5CD6-4792-8368-7E3E2044D01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66814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 of cloud and managed services and the benefits of managed services. Explain that hosting on the cloud has no impact on development. Also explain the benefits of having a centralized system for log collection, snapshot data collection etc.</a:t>
            </a:r>
          </a:p>
        </p:txBody>
      </p:sp>
      <p:sp>
        <p:nvSpPr>
          <p:cNvPr id="4" name="Slide Number Placeholder 3"/>
          <p:cNvSpPr>
            <a:spLocks noGrp="1"/>
          </p:cNvSpPr>
          <p:nvPr>
            <p:ph type="sldNum" sz="quarter" idx="5"/>
          </p:nvPr>
        </p:nvSpPr>
        <p:spPr/>
        <p:txBody>
          <a:bodyPr/>
          <a:lstStyle/>
          <a:p>
            <a:fld id="{29075B29-315C-4530-B814-3E4BF540A620}" type="slidenum">
              <a:rPr lang="en-US" smtClean="0"/>
              <a:t>9</a:t>
            </a:fld>
            <a:endParaRPr lang="en-US"/>
          </a:p>
        </p:txBody>
      </p:sp>
      <p:sp>
        <p:nvSpPr>
          <p:cNvPr id="5" name="Rectangle 4">
            <a:extLst>
              <a:ext uri="{FF2B5EF4-FFF2-40B4-BE49-F238E27FC236}">
                <a16:creationId xmlns:a16="http://schemas.microsoft.com/office/drawing/2014/main" id="{0CFBA3F7-09CA-4663-896A-A873B632B7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CB098B-2159-4513-8206-089F33F9B31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422920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850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1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02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C496-242C-4CF4-9AD0-06371B824FD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79EAE6-829C-4D85-A808-62D8E916C91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18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688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21254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790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451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46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694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0969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583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1C8B-6EE3-408E-A4DD-84C66636B781}"/>
              </a:ext>
            </a:extLst>
          </p:cNvPr>
          <p:cNvSpPr>
            <a:spLocks noGrp="1"/>
          </p:cNvSpPr>
          <p:nvPr>
            <p:ph type="ctrTitle" sz="quarter"/>
          </p:nvPr>
        </p:nvSpPr>
        <p:spPr>
          <a:xfrm>
            <a:off x="3200400" y="1828800"/>
            <a:ext cx="5732417" cy="1016000"/>
          </a:xfrm>
        </p:spPr>
        <p:txBody>
          <a:bodyPr/>
          <a:lstStyle/>
          <a:p>
            <a:r>
              <a:rPr lang="en-US"/>
              <a:t>Module 14</a:t>
            </a:r>
          </a:p>
        </p:txBody>
      </p:sp>
      <p:sp>
        <p:nvSpPr>
          <p:cNvPr id="3" name="Subtitle 2">
            <a:extLst>
              <a:ext uri="{FF2B5EF4-FFF2-40B4-BE49-F238E27FC236}">
                <a16:creationId xmlns:a16="http://schemas.microsoft.com/office/drawing/2014/main" id="{A6B4A62C-FCF3-4063-895F-EF493054C0D2}"/>
              </a:ext>
            </a:extLst>
          </p:cNvPr>
          <p:cNvSpPr>
            <a:spLocks noGrp="1"/>
          </p:cNvSpPr>
          <p:nvPr>
            <p:ph type="subTitle" sz="quarter" idx="1"/>
          </p:nvPr>
        </p:nvSpPr>
        <p:spPr/>
        <p:txBody>
          <a:bodyPr/>
          <a:lstStyle/>
          <a:p>
            <a:r>
              <a:rPr lang="en-US"/>
              <a:t>Hosting and Deployment
</a:t>
            </a:r>
          </a:p>
        </p:txBody>
      </p:sp>
    </p:spTree>
    <p:extLst>
      <p:ext uri="{BB962C8B-B14F-4D97-AF65-F5344CB8AC3E}">
        <p14:creationId xmlns:p14="http://schemas.microsoft.com/office/powerpoint/2010/main" val="94604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5684-F152-4CA3-A1C7-368C456F2653}"/>
              </a:ext>
            </a:extLst>
          </p:cNvPr>
          <p:cNvSpPr>
            <a:spLocks noGrp="1"/>
          </p:cNvSpPr>
          <p:nvPr>
            <p:ph type="title"/>
          </p:nvPr>
        </p:nvSpPr>
        <p:spPr/>
        <p:txBody>
          <a:bodyPr/>
          <a:lstStyle/>
          <a:p>
            <a:r>
              <a:rPr lang="en-US"/>
              <a:t>What is Microsoft Azure?</a:t>
            </a:r>
          </a:p>
        </p:txBody>
      </p:sp>
      <p:sp>
        <p:nvSpPr>
          <p:cNvPr id="5" name="Rectangle 4">
            <a:extLst>
              <a:ext uri="{FF2B5EF4-FFF2-40B4-BE49-F238E27FC236}">
                <a16:creationId xmlns:a16="http://schemas.microsoft.com/office/drawing/2014/main" id="{9D80E057-B7A1-448C-9AA9-17BA570A0418}"/>
              </a:ext>
            </a:extLst>
          </p:cNvPr>
          <p:cNvSpPr/>
          <p:nvPr/>
        </p:nvSpPr>
        <p:spPr bwMode="auto">
          <a:xfrm>
            <a:off x="457321" y="1117467"/>
            <a:ext cx="8119156" cy="9144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hangingPunct="0"/>
            <a:r>
              <a:rPr lang="en-US" dirty="0">
                <a:solidFill>
                  <a:schemeClr val="tx1"/>
                </a:solidFill>
                <a:latin typeface="Segoe UI" panose="020B0502040204020203" pitchFamily="34" charset="0"/>
                <a:cs typeface="Segoe UI" panose="020B0502040204020203" pitchFamily="34" charset="0"/>
              </a:rPr>
              <a:t>Cloud Service that makes computing resources available on demand and over the internet</a:t>
            </a: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D0740D97-5E0D-44FE-A663-15128092FF3A}"/>
              </a:ext>
            </a:extLst>
          </p:cNvPr>
          <p:cNvSpPr/>
          <p:nvPr/>
        </p:nvSpPr>
        <p:spPr bwMode="auto">
          <a:xfrm>
            <a:off x="457321" y="2334959"/>
            <a:ext cx="3881598" cy="3887295"/>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Segoe UI" panose="020B0502040204020203" pitchFamily="34" charset="0"/>
              <a:ea typeface="Verdana" panose="020B0604030504040204"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Segoe UI" panose="020B0502040204020203" pitchFamily="34" charset="0"/>
                <a:ea typeface="Verdana" panose="020B0604030504040204" pitchFamily="34" charset="0"/>
                <a:cs typeface="Segoe UI" panose="020B0502040204020203" pitchFamily="34" charset="0"/>
              </a:rPr>
              <a:t>Infrastructure-as-a-Service</a:t>
            </a:r>
          </a:p>
          <a:p>
            <a:pPr marL="0" marR="0" indent="0"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Segoe UI" panose="020B0502040204020203" pitchFamily="34" charset="0"/>
              <a:ea typeface="Verdana" panose="020B0604030504040204" pitchFamily="34" charset="0"/>
              <a:cs typeface="Segoe UI" panose="020B0502040204020203" pitchFamily="34" charset="0"/>
            </a:endParaRPr>
          </a:p>
          <a:p>
            <a:pPr marL="285750" marR="0" indent="-285750" defTabSz="914400" rtl="0" eaLnBrk="0" fontAlgn="base" latinLnBrk="0" hangingPunct="0">
              <a:lnSpc>
                <a:spcPct val="100000"/>
              </a:lnSpc>
              <a:spcBef>
                <a:spcPct val="0"/>
              </a:spcBef>
              <a:spcAft>
                <a:spcPct val="0"/>
              </a:spcAft>
              <a:buClrTx/>
              <a:buSzTx/>
              <a:buFontTx/>
              <a:buChar char="-"/>
              <a:tabLst/>
            </a:pPr>
            <a:r>
              <a:rPr lang="en-US" dirty="0">
                <a:latin typeface="Segoe UI" panose="020B0502040204020203" pitchFamily="34" charset="0"/>
                <a:ea typeface="Verdana" panose="020B0604030504040204" pitchFamily="34" charset="0"/>
                <a:cs typeface="Segoe UI" panose="020B0502040204020203" pitchFamily="34" charset="0"/>
              </a:rPr>
              <a:t>Compute resources available on demand</a:t>
            </a:r>
          </a:p>
          <a:p>
            <a:pPr marL="285750" marR="0" indent="-285750" defTabSz="914400" rtl="0" eaLnBrk="0" fontAlgn="base" latinLnBrk="0" hangingPunct="0">
              <a:lnSpc>
                <a:spcPct val="100000"/>
              </a:lnSpc>
              <a:spcBef>
                <a:spcPct val="0"/>
              </a:spcBef>
              <a:spcAft>
                <a:spcPct val="0"/>
              </a:spcAft>
              <a:buClrTx/>
              <a:buSzTx/>
              <a:buFontTx/>
              <a:buChar char="-"/>
              <a:tabLst/>
            </a:pPr>
            <a:r>
              <a:rPr lang="en-US" dirty="0">
                <a:latin typeface="Segoe UI" panose="020B0502040204020203" pitchFamily="34" charset="0"/>
                <a:ea typeface="Verdana" panose="020B0604030504040204" pitchFamily="34" charset="0"/>
                <a:cs typeface="Segoe UI" panose="020B0502040204020203" pitchFamily="34" charset="0"/>
              </a:rPr>
              <a:t>Resources include:</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Virtual machines</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Persistent disks</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Networking</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Containers</a:t>
            </a:r>
          </a:p>
          <a:p>
            <a:pPr marL="285750" marR="0" indent="-285750" defTabSz="914400" rtl="0" eaLnBrk="0" fontAlgn="base" latinLnBrk="0" hangingPunct="0">
              <a:lnSpc>
                <a:spcPct val="100000"/>
              </a:lnSpc>
              <a:spcBef>
                <a:spcPct val="0"/>
              </a:spcBef>
              <a:spcAft>
                <a:spcPct val="0"/>
              </a:spcAft>
              <a:buClrTx/>
              <a:buSzTx/>
              <a:buFontTx/>
              <a:buChar char="-"/>
              <a:tabLst/>
            </a:pPr>
            <a:r>
              <a:rPr lang="en-US" dirty="0">
                <a:latin typeface="Segoe UI" panose="020B0502040204020203" pitchFamily="34" charset="0"/>
                <a:ea typeface="Verdana" panose="020B0604030504040204" pitchFamily="34" charset="0"/>
                <a:cs typeface="Segoe UI" panose="020B0502040204020203" pitchFamily="34" charset="0"/>
              </a:rPr>
              <a:t>Scale up and down as per demand</a:t>
            </a:r>
          </a:p>
          <a:p>
            <a:pPr marL="285750"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Pay only for what you use</a:t>
            </a:r>
          </a:p>
          <a:p>
            <a:pPr marL="285750" marR="0" indent="-285750" defTabSz="914400" rtl="0" eaLnBrk="0" fontAlgn="base" latinLnBrk="0" hangingPunct="0">
              <a:lnSpc>
                <a:spcPct val="100000"/>
              </a:lnSpc>
              <a:spcBef>
                <a:spcPct val="0"/>
              </a:spcBef>
              <a:spcAft>
                <a:spcPct val="0"/>
              </a:spcAft>
              <a:buClrTx/>
              <a:buSzTx/>
              <a:buFontTx/>
              <a:buChar char="-"/>
              <a:tabLst/>
            </a:pPr>
            <a:endParaRPr lang="en-US" sz="1700" dirty="0">
              <a:latin typeface="Segoe UI" panose="020B0502040204020203" pitchFamily="34" charset="0"/>
              <a:ea typeface="Verdana" panose="020B0604030504040204" pitchFamily="34" charset="0"/>
              <a:cs typeface="Segoe UI" panose="020B0502040204020203" pitchFamily="34" charset="0"/>
            </a:endParaRPr>
          </a:p>
          <a:p>
            <a:pPr marL="285750" marR="0" indent="-285750" defTabSz="914400" rtl="0" eaLnBrk="0" fontAlgn="base" latinLnBrk="0" hangingPunct="0">
              <a:lnSpc>
                <a:spcPct val="100000"/>
              </a:lnSpc>
              <a:spcBef>
                <a:spcPct val="0"/>
              </a:spcBef>
              <a:spcAft>
                <a:spcPct val="0"/>
              </a:spcAft>
              <a:buClrTx/>
              <a:buSzTx/>
              <a:buFontTx/>
              <a:buChar char="-"/>
              <a:tabLst/>
            </a:pPr>
            <a:endParaRPr lang="en-US" sz="1700" dirty="0">
              <a:latin typeface="Segoe UI" panose="020B0502040204020203" pitchFamily="34" charset="0"/>
              <a:ea typeface="Verdana" panose="020B0604030504040204" pitchFamily="34" charset="0"/>
              <a:cs typeface="Segoe UI" panose="020B0502040204020203" pitchFamily="34" charset="0"/>
            </a:endParaRPr>
          </a:p>
          <a:p>
            <a:pPr marL="285750" marR="0" indent="-285750" defTabSz="914400" rtl="0" eaLnBrk="0" fontAlgn="base" latinLnBrk="0" hangingPunct="0">
              <a:lnSpc>
                <a:spcPct val="100000"/>
              </a:lnSpc>
              <a:spcBef>
                <a:spcPct val="0"/>
              </a:spcBef>
              <a:spcAft>
                <a:spcPct val="0"/>
              </a:spcAft>
              <a:buClrTx/>
              <a:buSzTx/>
              <a:buFontTx/>
              <a:buChar char="-"/>
              <a:tabLst/>
            </a:pPr>
            <a:endParaRPr kumimoji="0" lang="en-US" sz="1700" b="1" i="0" u="none" strike="noStrike" cap="none" normalizeH="0" baseline="0" dirty="0">
              <a:ln>
                <a:noFill/>
              </a:ln>
              <a:solidFill>
                <a:schemeClr val="tx1"/>
              </a:solidFill>
              <a:effectLst/>
              <a:latin typeface="Segoe UI" panose="020B0502040204020203" pitchFamily="34" charset="0"/>
              <a:ea typeface="Verdana" panose="020B0604030504040204" pitchFamily="34" charset="0"/>
              <a:cs typeface="Segoe UI" panose="020B0502040204020203" pitchFamily="34" charset="0"/>
            </a:endParaRPr>
          </a:p>
        </p:txBody>
      </p:sp>
      <p:sp>
        <p:nvSpPr>
          <p:cNvPr id="7" name="Rectangle 6">
            <a:extLst>
              <a:ext uri="{FF2B5EF4-FFF2-40B4-BE49-F238E27FC236}">
                <a16:creationId xmlns:a16="http://schemas.microsoft.com/office/drawing/2014/main" id="{83F649A2-63D6-4316-92C5-F043DF63FB8A}"/>
              </a:ext>
            </a:extLst>
          </p:cNvPr>
          <p:cNvSpPr/>
          <p:nvPr/>
        </p:nvSpPr>
        <p:spPr bwMode="auto">
          <a:xfrm>
            <a:off x="4927015" y="2334959"/>
            <a:ext cx="3649462" cy="3887295"/>
          </a:xfrm>
          <a:prstGeom prst="rect">
            <a:avLst/>
          </a:prstGeom>
          <a:solidFill>
            <a:schemeClr val="accent6">
              <a:lumMod val="60000"/>
              <a:lumOff val="4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Platform-as-a-Service</a:t>
            </a:r>
          </a:p>
          <a:p>
            <a:pPr marL="0" marR="0" indent="0" defTabSz="914400" rtl="0" eaLnBrk="0" fontAlgn="base" latinLnBrk="0" hangingPunct="0">
              <a:lnSpc>
                <a:spcPct val="100000"/>
              </a:lnSpc>
              <a:spcBef>
                <a:spcPct val="0"/>
              </a:spcBef>
              <a:spcAft>
                <a:spcPct val="0"/>
              </a:spcAft>
              <a:buClrTx/>
              <a:buSzTx/>
              <a:buFontTx/>
              <a:buNone/>
              <a:tabLst/>
            </a:pPr>
            <a:endParaRPr lang="en-US" dirty="0">
              <a:latin typeface="Segoe UI" panose="020B0502040204020203" pitchFamily="34" charset="0"/>
              <a:cs typeface="Segoe UI" panose="020B0502040204020203" pitchFamily="34" charset="0"/>
            </a:endParaRPr>
          </a:p>
          <a:p>
            <a:pPr marL="285750" marR="0" indent="-285750"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Complete environment (OS, webservers and other necessary software) available on demand</a:t>
            </a:r>
          </a:p>
          <a:p>
            <a:pPr marL="285750" marR="0" indent="-285750"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Provides auto-scaling, maintenance</a:t>
            </a:r>
            <a:r>
              <a:rPr kumimoji="0" lang="en-US" b="1" i="0" u="none" strike="noStrike" cap="none" normalizeH="0" dirty="0">
                <a:ln>
                  <a:noFill/>
                </a:ln>
                <a:solidFill>
                  <a:schemeClr val="tx1"/>
                </a:solidFill>
                <a:effectLst/>
                <a:latin typeface="Segoe UI" panose="020B0502040204020203" pitchFamily="34" charset="0"/>
                <a:cs typeface="Segoe UI" panose="020B0502040204020203" pitchFamily="34" charset="0"/>
              </a:rPr>
              <a:t> and monitoring of systems</a:t>
            </a:r>
          </a:p>
          <a:p>
            <a:pPr marL="285750" marR="0" indent="-285750"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Ease of deployment </a:t>
            </a:r>
          </a:p>
          <a:p>
            <a:pPr marL="285750" marR="0" indent="-285750" defTabSz="914400" rtl="0" eaLnBrk="0" fontAlgn="base" latinLnBrk="0" hangingPunct="0">
              <a:lnSpc>
                <a:spcPct val="100000"/>
              </a:lnSpc>
              <a:spcBef>
                <a:spcPct val="0"/>
              </a:spcBef>
              <a:spcAft>
                <a:spcPct val="0"/>
              </a:spcAft>
              <a:buClrTx/>
              <a:buSzTx/>
              <a:buFontTx/>
              <a:buChar char="-"/>
              <a:tabLst/>
            </a:pPr>
            <a:r>
              <a:rPr lang="en-US" dirty="0">
                <a:latin typeface="Segoe UI" panose="020B0502040204020203" pitchFamily="34" charset="0"/>
                <a:cs typeface="Segoe UI" panose="020B0502040204020203" pitchFamily="34" charset="0"/>
              </a:rPr>
              <a:t>Suitable for micro-services based architecture</a:t>
            </a:r>
            <a:endPar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245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D2F3-1220-4CD4-9D47-0C65F010EF35}"/>
              </a:ext>
            </a:extLst>
          </p:cNvPr>
          <p:cNvSpPr>
            <a:spLocks noGrp="1"/>
          </p:cNvSpPr>
          <p:nvPr>
            <p:ph type="title"/>
          </p:nvPr>
        </p:nvSpPr>
        <p:spPr/>
        <p:txBody>
          <a:bodyPr/>
          <a:lstStyle/>
          <a:p>
            <a:r>
              <a:rPr lang="en-US"/>
              <a:t>Benefits of Hosting in Microsoft Azure</a:t>
            </a:r>
          </a:p>
        </p:txBody>
      </p:sp>
      <p:sp>
        <p:nvSpPr>
          <p:cNvPr id="4" name="Content Placeholder 2">
            <a:extLst>
              <a:ext uri="{FF2B5EF4-FFF2-40B4-BE49-F238E27FC236}">
                <a16:creationId xmlns:a16="http://schemas.microsoft.com/office/drawing/2014/main" id="{24AB8003-9AD7-4A0F-97A8-7A7DE3E6422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Benefits of Azure:</a:t>
            </a:r>
          </a:p>
          <a:p>
            <a:r>
              <a:rPr lang="en-US" sz="2000" b="0" kern="0" dirty="0">
                <a:solidFill>
                  <a:srgbClr val="000000"/>
                </a:solidFill>
              </a:rPr>
              <a:t>Efficiency</a:t>
            </a:r>
          </a:p>
          <a:p>
            <a:pPr lvl="1"/>
            <a:r>
              <a:rPr lang="en-US" sz="2000" b="0" kern="0" dirty="0">
                <a:solidFill>
                  <a:srgbClr val="000000"/>
                </a:solidFill>
              </a:rPr>
              <a:t>With PaaS, deploying and scaling application is very easy. This leads to efficient use or resources.</a:t>
            </a:r>
          </a:p>
          <a:p>
            <a:r>
              <a:rPr lang="en-US" sz="2000" b="0" kern="0" dirty="0">
                <a:solidFill>
                  <a:srgbClr val="000000"/>
                </a:solidFill>
              </a:rPr>
              <a:t>Elasticity</a:t>
            </a:r>
          </a:p>
          <a:p>
            <a:pPr lvl="1"/>
            <a:r>
              <a:rPr lang="en-US" sz="2000" b="0" kern="0" dirty="0">
                <a:solidFill>
                  <a:srgbClr val="000000"/>
                </a:solidFill>
              </a:rPr>
              <a:t>Ability to scale up to thousands of machines</a:t>
            </a:r>
          </a:p>
          <a:p>
            <a:r>
              <a:rPr lang="en-US" sz="2000" b="0" kern="0" dirty="0">
                <a:solidFill>
                  <a:srgbClr val="000000"/>
                </a:solidFill>
              </a:rPr>
              <a:t>Security</a:t>
            </a:r>
          </a:p>
          <a:p>
            <a:pPr lvl="1"/>
            <a:r>
              <a:rPr lang="en-US" sz="2000" b="0" kern="0" dirty="0">
                <a:solidFill>
                  <a:srgbClr val="000000"/>
                </a:solidFill>
              </a:rPr>
              <a:t>Common compliances and certifications in place. Also provides DDoS protection, threat protection, and information protection.</a:t>
            </a:r>
          </a:p>
          <a:p>
            <a:r>
              <a:rPr lang="en-US" sz="2000" b="0" kern="0" dirty="0">
                <a:solidFill>
                  <a:srgbClr val="000000"/>
                </a:solidFill>
              </a:rPr>
              <a:t>Cost</a:t>
            </a:r>
          </a:p>
          <a:p>
            <a:pPr lvl="1"/>
            <a:r>
              <a:rPr lang="en-US" sz="2000" b="0" kern="0" dirty="0">
                <a:solidFill>
                  <a:srgbClr val="000000"/>
                </a:solidFill>
              </a:rPr>
              <a:t>Pay as you use model means no up-front investment needed and hence more cost-effective.</a:t>
            </a:r>
          </a:p>
          <a:p>
            <a:r>
              <a:rPr lang="en-US" sz="2000" b="0" kern="0" dirty="0">
                <a:solidFill>
                  <a:srgbClr val="000000"/>
                </a:solidFill>
              </a:rPr>
              <a:t>Developer Tools</a:t>
            </a:r>
          </a:p>
          <a:p>
            <a:pPr lvl="1"/>
            <a:r>
              <a:rPr lang="en-US" sz="2000" b="0" kern="0" dirty="0">
                <a:solidFill>
                  <a:srgbClr val="000000"/>
                </a:solidFill>
              </a:rPr>
              <a:t>A wide variety of tools available for building and deploying your application automatically.</a:t>
            </a:r>
          </a:p>
          <a:p>
            <a:pPr lvl="2"/>
            <a:endParaRPr lang="en-US" b="0" kern="0" dirty="0">
              <a:solidFill>
                <a:srgbClr val="000000"/>
              </a:solidFill>
            </a:endParaRPr>
          </a:p>
        </p:txBody>
      </p:sp>
    </p:spTree>
    <p:extLst>
      <p:ext uri="{BB962C8B-B14F-4D97-AF65-F5344CB8AC3E}">
        <p14:creationId xmlns:p14="http://schemas.microsoft.com/office/powerpoint/2010/main" val="312724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DA23-2951-4984-BFDB-66AF75FF863B}"/>
              </a:ext>
            </a:extLst>
          </p:cNvPr>
          <p:cNvSpPr>
            <a:spLocks noGrp="1"/>
          </p:cNvSpPr>
          <p:nvPr>
            <p:ph type="title"/>
          </p:nvPr>
        </p:nvSpPr>
        <p:spPr/>
        <p:txBody>
          <a:bodyPr/>
          <a:lstStyle/>
          <a:p>
            <a:r>
              <a:rPr lang="en-US"/>
              <a:t>Deploying Web Application on Microsoft Azure</a:t>
            </a:r>
          </a:p>
        </p:txBody>
      </p:sp>
      <p:sp>
        <p:nvSpPr>
          <p:cNvPr id="4" name="Content Placeholder 2">
            <a:extLst>
              <a:ext uri="{FF2B5EF4-FFF2-40B4-BE49-F238E27FC236}">
                <a16:creationId xmlns:a16="http://schemas.microsoft.com/office/drawing/2014/main" id="{EA0524B3-A99D-4BE4-B246-887E4B5C10D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App Service</a:t>
            </a:r>
          </a:p>
          <a:p>
            <a:r>
              <a:rPr lang="en-US" sz="2400" b="0" kern="0" dirty="0">
                <a:solidFill>
                  <a:srgbClr val="000000"/>
                </a:solidFill>
              </a:rPr>
              <a:t>PaaS from Microsoft Azure, provides a managed platform to deploy and host your applications</a:t>
            </a:r>
          </a:p>
          <a:p>
            <a:r>
              <a:rPr lang="en-US" sz="2400" b="0" kern="0" dirty="0">
                <a:solidFill>
                  <a:srgbClr val="000000"/>
                </a:solidFill>
              </a:rPr>
              <a:t>Offers auto-scaling, high availability, and load balancing</a:t>
            </a:r>
          </a:p>
          <a:p>
            <a:r>
              <a:rPr lang="en-US" sz="2400" b="0" kern="0" dirty="0">
                <a:solidFill>
                  <a:srgbClr val="000000"/>
                </a:solidFill>
              </a:rPr>
              <a:t>Provides App Insights to monitor application performance</a:t>
            </a:r>
          </a:p>
          <a:p>
            <a:r>
              <a:rPr lang="en-US" sz="2400" b="0" kern="0" dirty="0">
                <a:solidFill>
                  <a:srgbClr val="000000"/>
                </a:solidFill>
              </a:rPr>
              <a:t>Applications are hosted on Microsoft’s global infrastructure</a:t>
            </a:r>
          </a:p>
          <a:p>
            <a:r>
              <a:rPr lang="en-US" sz="2400" b="0" kern="0" dirty="0">
                <a:solidFill>
                  <a:srgbClr val="000000"/>
                </a:solidFill>
              </a:rPr>
              <a:t>App Service is ISO, SCO, and PCI complaint</a:t>
            </a:r>
          </a:p>
          <a:p>
            <a:r>
              <a:rPr lang="en-US" sz="2400" b="0" kern="0" dirty="0">
                <a:solidFill>
                  <a:srgbClr val="000000"/>
                </a:solidFill>
              </a:rPr>
              <a:t>App Service provides easy integration to other Azure services such as Storage, Active Directory etc.</a:t>
            </a:r>
          </a:p>
          <a:p>
            <a:r>
              <a:rPr lang="en-US" sz="2400" b="0" kern="0" dirty="0">
                <a:solidFill>
                  <a:srgbClr val="000000"/>
                </a:solidFill>
              </a:rPr>
              <a:t>Integrates with various tools for continuous deployment</a:t>
            </a:r>
          </a:p>
          <a:p>
            <a:pPr marL="4762" indent="0">
              <a:buNone/>
            </a:pPr>
            <a:endParaRPr lang="en-US" sz="2400"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34433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7a4422b-e01f-4ee6-89e6-830322753f9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A6EA-5768-4831-B537-929DF23534BC}"/>
              </a:ext>
            </a:extLst>
          </p:cNvPr>
          <p:cNvSpPr>
            <a:spLocks noGrp="1"/>
          </p:cNvSpPr>
          <p:nvPr>
            <p:ph type="title"/>
          </p:nvPr>
        </p:nvSpPr>
        <p:spPr/>
        <p:txBody>
          <a:bodyPr/>
          <a:lstStyle/>
          <a:p>
            <a:r>
              <a:rPr lang="en-US"/>
              <a:t>Demonstration: How to Deploy a Web Application to Microsoft Azure</a:t>
            </a:r>
          </a:p>
        </p:txBody>
      </p:sp>
      <p:sp>
        <p:nvSpPr>
          <p:cNvPr id="4" name="Content Placeholder 2">
            <a:extLst>
              <a:ext uri="{FF2B5EF4-FFF2-40B4-BE49-F238E27FC236}">
                <a16:creationId xmlns:a16="http://schemas.microsoft.com/office/drawing/2014/main" id="{9F8F466C-4191-4670-AFE2-FFA84B136C0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Deploy your application to Microsoft Azure App Service.</a:t>
            </a:r>
          </a:p>
          <a:p>
            <a:r>
              <a:rPr lang="en-US" b="0" kern="0" dirty="0">
                <a:solidFill>
                  <a:srgbClr val="000000"/>
                </a:solidFill>
              </a:rPr>
              <a:t>Check the details of the deployed application in Azure Portal.</a:t>
            </a: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88215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8b1ccd4-e292-48a9-b411-197fdd12fdd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91DC-4302-459E-AD30-A98F85ABEC9C}"/>
              </a:ext>
            </a:extLst>
          </p:cNvPr>
          <p:cNvSpPr>
            <a:spLocks noGrp="1"/>
          </p:cNvSpPr>
          <p:nvPr>
            <p:ph type="title"/>
          </p:nvPr>
        </p:nvSpPr>
        <p:spPr/>
        <p:txBody>
          <a:bodyPr/>
          <a:lstStyle/>
          <a:p>
            <a:r>
              <a:rPr lang="en-US"/>
              <a:t>Azure Deployment Strategy</a:t>
            </a:r>
          </a:p>
        </p:txBody>
      </p:sp>
      <p:sp>
        <p:nvSpPr>
          <p:cNvPr id="4" name="Content Placeholder 2">
            <a:extLst>
              <a:ext uri="{FF2B5EF4-FFF2-40B4-BE49-F238E27FC236}">
                <a16:creationId xmlns:a16="http://schemas.microsoft.com/office/drawing/2014/main" id="{A9278530-2007-4CB5-B3FE-83264A2A8C41}"/>
              </a:ext>
            </a:extLst>
          </p:cNvPr>
          <p:cNvSpPr txBox="1">
            <a:spLocks/>
          </p:cNvSpPr>
          <p:nvPr/>
        </p:nvSpPr>
        <p:spPr>
          <a:xfrm>
            <a:off x="458788" y="1021214"/>
            <a:ext cx="8101012" cy="53351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Traditional Deployment Options</a:t>
            </a:r>
          </a:p>
          <a:p>
            <a:pPr lvl="1"/>
            <a:r>
              <a:rPr lang="en-US" sz="2000" b="0" kern="0">
                <a:solidFill>
                  <a:srgbClr val="000000"/>
                </a:solidFill>
              </a:rPr>
              <a:t>FTP, CLI, Visual Studio – simple, but nor suitable for production grade applications</a:t>
            </a:r>
          </a:p>
          <a:p>
            <a:pPr lvl="1"/>
            <a:r>
              <a:rPr lang="en-US" sz="2000" b="0" kern="0">
                <a:solidFill>
                  <a:srgbClr val="000000"/>
                </a:solidFill>
              </a:rPr>
              <a:t>Require downtime and it is not easy to rollback in case of problems</a:t>
            </a:r>
          </a:p>
          <a:p>
            <a:pPr lvl="0"/>
            <a:r>
              <a:rPr lang="en-US" sz="2400" b="0" kern="0">
                <a:solidFill>
                  <a:srgbClr val="000000"/>
                </a:solidFill>
              </a:rPr>
              <a:t>Deployment Slots</a:t>
            </a:r>
          </a:p>
          <a:p>
            <a:pPr lvl="1"/>
            <a:r>
              <a:rPr lang="en-US" sz="2000" b="0" kern="0">
                <a:solidFill>
                  <a:srgbClr val="000000"/>
                </a:solidFill>
              </a:rPr>
              <a:t>Provides additional environments similar to production environments</a:t>
            </a:r>
          </a:p>
          <a:p>
            <a:pPr lvl="1"/>
            <a:r>
              <a:rPr lang="en-US" sz="2000" b="0" kern="0">
                <a:solidFill>
                  <a:srgbClr val="000000"/>
                </a:solidFill>
              </a:rPr>
              <a:t>Applications can be deployed to these for testing or staging</a:t>
            </a:r>
          </a:p>
          <a:p>
            <a:pPr lvl="1"/>
            <a:r>
              <a:rPr lang="en-US" sz="2000" b="0" kern="0">
                <a:solidFill>
                  <a:srgbClr val="000000"/>
                </a:solidFill>
              </a:rPr>
              <a:t>Allows traffic routing for a percentage of the incoming traffic to one of the deployment slots to perform A/B testing</a:t>
            </a:r>
          </a:p>
          <a:p>
            <a:pPr lvl="1"/>
            <a:r>
              <a:rPr lang="en-US" sz="2000" b="0" kern="0">
                <a:solidFill>
                  <a:srgbClr val="000000"/>
                </a:solidFill>
              </a:rPr>
              <a:t>On successful testing, slots can be swapped</a:t>
            </a:r>
          </a:p>
          <a:p>
            <a:pPr lvl="0"/>
            <a:r>
              <a:rPr lang="en-US" sz="2400" b="0" kern="0">
                <a:solidFill>
                  <a:srgbClr val="000000"/>
                </a:solidFill>
              </a:rPr>
              <a:t>Resource Templates  </a:t>
            </a:r>
          </a:p>
          <a:p>
            <a:pPr lvl="1"/>
            <a:r>
              <a:rPr lang="en-US" sz="2000" b="0" kern="0">
                <a:solidFill>
                  <a:srgbClr val="000000"/>
                </a:solidFill>
              </a:rPr>
              <a:t>Ability to define resources needed for an application as a template</a:t>
            </a:r>
          </a:p>
          <a:p>
            <a:pPr lvl="1"/>
            <a:r>
              <a:rPr lang="en-US" sz="2000" b="0" kern="0">
                <a:solidFill>
                  <a:srgbClr val="000000"/>
                </a:solidFill>
              </a:rPr>
              <a:t>Re-create the entire stack from this template</a:t>
            </a:r>
          </a:p>
          <a:p>
            <a:pPr lvl="1"/>
            <a:endParaRPr lang="en-US" b="0" kern="0">
              <a:solidFill>
                <a:srgbClr val="000000"/>
              </a:solidFill>
            </a:endParaRPr>
          </a:p>
          <a:p>
            <a:pPr lvl="0"/>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41733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7fbb270-157f-4712-ab97-13deca80f6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7C11-5221-4CB9-8DB5-A014413DF39A}"/>
              </a:ext>
            </a:extLst>
          </p:cNvPr>
          <p:cNvSpPr>
            <a:spLocks noGrp="1"/>
          </p:cNvSpPr>
          <p:nvPr>
            <p:ph type="title"/>
          </p:nvPr>
        </p:nvSpPr>
        <p:spPr/>
        <p:txBody>
          <a:bodyPr/>
          <a:lstStyle/>
          <a:p>
            <a:r>
              <a:rPr lang="en-US"/>
              <a:t>Debugging a Microsoft Azure Application</a:t>
            </a:r>
          </a:p>
        </p:txBody>
      </p:sp>
      <p:sp>
        <p:nvSpPr>
          <p:cNvPr id="4" name="Content Placeholder 2">
            <a:extLst>
              <a:ext uri="{FF2B5EF4-FFF2-40B4-BE49-F238E27FC236}">
                <a16:creationId xmlns:a16="http://schemas.microsoft.com/office/drawing/2014/main" id="{F836835B-646A-4197-BAE9-A150C165262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Application Insights – ability to monitor applications running in App Service.</a:t>
            </a:r>
          </a:p>
          <a:p>
            <a:pPr lvl="0"/>
            <a:r>
              <a:rPr lang="en-US" b="0" kern="0">
                <a:solidFill>
                  <a:srgbClr val="000000"/>
                </a:solidFill>
              </a:rPr>
              <a:t>Application Insights provides</a:t>
            </a:r>
          </a:p>
          <a:p>
            <a:pPr lvl="1"/>
            <a:r>
              <a:rPr lang="en-US" b="0" kern="0">
                <a:solidFill>
                  <a:srgbClr val="000000"/>
                </a:solidFill>
              </a:rPr>
              <a:t>Metrics – such as CPU usage, memory consumption, page views, performance of events etc</a:t>
            </a:r>
          </a:p>
          <a:p>
            <a:pPr lvl="1"/>
            <a:r>
              <a:rPr lang="en-US" b="0" kern="0">
                <a:solidFill>
                  <a:srgbClr val="000000"/>
                </a:solidFill>
              </a:rPr>
              <a:t>Live Stream – ability to see key metrics in a streaming fashion.</a:t>
            </a:r>
          </a:p>
          <a:p>
            <a:pPr lvl="1"/>
            <a:r>
              <a:rPr lang="en-US" b="0" kern="0">
                <a:solidFill>
                  <a:srgbClr val="000000"/>
                </a:solidFill>
              </a:rPr>
              <a:t>Analysis from Visual Studio</a:t>
            </a:r>
          </a:p>
          <a:p>
            <a:pPr lvl="0"/>
            <a:r>
              <a:rPr lang="en-US" b="0" kern="0">
                <a:solidFill>
                  <a:srgbClr val="000000"/>
                </a:solidFill>
              </a:rPr>
              <a:t>Remote Debugging – ability to debug live applications from Visual Studio</a:t>
            </a:r>
          </a:p>
          <a:p>
            <a:pPr lvl="0"/>
            <a:r>
              <a:rPr lang="en-US" b="0" kern="0">
                <a:solidFill>
                  <a:srgbClr val="000000"/>
                </a:solidFill>
              </a:rPr>
              <a:t>Server Explorer – Ability to manage Azure Services from Visual Studio</a:t>
            </a: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313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8E03-5DAC-4A95-9DD2-DBC2615FC8A7}"/>
              </a:ext>
            </a:extLst>
          </p:cNvPr>
          <p:cNvSpPr>
            <a:spLocks noGrp="1"/>
          </p:cNvSpPr>
          <p:nvPr>
            <p:ph type="title"/>
          </p:nvPr>
        </p:nvSpPr>
        <p:spPr/>
        <p:txBody>
          <a:bodyPr/>
          <a:lstStyle/>
          <a:p>
            <a:r>
              <a:rPr lang="nn-NO"/>
              <a:t>Lesson 3: Microsoft Azure Fundamentals</a:t>
            </a:r>
            <a:endParaRPr lang="en-US"/>
          </a:p>
        </p:txBody>
      </p:sp>
      <p:sp>
        <p:nvSpPr>
          <p:cNvPr id="3" name="Text Placeholder 2">
            <a:extLst>
              <a:ext uri="{FF2B5EF4-FFF2-40B4-BE49-F238E27FC236}">
                <a16:creationId xmlns:a16="http://schemas.microsoft.com/office/drawing/2014/main" id="{99E1AE9D-B2DC-489B-AB07-2338785F2AD0}"/>
              </a:ext>
            </a:extLst>
          </p:cNvPr>
          <p:cNvSpPr>
            <a:spLocks noGrp="1"/>
          </p:cNvSpPr>
          <p:nvPr>
            <p:ph type="body" idx="1"/>
          </p:nvPr>
        </p:nvSpPr>
        <p:spPr/>
        <p:txBody>
          <a:bodyPr/>
          <a:lstStyle/>
          <a:p>
            <a:r>
              <a:rPr lang="en-US"/>
              <a:t>Microsoft Azure Storage
Demonstration: How to Upload an Image to Microsoft Azure Blob Storage
Microsoft Azure SQL
Design a Distributed Application by Using Microsoft Azure
Design a Caching Strategy
Security in Microsoft Azure</a:t>
            </a:r>
          </a:p>
        </p:txBody>
      </p:sp>
    </p:spTree>
    <p:extLst>
      <p:ext uri="{BB962C8B-B14F-4D97-AF65-F5344CB8AC3E}">
        <p14:creationId xmlns:p14="http://schemas.microsoft.com/office/powerpoint/2010/main" val="200419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67C-AF57-4EFD-834E-CD270CBB3DC9}"/>
              </a:ext>
            </a:extLst>
          </p:cNvPr>
          <p:cNvSpPr>
            <a:spLocks noGrp="1"/>
          </p:cNvSpPr>
          <p:nvPr>
            <p:ph type="title"/>
          </p:nvPr>
        </p:nvSpPr>
        <p:spPr/>
        <p:txBody>
          <a:bodyPr/>
          <a:lstStyle/>
          <a:p>
            <a:r>
              <a:rPr lang="en-US"/>
              <a:t>Microsoft Azure Storage</a:t>
            </a:r>
          </a:p>
        </p:txBody>
      </p:sp>
      <p:sp>
        <p:nvSpPr>
          <p:cNvPr id="4" name="Content Placeholder 2">
            <a:extLst>
              <a:ext uri="{FF2B5EF4-FFF2-40B4-BE49-F238E27FC236}">
                <a16:creationId xmlns:a16="http://schemas.microsoft.com/office/drawing/2014/main" id="{025E1AC2-0EB7-4AF8-B3BB-8CFEB352311E}"/>
              </a:ext>
            </a:extLst>
          </p:cNvPr>
          <p:cNvSpPr txBox="1">
            <a:spLocks/>
          </p:cNvSpPr>
          <p:nvPr/>
        </p:nvSpPr>
        <p:spPr>
          <a:xfrm>
            <a:off x="112426"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a:solidFill>
                  <a:srgbClr val="000000"/>
                </a:solidFill>
              </a:rPr>
              <a:t>Managed service providing storage that is highly available, secure, durable, scalable, and redundant.</a:t>
            </a:r>
          </a:p>
          <a:p>
            <a:pPr lvl="1"/>
            <a:r>
              <a:rPr lang="en-US" b="0" kern="0">
                <a:solidFill>
                  <a:srgbClr val="000000"/>
                </a:solidFill>
              </a:rPr>
              <a:t>Type of storage :</a:t>
            </a:r>
          </a:p>
          <a:p>
            <a:pPr lvl="2"/>
            <a:endParaRPr lang="en-US" kern="0">
              <a:solidFill>
                <a:srgbClr val="000000"/>
              </a:solidFill>
            </a:endParaRPr>
          </a:p>
          <a:p>
            <a:pPr lvl="2"/>
            <a:r>
              <a:rPr lang="en-US" kern="0">
                <a:solidFill>
                  <a:srgbClr val="000000"/>
                </a:solidFill>
              </a:rPr>
              <a:t>Azure Blob storage</a:t>
            </a:r>
            <a:r>
              <a:rPr lang="en-US" b="0" kern="0">
                <a:solidFill>
                  <a:srgbClr val="000000"/>
                </a:solidFill>
              </a:rPr>
              <a:t> - object-based storage; can be used to store image files, audio and video clips.</a:t>
            </a:r>
          </a:p>
          <a:p>
            <a:pPr lvl="2"/>
            <a:endParaRPr lang="en-US" kern="0">
              <a:solidFill>
                <a:srgbClr val="000000"/>
              </a:solidFill>
            </a:endParaRPr>
          </a:p>
          <a:p>
            <a:pPr lvl="2"/>
            <a:r>
              <a:rPr lang="en-US" kern="0">
                <a:solidFill>
                  <a:srgbClr val="000000"/>
                </a:solidFill>
              </a:rPr>
              <a:t>Azure File Share</a:t>
            </a:r>
            <a:r>
              <a:rPr lang="en-US" b="0" kern="0">
                <a:solidFill>
                  <a:srgbClr val="000000"/>
                </a:solidFill>
              </a:rPr>
              <a:t> - fully managed file shares in the cloud </a:t>
            </a:r>
          </a:p>
          <a:p>
            <a:pPr lvl="2"/>
            <a:endParaRPr lang="en-US" kern="0">
              <a:solidFill>
                <a:srgbClr val="000000"/>
              </a:solidFill>
            </a:endParaRPr>
          </a:p>
          <a:p>
            <a:pPr lvl="2"/>
            <a:r>
              <a:rPr lang="en-US" kern="0">
                <a:solidFill>
                  <a:srgbClr val="000000"/>
                </a:solidFill>
              </a:rPr>
              <a:t>Azure Queue storage</a:t>
            </a:r>
            <a:r>
              <a:rPr lang="en-US" b="0" kern="0">
                <a:solidFill>
                  <a:srgbClr val="000000"/>
                </a:solidFill>
              </a:rPr>
              <a:t> - service for storing large numbers of messages</a:t>
            </a:r>
          </a:p>
          <a:p>
            <a:pPr lvl="2"/>
            <a:endParaRPr lang="en-US" kern="0">
              <a:solidFill>
                <a:srgbClr val="000000"/>
              </a:solidFill>
            </a:endParaRPr>
          </a:p>
          <a:p>
            <a:pPr lvl="2"/>
            <a:r>
              <a:rPr lang="en-US" kern="0">
                <a:solidFill>
                  <a:srgbClr val="000000"/>
                </a:solidFill>
              </a:rPr>
              <a:t>Azure Table storage</a:t>
            </a:r>
            <a:r>
              <a:rPr lang="en-US" b="0" kern="0">
                <a:solidFill>
                  <a:srgbClr val="000000"/>
                </a:solidFill>
              </a:rPr>
              <a:t> - service that stores structured NoSQL data in the cloud</a:t>
            </a:r>
          </a:p>
          <a:p>
            <a:pPr marL="681037" lvl="2" indent="0">
              <a:buNone/>
            </a:pPr>
            <a:endParaRPr lang="en-US" b="0" kern="0">
              <a:solidFill>
                <a:srgbClr val="000000"/>
              </a:solidFill>
            </a:endParaRPr>
          </a:p>
          <a:p>
            <a:pPr lvl="2"/>
            <a:endParaRPr lang="en-US" b="0" kern="0" dirty="0">
              <a:solidFill>
                <a:srgbClr val="000000"/>
              </a:solidFill>
            </a:endParaRPr>
          </a:p>
        </p:txBody>
      </p:sp>
    </p:spTree>
    <p:extLst>
      <p:ext uri="{BB962C8B-B14F-4D97-AF65-F5344CB8AC3E}">
        <p14:creationId xmlns:p14="http://schemas.microsoft.com/office/powerpoint/2010/main" val="272460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c198f6c-8084-4ecc-944f-d7431c5114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267D-15D0-4E83-91CB-F91DE2CF6C63}"/>
              </a:ext>
            </a:extLst>
          </p:cNvPr>
          <p:cNvSpPr>
            <a:spLocks noGrp="1"/>
          </p:cNvSpPr>
          <p:nvPr>
            <p:ph type="title"/>
          </p:nvPr>
        </p:nvSpPr>
        <p:spPr/>
        <p:txBody>
          <a:bodyPr/>
          <a:lstStyle/>
          <a:p>
            <a:r>
              <a:rPr lang="en-US"/>
              <a:t>Demonstration: How to Upload an Image to Microsoft Azure Blob Storage</a:t>
            </a:r>
          </a:p>
        </p:txBody>
      </p:sp>
      <p:sp>
        <p:nvSpPr>
          <p:cNvPr id="4" name="Content Placeholder 2">
            <a:extLst>
              <a:ext uri="{FF2B5EF4-FFF2-40B4-BE49-F238E27FC236}">
                <a16:creationId xmlns:a16="http://schemas.microsoft.com/office/drawing/2014/main" id="{5E042F2E-0980-4FA0-99B9-FDA42C2C94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Create a storage account from the Azure Portal.</a:t>
            </a:r>
          </a:p>
          <a:p>
            <a:r>
              <a:rPr lang="en-US" b="0" kern="0" dirty="0">
                <a:solidFill>
                  <a:srgbClr val="000000"/>
                </a:solidFill>
              </a:rPr>
              <a:t>Create a container from the Azure Portal.</a:t>
            </a:r>
          </a:p>
          <a:p>
            <a:r>
              <a:rPr lang="en-US" b="0" kern="0" dirty="0">
                <a:solidFill>
                  <a:srgbClr val="000000"/>
                </a:solidFill>
              </a:rPr>
              <a:t>Upload an image from the Azure Portal.</a:t>
            </a:r>
          </a:p>
          <a:p>
            <a:r>
              <a:rPr lang="en-US" b="0" kern="0" dirty="0">
                <a:solidFill>
                  <a:srgbClr val="000000"/>
                </a:solidFill>
              </a:rPr>
              <a:t>Connect to storage account from an application.</a:t>
            </a:r>
          </a:p>
          <a:p>
            <a:r>
              <a:rPr lang="en-US" b="0" kern="0" dirty="0">
                <a:solidFill>
                  <a:srgbClr val="000000"/>
                </a:solidFill>
              </a:rPr>
              <a:t>Create a container from an application.</a:t>
            </a:r>
          </a:p>
          <a:p>
            <a:r>
              <a:rPr lang="en-US" b="0" kern="0" dirty="0">
                <a:solidFill>
                  <a:srgbClr val="000000"/>
                </a:solidFill>
              </a:rPr>
              <a:t>Upload an image from a web application.</a:t>
            </a:r>
          </a:p>
        </p:txBody>
      </p:sp>
    </p:spTree>
    <p:extLst>
      <p:ext uri="{BB962C8B-B14F-4D97-AF65-F5344CB8AC3E}">
        <p14:creationId xmlns:p14="http://schemas.microsoft.com/office/powerpoint/2010/main" val="244215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448f9ae-1a98-4fa6-a257-2c531c8b879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D82C-F556-40FF-A071-F61496E6DB2E}"/>
              </a:ext>
            </a:extLst>
          </p:cNvPr>
          <p:cNvSpPr>
            <a:spLocks noGrp="1"/>
          </p:cNvSpPr>
          <p:nvPr>
            <p:ph type="title"/>
          </p:nvPr>
        </p:nvSpPr>
        <p:spPr/>
        <p:txBody>
          <a:bodyPr/>
          <a:lstStyle/>
          <a:p>
            <a:r>
              <a:rPr lang="en-US"/>
              <a:t>Microsoft Azure SQL</a:t>
            </a:r>
          </a:p>
        </p:txBody>
      </p:sp>
      <p:sp>
        <p:nvSpPr>
          <p:cNvPr id="4" name="Content Placeholder 2">
            <a:extLst>
              <a:ext uri="{FF2B5EF4-FFF2-40B4-BE49-F238E27FC236}">
                <a16:creationId xmlns:a16="http://schemas.microsoft.com/office/drawing/2014/main" id="{B7143299-2EFB-4B6F-A82D-056A4BB8C7B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SQL Database – a fully managed SQL database</a:t>
            </a:r>
          </a:p>
          <a:p>
            <a:r>
              <a:rPr lang="en-US" sz="2400" b="0" kern="0" dirty="0">
                <a:solidFill>
                  <a:srgbClr val="000000"/>
                </a:solidFill>
              </a:rPr>
              <a:t>Infrastructure management taken care of by Azure</a:t>
            </a:r>
          </a:p>
          <a:p>
            <a:r>
              <a:rPr lang="en-US" sz="2400" b="0" kern="0" dirty="0">
                <a:solidFill>
                  <a:srgbClr val="000000"/>
                </a:solidFill>
              </a:rPr>
              <a:t>Scalability – Allows for dynamic scalability, i.e. increase/decrease infrastructure configuration without a downtime</a:t>
            </a:r>
          </a:p>
          <a:p>
            <a:r>
              <a:rPr lang="en-US" sz="2400" b="0" kern="0" dirty="0">
                <a:solidFill>
                  <a:srgbClr val="000000"/>
                </a:solidFill>
              </a:rPr>
              <a:t>Availability – provides automatic backups, replication and failure detection</a:t>
            </a:r>
          </a:p>
          <a:p>
            <a:r>
              <a:rPr lang="en-US" sz="2400" b="0" kern="0" dirty="0">
                <a:solidFill>
                  <a:srgbClr val="000000"/>
                </a:solidFill>
              </a:rPr>
              <a:t>Security and Compliance – provides data encryption at rest and in transit. Provides access control and tools to protect sensitive data.</a:t>
            </a:r>
          </a:p>
          <a:p>
            <a:r>
              <a:rPr lang="en-US" sz="2400" b="0" kern="0" dirty="0">
                <a:solidFill>
                  <a:srgbClr val="000000"/>
                </a:solidFill>
              </a:rPr>
              <a:t>Intelligent insights and monitoring – provides automatic performance monitoring and tuning.</a:t>
            </a:r>
          </a:p>
        </p:txBody>
      </p:sp>
    </p:spTree>
    <p:extLst>
      <p:ext uri="{BB962C8B-B14F-4D97-AF65-F5344CB8AC3E}">
        <p14:creationId xmlns:p14="http://schemas.microsoft.com/office/powerpoint/2010/main" val="262691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BC74-39B0-49BC-A5F6-955869905213}"/>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B5F92D5C-6EE1-48F9-9C92-DA1C95926361}"/>
              </a:ext>
            </a:extLst>
          </p:cNvPr>
          <p:cNvSpPr>
            <a:spLocks noGrp="1"/>
          </p:cNvSpPr>
          <p:nvPr>
            <p:ph type="body" idx="1"/>
          </p:nvPr>
        </p:nvSpPr>
        <p:spPr/>
        <p:txBody>
          <a:bodyPr/>
          <a:lstStyle/>
          <a:p>
            <a:r>
              <a:rPr lang="en-US"/>
              <a:t>On-Premises Hosting and Deployment
Deployment to Microsoft Azure
Microsoft Azure Fundamentals</a:t>
            </a:r>
          </a:p>
        </p:txBody>
      </p:sp>
    </p:spTree>
    <p:extLst>
      <p:ext uri="{BB962C8B-B14F-4D97-AF65-F5344CB8AC3E}">
        <p14:creationId xmlns:p14="http://schemas.microsoft.com/office/powerpoint/2010/main" val="344209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E0A5-55AF-4F49-B4E4-49B197D6BBC3}"/>
              </a:ext>
            </a:extLst>
          </p:cNvPr>
          <p:cNvSpPr>
            <a:spLocks noGrp="1"/>
          </p:cNvSpPr>
          <p:nvPr>
            <p:ph type="title"/>
          </p:nvPr>
        </p:nvSpPr>
        <p:spPr/>
        <p:txBody>
          <a:bodyPr/>
          <a:lstStyle/>
          <a:p>
            <a:r>
              <a:rPr lang="en-US"/>
              <a:t>Design a Distributed Application by Using Microsoft Azure</a:t>
            </a:r>
          </a:p>
        </p:txBody>
      </p:sp>
      <p:sp>
        <p:nvSpPr>
          <p:cNvPr id="4" name="Content Placeholder 2">
            <a:extLst>
              <a:ext uri="{FF2B5EF4-FFF2-40B4-BE49-F238E27FC236}">
                <a16:creationId xmlns:a16="http://schemas.microsoft.com/office/drawing/2014/main" id="{21C9581B-0386-414D-88A9-753B4ABA798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Distributed applications – ability to auto scale.</a:t>
            </a:r>
          </a:p>
          <a:p>
            <a:pPr lvl="1"/>
            <a:r>
              <a:rPr lang="en-US" b="0" kern="0">
                <a:solidFill>
                  <a:srgbClr val="000000"/>
                </a:solidFill>
              </a:rPr>
              <a:t>Need for centralized session management</a:t>
            </a:r>
          </a:p>
          <a:p>
            <a:pPr lvl="2"/>
            <a:r>
              <a:rPr lang="en-US" b="0" kern="0">
                <a:solidFill>
                  <a:srgbClr val="000000"/>
                </a:solidFill>
              </a:rPr>
              <a:t>Session-affinity</a:t>
            </a:r>
          </a:p>
          <a:p>
            <a:pPr lvl="2"/>
            <a:r>
              <a:rPr lang="en-US" b="0" kern="0">
                <a:solidFill>
                  <a:srgbClr val="000000"/>
                </a:solidFill>
              </a:rPr>
              <a:t>Redis based session management.</a:t>
            </a:r>
          </a:p>
          <a:p>
            <a:pPr lvl="1"/>
            <a:r>
              <a:rPr lang="en-US" b="0" kern="0">
                <a:solidFill>
                  <a:srgbClr val="000000"/>
                </a:solidFill>
              </a:rPr>
              <a:t>Need for asynchronous communication between components for easy scalability</a:t>
            </a:r>
          </a:p>
          <a:p>
            <a:pPr lvl="2"/>
            <a:r>
              <a:rPr lang="en-US" b="0" kern="0">
                <a:solidFill>
                  <a:srgbClr val="000000"/>
                </a:solidFill>
              </a:rPr>
              <a:t>Azure Service Bus – integrated message broker</a:t>
            </a:r>
          </a:p>
          <a:p>
            <a:pPr lvl="2"/>
            <a:r>
              <a:rPr lang="en-US" b="0" kern="0">
                <a:solidFill>
                  <a:srgbClr val="000000"/>
                </a:solidFill>
              </a:rPr>
              <a:t>WebJobs – ability to perform background tasks</a:t>
            </a:r>
          </a:p>
          <a:p>
            <a:pPr lvl="2"/>
            <a:r>
              <a:rPr lang="en-US" b="0" kern="0">
                <a:solidFill>
                  <a:srgbClr val="000000"/>
                </a:solidFill>
              </a:rPr>
              <a:t>Azure Functions – run small functions on the cloud.</a:t>
            </a:r>
          </a:p>
          <a:p>
            <a:pPr lvl="0"/>
            <a:r>
              <a:rPr lang="en-US" b="0" kern="0">
                <a:solidFill>
                  <a:srgbClr val="000000"/>
                </a:solidFill>
              </a:rPr>
              <a:t>Hybrid applications – run on Azure and on-premise datacenters</a:t>
            </a:r>
          </a:p>
          <a:p>
            <a:pPr lvl="1"/>
            <a:r>
              <a:rPr lang="en-US" b="0" kern="0">
                <a:solidFill>
                  <a:srgbClr val="000000"/>
                </a:solidFill>
              </a:rPr>
              <a:t>Azure Stack – run Azure Services on datacenters in any location</a:t>
            </a:r>
          </a:p>
          <a:p>
            <a:pPr lvl="1"/>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40381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f1e1ca8a-7f48-4c68-9c81-86a5236025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4AF2-7EFA-4AF2-9A91-55A9382DDEAA}"/>
              </a:ext>
            </a:extLst>
          </p:cNvPr>
          <p:cNvSpPr>
            <a:spLocks noGrp="1"/>
          </p:cNvSpPr>
          <p:nvPr>
            <p:ph type="title"/>
          </p:nvPr>
        </p:nvSpPr>
        <p:spPr/>
        <p:txBody>
          <a:bodyPr/>
          <a:lstStyle/>
          <a:p>
            <a:r>
              <a:rPr lang="en-US"/>
              <a:t>Design a Caching Strategy</a:t>
            </a:r>
          </a:p>
        </p:txBody>
      </p:sp>
      <p:sp>
        <p:nvSpPr>
          <p:cNvPr id="4" name="Content Placeholder 2">
            <a:extLst>
              <a:ext uri="{FF2B5EF4-FFF2-40B4-BE49-F238E27FC236}">
                <a16:creationId xmlns:a16="http://schemas.microsoft.com/office/drawing/2014/main" id="{5AB47B2B-CAFD-4559-9830-891F4F261F8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Cache for Redis</a:t>
            </a:r>
          </a:p>
          <a:p>
            <a:pPr lvl="1"/>
            <a:r>
              <a:rPr lang="en-US" b="0" kern="0">
                <a:solidFill>
                  <a:srgbClr val="000000"/>
                </a:solidFill>
              </a:rPr>
              <a:t>Redis cache as a service</a:t>
            </a:r>
          </a:p>
          <a:p>
            <a:pPr lvl="1"/>
            <a:r>
              <a:rPr lang="en-US" b="0" kern="0">
                <a:solidFill>
                  <a:srgbClr val="000000"/>
                </a:solidFill>
              </a:rPr>
              <a:t>Globally available, hence suitable for distributed applications</a:t>
            </a:r>
          </a:p>
          <a:p>
            <a:pPr lvl="1"/>
            <a:r>
              <a:rPr lang="en-US" b="0" kern="0">
                <a:solidFill>
                  <a:srgbClr val="000000"/>
                </a:solidFill>
              </a:rPr>
              <a:t>Useful for caching data within an application – session data, data that needs to be fetched from a database, etc.</a:t>
            </a:r>
          </a:p>
          <a:p>
            <a:pPr lvl="0"/>
            <a:r>
              <a:rPr lang="en-US" b="0" kern="0">
                <a:solidFill>
                  <a:srgbClr val="000000"/>
                </a:solidFill>
              </a:rPr>
              <a:t>Azure CDN – Content Delivery Network</a:t>
            </a:r>
          </a:p>
          <a:p>
            <a:pPr lvl="1"/>
            <a:r>
              <a:rPr lang="en-US" b="0" kern="0">
                <a:solidFill>
                  <a:srgbClr val="000000"/>
                </a:solidFill>
              </a:rPr>
              <a:t>Global caching for static content such as html files, images etc.</a:t>
            </a:r>
          </a:p>
          <a:p>
            <a:pPr lvl="1"/>
            <a:r>
              <a:rPr lang="en-US" b="0" kern="0">
                <a:solidFill>
                  <a:srgbClr val="000000"/>
                </a:solidFill>
              </a:rPr>
              <a:t>Files are cached in edge servers across the globe</a:t>
            </a:r>
          </a:p>
          <a:p>
            <a:pPr lvl="1"/>
            <a:r>
              <a:rPr lang="en-US" b="0" kern="0">
                <a:solidFill>
                  <a:srgbClr val="000000"/>
                </a:solidFill>
              </a:rPr>
              <a:t>Files are served from closest location to consumers, thus improving performance</a:t>
            </a:r>
          </a:p>
          <a:p>
            <a:pPr lvl="1"/>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387998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9e7340f-6df5-474a-b40e-ef08d72bbc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8ABA-9DC6-432B-B115-4765807D46F3}"/>
              </a:ext>
            </a:extLst>
          </p:cNvPr>
          <p:cNvSpPr>
            <a:spLocks noGrp="1"/>
          </p:cNvSpPr>
          <p:nvPr>
            <p:ph type="title"/>
          </p:nvPr>
        </p:nvSpPr>
        <p:spPr/>
        <p:txBody>
          <a:bodyPr/>
          <a:lstStyle/>
          <a:p>
            <a:r>
              <a:rPr lang="en-US"/>
              <a:t>Security in Microsoft Azure</a:t>
            </a:r>
          </a:p>
        </p:txBody>
      </p:sp>
      <p:sp>
        <p:nvSpPr>
          <p:cNvPr id="4" name="Content Placeholder 2">
            <a:extLst>
              <a:ext uri="{FF2B5EF4-FFF2-40B4-BE49-F238E27FC236}">
                <a16:creationId xmlns:a16="http://schemas.microsoft.com/office/drawing/2014/main" id="{363DD933-2B35-4E6D-BEE6-C3CC2E626FB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Key Vault – a secure store for keys and secrets</a:t>
            </a:r>
          </a:p>
          <a:p>
            <a:pPr lvl="0"/>
            <a:r>
              <a:rPr lang="en-US" b="0" kern="0">
                <a:solidFill>
                  <a:srgbClr val="000000"/>
                </a:solidFill>
              </a:rPr>
              <a:t>All information within a vault is encrypted and stored.</a:t>
            </a:r>
          </a:p>
          <a:p>
            <a:pPr lvl="0"/>
            <a:r>
              <a:rPr lang="en-US" b="0" kern="0">
                <a:solidFill>
                  <a:srgbClr val="000000"/>
                </a:solidFill>
              </a:rPr>
              <a:t>Useful to securely store application configuration information such as connection strings, passwords etc.</a:t>
            </a:r>
          </a:p>
          <a:p>
            <a:pPr lvl="0"/>
            <a:r>
              <a:rPr lang="en-US" b="0" kern="0">
                <a:solidFill>
                  <a:srgbClr val="000000"/>
                </a:solidFill>
              </a:rPr>
              <a:t>Application access to Key Vault is through authentication by Azure Active Directory.</a:t>
            </a:r>
          </a:p>
          <a:p>
            <a:pPr lvl="0"/>
            <a:r>
              <a:rPr lang="en-US" b="0" kern="0">
                <a:solidFill>
                  <a:srgbClr val="000000"/>
                </a:solidFill>
              </a:rPr>
              <a:t>Key Vault is backed by HSM.</a:t>
            </a:r>
            <a:endParaRPr lang="en-US" b="0" kern="0" dirty="0">
              <a:solidFill>
                <a:srgbClr val="000000"/>
              </a:solidFill>
            </a:endParaRPr>
          </a:p>
        </p:txBody>
      </p:sp>
    </p:spTree>
    <p:extLst>
      <p:ext uri="{BB962C8B-B14F-4D97-AF65-F5344CB8AC3E}">
        <p14:creationId xmlns:p14="http://schemas.microsoft.com/office/powerpoint/2010/main" val="378738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FCD7-6483-43EE-8009-A442CE731FA6}"/>
              </a:ext>
            </a:extLst>
          </p:cNvPr>
          <p:cNvSpPr>
            <a:spLocks noGrp="1"/>
          </p:cNvSpPr>
          <p:nvPr>
            <p:ph type="title"/>
          </p:nvPr>
        </p:nvSpPr>
        <p:spPr/>
        <p:txBody>
          <a:bodyPr/>
          <a:lstStyle/>
          <a:p>
            <a:r>
              <a:rPr lang="en-US"/>
              <a:t>Lab: Hosting and Deployment</a:t>
            </a:r>
          </a:p>
        </p:txBody>
      </p:sp>
      <p:sp>
        <p:nvSpPr>
          <p:cNvPr id="3" name="Text Placeholder 2">
            <a:extLst>
              <a:ext uri="{FF2B5EF4-FFF2-40B4-BE49-F238E27FC236}">
                <a16:creationId xmlns:a16="http://schemas.microsoft.com/office/drawing/2014/main" id="{20BBA6C0-BE5C-421C-BBDB-961832DC9C0A}"/>
              </a:ext>
            </a:extLst>
          </p:cNvPr>
          <p:cNvSpPr>
            <a:spLocks noGrp="1"/>
          </p:cNvSpPr>
          <p:nvPr>
            <p:ph type="body" idx="1"/>
          </p:nvPr>
        </p:nvSpPr>
        <p:spPr/>
        <p:txBody>
          <a:bodyPr/>
          <a:lstStyle/>
          <a:p>
            <a:r>
              <a:rPr lang="en-US"/>
              <a:t>Exercise 1: Deploying a Web Application to Microsoft Azure
Exercise 2: Upload an Image to Azure Blob Storage</a:t>
            </a:r>
          </a:p>
        </p:txBody>
      </p:sp>
    </p:spTree>
    <p:extLst>
      <p:ext uri="{BB962C8B-B14F-4D97-AF65-F5344CB8AC3E}">
        <p14:creationId xmlns:p14="http://schemas.microsoft.com/office/powerpoint/2010/main" val="166234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F9CB-FDBB-4665-AFA9-731579E18C8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41BD61-F035-4BDD-AD1A-E63E8E77A6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386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29DB-53DB-4121-8678-005721FC03E9}"/>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59E96C2D-B349-4AB7-9AC2-41D36059FF27}"/>
              </a:ext>
            </a:extLst>
          </p:cNvPr>
          <p:cNvSpPr txBox="1"/>
          <p:nvPr/>
        </p:nvSpPr>
        <p:spPr>
          <a:xfrm>
            <a:off x="458788" y="1021214"/>
            <a:ext cx="8119156" cy="3970318"/>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Arial Unicode MS"/>
                <a:cs typeface="Arial" panose="020B0604020202020204" pitchFamily="34" charset="0"/>
              </a:rPr>
              <a:t>In this lab, the students will first deploy a web application to Microsoft Azure. The application will manage an aquarium. It will store and display details of various fish and an image for each fish. The user can add/edit/delete a fish. In the second part of the lab, students will create an Azure storage container. They will then modify the application to store the image of the fish in Azure storage container instead of storing it locally.</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0628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78CE-972F-474D-ADD5-EB9C3224CB87}"/>
              </a:ext>
            </a:extLst>
          </p:cNvPr>
          <p:cNvSpPr>
            <a:spLocks noGrp="1"/>
          </p:cNvSpPr>
          <p:nvPr>
            <p:ph type="title"/>
          </p:nvPr>
        </p:nvSpPr>
        <p:spPr/>
        <p:txBody>
          <a:bodyPr/>
          <a:lstStyle/>
          <a:p>
            <a:r>
              <a:rPr lang="en-US"/>
              <a:t>Lab Review</a:t>
            </a:r>
          </a:p>
        </p:txBody>
      </p:sp>
      <p:sp>
        <p:nvSpPr>
          <p:cNvPr id="3" name="Text Placeholder 2">
            <a:extLst>
              <a:ext uri="{FF2B5EF4-FFF2-40B4-BE49-F238E27FC236}">
                <a16:creationId xmlns:a16="http://schemas.microsoft.com/office/drawing/2014/main" id="{2D9725F3-B25F-4867-A840-238950FD575E}"/>
              </a:ext>
            </a:extLst>
          </p:cNvPr>
          <p:cNvSpPr>
            <a:spLocks noGrp="1"/>
          </p:cNvSpPr>
          <p:nvPr>
            <p:ph type="body" idx="1"/>
          </p:nvPr>
        </p:nvSpPr>
        <p:spPr/>
        <p:txBody>
          <a:bodyPr/>
          <a:lstStyle/>
          <a:p>
            <a:r>
              <a:rPr lang="en-US"/>
              <a:t>What are the advantages of deploying to Azure?
When would you use Azure Blob storage?</a:t>
            </a:r>
          </a:p>
        </p:txBody>
      </p:sp>
    </p:spTree>
    <p:extLst>
      <p:ext uri="{BB962C8B-B14F-4D97-AF65-F5344CB8AC3E}">
        <p14:creationId xmlns:p14="http://schemas.microsoft.com/office/powerpoint/2010/main" val="648822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709D-8BB8-4DBF-A72D-D98B158CB5F0}"/>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9A6C7491-6A87-4394-800B-D1361BAB7F67}"/>
              </a:ext>
            </a:extLst>
          </p:cNvPr>
          <p:cNvSpPr>
            <a:spLocks noGrp="1"/>
          </p:cNvSpPr>
          <p:nvPr>
            <p:ph type="body" idx="1"/>
          </p:nvPr>
        </p:nvSpPr>
        <p:spPr/>
        <p:txBody>
          <a:bodyPr/>
          <a:lstStyle/>
          <a:p>
            <a:r>
              <a:rPr lang="en-US" dirty="0"/>
              <a:t>Review Question
Best Practice
Common Issues and Troubleshooting Tips</a:t>
            </a:r>
          </a:p>
        </p:txBody>
      </p:sp>
    </p:spTree>
    <p:extLst>
      <p:ext uri="{BB962C8B-B14F-4D97-AF65-F5344CB8AC3E}">
        <p14:creationId xmlns:p14="http://schemas.microsoft.com/office/powerpoint/2010/main" val="3972478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9521-40E6-4B3C-8401-7855F813EF3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ACCA9AB-C2AE-465A-A470-63AFBD397A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31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101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F7E-594F-4510-BFC1-5537BF8393B0}"/>
              </a:ext>
            </a:extLst>
          </p:cNvPr>
          <p:cNvSpPr>
            <a:spLocks noGrp="1"/>
          </p:cNvSpPr>
          <p:nvPr>
            <p:ph type="title"/>
          </p:nvPr>
        </p:nvSpPr>
        <p:spPr/>
        <p:txBody>
          <a:bodyPr/>
          <a:lstStyle/>
          <a:p>
            <a:r>
              <a:rPr lang="en-US"/>
              <a:t>Lesson 1: On-Premises Hosting and Deployment</a:t>
            </a:r>
          </a:p>
        </p:txBody>
      </p:sp>
      <p:sp>
        <p:nvSpPr>
          <p:cNvPr id="3" name="Text Placeholder 2">
            <a:extLst>
              <a:ext uri="{FF2B5EF4-FFF2-40B4-BE49-F238E27FC236}">
                <a16:creationId xmlns:a16="http://schemas.microsoft.com/office/drawing/2014/main" id="{9665D1B4-BCC6-4AEC-9450-A47E4621F0AD}"/>
              </a:ext>
            </a:extLst>
          </p:cNvPr>
          <p:cNvSpPr>
            <a:spLocks noGrp="1"/>
          </p:cNvSpPr>
          <p:nvPr>
            <p:ph type="body" idx="1"/>
          </p:nvPr>
        </p:nvSpPr>
        <p:spPr/>
        <p:txBody>
          <a:bodyPr/>
          <a:lstStyle/>
          <a:p>
            <a:r>
              <a:rPr lang="en-US"/>
              <a:t>Web Servers
Hosting ASP.NET Core Application
Deploying to IIS
File Providers</a:t>
            </a:r>
          </a:p>
        </p:txBody>
      </p:sp>
    </p:spTree>
    <p:extLst>
      <p:ext uri="{BB962C8B-B14F-4D97-AF65-F5344CB8AC3E}">
        <p14:creationId xmlns:p14="http://schemas.microsoft.com/office/powerpoint/2010/main" val="246054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F948-442D-4FFC-9434-0EC12A2F856B}"/>
              </a:ext>
            </a:extLst>
          </p:cNvPr>
          <p:cNvSpPr>
            <a:spLocks noGrp="1"/>
          </p:cNvSpPr>
          <p:nvPr>
            <p:ph type="title"/>
          </p:nvPr>
        </p:nvSpPr>
        <p:spPr/>
        <p:txBody>
          <a:bodyPr/>
          <a:lstStyle/>
          <a:p>
            <a:r>
              <a:rPr lang="en-US"/>
              <a:t>Web Servers</a:t>
            </a:r>
          </a:p>
        </p:txBody>
      </p:sp>
      <p:sp>
        <p:nvSpPr>
          <p:cNvPr id="4" name="Content Placeholder 2">
            <a:extLst>
              <a:ext uri="{FF2B5EF4-FFF2-40B4-BE49-F238E27FC236}">
                <a16:creationId xmlns:a16="http://schemas.microsoft.com/office/drawing/2014/main" id="{8F87C639-F01B-49C7-AEC1-44406E056A6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Setting up the server is an important part of an ASP.NET Core MVC application and requires you to make important decisions</a:t>
            </a:r>
          </a:p>
          <a:p>
            <a:pPr marL="0" lvl="0" indent="0">
              <a:buNone/>
            </a:pPr>
            <a:endParaRPr lang="en-US" sz="2400" b="0" kern="0">
              <a:solidFill>
                <a:srgbClr val="000000"/>
              </a:solidFill>
            </a:endParaRPr>
          </a:p>
          <a:p>
            <a:pPr lvl="0"/>
            <a:r>
              <a:rPr lang="en-US" sz="2400" b="0" kern="0">
                <a:solidFill>
                  <a:srgbClr val="000000"/>
                </a:solidFill>
              </a:rPr>
              <a:t>By choosing Kestrel, you get:</a:t>
            </a:r>
          </a:p>
          <a:p>
            <a:pPr lvl="1"/>
            <a:r>
              <a:rPr lang="en-US" sz="2000" b="0" kern="0">
                <a:solidFill>
                  <a:srgbClr val="000000"/>
                </a:solidFill>
              </a:rPr>
              <a:t>A lightweight server that is fast</a:t>
            </a:r>
          </a:p>
          <a:p>
            <a:pPr lvl="1"/>
            <a:r>
              <a:rPr lang="en-US" sz="2000" b="0" kern="0">
                <a:solidFill>
                  <a:srgbClr val="000000"/>
                </a:solidFill>
              </a:rPr>
              <a:t>The ability to use reverse proxy</a:t>
            </a:r>
          </a:p>
          <a:p>
            <a:pPr lvl="1"/>
            <a:r>
              <a:rPr lang="en-US" sz="2000" b="0" kern="0">
                <a:solidFill>
                  <a:srgbClr val="000000"/>
                </a:solidFill>
              </a:rPr>
              <a:t>Cross-platform support</a:t>
            </a:r>
          </a:p>
          <a:p>
            <a:pPr marL="0" lvl="0" indent="0">
              <a:buNone/>
            </a:pPr>
            <a:endParaRPr lang="en-US" sz="2400" b="0" kern="0">
              <a:solidFill>
                <a:srgbClr val="000000"/>
              </a:solidFill>
            </a:endParaRPr>
          </a:p>
          <a:p>
            <a:pPr lvl="0"/>
            <a:r>
              <a:rPr lang="en-US" sz="2400" b="0" kern="0">
                <a:solidFill>
                  <a:srgbClr val="000000"/>
                </a:solidFill>
              </a:rPr>
              <a:t>By choosing HTTP.sys you get:</a:t>
            </a:r>
          </a:p>
          <a:p>
            <a:pPr lvl="1"/>
            <a:r>
              <a:rPr lang="en-US" sz="2000" b="0" kern="0">
                <a:solidFill>
                  <a:srgbClr val="000000"/>
                </a:solidFill>
              </a:rPr>
              <a:t>A robust framework with many prebuilt options</a:t>
            </a:r>
          </a:p>
          <a:p>
            <a:pPr lvl="1"/>
            <a:r>
              <a:rPr lang="en-US" sz="2000" b="0" kern="0">
                <a:solidFill>
                  <a:srgbClr val="000000"/>
                </a:solidFill>
              </a:rPr>
              <a:t>Windows-based authentication</a:t>
            </a:r>
          </a:p>
          <a:p>
            <a:pPr lvl="1"/>
            <a:r>
              <a:rPr lang="en-US" sz="2000" b="0" kern="0">
                <a:solidFill>
                  <a:srgbClr val="000000"/>
                </a:solidFill>
              </a:rPr>
              <a:t>Direct file transfer from the server</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11118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0C77-0C8B-4555-9075-389AD4FCBC97}"/>
              </a:ext>
            </a:extLst>
          </p:cNvPr>
          <p:cNvSpPr>
            <a:spLocks noGrp="1"/>
          </p:cNvSpPr>
          <p:nvPr>
            <p:ph type="title"/>
          </p:nvPr>
        </p:nvSpPr>
        <p:spPr/>
        <p:txBody>
          <a:bodyPr/>
          <a:lstStyle/>
          <a:p>
            <a:r>
              <a:rPr lang="en-US"/>
              <a:t>Hosting ASP.NET Core Application</a:t>
            </a:r>
          </a:p>
        </p:txBody>
      </p:sp>
      <p:sp>
        <p:nvSpPr>
          <p:cNvPr id="4" name="Content Placeholder 2">
            <a:extLst>
              <a:ext uri="{FF2B5EF4-FFF2-40B4-BE49-F238E27FC236}">
                <a16:creationId xmlns:a16="http://schemas.microsoft.com/office/drawing/2014/main" id="{5BCC3963-1C40-4758-9D50-A6598C00E14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For hosting ASP.NET Core MVC applications, you need to decide:</a:t>
            </a:r>
          </a:p>
          <a:p>
            <a:r>
              <a:rPr lang="en-US" b="0" kern="0" dirty="0">
                <a:solidFill>
                  <a:srgbClr val="000000"/>
                </a:solidFill>
              </a:rPr>
              <a:t>What configurations are needed as part of the publishing process</a:t>
            </a:r>
          </a:p>
          <a:p>
            <a:r>
              <a:rPr lang="en-US" b="0" kern="0" dirty="0">
                <a:solidFill>
                  <a:srgbClr val="000000"/>
                </a:solidFill>
              </a:rPr>
              <a:t>The server infrastructure to use to host your application</a:t>
            </a:r>
          </a:p>
          <a:p>
            <a:r>
              <a:rPr lang="en-US" b="0" kern="0" dirty="0">
                <a:solidFill>
                  <a:srgbClr val="000000"/>
                </a:solidFill>
              </a:rPr>
              <a:t>Whether to use a reverse proxy as part of your application</a:t>
            </a:r>
          </a:p>
          <a:p>
            <a:r>
              <a:rPr lang="en-US" b="0" kern="0" dirty="0">
                <a:solidFill>
                  <a:srgbClr val="000000"/>
                </a:solidFill>
              </a:rPr>
              <a:t>Whether load balancing functionality is required</a:t>
            </a:r>
          </a:p>
        </p:txBody>
      </p:sp>
    </p:spTree>
    <p:extLst>
      <p:ext uri="{BB962C8B-B14F-4D97-AF65-F5344CB8AC3E}">
        <p14:creationId xmlns:p14="http://schemas.microsoft.com/office/powerpoint/2010/main" val="74603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b8aca5a-6699-42c4-8386-afee4d36f7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BBDE-6BF5-4830-A151-6DBD4751D1B2}"/>
              </a:ext>
            </a:extLst>
          </p:cNvPr>
          <p:cNvSpPr>
            <a:spLocks noGrp="1"/>
          </p:cNvSpPr>
          <p:nvPr>
            <p:ph type="title"/>
          </p:nvPr>
        </p:nvSpPr>
        <p:spPr/>
        <p:txBody>
          <a:bodyPr/>
          <a:lstStyle/>
          <a:p>
            <a:r>
              <a:rPr lang="en-US"/>
              <a:t>Setting Output Path for a Project</a:t>
            </a:r>
          </a:p>
        </p:txBody>
      </p:sp>
      <p:pic>
        <p:nvPicPr>
          <p:cNvPr id="4" name="Content Placeholder 1" descr="This slide shows a screenshot of the project Build properties window with highlights on the fields for setting the Configuration and Output path for a project.&#10;&#10;">
            <a:extLst>
              <a:ext uri="{FF2B5EF4-FFF2-40B4-BE49-F238E27FC236}">
                <a16:creationId xmlns:a16="http://schemas.microsoft.com/office/drawing/2014/main" id="{A5ABB551-9A00-4A49-9D88-AD617BF00FC1}"/>
              </a:ext>
            </a:extLst>
          </p:cNvPr>
          <p:cNvPicPr>
            <a:picLocks noChangeAspect="1"/>
          </p:cNvPicPr>
          <p:nvPr/>
        </p:nvPicPr>
        <p:blipFill>
          <a:blip r:embed="rId3"/>
          <a:stretch>
            <a:fillRect/>
          </a:stretch>
        </p:blipFill>
        <p:spPr>
          <a:xfrm>
            <a:off x="655760" y="953311"/>
            <a:ext cx="7068001" cy="5904689"/>
          </a:xfrm>
          <a:prstGeom prst="rect">
            <a:avLst/>
          </a:prstGeom>
        </p:spPr>
      </p:pic>
    </p:spTree>
    <p:extLst>
      <p:ext uri="{BB962C8B-B14F-4D97-AF65-F5344CB8AC3E}">
        <p14:creationId xmlns:p14="http://schemas.microsoft.com/office/powerpoint/2010/main" val="14458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4E42-4E5A-48E4-8291-70A8E3645697}"/>
              </a:ext>
            </a:extLst>
          </p:cNvPr>
          <p:cNvSpPr>
            <a:spLocks noGrp="1"/>
          </p:cNvSpPr>
          <p:nvPr>
            <p:ph type="title"/>
          </p:nvPr>
        </p:nvSpPr>
        <p:spPr/>
        <p:txBody>
          <a:bodyPr/>
          <a:lstStyle/>
          <a:p>
            <a:r>
              <a:rPr lang="en-US"/>
              <a:t>Deploying to IIS</a:t>
            </a:r>
          </a:p>
        </p:txBody>
      </p:sp>
      <p:sp>
        <p:nvSpPr>
          <p:cNvPr id="4" name="Content Placeholder 2">
            <a:extLst>
              <a:ext uri="{FF2B5EF4-FFF2-40B4-BE49-F238E27FC236}">
                <a16:creationId xmlns:a16="http://schemas.microsoft.com/office/drawing/2014/main" id="{A08F9C14-D832-41E9-8BD0-337CA523F86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Deploying an application requires a large investment at the start</a:t>
            </a:r>
          </a:p>
          <a:p>
            <a:pPr lvl="0"/>
            <a:r>
              <a:rPr lang="en-US" b="0" kern="0">
                <a:solidFill>
                  <a:srgbClr val="000000"/>
                </a:solidFill>
              </a:rPr>
              <a:t>It becomes considerably easier on updates</a:t>
            </a:r>
          </a:p>
          <a:p>
            <a:pPr lvl="0"/>
            <a:r>
              <a:rPr lang="en-US" b="0" kern="0">
                <a:solidFill>
                  <a:srgbClr val="000000"/>
                </a:solidFill>
              </a:rPr>
              <a:t>The first set up requires several steps:</a:t>
            </a:r>
          </a:p>
          <a:p>
            <a:pPr lvl="1"/>
            <a:r>
              <a:rPr lang="en-US" b="0" kern="0">
                <a:solidFill>
                  <a:srgbClr val="000000"/>
                </a:solidFill>
              </a:rPr>
              <a:t>Update the ASP.NET Core application to work with IIS</a:t>
            </a:r>
          </a:p>
          <a:p>
            <a:pPr lvl="1"/>
            <a:r>
              <a:rPr lang="en-US" b="0" kern="0">
                <a:solidFill>
                  <a:srgbClr val="000000"/>
                </a:solidFill>
              </a:rPr>
              <a:t>Set up IIS</a:t>
            </a:r>
          </a:p>
          <a:p>
            <a:pPr lvl="1"/>
            <a:r>
              <a:rPr lang="en-US" b="0" kern="0">
                <a:solidFill>
                  <a:srgbClr val="000000"/>
                </a:solidFill>
              </a:rPr>
              <a:t>Create the IIS Web Site</a:t>
            </a:r>
          </a:p>
          <a:p>
            <a:pPr lvl="1"/>
            <a:r>
              <a:rPr lang="en-US" b="0" kern="0">
                <a:solidFill>
                  <a:srgbClr val="000000"/>
                </a:solidFill>
              </a:rPr>
              <a:t>Deploy the application</a:t>
            </a:r>
          </a:p>
          <a:p>
            <a:pPr lvl="0"/>
            <a:r>
              <a:rPr lang="en-US" b="0" kern="0">
                <a:solidFill>
                  <a:srgbClr val="000000"/>
                </a:solidFill>
              </a:rPr>
              <a:t>After the first deployment you can directly perform the deployment</a:t>
            </a:r>
            <a:endParaRPr lang="en-US" b="0" kern="0" dirty="0">
              <a:solidFill>
                <a:srgbClr val="000000"/>
              </a:solidFill>
            </a:endParaRPr>
          </a:p>
        </p:txBody>
      </p:sp>
    </p:spTree>
    <p:extLst>
      <p:ext uri="{BB962C8B-B14F-4D97-AF65-F5344CB8AC3E}">
        <p14:creationId xmlns:p14="http://schemas.microsoft.com/office/powerpoint/2010/main" val="244424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a7f454-f784-4635-b741-dcfa64c55c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CEBD-2812-440F-809A-4EA66BE12BC5}"/>
              </a:ext>
            </a:extLst>
          </p:cNvPr>
          <p:cNvSpPr>
            <a:spLocks noGrp="1"/>
          </p:cNvSpPr>
          <p:nvPr>
            <p:ph type="title"/>
          </p:nvPr>
        </p:nvSpPr>
        <p:spPr/>
        <p:txBody>
          <a:bodyPr/>
          <a:lstStyle/>
          <a:p>
            <a:r>
              <a:rPr lang="en-US"/>
              <a:t>File Providers</a:t>
            </a:r>
          </a:p>
        </p:txBody>
      </p:sp>
      <p:sp>
        <p:nvSpPr>
          <p:cNvPr id="4" name="Content Placeholder 2">
            <a:extLst>
              <a:ext uri="{FF2B5EF4-FFF2-40B4-BE49-F238E27FC236}">
                <a16:creationId xmlns:a16="http://schemas.microsoft.com/office/drawing/2014/main" id="{87925245-715F-4168-AAF9-F0F3E1130A3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File Providers allow us to interact with actual files in the project structure:</a:t>
            </a:r>
          </a:p>
          <a:p>
            <a:pPr lvl="0"/>
            <a:r>
              <a:rPr lang="en-US" kern="0">
                <a:solidFill>
                  <a:srgbClr val="000000"/>
                </a:solidFill>
              </a:rPr>
              <a:t>PhysicalFileProvider</a:t>
            </a:r>
            <a:r>
              <a:rPr lang="en-US" b="0" kern="0">
                <a:solidFill>
                  <a:srgbClr val="000000"/>
                </a:solidFill>
              </a:rPr>
              <a:t> interacts with files that are physically present in the project structure </a:t>
            </a:r>
          </a:p>
          <a:p>
            <a:pPr lvl="0"/>
            <a:r>
              <a:rPr lang="en-US" kern="0">
                <a:solidFill>
                  <a:srgbClr val="000000"/>
                </a:solidFill>
              </a:rPr>
              <a:t>ManifestEmbeddedFileProvider</a:t>
            </a:r>
            <a:r>
              <a:rPr lang="en-US" b="0" kern="0">
                <a:solidFill>
                  <a:srgbClr val="000000"/>
                </a:solidFill>
              </a:rPr>
              <a:t> interacts with files which are embedded within the application itself, allowing for added security at the cost of being unchangeable at run time</a:t>
            </a:r>
          </a:p>
          <a:p>
            <a:pPr lvl="0"/>
            <a:r>
              <a:rPr lang="en-US" kern="0">
                <a:solidFill>
                  <a:srgbClr val="000000"/>
                </a:solidFill>
              </a:rPr>
              <a:t>CompositeFileProvider</a:t>
            </a:r>
            <a:r>
              <a:rPr lang="en-US" b="0" kern="0">
                <a:solidFill>
                  <a:srgbClr val="000000"/>
                </a:solidFill>
              </a:rPr>
              <a:t> allows us to combine two or more providers and use them all with a single interface</a:t>
            </a:r>
            <a:endParaRPr lang="en-US" b="0" kern="0" dirty="0">
              <a:solidFill>
                <a:srgbClr val="000000"/>
              </a:solidFill>
            </a:endParaRPr>
          </a:p>
        </p:txBody>
      </p:sp>
    </p:spTree>
    <p:extLst>
      <p:ext uri="{BB962C8B-B14F-4D97-AF65-F5344CB8AC3E}">
        <p14:creationId xmlns:p14="http://schemas.microsoft.com/office/powerpoint/2010/main" val="41858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43A2-7800-46FE-844F-7C2B7BA2DB9A}"/>
              </a:ext>
            </a:extLst>
          </p:cNvPr>
          <p:cNvSpPr>
            <a:spLocks noGrp="1"/>
          </p:cNvSpPr>
          <p:nvPr>
            <p:ph type="title"/>
          </p:nvPr>
        </p:nvSpPr>
        <p:spPr/>
        <p:txBody>
          <a:bodyPr/>
          <a:lstStyle/>
          <a:p>
            <a:r>
              <a:rPr lang="en-US"/>
              <a:t>Lesson 2: Deployment to Microsoft Azure</a:t>
            </a:r>
          </a:p>
        </p:txBody>
      </p:sp>
      <p:sp>
        <p:nvSpPr>
          <p:cNvPr id="3" name="Text Placeholder 2">
            <a:extLst>
              <a:ext uri="{FF2B5EF4-FFF2-40B4-BE49-F238E27FC236}">
                <a16:creationId xmlns:a16="http://schemas.microsoft.com/office/drawing/2014/main" id="{33A31119-E3CD-4BA4-9889-53C40C7098D2}"/>
              </a:ext>
            </a:extLst>
          </p:cNvPr>
          <p:cNvSpPr>
            <a:spLocks noGrp="1"/>
          </p:cNvSpPr>
          <p:nvPr>
            <p:ph type="body" idx="1"/>
          </p:nvPr>
        </p:nvSpPr>
        <p:spPr/>
        <p:txBody>
          <a:bodyPr/>
          <a:lstStyle/>
          <a:p>
            <a:r>
              <a:rPr lang="en-US"/>
              <a:t>What is Microsoft Azure?
Benefits of Hosting in Microsoft Azure
Deploying Web Application on Microsoft Azure
Demonstration: How to Deploy a Web Application to Microsoft Azure
Azure Deployment Strategy
Debugging a Microsoft Azure Application</a:t>
            </a:r>
          </a:p>
        </p:txBody>
      </p:sp>
    </p:spTree>
    <p:extLst>
      <p:ext uri="{BB962C8B-B14F-4D97-AF65-F5344CB8AC3E}">
        <p14:creationId xmlns:p14="http://schemas.microsoft.com/office/powerpoint/2010/main" val="38100086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3636</Words>
  <Application>Microsoft Office PowerPoint</Application>
  <PresentationFormat>On-screen Show (4:3)</PresentationFormat>
  <Paragraphs>343</Paragraphs>
  <Slides>29</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Wingdings</vt:lpstr>
      <vt:lpstr>Verdana</vt:lpstr>
      <vt:lpstr>Segoe UI</vt:lpstr>
      <vt:lpstr>Symbol</vt:lpstr>
      <vt:lpstr>Arial</vt:lpstr>
      <vt:lpstr>Calibri</vt:lpstr>
      <vt:lpstr>NG_MOC_Core_ModuleNew2</vt:lpstr>
      <vt:lpstr>Module 14</vt:lpstr>
      <vt:lpstr>Module Overview</vt:lpstr>
      <vt:lpstr>Lesson 1: On-Premises Hosting and Deployment</vt:lpstr>
      <vt:lpstr>Web Servers</vt:lpstr>
      <vt:lpstr>Hosting ASP.NET Core Application</vt:lpstr>
      <vt:lpstr>Setting Output Path for a Project</vt:lpstr>
      <vt:lpstr>Deploying to IIS</vt:lpstr>
      <vt:lpstr>File Providers</vt:lpstr>
      <vt:lpstr>Lesson 2: Deployment to Microsoft Azure</vt:lpstr>
      <vt:lpstr>What is Microsoft Azure?</vt:lpstr>
      <vt:lpstr>Benefits of Hosting in Microsoft Azure</vt:lpstr>
      <vt:lpstr>Deploying Web Application on Microsoft Azure</vt:lpstr>
      <vt:lpstr>Demonstration: How to Deploy a Web Application to Microsoft Azure</vt:lpstr>
      <vt:lpstr>Azure Deployment Strategy</vt:lpstr>
      <vt:lpstr>Debugging a Microsoft Azure Application</vt:lpstr>
      <vt:lpstr>Lesson 3: Microsoft Azure Fundamentals</vt:lpstr>
      <vt:lpstr>Microsoft Azure Storage</vt:lpstr>
      <vt:lpstr>Demonstration: How to Upload an Image to Microsoft Azure Blob Storage</vt:lpstr>
      <vt:lpstr>Microsoft Azure SQL</vt:lpstr>
      <vt:lpstr>Design a Distributed Application by Using Microsoft Azure</vt:lpstr>
      <vt:lpstr>Design a Caching Strategy</vt:lpstr>
      <vt:lpstr>Security in Microsoft Azure</vt:lpstr>
      <vt:lpstr>Lab: Hosting and Deployment</vt:lpstr>
      <vt:lpstr>PowerPoint Presentation</vt:lpstr>
      <vt:lpstr>Lab Scenario</vt:lpstr>
      <vt:lpstr>Lab Review</vt:lpstr>
      <vt:lpstr>Module Review and Takeaways</vt:lpstr>
      <vt:lpstr>PowerPoint Presentation</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2019-02-12T12:38:45Z</dcterms:created>
  <dcterms:modified xsi:type="dcterms:W3CDTF">2019-02-12T12:38:55Z</dcterms:modified>
</cp:coreProperties>
</file>