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35"/>
  </p:notesMasterIdLst>
  <p:sldIdLst>
    <p:sldId id="256" r:id="rId5"/>
    <p:sldId id="257" r:id="rId6"/>
    <p:sldId id="258" r:id="rId7"/>
    <p:sldId id="259" r:id="rId8"/>
    <p:sldId id="260" r:id="rId9"/>
    <p:sldId id="261" r:id="rId10"/>
    <p:sldId id="262" r:id="rId11"/>
    <p:sldId id="263" r:id="rId12"/>
    <p:sldId id="264" r:id="rId13"/>
    <p:sldId id="285" r:id="rId14"/>
    <p:sldId id="286" r:id="rId15"/>
    <p:sldId id="287" r:id="rId16"/>
    <p:sldId id="294" r:id="rId17"/>
    <p:sldId id="288" r:id="rId18"/>
    <p:sldId id="289" r:id="rId19"/>
    <p:sldId id="290" r:id="rId20"/>
    <p:sldId id="291" r:id="rId21"/>
    <p:sldId id="292" r:id="rId22"/>
    <p:sldId id="293" r:id="rId23"/>
    <p:sldId id="269" r:id="rId24"/>
    <p:sldId id="270" r:id="rId25"/>
    <p:sldId id="271" r:id="rId26"/>
    <p:sldId id="273" r:id="rId27"/>
    <p:sldId id="276" r:id="rId28"/>
    <p:sldId id="277" r:id="rId29"/>
    <p:sldId id="278" r:id="rId30"/>
    <p:sldId id="279" r:id="rId31"/>
    <p:sldId id="281" r:id="rId32"/>
    <p:sldId id="282" r:id="rId33"/>
    <p:sldId id="284"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Lucida Sans Unicode" panose="020B0602030504020204" pitchFamily="34" charset="0"/>
      <p:regular r:id="rId44"/>
    </p:embeddedFon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Verdana" panose="020B060403050404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9" autoAdjust="0"/>
    <p:restoredTop sz="75138" autoAdjust="0"/>
  </p:normalViewPr>
  <p:slideViewPr>
    <p:cSldViewPr snapToGrid="0" snapToObjects="1" showGuides="1">
      <p:cViewPr varScale="1">
        <p:scale>
          <a:sx n="54" d="100"/>
          <a:sy n="54" d="100"/>
        </p:scale>
        <p:origin x="1704"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9B4D5-EB9E-4CD5-B68A-8ADCACC76EF8}" type="datetimeFigureOut">
              <a:rPr lang="en-US" smtClean="0"/>
              <a:t>11/14/2021</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C7022-394D-4F46-A41A-DE110FFB76C7}" type="slidenum">
              <a:rPr lang="en-US" smtClean="0"/>
              <a:t>‹#›</a:t>
            </a:fld>
            <a:endParaRPr lang="en-US"/>
          </a:p>
        </p:txBody>
      </p:sp>
    </p:spTree>
    <p:extLst>
      <p:ext uri="{BB962C8B-B14F-4D97-AF65-F5344CB8AC3E}">
        <p14:creationId xmlns:p14="http://schemas.microsoft.com/office/powerpoint/2010/main" val="359045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DEMO.m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go.microsoft.com/fwlink/?LinkID=293681&amp;clcid=0x409"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microsoft.com/fwlink/?LinkID=288942&amp;clcid=0x409%2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go.microsoft.com/fwlink/?LinkID=288943&amp;clcid=0x409"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LinkID=288944&amp;clcid=0x40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Core MVC. As you teach this module, remember that many subjects are covered in greater detail only later in the course. </a:t>
            </a:r>
          </a:p>
        </p:txBody>
      </p:sp>
      <p:sp>
        <p:nvSpPr>
          <p:cNvPr id="4" name="Slide Number Placeholder 3"/>
          <p:cNvSpPr>
            <a:spLocks noGrp="1"/>
          </p:cNvSpPr>
          <p:nvPr>
            <p:ph type="sldNum" sz="quarter" idx="10"/>
          </p:nvPr>
        </p:nvSpPr>
        <p:spPr/>
        <p:txBody>
          <a:bodyPr/>
          <a:lstStyle/>
          <a:p>
            <a:fld id="{63BC7022-394D-4F46-A41A-DE110FFB76C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45460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the only place in the course that we discuss ASP.NET 4.x features that are common to all its' programming models. It is recommended to emphasize the difference between ASP.NET 4.x and ASP.NET Core and mention that many of the features discussed here work differently in ASP.NET Core as the students will see in future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2662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Web API is a programming model that might be familiar to the students from other web frameworks and languages that allow creating RESTful APIs such as PHP or Node.js. This topic provides an overview of Web API, but it will be discussed in much more detail in Module 13, “Implementing Web APIs”</a:t>
            </a:r>
            <a:r>
              <a:rPr lang="en-US" sz="1000" dirty="0">
                <a:effectLst/>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99675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see the basics of how ASP.NET Core MVC works and what are the differences between models, views, and controllers. We will also explore how to choose between ASP.NET Core and ASP.NET 4.x. This is the only place in this course where we will explore those differences.</a:t>
            </a:r>
          </a:p>
        </p:txBody>
      </p:sp>
      <p:sp>
        <p:nvSpPr>
          <p:cNvPr id="4" name="Slide Number Placeholder 3"/>
          <p:cNvSpPr>
            <a:spLocks noGrp="1"/>
          </p:cNvSpPr>
          <p:nvPr>
            <p:ph type="sldNum" sz="quarter" idx="10"/>
          </p:nvPr>
        </p:nvSpPr>
        <p:spPr/>
        <p:txBody>
          <a:bodyPr/>
          <a:lstStyle/>
          <a:p>
            <a:fld id="{63BC7022-394D-4F46-A41A-DE110FFB76C7}"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5989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@page</a:t>
            </a:r>
            <a:r>
              <a:rPr lang="en-US" sz="1000" dirty="0">
                <a:latin typeface="Arial"/>
                <a:ea typeface="Calibri"/>
                <a:cs typeface="Times New Roman"/>
              </a:rPr>
              <a:t> directive, which is placed inside the first line of a .</a:t>
            </a:r>
            <a:r>
              <a:rPr lang="en-US" sz="1000" dirty="0" err="1">
                <a:latin typeface="Arial"/>
                <a:ea typeface="Calibri"/>
                <a:cs typeface="Times New Roman"/>
              </a:rPr>
              <a:t>cshtml</a:t>
            </a:r>
            <a:r>
              <a:rPr lang="en-US" sz="1000" dirty="0">
                <a:latin typeface="Arial"/>
                <a:ea typeface="Calibri"/>
                <a:cs typeface="Times New Roman"/>
              </a:rPr>
              <a:t> file, turns the file into a Razor Page instead of a view. Each Razor Page file has an accompanying </a:t>
            </a:r>
            <a:r>
              <a:rPr lang="en-US" sz="1000" b="1" dirty="0">
                <a:latin typeface="Arial"/>
                <a:ea typeface="Calibri"/>
                <a:cs typeface="Times New Roman"/>
              </a:rPr>
              <a:t>.</a:t>
            </a:r>
            <a:r>
              <a:rPr lang="en-US" sz="1000" b="1" dirty="0" err="1">
                <a:latin typeface="Arial"/>
                <a:ea typeface="Calibri"/>
                <a:cs typeface="Times New Roman"/>
              </a:rPr>
              <a:t>cshtml.cs</a:t>
            </a:r>
            <a:r>
              <a:rPr lang="en-US" sz="1000" b="1" dirty="0">
                <a:latin typeface="Arial"/>
                <a:ea typeface="Calibri"/>
                <a:cs typeface="Times New Roman"/>
              </a:rPr>
              <a:t> </a:t>
            </a:r>
            <a:r>
              <a:rPr lang="en-US" sz="1000" dirty="0">
                <a:latin typeface="Arial"/>
                <a:ea typeface="Calibri"/>
                <a:cs typeface="Times New Roman"/>
              </a:rPr>
              <a:t>file that contains all the methods, model handlers, and logic. This is the place to initialize the model and get data from the database when needed.</a:t>
            </a:r>
          </a:p>
        </p:txBody>
      </p:sp>
      <p:sp>
        <p:nvSpPr>
          <p:cNvPr id="4" name="Slide Number Placeholder 3"/>
          <p:cNvSpPr>
            <a:spLocks noGrp="1"/>
          </p:cNvSpPr>
          <p:nvPr>
            <p:ph type="sldNum" sz="quarter" idx="10"/>
          </p:nvPr>
        </p:nvSpPr>
        <p:spPr/>
        <p:txBody>
          <a:bodyPr/>
          <a:lstStyle/>
          <a:p>
            <a:fld id="{63BC7022-394D-4F46-A41A-DE110FFB76C7}"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659744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Students will learn more about the ASP.NET routing engine in Module 4, “Developing Controllers”.</a:t>
            </a:r>
          </a:p>
          <a:p>
            <a:pPr>
              <a:lnSpc>
                <a:spcPct val="115000"/>
              </a:lnSpc>
              <a:spcAft>
                <a:spcPts val="1000"/>
              </a:spcAft>
            </a:pPr>
            <a:r>
              <a:rPr lang="en-US" sz="1000">
                <a:latin typeface="Arial"/>
                <a:ea typeface="Calibri"/>
                <a:cs typeface="Times New Roman"/>
              </a:rPr>
              <a:t>Students will learn more about Entity Framework in Module 7, “Using Entity Framework Core in ASP.NET Core”.</a:t>
            </a:r>
          </a:p>
        </p:txBody>
      </p:sp>
      <p:sp>
        <p:nvSpPr>
          <p:cNvPr id="4" name="Slide Number Placeholder 3"/>
          <p:cNvSpPr>
            <a:spLocks noGrp="1"/>
          </p:cNvSpPr>
          <p:nvPr>
            <p:ph type="sldNum" sz="quarter" idx="10"/>
          </p:nvPr>
        </p:nvSpPr>
        <p:spPr/>
        <p:txBody>
          <a:bodyPr/>
          <a:lstStyle/>
          <a:p>
            <a:fld id="{63BC7022-394D-4F46-A41A-DE110FFB76C7}"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4148794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ASP.NET Core MVC application and to illustrate the components of the project. Do not try to demonstrate the entire application or explain concepts that students will see later in the course. Ensure that you make a note of the port number your application uses for debugging, as described in Preparation Steps.</a:t>
            </a:r>
            <a:r>
              <a:rPr lang="en-US" sz="1000" dirty="0">
                <a:effectLst/>
                <a:latin typeface="Arial"/>
                <a:ea typeface="Calibri"/>
                <a:cs typeface="Times New Roman"/>
              </a:rPr>
              <a:t> </a:t>
            </a:r>
            <a:r>
              <a:rPr lang="en-US" sz="1000" dirty="0">
                <a:solidFill>
                  <a:srgbClr val="3E3E3E"/>
                </a:solidFill>
                <a:effectLst/>
                <a:latin typeface="Arial"/>
                <a:ea typeface="Calibri"/>
                <a:cs typeface="Times New Roman"/>
              </a:rPr>
              <a:t>Furthermore, make sure you have SQL Server Management with this particular server name - </a:t>
            </a:r>
            <a:r>
              <a:rPr lang="en-US" sz="1000" i="1" dirty="0">
                <a:latin typeface="Arial"/>
                <a:ea typeface="Calibri"/>
                <a:cs typeface="Times New Roman"/>
              </a:rPr>
              <a:t>(</a:t>
            </a:r>
            <a:r>
              <a:rPr lang="en-US" sz="1000" i="1" dirty="0" err="1">
                <a:latin typeface="Arial"/>
                <a:ea typeface="Calibri"/>
                <a:cs typeface="Times New Roman"/>
              </a:rPr>
              <a:t>localdb</a:t>
            </a:r>
            <a:r>
              <a:rPr lang="en-US" sz="1000" i="1" dirty="0">
                <a:latin typeface="Arial"/>
                <a:ea typeface="Calibri"/>
                <a:cs typeface="Times New Roman"/>
              </a:rPr>
              <a:t>)</a:t>
            </a:r>
            <a:r>
              <a:rPr lang="en-US" sz="1000" b="1" dirty="0">
                <a:latin typeface="Arial"/>
                <a:ea typeface="Calibri"/>
                <a:cs typeface="Times New Roman"/>
              </a:rPr>
              <a:t>\</a:t>
            </a:r>
            <a:r>
              <a:rPr lang="en-US" sz="1000" b="1" dirty="0" err="1">
                <a:latin typeface="Arial"/>
                <a:ea typeface="Calibri"/>
                <a:cs typeface="Times New Roman"/>
              </a:rPr>
              <a:t>MSSQLLocalDB</a:t>
            </a:r>
            <a:r>
              <a:rPr lang="en-US" sz="1000" dirty="0">
                <a:solidFill>
                  <a:srgbClr val="3E3E3E"/>
                </a:solidFill>
                <a:effectLst/>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“Demonstration: How to Explore an ASP.NET Core MVC Application“ section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https://github.com/MicrosoftLearning/20486D-DevelopingASPNETMVCWebApplications/blob/master/Instructions/20486D_MOD01_DEMO.md.</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68604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solidFill>
                  <a:srgbClr val="0000FF"/>
                </a:solidFill>
                <a:latin typeface="Arial"/>
                <a:ea typeface="Calibri"/>
                <a:cs typeface="Segoe UI"/>
                <a:hlinkClick r:id="rId3"/>
              </a:rPr>
              <a:t>https://github.com/MicrosoftLearning/20486D-DevelopingASPNETMVCWebApplications/blob/master/Instructions/20486D_MOD01_LAB_MANUAL.md</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https://github.com/MicrosoftLearning/20486D-DevelopingASPNETMVCWebApplications/blob/master/Instructions/20486D_MOD01_LAK.md</a:t>
            </a:r>
            <a:r>
              <a:rPr lang="en-US" sz="1000" u="sng" dirty="0">
                <a:solidFill>
                  <a:srgbClr val="0000FF"/>
                </a:solidFill>
                <a:latin typeface="Arial"/>
                <a:ea typeface="Calibri"/>
                <a:cs typeface="Times New Roman"/>
                <a:hlinkClick r:id="rId4"/>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Exploring a Razor Pages Application</a:t>
            </a:r>
          </a:p>
          <a:p>
            <a:pPr>
              <a:lnSpc>
                <a:spcPct val="115000"/>
              </a:lnSpc>
              <a:spcAft>
                <a:spcPts val="1000"/>
              </a:spcAft>
            </a:pPr>
            <a:r>
              <a:rPr lang="en-US" sz="1000" dirty="0">
                <a:solidFill>
                  <a:srgbClr val="000000"/>
                </a:solidFill>
                <a:effectLst/>
                <a:latin typeface="Arial"/>
                <a:ea typeface="Calibri"/>
                <a:cs typeface="Times New Roman"/>
              </a:rPr>
              <a:t>In this exercise, you will create a simple Razor Pages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Creating a Razor Pages application</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Exploring the application structure</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Adding simple functionality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Running the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2: Exploring a Web API Application</a:t>
            </a:r>
          </a:p>
          <a:p>
            <a:pPr>
              <a:lnSpc>
                <a:spcPct val="115000"/>
              </a:lnSpc>
              <a:spcAft>
                <a:spcPts val="1000"/>
              </a:spcAft>
            </a:pPr>
            <a:r>
              <a:rPr lang="en-US" sz="1000" dirty="0">
                <a:effectLst/>
                <a:latin typeface="Arial"/>
                <a:ea typeface="Calibri"/>
                <a:cs typeface="Times New Roman"/>
              </a:rPr>
              <a:t>In this exercise, you will create a simple Web API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Creating a Web API application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Exploring the application structure</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Adding simple functionality</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Running the application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815247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high-level steps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https://github.com/MicrosoftLearning/20486D-DevelopingASPNETMVCWebApplications/blob/master/Instructions/20486D_MOD01_LAB_MANUAL.md.</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detailed steps on the following page: </a:t>
            </a:r>
            <a:r>
              <a:rPr lang="en-US" sz="1000" u="sng" dirty="0">
                <a:latin typeface="Arial" panose="020B0604020202020204" pitchFamily="34" charset="0"/>
                <a:cs typeface="Arial" panose="020B0604020202020204" pitchFamily="34" charset="0"/>
                <a:hlinkClick r:id="rId4"/>
              </a:rPr>
              <a:t>https://github.com/MicrosoftLearning/20486D-DevelopingASPNETMVCWebApplications/blob/master/Instructions/20486D_MOD01_LAK.md.</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787961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three programming models has the simplest method of applying a single layout across multiple pages?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Razor Pages and MVC use the same method of applying a single layout across multiple pages. By convention, a file named </a:t>
            </a:r>
            <a:r>
              <a:rPr lang="en-US" sz="1000" b="1" dirty="0">
                <a:latin typeface="Arial"/>
                <a:ea typeface="Calibri"/>
                <a:cs typeface="Times New Roman"/>
              </a:rPr>
              <a:t>_</a:t>
            </a:r>
            <a:r>
              <a:rPr lang="en-US" sz="1000" b="1" dirty="0" err="1">
                <a:latin typeface="Arial"/>
                <a:ea typeface="Calibri"/>
                <a:cs typeface="Times New Roman"/>
              </a:rPr>
              <a:t>Layout.cshtml</a:t>
            </a:r>
            <a:r>
              <a:rPr lang="en-US" sz="1000" dirty="0">
                <a:latin typeface="Arial"/>
                <a:ea typeface="Calibri"/>
                <a:cs typeface="Times New Roman"/>
              </a:rPr>
              <a:t> stores the layout. A single </a:t>
            </a:r>
            <a:r>
              <a:rPr lang="en-US" sz="1000" b="1" dirty="0">
                <a:latin typeface="Arial"/>
                <a:ea typeface="Calibri"/>
                <a:cs typeface="Times New Roman"/>
              </a:rPr>
              <a:t>_</a:t>
            </a:r>
            <a:r>
              <a:rPr lang="en-US" sz="1000" b="1" dirty="0" err="1">
                <a:latin typeface="Arial"/>
                <a:ea typeface="Calibri"/>
                <a:cs typeface="Times New Roman"/>
              </a:rPr>
              <a:t>ViewStart.cshtml</a:t>
            </a:r>
            <a:r>
              <a:rPr lang="en-US" sz="1000" dirty="0">
                <a:latin typeface="Arial"/>
                <a:ea typeface="Calibri"/>
                <a:cs typeface="Times New Roman"/>
              </a:rPr>
              <a:t> file can be used to specify a layout for all pages in the application.</a:t>
            </a:r>
          </a:p>
          <a:p>
            <a:pPr>
              <a:lnSpc>
                <a:spcPct val="115000"/>
              </a:lnSpc>
              <a:spcAft>
                <a:spcPts val="1000"/>
              </a:spcAft>
            </a:pPr>
            <a:r>
              <a:rPr lang="en-US" sz="1000" dirty="0">
                <a:latin typeface="Arial"/>
                <a:ea typeface="Calibri"/>
                <a:cs typeface="Times New Roman"/>
              </a:rPr>
              <a:t>On the other hand, Web API doesn’t have any UI functionality and doesn’t have any method of applying a single layout across multiple pages. In Web API you create HTTP services. If you want to add a UI you should combine Web API with another programming model that has UI functionality.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member of your team replaced the line </a:t>
            </a:r>
            <a:r>
              <a:rPr lang="en-US" sz="1000" b="1" dirty="0">
                <a:latin typeface="Arial"/>
                <a:ea typeface="Calibri"/>
                <a:cs typeface="Times New Roman"/>
              </a:rPr>
              <a:t>return View(model);</a:t>
            </a:r>
            <a:r>
              <a:rPr lang="en-US" sz="1000" dirty="0">
                <a:latin typeface="Arial"/>
                <a:ea typeface="Calibri"/>
                <a:cs typeface="Times New Roman"/>
              </a:rPr>
              <a:t> in the </a:t>
            </a:r>
            <a:r>
              <a:rPr lang="en-US" sz="1000" b="1" dirty="0">
                <a:latin typeface="Arial"/>
                <a:ea typeface="Calibri"/>
                <a:cs typeface="Times New Roman"/>
              </a:rPr>
              <a:t>Details</a:t>
            </a:r>
            <a:r>
              <a:rPr lang="en-US" sz="1000" dirty="0">
                <a:latin typeface="Arial"/>
                <a:ea typeface="Calibri"/>
                <a:cs typeface="Times New Roman"/>
              </a:rPr>
              <a:t> action of the </a:t>
            </a:r>
            <a:r>
              <a:rPr lang="en-US" sz="1000" b="1" dirty="0" err="1">
                <a:latin typeface="Arial"/>
                <a:ea typeface="Calibri"/>
                <a:cs typeface="Times New Roman"/>
              </a:rPr>
              <a:t>AnimalController</a:t>
            </a:r>
            <a:r>
              <a:rPr lang="en-US" sz="1000" dirty="0">
                <a:latin typeface="Arial"/>
                <a:ea typeface="Calibri"/>
                <a:cs typeface="Times New Roman"/>
              </a:rPr>
              <a:t> class with the line </a:t>
            </a:r>
            <a:r>
              <a:rPr lang="en-US" sz="1000" b="1" dirty="0">
                <a:latin typeface="Arial"/>
                <a:ea typeface="Calibri"/>
                <a:cs typeface="Times New Roman"/>
              </a:rPr>
              <a:t>return View();</a:t>
            </a:r>
            <a:r>
              <a:rPr lang="en-US" sz="1000" dirty="0">
                <a:latin typeface="Arial"/>
                <a:ea typeface="Calibri"/>
                <a:cs typeface="Times New Roman"/>
              </a:rPr>
              <a:t>. What will happen when the </a:t>
            </a:r>
            <a:r>
              <a:rPr lang="en-US" sz="1000" b="1" dirty="0">
                <a:latin typeface="Arial"/>
                <a:ea typeface="Calibri"/>
                <a:cs typeface="Times New Roman"/>
              </a:rPr>
              <a:t>Details</a:t>
            </a:r>
            <a:r>
              <a:rPr lang="en-US" sz="1000" dirty="0">
                <a:latin typeface="Arial"/>
                <a:ea typeface="Calibri"/>
                <a:cs typeface="Times New Roman"/>
              </a:rPr>
              <a:t> action is called?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Since the view expects a parameter of type </a:t>
            </a:r>
            <a:r>
              <a:rPr lang="en-US" sz="1000" b="1" dirty="0">
                <a:latin typeface="Arial"/>
                <a:ea typeface="Calibri"/>
                <a:cs typeface="Times New Roman"/>
              </a:rPr>
              <a:t>Animal</a:t>
            </a:r>
            <a:r>
              <a:rPr lang="en-US" sz="1000" dirty="0">
                <a:latin typeface="Arial"/>
                <a:ea typeface="Calibri"/>
                <a:cs typeface="Segoe UI"/>
              </a:rPr>
              <a:t>, and such parameter is not provided, an exception will be thrown in the </a:t>
            </a:r>
            <a:r>
              <a:rPr lang="en-US" sz="1000" b="1" dirty="0" err="1">
                <a:latin typeface="Arial"/>
                <a:ea typeface="Calibri"/>
                <a:cs typeface="Times New Roman"/>
              </a:rPr>
              <a:t>Details.cshtml</a:t>
            </a:r>
            <a:r>
              <a:rPr lang="en-US" sz="1000" dirty="0">
                <a:latin typeface="Arial"/>
                <a:ea typeface="Calibri"/>
                <a:cs typeface="Segoe UI"/>
              </a:rPr>
              <a:t> file.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When you run the </a:t>
            </a:r>
            <a:r>
              <a:rPr lang="en-US" sz="1000" b="1" dirty="0" err="1">
                <a:latin typeface="Arial"/>
                <a:ea typeface="Calibri"/>
                <a:cs typeface="Times New Roman"/>
              </a:rPr>
              <a:t>CakeStoreApi</a:t>
            </a:r>
            <a:r>
              <a:rPr lang="en-US" sz="1000" dirty="0">
                <a:solidFill>
                  <a:srgbClr val="000000"/>
                </a:solidFill>
                <a:latin typeface="Arial"/>
                <a:ea typeface="Calibri"/>
                <a:cs typeface="Times New Roman"/>
              </a:rPr>
              <a:t> application, the browser displays </a:t>
            </a:r>
            <a:r>
              <a:rPr lang="en-US" sz="1000" b="1" dirty="0">
                <a:latin typeface="Arial"/>
                <a:ea typeface="Calibri"/>
                <a:cs typeface="Times New Roman"/>
              </a:rPr>
              <a:t>value1</a:t>
            </a:r>
            <a:r>
              <a:rPr lang="en-US" sz="1000" dirty="0">
                <a:solidFill>
                  <a:srgbClr val="000000"/>
                </a:solidFill>
                <a:latin typeface="Arial"/>
                <a:ea typeface="Calibri"/>
                <a:cs typeface="Times New Roman"/>
              </a:rPr>
              <a:t> and </a:t>
            </a:r>
            <a:r>
              <a:rPr lang="en-US" sz="1000" b="1" dirty="0">
                <a:latin typeface="Arial"/>
                <a:ea typeface="Calibri"/>
                <a:cs typeface="Times New Roman"/>
              </a:rPr>
              <a:t>value2</a:t>
            </a:r>
            <a:r>
              <a:rPr lang="en-US" sz="1000" dirty="0">
                <a:solidFill>
                  <a:srgbClr val="000000"/>
                </a:solidFill>
                <a:latin typeface="Arial"/>
                <a:ea typeface="Calibri"/>
                <a:cs typeface="Times New Roman"/>
              </a:rPr>
              <a:t>. You want to display your first name and your last name instead. What will you have to do to achieve your goal?</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should change the </a:t>
            </a:r>
            <a:r>
              <a:rPr lang="en-US" sz="1000" b="1" dirty="0">
                <a:latin typeface="Arial"/>
                <a:ea typeface="Calibri"/>
                <a:cs typeface="Times New Roman"/>
              </a:rPr>
              <a:t>Get</a:t>
            </a:r>
            <a:r>
              <a:rPr lang="en-US" sz="1000" dirty="0">
                <a:solidFill>
                  <a:srgbClr val="000000"/>
                </a:solidFill>
                <a:latin typeface="Arial"/>
                <a:ea typeface="Calibri"/>
                <a:cs typeface="Times New Roman"/>
              </a:rPr>
              <a:t> method of the </a:t>
            </a:r>
            <a:r>
              <a:rPr lang="en-US" sz="1000" b="1" dirty="0" err="1">
                <a:latin typeface="Arial"/>
                <a:ea typeface="Calibri"/>
                <a:cs typeface="Times New Roman"/>
              </a:rPr>
              <a:t>ValuesController</a:t>
            </a:r>
            <a:r>
              <a:rPr lang="en-US" sz="1000" dirty="0">
                <a:solidFill>
                  <a:srgbClr val="000000"/>
                </a:solidFill>
                <a:latin typeface="Arial"/>
                <a:ea typeface="Calibri"/>
                <a:cs typeface="Times New Roman"/>
              </a:rPr>
              <a:t> class, and instead of the string </a:t>
            </a:r>
            <a:r>
              <a:rPr lang="en-US" sz="1000" b="1" dirty="0">
                <a:latin typeface="Arial"/>
                <a:ea typeface="Calibri"/>
                <a:cs typeface="Times New Roman"/>
              </a:rPr>
              <a:t>value1,</a:t>
            </a:r>
            <a:r>
              <a:rPr lang="en-US" sz="1000" dirty="0">
                <a:solidFill>
                  <a:srgbClr val="000000"/>
                </a:solidFill>
                <a:latin typeface="Arial"/>
                <a:ea typeface="Calibri"/>
                <a:cs typeface="Times New Roman"/>
              </a:rPr>
              <a:t> type your first name, and instead of the string </a:t>
            </a:r>
            <a:r>
              <a:rPr lang="en-US" sz="1000" b="1" dirty="0">
                <a:latin typeface="Arial"/>
                <a:ea typeface="Calibri"/>
                <a:cs typeface="Times New Roman"/>
              </a:rPr>
              <a:t>value2</a:t>
            </a:r>
            <a:r>
              <a:rPr lang="en-US" sz="1000" dirty="0">
                <a:solidFill>
                  <a:srgbClr val="000000"/>
                </a:solidFill>
                <a:latin typeface="Arial"/>
                <a:ea typeface="Calibri"/>
                <a:cs typeface="Times New Roman"/>
              </a:rPr>
              <a:t> type your last name. To see the result, you should run the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885897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main difference between Razor Pages and MVC?</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main difference is the programming model. In Razor Pages, the model and the controller are included in the Razor Pages classes and the request goes straight to the page. On the other hand, MVC programming model separates the code into models, views, and controllers.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organization`s customers: Razor Pages, Web API, or MVC?</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 The aspects of Razor pages, Web API, and MVC programming models you have seen in this module can help determine which model you should use to develop the application. You know that Razor Pages and MVC applications provide precise control over the rendered HTML, which would be helpful in a graphic-driven website. In addition, in MVC applications, the separation of business logic, user interface elements, and input logic will be useful in a complex application. Web API is used to create RESTful APIs that are accessed by using AJAX technology and it is very popular with SPAs. If you intend to create an SPA application, Web API might be the choice.</a:t>
            </a:r>
          </a:p>
          <a:p>
            <a:pPr>
              <a:lnSpc>
                <a:spcPct val="115000"/>
              </a:lnSpc>
              <a:spcAft>
                <a:spcPts val="1000"/>
              </a:spcAft>
            </a:pPr>
            <a:r>
              <a:rPr lang="en-US" sz="1000" dirty="0">
                <a:latin typeface="Arial"/>
                <a:ea typeface="Calibri"/>
                <a:cs typeface="Times New Roman"/>
              </a:rPr>
              <a:t>The programming model should be chosen according to the website’s requirements. However, you must also consider the skills of your team of developers before you choose a programming model.</a:t>
            </a:r>
          </a:p>
        </p:txBody>
      </p:sp>
      <p:sp>
        <p:nvSpPr>
          <p:cNvPr id="4" name="Slide Number Placeholder 3"/>
          <p:cNvSpPr>
            <a:spLocks noGrp="1"/>
          </p:cNvSpPr>
          <p:nvPr>
            <p:ph type="sldNum" sz="quarter" idx="10"/>
          </p:nvPr>
        </p:nvSpPr>
        <p:spPr/>
        <p:txBody>
          <a:bodyPr/>
          <a:lstStyle/>
          <a:p>
            <a:fld id="{63BC7022-394D-4F46-A41A-DE110FFB76C7}"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23975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the students might see technologies and terms that are not fully clear to them. Explain to the students that the reason for this is that this module is only an overview and that many subjects will be explained in detail in the next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6735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Web API when you want to create HTTP services and to allow developers access specific sets of data or functionality of your application. If you would like to add a UI, you should combine Web API with another programming model that has UI functionality.</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MVC when you want the most precise control over HTML and URLs, when you want to cleanly separate business logic, user interface code, and input logic, or when you want to perform TDD.</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MVC,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a:t>
            </a:r>
            <a:r>
              <a:rPr lang="en-US" sz="1000" u="sng" dirty="0">
                <a:solidFill>
                  <a:srgbClr val="0000FF"/>
                </a:solidFill>
                <a:latin typeface="Arial"/>
                <a:ea typeface="Calibri"/>
                <a:cs typeface="Segoe UI"/>
                <a:hlinkClick r:id="rId3"/>
              </a:rPr>
              <a:t>http://go.microsoft.com/fwlink/?LinkID=293681&amp;clcid=0x409</a:t>
            </a:r>
            <a:r>
              <a:rPr lang="en-US" sz="1000" dirty="0">
                <a:solidFill>
                  <a:prstClr val="black"/>
                </a:solidFill>
                <a:latin typeface="Arial"/>
                <a:ea typeface="Calibri"/>
                <a:cs typeface="Times New Roman"/>
              </a:rPr>
              <a:t> </a:t>
            </a:r>
          </a:p>
          <a:p>
            <a:pPr>
              <a:lnSpc>
                <a:spcPct val="115000"/>
              </a:lnSpc>
              <a:spcAft>
                <a:spcPts val="1000"/>
              </a:spcAft>
            </a:pPr>
            <a:r>
              <a:rPr lang="en-IN" sz="1000" b="1" dirty="0">
                <a:solidFill>
                  <a:prstClr val="black"/>
                </a:solidFill>
                <a:latin typeface="Arial"/>
                <a:ea typeface="Calibri"/>
                <a:cs typeface="Times New Roman"/>
              </a:rPr>
              <a:t>Note: </a:t>
            </a:r>
            <a:r>
              <a:rPr lang="en-IN" sz="1000" dirty="0">
                <a:solidFill>
                  <a:prstClr val="black"/>
                </a:solidFill>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solidFill>
                <a:prstClr val="black"/>
              </a:solidFill>
              <a:latin typeface="Arial"/>
              <a:ea typeface="Calibri"/>
              <a:cs typeface="Times New Roman"/>
            </a:endParaRPr>
          </a:p>
          <a:p>
            <a:pPr lvl="0">
              <a:lnSpc>
                <a:spcPct val="115000"/>
              </a:lnSpc>
              <a:spcAft>
                <a:spcPts val="1000"/>
              </a:spcAft>
            </a:pP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94428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lesson provides the students with basic understanding of the Microsoft web stack. The goal is to orient the students to the different technologies they will be using when developing web applications. After completing it, they should be able to distinguish between client and server technologies, and hosting technologies in general. You should introduce each tool without much depth.</a:t>
            </a:r>
          </a:p>
        </p:txBody>
      </p:sp>
      <p:sp>
        <p:nvSpPr>
          <p:cNvPr id="4" name="Slide Number Placeholder 3"/>
          <p:cNvSpPr>
            <a:spLocks noGrp="1"/>
          </p:cNvSpPr>
          <p:nvPr>
            <p:ph type="sldNum" sz="quarter" idx="10"/>
          </p:nvPr>
        </p:nvSpPr>
        <p:spPr/>
        <p:txBody>
          <a:bodyPr/>
          <a:lstStyle/>
          <a:p>
            <a:fld id="{63BC7022-394D-4F46-A41A-DE110FFB76C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0830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to be a high-level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ct val="115000"/>
              </a:lnSpc>
              <a:spcAft>
                <a:spcPts val="1000"/>
              </a:spcAft>
            </a:pPr>
            <a:r>
              <a:rPr lang="en-US" sz="1000" dirty="0">
                <a:latin typeface="Arial"/>
                <a:ea typeface="Calibri"/>
                <a:cs typeface="Times New Roman"/>
              </a:rPr>
              <a:t>Throughout the course, students will use Visual Studio to build web applications. Even though they can use Visual Studio Code, we will focus solely on Visual Studio 2017.</a:t>
            </a:r>
          </a:p>
        </p:txBody>
      </p:sp>
      <p:sp>
        <p:nvSpPr>
          <p:cNvPr id="4" name="Slide Number Placeholder 3"/>
          <p:cNvSpPr>
            <a:spLocks noGrp="1"/>
          </p:cNvSpPr>
          <p:nvPr>
            <p:ph type="sldNum" sz="quarter" idx="10"/>
          </p:nvPr>
        </p:nvSpPr>
        <p:spPr/>
        <p:txBody>
          <a:bodyPr/>
          <a:lstStyle/>
          <a:p>
            <a:fld id="{63BC7022-394D-4F46-A41A-DE110FFB76C7}"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19268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programming models. The programming models will be covered in subsequent lessons of this module. </a:t>
            </a:r>
          </a:p>
        </p:txBody>
      </p:sp>
      <p:sp>
        <p:nvSpPr>
          <p:cNvPr id="4" name="Slide Number Placeholder 3"/>
          <p:cNvSpPr>
            <a:spLocks noGrp="1"/>
          </p:cNvSpPr>
          <p:nvPr>
            <p:ph type="sldNum" sz="quarter" idx="10"/>
          </p:nvPr>
        </p:nvSpPr>
        <p:spPr/>
        <p:txBody>
          <a:bodyPr/>
          <a:lstStyle/>
          <a:p>
            <a:fld id="{63BC7022-394D-4F46-A41A-DE110FFB76C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48106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JavaScript lies beneath all the technologies described in this topic. JavaScript exists within HTML pages and can change the styles of elements by using cascading style sheets (CSS) styles and the structure and content of web pages. There are many libraries and frameworks that are built on top of JavaScript such as jQuery, Angular, React, Underscore, and more. </a:t>
            </a:r>
          </a:p>
          <a:p>
            <a:pPr>
              <a:lnSpc>
                <a:spcPct val="115000"/>
              </a:lnSpc>
              <a:spcAft>
                <a:spcPts val="1000"/>
              </a:spcAft>
            </a:pPr>
            <a:r>
              <a:rPr lang="en-US" sz="1000" dirty="0">
                <a:latin typeface="Arial"/>
                <a:ea typeface="Calibri"/>
                <a:cs typeface="Times New Roman"/>
              </a:rPr>
              <a:t>These libraries and frameworks allow you to speed up the development process and create rich web applications.</a:t>
            </a:r>
          </a:p>
        </p:txBody>
      </p:sp>
      <p:sp>
        <p:nvSpPr>
          <p:cNvPr id="4" name="Slide Number Placeholder 3"/>
          <p:cNvSpPr>
            <a:spLocks noGrp="1"/>
          </p:cNvSpPr>
          <p:nvPr>
            <p:ph type="sldNum" sz="quarter" idx="10"/>
          </p:nvPr>
        </p:nvSpPr>
        <p:spPr/>
        <p:txBody>
          <a:bodyPr/>
          <a:lstStyle/>
          <a:p>
            <a:fld id="{63BC7022-394D-4F46-A41A-DE110FFB76C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9634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IIS at: </a:t>
            </a:r>
            <a:endParaRPr lang="en-US" sz="1000" dirty="0">
              <a:latin typeface="Arial"/>
              <a:ea typeface="Calibri"/>
              <a:cs typeface="Times New Roman"/>
            </a:endParaRPr>
          </a:p>
          <a:p>
            <a:pPr>
              <a:lnSpc>
                <a:spcPct val="115000"/>
              </a:lnSpc>
              <a:spcAft>
                <a:spcPts val="1000"/>
              </a:spcAft>
            </a:pPr>
            <a:r>
              <a:rPr lang="en-US" sz="1000" u="sng" dirty="0">
                <a:solidFill>
                  <a:srgbClr val="0000FF"/>
                </a:solidFill>
                <a:latin typeface="Arial"/>
                <a:ea typeface="Calibri"/>
                <a:cs typeface="Segoe UI"/>
                <a:hlinkClick r:id="rId3"/>
              </a:rPr>
              <a:t>http://go.microsoft.com/fwlink/?LinkID=288942&amp;clcid=0x409</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Segoe UI"/>
              </a:rPr>
              <a:t>The Apache web server homepage can be found at: </a:t>
            </a:r>
            <a:r>
              <a:rPr lang="en-US" sz="1000" u="sng" dirty="0">
                <a:solidFill>
                  <a:srgbClr val="0000FF"/>
                </a:solidFill>
                <a:latin typeface="Arial"/>
                <a:ea typeface="Calibri"/>
                <a:cs typeface="Segoe UI"/>
                <a:hlinkClick r:id="rId4"/>
              </a:rPr>
              <a:t>http://go.microsoft.com/fwlink/?LinkID=288943&amp;clcid=0x409</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0232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Microsoft Azure before you teach this </a:t>
            </a:r>
            <a:r>
              <a:rPr lang="en-US" sz="1000" dirty="0" err="1">
                <a:latin typeface="Arial"/>
                <a:ea typeface="Calibri"/>
                <a:cs typeface="Segoe UI"/>
              </a:rPr>
              <a:t>topic.You</a:t>
            </a:r>
            <a:r>
              <a:rPr lang="en-US" sz="1000" dirty="0">
                <a:latin typeface="Arial"/>
                <a:ea typeface="Calibri"/>
                <a:cs typeface="Segoe UI"/>
              </a:rPr>
              <a:t> can create a trial Azure user account and use it to create Web apps, databases, and so on. Explore the features of Azure at </a:t>
            </a:r>
            <a:r>
              <a:rPr lang="en-US" sz="1000" u="sng" dirty="0">
                <a:solidFill>
                  <a:srgbClr val="0000FF"/>
                </a:solidFill>
                <a:latin typeface="Arial"/>
                <a:ea typeface="Calibri"/>
                <a:cs typeface="Segoe UI"/>
                <a:hlinkClick r:id="rId3"/>
              </a:rPr>
              <a:t>http://go.microsoft.com/fwlink/?LinkID=288944&amp;clcid=0x409</a:t>
            </a:r>
            <a:r>
              <a:rPr lang="en-US" sz="1000" u="sng" dirty="0">
                <a:solidFill>
                  <a:srgbClr val="0000FF"/>
                </a:solidFill>
                <a:latin typeface="Arial"/>
                <a:ea typeface="Calibri"/>
                <a:cs typeface="Times New Roman"/>
                <a:hlinkClick r:id="rId3"/>
              </a:rPr>
              <a:t>.</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32587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https://docs.microsoft.com/en-us/aspnet/core/tutorials/choose-web-ui?view=aspnetcore-6.0</a:t>
            </a:r>
          </a:p>
        </p:txBody>
      </p:sp>
      <p:sp>
        <p:nvSpPr>
          <p:cNvPr id="4" name="Slide Number Placeholder 3"/>
          <p:cNvSpPr>
            <a:spLocks noGrp="1"/>
          </p:cNvSpPr>
          <p:nvPr>
            <p:ph type="sldNum" sz="quarter" idx="10"/>
          </p:nvPr>
        </p:nvSpPr>
        <p:spPr/>
        <p:txBody>
          <a:bodyPr/>
          <a:lstStyle/>
          <a:p>
            <a:fld id="{63BC7022-394D-4F46-A41A-DE110FFB76C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71414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748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Tree>
    <p:extLst>
      <p:ext uri="{BB962C8B-B14F-4D97-AF65-F5344CB8AC3E}">
        <p14:creationId xmlns:p14="http://schemas.microsoft.com/office/powerpoint/2010/main" val="3382148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87304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159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718397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542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856418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425341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201544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000997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171080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963184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98254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164269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1860296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9515012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6636195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24577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136704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93087822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5227305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32726664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5331261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523170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401086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2938245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15264562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9875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10501217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21216886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0935186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944951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5267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188734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694950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670245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4040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31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0077262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519422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6850665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4368418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3330636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0465445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8870664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1283120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4251667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401733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8761076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4011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240788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726914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5086914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512589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5647945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7792382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3544020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843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6138233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234390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992733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91468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39846582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9701519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5857121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3325005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6835392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59483121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35032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3.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25.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theme" Target="../theme/theme4.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743"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9384279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51430320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73755751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8.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48.xml"/><Relationship Id="rId6" Type="http://schemas.openxmlformats.org/officeDocument/2006/relationships/image" Target="../media/image37.png"/><Relationship Id="rId5" Type="http://schemas.openxmlformats.org/officeDocument/2006/relationships/image" Target="../media/image2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49.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8.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1</a:t>
            </a:r>
          </a:p>
        </p:txBody>
      </p:sp>
      <p:sp>
        <p:nvSpPr>
          <p:cNvPr id="3" name="Subtitle 2"/>
          <p:cNvSpPr>
            <a:spLocks noGrp="1"/>
          </p:cNvSpPr>
          <p:nvPr>
            <p:ph type="subTitle" idx="1"/>
          </p:nvPr>
        </p:nvSpPr>
        <p:spPr/>
        <p:txBody>
          <a:bodyPr>
            <a:normAutofit/>
          </a:bodyPr>
          <a:lstStyle/>
          <a:p>
            <a:r>
              <a:rPr lang="en-US" sz="2800" dirty="0"/>
              <a:t>Exploring ASP.NET Core 
</a:t>
            </a:r>
          </a:p>
        </p:txBody>
      </p:sp>
    </p:spTree>
    <p:extLst>
      <p:ext uri="{BB962C8B-B14F-4D97-AF65-F5344CB8AC3E}">
        <p14:creationId xmlns:p14="http://schemas.microsoft.com/office/powerpoint/2010/main" val="98971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CA7D-DB98-4F76-95B6-AE63E21EEB3D}"/>
              </a:ext>
            </a:extLst>
          </p:cNvPr>
          <p:cNvSpPr>
            <a:spLocks noGrp="1"/>
          </p:cNvSpPr>
          <p:nvPr>
            <p:ph type="title"/>
          </p:nvPr>
        </p:nvSpPr>
        <p:spPr/>
        <p:txBody>
          <a:bodyPr/>
          <a:lstStyle/>
          <a:p>
            <a:r>
              <a:rPr lang="en-US" sz="2400" dirty="0"/>
              <a:t>Benefits and costs of server and client rendered UI</a:t>
            </a:r>
            <a:endParaRPr lang="nl-NL" sz="2400" dirty="0"/>
          </a:p>
        </p:txBody>
      </p:sp>
      <p:sp>
        <p:nvSpPr>
          <p:cNvPr id="3" name="Text Placeholder 2">
            <a:extLst>
              <a:ext uri="{FF2B5EF4-FFF2-40B4-BE49-F238E27FC236}">
                <a16:creationId xmlns:a16="http://schemas.microsoft.com/office/drawing/2014/main" id="{29EB5929-228B-414A-9D51-754BD0679B07}"/>
              </a:ext>
            </a:extLst>
          </p:cNvPr>
          <p:cNvSpPr>
            <a:spLocks noGrp="1"/>
          </p:cNvSpPr>
          <p:nvPr>
            <p:ph type="body" idx="1"/>
          </p:nvPr>
        </p:nvSpPr>
        <p:spPr/>
        <p:txBody>
          <a:bodyPr>
            <a:normAutofit/>
          </a:bodyPr>
          <a:lstStyle/>
          <a:p>
            <a:r>
              <a:rPr lang="en-US" sz="2000" dirty="0"/>
              <a:t>Three general approaches to building modern web UI with ASP.NET Core:</a:t>
            </a:r>
          </a:p>
          <a:p>
            <a:pPr lvl="1"/>
            <a:r>
              <a:rPr lang="en-US" sz="2000" dirty="0"/>
              <a:t>Apps that render UI from the server.</a:t>
            </a:r>
          </a:p>
          <a:p>
            <a:pPr lvl="1"/>
            <a:r>
              <a:rPr lang="en-US" sz="2000" dirty="0"/>
              <a:t>Apps that render UI on the client in the browser.</a:t>
            </a:r>
          </a:p>
          <a:p>
            <a:pPr lvl="1"/>
            <a:r>
              <a:rPr lang="en-US" sz="2000" dirty="0"/>
              <a:t>Hybrid apps that take advantage of both server and client UI rendering approaches. For example, most of the web UI is rendered on the server, and client rendered components are added as needed.</a:t>
            </a:r>
          </a:p>
          <a:p>
            <a:r>
              <a:rPr lang="en-US" sz="2000" dirty="0"/>
              <a:t>There are benefits and drawbacks to consider when rendering UI on the server or on the client.</a:t>
            </a:r>
          </a:p>
          <a:p>
            <a:endParaRPr lang="nl-NL" sz="2000" dirty="0"/>
          </a:p>
        </p:txBody>
      </p:sp>
    </p:spTree>
    <p:extLst>
      <p:ext uri="{BB962C8B-B14F-4D97-AF65-F5344CB8AC3E}">
        <p14:creationId xmlns:p14="http://schemas.microsoft.com/office/powerpoint/2010/main" val="357022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B907-8DDD-4563-B7BD-3734CEFDEA1B}"/>
              </a:ext>
            </a:extLst>
          </p:cNvPr>
          <p:cNvSpPr>
            <a:spLocks noGrp="1"/>
          </p:cNvSpPr>
          <p:nvPr>
            <p:ph type="title"/>
          </p:nvPr>
        </p:nvSpPr>
        <p:spPr/>
        <p:txBody>
          <a:bodyPr/>
          <a:lstStyle/>
          <a:p>
            <a:r>
              <a:rPr lang="nl-NL" sz="2400" dirty="0"/>
              <a:t>Server </a:t>
            </a:r>
            <a:r>
              <a:rPr lang="nl-NL" sz="2400" dirty="0" err="1"/>
              <a:t>rendered</a:t>
            </a:r>
            <a:r>
              <a:rPr lang="nl-NL" sz="2400" dirty="0"/>
              <a:t> UI</a:t>
            </a:r>
          </a:p>
        </p:txBody>
      </p:sp>
      <p:sp>
        <p:nvSpPr>
          <p:cNvPr id="3" name="Text Placeholder 2">
            <a:extLst>
              <a:ext uri="{FF2B5EF4-FFF2-40B4-BE49-F238E27FC236}">
                <a16:creationId xmlns:a16="http://schemas.microsoft.com/office/drawing/2014/main" id="{B2E4BDFF-319A-4F18-843F-3D17C8000076}"/>
              </a:ext>
            </a:extLst>
          </p:cNvPr>
          <p:cNvSpPr>
            <a:spLocks noGrp="1"/>
          </p:cNvSpPr>
          <p:nvPr>
            <p:ph type="body" idx="1"/>
          </p:nvPr>
        </p:nvSpPr>
        <p:spPr>
          <a:xfrm>
            <a:off x="1296000" y="1290918"/>
            <a:ext cx="9864000" cy="4865082"/>
          </a:xfrm>
        </p:spPr>
        <p:txBody>
          <a:bodyPr>
            <a:noAutofit/>
          </a:bodyPr>
          <a:lstStyle/>
          <a:p>
            <a:r>
              <a:rPr lang="en-US" sz="2000" dirty="0"/>
              <a:t>HTML and CSS rendered on the server dynamically</a:t>
            </a:r>
          </a:p>
          <a:p>
            <a:pPr lvl="1"/>
            <a:r>
              <a:rPr lang="en-US" sz="2000" dirty="0"/>
              <a:t>Minimal client requirements</a:t>
            </a:r>
          </a:p>
          <a:p>
            <a:pPr lvl="1"/>
            <a:r>
              <a:rPr lang="en-US" sz="2000" dirty="0"/>
              <a:t>Great for low-end devices and low-bandwidth connections.</a:t>
            </a:r>
          </a:p>
          <a:p>
            <a:pPr lvl="1"/>
            <a:r>
              <a:rPr lang="en-US" sz="2000" dirty="0"/>
              <a:t>Allows for a broad range of browser versions at the client.</a:t>
            </a:r>
          </a:p>
          <a:p>
            <a:pPr lvl="1"/>
            <a:r>
              <a:rPr lang="en-US" sz="2000" dirty="0"/>
              <a:t>Quick initial page load times.</a:t>
            </a:r>
          </a:p>
          <a:p>
            <a:pPr lvl="1"/>
            <a:r>
              <a:rPr lang="en-US" sz="2000" dirty="0"/>
              <a:t>Minimal to no JavaScript to pull to the client.</a:t>
            </a:r>
          </a:p>
          <a:p>
            <a:pPr lvl="1"/>
            <a:r>
              <a:rPr lang="en-US" sz="2000" dirty="0"/>
              <a:t>Flexibility of access to protected server resources:</a:t>
            </a:r>
          </a:p>
          <a:p>
            <a:pPr lvl="1"/>
            <a:r>
              <a:rPr lang="en-US" sz="2000" dirty="0"/>
              <a:t>Database access.</a:t>
            </a:r>
          </a:p>
          <a:p>
            <a:pPr lvl="1"/>
            <a:r>
              <a:rPr lang="en-US" sz="2000" dirty="0"/>
              <a:t>Access to secrets, such as values for API calls to Azure storage.</a:t>
            </a:r>
          </a:p>
          <a:p>
            <a:pPr lvl="1"/>
            <a:r>
              <a:rPr lang="en-US" sz="2000" dirty="0"/>
              <a:t>Static site analysis advantages, such as search engine optimization.</a:t>
            </a:r>
          </a:p>
          <a:p>
            <a:r>
              <a:rPr lang="en-US" sz="2000" dirty="0"/>
              <a:t>Drawbacks:</a:t>
            </a:r>
          </a:p>
          <a:p>
            <a:pPr lvl="1"/>
            <a:r>
              <a:rPr lang="en-US" sz="2000" dirty="0"/>
              <a:t>Cost of compute and memory concentrated on the server</a:t>
            </a:r>
          </a:p>
          <a:p>
            <a:pPr lvl="1"/>
            <a:r>
              <a:rPr lang="en-US" sz="2000" dirty="0"/>
              <a:t>User interactions require a round trip to the server to generate UI updates.</a:t>
            </a:r>
            <a:endParaRPr lang="nl-NL" sz="2000" dirty="0"/>
          </a:p>
        </p:txBody>
      </p:sp>
    </p:spTree>
    <p:extLst>
      <p:ext uri="{BB962C8B-B14F-4D97-AF65-F5344CB8AC3E}">
        <p14:creationId xmlns:p14="http://schemas.microsoft.com/office/powerpoint/2010/main" val="415116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9EEA-9C57-4AA3-B94D-C4A84E703864}"/>
              </a:ext>
            </a:extLst>
          </p:cNvPr>
          <p:cNvSpPr>
            <a:spLocks noGrp="1"/>
          </p:cNvSpPr>
          <p:nvPr>
            <p:ph type="title"/>
          </p:nvPr>
        </p:nvSpPr>
        <p:spPr/>
        <p:txBody>
          <a:bodyPr/>
          <a:lstStyle/>
          <a:p>
            <a:r>
              <a:rPr lang="nl-NL" sz="2400" dirty="0"/>
              <a:t>Client </a:t>
            </a:r>
            <a:r>
              <a:rPr lang="nl-NL" sz="2400" dirty="0" err="1"/>
              <a:t>rendered</a:t>
            </a:r>
            <a:r>
              <a:rPr lang="nl-NL" sz="2400" dirty="0"/>
              <a:t> UI</a:t>
            </a:r>
          </a:p>
        </p:txBody>
      </p:sp>
      <p:sp>
        <p:nvSpPr>
          <p:cNvPr id="3" name="Text Placeholder 2">
            <a:extLst>
              <a:ext uri="{FF2B5EF4-FFF2-40B4-BE49-F238E27FC236}">
                <a16:creationId xmlns:a16="http://schemas.microsoft.com/office/drawing/2014/main" id="{C3EFE381-B207-473E-9667-714562B01F69}"/>
              </a:ext>
            </a:extLst>
          </p:cNvPr>
          <p:cNvSpPr>
            <a:spLocks noGrp="1"/>
          </p:cNvSpPr>
          <p:nvPr>
            <p:ph type="body" idx="1"/>
          </p:nvPr>
        </p:nvSpPr>
        <p:spPr>
          <a:xfrm>
            <a:off x="1296000" y="1434353"/>
            <a:ext cx="9864000" cy="4721647"/>
          </a:xfrm>
        </p:spPr>
        <p:txBody>
          <a:bodyPr>
            <a:normAutofit/>
          </a:bodyPr>
          <a:lstStyle/>
          <a:p>
            <a:r>
              <a:rPr lang="en-US" sz="2000" dirty="0"/>
              <a:t>UI rendered on the client, updating browser DOM as necessary</a:t>
            </a:r>
          </a:p>
          <a:p>
            <a:pPr lvl="1"/>
            <a:r>
              <a:rPr lang="en-US" sz="2000" dirty="0"/>
              <a:t>Nearly instant rich interactivity without requiring a round trip to the server.</a:t>
            </a:r>
          </a:p>
          <a:p>
            <a:pPr lvl="1"/>
            <a:r>
              <a:rPr lang="en-US" sz="2000" dirty="0"/>
              <a:t>Incremental updates</a:t>
            </a:r>
          </a:p>
          <a:p>
            <a:pPr lvl="1"/>
            <a:r>
              <a:rPr lang="en-US" sz="2000" dirty="0"/>
              <a:t>Can be designed to run in a disconnected mode.</a:t>
            </a:r>
          </a:p>
          <a:p>
            <a:pPr lvl="1"/>
            <a:r>
              <a:rPr lang="en-US" sz="2000" dirty="0"/>
              <a:t>Reduced server load and cost.</a:t>
            </a:r>
          </a:p>
          <a:p>
            <a:pPr lvl="1"/>
            <a:r>
              <a:rPr lang="en-US" sz="2000" dirty="0"/>
              <a:t>Takes advantage of the capabilities of the user’s device.</a:t>
            </a:r>
          </a:p>
          <a:p>
            <a:r>
              <a:rPr lang="en-US" sz="2000" dirty="0"/>
              <a:t>Drawbacks:</a:t>
            </a:r>
          </a:p>
          <a:p>
            <a:pPr lvl="1"/>
            <a:r>
              <a:rPr lang="en-US" sz="2000" dirty="0"/>
              <a:t>Code for the logic has to be downloaded and executed on the client, adding to the initial load time.</a:t>
            </a:r>
          </a:p>
          <a:p>
            <a:pPr lvl="1"/>
            <a:r>
              <a:rPr lang="en-US" sz="2000" dirty="0"/>
              <a:t>Client requirements may exclude users who have low-end devices, older browser versions, or low-bandwidth connections.</a:t>
            </a:r>
            <a:endParaRPr lang="nl-NL" sz="2000" dirty="0"/>
          </a:p>
        </p:txBody>
      </p:sp>
    </p:spTree>
    <p:extLst>
      <p:ext uri="{BB962C8B-B14F-4D97-AF65-F5344CB8AC3E}">
        <p14:creationId xmlns:p14="http://schemas.microsoft.com/office/powerpoint/2010/main" val="3095975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A21C-453E-4046-8E28-824B353E32BC}"/>
              </a:ext>
            </a:extLst>
          </p:cNvPr>
          <p:cNvSpPr>
            <a:spLocks noGrp="1"/>
          </p:cNvSpPr>
          <p:nvPr>
            <p:ph type="title"/>
          </p:nvPr>
        </p:nvSpPr>
        <p:spPr/>
        <p:txBody>
          <a:bodyPr/>
          <a:lstStyle/>
          <a:p>
            <a:r>
              <a:rPr lang="en-US" sz="2400" dirty="0"/>
              <a:t>Hybrid</a:t>
            </a:r>
            <a:endParaRPr lang="nl-NL" sz="2400" dirty="0"/>
          </a:p>
        </p:txBody>
      </p:sp>
      <p:sp>
        <p:nvSpPr>
          <p:cNvPr id="3" name="Text Placeholder 2">
            <a:extLst>
              <a:ext uri="{FF2B5EF4-FFF2-40B4-BE49-F238E27FC236}">
                <a16:creationId xmlns:a16="http://schemas.microsoft.com/office/drawing/2014/main" id="{B0FF53DD-6869-46C2-A461-E982F2437A23}"/>
              </a:ext>
            </a:extLst>
          </p:cNvPr>
          <p:cNvSpPr>
            <a:spLocks noGrp="1"/>
          </p:cNvSpPr>
          <p:nvPr>
            <p:ph type="body" idx="1"/>
          </p:nvPr>
        </p:nvSpPr>
        <p:spPr>
          <a:xfrm>
            <a:off x="1296000" y="1595718"/>
            <a:ext cx="9864000" cy="4560282"/>
          </a:xfrm>
        </p:spPr>
        <p:txBody>
          <a:bodyPr>
            <a:normAutofit/>
          </a:bodyPr>
          <a:lstStyle/>
          <a:p>
            <a:r>
              <a:rPr lang="en-US" sz="2000" dirty="0"/>
              <a:t>Components Prerendered on the server</a:t>
            </a:r>
          </a:p>
          <a:p>
            <a:r>
              <a:rPr lang="en-US" sz="2000" dirty="0"/>
              <a:t>UI updated incrementally on the client</a:t>
            </a:r>
          </a:p>
          <a:p>
            <a:pPr lvl="1"/>
            <a:r>
              <a:rPr lang="en-US" sz="2000" dirty="0"/>
              <a:t>Increased perceived responsiveness</a:t>
            </a:r>
          </a:p>
          <a:p>
            <a:pPr lvl="1"/>
            <a:r>
              <a:rPr lang="en-US" sz="2000" dirty="0"/>
              <a:t>Better SEO</a:t>
            </a:r>
            <a:endParaRPr lang="nl-NL" sz="2000" dirty="0"/>
          </a:p>
        </p:txBody>
      </p:sp>
    </p:spTree>
    <p:extLst>
      <p:ext uri="{BB962C8B-B14F-4D97-AF65-F5344CB8AC3E}">
        <p14:creationId xmlns:p14="http://schemas.microsoft.com/office/powerpoint/2010/main" val="228027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3E37-818C-4166-98F4-5261F365A8A3}"/>
              </a:ext>
            </a:extLst>
          </p:cNvPr>
          <p:cNvSpPr>
            <a:spLocks noGrp="1"/>
          </p:cNvSpPr>
          <p:nvPr>
            <p:ph type="title"/>
          </p:nvPr>
        </p:nvSpPr>
        <p:spPr/>
        <p:txBody>
          <a:bodyPr/>
          <a:lstStyle/>
          <a:p>
            <a:r>
              <a:rPr lang="da-DK" sz="2400" dirty="0"/>
              <a:t>ASP.NET Core web solutions</a:t>
            </a:r>
            <a:endParaRPr lang="nl-NL" sz="2400" dirty="0"/>
          </a:p>
        </p:txBody>
      </p:sp>
      <p:sp>
        <p:nvSpPr>
          <p:cNvPr id="3" name="Text Placeholder 2">
            <a:extLst>
              <a:ext uri="{FF2B5EF4-FFF2-40B4-BE49-F238E27FC236}">
                <a16:creationId xmlns:a16="http://schemas.microsoft.com/office/drawing/2014/main" id="{56A8B1D8-3F54-4ADA-87EB-52843B0DFCA8}"/>
              </a:ext>
            </a:extLst>
          </p:cNvPr>
          <p:cNvSpPr>
            <a:spLocks noGrp="1"/>
          </p:cNvSpPr>
          <p:nvPr>
            <p:ph type="body" idx="1"/>
          </p:nvPr>
        </p:nvSpPr>
        <p:spPr/>
        <p:txBody>
          <a:bodyPr>
            <a:normAutofit/>
          </a:bodyPr>
          <a:lstStyle/>
          <a:p>
            <a:r>
              <a:rPr lang="da-DK" sz="2000" dirty="0"/>
              <a:t>ASP.NET Core web UI server rendered solutions</a:t>
            </a:r>
          </a:p>
          <a:p>
            <a:pPr lvl="1"/>
            <a:r>
              <a:rPr lang="fr-FR" sz="2000" dirty="0"/>
              <a:t>ASP.NET </a:t>
            </a:r>
            <a:r>
              <a:rPr lang="fr-FR" sz="2000" dirty="0" err="1"/>
              <a:t>Core</a:t>
            </a:r>
            <a:r>
              <a:rPr lang="fr-FR" sz="2000" dirty="0"/>
              <a:t> </a:t>
            </a:r>
            <a:r>
              <a:rPr lang="fr-FR" sz="2000" dirty="0" err="1"/>
              <a:t>Razor</a:t>
            </a:r>
            <a:r>
              <a:rPr lang="fr-FR" sz="2000" dirty="0"/>
              <a:t> Pages</a:t>
            </a:r>
          </a:p>
          <a:p>
            <a:pPr lvl="1"/>
            <a:r>
              <a:rPr lang="nl-NL" sz="2000" dirty="0"/>
              <a:t>ASP.NET </a:t>
            </a:r>
            <a:r>
              <a:rPr lang="nl-NL" sz="2000" dirty="0" err="1"/>
              <a:t>Core</a:t>
            </a:r>
            <a:r>
              <a:rPr lang="nl-NL" sz="2000" dirty="0"/>
              <a:t> MVC</a:t>
            </a:r>
          </a:p>
          <a:p>
            <a:r>
              <a:rPr lang="da-DK" sz="2000" dirty="0"/>
              <a:t>ASP.NET Core web UI client rendered solutions</a:t>
            </a:r>
          </a:p>
          <a:p>
            <a:pPr lvl="1"/>
            <a:r>
              <a:rPr lang="da-DK" sz="2000" dirty="0"/>
              <a:t>Blazor</a:t>
            </a:r>
          </a:p>
          <a:p>
            <a:pPr lvl="1"/>
            <a:r>
              <a:rPr lang="da-DK" sz="2000" dirty="0"/>
              <a:t>Single Page Applications with Javascript frameworks</a:t>
            </a:r>
          </a:p>
          <a:p>
            <a:r>
              <a:rPr lang="da-DK" sz="2000" dirty="0"/>
              <a:t>ASP.NET Core web UI hybrid rendered solutions</a:t>
            </a:r>
          </a:p>
          <a:p>
            <a:pPr lvl="1"/>
            <a:r>
              <a:rPr lang="da-DK" sz="2000" dirty="0"/>
              <a:t>Razor Pages or MVC with Razor Components</a:t>
            </a:r>
          </a:p>
          <a:p>
            <a:endParaRPr lang="nl-NL" sz="2000" dirty="0"/>
          </a:p>
          <a:p>
            <a:pPr lvl="1"/>
            <a:endParaRPr lang="nl-NL" sz="2000" dirty="0"/>
          </a:p>
        </p:txBody>
      </p:sp>
    </p:spTree>
    <p:extLst>
      <p:ext uri="{BB962C8B-B14F-4D97-AF65-F5344CB8AC3E}">
        <p14:creationId xmlns:p14="http://schemas.microsoft.com/office/powerpoint/2010/main" val="155191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890C-2E8E-4345-BA9D-D0C7E2AC4BC6}"/>
              </a:ext>
            </a:extLst>
          </p:cNvPr>
          <p:cNvSpPr>
            <a:spLocks noGrp="1"/>
          </p:cNvSpPr>
          <p:nvPr>
            <p:ph type="title"/>
          </p:nvPr>
        </p:nvSpPr>
        <p:spPr/>
        <p:txBody>
          <a:bodyPr/>
          <a:lstStyle/>
          <a:p>
            <a:r>
              <a:rPr lang="fr-FR" sz="2400" dirty="0"/>
              <a:t>ASP.NET </a:t>
            </a:r>
            <a:r>
              <a:rPr lang="fr-FR" sz="2400" dirty="0" err="1"/>
              <a:t>Core</a:t>
            </a:r>
            <a:r>
              <a:rPr lang="fr-FR" sz="2400" dirty="0"/>
              <a:t> </a:t>
            </a:r>
            <a:r>
              <a:rPr lang="fr-FR" sz="2400" dirty="0" err="1"/>
              <a:t>Razor</a:t>
            </a:r>
            <a:r>
              <a:rPr lang="fr-FR" sz="2400" dirty="0"/>
              <a:t> Pages</a:t>
            </a:r>
            <a:endParaRPr lang="nl-NL" sz="2400" dirty="0"/>
          </a:p>
        </p:txBody>
      </p:sp>
      <p:sp>
        <p:nvSpPr>
          <p:cNvPr id="3" name="Text Placeholder 2">
            <a:extLst>
              <a:ext uri="{FF2B5EF4-FFF2-40B4-BE49-F238E27FC236}">
                <a16:creationId xmlns:a16="http://schemas.microsoft.com/office/drawing/2014/main" id="{A19B9A14-4047-44B5-8DFD-341DAF93AE50}"/>
              </a:ext>
            </a:extLst>
          </p:cNvPr>
          <p:cNvSpPr>
            <a:spLocks noGrp="1"/>
          </p:cNvSpPr>
          <p:nvPr>
            <p:ph type="body" idx="1"/>
          </p:nvPr>
        </p:nvSpPr>
        <p:spPr/>
        <p:txBody>
          <a:bodyPr>
            <a:normAutofit/>
          </a:bodyPr>
          <a:lstStyle/>
          <a:p>
            <a:r>
              <a:rPr lang="en-US" sz="2000" dirty="0"/>
              <a:t>Page-based model. </a:t>
            </a:r>
          </a:p>
          <a:p>
            <a:r>
              <a:rPr lang="en-US" sz="2000" dirty="0"/>
              <a:t>UI and business logic concerns kept separate but within the page.</a:t>
            </a:r>
          </a:p>
          <a:p>
            <a:r>
              <a:rPr lang="en-US" sz="2000" dirty="0"/>
              <a:t>Recommended way to create new page-based or form-based apps for developers new to ASP.NET Core. </a:t>
            </a:r>
          </a:p>
          <a:p>
            <a:r>
              <a:rPr lang="en-US" sz="2000" dirty="0"/>
              <a:t>Easier starting point than ASP.NET Core MVC.</a:t>
            </a:r>
          </a:p>
          <a:p>
            <a:r>
              <a:rPr lang="en-US" sz="2000" dirty="0"/>
              <a:t>Testable and scales to large apps.</a:t>
            </a:r>
          </a:p>
          <a:p>
            <a:r>
              <a:rPr lang="en-US" sz="2000" dirty="0"/>
              <a:t>View specific logic and view models can be kept together in their own namespace and directory.</a:t>
            </a:r>
          </a:p>
          <a:p>
            <a:r>
              <a:rPr lang="en-US" sz="2000" dirty="0"/>
              <a:t>Groups of related pages can be kept in their own namespace and directory.</a:t>
            </a:r>
            <a:endParaRPr lang="nl-NL" sz="2000" dirty="0"/>
          </a:p>
        </p:txBody>
      </p:sp>
    </p:spTree>
    <p:extLst>
      <p:ext uri="{BB962C8B-B14F-4D97-AF65-F5344CB8AC3E}">
        <p14:creationId xmlns:p14="http://schemas.microsoft.com/office/powerpoint/2010/main" val="247433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D01C-F6B3-4D9B-A70F-3D7449B5CD1E}"/>
              </a:ext>
            </a:extLst>
          </p:cNvPr>
          <p:cNvSpPr>
            <a:spLocks noGrp="1"/>
          </p:cNvSpPr>
          <p:nvPr>
            <p:ph type="title"/>
          </p:nvPr>
        </p:nvSpPr>
        <p:spPr/>
        <p:txBody>
          <a:bodyPr/>
          <a:lstStyle/>
          <a:p>
            <a:r>
              <a:rPr lang="nl-NL" sz="2400" dirty="0"/>
              <a:t>ASP.NET </a:t>
            </a:r>
            <a:r>
              <a:rPr lang="nl-NL" sz="2400" dirty="0" err="1"/>
              <a:t>Core</a:t>
            </a:r>
            <a:r>
              <a:rPr lang="nl-NL" sz="2400" dirty="0"/>
              <a:t> MVC</a:t>
            </a:r>
          </a:p>
        </p:txBody>
      </p:sp>
      <p:sp>
        <p:nvSpPr>
          <p:cNvPr id="3" name="Text Placeholder 2">
            <a:extLst>
              <a:ext uri="{FF2B5EF4-FFF2-40B4-BE49-F238E27FC236}">
                <a16:creationId xmlns:a16="http://schemas.microsoft.com/office/drawing/2014/main" id="{C1DA388A-54C6-4CC7-B842-D411F3BA8EB6}"/>
              </a:ext>
            </a:extLst>
          </p:cNvPr>
          <p:cNvSpPr>
            <a:spLocks noGrp="1"/>
          </p:cNvSpPr>
          <p:nvPr>
            <p:ph type="body" idx="1"/>
          </p:nvPr>
        </p:nvSpPr>
        <p:spPr/>
        <p:txBody>
          <a:bodyPr>
            <a:normAutofit/>
          </a:bodyPr>
          <a:lstStyle/>
          <a:p>
            <a:r>
              <a:rPr lang="en-US" sz="2000" dirty="0"/>
              <a:t>Model-View-Controller (MVC) architectural pattern. </a:t>
            </a:r>
          </a:p>
          <a:p>
            <a:pPr lvl="1"/>
            <a:r>
              <a:rPr lang="en-US" sz="2000" dirty="0"/>
              <a:t>User requests are routed to a controller. </a:t>
            </a:r>
          </a:p>
          <a:p>
            <a:pPr lvl="1"/>
            <a:r>
              <a:rPr lang="en-US" sz="2000" dirty="0"/>
              <a:t>Controller works with the model to perform user actions or retrieve results of queries. </a:t>
            </a:r>
          </a:p>
          <a:p>
            <a:pPr lvl="1"/>
            <a:r>
              <a:rPr lang="en-US" sz="2000" dirty="0"/>
              <a:t>Controller chooses view to display and provides it with model data. </a:t>
            </a:r>
          </a:p>
          <a:p>
            <a:r>
              <a:rPr lang="en-US" sz="2000" dirty="0"/>
              <a:t>Based on a scalable and mature model for building large web apps.</a:t>
            </a:r>
          </a:p>
          <a:p>
            <a:r>
              <a:rPr lang="en-US" sz="2000" dirty="0"/>
              <a:t>Clear separation of concerns for maximum flexibility.</a:t>
            </a:r>
          </a:p>
          <a:p>
            <a:r>
              <a:rPr lang="en-US" sz="2000" dirty="0"/>
              <a:t>The Model-View-Controller separation of responsibilities ensures that the business model can evolve without being tightly coupled to low-level implementation details.</a:t>
            </a:r>
            <a:endParaRPr lang="nl-NL" sz="2000" dirty="0"/>
          </a:p>
        </p:txBody>
      </p:sp>
    </p:spTree>
    <p:extLst>
      <p:ext uri="{BB962C8B-B14F-4D97-AF65-F5344CB8AC3E}">
        <p14:creationId xmlns:p14="http://schemas.microsoft.com/office/powerpoint/2010/main" val="128329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D650-F91F-4FE9-991C-7E34784B3EAE}"/>
              </a:ext>
            </a:extLst>
          </p:cNvPr>
          <p:cNvSpPr>
            <a:spLocks noGrp="1"/>
          </p:cNvSpPr>
          <p:nvPr>
            <p:ph type="title"/>
          </p:nvPr>
        </p:nvSpPr>
        <p:spPr/>
        <p:txBody>
          <a:bodyPr/>
          <a:lstStyle/>
          <a:p>
            <a:r>
              <a:rPr lang="en-US" sz="2400" dirty="0" err="1"/>
              <a:t>Blazor</a:t>
            </a:r>
            <a:endParaRPr lang="nl-NL" sz="2400" dirty="0"/>
          </a:p>
        </p:txBody>
      </p:sp>
      <p:sp>
        <p:nvSpPr>
          <p:cNvPr id="3" name="Text Placeholder 2">
            <a:extLst>
              <a:ext uri="{FF2B5EF4-FFF2-40B4-BE49-F238E27FC236}">
                <a16:creationId xmlns:a16="http://schemas.microsoft.com/office/drawing/2014/main" id="{A0871734-9A01-425E-A65B-204C463D9A55}"/>
              </a:ext>
            </a:extLst>
          </p:cNvPr>
          <p:cNvSpPr>
            <a:spLocks noGrp="1"/>
          </p:cNvSpPr>
          <p:nvPr>
            <p:ph type="body" idx="1"/>
          </p:nvPr>
        </p:nvSpPr>
        <p:spPr/>
        <p:txBody>
          <a:bodyPr>
            <a:noAutofit/>
          </a:bodyPr>
          <a:lstStyle/>
          <a:p>
            <a:r>
              <a:rPr lang="en-US" sz="2000" dirty="0"/>
              <a:t>Composed of Razor components: </a:t>
            </a:r>
          </a:p>
          <a:p>
            <a:pPr lvl="1"/>
            <a:r>
              <a:rPr lang="en-US" sz="2000" dirty="0"/>
              <a:t>Reusable, shareable web UI implemented using C#, HTML, and CSS. </a:t>
            </a:r>
          </a:p>
          <a:p>
            <a:pPr lvl="1"/>
            <a:r>
              <a:rPr lang="en-US" sz="2000" dirty="0"/>
              <a:t>Both client and server code written in C#, allowing shared code and libraries. </a:t>
            </a:r>
          </a:p>
          <a:p>
            <a:pPr lvl="1"/>
            <a:r>
              <a:rPr lang="en-US" sz="2000" dirty="0"/>
              <a:t>Rendered or prerendered from views and pages.</a:t>
            </a:r>
          </a:p>
          <a:p>
            <a:pPr lvl="1"/>
            <a:r>
              <a:rPr lang="en-US" sz="2000" dirty="0"/>
              <a:t>Accelerate app development.</a:t>
            </a:r>
          </a:p>
          <a:p>
            <a:pPr lvl="1"/>
            <a:r>
              <a:rPr lang="en-US" sz="2000" dirty="0"/>
              <a:t>Reduce build pipeline complexity.</a:t>
            </a:r>
          </a:p>
          <a:p>
            <a:pPr lvl="1"/>
            <a:r>
              <a:rPr lang="en-US" sz="2000" dirty="0"/>
              <a:t>Simplify maintenance.</a:t>
            </a:r>
          </a:p>
          <a:p>
            <a:pPr lvl="1"/>
            <a:r>
              <a:rPr lang="en-US" sz="2000" dirty="0"/>
              <a:t>Leverage the existing .NET ecosystem of .NET libraries.</a:t>
            </a:r>
          </a:p>
          <a:p>
            <a:pPr lvl="1"/>
            <a:r>
              <a:rPr lang="en-US" sz="2000" dirty="0"/>
              <a:t>Developers understand and work on both client-side and server-side code.</a:t>
            </a:r>
          </a:p>
          <a:p>
            <a:pPr lvl="1"/>
            <a:r>
              <a:rPr lang="en-US" sz="2000" dirty="0"/>
              <a:t>UI components from top component vendors.</a:t>
            </a:r>
          </a:p>
          <a:p>
            <a:pPr lvl="1"/>
            <a:r>
              <a:rPr lang="en-US" sz="2000" dirty="0"/>
              <a:t>Work with all modern web browsers, including mobile browsers. </a:t>
            </a:r>
          </a:p>
          <a:p>
            <a:pPr lvl="1"/>
            <a:r>
              <a:rPr lang="en-US" sz="2000" dirty="0"/>
              <a:t>Open web standards without plug-ins or code </a:t>
            </a:r>
            <a:r>
              <a:rPr lang="en-US" sz="2000" dirty="0" err="1"/>
              <a:t>transpilation</a:t>
            </a:r>
            <a:r>
              <a:rPr lang="en-US" sz="2000" dirty="0"/>
              <a:t>.</a:t>
            </a:r>
            <a:endParaRPr lang="nl-NL" sz="2000" dirty="0"/>
          </a:p>
        </p:txBody>
      </p:sp>
    </p:spTree>
    <p:extLst>
      <p:ext uri="{BB962C8B-B14F-4D97-AF65-F5344CB8AC3E}">
        <p14:creationId xmlns:p14="http://schemas.microsoft.com/office/powerpoint/2010/main" val="311942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7FB5-527A-43C3-A529-B65FAEDA3C6E}"/>
              </a:ext>
            </a:extLst>
          </p:cNvPr>
          <p:cNvSpPr>
            <a:spLocks noGrp="1"/>
          </p:cNvSpPr>
          <p:nvPr>
            <p:ph type="title"/>
          </p:nvPr>
        </p:nvSpPr>
        <p:spPr/>
        <p:txBody>
          <a:bodyPr/>
          <a:lstStyle/>
          <a:p>
            <a:r>
              <a:rPr lang="en-US" sz="2400" dirty="0"/>
              <a:t>ASP.NET Core Single Page Application with JavaScript</a:t>
            </a:r>
            <a:endParaRPr lang="nl-NL" sz="2400" dirty="0"/>
          </a:p>
        </p:txBody>
      </p:sp>
      <p:sp>
        <p:nvSpPr>
          <p:cNvPr id="3" name="Text Placeholder 2">
            <a:extLst>
              <a:ext uri="{FF2B5EF4-FFF2-40B4-BE49-F238E27FC236}">
                <a16:creationId xmlns:a16="http://schemas.microsoft.com/office/drawing/2014/main" id="{6B2742FA-9B52-4C32-A909-8433DB1D239A}"/>
              </a:ext>
            </a:extLst>
          </p:cNvPr>
          <p:cNvSpPr>
            <a:spLocks noGrp="1"/>
          </p:cNvSpPr>
          <p:nvPr>
            <p:ph type="body" idx="1"/>
          </p:nvPr>
        </p:nvSpPr>
        <p:spPr/>
        <p:txBody>
          <a:bodyPr>
            <a:normAutofit/>
          </a:bodyPr>
          <a:lstStyle/>
          <a:p>
            <a:r>
              <a:rPr lang="en-US" sz="2000" dirty="0"/>
              <a:t>Build client-side logic for ASP.NET Core apps using popular JavaScript frameworks, like Angular or React. </a:t>
            </a:r>
          </a:p>
          <a:p>
            <a:r>
              <a:rPr lang="en-US" sz="2000" dirty="0"/>
              <a:t>ASP.NET Core provides project templates for Angular and React, and can be used with other JavaScript frameworks as well.</a:t>
            </a:r>
          </a:p>
          <a:p>
            <a:pPr lvl="1"/>
            <a:r>
              <a:rPr lang="en-US" sz="2000" dirty="0"/>
              <a:t>The JavaScript runtime environment is already provided with the browser.</a:t>
            </a:r>
          </a:p>
          <a:p>
            <a:pPr lvl="1"/>
            <a:r>
              <a:rPr lang="en-US" sz="2000" dirty="0"/>
              <a:t>Large community and mature ecosystem.</a:t>
            </a:r>
          </a:p>
          <a:p>
            <a:pPr lvl="1"/>
            <a:r>
              <a:rPr lang="en-US" sz="2000" dirty="0"/>
              <a:t>Build client-side logic for ASP.NET Core apps using popular JS frameworks, like Angular and React.</a:t>
            </a:r>
          </a:p>
          <a:p>
            <a:r>
              <a:rPr lang="en-US" sz="2000" dirty="0"/>
              <a:t>Downsides:</a:t>
            </a:r>
          </a:p>
          <a:p>
            <a:pPr lvl="1"/>
            <a:r>
              <a:rPr lang="en-US" sz="2000" dirty="0"/>
              <a:t>More coding languages, frameworks, and tools required.</a:t>
            </a:r>
          </a:p>
          <a:p>
            <a:pPr lvl="1"/>
            <a:r>
              <a:rPr lang="en-US" sz="2000" dirty="0"/>
              <a:t>Difficult to share code so some logic may be duplicated.</a:t>
            </a:r>
            <a:endParaRPr lang="nl-NL" sz="2000" dirty="0"/>
          </a:p>
        </p:txBody>
      </p:sp>
    </p:spTree>
    <p:extLst>
      <p:ext uri="{BB962C8B-B14F-4D97-AF65-F5344CB8AC3E}">
        <p14:creationId xmlns:p14="http://schemas.microsoft.com/office/powerpoint/2010/main" val="78420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BE02-39DA-446B-AE97-B8A268F3B068}"/>
              </a:ext>
            </a:extLst>
          </p:cNvPr>
          <p:cNvSpPr>
            <a:spLocks noGrp="1"/>
          </p:cNvSpPr>
          <p:nvPr>
            <p:ph type="title"/>
          </p:nvPr>
        </p:nvSpPr>
        <p:spPr/>
        <p:txBody>
          <a:bodyPr/>
          <a:lstStyle/>
          <a:p>
            <a:r>
              <a:rPr lang="en-US" sz="2400" dirty="0"/>
              <a:t>Hybrid: ASP.NET Core plus </a:t>
            </a:r>
            <a:r>
              <a:rPr lang="en-US" sz="2400" dirty="0" err="1"/>
              <a:t>Blazor</a:t>
            </a:r>
            <a:endParaRPr lang="nl-NL" sz="2400" dirty="0"/>
          </a:p>
        </p:txBody>
      </p:sp>
      <p:sp>
        <p:nvSpPr>
          <p:cNvPr id="3" name="Text Placeholder 2">
            <a:extLst>
              <a:ext uri="{FF2B5EF4-FFF2-40B4-BE49-F238E27FC236}">
                <a16:creationId xmlns:a16="http://schemas.microsoft.com/office/drawing/2014/main" id="{89B46547-F1BE-4342-9A64-A83851F72227}"/>
              </a:ext>
            </a:extLst>
          </p:cNvPr>
          <p:cNvSpPr>
            <a:spLocks noGrp="1"/>
          </p:cNvSpPr>
          <p:nvPr>
            <p:ph type="body" idx="1"/>
          </p:nvPr>
        </p:nvSpPr>
        <p:spPr/>
        <p:txBody>
          <a:bodyPr>
            <a:normAutofit/>
          </a:bodyPr>
          <a:lstStyle/>
          <a:p>
            <a:r>
              <a:rPr lang="en-US" sz="2000" dirty="0"/>
              <a:t>MVC and </a:t>
            </a:r>
            <a:r>
              <a:rPr lang="en-US" sz="2000" dirty="0" err="1"/>
              <a:t>Blazor</a:t>
            </a:r>
            <a:r>
              <a:rPr lang="en-US" sz="2000" dirty="0"/>
              <a:t> are both part of the ASP.NET Core framework </a:t>
            </a:r>
          </a:p>
          <a:p>
            <a:r>
              <a:rPr lang="en-US" sz="2000" dirty="0"/>
              <a:t>Designed to be used together </a:t>
            </a:r>
          </a:p>
          <a:p>
            <a:r>
              <a:rPr lang="en-US" sz="2000" dirty="0"/>
              <a:t>Razor components can be integrated into Razor Pages and MVC apps in a hosted </a:t>
            </a:r>
            <a:r>
              <a:rPr lang="en-US" sz="2000" dirty="0" err="1"/>
              <a:t>Blazor</a:t>
            </a:r>
            <a:r>
              <a:rPr lang="en-US" sz="2000" dirty="0"/>
              <a:t> </a:t>
            </a:r>
            <a:r>
              <a:rPr lang="en-US" sz="2000" dirty="0" err="1"/>
              <a:t>WebAssembly</a:t>
            </a:r>
            <a:r>
              <a:rPr lang="en-US" sz="2000" dirty="0"/>
              <a:t> or Server solution </a:t>
            </a:r>
          </a:p>
          <a:p>
            <a:r>
              <a:rPr lang="en-US" sz="2000" dirty="0"/>
              <a:t>When the page or view is rendered, components can be prerendered at the same time</a:t>
            </a:r>
          </a:p>
          <a:p>
            <a:pPr lvl="1"/>
            <a:r>
              <a:rPr lang="en-US" sz="2000" dirty="0"/>
              <a:t>Executes Razor components on the server and renders them into a page or view</a:t>
            </a:r>
          </a:p>
          <a:p>
            <a:pPr lvl="1"/>
            <a:r>
              <a:rPr lang="en-US" sz="2000" dirty="0"/>
              <a:t>Improves the perceived load time of the app while setting up interactivity</a:t>
            </a:r>
          </a:p>
          <a:p>
            <a:pPr lvl="1"/>
            <a:r>
              <a:rPr lang="en-US" sz="2000" dirty="0"/>
              <a:t>Add islands of interactivity to existing views (pages) with the Component Tag Helper</a:t>
            </a:r>
            <a:endParaRPr lang="nl-NL" sz="2000" dirty="0"/>
          </a:p>
        </p:txBody>
      </p:sp>
    </p:spTree>
    <p:extLst>
      <p:ext uri="{BB962C8B-B14F-4D97-AF65-F5344CB8AC3E}">
        <p14:creationId xmlns:p14="http://schemas.microsoft.com/office/powerpoint/2010/main" val="261071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Module Overview</a:t>
            </a:r>
          </a:p>
        </p:txBody>
      </p:sp>
      <p:sp>
        <p:nvSpPr>
          <p:cNvPr id="3" name="Text Placeholder 2"/>
          <p:cNvSpPr>
            <a:spLocks noGrp="1"/>
          </p:cNvSpPr>
          <p:nvPr>
            <p:ph type="body" idx="1"/>
          </p:nvPr>
        </p:nvSpPr>
        <p:spPr/>
        <p:txBody>
          <a:bodyPr>
            <a:normAutofit/>
          </a:bodyPr>
          <a:lstStyle/>
          <a:p>
            <a:r>
              <a:rPr lang="en-US" sz="2000" dirty="0"/>
              <a:t>Overview of Microsoft Web Technologies
Overview of ASP.NET 4.x
Introduction to ASP.NET Core</a:t>
            </a:r>
          </a:p>
        </p:txBody>
      </p:sp>
    </p:spTree>
    <p:extLst>
      <p:ext uri="{BB962C8B-B14F-4D97-AF65-F5344CB8AC3E}">
        <p14:creationId xmlns:p14="http://schemas.microsoft.com/office/powerpoint/2010/main" val="11710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7ab7b6f-fa30-4280-8585-8bdb2981a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Shared ASP.NET Features</a:t>
            </a:r>
          </a:p>
        </p:txBody>
      </p:sp>
      <p:sp>
        <p:nvSpPr>
          <p:cNvPr id="4" name="Content Placeholder 2"/>
          <p:cNvSpPr>
            <a:spLocks noGrp="1"/>
          </p:cNvSpPr>
          <p:nvPr/>
        </p:nvSpPr>
        <p:spPr bwMode="auto">
          <a:xfrm>
            <a:off x="1032000" y="2015999"/>
            <a:ext cx="9864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Application Startup</a:t>
            </a:r>
          </a:p>
          <a:p>
            <a:r>
              <a:rPr lang="en-US" sz="2000" dirty="0"/>
              <a:t>Host</a:t>
            </a:r>
          </a:p>
          <a:p>
            <a:r>
              <a:rPr lang="en-US" sz="2000" dirty="0"/>
              <a:t>Middleware</a:t>
            </a:r>
          </a:p>
          <a:p>
            <a:r>
              <a:rPr lang="en-US" sz="2000" dirty="0"/>
              <a:t>Dependency Injection</a:t>
            </a:r>
          </a:p>
          <a:p>
            <a:r>
              <a:rPr lang="en-US" sz="2000" dirty="0"/>
              <a:t>Configuration</a:t>
            </a:r>
          </a:p>
          <a:p>
            <a:r>
              <a:rPr lang="en-US" sz="2000" dirty="0"/>
              <a:t>Logging</a:t>
            </a:r>
          </a:p>
          <a:p>
            <a:r>
              <a:rPr lang="en-US" sz="2000" dirty="0"/>
              <a:t>Authentication</a:t>
            </a:r>
          </a:p>
          <a:p>
            <a:r>
              <a:rPr lang="en-US" sz="2000" dirty="0"/>
              <a:t>Authorization</a:t>
            </a:r>
          </a:p>
          <a:p>
            <a:r>
              <a:rPr lang="en-US" sz="2000" dirty="0"/>
              <a:t>State Management</a:t>
            </a:r>
          </a:p>
          <a:p>
            <a:r>
              <a:rPr lang="en-US" sz="2000" dirty="0"/>
              <a:t>Caching</a:t>
            </a:r>
          </a:p>
          <a:p>
            <a:endParaRPr lang="en-US" sz="2000" dirty="0"/>
          </a:p>
        </p:txBody>
      </p:sp>
    </p:spTree>
    <p:extLst>
      <p:ext uri="{BB962C8B-B14F-4D97-AF65-F5344CB8AC3E}">
        <p14:creationId xmlns:p14="http://schemas.microsoft.com/office/powerpoint/2010/main" val="113858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0f5f324-87f0-4e46-8a0e-460305db02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Overview of Web API</a:t>
            </a:r>
          </a:p>
        </p:txBody>
      </p:sp>
      <p:sp>
        <p:nvSpPr>
          <p:cNvPr id="4" name="Content Placeholder 2"/>
          <p:cNvSpPr>
            <a:spLocks noGrp="1"/>
          </p:cNvSpPr>
          <p:nvPr/>
        </p:nvSpPr>
        <p:spPr bwMode="auto">
          <a:xfrm>
            <a:off x="1296000" y="1470211"/>
            <a:ext cx="8728297" cy="45598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000" dirty="0"/>
              <a:t>Helps creating RESTful APIs</a:t>
            </a:r>
          </a:p>
          <a:p>
            <a:pPr lvl="1"/>
            <a:r>
              <a:rPr lang="en-US" sz="2000" dirty="0"/>
              <a:t>Enables external systems to use your application's business logic</a:t>
            </a:r>
          </a:p>
          <a:p>
            <a:pPr lvl="1"/>
            <a:r>
              <a:rPr lang="en-US" sz="2000" dirty="0"/>
              <a:t>Accessible to various HTTP clients</a:t>
            </a:r>
          </a:p>
          <a:p>
            <a:pPr lvl="1"/>
            <a:r>
              <a:rPr lang="en-US" sz="2000" dirty="0"/>
              <a:t>Helps to obtain data in different formats such as JSON and XML</a:t>
            </a:r>
          </a:p>
          <a:p>
            <a:pPr lvl="1"/>
            <a:r>
              <a:rPr lang="en-US" sz="2000" dirty="0"/>
              <a:t>It supports create, read, update and delete (CRUD) actions</a:t>
            </a:r>
          </a:p>
          <a:p>
            <a:pPr lvl="1"/>
            <a:r>
              <a:rPr lang="en-US" sz="2000" dirty="0"/>
              <a:t>Ideal for mobile application integration</a:t>
            </a:r>
          </a:p>
          <a:p>
            <a:pPr marL="0" indent="0">
              <a:buNone/>
            </a:pPr>
            <a:endParaRPr lang="en-US" sz="2000" dirty="0"/>
          </a:p>
          <a:p>
            <a:endParaRPr lang="en-US" sz="2000" dirty="0"/>
          </a:p>
        </p:txBody>
      </p:sp>
      <p:pic>
        <p:nvPicPr>
          <p:cNvPr id="5" name="Picture 4" descr="The slide shows the communication between client and server. The server contains Web API that receives requests which are sent from the client. It returns responses to the client.">
            <a:extLst>
              <a:ext uri="{FF2B5EF4-FFF2-40B4-BE49-F238E27FC236}">
                <a16:creationId xmlns:a16="http://schemas.microsoft.com/office/drawing/2014/main" id="{8159FB34-2B49-4BE0-86A9-5DC1E7C1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862" y="4762449"/>
            <a:ext cx="5670349" cy="1557684"/>
          </a:xfrm>
          <a:prstGeom prst="rect">
            <a:avLst/>
          </a:prstGeom>
        </p:spPr>
      </p:pic>
    </p:spTree>
    <p:extLst>
      <p:ext uri="{BB962C8B-B14F-4D97-AF65-F5344CB8AC3E}">
        <p14:creationId xmlns:p14="http://schemas.microsoft.com/office/powerpoint/2010/main" val="293551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31cea81-6426-4680-bb03-a7bb56a0a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3: Introduction to ASP.NET Core MVC</a:t>
            </a:r>
          </a:p>
        </p:txBody>
      </p:sp>
      <p:sp>
        <p:nvSpPr>
          <p:cNvPr id="3" name="Text Placeholder 2"/>
          <p:cNvSpPr>
            <a:spLocks noGrp="1"/>
          </p:cNvSpPr>
          <p:nvPr>
            <p:ph type="body" idx="1"/>
          </p:nvPr>
        </p:nvSpPr>
        <p:spPr/>
        <p:txBody>
          <a:bodyPr>
            <a:normAutofit/>
          </a:bodyPr>
          <a:lstStyle/>
          <a:p>
            <a:r>
              <a:rPr lang="en-US" sz="2000" dirty="0"/>
              <a:t>Introduction to ASP.NET Core
Discussion: Choose between ASP.NET 4.x and ASP.NET Core
Choose between .NET Core and .NET Framework
Models, Views, and Controllers
Demonstration: How to Explore an ASP.NET Core MVC Application</a:t>
            </a:r>
          </a:p>
        </p:txBody>
      </p:sp>
    </p:spTree>
    <p:extLst>
      <p:ext uri="{BB962C8B-B14F-4D97-AF65-F5344CB8AC3E}">
        <p14:creationId xmlns:p14="http://schemas.microsoft.com/office/powerpoint/2010/main" val="669126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60afe33-00b4-489d-ac9a-22ea0cff50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Razor Pages</a:t>
            </a:r>
          </a:p>
        </p:txBody>
      </p:sp>
      <p:sp>
        <p:nvSpPr>
          <p:cNvPr id="4" name="Content Placeholder 2"/>
          <p:cNvSpPr>
            <a:spLocks noGrp="1"/>
          </p:cNvSpPr>
          <p:nvPr/>
        </p:nvSpPr>
        <p:spPr bwMode="auto">
          <a:xfrm>
            <a:off x="1296000" y="1631575"/>
            <a:ext cx="8805944" cy="45369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Alternative to the MVC programming model</a:t>
            </a:r>
          </a:p>
          <a:p>
            <a:r>
              <a:rPr lang="en-US" sz="2000" dirty="0">
                <a:latin typeface="+mn-lt"/>
              </a:rPr>
              <a:t>Starts with the </a:t>
            </a:r>
            <a:r>
              <a:rPr lang="en-US" sz="2000" b="1" dirty="0">
                <a:latin typeface="+mn-lt"/>
              </a:rPr>
              <a:t>@page </a:t>
            </a:r>
            <a:r>
              <a:rPr lang="en-US" sz="2000" dirty="0">
                <a:latin typeface="+mn-lt"/>
              </a:rPr>
              <a:t>directive</a:t>
            </a:r>
          </a:p>
          <a:p>
            <a:pPr marL="0" indent="0">
              <a:buNone/>
            </a:pPr>
            <a:endParaRPr lang="en-US" sz="2000" dirty="0"/>
          </a:p>
          <a:p>
            <a:pPr marL="0" indent="0" eaLnBrk="0" hangingPunct="0">
              <a:spcBef>
                <a:spcPct val="0"/>
              </a:spcBef>
              <a:buClrTx/>
              <a:buSzTx/>
              <a:buNone/>
            </a:pPr>
            <a:r>
              <a:rPr lang="en-US" sz="2000" dirty="0">
                <a:latin typeface="Consolas" panose="020B0609020204030204" pitchFamily="49" charset="0"/>
                <a:cs typeface="Lucida Sans Unicode" panose="020B0602030504020204" pitchFamily="34" charset="0"/>
              </a:rPr>
              <a:t>    </a:t>
            </a: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@page</a:t>
            </a: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@model </a:t>
            </a:r>
            <a:r>
              <a:rPr lang="en-US" sz="2000" dirty="0" err="1">
                <a:solidFill>
                  <a:schemeClr val="tx2">
                    <a:lumMod val="75000"/>
                    <a:lumOff val="25000"/>
                  </a:schemeClr>
                </a:solidFill>
                <a:latin typeface="Consolas" panose="020B0609020204030204" pitchFamily="49" charset="0"/>
                <a:ea typeface="+mn-ea"/>
                <a:cs typeface="Lucida Sans Unicode" panose="020B0602030504020204" pitchFamily="34" charset="0"/>
              </a:rPr>
              <a:t>HomePageModel</a:t>
            </a:r>
            <a:endPar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endParaRP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a:t>
            </a: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&lt;h1&gt;@</a:t>
            </a:r>
            <a:r>
              <a:rPr lang="en-US" sz="2000" dirty="0" err="1">
                <a:solidFill>
                  <a:schemeClr val="tx2">
                    <a:lumMod val="75000"/>
                    <a:lumOff val="25000"/>
                  </a:schemeClr>
                </a:solidFill>
                <a:latin typeface="Consolas" panose="020B0609020204030204" pitchFamily="49" charset="0"/>
                <a:ea typeface="+mn-ea"/>
                <a:cs typeface="Lucida Sans Unicode" panose="020B0602030504020204" pitchFamily="34" charset="0"/>
              </a:rPr>
              <a:t>Model.Title</a:t>
            </a: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&lt;/h1&gt;</a:t>
            </a: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&lt;h2&gt;@</a:t>
            </a:r>
            <a:r>
              <a:rPr lang="en-US" sz="2000" dirty="0" err="1">
                <a:solidFill>
                  <a:schemeClr val="tx2">
                    <a:lumMod val="75000"/>
                    <a:lumOff val="25000"/>
                  </a:schemeClr>
                </a:solidFill>
                <a:latin typeface="Consolas" panose="020B0609020204030204" pitchFamily="49" charset="0"/>
                <a:ea typeface="+mn-ea"/>
                <a:cs typeface="Lucida Sans Unicode" panose="020B0602030504020204" pitchFamily="34" charset="0"/>
              </a:rPr>
              <a:t>Model.Description</a:t>
            </a: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&lt;/li&gt;</a:t>
            </a:r>
          </a:p>
          <a:p>
            <a:pPr marL="0" indent="0">
              <a:buNone/>
            </a:pPr>
            <a:endParaRPr lang="en-US" sz="2000" dirty="0"/>
          </a:p>
        </p:txBody>
      </p:sp>
    </p:spTree>
    <p:extLst>
      <p:ext uri="{BB962C8B-B14F-4D97-AF65-F5344CB8AC3E}">
        <p14:creationId xmlns:p14="http://schemas.microsoft.com/office/powerpoint/2010/main" val="100314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005c880-d973-404b-8c3f-d6415f26a2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Models, Views, and Controllers</a:t>
            </a:r>
          </a:p>
        </p:txBody>
      </p:sp>
      <p:pic>
        <p:nvPicPr>
          <p:cNvPr id="5"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191371" y="5195794"/>
            <a:ext cx="732466" cy="1157296"/>
          </a:xfrm>
          <a:prstGeom prst="rect">
            <a:avLst/>
          </a:prstGeom>
          <a:noFill/>
          <a:ln w="9525">
            <a:noFill/>
            <a:miter lim="800000"/>
            <a:headEnd/>
            <a:tailEnd/>
          </a:ln>
        </p:spPr>
      </p:pic>
      <p:grpSp>
        <p:nvGrpSpPr>
          <p:cNvPr id="3" name="Group 2"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1872236" y="1060585"/>
            <a:ext cx="7752870" cy="5029345"/>
            <a:chOff x="373700" y="1060584"/>
            <a:chExt cx="7752870" cy="5029345"/>
          </a:xfrm>
        </p:grpSpPr>
        <p:grpSp>
          <p:nvGrpSpPr>
            <p:cNvPr id="35" name="Group 34"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373700" y="1060584"/>
              <a:ext cx="7752870" cy="3203209"/>
              <a:chOff x="373700" y="1138218"/>
              <a:chExt cx="7752870" cy="3203209"/>
            </a:xfrm>
          </p:grpSpPr>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304" y="1851628"/>
                <a:ext cx="1022266" cy="672773"/>
              </a:xfrm>
              <a:prstGeom prst="rect">
                <a:avLst/>
              </a:prstGeom>
            </p:spPr>
          </p:pic>
          <p:sp>
            <p:nvSpPr>
              <p:cNvPr id="58" name="Rounded Rectangle 57"/>
              <p:cNvSpPr/>
              <p:nvPr/>
            </p:nvSpPr>
            <p:spPr bwMode="auto">
              <a:xfrm>
                <a:off x="373700" y="1138218"/>
                <a:ext cx="6216753" cy="3203209"/>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dirty="0">
                  <a:solidFill>
                    <a:schemeClr val="tx1"/>
                  </a:solidFill>
                  <a:latin typeface="Verdana" pitchFamily="34" charset="0"/>
                </a:endParaRPr>
              </a:p>
            </p:txBody>
          </p:sp>
        </p:grpSp>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1790" y="4860965"/>
              <a:ext cx="1370911" cy="1228964"/>
            </a:xfrm>
            <a:prstGeom prst="rect">
              <a:avLst/>
            </a:prstGeom>
          </p:spPr>
        </p:pic>
      </p:grpSp>
      <p:cxnSp>
        <p:nvCxnSpPr>
          <p:cNvPr id="38" name="Straight Arrow Connector 37"/>
          <p:cNvCxnSpPr/>
          <p:nvPr/>
        </p:nvCxnSpPr>
        <p:spPr bwMode="auto">
          <a:xfrm flipH="1" flipV="1">
            <a:off x="5243060" y="400801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bwMode="auto">
          <a:xfrm flipV="1">
            <a:off x="7390328" y="2101755"/>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bwMode="auto">
          <a:xfrm>
            <a:off x="3539064" y="2937455"/>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p:nvPr/>
        </p:nvCxnSpPr>
        <p:spPr bwMode="auto">
          <a:xfrm flipH="1">
            <a:off x="5988934" y="2600320"/>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6103713" y="5575439"/>
            <a:ext cx="99437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Browser</a:t>
            </a:r>
          </a:p>
        </p:txBody>
      </p:sp>
      <p:sp>
        <p:nvSpPr>
          <p:cNvPr id="43" name="TextBox 42"/>
          <p:cNvSpPr txBox="1"/>
          <p:nvPr/>
        </p:nvSpPr>
        <p:spPr>
          <a:xfrm>
            <a:off x="6415104" y="3551936"/>
            <a:ext cx="1194751"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Controller</a:t>
            </a:r>
          </a:p>
        </p:txBody>
      </p:sp>
      <p:sp>
        <p:nvSpPr>
          <p:cNvPr id="44" name="TextBox 43"/>
          <p:cNvSpPr txBox="1"/>
          <p:nvPr/>
        </p:nvSpPr>
        <p:spPr>
          <a:xfrm>
            <a:off x="3762296" y="1892509"/>
            <a:ext cx="670376"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View</a:t>
            </a:r>
          </a:p>
        </p:txBody>
      </p:sp>
      <p:sp>
        <p:nvSpPr>
          <p:cNvPr id="45" name="TextBox 44"/>
          <p:cNvSpPr txBox="1"/>
          <p:nvPr/>
        </p:nvSpPr>
        <p:spPr>
          <a:xfrm>
            <a:off x="5556766" y="1917088"/>
            <a:ext cx="864339"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Model</a:t>
            </a:r>
          </a:p>
        </p:txBody>
      </p:sp>
      <p:sp>
        <p:nvSpPr>
          <p:cNvPr id="46" name="TextBox 45"/>
          <p:cNvSpPr txBox="1"/>
          <p:nvPr/>
        </p:nvSpPr>
        <p:spPr>
          <a:xfrm>
            <a:off x="8525159" y="2474307"/>
            <a:ext cx="112742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Database</a:t>
            </a:r>
          </a:p>
        </p:txBody>
      </p:sp>
      <p:sp>
        <p:nvSpPr>
          <p:cNvPr id="47" name="TextBox 46"/>
          <p:cNvSpPr txBox="1"/>
          <p:nvPr/>
        </p:nvSpPr>
        <p:spPr>
          <a:xfrm>
            <a:off x="2052036" y="4600195"/>
            <a:ext cx="140756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Web Server</a:t>
            </a:r>
          </a:p>
        </p:txBody>
      </p:sp>
      <p:sp>
        <p:nvSpPr>
          <p:cNvPr id="48" name="TextBox 47"/>
          <p:cNvSpPr txBox="1"/>
          <p:nvPr/>
        </p:nvSpPr>
        <p:spPr>
          <a:xfrm>
            <a:off x="5264097" y="4221825"/>
            <a:ext cx="606448" cy="307777"/>
          </a:xfrm>
          <a:prstGeom prst="rect">
            <a:avLst/>
          </a:prstGeom>
          <a:noFill/>
        </p:spPr>
        <p:txBody>
          <a:bodyPr wrap="none" rtlCol="0">
            <a:spAutoFit/>
          </a:bodyPr>
          <a:lstStyle/>
          <a:p>
            <a:r>
              <a:rPr lang="en-GB" sz="1400" dirty="0">
                <a:latin typeface="Segoe UI" panose="020B0502040204020203" pitchFamily="34" charset="0"/>
                <a:cs typeface="Segoe UI" panose="020B0502040204020203" pitchFamily="34" charset="0"/>
              </a:rPr>
              <a:t>HTTP</a:t>
            </a:r>
          </a:p>
        </p:txBody>
      </p:sp>
      <p:sp>
        <p:nvSpPr>
          <p:cNvPr id="49" name="TextBox 48"/>
          <p:cNvSpPr txBox="1"/>
          <p:nvPr/>
        </p:nvSpPr>
        <p:spPr>
          <a:xfrm>
            <a:off x="7588532" y="1693494"/>
            <a:ext cx="500458" cy="307777"/>
          </a:xfrm>
          <a:prstGeom prst="rect">
            <a:avLst/>
          </a:prstGeom>
          <a:noFill/>
        </p:spPr>
        <p:txBody>
          <a:bodyPr wrap="none" rtlCol="0">
            <a:spAutoFit/>
          </a:bodyPr>
          <a:lstStyle/>
          <a:p>
            <a:r>
              <a:rPr lang="en-GB" sz="1400" dirty="0">
                <a:latin typeface="Segoe UI" panose="020B0502040204020203" pitchFamily="34" charset="0"/>
                <a:cs typeface="Segoe UI" panose="020B0502040204020203" pitchFamily="34" charset="0"/>
              </a:rPr>
              <a:t>SQL</a:t>
            </a:r>
          </a:p>
        </p:txBody>
      </p:sp>
      <p:cxnSp>
        <p:nvCxnSpPr>
          <p:cNvPr id="50" name="Straight Arrow Connector 49"/>
          <p:cNvCxnSpPr/>
          <p:nvPr/>
        </p:nvCxnSpPr>
        <p:spPr bwMode="auto">
          <a:xfrm flipH="1" flipV="1">
            <a:off x="3962751"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p:nvPr/>
        </p:nvCxnSpPr>
        <p:spPr bwMode="auto">
          <a:xfrm flipV="1">
            <a:off x="6149283" y="2686046"/>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p:nvPr/>
        </p:nvCxnSpPr>
        <p:spPr bwMode="auto">
          <a:xfrm flipH="1" flipV="1">
            <a:off x="7372407" y="2286421"/>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8357" y="1583073"/>
            <a:ext cx="803385" cy="134280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2455" y="1582439"/>
            <a:ext cx="803764" cy="1343435"/>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64183" y="3088649"/>
            <a:ext cx="1319929" cy="1054381"/>
          </a:xfrm>
          <a:prstGeom prst="rect">
            <a:avLst/>
          </a:prstGeom>
        </p:spPr>
      </p:pic>
    </p:spTree>
    <p:extLst>
      <p:ext uri="{BB962C8B-B14F-4D97-AF65-F5344CB8AC3E}">
        <p14:creationId xmlns:p14="http://schemas.microsoft.com/office/powerpoint/2010/main" val="559883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ad4878e-9fdc-411b-879c-d95870fc4726">
    <p:spTree>
      <p:nvGrpSpPr>
        <p:cNvPr id="1" name=""/>
        <p:cNvGrpSpPr/>
        <p:nvPr/>
      </p:nvGrpSpPr>
      <p:grpSpPr>
        <a:xfrm>
          <a:off x="0" y="0"/>
          <a:ext cx="0" cy="0"/>
          <a:chOff x="0" y="0"/>
          <a:chExt cx="0" cy="0"/>
        </a:xfrm>
      </p:grpSpPr>
      <p:sp>
        <p:nvSpPr>
          <p:cNvPr id="2" name="Title 1"/>
          <p:cNvSpPr>
            <a:spLocks noGrp="1"/>
          </p:cNvSpPr>
          <p:nvPr>
            <p:ph type="title"/>
          </p:nvPr>
        </p:nvSpPr>
        <p:spPr>
          <a:xfrm>
            <a:off x="1267199" y="722733"/>
            <a:ext cx="8683625" cy="740664"/>
          </a:xfrm>
        </p:spPr>
        <p:txBody>
          <a:bodyPr/>
          <a:lstStyle/>
          <a:p>
            <a:r>
              <a:rPr lang="en-US" sz="2400" dirty="0"/>
              <a:t>Demonstration: How to Explore an ASP.NET Core Application</a:t>
            </a:r>
          </a:p>
        </p:txBody>
      </p:sp>
      <p:sp>
        <p:nvSpPr>
          <p:cNvPr id="4" name="Content Placeholder 2"/>
          <p:cNvSpPr>
            <a:spLocks noGrp="1"/>
          </p:cNvSpPr>
          <p:nvPr/>
        </p:nvSpPr>
        <p:spPr bwMode="auto">
          <a:xfrm>
            <a:off x="1021976" y="1828799"/>
            <a:ext cx="9079968" cy="42535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sz="2000" dirty="0">
                <a:latin typeface="+mn-lt"/>
              </a:rPr>
              <a:t>In this demonstration, you will:</a:t>
            </a:r>
          </a:p>
          <a:p>
            <a:pPr marL="514350" indent="-514350">
              <a:buFont typeface="+mj-lt"/>
              <a:buAutoNum type="arabicPeriod"/>
            </a:pPr>
            <a:r>
              <a:rPr lang="en-US" sz="2000" dirty="0">
                <a:latin typeface="+mn-lt"/>
              </a:rPr>
              <a:t>Examine an ASP.NET Core application that renders the default home page</a:t>
            </a:r>
          </a:p>
          <a:p>
            <a:pPr marL="514350" indent="-514350">
              <a:buFont typeface="+mj-lt"/>
              <a:buAutoNum type="arabicPeriod"/>
            </a:pPr>
            <a:r>
              <a:rPr lang="en-US" sz="2000" dirty="0">
                <a:latin typeface="+mn-lt"/>
              </a:rPr>
              <a:t>Examine the Page UI code</a:t>
            </a:r>
          </a:p>
          <a:p>
            <a:pPr marL="514350" indent="-514350">
              <a:buFont typeface="+mj-lt"/>
              <a:buAutoNum type="arabicPeriod"/>
            </a:pPr>
            <a:r>
              <a:rPr lang="en-US" sz="2000" dirty="0">
                <a:latin typeface="+mn-lt"/>
              </a:rPr>
              <a:t>Examine the Page handlers code</a:t>
            </a:r>
          </a:p>
          <a:p>
            <a:pPr marL="514350" indent="-514350">
              <a:buFont typeface="+mj-lt"/>
              <a:buAutoNum type="arabicPeriod"/>
            </a:pPr>
            <a:r>
              <a:rPr lang="en-US" sz="2000" dirty="0">
                <a:latin typeface="+mn-lt"/>
              </a:rPr>
              <a:t>Examine the Model code</a:t>
            </a:r>
          </a:p>
          <a:p>
            <a:pPr marL="514350" indent="-514350">
              <a:buFont typeface="+mj-lt"/>
              <a:buAutoNum type="arabicPeriod"/>
            </a:pPr>
            <a:r>
              <a:rPr lang="en-US" sz="2000" dirty="0">
                <a:latin typeface="+mn-lt"/>
              </a:rPr>
              <a:t>Examine the html rendered as a result of models, handlers, and page UI working together</a:t>
            </a:r>
          </a:p>
        </p:txBody>
      </p:sp>
    </p:spTree>
    <p:extLst>
      <p:ext uri="{BB962C8B-B14F-4D97-AF65-F5344CB8AC3E}">
        <p14:creationId xmlns:p14="http://schemas.microsoft.com/office/powerpoint/2010/main" val="1787458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Exploring ASP.NET Core MVC</a:t>
            </a:r>
          </a:p>
        </p:txBody>
      </p:sp>
      <p:sp>
        <p:nvSpPr>
          <p:cNvPr id="3" name="Text Placeholder 2"/>
          <p:cNvSpPr>
            <a:spLocks noGrp="1"/>
          </p:cNvSpPr>
          <p:nvPr>
            <p:ph type="body" idx="1"/>
          </p:nvPr>
        </p:nvSpPr>
        <p:spPr/>
        <p:txBody>
          <a:bodyPr>
            <a:normAutofit/>
          </a:bodyPr>
          <a:lstStyle/>
          <a:p>
            <a:r>
              <a:rPr lang="en-US" sz="2000" dirty="0"/>
              <a:t>Exercise 1: Exploring a Razor Pages Application
Exercise 2: Exploring a Web API Application
Exercise 3: Exploring an MVC Application</a:t>
            </a:r>
          </a:p>
        </p:txBody>
      </p:sp>
      <p:sp>
        <p:nvSpPr>
          <p:cNvPr id="4" name="TextBox 3"/>
          <p:cNvSpPr txBox="1"/>
          <p:nvPr/>
        </p:nvSpPr>
        <p:spPr>
          <a:xfrm>
            <a:off x="1982789" y="6163356"/>
            <a:ext cx="3346109" cy="400110"/>
          </a:xfrm>
          <a:prstGeom prst="rect">
            <a:avLst/>
          </a:prstGeom>
          <a:noFill/>
        </p:spPr>
        <p:txBody>
          <a:bodyPr vert="horz" wrap="none" rtlCol="0">
            <a:spAutoFit/>
          </a:bodyPr>
          <a:lstStyle/>
          <a:p>
            <a:r>
              <a:rPr lang="en-US" sz="2000" dirty="0"/>
              <a:t>Estimated Time: 90 minutes</a:t>
            </a:r>
          </a:p>
        </p:txBody>
      </p:sp>
    </p:spTree>
    <p:extLst>
      <p:ext uri="{BB962C8B-B14F-4D97-AF65-F5344CB8AC3E}">
        <p14:creationId xmlns:p14="http://schemas.microsoft.com/office/powerpoint/2010/main" val="210538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Scenario</a:t>
            </a:r>
          </a:p>
        </p:txBody>
      </p:sp>
      <p:sp>
        <p:nvSpPr>
          <p:cNvPr id="4" name="TextBox 3"/>
          <p:cNvSpPr txBox="1"/>
          <p:nvPr/>
        </p:nvSpPr>
        <p:spPr>
          <a:xfrm>
            <a:off x="1165411" y="1488141"/>
            <a:ext cx="10148047" cy="3477875"/>
          </a:xfrm>
          <a:prstGeom prst="rect">
            <a:avLst/>
          </a:prstGeom>
          <a:noFill/>
        </p:spPr>
        <p:txBody>
          <a:bodyPr vert="horz" wrap="square" rtlCol="0">
            <a:spAutoFit/>
          </a:bodyPr>
          <a:lstStyle/>
          <a:p>
            <a:pPr>
              <a:spcBef>
                <a:spcPts val="600"/>
              </a:spcBef>
            </a:pPr>
            <a:r>
              <a:rPr lang="en-US" sz="2000" dirty="0">
                <a:ea typeface="Calibri"/>
                <a:cs typeface="Times New Roman"/>
              </a:rPr>
              <a:t>You are working as a junior developer at Adventure Works. You have been asked by a senior developer to investigate the possibility of creating a web-based ASP.NET Core MVC application for your organization's customers, similar to the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their sales. You have been asked to begin the planning of the application. You have also been asked to examine programming models available to ASP.NET Core developers. To do this, you need to create basic web applications using three different models: Razor Pages, Web API, and MVC.</a:t>
            </a:r>
            <a:endParaRPr lang="en-US" sz="2000" dirty="0"/>
          </a:p>
        </p:txBody>
      </p:sp>
    </p:spTree>
    <p:extLst>
      <p:ext uri="{BB962C8B-B14F-4D97-AF65-F5344CB8AC3E}">
        <p14:creationId xmlns:p14="http://schemas.microsoft.com/office/powerpoint/2010/main" val="1345351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Lab Review</a:t>
            </a:r>
          </a:p>
        </p:txBody>
      </p:sp>
      <p:sp>
        <p:nvSpPr>
          <p:cNvPr id="3" name="Text Placeholder 2"/>
          <p:cNvSpPr>
            <a:spLocks noGrp="1"/>
          </p:cNvSpPr>
          <p:nvPr>
            <p:ph type="body" idx="1"/>
          </p:nvPr>
        </p:nvSpPr>
        <p:spPr/>
        <p:txBody>
          <a:bodyPr>
            <a:normAutofit/>
          </a:bodyPr>
          <a:lstStyle/>
          <a:p>
            <a:r>
              <a:rPr lang="en-US" sz="2000" dirty="0"/>
              <a:t>Which of the three programming models has the simplest method of applying a single layout across multiple pages?
A member of your team replaced the line return View(model); in the Details action of the </a:t>
            </a:r>
            <a:r>
              <a:rPr lang="en-US" sz="2000" dirty="0" err="1"/>
              <a:t>AnimalController</a:t>
            </a:r>
            <a:r>
              <a:rPr lang="en-US" sz="2000" dirty="0"/>
              <a:t> class with the line return View();. What will happen when the Details action is called?
When you run the </a:t>
            </a:r>
            <a:r>
              <a:rPr lang="en-US" sz="2000" dirty="0" err="1"/>
              <a:t>CakeStoreApi</a:t>
            </a:r>
            <a:r>
              <a:rPr lang="en-US" sz="2000" dirty="0"/>
              <a:t> application, the browser displays value1 and value2. You want to display your first name and your last name instead. What will you have to do to achieve your goal?</a:t>
            </a:r>
          </a:p>
        </p:txBody>
      </p:sp>
    </p:spTree>
    <p:extLst>
      <p:ext uri="{BB962C8B-B14F-4D97-AF65-F5344CB8AC3E}">
        <p14:creationId xmlns:p14="http://schemas.microsoft.com/office/powerpoint/2010/main" val="1450044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Review and Takeaways</a:t>
            </a:r>
          </a:p>
        </p:txBody>
      </p:sp>
      <p:sp>
        <p:nvSpPr>
          <p:cNvPr id="3" name="Text Placeholder 2"/>
          <p:cNvSpPr>
            <a:spLocks noGrp="1"/>
          </p:cNvSpPr>
          <p:nvPr>
            <p:ph type="body" idx="1"/>
          </p:nvPr>
        </p:nvSpPr>
        <p:spPr/>
        <p:txBody>
          <a:bodyPr>
            <a:normAutofit/>
          </a:bodyPr>
          <a:lstStyle/>
          <a:p>
            <a:r>
              <a:rPr lang="en-US" sz="2000" dirty="0"/>
              <a:t>Review Questions
Best Practices
Common Issues and Troubleshooting Tips</a:t>
            </a:r>
          </a:p>
        </p:txBody>
      </p:sp>
    </p:spTree>
    <p:extLst>
      <p:ext uri="{BB962C8B-B14F-4D97-AF65-F5344CB8AC3E}">
        <p14:creationId xmlns:p14="http://schemas.microsoft.com/office/powerpoint/2010/main" val="429169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1296000" y="758589"/>
            <a:ext cx="8683625" cy="740664"/>
          </a:xfrm>
        </p:spPr>
        <p:txBody>
          <a:bodyPr/>
          <a:lstStyle/>
          <a:p>
            <a:r>
              <a:rPr lang="en-US" sz="2400" dirty="0"/>
              <a:t>Lesson 1: Overview of Microsoft Web Technologies</a:t>
            </a:r>
          </a:p>
        </p:txBody>
      </p:sp>
      <p:sp>
        <p:nvSpPr>
          <p:cNvPr id="3" name="Text Placeholder 2"/>
          <p:cNvSpPr>
            <a:spLocks noGrp="1"/>
          </p:cNvSpPr>
          <p:nvPr>
            <p:ph type="body" idx="1"/>
          </p:nvPr>
        </p:nvSpPr>
        <p:spPr/>
        <p:txBody>
          <a:bodyPr>
            <a:normAutofit/>
          </a:bodyPr>
          <a:lstStyle/>
          <a:p>
            <a:r>
              <a:rPr lang="en-US" sz="2000" dirty="0"/>
              <a:t>Introduction to Microsoft Web Technologies
Overview of ASP.NET
Client-Side Web Technologies
Hosting Technologies</a:t>
            </a:r>
          </a:p>
        </p:txBody>
      </p:sp>
    </p:spTree>
    <p:extLst>
      <p:ext uri="{BB962C8B-B14F-4D97-AF65-F5344CB8AC3E}">
        <p14:creationId xmlns:p14="http://schemas.microsoft.com/office/powerpoint/2010/main" val="3193673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05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Introduction to Microsoft Web Technologies</a:t>
            </a:r>
          </a:p>
        </p:txBody>
      </p:sp>
      <p:sp>
        <p:nvSpPr>
          <p:cNvPr id="4" name="TextBox 3"/>
          <p:cNvSpPr txBox="1"/>
          <p:nvPr/>
        </p:nvSpPr>
        <p:spPr>
          <a:xfrm>
            <a:off x="4034541" y="1617188"/>
            <a:ext cx="806631"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Host</a:t>
            </a:r>
          </a:p>
        </p:txBody>
      </p:sp>
      <p:sp>
        <p:nvSpPr>
          <p:cNvPr id="5" name="TextBox 4"/>
          <p:cNvSpPr txBox="1"/>
          <p:nvPr/>
        </p:nvSpPr>
        <p:spPr>
          <a:xfrm>
            <a:off x="1939777" y="1616150"/>
            <a:ext cx="1275157"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Develop</a:t>
            </a:r>
          </a:p>
        </p:txBody>
      </p:sp>
      <p:sp>
        <p:nvSpPr>
          <p:cNvPr id="6" name="TextBox 5"/>
          <p:cNvSpPr txBox="1"/>
          <p:nvPr/>
        </p:nvSpPr>
        <p:spPr>
          <a:xfrm>
            <a:off x="6298358" y="2170148"/>
            <a:ext cx="161614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Server-Side</a:t>
            </a:r>
          </a:p>
        </p:txBody>
      </p:sp>
      <p:sp>
        <p:nvSpPr>
          <p:cNvPr id="7" name="TextBox 6"/>
          <p:cNvSpPr txBox="1"/>
          <p:nvPr/>
        </p:nvSpPr>
        <p:spPr>
          <a:xfrm>
            <a:off x="8501029" y="2170148"/>
            <a:ext cx="154721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Client-Side</a:t>
            </a:r>
          </a:p>
        </p:txBody>
      </p:sp>
      <p:sp>
        <p:nvSpPr>
          <p:cNvPr id="8" name="TextBox 7"/>
          <p:cNvSpPr txBox="1"/>
          <p:nvPr/>
        </p:nvSpPr>
        <p:spPr>
          <a:xfrm>
            <a:off x="7665281" y="1577650"/>
            <a:ext cx="1203086"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Execute</a:t>
            </a:r>
          </a:p>
        </p:txBody>
      </p:sp>
      <p:cxnSp>
        <p:nvCxnSpPr>
          <p:cNvPr id="9" name="Straight Connector 8"/>
          <p:cNvCxnSpPr/>
          <p:nvPr/>
        </p:nvCxnSpPr>
        <p:spPr bwMode="auto">
          <a:xfrm flipH="1">
            <a:off x="3841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8327401" y="2170148"/>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745339" y="3043203"/>
            <a:ext cx="2034728" cy="144655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Visual Studio</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Visual Studio Code</a:t>
            </a:r>
          </a:p>
        </p:txBody>
      </p:sp>
      <p:sp>
        <p:nvSpPr>
          <p:cNvPr id="13" name="TextBox 12"/>
          <p:cNvSpPr txBox="1"/>
          <p:nvPr/>
        </p:nvSpPr>
        <p:spPr>
          <a:xfrm>
            <a:off x="6298358" y="2170148"/>
            <a:ext cx="1616148" cy="430887"/>
          </a:xfrm>
          <a:prstGeom prst="rect">
            <a:avLst/>
          </a:prstGeom>
          <a:noFill/>
        </p:spPr>
        <p:txBody>
          <a:bodyPr wrap="none" rtlCol="0">
            <a:spAutoFit/>
          </a:bodyPr>
          <a:lstStyle/>
          <a:p>
            <a:r>
              <a:rPr lang="en-GB" sz="2200" dirty="0">
                <a:latin typeface="Segoe UI" panose="020B0502040204020203" pitchFamily="34" charset="0"/>
                <a:cs typeface="Segoe UI" panose="020B0502040204020203" pitchFamily="34" charset="0"/>
              </a:rPr>
              <a:t>Server-Side</a:t>
            </a:r>
          </a:p>
        </p:txBody>
      </p:sp>
      <p:sp>
        <p:nvSpPr>
          <p:cNvPr id="14" name="TextBox 13"/>
          <p:cNvSpPr txBox="1"/>
          <p:nvPr/>
        </p:nvSpPr>
        <p:spPr>
          <a:xfrm>
            <a:off x="8501029" y="2170148"/>
            <a:ext cx="1547218" cy="430887"/>
          </a:xfrm>
          <a:prstGeom prst="rect">
            <a:avLst/>
          </a:prstGeom>
          <a:noFill/>
        </p:spPr>
        <p:txBody>
          <a:bodyPr wrap="none" rtlCol="0">
            <a:spAutoFit/>
          </a:bodyPr>
          <a:lstStyle/>
          <a:p>
            <a:r>
              <a:rPr lang="en-GB" sz="2200" dirty="0">
                <a:latin typeface="Segoe UI" panose="020B0502040204020203" pitchFamily="34" charset="0"/>
                <a:cs typeface="Segoe UI" panose="020B0502040204020203" pitchFamily="34" charset="0"/>
              </a:rPr>
              <a:t>Client-Side</a:t>
            </a:r>
          </a:p>
        </p:txBody>
      </p:sp>
      <p:sp>
        <p:nvSpPr>
          <p:cNvPr id="15" name="TextBox 14"/>
          <p:cNvSpPr txBox="1"/>
          <p:nvPr/>
        </p:nvSpPr>
        <p:spPr>
          <a:xfrm>
            <a:off x="4034541" y="3044164"/>
            <a:ext cx="1823443" cy="178510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Kestrel</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IIS</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Nginx</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Microsoft Azure</a:t>
            </a:r>
          </a:p>
        </p:txBody>
      </p:sp>
      <p:sp>
        <p:nvSpPr>
          <p:cNvPr id="16" name="TextBox 15"/>
          <p:cNvSpPr txBox="1"/>
          <p:nvPr/>
        </p:nvSpPr>
        <p:spPr>
          <a:xfrm>
            <a:off x="6298359" y="3044164"/>
            <a:ext cx="1823443" cy="769441"/>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ASP.NET Core</a:t>
            </a:r>
          </a:p>
        </p:txBody>
      </p:sp>
      <p:sp>
        <p:nvSpPr>
          <p:cNvPr id="17" name="TextBox 16"/>
          <p:cNvSpPr txBox="1"/>
          <p:nvPr/>
        </p:nvSpPr>
        <p:spPr>
          <a:xfrm>
            <a:off x="8501028" y="3044164"/>
            <a:ext cx="2322117" cy="178510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JavaScript</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jQuery</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Angular</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React</a:t>
            </a:r>
          </a:p>
          <a:p>
            <a:pPr marL="285750" indent="-285750">
              <a:buClr>
                <a:srgbClr val="0070C0"/>
              </a:buClr>
              <a:buFont typeface="Arial" panose="020B0604020202020204" pitchFamily="34" charset="0"/>
              <a:buChar char="•"/>
            </a:pPr>
            <a:r>
              <a:rPr lang="en-GB" sz="2200" dirty="0" err="1">
                <a:latin typeface="Segoe UI" panose="020B0502040204020203" pitchFamily="34" charset="0"/>
                <a:cs typeface="Segoe UI" panose="020B0502040204020203" pitchFamily="34" charset="0"/>
              </a:rPr>
              <a:t>WebAssembly</a:t>
            </a:r>
            <a:endParaRPr lang="en-GB" sz="2200" dirty="0">
              <a:latin typeface="Segoe UI" panose="020B0502040204020203" pitchFamily="34" charset="0"/>
              <a:cs typeface="Segoe UI" panose="020B0502040204020203" pitchFamily="34" charset="0"/>
            </a:endParaRPr>
          </a:p>
        </p:txBody>
      </p:sp>
      <p:cxnSp>
        <p:nvCxnSpPr>
          <p:cNvPr id="18" name="Straight Connector 17"/>
          <p:cNvCxnSpPr/>
          <p:nvPr/>
        </p:nvCxnSpPr>
        <p:spPr bwMode="auto">
          <a:xfrm flipH="1">
            <a:off x="6102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353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Overview of ASP.NET</a:t>
            </a:r>
          </a:p>
        </p:txBody>
      </p:sp>
      <p:sp>
        <p:nvSpPr>
          <p:cNvPr id="4" name="Down Arrow 3"/>
          <p:cNvSpPr/>
          <p:nvPr/>
        </p:nvSpPr>
        <p:spPr bwMode="auto">
          <a:xfrm>
            <a:off x="8501524" y="2821578"/>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sp>
        <p:nvSpPr>
          <p:cNvPr id="5" name="Content Placeholder 2"/>
          <p:cNvSpPr>
            <a:spLocks noGrp="1"/>
          </p:cNvSpPr>
          <p:nvPr/>
        </p:nvSpPr>
        <p:spPr bwMode="auto">
          <a:xfrm>
            <a:off x="1296000" y="1631576"/>
            <a:ext cx="6027908" cy="42775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Programming Models:</a:t>
            </a:r>
          </a:p>
          <a:p>
            <a:r>
              <a:rPr lang="en-US" sz="2000" dirty="0"/>
              <a:t> ASP.NET 4.x:</a:t>
            </a:r>
          </a:p>
          <a:p>
            <a:pPr lvl="1"/>
            <a:r>
              <a:rPr lang="en-US" sz="2000" dirty="0"/>
              <a:t>Web Pages</a:t>
            </a:r>
          </a:p>
          <a:p>
            <a:pPr lvl="1"/>
            <a:r>
              <a:rPr lang="en-US" sz="2000" dirty="0"/>
              <a:t>Web Forms</a:t>
            </a:r>
          </a:p>
          <a:p>
            <a:r>
              <a:rPr lang="en-US" sz="2000" dirty="0"/>
              <a:t>ASP.NET 4.x and ASP.NET Core:</a:t>
            </a:r>
          </a:p>
          <a:p>
            <a:pPr lvl="1"/>
            <a:r>
              <a:rPr lang="en-US" sz="2000" dirty="0"/>
              <a:t>MVC</a:t>
            </a:r>
          </a:p>
          <a:p>
            <a:pPr lvl="1"/>
            <a:r>
              <a:rPr lang="en-US" sz="2000" dirty="0"/>
              <a:t>Web API</a:t>
            </a:r>
          </a:p>
          <a:p>
            <a:r>
              <a:rPr lang="en-US" sz="2000" dirty="0"/>
              <a:t>ASP.NET Core:</a:t>
            </a:r>
          </a:p>
          <a:p>
            <a:pPr lvl="1"/>
            <a:r>
              <a:rPr lang="en-US" sz="2000" dirty="0"/>
              <a:t>Razor Pages</a:t>
            </a:r>
          </a:p>
          <a:p>
            <a:pPr lvl="1"/>
            <a:r>
              <a:rPr lang="en-US" sz="2000" dirty="0" err="1"/>
              <a:t>Blazor</a:t>
            </a:r>
            <a:endParaRPr lang="en-US" sz="2000" dirty="0"/>
          </a:p>
          <a:p>
            <a:pPr lvl="1"/>
            <a:endParaRPr lang="en-US" sz="2000" dirty="0"/>
          </a:p>
        </p:txBody>
      </p:sp>
      <p:grpSp>
        <p:nvGrpSpPr>
          <p:cNvPr id="6" name="Group 5" descr="The ASP.NET server-side code renders HTML that the web server sends to the web browser for the user."/>
          <p:cNvGrpSpPr/>
          <p:nvPr/>
        </p:nvGrpSpPr>
        <p:grpSpPr>
          <a:xfrm>
            <a:off x="7323909" y="1299391"/>
            <a:ext cx="1945787" cy="4850540"/>
            <a:chOff x="5799908" y="1318031"/>
            <a:chExt cx="1945787" cy="485054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grpSp>
      <p:sp>
        <p:nvSpPr>
          <p:cNvPr id="11" name="TextBox 9"/>
          <p:cNvSpPr txBox="1"/>
          <p:nvPr/>
        </p:nvSpPr>
        <p:spPr>
          <a:xfrm>
            <a:off x="8930831" y="1822385"/>
            <a:ext cx="10107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ASP.NET</a:t>
            </a:r>
          </a:p>
        </p:txBody>
      </p:sp>
      <p:sp>
        <p:nvSpPr>
          <p:cNvPr id="12" name="TextBox 10"/>
          <p:cNvSpPr txBox="1"/>
          <p:nvPr/>
        </p:nvSpPr>
        <p:spPr>
          <a:xfrm>
            <a:off x="9269696" y="3366048"/>
            <a:ext cx="78418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HTML</a:t>
            </a:r>
          </a:p>
          <a:p>
            <a:r>
              <a:rPr lang="en-GB" b="0" dirty="0">
                <a:latin typeface="Segoe UI" panose="020B0502040204020203" pitchFamily="34" charset="0"/>
                <a:cs typeface="Segoe UI" panose="020B0502040204020203" pitchFamily="34" charset="0"/>
              </a:rPr>
              <a:t>Pages</a:t>
            </a:r>
          </a:p>
        </p:txBody>
      </p:sp>
    </p:spTree>
    <p:extLst>
      <p:ext uri="{BB962C8B-B14F-4D97-AF65-F5344CB8AC3E}">
        <p14:creationId xmlns:p14="http://schemas.microsoft.com/office/powerpoint/2010/main" val="263588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84d496-1243-4279-84d3-86e6918983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Client-Side Web Technologies</a:t>
            </a:r>
          </a:p>
        </p:txBody>
      </p:sp>
      <p:sp>
        <p:nvSpPr>
          <p:cNvPr id="4" name="Content Placeholder 2"/>
          <p:cNvSpPr>
            <a:spLocks noGrp="1"/>
          </p:cNvSpPr>
          <p:nvPr/>
        </p:nvSpPr>
        <p:spPr bwMode="auto">
          <a:xfrm>
            <a:off x="1296000" y="1476851"/>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JavaScript</a:t>
            </a:r>
          </a:p>
          <a:p>
            <a:r>
              <a:rPr lang="en-US" sz="2000" dirty="0"/>
              <a:t>jQuery</a:t>
            </a:r>
          </a:p>
          <a:p>
            <a:r>
              <a:rPr lang="en-US" sz="2000" dirty="0"/>
              <a:t>AJAX</a:t>
            </a:r>
          </a:p>
          <a:p>
            <a:r>
              <a:rPr lang="en-US" sz="2000" dirty="0"/>
              <a:t>Angular</a:t>
            </a:r>
          </a:p>
          <a:p>
            <a:r>
              <a:rPr lang="en-US" sz="2000" dirty="0"/>
              <a:t>React</a:t>
            </a:r>
          </a:p>
          <a:p>
            <a:r>
              <a:rPr lang="en-US" sz="2000" dirty="0" err="1"/>
              <a:t>WebAssembly</a:t>
            </a:r>
            <a:endParaRPr lang="en-US" sz="2000" dirty="0"/>
          </a:p>
          <a:p>
            <a:r>
              <a:rPr lang="en-US" sz="2000" dirty="0"/>
              <a:t>And more</a:t>
            </a:r>
          </a:p>
        </p:txBody>
      </p:sp>
      <p:grpSp>
        <p:nvGrpSpPr>
          <p:cNvPr id="5" name="Group 4" descr="The image shows that jQuery runs in the browser and affects the HTML and CSS of our website."/>
          <p:cNvGrpSpPr/>
          <p:nvPr/>
        </p:nvGrpSpPr>
        <p:grpSpPr>
          <a:xfrm>
            <a:off x="5892800" y="1211151"/>
            <a:ext cx="4445000" cy="5122521"/>
            <a:chOff x="4368800" y="1211150"/>
            <a:chExt cx="4445000" cy="512252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grpSp>
      <p:sp>
        <p:nvSpPr>
          <p:cNvPr id="8" name="TextBox 9"/>
          <p:cNvSpPr txBox="1"/>
          <p:nvPr/>
        </p:nvSpPr>
        <p:spPr>
          <a:xfrm>
            <a:off x="6131636"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  Content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p:txBody>
      </p:sp>
      <p:sp>
        <p:nvSpPr>
          <p:cNvPr id="9" name="TextBox 10"/>
          <p:cNvSpPr txBox="1"/>
          <p:nvPr/>
        </p:nvSpPr>
        <p:spPr>
          <a:xfrm>
            <a:off x="6122745" y="3401536"/>
            <a:ext cx="136127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cs typeface="Lucida Sans Unicode" panose="020B0602030504020204" pitchFamily="34" charset="0"/>
              </a:rPr>
              <a:t>p {</a:t>
            </a:r>
          </a:p>
          <a:p>
            <a:r>
              <a:rPr lang="en-GB" sz="1400" b="0" dirty="0">
                <a:latin typeface="Lucida Sans Unicode" panose="020B0602030504020204" pitchFamily="34" charset="0"/>
                <a:cs typeface="Lucida Sans Unicode" panose="020B0602030504020204" pitchFamily="34" charset="0"/>
              </a:rPr>
              <a:t>  </a:t>
            </a:r>
            <a:r>
              <a:rPr lang="en-GB" sz="1400" b="0" dirty="0" err="1">
                <a:latin typeface="Lucida Sans Unicode" panose="020B0602030504020204" pitchFamily="34" charset="0"/>
                <a:cs typeface="Lucida Sans Unicode" panose="020B0602030504020204" pitchFamily="34" charset="0"/>
              </a:rPr>
              <a:t>color</a:t>
            </a:r>
            <a:r>
              <a:rPr lang="en-GB" sz="1400" b="0" dirty="0">
                <a:latin typeface="Lucida Sans Unicode" panose="020B0602030504020204" pitchFamily="34" charset="0"/>
                <a:cs typeface="Lucida Sans Unicode" panose="020B0602030504020204" pitchFamily="34" charset="0"/>
              </a:rPr>
              <a:t>: black;</a:t>
            </a:r>
          </a:p>
          <a:p>
            <a:r>
              <a:rPr lang="en-GB" sz="1400" b="0" dirty="0">
                <a:latin typeface="Lucida Sans Unicode" panose="020B0602030504020204" pitchFamily="34" charset="0"/>
                <a:cs typeface="Lucida Sans Unicode" panose="020B0602030504020204" pitchFamily="34" charset="0"/>
              </a:rPr>
              <a:t>}</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8415" y="2773182"/>
            <a:ext cx="2125544" cy="526325"/>
          </a:xfrm>
          <a:prstGeom prst="rect">
            <a:avLst/>
          </a:prstGeom>
        </p:spPr>
      </p:pic>
      <p:sp>
        <p:nvSpPr>
          <p:cNvPr id="11" name="Left Arrow 10"/>
          <p:cNvSpPr/>
          <p:nvPr/>
        </p:nvSpPr>
        <p:spPr bwMode="auto">
          <a:xfrm rot="20000952">
            <a:off x="7106838"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sp>
        <p:nvSpPr>
          <p:cNvPr id="12" name="Left Arrow 11"/>
          <p:cNvSpPr/>
          <p:nvPr/>
        </p:nvSpPr>
        <p:spPr bwMode="auto">
          <a:xfrm rot="1530561">
            <a:off x="7106720"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pic>
        <p:nvPicPr>
          <p:cNvPr id="13" name="Picture 12" descr="×ª××¦××ª ×ª××× × ×¢×××¨ âªangular logoâ¬â">
            <a:extLst>
              <a:ext uri="{FF2B5EF4-FFF2-40B4-BE49-F238E27FC236}">
                <a16:creationId xmlns:a16="http://schemas.microsoft.com/office/drawing/2014/main" id="{6FE9898C-BC1E-473D-87D6-FDB6479C3CD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3916" y="5176056"/>
            <a:ext cx="1105269" cy="110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4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99d6108-cbd3-4987-b341-b7aba7b16d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Hosting Technologies</a:t>
            </a:r>
          </a:p>
        </p:txBody>
      </p:sp>
      <p:sp>
        <p:nvSpPr>
          <p:cNvPr id="4" name="Content Placeholder 2"/>
          <p:cNvSpPr>
            <a:spLocks noGrp="1"/>
          </p:cNvSpPr>
          <p:nvPr/>
        </p:nvSpPr>
        <p:spPr bwMode="auto">
          <a:xfrm>
            <a:off x="1032000" y="1721223"/>
            <a:ext cx="9069944" cy="44473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Kestrel</a:t>
            </a:r>
          </a:p>
          <a:p>
            <a:pPr lvl="1"/>
            <a:r>
              <a:rPr lang="en-US" sz="2000" dirty="0"/>
              <a:t>Self Hosted</a:t>
            </a:r>
          </a:p>
          <a:p>
            <a:r>
              <a:rPr lang="en-US" sz="2000" dirty="0"/>
              <a:t>IIS</a:t>
            </a:r>
          </a:p>
          <a:p>
            <a:pPr marL="365760" lvl="1"/>
            <a:r>
              <a:rPr lang="en-US" sz="2000" dirty="0"/>
              <a:t>Features</a:t>
            </a:r>
          </a:p>
          <a:p>
            <a:pPr marL="365760" lvl="1"/>
            <a:r>
              <a:rPr lang="en-US" sz="2000" dirty="0"/>
              <a:t>Scaling</a:t>
            </a:r>
          </a:p>
          <a:p>
            <a:pPr marL="365760" lvl="1"/>
            <a:r>
              <a:rPr lang="en-US" sz="2000" dirty="0"/>
              <a:t>Perimeter Networks</a:t>
            </a:r>
          </a:p>
          <a:p>
            <a:r>
              <a:rPr lang="en-US" sz="2000" dirty="0"/>
              <a:t>IIS Express</a:t>
            </a:r>
          </a:p>
          <a:p>
            <a:r>
              <a:rPr lang="en-US" sz="2000" dirty="0"/>
              <a:t>Nginx</a:t>
            </a:r>
          </a:p>
          <a:p>
            <a:pPr lvl="1"/>
            <a:r>
              <a:rPr lang="en-US" sz="2000" dirty="0"/>
              <a:t>Linux</a:t>
            </a:r>
          </a:p>
          <a:p>
            <a:r>
              <a:rPr lang="en-US" sz="2000" dirty="0"/>
              <a:t>Other Web Servers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8794" y="2087314"/>
            <a:ext cx="710130" cy="1259344"/>
          </a:xfrm>
          <a:prstGeom prst="rect">
            <a:avLst/>
          </a:prstGeom>
        </p:spPr>
      </p:pic>
    </p:spTree>
    <p:extLst>
      <p:ext uri="{BB962C8B-B14F-4D97-AF65-F5344CB8AC3E}">
        <p14:creationId xmlns:p14="http://schemas.microsoft.com/office/powerpoint/2010/main" val="9116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ace72c2-9b67-4965-8baf-3f0ce4b1d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Microsoft Azure</a:t>
            </a:r>
          </a:p>
        </p:txBody>
      </p:sp>
      <p:sp>
        <p:nvSpPr>
          <p:cNvPr id="4" name="Content Placeholder 2"/>
          <p:cNvSpPr>
            <a:spLocks noGrp="1"/>
          </p:cNvSpPr>
          <p:nvPr/>
        </p:nvSpPr>
        <p:spPr bwMode="auto">
          <a:xfrm>
            <a:off x="1296000" y="1685365"/>
            <a:ext cx="8805944" cy="44832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dirty="0"/>
              <a:t>Cloud computing provides scalability, flexibility, security, and reliability</a:t>
            </a:r>
          </a:p>
          <a:p>
            <a:pPr lvl="0"/>
            <a:r>
              <a:rPr lang="en-US" sz="2000" dirty="0"/>
              <a:t>The Microsoft Azure platform includes:</a:t>
            </a:r>
          </a:p>
          <a:p>
            <a:pPr marL="365760" lvl="1"/>
            <a:r>
              <a:rPr lang="en-US" sz="2000" dirty="0"/>
              <a:t>Web Apps</a:t>
            </a:r>
          </a:p>
          <a:p>
            <a:pPr marL="365760" lvl="1"/>
            <a:r>
              <a:rPr lang="en-US" sz="2000" dirty="0"/>
              <a:t>Databases (Azure SQL Database, Cosmos DB)</a:t>
            </a:r>
          </a:p>
          <a:p>
            <a:pPr marL="365760" lvl="1"/>
            <a:r>
              <a:rPr lang="en-US" sz="2000" dirty="0"/>
              <a:t>Virtual Machines</a:t>
            </a:r>
          </a:p>
          <a:p>
            <a:pPr marL="365760" lvl="1"/>
            <a:r>
              <a:rPr lang="en-US" sz="2000" dirty="0"/>
              <a:t>Mobile Apps</a:t>
            </a:r>
          </a:p>
          <a:p>
            <a:pPr marL="365760" lvl="1"/>
            <a:r>
              <a:rPr lang="en-US" sz="2000" dirty="0"/>
              <a:t>Media Services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325" y="3836508"/>
            <a:ext cx="2802826" cy="22656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2608" y="4621666"/>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5273" y="4800870"/>
            <a:ext cx="710130" cy="1259344"/>
          </a:xfrm>
          <a:prstGeom prst="rect">
            <a:avLst/>
          </a:prstGeom>
        </p:spPr>
      </p:pic>
    </p:spTree>
    <p:extLst>
      <p:ext uri="{BB962C8B-B14F-4D97-AF65-F5344CB8AC3E}">
        <p14:creationId xmlns:p14="http://schemas.microsoft.com/office/powerpoint/2010/main" val="96522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Overview of ASP.NET Core</a:t>
            </a:r>
          </a:p>
        </p:txBody>
      </p:sp>
      <p:sp>
        <p:nvSpPr>
          <p:cNvPr id="3" name="Text Placeholder 2"/>
          <p:cNvSpPr>
            <a:spLocks noGrp="1"/>
          </p:cNvSpPr>
          <p:nvPr>
            <p:ph type="body" idx="1"/>
          </p:nvPr>
        </p:nvSpPr>
        <p:spPr/>
        <p:txBody>
          <a:bodyPr>
            <a:normAutofit/>
          </a:bodyPr>
          <a:lstStyle/>
          <a:p>
            <a:r>
              <a:rPr lang="en-US" sz="2000" dirty="0"/>
              <a:t>Server Side Rendered Solutions</a:t>
            </a:r>
          </a:p>
          <a:p>
            <a:r>
              <a:rPr lang="en-US" sz="2000" dirty="0"/>
              <a:t>Client Side Rendered Solutions</a:t>
            </a:r>
          </a:p>
          <a:p>
            <a:r>
              <a:rPr lang="en-US" sz="2000" dirty="0"/>
              <a:t>Hybrid Solutions</a:t>
            </a:r>
          </a:p>
        </p:txBody>
      </p:sp>
    </p:spTree>
    <p:extLst>
      <p:ext uri="{BB962C8B-B14F-4D97-AF65-F5344CB8AC3E}">
        <p14:creationId xmlns:p14="http://schemas.microsoft.com/office/powerpoint/2010/main" val="40490837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3989</Words>
  <Application>Microsoft Office PowerPoint</Application>
  <PresentationFormat>Widescreen</PresentationFormat>
  <Paragraphs>358</Paragraphs>
  <Slides>30</Slides>
  <Notes>20</Notes>
  <HiddenSlides>1</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30</vt:i4>
      </vt:variant>
    </vt:vector>
  </HeadingPairs>
  <TitlesOfParts>
    <vt:vector size="43" baseType="lpstr">
      <vt:lpstr>Segoe UI</vt:lpstr>
      <vt:lpstr>Consolas</vt:lpstr>
      <vt:lpstr>Verdana</vt:lpstr>
      <vt:lpstr>Arial</vt:lpstr>
      <vt:lpstr>Times New Roman</vt:lpstr>
      <vt:lpstr>Calibri</vt:lpstr>
      <vt:lpstr>Wingdings</vt:lpstr>
      <vt:lpstr>Segoe UI Light</vt:lpstr>
      <vt:lpstr>Lucida Sans Unicode</vt:lpstr>
      <vt:lpstr>NG_MOC_Core_ModuleNew2</vt:lpstr>
      <vt:lpstr>Info Support - licht</vt:lpstr>
      <vt:lpstr>KC slides</vt:lpstr>
      <vt:lpstr>Info Support - donker</vt:lpstr>
      <vt:lpstr>Module 1</vt:lpstr>
      <vt:lpstr>Module Overview</vt:lpstr>
      <vt:lpstr>Lesson 1: Overview of Microsoft Web Technologies</vt:lpstr>
      <vt:lpstr>Introduction to Microsoft Web Technologies</vt:lpstr>
      <vt:lpstr>Overview of ASP.NET</vt:lpstr>
      <vt:lpstr>Client-Side Web Technologies</vt:lpstr>
      <vt:lpstr>Hosting Technologies</vt:lpstr>
      <vt:lpstr>Microsoft Azure</vt:lpstr>
      <vt:lpstr>Lesson 2: Overview of ASP.NET Core</vt:lpstr>
      <vt:lpstr>Benefits and costs of server and client rendered UI</vt:lpstr>
      <vt:lpstr>Server rendered UI</vt:lpstr>
      <vt:lpstr>Client rendered UI</vt:lpstr>
      <vt:lpstr>Hybrid</vt:lpstr>
      <vt:lpstr>ASP.NET Core web solutions</vt:lpstr>
      <vt:lpstr>ASP.NET Core Razor Pages</vt:lpstr>
      <vt:lpstr>ASP.NET Core MVC</vt:lpstr>
      <vt:lpstr>Blazor</vt:lpstr>
      <vt:lpstr>ASP.NET Core Single Page Application with JavaScript</vt:lpstr>
      <vt:lpstr>Hybrid: ASP.NET Core plus Blazor</vt:lpstr>
      <vt:lpstr>Shared ASP.NET Features</vt:lpstr>
      <vt:lpstr>Overview of Web API</vt:lpstr>
      <vt:lpstr>Lesson 3: Introduction to ASP.NET Core MVC</vt:lpstr>
      <vt:lpstr>Razor Pages</vt:lpstr>
      <vt:lpstr>Models, Views, and Controllers</vt:lpstr>
      <vt:lpstr>Demonstration: How to Explore an ASP.NET Core Application</vt:lpstr>
      <vt:lpstr>Lab: Exploring ASP.NET Core MVC</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2019-02-04T08:31:03Z</dcterms:created>
  <dcterms:modified xsi:type="dcterms:W3CDTF">2021-11-14T13:42:50Z</dcterms:modified>
</cp:coreProperties>
</file>