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6" r:id="rId21"/>
    <p:sldId id="272" r:id="rId22"/>
    <p:sldId id="274" r:id="rId23"/>
    <p:sldId id="278" r:id="rId24"/>
    <p:sldId id="275" r:id="rId25"/>
    <p:sldId id="277"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73" autoAdjust="0"/>
    <p:restoredTop sz="65009" autoAdjust="0"/>
  </p:normalViewPr>
  <p:slideViewPr>
    <p:cSldViewPr snapToGrid="0" snapToObjects="1" showGuides="1">
      <p:cViewPr varScale="1">
        <p:scale>
          <a:sx n="47" d="100"/>
          <a:sy n="47" d="100"/>
        </p:scale>
        <p:origin x="1944" y="48"/>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148" d="100"/>
          <a:sy n="148" d="100"/>
        </p:scale>
        <p:origin x="774" y="-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26F166-254E-4DB9-A921-28FE1BC122CB}" type="datetimeFigureOut">
              <a:rPr lang="en-US" smtClean="0"/>
              <a:t>11/14/2021</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2B1FF-C4BF-4091-9886-8A4B8E300F85}" type="slidenum">
              <a:rPr lang="en-US" smtClean="0"/>
              <a:t>‹#›</a:t>
            </a:fld>
            <a:endParaRPr lang="en-US"/>
          </a:p>
        </p:txBody>
      </p:sp>
    </p:spTree>
    <p:extLst>
      <p:ext uri="{BB962C8B-B14F-4D97-AF65-F5344CB8AC3E}">
        <p14:creationId xmlns:p14="http://schemas.microsoft.com/office/powerpoint/2010/main" val="456765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2_LAB_MANUAL.md"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2_LAK.md"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288946&amp;clcid=0x409"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go.microsoft.com/fwlink/?LinkID=288948&amp;clcid=0x409" TargetMode="External"/><Relationship Id="rId4" Type="http://schemas.openxmlformats.org/officeDocument/2006/relationships/hyperlink" Target="http://go.microsoft.com/fwlink/?LinkID=288947&amp;clcid=0x40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Unlike the other modules, this module is theoretical. At the end of this module the students should know how to design a Model-View-Controller (MVC) application. However students won’t be able to develop controllers, models, and views. Students will learn how to develop controllers in Module 4, “Developing Controllers”, how to develop views in Module 5, “Developing Views” and how to develop models in Module 6, “Developing Models”.  </a:t>
            </a:r>
          </a:p>
        </p:txBody>
      </p:sp>
      <p:sp>
        <p:nvSpPr>
          <p:cNvPr id="4" name="Slide Number Placeholder 3"/>
          <p:cNvSpPr>
            <a:spLocks noGrp="1"/>
          </p:cNvSpPr>
          <p:nvPr>
            <p:ph type="sldNum" sz="quarter" idx="10"/>
          </p:nvPr>
        </p:nvSpPr>
        <p:spPr/>
        <p:txBody>
          <a:bodyPr/>
          <a:lstStyle/>
          <a:p>
            <a:fld id="{4F12B1FF-C4BF-4091-9886-8A4B8E300F85}"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29371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World Wide Web Consortium (W3C) has a project called the Web Accessibility Initiative (WAI) that promotes accessible web content.</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667972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is very important. Ensure that students know how to design models, controllers and views at the end of this lesson.</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38353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Tell the students that they will learn about Entity Framework in Module 7, “Using Entity Framework Core in ASP.NET Core”. </a:t>
            </a:r>
          </a:p>
        </p:txBody>
      </p:sp>
      <p:sp>
        <p:nvSpPr>
          <p:cNvPr id="4" name="Slide Number Placeholder 3"/>
          <p:cNvSpPr>
            <a:spLocks noGrp="1"/>
          </p:cNvSpPr>
          <p:nvPr>
            <p:ph type="sldNum" sz="quarter" idx="10"/>
          </p:nvPr>
        </p:nvSpPr>
        <p:spPr/>
        <p:txBody>
          <a:bodyPr/>
          <a:lstStyle/>
          <a:p>
            <a:fld id="{4F12B1FF-C4BF-4091-9886-8A4B8E300F85}"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56222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Because the students have little experience in coding controllers and actions for themselves, they might find this topic difficult. Reassure them that this task becomes easier after they perform some hands-on exercises, which they will do in Module 4, “Developing Controllers”. </a:t>
            </a:r>
          </a:p>
        </p:txBody>
      </p:sp>
      <p:sp>
        <p:nvSpPr>
          <p:cNvPr id="4" name="Slide Number Placeholder 3"/>
          <p:cNvSpPr>
            <a:spLocks noGrp="1"/>
          </p:cNvSpPr>
          <p:nvPr>
            <p:ph type="sldNum" sz="quarter" idx="10"/>
          </p:nvPr>
        </p:nvSpPr>
        <p:spPr/>
        <p:txBody>
          <a:bodyPr/>
          <a:lstStyle/>
          <a:p>
            <a:fld id="{4F12B1FF-C4BF-4091-9886-8A4B8E300F85}"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969339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graphic on the slide is a simple diagram that resembles a photo details view.</a:t>
            </a:r>
          </a:p>
        </p:txBody>
      </p:sp>
      <p:sp>
        <p:nvSpPr>
          <p:cNvPr id="4" name="Slide Number Placeholder 3"/>
          <p:cNvSpPr>
            <a:spLocks noGrp="1"/>
          </p:cNvSpPr>
          <p:nvPr>
            <p:ph type="sldNum" sz="quarter" idx="10"/>
          </p:nvPr>
        </p:nvSpPr>
        <p:spPr/>
        <p:txBody>
          <a:bodyPr/>
          <a:lstStyle/>
          <a:p>
            <a:fld id="{4F12B1FF-C4BF-4091-9886-8A4B8E300F85}"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69520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you can control the URLs that your ASP.NET web application uses, by configuring the ASP.NET routing engine. Routing will be covered in Module 4, “Developing Controllers”.</a:t>
            </a:r>
          </a:p>
        </p:txBody>
      </p:sp>
      <p:sp>
        <p:nvSpPr>
          <p:cNvPr id="4" name="Slide Number Placeholder 3"/>
          <p:cNvSpPr>
            <a:spLocks noGrp="1"/>
          </p:cNvSpPr>
          <p:nvPr>
            <p:ph type="sldNum" sz="quarter" idx="10"/>
          </p:nvPr>
        </p:nvSpPr>
        <p:spPr/>
        <p:txBody>
          <a:bodyPr/>
          <a:lstStyle/>
          <a:p>
            <a:fld id="{4F12B1FF-C4BF-4091-9886-8A4B8E300F85}"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194737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Arial Unicode MS"/>
                <a:cs typeface="Times New Roman"/>
              </a:rPr>
              <a:t>This is a planning lab in which students add information to a document and create diagrams to plan a web application, based on their reading of an investigation document. </a:t>
            </a:r>
          </a:p>
          <a:p>
            <a:pPr>
              <a:lnSpc>
                <a:spcPct val="115000"/>
              </a:lnSpc>
              <a:spcAft>
                <a:spcPts val="1000"/>
              </a:spcAft>
            </a:pPr>
            <a:r>
              <a:rPr lang="en-US" sz="1000" dirty="0">
                <a:latin typeface="Arial"/>
                <a:ea typeface="Arial Unicode MS"/>
                <a:cs typeface="Times New Roman"/>
              </a:rPr>
              <a:t>Encourage the students to work in pairs or groups of three in this lab. This ensures that students discuss and think carefully about their solution and engage with the lab. You must also lead a discussion of students' suggestions at the end of the lab.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dirty="0">
                <a:latin typeface="Arial"/>
                <a:ea typeface="Calibri"/>
                <a:cs typeface="Segoe UI"/>
                <a:hlinkClick r:id="rId3"/>
              </a:rPr>
              <a:t>https://github.com/MicrosoftLearning</a:t>
            </a:r>
            <a:r>
              <a:rPr lang="en-US" sz="1000">
                <a:latin typeface="Arial"/>
                <a:ea typeface="Calibri"/>
                <a:cs typeface="Segoe UI"/>
                <a:hlinkClick r:id="rId3"/>
              </a:rPr>
              <a:t>/20486D-DevelopingASPNETMVCWebApplications</a:t>
            </a:r>
            <a:r>
              <a:rPr lang="en-US" sz="1000" dirty="0">
                <a:latin typeface="Arial"/>
                <a:ea typeface="Calibri"/>
                <a:cs typeface="Segoe UI"/>
                <a:hlinkClick r:id="rId3"/>
              </a:rPr>
              <a:t>/blob/master/Instructions/20486D_MOD02_LAB_MANUAL.md</a:t>
            </a:r>
            <a:r>
              <a:rPr lang="en-US" sz="1000" dirty="0">
                <a:latin typeface="Arial"/>
                <a:ea typeface="Calibri"/>
                <a:cs typeface="Segoe UI"/>
              </a:rPr>
              <a:t>. </a:t>
            </a:r>
          </a:p>
          <a:p>
            <a:pPr>
              <a:lnSpc>
                <a:spcPct val="115000"/>
              </a:lnSpc>
              <a:spcAft>
                <a:spcPts val="1000"/>
              </a:spcAft>
            </a:pPr>
            <a:r>
              <a:rPr lang="en-US" sz="1000" dirty="0">
                <a:latin typeface="Arial"/>
                <a:ea typeface="Calibri"/>
                <a:cs typeface="Segoe UI"/>
              </a:rPr>
              <a:t>You will find the detailed steps on the following page: </a:t>
            </a:r>
            <a:r>
              <a:rPr lang="en-US" sz="1000" dirty="0">
                <a:latin typeface="Arial"/>
                <a:ea typeface="Calibri"/>
                <a:cs typeface="Segoe UI"/>
                <a:hlinkClick r:id="rId4"/>
              </a:rPr>
              <a:t>https://github.com/MicrosoftLearning/20486D-DevelopingASPNETMVCWebApplications/blob/master/Instructions/20486D_MOD02_LAK.md</a:t>
            </a:r>
            <a:r>
              <a:rPr lang="en-US" sz="1000" dirty="0">
                <a:latin typeface="Arial"/>
                <a:ea typeface="Calibri"/>
                <a:cs typeface="Segoe UI"/>
              </a:rPr>
              <a:t> .</a:t>
            </a:r>
            <a:r>
              <a:rPr lang="en-US" sz="1000" u="sng"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Planning Model Classes</a:t>
            </a:r>
          </a:p>
          <a:p>
            <a:pPr>
              <a:lnSpc>
                <a:spcPct val="115000"/>
              </a:lnSpc>
              <a:spcAft>
                <a:spcPts val="1000"/>
              </a:spcAft>
            </a:pPr>
            <a:r>
              <a:rPr lang="en-US" sz="1000" dirty="0">
                <a:latin typeface="Arial"/>
                <a:ea typeface="Calibri"/>
                <a:cs typeface="Times New Roman"/>
              </a:rPr>
              <a:t>You need to recommend an MVC model that is required to implement a photo sharing application. You will propose model classes based on the results of an initial investigation into the requirements.</a:t>
            </a:r>
          </a:p>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Examine the initial investigation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photo model class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comment model class</a:t>
            </a:r>
          </a:p>
          <a:p>
            <a:pPr>
              <a:lnSpc>
                <a:spcPct val="115000"/>
              </a:lnSpc>
              <a:spcAft>
                <a:spcPts val="1000"/>
              </a:spcAft>
            </a:pPr>
            <a:r>
              <a:rPr lang="en-US" sz="1000" b="1" dirty="0">
                <a:latin typeface="Arial"/>
                <a:ea typeface="Calibri"/>
                <a:cs typeface="Times New Roman"/>
              </a:rPr>
              <a:t>Exercise 2: Planning Controllers</a:t>
            </a:r>
          </a:p>
          <a:p>
            <a:pPr>
              <a:lnSpc>
                <a:spcPct val="115000"/>
              </a:lnSpc>
              <a:spcAft>
                <a:spcPts val="1000"/>
              </a:spcAft>
            </a:pPr>
            <a:r>
              <a:rPr lang="en-US" sz="1000" dirty="0">
                <a:latin typeface="Arial"/>
                <a:ea typeface="Calibri"/>
                <a:cs typeface="Times New Roman"/>
              </a:rPr>
              <a:t>You need to recommend a set of MVC controllers that are required to implement a photo sharing application. You will propose controllers based on the results of an initial investigation into the requirements. </a:t>
            </a:r>
          </a:p>
        </p:txBody>
      </p:sp>
      <p:sp>
        <p:nvSpPr>
          <p:cNvPr id="4" name="Slide Number Placeholder 3"/>
          <p:cNvSpPr>
            <a:spLocks noGrp="1"/>
          </p:cNvSpPr>
          <p:nvPr>
            <p:ph type="sldNum" sz="quarter" idx="10"/>
          </p:nvPr>
        </p:nvSpPr>
        <p:spPr/>
        <p:txBody>
          <a:bodyPr/>
          <a:lstStyle/>
          <a:p>
            <a:fld id="{4F12B1FF-C4BF-4091-9886-8A4B8E300F85}"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32234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photo controller</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comment controller</a:t>
            </a:r>
          </a:p>
          <a:p>
            <a:pPr>
              <a:lnSpc>
                <a:spcPct val="115000"/>
              </a:lnSpc>
              <a:spcAft>
                <a:spcPts val="1000"/>
              </a:spcAft>
            </a:pPr>
            <a:r>
              <a:rPr lang="en-US" sz="1000" b="1" dirty="0">
                <a:latin typeface="Arial"/>
                <a:ea typeface="Calibri"/>
                <a:cs typeface="Times New Roman"/>
              </a:rPr>
              <a:t>Exercise 3: Planning Views</a:t>
            </a:r>
          </a:p>
          <a:p>
            <a:pPr>
              <a:lnSpc>
                <a:spcPct val="115000"/>
              </a:lnSpc>
              <a:spcAft>
                <a:spcPts val="1000"/>
              </a:spcAft>
            </a:pPr>
            <a:r>
              <a:rPr lang="en-US" sz="1000" dirty="0">
                <a:latin typeface="Arial"/>
                <a:ea typeface="Calibri"/>
                <a:cs typeface="Times New Roman"/>
              </a:rPr>
              <a:t>You need to recommend a set of MVC views that are required to implement a photo sharing application. You will propose views based on the results of an initial investigation into the </a:t>
            </a:r>
            <a:r>
              <a:rPr lang="en-US" sz="1000" dirty="0">
                <a:solidFill>
                  <a:prstClr val="black"/>
                </a:solidFill>
                <a:latin typeface="Arial"/>
                <a:ea typeface="Calibri"/>
                <a:cs typeface="Times New Roman"/>
              </a:rPr>
              <a:t>requirement.</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Define the view</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Design the single photo view</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Design the gallery view</a:t>
            </a:r>
          </a:p>
          <a:p>
            <a:pPr lvl="0">
              <a:lnSpc>
                <a:spcPct val="115000"/>
              </a:lnSpc>
              <a:spcAft>
                <a:spcPts val="1000"/>
              </a:spcAft>
            </a:pPr>
            <a:r>
              <a:rPr lang="en-US" sz="1000" b="1" dirty="0">
                <a:solidFill>
                  <a:prstClr val="black"/>
                </a:solidFill>
                <a:latin typeface="Arial"/>
                <a:ea typeface="Calibri"/>
                <a:cs typeface="Times New Roman"/>
              </a:rPr>
              <a:t>Exercise 4: Architecting an MVC Web Application</a:t>
            </a:r>
          </a:p>
          <a:p>
            <a:pPr lvl="0">
              <a:lnSpc>
                <a:spcPct val="115000"/>
              </a:lnSpc>
              <a:spcAft>
                <a:spcPts val="1000"/>
              </a:spcAft>
            </a:pPr>
            <a:r>
              <a:rPr lang="en-US" sz="1000" dirty="0">
                <a:solidFill>
                  <a:prstClr val="black"/>
                </a:solidFill>
                <a:latin typeface="Arial"/>
                <a:ea typeface="Calibri"/>
                <a:cs typeface="Times New Roman"/>
              </a:rPr>
              <a:t>You need to recommend a web server and database server configuration that is required to implement a photo sharing application. You will propose details based on the results of an initial investigation into the requirements.</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Hosting options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Choose a data store </a:t>
            </a:r>
            <a:endParaRPr lang="en-US" dirty="0"/>
          </a:p>
        </p:txBody>
      </p:sp>
      <p:sp>
        <p:nvSpPr>
          <p:cNvPr id="4" name="Slide Number Placeholder 3"/>
          <p:cNvSpPr>
            <a:spLocks noGrp="1"/>
          </p:cNvSpPr>
          <p:nvPr>
            <p:ph type="sldNum" sz="quarter" idx="10"/>
          </p:nvPr>
        </p:nvSpPr>
        <p:spPr/>
        <p:txBody>
          <a:bodyPr/>
          <a:lstStyle/>
          <a:p>
            <a:fld id="{4F12B1FF-C4BF-4091-9886-8A4B8E300F85}" type="slidenum">
              <a:rPr lang="en-US" smtClean="0"/>
              <a:t>17</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654152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F12B1FF-C4BF-4091-9886-8A4B8E300F85}"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039552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model classes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buSzPct val="150000"/>
            </a:pPr>
            <a:r>
              <a:rPr lang="en-US" sz="1000" dirty="0">
                <a:solidFill>
                  <a:prstClr val="black"/>
                </a:solidFill>
                <a:latin typeface="Arial"/>
                <a:ea typeface="Calibri"/>
                <a:cs typeface="Times New Roman"/>
              </a:rPr>
              <a:t>Answers might vary. The initial investigation implies that the following model classes, or a similar set, </a:t>
            </a:r>
            <a:r>
              <a:rPr lang="en-US" sz="1000" dirty="0">
                <a:latin typeface="Arial"/>
                <a:cs typeface="Times New Roman"/>
              </a:rPr>
              <a:t>should be created:</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Photo</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Comment</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User</a:t>
            </a:r>
          </a:p>
          <a:p>
            <a:pPr marL="171450" indent="-171450">
              <a:lnSpc>
                <a:spcPct val="115000"/>
              </a:lnSpc>
              <a:buSzPct val="150000"/>
              <a:buFont typeface="Arial" panose="020B0604020202020204" pitchFamily="34" charset="0"/>
              <a:buChar char="•"/>
            </a:pPr>
            <a:endParaRPr lang="en-US" sz="1000" dirty="0">
              <a:solidFill>
                <a:prstClr val="black"/>
              </a:solidFill>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controllers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Answers might vary. Students might design different controllers for the application. However, there is usually one controller for each model class. Bearing in mind that the controller name is conventionally the model class name with “Controller” appended, the following controllers might be appropriate.</a:t>
            </a:r>
          </a:p>
          <a:p>
            <a:pPr>
              <a:lnSpc>
                <a:spcPct val="115000"/>
              </a:lnSpc>
              <a:spcAft>
                <a:spcPts val="1000"/>
              </a:spcAft>
            </a:pPr>
            <a:r>
              <a:rPr lang="en-US" sz="1000" dirty="0">
                <a:latin typeface="Arial"/>
                <a:ea typeface="Calibri"/>
                <a:cs typeface="Times New Roman"/>
              </a:rPr>
              <a:t>The initial investigation implies that the following controllers, or a similar set, should be created:</a:t>
            </a: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PhotoController</a:t>
            </a:r>
            <a:endParaRPr lang="en-US" sz="1000"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CommentController</a:t>
            </a:r>
            <a:endParaRPr lang="en-US" sz="1000"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UserController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depart from naming controllers according to the described convention. However, if you do so, you must override the default controller factory. This is not a trivial task.</a:t>
            </a:r>
          </a:p>
          <a:p>
            <a:pPr>
              <a:lnSpc>
                <a:spcPct val="115000"/>
              </a:lnSpc>
              <a:spcAft>
                <a:spcPts val="1000"/>
              </a:spcAft>
            </a:pPr>
            <a:endParaRPr lang="en-US" sz="1000" b="1" dirty="0">
              <a:latin typeface="Arial"/>
              <a:ea typeface="Calibri"/>
              <a:cs typeface="Times New Roman"/>
            </a:endParaRP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a:extLst>
              <a:ext uri="{FF2B5EF4-FFF2-40B4-BE49-F238E27FC236}">
                <a16:creationId xmlns:a16="http://schemas.microsoft.com/office/drawing/2014/main" id="{CC44CEED-1AE8-424D-90DF-2A69DA4E4E7E}"/>
              </a:ext>
            </a:extLst>
          </p:cNvPr>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54086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the importance of planning a web application before starting to develop it.</a:t>
            </a:r>
          </a:p>
        </p:txBody>
      </p:sp>
      <p:sp>
        <p:nvSpPr>
          <p:cNvPr id="4" name="Slide Number Placeholder 3"/>
          <p:cNvSpPr>
            <a:spLocks noGrp="1"/>
          </p:cNvSpPr>
          <p:nvPr>
            <p:ph type="sldNum" sz="quarter" idx="10"/>
          </p:nvPr>
        </p:nvSpPr>
        <p:spPr/>
        <p:txBody>
          <a:bodyPr/>
          <a:lstStyle/>
          <a:p>
            <a:fld id="{4F12B1FF-C4BF-4091-9886-8A4B8E300F85}"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755446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views should be created for the photo sharing application?</a:t>
            </a:r>
          </a:p>
          <a:p>
            <a:pPr>
              <a:lnSpc>
                <a:spcPct val="115000"/>
              </a:lnSpc>
              <a:spcAft>
                <a:spcPts val="1000"/>
              </a:spcAft>
            </a:pPr>
            <a:r>
              <a:rPr lang="en-US" sz="1000" b="1" dirty="0">
                <a:latin typeface="Arial"/>
                <a:ea typeface="Calibri"/>
                <a:cs typeface="Times New Roman"/>
              </a:rPr>
              <a:t>Answer</a:t>
            </a:r>
          </a:p>
          <a:p>
            <a:r>
              <a:rPr lang="en-US" dirty="0"/>
              <a:t>Answers might vary. The initial investigation implies that the following views, or a similar set, should be created:</a:t>
            </a:r>
          </a:p>
          <a:p>
            <a:endParaRPr lang="en-US" dirty="0"/>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PhotoController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Display: To display a single photo at full size.</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Gallery: To display many thumbnails of photos.</a:t>
            </a:r>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CommentController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List: To display all the comments for a photo. This can be a partial view used on the Photo Display view.</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Add: To show a form that user can fill in to add a photo.</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Delete: To show a page that requests confirmation of a delete operation.</a:t>
            </a:r>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UserController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Logon: To collect credentials from a user</a:t>
            </a:r>
          </a:p>
          <a:p>
            <a:endParaRPr lang="en-US" dirty="0"/>
          </a:p>
        </p:txBody>
      </p:sp>
      <p:sp>
        <p:nvSpPr>
          <p:cNvPr id="4" name="Slide Number Placeholder 3"/>
          <p:cNvSpPr>
            <a:spLocks noGrp="1"/>
          </p:cNvSpPr>
          <p:nvPr>
            <p:ph type="sldNum" sz="quarter" idx="5"/>
          </p:nvPr>
        </p:nvSpPr>
        <p:spPr/>
        <p:txBody>
          <a:bodyPr/>
          <a:lstStyle/>
          <a:p>
            <a:fld id="{4F12B1FF-C4BF-4091-9886-8A4B8E300F85}" type="slidenum">
              <a:rPr lang="en-US" smtClean="0"/>
              <a:t>20</a:t>
            </a:fld>
            <a:endParaRPr lang="en-US"/>
          </a:p>
        </p:txBody>
      </p:sp>
      <p:sp>
        <p:nvSpPr>
          <p:cNvPr id="5" name="Rectangle 4">
            <a:extLst>
              <a:ext uri="{FF2B5EF4-FFF2-40B4-BE49-F238E27FC236}">
                <a16:creationId xmlns:a16="http://schemas.microsoft.com/office/drawing/2014/main" id="{D28EA105-FB84-47D7-8803-602469CF2FAC}"/>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29ED6F31-10EE-425D-B1CE-30781350AFB6}"/>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242591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support both English and Spanish in your web application. You have both Spanish-speaking and English-speaking developers and want to ensure that views remain readable as easily as possible. Should you use multiple view files or multiple resource files to globalize your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Multiple view files. Because your developers speak both English and Spanish, they can take ownership of translating the text. If you used multiple resource files, the views become less readable because all the text they display is retrieved from resource files.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bear in mind that when you select a project methodology, few projects follow a neat plan in real situations. Of the methodologies described in this module, agile development and extreme programming are the most flexible and respond when plans change in the middle of development. However, even with these methodologies, changing circumstances result in wasted development time and your project budget should include a contingency to cope with such changes.</a:t>
            </a:r>
          </a:p>
          <a:p>
            <a:pPr>
              <a:lnSpc>
                <a:spcPct val="115000"/>
              </a:lnSpc>
              <a:spcAft>
                <a:spcPts val="1000"/>
              </a:spcAft>
            </a:pPr>
            <a:r>
              <a:rPr lang="en-US" sz="1000" dirty="0">
                <a:latin typeface="Arial"/>
                <a:ea typeface="Calibri"/>
                <a:cs typeface="Times New Roman"/>
              </a:rPr>
              <a:t>Furthermore, when working with agile development and extreme programming projects, project managers must take care to avoid project creep or scope-creep. This occurs when people add new requirements during the development phase. Project creep results in projects that are over-budget and late.</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Microsoft Office Visio and Visual Studio 2017 to create design diagrams. </a:t>
            </a: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a:ea typeface="Calibri"/>
                <a:cs typeface="Times New Roman"/>
              </a:rPr>
              <a:t>In agile development and extreme programming projects, developers discuss with users and stakeholders throughout development to ensure that their code will meet changing requirements. Even if you are not formally using these methodologies, it is good practice to regularly communicate with users.</a:t>
            </a:r>
          </a:p>
        </p:txBody>
      </p:sp>
      <p:sp>
        <p:nvSpPr>
          <p:cNvPr id="4" name="Slide Number Placeholder 3"/>
          <p:cNvSpPr>
            <a:spLocks noGrp="1"/>
          </p:cNvSpPr>
          <p:nvPr>
            <p:ph type="sldNum" sz="quarter" idx="10"/>
          </p:nvPr>
        </p:nvSpPr>
        <p:spPr/>
        <p:txBody>
          <a:bodyPr/>
          <a:lstStyle/>
          <a:p>
            <a:fld id="{4F12B1FF-C4BF-4091-9886-8A4B8E300F85}"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13903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When you create a very detailed project plan, much of your work is wasted when requirements change late in the project.</a:t>
            </a:r>
          </a:p>
          <a:p>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Use agile development and extreme programming methodologies. Such methodologies, which are based on the real-world assumption that requirements will change frequently, are proven to prevent the time wastage that often occurs when complete designs are altered during the development phase.</a:t>
            </a:r>
          </a:p>
          <a:p>
            <a:endParaRPr lang="en-US" sz="1000" dirty="0">
              <a:solidFill>
                <a:prstClr val="black"/>
              </a:solidFill>
              <a:latin typeface="Arial"/>
              <a:cs typeface="Times New Roman"/>
            </a:endParaRPr>
          </a:p>
          <a:p>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11829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introduces concepts while planning a web application. It does not focus on planning MVC applications. Lesson 2, “Designing Models, Controllers and Views” focuses on planning an MVC web application.</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83724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Waterfall, iterative, and prototype development are traditional models and are now less popular. You should devote most time to agile development, extreme programming, and Test Driven Development (TDD), and mention that these are the most up-to-date models. </a:t>
            </a:r>
          </a:p>
          <a:p>
            <a:pPr>
              <a:lnSpc>
                <a:spcPct val="115000"/>
              </a:lnSpc>
              <a:spcAft>
                <a:spcPts val="1000"/>
              </a:spcAft>
            </a:pPr>
            <a:r>
              <a:rPr lang="en-US" sz="1000" dirty="0">
                <a:latin typeface="Arial"/>
                <a:ea typeface="Calibri"/>
                <a:cs typeface="Times New Roman"/>
              </a:rPr>
              <a:t>If you have worked on projects that used agile development, extreme programming, or TDD, use your real-world experience to illustrate the concepts in this topic. For example, describe a real-world component that you built and the unit tests you used.</a:t>
            </a:r>
          </a:p>
          <a:p>
            <a:pPr>
              <a:lnSpc>
                <a:spcPct val="115000"/>
              </a:lnSpc>
              <a:spcAft>
                <a:spcPts val="1000"/>
              </a:spcAft>
            </a:pPr>
            <a:r>
              <a:rPr lang="en-US" sz="1000" dirty="0">
                <a:latin typeface="Arial"/>
                <a:ea typeface="Calibri"/>
                <a:cs typeface="Times New Roman"/>
              </a:rPr>
              <a:t>Mention that Unified Modeling Language (UML) is not a project development methodology but that it is introduced here because it is common to all methodologies. Mention that UML diagrams will be shown later in the module.</a:t>
            </a:r>
          </a:p>
        </p:txBody>
      </p:sp>
      <p:sp>
        <p:nvSpPr>
          <p:cNvPr id="4" name="Slide Number Placeholder 3"/>
          <p:cNvSpPr>
            <a:spLocks noGrp="1"/>
          </p:cNvSpPr>
          <p:nvPr>
            <p:ph type="sldNum" sz="quarter" idx="10"/>
          </p:nvPr>
        </p:nvSpPr>
        <p:spPr/>
        <p:txBody>
          <a:bodyPr/>
          <a:lstStyle/>
          <a:p>
            <a:fld id="{4F12B1FF-C4BF-4091-9886-8A4B8E300F85}"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02137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graphic on the slide is a simple UML use case diagram.</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Before you teach this topic, you must read more on requirement analysis methods, particularly with regard to how they apply to development methodologies such as agile and extreme programming. The following links provide a starting point:</a:t>
            </a:r>
          </a:p>
          <a:p>
            <a:r>
              <a:rPr lang="en-US" dirty="0"/>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3"/>
              </a:rPr>
              <a:t>http://go.microsoft.com/fwlink/?LinkID=288946&amp;clcid=0x409</a:t>
            </a:r>
            <a:r>
              <a:rPr lang="en-US" sz="1000" dirty="0">
                <a:latin typeface="Arial" panose="020B0604020202020204" pitchFamily="34" charset="0"/>
                <a:cs typeface="Arial" panose="020B0604020202020204" pitchFamily="34" charset="0"/>
              </a:rPr>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4"/>
              </a:rPr>
              <a:t>http://go.microsoft.com/fwlink/?LinkID=288947&amp;clcid=0x409</a:t>
            </a:r>
            <a:r>
              <a:rPr lang="en-US" sz="1000" dirty="0">
                <a:latin typeface="Arial" panose="020B0604020202020204" pitchFamily="34" charset="0"/>
                <a:cs typeface="Arial" panose="020B0604020202020204" pitchFamily="34" charset="0"/>
              </a:rPr>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5"/>
              </a:rPr>
              <a:t>http://go.microsoft.com/fwlink/?LinkID=288948&amp;clcid=0x409</a:t>
            </a:r>
            <a:r>
              <a:rPr lang="en-US" sz="1000" dirty="0">
                <a:latin typeface="Arial" panose="020B0604020202020204" pitchFamily="34" charset="0"/>
                <a:cs typeface="Arial" panose="020B0604020202020204" pitchFamily="34" charset="0"/>
              </a:rPr>
              <a:t> </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38470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audience of this course has experience in creating databases for simple web applications. The database objects that you describe should refresh their memory or fill in gaps in their knowledge. However, a complete description of all the objects in Microsoft SQL Server or other database engines is beyond the scope of this ASP.NET course, and you cannot train the students to be database administrators (DBAs). The intention is to provide a simple introduction to database structures.</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937038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subject of distributed applications, their architecture, and the underlying protocols and technologies is huge and cannot be treated in full here. Your aim should be to introduce the concepts and technologies such as Web API and </a:t>
            </a:r>
            <a:r>
              <a:rPr lang="en-US" sz="1000" dirty="0">
                <a:latin typeface="Arial"/>
                <a:ea typeface="Calibri"/>
                <a:cs typeface="Times New Roman"/>
              </a:rPr>
              <a:t>Windows Communication Foundation (WCF)</a:t>
            </a:r>
            <a:r>
              <a:rPr lang="en-US" sz="1000" dirty="0">
                <a:latin typeface="Arial"/>
                <a:ea typeface="Calibri"/>
                <a:cs typeface="Segoe UI"/>
              </a:rPr>
              <a:t>. Web API will be covered later in this course in Module 13: “Implementing Web APIs”.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61465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Module 4, “Developing Controllers”, you will describe to the students the </a:t>
            </a:r>
            <a:r>
              <a:rPr lang="en-US" sz="1000" b="1" dirty="0" err="1">
                <a:latin typeface="Arial"/>
                <a:ea typeface="Calibri"/>
                <a:cs typeface="Times New Roman"/>
              </a:rPr>
              <a:t>ViewBag</a:t>
            </a:r>
            <a:r>
              <a:rPr lang="en-US" sz="1000" b="1" dirty="0">
                <a:latin typeface="Arial"/>
                <a:ea typeface="Calibri"/>
                <a:cs typeface="Times New Roman"/>
              </a:rPr>
              <a:t> </a:t>
            </a:r>
            <a:r>
              <a:rPr lang="en-US" sz="1000" dirty="0">
                <a:latin typeface="Arial"/>
                <a:ea typeface="Calibri"/>
                <a:cs typeface="Segoe UI"/>
              </a:rPr>
              <a:t>and </a:t>
            </a:r>
            <a:r>
              <a:rPr lang="en-US" sz="1000" b="1" dirty="0" err="1">
                <a:latin typeface="Arial"/>
                <a:ea typeface="Calibri"/>
                <a:cs typeface="Times New Roman"/>
              </a:rPr>
              <a:t>ViewData</a:t>
            </a:r>
            <a:r>
              <a:rPr lang="en-US" sz="1000" dirty="0">
                <a:latin typeface="Arial"/>
                <a:ea typeface="Calibri"/>
                <a:cs typeface="Segoe UI"/>
              </a:rPr>
              <a:t> objects. Do not introduce them here because the </a:t>
            </a:r>
            <a:r>
              <a:rPr lang="en-US" sz="1000" b="1" dirty="0" err="1">
                <a:latin typeface="Arial"/>
                <a:ea typeface="Calibri"/>
                <a:cs typeface="Times New Roman"/>
              </a:rPr>
              <a:t>ViewBag</a:t>
            </a:r>
            <a:r>
              <a:rPr lang="en-US" sz="1000" dirty="0">
                <a:latin typeface="Arial"/>
                <a:ea typeface="Calibri"/>
                <a:cs typeface="Segoe UI"/>
              </a:rPr>
              <a:t> object and the </a:t>
            </a:r>
            <a:r>
              <a:rPr lang="en-US" sz="1000" b="1" dirty="0" err="1">
                <a:latin typeface="Arial"/>
                <a:ea typeface="Calibri"/>
                <a:cs typeface="Times New Roman"/>
              </a:rPr>
              <a:t>ViewData</a:t>
            </a:r>
            <a:r>
              <a:rPr lang="en-US" sz="1000" dirty="0">
                <a:latin typeface="Arial"/>
                <a:ea typeface="Calibri"/>
                <a:cs typeface="Segoe UI"/>
              </a:rPr>
              <a:t> object cannot be used to store state information. They are destroyed for a new page request.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might like to present some state management scenarios from your own experience of building real-world MVC web </a:t>
            </a:r>
            <a:r>
              <a:rPr lang="en-US" sz="1000" dirty="0">
                <a:latin typeface="Arial"/>
                <a:ea typeface="Calibri"/>
                <a:cs typeface="Times New Roman"/>
              </a:rPr>
              <a:t>applications,</a:t>
            </a:r>
            <a:r>
              <a:rPr lang="en-US" sz="1000" dirty="0">
                <a:latin typeface="Arial"/>
                <a:ea typeface="Calibri"/>
                <a:cs typeface="Segoe UI"/>
              </a:rPr>
              <a:t> and discuss with the students the most appropriate locations to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have any ASP.NET Web Forms developers in the class, emphasize that View State and Control State are not available.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40625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latin typeface="Arial" panose="020B0604020202020204" pitchFamily="34" charset="0"/>
                <a:cs typeface="Arial" panose="020B0604020202020204" pitchFamily="34" charset="0"/>
              </a:rPr>
              <a:t>Explain to the students how they can manage browsers for languages and regions using cultures.</a:t>
            </a:r>
          </a:p>
          <a:p>
            <a:r>
              <a:rPr lang="en-US" sz="1000" dirty="0">
                <a:latin typeface="Arial" panose="020B0604020202020204" pitchFamily="34" charset="0"/>
                <a:cs typeface="Arial" panose="020B0604020202020204" pitchFamily="34" charset="0"/>
              </a:rPr>
              <a:t>Mention the importance of using resource files.</a:t>
            </a:r>
          </a:p>
        </p:txBody>
      </p:sp>
      <p:sp>
        <p:nvSpPr>
          <p:cNvPr id="4" name="Slide Number Placeholder 3"/>
          <p:cNvSpPr>
            <a:spLocks noGrp="1"/>
          </p:cNvSpPr>
          <p:nvPr>
            <p:ph type="sldNum" sz="quarter" idx="10"/>
          </p:nvPr>
        </p:nvSpPr>
        <p:spPr/>
        <p:txBody>
          <a:bodyPr/>
          <a:lstStyle/>
          <a:p>
            <a:fld id="{4F12B1FF-C4BF-4091-9886-8A4B8E300F85}"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88581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8158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73423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88852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806523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8122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259645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900396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16585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376533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820146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013113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877144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315945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6341950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42772204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790194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61857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24193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16062912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247147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991396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41714138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1978964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9371661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042172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7745882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305936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57304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6134711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13886343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4632647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9621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39213932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642268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510244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104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21278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5396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561390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270740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821525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822555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670537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0886300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34524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5103566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5750790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02909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0093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736231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3783058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043728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434363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2170004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0157527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9493840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724891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406302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9788018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0183432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697221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866436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9852980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1786476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3997470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4292850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069177743"/>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32053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94200936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423493463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26098099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7.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2</a:t>
            </a:r>
          </a:p>
        </p:txBody>
      </p:sp>
      <p:sp>
        <p:nvSpPr>
          <p:cNvPr id="3" name="Subtitle 2"/>
          <p:cNvSpPr>
            <a:spLocks noGrp="1"/>
          </p:cNvSpPr>
          <p:nvPr>
            <p:ph type="subTitle" idx="1"/>
          </p:nvPr>
        </p:nvSpPr>
        <p:spPr/>
        <p:txBody>
          <a:bodyPr>
            <a:normAutofit/>
          </a:bodyPr>
          <a:lstStyle/>
          <a:p>
            <a:r>
              <a:rPr lang="en-US" sz="2800" dirty="0"/>
              <a:t>Designing ASP.NET Core Web Applications
</a:t>
            </a:r>
          </a:p>
        </p:txBody>
      </p:sp>
    </p:spTree>
    <p:extLst>
      <p:ext uri="{BB962C8B-B14F-4D97-AF65-F5344CB8AC3E}">
        <p14:creationId xmlns:p14="http://schemas.microsoft.com/office/powerpoint/2010/main" val="219871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7dc03cc-fa2a-4441-b985-8de8cec341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Planning Accessible Web Applications</a:t>
            </a:r>
          </a:p>
        </p:txBody>
      </p:sp>
      <p:sp>
        <p:nvSpPr>
          <p:cNvPr id="4" name="Content Placeholder 2"/>
          <p:cNvSpPr>
            <a:spLocks noGrp="1"/>
          </p:cNvSpPr>
          <p:nvPr/>
        </p:nvSpPr>
        <p:spPr bwMode="auto">
          <a:xfrm>
            <a:off x="1296000" y="1625599"/>
            <a:ext cx="8805944" cy="45429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You can ensure that your content is accessible to the broadest range of users by adhering to the following guidelines:</a:t>
            </a:r>
          </a:p>
          <a:p>
            <a:r>
              <a:rPr lang="en-US" sz="2000" dirty="0">
                <a:latin typeface="+mn-lt"/>
              </a:rPr>
              <a:t>Provide </a:t>
            </a:r>
            <a:r>
              <a:rPr lang="en-US" sz="2000" b="1" dirty="0">
                <a:latin typeface="+mn-lt"/>
              </a:rPr>
              <a:t>alt</a:t>
            </a:r>
            <a:r>
              <a:rPr lang="en-US" sz="2000" dirty="0">
                <a:latin typeface="+mn-lt"/>
              </a:rPr>
              <a:t> attributes for visual and auditory content</a:t>
            </a:r>
          </a:p>
          <a:p>
            <a:r>
              <a:rPr lang="en-US" sz="2000" dirty="0">
                <a:latin typeface="+mn-lt"/>
              </a:rPr>
              <a:t>Do not rely on color to highlight content</a:t>
            </a:r>
          </a:p>
          <a:p>
            <a:r>
              <a:rPr lang="en-US" sz="2000" dirty="0">
                <a:latin typeface="+mn-lt"/>
              </a:rPr>
              <a:t>Separate content from structure and presentation code:</a:t>
            </a:r>
          </a:p>
          <a:p>
            <a:pPr lvl="1"/>
            <a:r>
              <a:rPr lang="en-US" sz="2000" dirty="0">
                <a:latin typeface="+mn-lt"/>
              </a:rPr>
              <a:t>Only use tables to present tabular content</a:t>
            </a:r>
          </a:p>
          <a:p>
            <a:pPr lvl="1"/>
            <a:r>
              <a:rPr lang="en-US" sz="2000" dirty="0">
                <a:latin typeface="+mn-lt"/>
              </a:rPr>
              <a:t>Avoid nested tables</a:t>
            </a:r>
          </a:p>
          <a:p>
            <a:pPr lvl="1"/>
            <a:r>
              <a:rPr lang="en-US" sz="2000" dirty="0">
                <a:latin typeface="+mn-lt"/>
              </a:rPr>
              <a:t>Use </a:t>
            </a:r>
            <a:r>
              <a:rPr lang="en-US" sz="2000" b="1" dirty="0">
                <a:latin typeface="+mn-lt"/>
              </a:rPr>
              <a:t>&lt;div&gt; </a:t>
            </a:r>
            <a:r>
              <a:rPr lang="en-US" sz="2000" dirty="0">
                <a:latin typeface="+mn-lt"/>
              </a:rPr>
              <a:t>elements and positional style sheets to lay out elements on the page</a:t>
            </a:r>
          </a:p>
          <a:p>
            <a:pPr lvl="1"/>
            <a:r>
              <a:rPr lang="en-US" sz="2000" dirty="0">
                <a:latin typeface="+mn-lt"/>
              </a:rPr>
              <a:t>Avoid using images that include important text</a:t>
            </a:r>
          </a:p>
          <a:p>
            <a:pPr lvl="1"/>
            <a:r>
              <a:rPr lang="en-US" sz="2000" dirty="0">
                <a:latin typeface="+mn-lt"/>
              </a:rPr>
              <a:t>Put all important text in HTML elements or </a:t>
            </a:r>
            <a:r>
              <a:rPr lang="en-US" sz="2000" b="1" dirty="0">
                <a:latin typeface="+mn-lt"/>
              </a:rPr>
              <a:t>alt</a:t>
            </a:r>
            <a:r>
              <a:rPr lang="en-US" sz="2000" dirty="0">
                <a:latin typeface="+mn-lt"/>
              </a:rPr>
              <a:t> attributes</a:t>
            </a:r>
          </a:p>
          <a:p>
            <a:endParaRPr lang="en-US" sz="2000" dirty="0">
              <a:latin typeface="+mn-lt"/>
            </a:endParaRPr>
          </a:p>
        </p:txBody>
      </p:sp>
    </p:spTree>
    <p:extLst>
      <p:ext uri="{BB962C8B-B14F-4D97-AF65-F5344CB8AC3E}">
        <p14:creationId xmlns:p14="http://schemas.microsoft.com/office/powerpoint/2010/main" val="32571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1296000" y="740662"/>
            <a:ext cx="8683625" cy="740664"/>
          </a:xfrm>
        </p:spPr>
        <p:txBody>
          <a:bodyPr/>
          <a:lstStyle/>
          <a:p>
            <a:r>
              <a:rPr lang="en-US" sz="2000" dirty="0"/>
              <a:t>Lesson 2: Designing Models, Pages and Handlers</a:t>
            </a:r>
          </a:p>
        </p:txBody>
      </p:sp>
      <p:sp>
        <p:nvSpPr>
          <p:cNvPr id="3" name="Text Placeholder 2"/>
          <p:cNvSpPr>
            <a:spLocks noGrp="1"/>
          </p:cNvSpPr>
          <p:nvPr>
            <p:ph type="body" idx="1"/>
          </p:nvPr>
        </p:nvSpPr>
        <p:spPr/>
        <p:txBody>
          <a:bodyPr>
            <a:normAutofit/>
          </a:bodyPr>
          <a:lstStyle/>
          <a:p>
            <a:r>
              <a:rPr lang="en-US" sz="2000" dirty="0"/>
              <a:t>Designing Models
Designing Views </a:t>
            </a:r>
          </a:p>
          <a:p>
            <a:r>
              <a:rPr lang="en-US" sz="2000" dirty="0"/>
              <a:t>Designing Handlers
Information Architecture</a:t>
            </a:r>
          </a:p>
        </p:txBody>
      </p:sp>
    </p:spTree>
    <p:extLst>
      <p:ext uri="{BB962C8B-B14F-4D97-AF65-F5344CB8AC3E}">
        <p14:creationId xmlns:p14="http://schemas.microsoft.com/office/powerpoint/2010/main" val="90113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Designing Models</a:t>
            </a:r>
          </a:p>
        </p:txBody>
      </p:sp>
      <p:sp>
        <p:nvSpPr>
          <p:cNvPr id="4" name="Content Placeholder 2"/>
          <p:cNvSpPr>
            <a:spLocks noGrp="1"/>
          </p:cNvSpPr>
          <p:nvPr/>
        </p:nvSpPr>
        <p:spPr bwMode="auto">
          <a:xfrm>
            <a:off x="1296000" y="1869439"/>
            <a:ext cx="8805944" cy="4299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Model classes and properties</a:t>
            </a:r>
          </a:p>
          <a:p>
            <a:r>
              <a:rPr lang="en-US" sz="2000" dirty="0">
                <a:latin typeface="+mn-lt"/>
              </a:rPr>
              <a:t>Using diagrams</a:t>
            </a:r>
          </a:p>
          <a:p>
            <a:r>
              <a:rPr lang="en-US" sz="2000" dirty="0">
                <a:latin typeface="+mn-lt"/>
              </a:rPr>
              <a:t>Relationships and aggregates</a:t>
            </a:r>
          </a:p>
          <a:p>
            <a:r>
              <a:rPr lang="en-US" sz="2000" dirty="0">
                <a:latin typeface="+mn-lt"/>
              </a:rPr>
              <a:t>Entity framework</a:t>
            </a:r>
          </a:p>
          <a:p>
            <a:r>
              <a:rPr lang="en-US" sz="2000" dirty="0">
                <a:latin typeface="+mn-lt"/>
              </a:rPr>
              <a:t>Design in agile and extreme programming</a:t>
            </a:r>
          </a:p>
        </p:txBody>
      </p:sp>
    </p:spTree>
    <p:extLst>
      <p:ext uri="{BB962C8B-B14F-4D97-AF65-F5344CB8AC3E}">
        <p14:creationId xmlns:p14="http://schemas.microsoft.com/office/powerpoint/2010/main" val="62040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Designing Page Handlers</a:t>
            </a:r>
          </a:p>
        </p:txBody>
      </p:sp>
      <p:sp>
        <p:nvSpPr>
          <p:cNvPr id="4" name="Content Placeholder 2"/>
          <p:cNvSpPr>
            <a:spLocks noGrp="1"/>
          </p:cNvSpPr>
          <p:nvPr/>
        </p:nvSpPr>
        <p:spPr bwMode="auto">
          <a:xfrm>
            <a:off x="1982788" y="4850296"/>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Identify pages and handlers</a:t>
            </a:r>
          </a:p>
          <a:p>
            <a:r>
              <a:rPr lang="en-US" sz="2000" dirty="0">
                <a:latin typeface="+mn-lt"/>
              </a:rPr>
              <a:t>Design in agile and extreme programming</a:t>
            </a:r>
          </a:p>
        </p:txBody>
      </p:sp>
      <p:graphicFrame>
        <p:nvGraphicFramePr>
          <p:cNvPr id="5" name="Table 4"/>
          <p:cNvGraphicFramePr>
            <a:graphicFrameLocks noGrp="1"/>
          </p:cNvGraphicFramePr>
          <p:nvPr>
            <p:extLst>
              <p:ext uri="{D42A27DB-BD31-4B8C-83A1-F6EECF244321}">
                <p14:modId xmlns:p14="http://schemas.microsoft.com/office/powerpoint/2010/main" val="4019481978"/>
              </p:ext>
            </p:extLst>
          </p:nvPr>
        </p:nvGraphicFramePr>
        <p:xfrm>
          <a:off x="2291376" y="1388667"/>
          <a:ext cx="7810569" cy="2811985"/>
        </p:xfrm>
        <a:graphic>
          <a:graphicData uri="http://schemas.openxmlformats.org/drawingml/2006/table">
            <a:tbl>
              <a:tblPr firstRow="1" firstCol="1" bandRow="1">
                <a:tableStyleId>{5940675A-B579-460E-94D1-54222C63F5DA}</a:tableStyleId>
              </a:tblPr>
              <a:tblGrid>
                <a:gridCol w="2292463">
                  <a:extLst>
                    <a:ext uri="{9D8B030D-6E8A-4147-A177-3AD203B41FA5}">
                      <a16:colId xmlns:a16="http://schemas.microsoft.com/office/drawing/2014/main" val="20000"/>
                    </a:ext>
                  </a:extLst>
                </a:gridCol>
                <a:gridCol w="5518106">
                  <a:extLst>
                    <a:ext uri="{9D8B030D-6E8A-4147-A177-3AD203B41FA5}">
                      <a16:colId xmlns:a16="http://schemas.microsoft.com/office/drawing/2014/main" val="20001"/>
                    </a:ext>
                  </a:extLst>
                </a:gridCol>
              </a:tblGrid>
              <a:tr h="314402">
                <a:tc>
                  <a:txBody>
                    <a:bodyPr/>
                    <a:lstStyle/>
                    <a:p>
                      <a:pPr algn="ctr">
                        <a:lnSpc>
                          <a:spcPct val="115000"/>
                        </a:lnSpc>
                        <a:spcAft>
                          <a:spcPts val="0"/>
                        </a:spcAft>
                      </a:pPr>
                      <a:r>
                        <a:rPr lang="en-US" sz="2000" b="1" dirty="0">
                          <a:effectLst/>
                          <a:latin typeface="+mn-lt"/>
                          <a:cs typeface="Segoe UI" panose="020B0502040204020203" pitchFamily="34" charset="0"/>
                        </a:rPr>
                        <a:t>Page</a:t>
                      </a:r>
                      <a:endParaRPr lang="en-GB" sz="2000" b="1"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lnSpc>
                          <a:spcPct val="115000"/>
                        </a:lnSpc>
                        <a:spcAft>
                          <a:spcPts val="0"/>
                        </a:spcAft>
                      </a:pPr>
                      <a:r>
                        <a:rPr lang="en-US" sz="2000" b="1" dirty="0">
                          <a:effectLst/>
                          <a:latin typeface="+mn-lt"/>
                          <a:cs typeface="Segoe UI" panose="020B0502040204020203" pitchFamily="34" charset="0"/>
                        </a:rPr>
                        <a:t>Handler</a:t>
                      </a:r>
                      <a:endParaRPr lang="en-GB" sz="2000" b="1"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469858">
                <a:tc rowSpan="3">
                  <a:txBody>
                    <a:bodyPr/>
                    <a:lstStyle/>
                    <a:p>
                      <a:pPr>
                        <a:lnSpc>
                          <a:spcPct val="115000"/>
                        </a:lnSpc>
                        <a:spcAft>
                          <a:spcPts val="0"/>
                        </a:spcAft>
                      </a:pPr>
                      <a:r>
                        <a:rPr lang="en-US" sz="2000" dirty="0">
                          <a:effectLst/>
                          <a:latin typeface="+mn-lt"/>
                          <a:cs typeface="Segoe UI" panose="020B0502040204020203" pitchFamily="34" charset="0"/>
                        </a:rPr>
                        <a:t>Photo/Add</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mn-lt"/>
                          <a:cs typeface="Segoe UI" panose="020B0502040204020203" pitchFamily="34" charset="0"/>
                        </a:rPr>
                        <a:t>Get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469858">
                <a:tc vMerge="1">
                  <a:txBody>
                    <a:bodyPr/>
                    <a:lstStyle/>
                    <a:p>
                      <a:endParaRPr lang="en-GB"/>
                    </a:p>
                  </a:txBody>
                  <a:tcPr/>
                </a:tc>
                <a:tc>
                  <a:txBody>
                    <a:bodyPr/>
                    <a:lstStyle/>
                    <a:p>
                      <a:pPr>
                        <a:lnSpc>
                          <a:spcPct val="115000"/>
                        </a:lnSpc>
                        <a:spcAft>
                          <a:spcPts val="0"/>
                        </a:spcAft>
                      </a:pPr>
                      <a:r>
                        <a:rPr lang="en-US" sz="2000" dirty="0">
                          <a:effectLst/>
                          <a:latin typeface="+mn-lt"/>
                          <a:cs typeface="Segoe UI" panose="020B0502040204020203" pitchFamily="34" charset="0"/>
                        </a:rPr>
                        <a:t>Post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443538">
                <a:tc vMerge="1">
                  <a:txBody>
                    <a:bodyPr/>
                    <a:lstStyle/>
                    <a:p>
                      <a:endParaRPr lang="en-GB"/>
                    </a:p>
                  </a:txBody>
                  <a:tcPr/>
                </a:tc>
                <a:tc>
                  <a:txBody>
                    <a:bodyPr/>
                    <a:lstStyle/>
                    <a:p>
                      <a:pPr>
                        <a:lnSpc>
                          <a:spcPct val="115000"/>
                        </a:lnSpc>
                        <a:spcAft>
                          <a:spcPts val="0"/>
                        </a:spcAft>
                      </a:pPr>
                      <a:r>
                        <a:rPr lang="en-US" sz="2000" dirty="0" err="1">
                          <a:effectLst/>
                          <a:latin typeface="+mn-lt"/>
                          <a:cs typeface="Segoe UI" panose="020B0502040204020203" pitchFamily="34" charset="0"/>
                        </a:rPr>
                        <a:t>DisplayGallery</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81515">
                <a:tc rowSpan="2">
                  <a:txBody>
                    <a:bodyPr/>
                    <a:lstStyle/>
                    <a:p>
                      <a:pPr>
                        <a:lnSpc>
                          <a:spcPct val="115000"/>
                        </a:lnSpc>
                        <a:spcAft>
                          <a:spcPts val="0"/>
                        </a:spcAft>
                      </a:pPr>
                      <a:r>
                        <a:rPr lang="en-US" sz="2000" dirty="0">
                          <a:effectLst/>
                          <a:latin typeface="+mn-lt"/>
                          <a:cs typeface="Segoe UI" panose="020B0502040204020203" pitchFamily="34" charset="0"/>
                        </a:rPr>
                        <a:t>User/Logon</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mn-lt"/>
                          <a:cs typeface="Segoe UI" panose="020B0502040204020203" pitchFamily="34" charset="0"/>
                        </a:rPr>
                        <a:t>Get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26477">
                <a:tc vMerge="1">
                  <a:txBody>
                    <a:bodyPr/>
                    <a:lstStyle/>
                    <a:p>
                      <a:endParaRPr lang="en-GB"/>
                    </a:p>
                  </a:txBody>
                  <a:tcPr/>
                </a:tc>
                <a:tc>
                  <a:txBody>
                    <a:bodyPr/>
                    <a:lstStyle/>
                    <a:p>
                      <a:pPr>
                        <a:lnSpc>
                          <a:spcPct val="115000"/>
                        </a:lnSpc>
                        <a:spcAft>
                          <a:spcPts val="0"/>
                        </a:spcAft>
                      </a:pPr>
                      <a:r>
                        <a:rPr lang="en-US" sz="2000" dirty="0">
                          <a:effectLst/>
                          <a:latin typeface="+mn-lt"/>
                          <a:cs typeface="Segoe UI" panose="020B0502040204020203" pitchFamily="34" charset="0"/>
                        </a:rPr>
                        <a:t>Post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06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Designing Page UI</a:t>
            </a:r>
          </a:p>
        </p:txBody>
      </p:sp>
      <p:sp>
        <p:nvSpPr>
          <p:cNvPr id="4" name="Content Placeholder 2"/>
          <p:cNvSpPr>
            <a:spLocks noGrp="1"/>
          </p:cNvSpPr>
          <p:nvPr/>
        </p:nvSpPr>
        <p:spPr bwMode="auto">
          <a:xfrm>
            <a:off x="1296000" y="1392487"/>
            <a:ext cx="4800000" cy="47760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UI</a:t>
            </a:r>
          </a:p>
          <a:p>
            <a:r>
              <a:rPr lang="en-US" sz="2000" dirty="0">
                <a:latin typeface="+mn-lt"/>
              </a:rPr>
              <a:t>Layouts</a:t>
            </a:r>
          </a:p>
          <a:p>
            <a:r>
              <a:rPr lang="en-US" sz="2000" dirty="0">
                <a:latin typeface="+mn-lt"/>
              </a:rPr>
              <a:t>Partial views and view components</a:t>
            </a:r>
          </a:p>
          <a:p>
            <a:r>
              <a:rPr lang="en-US" sz="2000" dirty="0">
                <a:latin typeface="+mn-lt"/>
              </a:rPr>
              <a:t>Design in agile and </a:t>
            </a:r>
            <a:br>
              <a:rPr lang="en-US" sz="2000" dirty="0">
                <a:latin typeface="+mn-lt"/>
              </a:rPr>
            </a:br>
            <a:r>
              <a:rPr lang="en-US" sz="2000" dirty="0">
                <a:latin typeface="+mn-lt"/>
              </a:rPr>
              <a:t>extreme programming</a:t>
            </a:r>
          </a:p>
        </p:txBody>
      </p:sp>
      <p:pic>
        <p:nvPicPr>
          <p:cNvPr id="5" name="Picture 4" descr="The slide graphic shows a simple diagram for displaying a single photo in a photo sharing web application.&#10;&#10;"/>
          <p:cNvPicPr>
            <a:picLocks noChangeAspect="1"/>
          </p:cNvPicPr>
          <p:nvPr/>
        </p:nvPicPr>
        <p:blipFill>
          <a:blip r:embed="rId3"/>
          <a:stretch>
            <a:fillRect/>
          </a:stretch>
        </p:blipFill>
        <p:spPr>
          <a:xfrm>
            <a:off x="6266820" y="1392487"/>
            <a:ext cx="3835125" cy="3914001"/>
          </a:xfrm>
          <a:prstGeom prst="rect">
            <a:avLst/>
          </a:prstGeom>
        </p:spPr>
      </p:pic>
    </p:spTree>
    <p:extLst>
      <p:ext uri="{BB962C8B-B14F-4D97-AF65-F5344CB8AC3E}">
        <p14:creationId xmlns:p14="http://schemas.microsoft.com/office/powerpoint/2010/main" val="9508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bd2aa5e-ca17-4648-aa9f-06af343d71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Information Architecture</a:t>
            </a:r>
          </a:p>
        </p:txBody>
      </p:sp>
      <p:sp>
        <p:nvSpPr>
          <p:cNvPr id="4" name="Content Placeholder 2"/>
          <p:cNvSpPr txBox="1">
            <a:spLocks/>
          </p:cNvSpPr>
          <p:nvPr/>
        </p:nvSpPr>
        <p:spPr bwMode="auto">
          <a:xfrm>
            <a:off x="1296000" y="1706881"/>
            <a:ext cx="4580871" cy="39620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defRPr/>
            </a:pPr>
            <a:r>
              <a:rPr lang="en-US" sz="2000" b="0" kern="0" dirty="0">
                <a:latin typeface="+mn-lt"/>
                <a:ea typeface="Segoe UI" pitchFamily="34" charset="0"/>
                <a:cs typeface="Segoe UI" pitchFamily="34" charset="0"/>
              </a:rPr>
              <a:t>Planning a logical  hierarchy</a:t>
            </a:r>
          </a:p>
          <a:p>
            <a:pPr marL="174625" indent="-174625">
              <a:spcBef>
                <a:spcPts val="600"/>
              </a:spcBef>
              <a:buClr>
                <a:srgbClr val="0070C0"/>
              </a:buClr>
              <a:buSzPct val="90000"/>
              <a:buFont typeface="Arial" pitchFamily="34" charset="0"/>
              <a:buChar char="•"/>
              <a:defRPr/>
            </a:pPr>
            <a:r>
              <a:rPr lang="en-US" sz="2000" b="0" kern="0" dirty="0">
                <a:latin typeface="+mn-lt"/>
                <a:ea typeface="Segoe UI" pitchFamily="34" charset="0"/>
                <a:cs typeface="Segoe UI" pitchFamily="34" charset="0"/>
              </a:rPr>
              <a:t>Presenting a hierarchy in navigation controls</a:t>
            </a:r>
          </a:p>
          <a:p>
            <a:pPr marL="174625" indent="-174625">
              <a:spcBef>
                <a:spcPts val="600"/>
              </a:spcBef>
              <a:buClr>
                <a:srgbClr val="0070C0"/>
              </a:buClr>
              <a:buSzPct val="90000"/>
              <a:buFont typeface="Arial" pitchFamily="34" charset="0"/>
              <a:buChar char="•"/>
              <a:defRPr/>
            </a:pPr>
            <a:r>
              <a:rPr lang="en-US" sz="2000" b="0" kern="0" dirty="0">
                <a:latin typeface="+mn-lt"/>
                <a:ea typeface="Segoe UI" pitchFamily="34" charset="0"/>
                <a:cs typeface="Segoe UI" pitchFamily="34" charset="0"/>
              </a:rPr>
              <a:t>Presenting a hierarchy in URLs</a:t>
            </a:r>
          </a:p>
        </p:txBody>
      </p:sp>
      <p:grpSp>
        <p:nvGrpSpPr>
          <p:cNvPr id="3" name="Group 2"/>
          <p:cNvGrpSpPr/>
          <p:nvPr/>
        </p:nvGrpSpPr>
        <p:grpSpPr>
          <a:xfrm>
            <a:off x="6229759" y="1025769"/>
            <a:ext cx="2854949" cy="5147033"/>
            <a:chOff x="4705758" y="1504253"/>
            <a:chExt cx="2854949" cy="5147033"/>
          </a:xfrm>
        </p:grpSpPr>
        <p:sp>
          <p:nvSpPr>
            <p:cNvPr id="8" name="TextBox 7"/>
            <p:cNvSpPr txBox="1"/>
            <p:nvPr/>
          </p:nvSpPr>
          <p:spPr>
            <a:xfrm>
              <a:off x="4705758" y="1504253"/>
              <a:ext cx="2292615" cy="213904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GB" dirty="0">
                  <a:cs typeface="Segoe UI" panose="020B0502040204020203" pitchFamily="34" charset="0"/>
                </a:rPr>
                <a:t>Page Model:</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Boiler</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Category</a:t>
              </a:r>
            </a:p>
            <a:p>
              <a:pPr marL="174625" indent="-174625" fontAlgn="base">
                <a:spcBef>
                  <a:spcPts val="600"/>
                </a:spcBef>
                <a:spcAft>
                  <a:spcPct val="0"/>
                </a:spcAft>
                <a:buClr>
                  <a:srgbClr val="0070C0"/>
                </a:buClr>
                <a:buSzPct val="90000"/>
                <a:buFont typeface="Arial" pitchFamily="34" charset="0"/>
                <a:buChar char="•"/>
                <a:defRPr/>
              </a:pPr>
              <a:r>
                <a:rPr lang="en-GB" kern="0" dirty="0" err="1">
                  <a:solidFill>
                    <a:schemeClr val="tx1"/>
                  </a:solidFill>
                  <a:ea typeface="Segoe UI" pitchFamily="34" charset="0"/>
                  <a:cs typeface="Segoe UI" pitchFamily="34" charset="0"/>
                </a:rPr>
                <a:t>FAQQuestion</a:t>
              </a:r>
              <a:endParaRPr lang="en-GB" kern="0" dirty="0">
                <a:solidFill>
                  <a:schemeClr val="tx1"/>
                </a:solidFill>
                <a:ea typeface="Segoe UI" pitchFamily="34" charset="0"/>
                <a:cs typeface="Segoe UI" pitchFamily="34" charset="0"/>
              </a:endParaRP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Installation Manual</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User Manual</a:t>
              </a:r>
            </a:p>
          </p:txBody>
        </p:sp>
        <p:sp>
          <p:nvSpPr>
            <p:cNvPr id="9" name="TextBox 8"/>
            <p:cNvSpPr txBox="1"/>
            <p:nvPr/>
          </p:nvSpPr>
          <p:spPr>
            <a:xfrm>
              <a:off x="4705758" y="4512239"/>
              <a:ext cx="2854949" cy="213904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buClr>
                  <a:srgbClr val="0070C0"/>
                </a:buClr>
              </a:pPr>
              <a:r>
                <a:rPr lang="en-GB" dirty="0">
                  <a:cs typeface="Segoe UI" panose="020B0502040204020203" pitchFamily="34" charset="0"/>
                </a:rPr>
                <a:t>Information Architecture:</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Category</a:t>
              </a:r>
            </a:p>
            <a:p>
              <a:pPr marL="457200" lvl="2"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Furnace</a:t>
              </a:r>
            </a:p>
            <a:p>
              <a:pPr marL="731520" lvl="4" indent="-174625" fontAlgn="base">
                <a:spcBef>
                  <a:spcPts val="600"/>
                </a:spcBef>
                <a:spcAft>
                  <a:spcPct val="0"/>
                </a:spcAft>
                <a:buClr>
                  <a:srgbClr val="0070C0"/>
                </a:buClr>
                <a:buSzPct val="90000"/>
                <a:buFont typeface="Arial" pitchFamily="34" charset="0"/>
                <a:buChar char="•"/>
                <a:defRPr/>
              </a:pPr>
              <a:r>
                <a:rPr lang="en-GB" kern="0" dirty="0" err="1">
                  <a:solidFill>
                    <a:schemeClr val="tx1"/>
                  </a:solidFill>
                  <a:ea typeface="Segoe UI" pitchFamily="34" charset="0"/>
                  <a:cs typeface="Segoe UI" pitchFamily="34" charset="0"/>
                </a:rPr>
                <a:t>FAQQuestion</a:t>
              </a:r>
              <a:endParaRPr lang="en-GB" kern="0" dirty="0">
                <a:solidFill>
                  <a:schemeClr val="tx1"/>
                </a:solidFill>
                <a:ea typeface="Segoe UI" pitchFamily="34" charset="0"/>
                <a:cs typeface="Segoe UI" pitchFamily="34" charset="0"/>
              </a:endParaRPr>
            </a:p>
            <a:p>
              <a:pPr marL="731520" lvl="4"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Installation Manual</a:t>
              </a:r>
            </a:p>
            <a:p>
              <a:pPr marL="731520" lvl="4"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User Manual</a:t>
              </a:r>
            </a:p>
          </p:txBody>
        </p:sp>
        <p:sp>
          <p:nvSpPr>
            <p:cNvPr id="10" name="Down Arrow 9"/>
            <p:cNvSpPr/>
            <p:nvPr/>
          </p:nvSpPr>
          <p:spPr bwMode="auto">
            <a:xfrm>
              <a:off x="5645888" y="3704115"/>
              <a:ext cx="818707" cy="723014"/>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p>
          </p:txBody>
        </p:sp>
      </p:grpSp>
    </p:spTree>
    <p:extLst>
      <p:ext uri="{BB962C8B-B14F-4D97-AF65-F5344CB8AC3E}">
        <p14:creationId xmlns:p14="http://schemas.microsoft.com/office/powerpoint/2010/main" val="143937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1151255" y="820838"/>
            <a:ext cx="8683625" cy="740664"/>
          </a:xfrm>
        </p:spPr>
        <p:txBody>
          <a:bodyPr/>
          <a:lstStyle/>
          <a:p>
            <a:r>
              <a:rPr lang="en-US" sz="2400" dirty="0"/>
              <a:t>Lab: Designing ASP.NET Core Web Applications</a:t>
            </a:r>
          </a:p>
        </p:txBody>
      </p:sp>
      <p:sp>
        <p:nvSpPr>
          <p:cNvPr id="3" name="Text Placeholder 2"/>
          <p:cNvSpPr>
            <a:spLocks noGrp="1"/>
          </p:cNvSpPr>
          <p:nvPr>
            <p:ph type="body" idx="1"/>
          </p:nvPr>
        </p:nvSpPr>
        <p:spPr>
          <a:xfrm>
            <a:off x="1151255" y="1561502"/>
            <a:ext cx="8950689" cy="4265141"/>
          </a:xfrm>
        </p:spPr>
        <p:txBody>
          <a:bodyPr>
            <a:normAutofit/>
          </a:bodyPr>
          <a:lstStyle/>
          <a:p>
            <a:r>
              <a:rPr lang="en-US" sz="2000" dirty="0"/>
              <a:t>Exercise 1: Planning Model Classes
Exercise 2: Planning Page Handlers
Exercise 3: Planning Pages
Exercise 4: Architecting a Web Application</a:t>
            </a:r>
          </a:p>
        </p:txBody>
      </p:sp>
      <p:sp>
        <p:nvSpPr>
          <p:cNvPr id="4" name="TextBox 3"/>
          <p:cNvSpPr txBox="1"/>
          <p:nvPr/>
        </p:nvSpPr>
        <p:spPr>
          <a:xfrm>
            <a:off x="1982789" y="6067659"/>
            <a:ext cx="4621201" cy="523220"/>
          </a:xfrm>
          <a:prstGeom prst="rect">
            <a:avLst/>
          </a:prstGeom>
          <a:noFill/>
        </p:spPr>
        <p:txBody>
          <a:bodyPr vert="horz" wrap="none" rtlCol="0">
            <a:spAutoFit/>
          </a:bodyPr>
          <a:lstStyle/>
          <a:p>
            <a:r>
              <a:rPr lang="en-US" sz="2800" dirty="0">
                <a:latin typeface="+mj-lt"/>
              </a:rPr>
              <a:t>Estimated Time: 45 minutes</a:t>
            </a:r>
          </a:p>
        </p:txBody>
      </p:sp>
    </p:spTree>
    <p:extLst>
      <p:ext uri="{BB962C8B-B14F-4D97-AF65-F5344CB8AC3E}">
        <p14:creationId xmlns:p14="http://schemas.microsoft.com/office/powerpoint/2010/main" val="24336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8165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 Scenario</a:t>
            </a:r>
          </a:p>
        </p:txBody>
      </p:sp>
      <p:sp>
        <p:nvSpPr>
          <p:cNvPr id="4" name="TextBox 3"/>
          <p:cNvSpPr txBox="1"/>
          <p:nvPr/>
        </p:nvSpPr>
        <p:spPr>
          <a:xfrm>
            <a:off x="1296000" y="1564639"/>
            <a:ext cx="8805944" cy="3606115"/>
          </a:xfrm>
          <a:prstGeom prst="rect">
            <a:avLst/>
          </a:prstGeom>
          <a:noFill/>
        </p:spPr>
        <p:txBody>
          <a:bodyPr vert="horz" wrap="square" rtlCol="0">
            <a:spAutoFit/>
          </a:bodyPr>
          <a:lstStyle/>
          <a:p>
            <a:pPr>
              <a:spcBef>
                <a:spcPts val="600"/>
              </a:spcBef>
              <a:spcAft>
                <a:spcPts val="1000"/>
              </a:spcAft>
            </a:pPr>
            <a:r>
              <a:rPr lang="en-US" sz="2000" dirty="0">
                <a:ea typeface="Times New Roman"/>
                <a:cs typeface="Times New Roman"/>
              </a:rPr>
              <a:t>Your team has chosen ASP.NET Core MVC as the most appropriate ASP.NET programming model to create the photo sharing application for the Adventure Works web application. You need to create a detailed project design for the application and have been given a set of functional and technical requirements with other information. You have to plan:</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An MVC model that you can use to implement the desired functionality.</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One or more controllers and controller actions that respond to users actions.</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A set of views to implement the user interface.</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The locations for hosting and data storage.</a:t>
            </a:r>
          </a:p>
        </p:txBody>
      </p:sp>
    </p:spTree>
    <p:extLst>
      <p:ext uri="{BB962C8B-B14F-4D97-AF65-F5344CB8AC3E}">
        <p14:creationId xmlns:p14="http://schemas.microsoft.com/office/powerpoint/2010/main" val="424283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a:t>
            </a:r>
            <a:r>
              <a:rPr lang="en-US" dirty="0"/>
              <a:t> Review</a:t>
            </a:r>
          </a:p>
        </p:txBody>
      </p:sp>
      <p:sp>
        <p:nvSpPr>
          <p:cNvPr id="3" name="Text Placeholder 2"/>
          <p:cNvSpPr>
            <a:spLocks noGrp="1"/>
          </p:cNvSpPr>
          <p:nvPr>
            <p:ph type="body" idx="1"/>
          </p:nvPr>
        </p:nvSpPr>
        <p:spPr/>
        <p:txBody>
          <a:bodyPr>
            <a:normAutofit/>
          </a:bodyPr>
          <a:lstStyle/>
          <a:p>
            <a:r>
              <a:rPr lang="en-US" sz="2000" dirty="0"/>
              <a:t>What model classes should be created for the photo sharing application based on the initial investigation?
What controllers should be created for the photo sharing application based on the initial investigation?
What views should be created for the photo sharing application?</a:t>
            </a:r>
          </a:p>
        </p:txBody>
      </p:sp>
    </p:spTree>
    <p:extLst>
      <p:ext uri="{BB962C8B-B14F-4D97-AF65-F5344CB8AC3E}">
        <p14:creationId xmlns:p14="http://schemas.microsoft.com/office/powerpoint/2010/main" val="141532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a:t>Planning in the Project Design Phase
Designing Models, Handlers and Pages</a:t>
            </a:r>
          </a:p>
        </p:txBody>
      </p:sp>
    </p:spTree>
    <p:extLst>
      <p:ext uri="{BB962C8B-B14F-4D97-AF65-F5344CB8AC3E}">
        <p14:creationId xmlns:p14="http://schemas.microsoft.com/office/powerpoint/2010/main" val="283944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1C63-5AF9-4FBF-A0CB-6C57DDFDF78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D085314-F470-4677-939C-BD15A274FA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1819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US" sz="2400" dirty="0"/>
              <a:t>Review</a:t>
            </a:r>
            <a:r>
              <a:rPr lang="en-US" dirty="0"/>
              <a:t> and Takeaways</a:t>
            </a:r>
          </a:p>
        </p:txBody>
      </p:sp>
      <p:sp>
        <p:nvSpPr>
          <p:cNvPr id="3" name="Text Placeholder 2"/>
          <p:cNvSpPr>
            <a:spLocks noGrp="1"/>
          </p:cNvSpPr>
          <p:nvPr>
            <p:ph type="body" idx="1"/>
          </p:nvPr>
        </p:nvSpPr>
        <p:spPr/>
        <p:txBody>
          <a:bodyPr>
            <a:normAutofit/>
          </a:bodyPr>
          <a:lstStyle/>
          <a:p>
            <a:r>
              <a:rPr lang="en-US" sz="2000" dirty="0"/>
              <a:t>Review Question
Real-world Issues and Scenarios
Tools
Best Practice
Common Issues and Troubleshooting Tips</a:t>
            </a:r>
          </a:p>
        </p:txBody>
      </p:sp>
    </p:spTree>
    <p:extLst>
      <p:ext uri="{BB962C8B-B14F-4D97-AF65-F5344CB8AC3E}">
        <p14:creationId xmlns:p14="http://schemas.microsoft.com/office/powerpoint/2010/main" val="348325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169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Planning in the Project Design Phase</a:t>
            </a:r>
          </a:p>
        </p:txBody>
      </p:sp>
      <p:sp>
        <p:nvSpPr>
          <p:cNvPr id="3" name="Text Placeholder 2"/>
          <p:cNvSpPr>
            <a:spLocks noGrp="1"/>
          </p:cNvSpPr>
          <p:nvPr>
            <p:ph type="body" idx="1"/>
          </p:nvPr>
        </p:nvSpPr>
        <p:spPr/>
        <p:txBody>
          <a:bodyPr>
            <a:normAutofit/>
          </a:bodyPr>
          <a:lstStyle/>
          <a:p>
            <a:r>
              <a:rPr lang="en-US" sz="2000" dirty="0"/>
              <a:t>Project Development Methodologies
Gathering Requirements
Planning the Database Design
Planning for Distributed Applications
Planning State Management
Planning Globalization and Localization
Planning Accessible Web Applications</a:t>
            </a:r>
          </a:p>
        </p:txBody>
      </p:sp>
    </p:spTree>
    <p:extLst>
      <p:ext uri="{BB962C8B-B14F-4D97-AF65-F5344CB8AC3E}">
        <p14:creationId xmlns:p14="http://schemas.microsoft.com/office/powerpoint/2010/main" val="56725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Project Development Methodologies</a:t>
            </a:r>
          </a:p>
        </p:txBody>
      </p:sp>
      <p:graphicFrame>
        <p:nvGraphicFramePr>
          <p:cNvPr id="4" name="Table 3"/>
          <p:cNvGraphicFramePr>
            <a:graphicFrameLocks noGrp="1"/>
          </p:cNvGraphicFramePr>
          <p:nvPr>
            <p:extLst>
              <p:ext uri="{D42A27DB-BD31-4B8C-83A1-F6EECF244321}">
                <p14:modId xmlns:p14="http://schemas.microsoft.com/office/powerpoint/2010/main" val="193833261"/>
              </p:ext>
            </p:extLst>
          </p:nvPr>
        </p:nvGraphicFramePr>
        <p:xfrm>
          <a:off x="1032000" y="1058218"/>
          <a:ext cx="10326880" cy="5760228"/>
        </p:xfrm>
        <a:graphic>
          <a:graphicData uri="http://schemas.openxmlformats.org/drawingml/2006/table">
            <a:tbl>
              <a:tblPr firstRow="1" bandRow="1">
                <a:tableStyleId>{5940675A-B579-460E-94D1-54222C63F5DA}</a:tableStyleId>
              </a:tblPr>
              <a:tblGrid>
                <a:gridCol w="2574721">
                  <a:extLst>
                    <a:ext uri="{9D8B030D-6E8A-4147-A177-3AD203B41FA5}">
                      <a16:colId xmlns:a16="http://schemas.microsoft.com/office/drawing/2014/main" val="20000"/>
                    </a:ext>
                  </a:extLst>
                </a:gridCol>
                <a:gridCol w="7752159">
                  <a:extLst>
                    <a:ext uri="{9D8B030D-6E8A-4147-A177-3AD203B41FA5}">
                      <a16:colId xmlns:a16="http://schemas.microsoft.com/office/drawing/2014/main" val="20001"/>
                    </a:ext>
                  </a:extLst>
                </a:gridCol>
              </a:tblGrid>
              <a:tr h="619260">
                <a:tc>
                  <a:txBody>
                    <a:bodyPr/>
                    <a:lstStyle/>
                    <a:p>
                      <a:r>
                        <a:rPr lang="en-GB" sz="2000" b="1" dirty="0">
                          <a:latin typeface="+mn-lt"/>
                          <a:cs typeface="Segoe UI" panose="020B0502040204020203" pitchFamily="34" charset="0"/>
                        </a:rPr>
                        <a:t>Development Model</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2000" b="1" dirty="0">
                          <a:latin typeface="+mn-lt"/>
                          <a:cs typeface="Segoe UI" panose="020B0502040204020203" pitchFamily="34" charset="0"/>
                        </a:rPr>
                        <a:t>Description of </a:t>
                      </a:r>
                      <a:r>
                        <a:rPr lang="en-US" sz="2000" b="1" dirty="0">
                          <a:latin typeface="+mn-lt"/>
                          <a:cs typeface="Segoe UI" panose="020B0502040204020203" pitchFamily="34" charset="0"/>
                        </a:rPr>
                        <a:t>Activities for building an application</a:t>
                      </a:r>
                      <a:endParaRPr lang="en-GB" sz="2000" b="1"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350017">
                <a:tc>
                  <a:txBody>
                    <a:bodyPr/>
                    <a:lstStyle/>
                    <a:p>
                      <a:r>
                        <a:rPr lang="en-US" sz="2000" dirty="0">
                          <a:latin typeface="+mn-lt"/>
                          <a:cs typeface="Segoe UI" panose="020B0502040204020203" pitchFamily="34" charset="0"/>
                        </a:rPr>
                        <a:t>Waterfall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S</a:t>
                      </a:r>
                      <a:r>
                        <a:rPr lang="en-IN" sz="2000" dirty="0" err="1">
                          <a:latin typeface="+mn-lt"/>
                          <a:cs typeface="Segoe UI" panose="020B0502040204020203" pitchFamily="34" charset="0"/>
                        </a:rPr>
                        <a:t>equentially</a:t>
                      </a:r>
                      <a:r>
                        <a:rPr lang="en-IN" sz="2000" dirty="0">
                          <a:latin typeface="+mn-lt"/>
                          <a:cs typeface="Segoe UI" panose="020B0502040204020203" pitchFamily="34" charset="0"/>
                        </a:rPr>
                        <a:t> in distinct phases with clear deliverables.</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19260">
                <a:tc>
                  <a:txBody>
                    <a:bodyPr/>
                    <a:lstStyle/>
                    <a:p>
                      <a:r>
                        <a:rPr lang="en-US" sz="2000" dirty="0">
                          <a:latin typeface="+mn-lt"/>
                          <a:cs typeface="Segoe UI" panose="020B0502040204020203" pitchFamily="34" charset="0"/>
                        </a:rPr>
                        <a:t>Iterative Development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I</a:t>
                      </a:r>
                      <a:r>
                        <a:rPr lang="en-GB" sz="2000" dirty="0" err="1">
                          <a:latin typeface="+mn-lt"/>
                          <a:cs typeface="Segoe UI" panose="020B0502040204020203" pitchFamily="34" charset="0"/>
                        </a:rPr>
                        <a:t>teratively</a:t>
                      </a:r>
                      <a:r>
                        <a:rPr lang="en-GB" sz="2000" dirty="0">
                          <a:latin typeface="+mn-lt"/>
                          <a:cs typeface="Segoe UI" panose="020B0502040204020203" pitchFamily="34" charset="0"/>
                        </a:rPr>
                        <a:t> in parts by using thoroughly tested working versions, until finalized.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619260">
                <a:tc>
                  <a:txBody>
                    <a:bodyPr/>
                    <a:lstStyle/>
                    <a:p>
                      <a:r>
                        <a:rPr lang="en-US" sz="2000" dirty="0">
                          <a:latin typeface="+mn-lt"/>
                          <a:cs typeface="Segoe UI" panose="020B0502040204020203" pitchFamily="34" charset="0"/>
                        </a:rPr>
                        <a:t>Prototype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Prototype made based on few business requirements. Feedback on prototype used as input to develop final application.</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619260">
                <a:tc>
                  <a:txBody>
                    <a:bodyPr/>
                    <a:lstStyle/>
                    <a:p>
                      <a:r>
                        <a:rPr lang="en-US" sz="2000" dirty="0">
                          <a:latin typeface="+mn-lt"/>
                          <a:cs typeface="Segoe UI" panose="020B0502040204020203" pitchFamily="34" charset="0"/>
                        </a:rPr>
                        <a:t>Agile Development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Rapid cycles, integrating changing circumstances and requirements in the development process.</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1157748">
                <a:tc>
                  <a:txBody>
                    <a:bodyPr/>
                    <a:lstStyle/>
                    <a:p>
                      <a:r>
                        <a:rPr lang="en-US" sz="2000" dirty="0">
                          <a:latin typeface="+mn-lt"/>
                          <a:cs typeface="Segoe UI" panose="020B0502040204020203" pitchFamily="34" charset="0"/>
                        </a:rPr>
                        <a:t>Extreme Programming</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Begin with </a:t>
                      </a:r>
                      <a:r>
                        <a:rPr lang="en-IN" sz="2000" dirty="0">
                          <a:latin typeface="+mn-lt"/>
                          <a:cs typeface="Segoe UI" panose="020B0502040204020203" pitchFamily="34" charset="0"/>
                        </a:rPr>
                        <a:t>solving a few critical tasks. Developers test the simplified solution and obtain feedback from stakeholders to derive detailed requirements, which evolve over the project life cycle.</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19260">
                <a:tc>
                  <a:txBody>
                    <a:bodyPr/>
                    <a:lstStyle/>
                    <a:p>
                      <a:r>
                        <a:rPr lang="en-US" sz="2000" dirty="0">
                          <a:latin typeface="+mn-lt"/>
                          <a:cs typeface="Segoe UI" panose="020B0502040204020203" pitchFamily="34" charset="0"/>
                        </a:rPr>
                        <a:t>Test Driven Development</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Begin with a test project. Changes to code tested singly or as a group, throughout the project.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619260">
                <a:tc>
                  <a:txBody>
                    <a:bodyPr/>
                    <a:lstStyle/>
                    <a:p>
                      <a:r>
                        <a:rPr lang="en-GB" sz="2000" dirty="0">
                          <a:latin typeface="+mn-lt"/>
                          <a:cs typeface="Segoe UI" panose="020B0502040204020203" pitchFamily="34" charset="0"/>
                        </a:rPr>
                        <a:t>Unified </a:t>
                      </a:r>
                      <a:r>
                        <a:rPr lang="en-GB" sz="2000" dirty="0" err="1">
                          <a:latin typeface="+mn-lt"/>
                          <a:cs typeface="Segoe UI" panose="020B0502040204020203" pitchFamily="34" charset="0"/>
                        </a:rPr>
                        <a:t>Modeling</a:t>
                      </a:r>
                      <a:r>
                        <a:rPr lang="en-GB" sz="2000" dirty="0">
                          <a:latin typeface="+mn-lt"/>
                          <a:cs typeface="Segoe UI" panose="020B0502040204020203" pitchFamily="34" charset="0"/>
                        </a:rPr>
                        <a:t> Language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Begin with UML diagrams used for planning and documenting purposes, across all project development models.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5668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Gathering Requirements</a:t>
            </a:r>
          </a:p>
        </p:txBody>
      </p:sp>
      <p:sp>
        <p:nvSpPr>
          <p:cNvPr id="4" name="Content Placeholder 2"/>
          <p:cNvSpPr>
            <a:spLocks noGrp="1"/>
          </p:cNvSpPr>
          <p:nvPr/>
        </p:nvSpPr>
        <p:spPr bwMode="auto">
          <a:xfrm>
            <a:off x="1296001" y="1556211"/>
            <a:ext cx="4899392" cy="4612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Functional requirements describe how the application responds to users </a:t>
            </a:r>
          </a:p>
          <a:p>
            <a:r>
              <a:rPr lang="en-US" sz="2000" dirty="0">
                <a:latin typeface="+mn-lt"/>
              </a:rPr>
              <a:t>Technical requirements describe the technical features of an application, such as availability, security, or performance</a:t>
            </a:r>
          </a:p>
          <a:p>
            <a:r>
              <a:rPr lang="en-US" sz="2000" dirty="0">
                <a:latin typeface="+mn-lt"/>
              </a:rPr>
              <a:t>You can build functional requirements by using:</a:t>
            </a:r>
          </a:p>
          <a:p>
            <a:pPr lvl="1"/>
            <a:r>
              <a:rPr lang="en-US" sz="2000" dirty="0">
                <a:latin typeface="+mn-lt"/>
              </a:rPr>
              <a:t>Usage scenarios</a:t>
            </a:r>
          </a:p>
          <a:p>
            <a:pPr lvl="1"/>
            <a:r>
              <a:rPr lang="en-US" sz="2000" dirty="0">
                <a:latin typeface="+mn-lt"/>
              </a:rPr>
              <a:t>Use cases</a:t>
            </a:r>
          </a:p>
          <a:p>
            <a:pPr lvl="1"/>
            <a:r>
              <a:rPr lang="en-US" sz="2000" dirty="0">
                <a:latin typeface="+mn-lt"/>
              </a:rPr>
              <a:t>Requirements modeling in the agile methodology </a:t>
            </a:r>
          </a:p>
          <a:p>
            <a:pPr lvl="1"/>
            <a:r>
              <a:rPr lang="en-US" sz="2000" dirty="0">
                <a:latin typeface="+mn-lt"/>
              </a:rPr>
              <a:t>User stories in the extreme programming methodology</a:t>
            </a:r>
          </a:p>
        </p:txBody>
      </p:sp>
      <p:pic>
        <p:nvPicPr>
          <p:cNvPr id="9" name="Picture 8" descr="The slide graphic shows a simple use case diagram. The shapes in the diagram illustrate that anonymous users can sign in and add favorites, while authenticated users can sign out, add favorites, and add photo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392" y="1432636"/>
            <a:ext cx="3856403" cy="3018468"/>
          </a:xfrm>
          <a:prstGeom prst="rect">
            <a:avLst/>
          </a:prstGeom>
        </p:spPr>
      </p:pic>
      <p:sp>
        <p:nvSpPr>
          <p:cNvPr id="10" name="Rectangle 9"/>
          <p:cNvSpPr/>
          <p:nvPr/>
        </p:nvSpPr>
        <p:spPr>
          <a:xfrm>
            <a:off x="6132529" y="4932457"/>
            <a:ext cx="3895746" cy="400110"/>
          </a:xfrm>
          <a:prstGeom prst="rect">
            <a:avLst/>
          </a:prstGeom>
        </p:spPr>
        <p:txBody>
          <a:bodyPr wrap="none">
            <a:spAutoFit/>
          </a:bodyPr>
          <a:lstStyle/>
          <a:p>
            <a:r>
              <a:rPr lang="en-US" sz="2000" dirty="0">
                <a:cs typeface="Segoe UI" panose="020B0502040204020203" pitchFamily="34" charset="0"/>
              </a:rPr>
              <a:t>Sample UML Use Case Diagram</a:t>
            </a:r>
            <a:endParaRPr lang="en-GB" sz="2000" dirty="0">
              <a:cs typeface="Segoe UI" panose="020B0502040204020203" pitchFamily="34" charset="0"/>
            </a:endParaRPr>
          </a:p>
        </p:txBody>
      </p:sp>
    </p:spTree>
    <p:extLst>
      <p:ext uri="{BB962C8B-B14F-4D97-AF65-F5344CB8AC3E}">
        <p14:creationId xmlns:p14="http://schemas.microsoft.com/office/powerpoint/2010/main" val="351766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Planning the Database Design</a:t>
            </a:r>
          </a:p>
        </p:txBody>
      </p:sp>
      <p:sp>
        <p:nvSpPr>
          <p:cNvPr id="4" name="Content Placeholder 2"/>
          <p:cNvSpPr>
            <a:spLocks noGrp="1"/>
          </p:cNvSpPr>
          <p:nvPr/>
        </p:nvSpPr>
        <p:spPr bwMode="auto">
          <a:xfrm>
            <a:off x="1296000" y="1849119"/>
            <a:ext cx="8805944" cy="43194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Logical modeling</a:t>
            </a:r>
          </a:p>
          <a:p>
            <a:r>
              <a:rPr lang="en-US" sz="2000" dirty="0">
                <a:latin typeface="+mn-lt"/>
              </a:rPr>
              <a:t>Physical database structure</a:t>
            </a:r>
          </a:p>
          <a:p>
            <a:r>
              <a:rPr lang="en-US" sz="2000" dirty="0">
                <a:latin typeface="+mn-lt"/>
              </a:rPr>
              <a:t>Working with </a:t>
            </a:r>
            <a:r>
              <a:rPr lang="en-US" sz="2000" dirty="0" err="1">
                <a:latin typeface="+mn-lt"/>
              </a:rPr>
              <a:t>DBAs</a:t>
            </a:r>
            <a:endParaRPr lang="en-US" sz="2000" dirty="0">
              <a:latin typeface="+mn-lt"/>
            </a:endParaRPr>
          </a:p>
          <a:p>
            <a:r>
              <a:rPr lang="en-US" sz="2000" dirty="0">
                <a:latin typeface="+mn-lt"/>
              </a:rPr>
              <a:t>Database design in agile and extreme programming</a:t>
            </a:r>
          </a:p>
          <a:p>
            <a:pPr>
              <a:buNone/>
            </a:pPr>
            <a:endParaRPr lang="en-US" sz="2000" dirty="0">
              <a:latin typeface="+mn-lt"/>
            </a:endParaRPr>
          </a:p>
        </p:txBody>
      </p:sp>
    </p:spTree>
    <p:extLst>
      <p:ext uri="{BB962C8B-B14F-4D97-AF65-F5344CB8AC3E}">
        <p14:creationId xmlns:p14="http://schemas.microsoft.com/office/powerpoint/2010/main" val="200954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Planning for Distributed Applications</a:t>
            </a:r>
          </a:p>
        </p:txBody>
      </p:sp>
      <p:sp>
        <p:nvSpPr>
          <p:cNvPr id="4" name="Content Placeholder 2"/>
          <p:cNvSpPr>
            <a:spLocks noGrp="1"/>
          </p:cNvSpPr>
          <p:nvPr/>
        </p:nvSpPr>
        <p:spPr bwMode="auto">
          <a:xfrm>
            <a:off x="1296000" y="1722143"/>
            <a:ext cx="4163896" cy="44464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Layers</a:t>
            </a:r>
          </a:p>
          <a:p>
            <a:pPr lvl="1"/>
            <a:r>
              <a:rPr lang="en-US" sz="2000" dirty="0">
                <a:latin typeface="+mn-lt"/>
              </a:rPr>
              <a:t>Presentation</a:t>
            </a:r>
          </a:p>
          <a:p>
            <a:pPr lvl="1"/>
            <a:r>
              <a:rPr lang="en-US" sz="2000" dirty="0">
                <a:latin typeface="+mn-lt"/>
              </a:rPr>
              <a:t>Business logic</a:t>
            </a:r>
          </a:p>
          <a:p>
            <a:pPr lvl="1"/>
            <a:r>
              <a:rPr lang="en-US" sz="2000" dirty="0">
                <a:latin typeface="+mn-lt"/>
              </a:rPr>
              <a:t>Data access</a:t>
            </a:r>
          </a:p>
          <a:p>
            <a:pPr lvl="1"/>
            <a:r>
              <a:rPr lang="en-US" sz="2000" dirty="0">
                <a:latin typeface="+mn-lt"/>
              </a:rPr>
              <a:t>Database</a:t>
            </a:r>
          </a:p>
          <a:p>
            <a:r>
              <a:rPr lang="en-US" sz="2000" dirty="0">
                <a:latin typeface="+mn-lt"/>
              </a:rPr>
              <a:t>Communication</a:t>
            </a:r>
          </a:p>
          <a:p>
            <a:r>
              <a:rPr lang="en-US" sz="2000" dirty="0">
                <a:latin typeface="+mn-lt"/>
              </a:rPr>
              <a:t>Security</a:t>
            </a:r>
          </a:p>
          <a:p>
            <a:pPr lvl="1"/>
            <a:endParaRPr lang="en-US" sz="2000" dirty="0">
              <a:latin typeface="+mn-lt"/>
            </a:endParaRPr>
          </a:p>
        </p:txBody>
      </p:sp>
      <p:grpSp>
        <p:nvGrpSpPr>
          <p:cNvPr id="3" name="Group 2" descr="In a distributed web application, code is separated into presentation, business logic, and data access layers. The slide graphic shows that in a web application, the presentation layer runs on the web server, while the business logic and data access layers often run on dedicated middle-tier servers. The database is hosted by a dedicated database server.&#10;&#10;"/>
          <p:cNvGrpSpPr/>
          <p:nvPr/>
        </p:nvGrpSpPr>
        <p:grpSpPr>
          <a:xfrm>
            <a:off x="6885293" y="1021216"/>
            <a:ext cx="1151784" cy="5512855"/>
            <a:chOff x="5361293" y="1021215"/>
            <a:chExt cx="1151784" cy="5512855"/>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293" y="1021215"/>
              <a:ext cx="1151784" cy="10325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5454" y="4216992"/>
              <a:ext cx="679238" cy="120456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7280" y="5923722"/>
              <a:ext cx="927412" cy="61034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4074" y="2622424"/>
              <a:ext cx="679238" cy="1204561"/>
            </a:xfrm>
            <a:prstGeom prst="rect">
              <a:avLst/>
            </a:prstGeom>
          </p:spPr>
        </p:pic>
      </p:grpSp>
      <p:sp>
        <p:nvSpPr>
          <p:cNvPr id="11" name="TextBox 10"/>
          <p:cNvSpPr txBox="1"/>
          <p:nvPr/>
        </p:nvSpPr>
        <p:spPr>
          <a:xfrm>
            <a:off x="5759665" y="1352812"/>
            <a:ext cx="99437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Browser</a:t>
            </a:r>
          </a:p>
        </p:txBody>
      </p:sp>
      <p:sp>
        <p:nvSpPr>
          <p:cNvPr id="12" name="TextBox 11"/>
          <p:cNvSpPr txBox="1"/>
          <p:nvPr/>
        </p:nvSpPr>
        <p:spPr>
          <a:xfrm>
            <a:off x="5759663" y="2622425"/>
            <a:ext cx="827342" cy="646331"/>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Web </a:t>
            </a:r>
          </a:p>
          <a:p>
            <a:r>
              <a:rPr lang="en-GB" dirty="0">
                <a:latin typeface="Segoe UI" panose="020B0502040204020203" pitchFamily="34" charset="0"/>
                <a:cs typeface="Segoe UI" panose="020B0502040204020203" pitchFamily="34" charset="0"/>
              </a:rPr>
              <a:t>Server</a:t>
            </a:r>
          </a:p>
        </p:txBody>
      </p:sp>
      <p:sp>
        <p:nvSpPr>
          <p:cNvPr id="13" name="TextBox 12"/>
          <p:cNvSpPr txBox="1"/>
          <p:nvPr/>
        </p:nvSpPr>
        <p:spPr>
          <a:xfrm>
            <a:off x="5759664" y="4273073"/>
            <a:ext cx="896399" cy="923330"/>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Middle</a:t>
            </a:r>
          </a:p>
          <a:p>
            <a:r>
              <a:rPr lang="en-GB" dirty="0">
                <a:latin typeface="Segoe UI" panose="020B0502040204020203" pitchFamily="34" charset="0"/>
                <a:cs typeface="Segoe UI" panose="020B0502040204020203" pitchFamily="34" charset="0"/>
              </a:rPr>
              <a:t>Tier</a:t>
            </a:r>
          </a:p>
          <a:p>
            <a:r>
              <a:rPr lang="en-GB" dirty="0">
                <a:latin typeface="Segoe UI" panose="020B0502040204020203" pitchFamily="34" charset="0"/>
                <a:cs typeface="Segoe UI" panose="020B0502040204020203" pitchFamily="34" charset="0"/>
              </a:rPr>
              <a:t>Server</a:t>
            </a:r>
          </a:p>
        </p:txBody>
      </p:sp>
      <p:sp>
        <p:nvSpPr>
          <p:cNvPr id="14" name="TextBox 13"/>
          <p:cNvSpPr txBox="1"/>
          <p:nvPr/>
        </p:nvSpPr>
        <p:spPr>
          <a:xfrm>
            <a:off x="5681382" y="5923723"/>
            <a:ext cx="1127425" cy="646331"/>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Database</a:t>
            </a:r>
          </a:p>
          <a:p>
            <a:r>
              <a:rPr lang="en-GB" dirty="0">
                <a:latin typeface="Segoe UI" panose="020B0502040204020203" pitchFamily="34" charset="0"/>
                <a:cs typeface="Segoe UI" panose="020B0502040204020203" pitchFamily="34" charset="0"/>
              </a:rPr>
              <a:t>Server</a:t>
            </a:r>
          </a:p>
        </p:txBody>
      </p:sp>
      <p:sp>
        <p:nvSpPr>
          <p:cNvPr id="15" name="TextBox 14"/>
          <p:cNvSpPr txBox="1"/>
          <p:nvPr/>
        </p:nvSpPr>
        <p:spPr>
          <a:xfrm>
            <a:off x="8037078" y="2862470"/>
            <a:ext cx="1454437"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Presentation</a:t>
            </a:r>
          </a:p>
        </p:txBody>
      </p:sp>
      <p:sp>
        <p:nvSpPr>
          <p:cNvPr id="16" name="TextBox 15"/>
          <p:cNvSpPr txBox="1"/>
          <p:nvPr/>
        </p:nvSpPr>
        <p:spPr>
          <a:xfrm>
            <a:off x="8037078" y="4365407"/>
            <a:ext cx="1653017" cy="646331"/>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Business Logic</a:t>
            </a:r>
          </a:p>
          <a:p>
            <a:r>
              <a:rPr lang="en-GB" dirty="0">
                <a:latin typeface="Segoe UI" panose="020B0502040204020203" pitchFamily="34" charset="0"/>
                <a:cs typeface="Segoe UI" panose="020B0502040204020203" pitchFamily="34" charset="0"/>
              </a:rPr>
              <a:t>Data Access</a:t>
            </a:r>
          </a:p>
        </p:txBody>
      </p:sp>
      <p:cxnSp>
        <p:nvCxnSpPr>
          <p:cNvPr id="17" name="Straight Arrow Connector 16"/>
          <p:cNvCxnSpPr>
            <a:stCxn id="7" idx="2"/>
            <a:endCxn id="10" idx="0"/>
          </p:cNvCxnSpPr>
          <p:nvPr/>
        </p:nvCxnSpPr>
        <p:spPr bwMode="auto">
          <a:xfrm>
            <a:off x="7461185" y="2053742"/>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8" name="Straight Arrow Connector 17"/>
          <p:cNvCxnSpPr>
            <a:endCxn id="9" idx="0"/>
          </p:cNvCxnSpPr>
          <p:nvPr/>
        </p:nvCxnSpPr>
        <p:spPr bwMode="auto">
          <a:xfrm>
            <a:off x="7414986" y="5441336"/>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7408478" y="3817191"/>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2402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Planning State Management</a:t>
            </a:r>
          </a:p>
        </p:txBody>
      </p:sp>
      <p:sp>
        <p:nvSpPr>
          <p:cNvPr id="4" name="Content Placeholder 2"/>
          <p:cNvSpPr>
            <a:spLocks noGrp="1"/>
          </p:cNvSpPr>
          <p:nvPr/>
        </p:nvSpPr>
        <p:spPr bwMode="auto">
          <a:xfrm>
            <a:off x="1296000" y="1767839"/>
            <a:ext cx="8805944" cy="44007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Client-side locations to store state data:</a:t>
            </a:r>
          </a:p>
          <a:p>
            <a:pPr lvl="1"/>
            <a:r>
              <a:rPr lang="en-US" sz="2000" dirty="0">
                <a:latin typeface="+mn-lt"/>
              </a:rPr>
              <a:t>Cookies</a:t>
            </a:r>
          </a:p>
          <a:p>
            <a:pPr lvl="1"/>
            <a:r>
              <a:rPr lang="en-US" sz="2000" dirty="0">
                <a:latin typeface="+mn-lt"/>
              </a:rPr>
              <a:t>Query strings</a:t>
            </a:r>
          </a:p>
          <a:p>
            <a:r>
              <a:rPr lang="en-US" sz="2000" dirty="0">
                <a:latin typeface="+mn-lt"/>
              </a:rPr>
              <a:t>Server-side locations to store state data:</a:t>
            </a:r>
          </a:p>
          <a:p>
            <a:pPr lvl="1"/>
            <a:r>
              <a:rPr lang="en-US" sz="2000" dirty="0" err="1">
                <a:latin typeface="+mn-lt"/>
              </a:rPr>
              <a:t>TempData</a:t>
            </a:r>
            <a:endParaRPr lang="en-US" sz="2000" dirty="0">
              <a:latin typeface="+mn-lt"/>
            </a:endParaRPr>
          </a:p>
          <a:p>
            <a:pPr lvl="1"/>
            <a:r>
              <a:rPr lang="en-US" sz="2000" dirty="0">
                <a:latin typeface="+mn-lt"/>
              </a:rPr>
              <a:t>Application state</a:t>
            </a:r>
          </a:p>
          <a:p>
            <a:pPr lvl="1"/>
            <a:r>
              <a:rPr lang="en-US" sz="2000" dirty="0">
                <a:latin typeface="+mn-lt"/>
              </a:rPr>
              <a:t>Session state</a:t>
            </a:r>
          </a:p>
          <a:p>
            <a:pPr lvl="1"/>
            <a:r>
              <a:rPr lang="en-US" sz="2000" dirty="0">
                <a:latin typeface="+mn-lt"/>
              </a:rPr>
              <a:t>Database tables</a:t>
            </a:r>
          </a:p>
          <a:p>
            <a:pPr>
              <a:buNone/>
            </a:pPr>
            <a:endParaRPr lang="en-US" sz="2000" dirty="0">
              <a:latin typeface="+mn-lt"/>
            </a:endParaRPr>
          </a:p>
        </p:txBody>
      </p:sp>
    </p:spTree>
    <p:extLst>
      <p:ext uri="{BB962C8B-B14F-4D97-AF65-F5344CB8AC3E}">
        <p14:creationId xmlns:p14="http://schemas.microsoft.com/office/powerpoint/2010/main" val="424279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Planning Globalization and Localization</a:t>
            </a:r>
          </a:p>
        </p:txBody>
      </p:sp>
      <p:sp>
        <p:nvSpPr>
          <p:cNvPr id="4" name="Content Placeholder 2"/>
          <p:cNvSpPr>
            <a:spLocks noGrp="1"/>
          </p:cNvSpPr>
          <p:nvPr/>
        </p:nvSpPr>
        <p:spPr bwMode="auto">
          <a:xfrm>
            <a:off x="1296000" y="1686560"/>
            <a:ext cx="8805944" cy="48830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You can use the internationally-recognized set of language codes available in browsers to present content customized to suit a user’s language or region</a:t>
            </a:r>
          </a:p>
          <a:p>
            <a:r>
              <a:rPr lang="en-US" sz="2000" dirty="0">
                <a:latin typeface="+mn-lt"/>
              </a:rPr>
              <a:t>You can use resource files to provide a localized response suitable to a user’s culture</a:t>
            </a:r>
          </a:p>
          <a:p>
            <a:r>
              <a:rPr lang="en-US" sz="2000" dirty="0">
                <a:latin typeface="+mn-lt"/>
              </a:rPr>
              <a:t>You can use separate views to suit each language code</a:t>
            </a:r>
          </a:p>
        </p:txBody>
      </p:sp>
    </p:spTree>
    <p:extLst>
      <p:ext uri="{BB962C8B-B14F-4D97-AF65-F5344CB8AC3E}">
        <p14:creationId xmlns:p14="http://schemas.microsoft.com/office/powerpoint/2010/main" val="187889075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3032</Words>
  <Application>Microsoft Office PowerPoint</Application>
  <PresentationFormat>Widescreen</PresentationFormat>
  <Paragraphs>303</Paragraphs>
  <Slides>22</Slides>
  <Notes>22</Notes>
  <HiddenSlides>3</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Arial Unicode MS</vt:lpstr>
      <vt:lpstr>Segoe UI</vt:lpstr>
      <vt:lpstr>Verdana</vt:lpstr>
      <vt:lpstr>Arial</vt:lpstr>
      <vt:lpstr>Calibri</vt:lpstr>
      <vt:lpstr>Times New Roman</vt:lpstr>
      <vt:lpstr>Wingdings</vt:lpstr>
      <vt:lpstr>Segoe UI Light</vt:lpstr>
      <vt:lpstr>NG_MOC_Core_ModuleNew2</vt:lpstr>
      <vt:lpstr>Info Support - licht</vt:lpstr>
      <vt:lpstr>KC slides</vt:lpstr>
      <vt:lpstr>Info Support - donker</vt:lpstr>
      <vt:lpstr>Module 2</vt:lpstr>
      <vt:lpstr>Module Overview</vt:lpstr>
      <vt:lpstr>Lesson 1: Planning in the Project Design Phase</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Planning Accessible Web Applications</vt:lpstr>
      <vt:lpstr>Lesson 2: Designing Models, Pages and Handlers</vt:lpstr>
      <vt:lpstr>Designing Models</vt:lpstr>
      <vt:lpstr>Designing Page Handlers</vt:lpstr>
      <vt:lpstr>Designing Page UI</vt:lpstr>
      <vt:lpstr>Information Architecture</vt:lpstr>
      <vt:lpstr>Lab: Designing ASP.NET Core Web Applications</vt:lpstr>
      <vt:lpstr>PowerPoint Presentation</vt:lpstr>
      <vt:lpstr>Lab Scenario</vt:lpstr>
      <vt:lpstr>Lab Review</vt:lpstr>
      <vt:lpstr>PowerPoint Presentation</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2019-01-24T11:55:10Z</dcterms:created>
  <dcterms:modified xsi:type="dcterms:W3CDTF">2021-11-14T14:00:26Z</dcterms:modified>
</cp:coreProperties>
</file>