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4076" r:id="rId2"/>
    <p:sldMasterId id="2147484497" r:id="rId3"/>
    <p:sldMasterId id="2147484533" r:id="rId4"/>
    <p:sldMasterId id="2147484546" r:id="rId5"/>
  </p:sldMasterIdLst>
  <p:notesMasterIdLst>
    <p:notesMasterId r:id="rId33"/>
  </p:notesMasterIdLst>
  <p:sldIdLst>
    <p:sldId id="256" r:id="rId6"/>
    <p:sldId id="257" r:id="rId7"/>
    <p:sldId id="258" r:id="rId8"/>
    <p:sldId id="259" r:id="rId9"/>
    <p:sldId id="260" r:id="rId10"/>
    <p:sldId id="261" r:id="rId11"/>
    <p:sldId id="262" r:id="rId12"/>
    <p:sldId id="263"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89" r:id="rId26"/>
    <p:sldId id="278" r:id="rId27"/>
    <p:sldId id="279" r:id="rId28"/>
    <p:sldId id="280" r:id="rId29"/>
    <p:sldId id="281" r:id="rId30"/>
    <p:sldId id="282" r:id="rId31"/>
    <p:sldId id="283"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Lucida Sans Unicode" panose="020B0602030504020204" pitchFamily="34" charset="0"/>
      <p:regular r:id="rId42"/>
    </p:embeddedFont>
    <p:embeddedFont>
      <p:font typeface="Segoe UI" panose="020B0502040204020203" pitchFamily="34" charset="0"/>
      <p:regular r:id="rId43"/>
      <p:bold r:id="rId44"/>
      <p:italic r:id="rId45"/>
      <p:boldItalic r:id="rId46"/>
    </p:embeddedFont>
    <p:embeddedFont>
      <p:font typeface="Segoe UI Light" panose="020B0502040204020203" pitchFamily="34" charset="0"/>
      <p:regular r:id="rId47"/>
      <p:italic r:id="rId48"/>
    </p:embeddedFont>
    <p:embeddedFont>
      <p:font typeface="Verdana" panose="020B0604030504040204" pitchFamily="34" charset="0"/>
      <p:regular r:id="rId49"/>
      <p:bold r:id="rId50"/>
      <p:italic r:id="rId51"/>
      <p:boldItalic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35" userDrawn="1">
          <p15:clr>
            <a:srgbClr val="A4A3A4"/>
          </p15:clr>
        </p15:guide>
      </p15:sldGuideLst>
    </p:ext>
    <p:ext uri="{2D200454-40CA-4A62-9FC3-DE9A4176ACB9}">
      <p15:notesGuideLst xmlns:p15="http://schemas.microsoft.com/office/powerpoint/2012/main">
        <p15:guide id="1" orient="horz" pos="2886"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26" autoAdjust="0"/>
    <p:restoredTop sz="94291" autoAdjust="0"/>
  </p:normalViewPr>
  <p:slideViewPr>
    <p:cSldViewPr snapToGrid="0" showGuides="1">
      <p:cViewPr varScale="1">
        <p:scale>
          <a:sx n="72" d="100"/>
          <a:sy n="72" d="100"/>
        </p:scale>
        <p:origin x="912" y="78"/>
      </p:cViewPr>
      <p:guideLst>
        <p:guide orient="horz" pos="2160"/>
        <p:guide pos="635"/>
      </p:guideLst>
    </p:cSldViewPr>
  </p:slideViewPr>
  <p:notesTextViewPr>
    <p:cViewPr>
      <p:scale>
        <a:sx n="1" d="1"/>
        <a:sy n="1" d="1"/>
      </p:scale>
      <p:origin x="0" y="0"/>
    </p:cViewPr>
  </p:notesTextViewPr>
  <p:notesViewPr>
    <p:cSldViewPr snapToGrid="0" showGuides="1">
      <p:cViewPr>
        <p:scale>
          <a:sx n="96" d="100"/>
          <a:sy n="96" d="100"/>
        </p:scale>
        <p:origin x="1896" y="-1758"/>
      </p:cViewPr>
      <p:guideLst>
        <p:guide orient="horz" pos="2886"/>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6.fntdata"/><Relationship Id="rId21" Type="http://schemas.openxmlformats.org/officeDocument/2006/relationships/slide" Target="slides/slide16.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11.fntdata"/><Relationship Id="rId52" Type="http://schemas.openxmlformats.org/officeDocument/2006/relationships/font" Target="fonts/font19.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font" Target="fonts/font18.fntdata"/><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5.xml"/><Relationship Id="rId41" Type="http://schemas.openxmlformats.org/officeDocument/2006/relationships/font" Target="fonts/font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1B2D5-DFCD-4252-A27D-766A8D51CE90}" type="datetimeFigureOut">
              <a:rPr lang="en-IN" smtClean="0"/>
              <a:t>15-11-2021</a:t>
            </a:fld>
            <a:endParaRPr lang="en-IN"/>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00764-08E2-4DB5-AC7E-E6416E20EE2E}" type="slidenum">
              <a:rPr lang="en-IN" smtClean="0"/>
              <a:t>‹#›</a:t>
            </a:fld>
            <a:endParaRPr lang="en-IN"/>
          </a:p>
        </p:txBody>
      </p:sp>
    </p:spTree>
    <p:extLst>
      <p:ext uri="{BB962C8B-B14F-4D97-AF65-F5344CB8AC3E}">
        <p14:creationId xmlns:p14="http://schemas.microsoft.com/office/powerpoint/2010/main" val="338177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use-html-helper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use-tag-helper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create-and-use-partial-view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DEMO.md#demonstration-how-to-create-and-use-view-component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5_LAB_MANUAL.md"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5_LAK.m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At this point in the course, the students might not have a complete understanding of models. This lack of understanding might cause confusion in their minds because in a complete MVC application, controllers, views, and models are tightly integrated. Therefore, to ensure that the students understand how to develop views, consider introducing a discussion on models when you describe views. However, try not to get into the details because models are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815667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1000764-08E2-4DB5-AC7E-E6416E20EE2E}" type="slidenum">
              <a:rPr lang="en-IN" smtClean="0"/>
              <a:t>10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
        <p:nvSpPr>
          <p:cNvPr id="7" name="Notes Placeholder 2">
            <a:extLst>
              <a:ext uri="{FF2B5EF4-FFF2-40B4-BE49-F238E27FC236}">
                <a16:creationId xmlns:a16="http://schemas.microsoft.com/office/drawing/2014/main" id="{C43FFE24-D036-4568-81B0-28CF85B0B24E}"/>
              </a:ext>
            </a:extLst>
          </p:cNvPr>
          <p:cNvSpPr txBox="1">
            <a:spLocks/>
          </p:cNvSpPr>
          <p:nvPr/>
        </p:nvSpPr>
        <p:spPr>
          <a:xfrm>
            <a:off x="310896" y="20939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sz="1000" dirty="0">
                <a:latin typeface="Arial" panose="020B0604020202020204" pitchFamily="34" charset="0"/>
                <a:cs typeface="Arial" panose="020B0604020202020204" pitchFamily="34" charset="0"/>
              </a:rPr>
              <a:t>Tag helpers are new to ASP.NET Core MVC. HTML helpers exist in older versions of MVC also.</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If you have students who are familiar with Web Forms, you might like to contrast ASP.NET Core MVC helpers with Web Forms server controls. Helpers perform an analogous role in MVC to the role that server controls play in Web Forms. However, helpers are simpler and lighter-weight. They do not render large blocks of HTML and JavaScript code or </a:t>
            </a:r>
            <a:r>
              <a:rPr lang="en-US" sz="1000" dirty="0" err="1">
                <a:latin typeface="Arial" panose="020B0604020202020204" pitchFamily="34" charset="0"/>
                <a:cs typeface="Arial" panose="020B0604020202020204" pitchFamily="34" charset="0"/>
              </a:rPr>
              <a:t>ViewState</a:t>
            </a:r>
            <a:r>
              <a:rPr lang="en-US" sz="1000" dirty="0">
                <a:latin typeface="Arial" panose="020B0604020202020204" pitchFamily="34" charset="0"/>
                <a:cs typeface="Arial" panose="020B0604020202020204" pitchFamily="34" charset="0"/>
              </a:rPr>
              <a:t> data. Also, they do not support event handlers.</a:t>
            </a:r>
          </a:p>
        </p:txBody>
      </p:sp>
    </p:spTree>
    <p:extLst>
      <p:ext uri="{BB962C8B-B14F-4D97-AF65-F5344CB8AC3E}">
        <p14:creationId xmlns:p14="http://schemas.microsoft.com/office/powerpoint/2010/main" val="525645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Tag helpers and HTML helpers will be covered in detail in this lesson and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92363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HTML action helpers that are described in the slide examine the routes defined in your web application to render the correct URLs. In addition to these HTML action helpers, there are other HTML helpers that are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4164717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Index</a:t>
            </a:r>
            <a:r>
              <a:rPr lang="en-IN" sz="1000" dirty="0">
                <a:effectLst/>
                <a:latin typeface="Arial" panose="020B0604020202020204" pitchFamily="34" charset="0"/>
                <a:ea typeface="Calibri" panose="020F0502020204030204" pitchFamily="34" charset="0"/>
                <a:cs typeface="Arial" panose="020B0604020202020204" pitchFamily="34" charset="0"/>
              </a:rPr>
              <a:t> view of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HomeController</a:t>
            </a:r>
            <a:r>
              <a:rPr lang="en-IN" sz="1000" dirty="0">
                <a:effectLst/>
                <a:latin typeface="Arial" panose="020B0604020202020204" pitchFamily="34" charset="0"/>
                <a:ea typeface="Calibri" panose="020F0502020204030204" pitchFamily="34" charset="0"/>
                <a:cs typeface="Arial" panose="020B0604020202020204" pitchFamily="34" charset="0"/>
              </a:rPr>
              <a:t> controller </a:t>
            </a:r>
            <a:r>
              <a:rPr lang="en-IN" sz="1000" dirty="0">
                <a:effectLst/>
                <a:latin typeface="Arial" panose="020B0604020202020204" pitchFamily="34" charset="0"/>
                <a:ea typeface="Calibri" panose="020F0502020204030204" pitchFamily="34" charset="0"/>
                <a:cs typeface="Times New Roman" panose="02020603050405020304" pitchFamily="18" charset="0"/>
              </a:rPr>
              <a:t>is desired to give a feeling of an actual website.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Photos</a:t>
            </a:r>
            <a:r>
              <a:rPr lang="en-IN" sz="1000" dirty="0">
                <a:effectLst/>
                <a:latin typeface="Arial" panose="020B0604020202020204" pitchFamily="34" charset="0"/>
                <a:ea typeface="Calibri" panose="020F0502020204030204" pitchFamily="34" charset="0"/>
                <a:cs typeface="Times New Roman" panose="02020603050405020304" pitchFamily="18" charset="0"/>
              </a:rPr>
              <a:t>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Contact Us </a:t>
            </a:r>
            <a:r>
              <a:rPr lang="en-IN" sz="1000" dirty="0">
                <a:effectLst/>
                <a:latin typeface="Arial" panose="020B0604020202020204" pitchFamily="34" charset="0"/>
                <a:ea typeface="Calibri" panose="020F0502020204030204" pitchFamily="34" charset="0"/>
                <a:cs typeface="Times New Roman" panose="02020603050405020304" pitchFamily="18" charset="0"/>
              </a:rPr>
              <a:t>buttons have no functionality. </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will find the steps in the section “Demonstration: How to Use HTML Helpers“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https://github.com/MicrosoftLearning/20486D-DevelopingASPNETMVCWebApplications/blob/master/Instructions/20486D_MOD05_DEMO.md#demonstration-how-to-use-html-helpers</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13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758751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to the students about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AnchorTagHelper</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r>
              <a:rPr lang="en-IN" sz="1000" b="1" dirty="0">
                <a:effectLst/>
                <a:latin typeface="Arial" panose="020B0604020202020204" pitchFamily="34" charset="0"/>
                <a:ea typeface="Calibri" panose="020F0502020204030204" pitchFamily="34" charset="0"/>
                <a:cs typeface="Times New Roman" panose="02020603050405020304" pitchFamily="18" charset="0"/>
              </a:rPr>
              <a:t> </a:t>
            </a:r>
            <a:r>
              <a:rPr lang="en-IN" sz="1000" dirty="0">
                <a:effectLst/>
                <a:latin typeface="Arial" panose="020B0604020202020204" pitchFamily="34" charset="0"/>
                <a:ea typeface="Calibri" panose="020F0502020204030204" pitchFamily="34" charset="0"/>
                <a:cs typeface="Times New Roman" panose="02020603050405020304" pitchFamily="18" charset="0"/>
              </a:rPr>
              <a:t>and compare it to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Html.ActionLink</a:t>
            </a:r>
            <a:r>
              <a:rPr lang="en-IN" sz="1000" dirty="0">
                <a:effectLst/>
                <a:latin typeface="Arial" panose="020B0604020202020204" pitchFamily="34" charset="0"/>
                <a:ea typeface="Calibri" panose="020F0502020204030204" pitchFamily="34" charset="0"/>
                <a:cs typeface="Times New Roman" panose="02020603050405020304" pitchFamily="18" charset="0"/>
              </a:rPr>
              <a:t> HTML helper. Avoid introducing other built-in tag helpers because they will be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797969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Use this additional slide to explain the </a:t>
            </a:r>
            <a:r>
              <a:rPr lang="en-IN" sz="1000" b="1">
                <a:effectLst/>
                <a:latin typeface="Arial" panose="020B0604020202020204" pitchFamily="34" charset="0"/>
                <a:ea typeface="Calibri" panose="020F0502020204030204" pitchFamily="34" charset="0"/>
                <a:cs typeface="Times New Roman" panose="02020603050405020304" pitchFamily="18" charset="0"/>
              </a:rPr>
              <a:t>@addTagHelper</a:t>
            </a:r>
            <a:r>
              <a:rPr lang="en-IN" sz="1000">
                <a:effectLst/>
                <a:latin typeface="Arial" panose="020B0604020202020204" pitchFamily="34" charset="0"/>
                <a:ea typeface="Calibri" panose="020F0502020204030204" pitchFamily="34" charset="0"/>
                <a:cs typeface="Times New Roman" panose="02020603050405020304" pitchFamily="18" charset="0"/>
              </a:rPr>
              <a:t> directive. Discuss with the students regarding the difference between adding the </a:t>
            </a:r>
            <a:r>
              <a:rPr lang="en-IN" sz="1000" b="1">
                <a:effectLst/>
                <a:latin typeface="Arial" panose="020B0604020202020204" pitchFamily="34" charset="0"/>
                <a:ea typeface="Calibri" panose="020F0502020204030204" pitchFamily="34" charset="0"/>
                <a:cs typeface="Times New Roman" panose="02020603050405020304" pitchFamily="18" charset="0"/>
              </a:rPr>
              <a:t>@addTagHelper</a:t>
            </a:r>
            <a:r>
              <a:rPr lang="en-IN" sz="1000">
                <a:effectLst/>
                <a:latin typeface="Arial" panose="020B0604020202020204" pitchFamily="34" charset="0"/>
                <a:ea typeface="Calibri" panose="020F0502020204030204" pitchFamily="34" charset="0"/>
                <a:cs typeface="Times New Roman" panose="02020603050405020304" pitchFamily="18" charset="0"/>
              </a:rPr>
              <a:t> directive to a specific view to adding the </a:t>
            </a:r>
            <a:r>
              <a:rPr lang="en-IN" sz="1000" b="1">
                <a:effectLst/>
                <a:latin typeface="Arial" panose="020B0604020202020204" pitchFamily="34" charset="0"/>
                <a:ea typeface="Calibri" panose="020F0502020204030204" pitchFamily="34" charset="0"/>
                <a:cs typeface="Times New Roman" panose="02020603050405020304" pitchFamily="18" charset="0"/>
              </a:rPr>
              <a:t>@addTagHelper</a:t>
            </a:r>
            <a:r>
              <a:rPr lang="en-IN" sz="1000">
                <a:effectLst/>
                <a:latin typeface="Arial" panose="020B0604020202020204" pitchFamily="34" charset="0"/>
                <a:ea typeface="Calibri" panose="020F0502020204030204" pitchFamily="34" charset="0"/>
                <a:cs typeface="Times New Roman" panose="02020603050405020304" pitchFamily="18" charset="0"/>
              </a:rPr>
              <a:t> directive to the </a:t>
            </a:r>
            <a:r>
              <a:rPr lang="en-IN" sz="1000" b="1">
                <a:effectLst/>
                <a:latin typeface="Arial" panose="020B0604020202020204" pitchFamily="34" charset="0"/>
                <a:ea typeface="Calibri" panose="020F0502020204030204" pitchFamily="34" charset="0"/>
                <a:cs typeface="Times New Roman" panose="02020603050405020304" pitchFamily="18" charset="0"/>
              </a:rPr>
              <a:t>_ViewImports.cshtml</a:t>
            </a:r>
            <a:r>
              <a:rPr lang="en-IN" sz="1000">
                <a:effectLst/>
                <a:latin typeface="Arial" panose="020B0604020202020204" pitchFamily="34" charset="0"/>
                <a:ea typeface="Calibri" panose="020F0502020204030204" pitchFamily="34" charset="0"/>
                <a:cs typeface="Times New Roman" panose="02020603050405020304" pitchFamily="18" charset="0"/>
              </a:rPr>
              <a:t> file.</a:t>
            </a:r>
          </a:p>
        </p:txBody>
      </p:sp>
      <p:sp>
        <p:nvSpPr>
          <p:cNvPr id="4" name="Slide Number Placeholder 3"/>
          <p:cNvSpPr>
            <a:spLocks noGrp="1"/>
          </p:cNvSpPr>
          <p:nvPr>
            <p:ph type="sldNum" sz="quarter" idx="10"/>
          </p:nvPr>
        </p:nvSpPr>
        <p:spPr/>
        <p:txBody>
          <a:bodyPr/>
          <a:lstStyle/>
          <a:p>
            <a:fld id="{81000764-08E2-4DB5-AC7E-E6416E20EE2E}" type="slidenum">
              <a:rPr lang="en-IN" smtClean="0"/>
              <a:t>15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730643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starter of this demonstration is identical to the solution of the previous demonstration of this lesson: “</a:t>
            </a:r>
            <a:r>
              <a:rPr lang="en-US" sz="1000" dirty="0">
                <a:latin typeface="Arial" panose="020B0604020202020204" pitchFamily="34" charset="0"/>
                <a:cs typeface="Arial" panose="020B0604020202020204" pitchFamily="34" charset="0"/>
              </a:rPr>
              <a:t>How to Use HTML Helpers</a:t>
            </a:r>
            <a:r>
              <a:rPr lang="en-IN" sz="1000" dirty="0">
                <a:effectLst/>
                <a:latin typeface="Arial" panose="020B0604020202020204" pitchFamily="34" charset="0"/>
                <a:ea typeface="Calibri" panose="020F0502020204030204" pitchFamily="34" charset="0"/>
                <a:cs typeface="Times New Roman" panose="02020603050405020304" pitchFamily="18" charset="0"/>
              </a:rPr>
              <a:t>“. In this demonstration, you will replace the HTML helpers added in the previous demonstration with tag helpers.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will find the steps in the section “Demonstration: How to Use Tag Helpers“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https://github.com/MicrosoftLearning/20486D-DevelopingASPNETMVCWebApplications/blob/master/Instructions/20486D_MOD05_DEMO.md#demonstration-how-to-use-tag-helpers</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16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065024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View components are new to ASP.NET Core MVC. Partial views exist in older versions of MVC as well. </a:t>
            </a:r>
          </a:p>
        </p:txBody>
      </p:sp>
      <p:sp>
        <p:nvSpPr>
          <p:cNvPr id="4" name="Slide Number Placeholder 3"/>
          <p:cNvSpPr>
            <a:spLocks noGrp="1"/>
          </p:cNvSpPr>
          <p:nvPr>
            <p:ph type="sldNum" sz="quarter" idx="10"/>
          </p:nvPr>
        </p:nvSpPr>
        <p:spPr/>
        <p:txBody>
          <a:bodyPr/>
          <a:lstStyle/>
          <a:p>
            <a:fld id="{81000764-08E2-4DB5-AC7E-E6416E20EE2E}" type="slidenum">
              <a:rPr lang="en-IN" smtClean="0"/>
              <a:t>17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386272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Emphasize that if you place the partial view in the </a:t>
            </a:r>
            <a:r>
              <a:rPr lang="en-IN" sz="1000" b="1">
                <a:effectLst/>
                <a:latin typeface="Arial" panose="020B0604020202020204" pitchFamily="34" charset="0"/>
                <a:ea typeface="Calibri" panose="020F0502020204030204" pitchFamily="34" charset="0"/>
                <a:cs typeface="Times New Roman" panose="02020603050405020304" pitchFamily="18" charset="0"/>
              </a:rPr>
              <a:t>/Views/Shared</a:t>
            </a:r>
            <a:r>
              <a:rPr lang="en-IN" sz="1000">
                <a:effectLst/>
                <a:latin typeface="Arial" panose="020B0604020202020204" pitchFamily="34" charset="0"/>
                <a:ea typeface="Calibri" panose="020F0502020204030204" pitchFamily="34" charset="0"/>
                <a:cs typeface="Times New Roman" panose="02020603050405020304" pitchFamily="18" charset="0"/>
              </a:rPr>
              <a:t> folder, then multiple controllers can access it.</a:t>
            </a:r>
          </a:p>
        </p:txBody>
      </p:sp>
      <p:sp>
        <p:nvSpPr>
          <p:cNvPr id="4" name="Slide Number Placeholder 3"/>
          <p:cNvSpPr>
            <a:spLocks noGrp="1"/>
          </p:cNvSpPr>
          <p:nvPr>
            <p:ph type="sldNum" sz="quarter" idx="10"/>
          </p:nvPr>
        </p:nvSpPr>
        <p:spPr/>
        <p:txBody>
          <a:bodyPr/>
          <a:lstStyle/>
          <a:p>
            <a:fld id="{81000764-08E2-4DB5-AC7E-E6416E20EE2E}" type="slidenum">
              <a:rPr lang="en-IN" smtClean="0"/>
              <a:t>18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124905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Avoid explaining models in detail. Mention that models will be covered in Module 6, “Developing Models”.</a:t>
            </a:r>
          </a:p>
        </p:txBody>
      </p:sp>
      <p:sp>
        <p:nvSpPr>
          <p:cNvPr id="4" name="Slide Number Placeholder 3"/>
          <p:cNvSpPr>
            <a:spLocks noGrp="1"/>
          </p:cNvSpPr>
          <p:nvPr>
            <p:ph type="sldNum" sz="quarter" idx="10"/>
          </p:nvPr>
        </p:nvSpPr>
        <p:spPr/>
        <p:txBody>
          <a:bodyPr/>
          <a:lstStyle/>
          <a:p>
            <a:fld id="{81000764-08E2-4DB5-AC7E-E6416E20EE2E}" type="slidenum">
              <a:rPr lang="en-IN" smtClean="0"/>
              <a:t>19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81144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Times New Roman" panose="02020603050405020304" pitchFamily="18" charset="0"/>
                <a:cs typeface="Times New Roman" panose="02020603050405020304" pitchFamily="18" charset="0"/>
              </a:rPr>
              <a:t>In this module, students will learn about views, which is the second part of the MVC programming model. They will use views to create the user interface for their web application. Mention that only after they learn about models, which is the third part of MVC, they will be able to create functional web applications. Models are covered in the next module, Module 6, “Developing Models”.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111840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Note that the starter solution for this demonstration is not based on a vanilla template because it was prepared specifically for this demonstration. The starter solution already contains a controller, a service, and a view that will be changed during the demonstration. Controllers are covered in Module 4, “Developing Controllers”. Services are covered in Module 3, “Configure Middleware and Services in ASP.NET Core”.</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Create and Use Partial Views“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https://github.com/MicrosoftLearning/20486D-DevelopingASPNETMVCWebApplications/blob/master/Instructions/20486D_MOD05_DEMO.md#demonstration-how-to-create-and-use-partial-views</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20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089386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Use this additional slide to explain how to store and retrieve information that is stored in the </a:t>
            </a:r>
            <a:r>
              <a:rPr lang="en-US" sz="1000" b="1">
                <a:latin typeface="Arial"/>
                <a:ea typeface="Calibri"/>
                <a:cs typeface="Times New Roman"/>
              </a:rPr>
              <a:t>ViewBag</a:t>
            </a:r>
            <a:r>
              <a:rPr lang="en-US" sz="1000">
                <a:latin typeface="Arial"/>
                <a:ea typeface="Calibri"/>
                <a:cs typeface="Times New Roman"/>
              </a:rPr>
              <a:t> property</a:t>
            </a:r>
            <a:r>
              <a:rPr lang="en-GB" sz="1000">
                <a:latin typeface="Arial"/>
                <a:ea typeface="Calibri"/>
                <a:cs typeface="Times New Roman"/>
              </a:rPr>
              <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084417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You can place the view component class in any folder of the project. However, a good practice is to place it in a folder named </a:t>
            </a:r>
            <a:r>
              <a:rPr lang="en-IN" sz="1000" b="1">
                <a:effectLst/>
                <a:latin typeface="Arial" panose="020B0604020202020204" pitchFamily="34" charset="0"/>
                <a:ea typeface="Calibri" panose="020F0502020204030204" pitchFamily="34" charset="0"/>
                <a:cs typeface="Times New Roman" panose="02020603050405020304" pitchFamily="18" charset="0"/>
              </a:rPr>
              <a:t>ViewComponents</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552915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a:t>
            </a:r>
            <a:r>
              <a:rPr lang="en-IN" sz="1000" b="1">
                <a:effectLst/>
                <a:latin typeface="Arial" panose="020B0604020202020204" pitchFamily="34" charset="0"/>
                <a:ea typeface="Calibri" panose="020F0502020204030204" pitchFamily="34" charset="0"/>
                <a:cs typeface="Times New Roman" panose="02020603050405020304" pitchFamily="18" charset="0"/>
              </a:rPr>
              <a:t>View </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method returns a </a:t>
            </a:r>
            <a:r>
              <a:rPr lang="en-IN" sz="1000" b="1">
                <a:effectLst/>
                <a:latin typeface="Arial" panose="020B0604020202020204" pitchFamily="34" charset="0"/>
                <a:ea typeface="Calibri" panose="020F0502020204030204" pitchFamily="34" charset="0"/>
                <a:cs typeface="Times New Roman" panose="02020603050405020304" pitchFamily="18" charset="0"/>
              </a:rPr>
              <a:t>ViewViewComponentResult</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object. It gets a parameter that specifies the name of the partial view that needs to be rendered.</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769197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that it is also possible to invoke a view component directly from a controller action by using the </a:t>
            </a:r>
            <a:r>
              <a:rPr lang="en-IN" sz="1000" b="1">
                <a:effectLst/>
                <a:latin typeface="Arial" panose="020B0604020202020204" pitchFamily="34" charset="0"/>
                <a:ea typeface="Calibri" panose="020F0502020204030204" pitchFamily="34" charset="0"/>
                <a:cs typeface="Times New Roman" panose="02020603050405020304" pitchFamily="18" charset="0"/>
              </a:rPr>
              <a:t>ViewComponent</a:t>
            </a:r>
            <a:r>
              <a:rPr lang="en-IN" sz="1000">
                <a:effectLst/>
                <a:latin typeface="Arial" panose="020B0604020202020204" pitchFamily="34" charset="0"/>
                <a:ea typeface="Calibri" panose="020F0502020204030204" pitchFamily="34" charset="0"/>
                <a:cs typeface="Times New Roman" panose="02020603050405020304" pitchFamily="18" charset="0"/>
              </a:rPr>
              <a:t> method.</a:t>
            </a:r>
          </a:p>
        </p:txBody>
      </p:sp>
      <p:sp>
        <p:nvSpPr>
          <p:cNvPr id="4" name="Slide Number Placeholder 3"/>
          <p:cNvSpPr>
            <a:spLocks noGrp="1"/>
          </p:cNvSpPr>
          <p:nvPr>
            <p:ph type="sldNum" sz="quarter" idx="10"/>
          </p:nvPr>
        </p:nvSpPr>
        <p:spPr/>
        <p:txBody>
          <a:bodyPr/>
          <a:lstStyle/>
          <a:p>
            <a:fld id="{81000764-08E2-4DB5-AC7E-E6416E20EE2E}" type="slidenum">
              <a:rPr lang="en-IN" smtClean="0"/>
              <a:t>24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854262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Emphasize to the students that the </a:t>
            </a:r>
            <a:r>
              <a:rPr lang="en-IN" sz="1000" b="1">
                <a:effectLst/>
                <a:latin typeface="Arial" panose="020B0604020202020204" pitchFamily="34" charset="0"/>
                <a:ea typeface="Calibri" panose="020F0502020204030204" pitchFamily="34" charset="0"/>
                <a:cs typeface="Times New Roman" panose="02020603050405020304" pitchFamily="18" charset="0"/>
              </a:rPr>
              <a:t>InvokeAsync</a:t>
            </a:r>
            <a:r>
              <a:rPr lang="en-IN" sz="1000">
                <a:effectLst/>
                <a:latin typeface="Arial" panose="020B0604020202020204" pitchFamily="34" charset="0"/>
                <a:ea typeface="Calibri" panose="020F0502020204030204" pitchFamily="34" charset="0"/>
                <a:cs typeface="Times New Roman" panose="02020603050405020304" pitchFamily="18" charset="0"/>
              </a:rPr>
              <a:t> method can take any number of parameters. </a:t>
            </a:r>
          </a:p>
        </p:txBody>
      </p:sp>
      <p:sp>
        <p:nvSpPr>
          <p:cNvPr id="4" name="Slide Number Placeholder 3"/>
          <p:cNvSpPr>
            <a:spLocks noGrp="1"/>
          </p:cNvSpPr>
          <p:nvPr>
            <p:ph type="sldNum" sz="quarter" idx="10"/>
          </p:nvPr>
        </p:nvSpPr>
        <p:spPr/>
        <p:txBody>
          <a:bodyPr/>
          <a:lstStyle/>
          <a:p>
            <a:fld id="{81000764-08E2-4DB5-AC7E-E6416E20EE2E}" type="slidenum">
              <a:rPr lang="en-IN" smtClean="0"/>
              <a:t>25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568970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cs typeface="Arial" panose="020B0604020202020204" pitchFamily="34" charset="0"/>
              </a:rPr>
              <a:t>The starter of this demonstration is identical to the solution of the previous demonstration, “How to Create and Use Partial Views”. In this demonstration, you will replace the partial view with a view component.</a:t>
            </a:r>
            <a:endParaRPr lang="en-IN" sz="1000" dirty="0">
              <a:latin typeface="Arial" panose="020B0604020202020204" pitchFamily="34" charset="0"/>
              <a:cs typeface="Arial" panose="020B0604020202020204" pitchFamily="34"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Create and Use View Components“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https://github.com/MicrosoftLearning/20486D-DevelopingASPNETMVCWebApplications/blob/master/Instructions/20486D_MOD05_DEMO.md#demonstration-how-to-create-and-use-view-components</a:t>
            </a:r>
            <a:r>
              <a:rPr lang="en-IN" sz="1000" dirty="0">
                <a:effectLst/>
                <a:latin typeface="Arial" panose="020B0604020202020204" pitchFamily="34" charset="0"/>
                <a:ea typeface="Calibri" panose="020F0502020204030204" pitchFamily="34" charset="0"/>
                <a:cs typeface="Segoe UI" panose="020B0502040204020203" pitchFamily="34" charset="0"/>
              </a:rPr>
              <a:t>.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26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428902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You will find the high-level steps on the following page: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hlinkClick r:id="rId3"/>
              </a:rPr>
              <a:t>https://github.com/MicrosoftLearning/20486D-DevelopingASPNETMVCWebApplications/blob/master/Instructions/20486D_MOD05_LAB_MANUAL.md</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You will find the detailed steps on the following page: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hlinkClick r:id="rId4"/>
              </a:rPr>
              <a:t>https://github.com/MicrosoftLearning/20486D-DevelopingASPNETMVCWebApplications/blob/master/Instructions/20486D_MOD05_LAK.md</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IN"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Adding Views to an MVC Application</a:t>
            </a:r>
            <a:endParaRPr lang="en-IN"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construct the user interface of a web application, views should be added to the web application. In this exercise you will add two views to the web application: </a:t>
            </a:r>
            <a:r>
              <a:rPr lang="en-US" sz="1000" b="1" dirty="0">
                <a:latin typeface="Arial" panose="020B0604020202020204" pitchFamily="34" charset="0"/>
                <a:ea typeface="Calibri" panose="020F0502020204030204" pitchFamily="34" charset="0"/>
                <a:cs typeface="Times New Roman" panose="02020603050405020304" pitchFamily="18" charset="0"/>
              </a:rPr>
              <a:t>Index</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Details</a:t>
            </a:r>
            <a:r>
              <a:rPr lang="en-US" sz="1000" dirty="0">
                <a:latin typeface="Arial" panose="020B0604020202020204" pitchFamily="34" charset="0"/>
                <a:ea typeface="Calibri" panose="020F0502020204030204" pitchFamily="34" charset="0"/>
                <a:cs typeface="Times New Roman" panose="02020603050405020304" pitchFamily="18" charset="0"/>
              </a:rPr>
              <a:t>. The </a:t>
            </a:r>
            <a:r>
              <a:rPr lang="en-US" sz="1000" b="1" dirty="0">
                <a:latin typeface="Arial" panose="020B0604020202020204" pitchFamily="34" charset="0"/>
                <a:ea typeface="Calibri" panose="020F0502020204030204" pitchFamily="34" charset="0"/>
                <a:cs typeface="Times New Roman" panose="02020603050405020304" pitchFamily="18" charset="0"/>
              </a:rPr>
              <a:t>Index</a:t>
            </a:r>
            <a:r>
              <a:rPr lang="en-US" sz="1000" dirty="0">
                <a:latin typeface="Arial" panose="020B0604020202020204" pitchFamily="34" charset="0"/>
                <a:ea typeface="Calibri" panose="020F0502020204030204" pitchFamily="34" charset="0"/>
                <a:cs typeface="Times New Roman" panose="02020603050405020304" pitchFamily="18" charset="0"/>
              </a:rPr>
              <a:t> view will show a list of cities, and the </a:t>
            </a:r>
            <a:r>
              <a:rPr lang="en-US" sz="1000" b="1" dirty="0">
                <a:latin typeface="Arial" panose="020B0604020202020204" pitchFamily="34" charset="0"/>
                <a:ea typeface="Calibri" panose="020F0502020204030204" pitchFamily="34" charset="0"/>
                <a:cs typeface="Times New Roman" panose="02020603050405020304" pitchFamily="18" charset="0"/>
              </a:rPr>
              <a:t>Details</a:t>
            </a:r>
            <a:r>
              <a:rPr lang="en-US" sz="1000" dirty="0">
                <a:latin typeface="Arial" panose="020B0604020202020204" pitchFamily="34" charset="0"/>
                <a:ea typeface="Calibri" panose="020F0502020204030204" pitchFamily="34" charset="0"/>
                <a:cs typeface="Times New Roman" panose="02020603050405020304" pitchFamily="18" charset="0"/>
              </a:rPr>
              <a:t> view will show the details of a city</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view to show all the cities</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the application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view to show data for a city</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Back link to a view</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city name as a link to each city</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IN" sz="1000" dirty="0">
                <a:effectLst/>
                <a:latin typeface="Arial" panose="020B0604020202020204" pitchFamily="34" charset="0"/>
                <a:ea typeface="Calibri" panose="020F0502020204030204" pitchFamily="34" charset="0"/>
                <a:cs typeface="Times New Roman" panose="02020603050405020304" pitchFamily="18" charset="0"/>
              </a:rPr>
              <a:t>Run the application</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2: Adding a Partial View</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You have been asked to display the population of each city. To do this, you have been asked to add a partial view. In this exercise, you will create a partial view and embed it in the </a:t>
            </a:r>
            <a:r>
              <a:rPr lang="en-IN" sz="1000" b="1" dirty="0" err="1">
                <a:latin typeface="Arial" panose="020B0604020202020204" pitchFamily="34" charset="0"/>
                <a:ea typeface="Calibri" panose="020F0502020204030204" pitchFamily="34" charset="0"/>
                <a:cs typeface="Times New Roman" panose="02020603050405020304" pitchFamily="18" charset="0"/>
              </a:rPr>
              <a:t>ShowDataForCity</a:t>
            </a:r>
            <a:r>
              <a:rPr lang="en-IN" sz="1000" dirty="0">
                <a:latin typeface="Arial" panose="020B0604020202020204" pitchFamily="34" charset="0"/>
                <a:ea typeface="Calibri" panose="020F0502020204030204" pitchFamily="34" charset="0"/>
                <a:cs typeface="Times New Roman" panose="02020603050405020304" pitchFamily="18" charset="0"/>
              </a:rPr>
              <a:t> view.</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The </a:t>
            </a:r>
            <a:r>
              <a:rPr lang="en-IN" sz="1000" dirty="0">
                <a:latin typeface="Arial" panose="020B0604020202020204" pitchFamily="34" charset="0"/>
                <a:ea typeface="Times New Roman" panose="02020603050405020304" pitchFamily="18" charset="0"/>
                <a:cs typeface="Times New Roman" panose="02020603050405020304" pitchFamily="18" charset="0"/>
              </a:rPr>
              <a:t>main tasks for this exercise are as follows: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Add a partial view</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Use the partial view in the </a:t>
            </a:r>
            <a:r>
              <a:rPr lang="en-US" sz="1000" b="1" dirty="0" err="1">
                <a:latin typeface="Arial" panose="020B0604020202020204" pitchFamily="34" charset="0"/>
                <a:ea typeface="Times New Roman" panose="02020603050405020304" pitchFamily="18" charset="0"/>
                <a:cs typeface="Times New Roman" panose="02020603050405020304" pitchFamily="18" charset="0"/>
              </a:rPr>
              <a:t>ShowDataForCity</a:t>
            </a:r>
            <a:r>
              <a:rPr lang="en-US" sz="1000" dirty="0">
                <a:latin typeface="Arial" panose="020B0604020202020204" pitchFamily="34" charset="0"/>
                <a:ea typeface="Times New Roman" panose="02020603050405020304" pitchFamily="18" charset="0"/>
                <a:cs typeface="Times New Roman" panose="02020603050405020304" pitchFamily="18" charset="0"/>
              </a:rPr>
              <a:t> view</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IN" sz="1000" dirty="0">
                <a:latin typeface="Arial" panose="020B0604020202020204" pitchFamily="34" charset="0"/>
                <a:ea typeface="Times New Roman" panose="02020603050405020304" pitchFamily="18" charset="0"/>
                <a:cs typeface="Times New Roman" panose="02020603050405020304" pitchFamily="18" charset="0"/>
              </a:rPr>
              <a:t>Run the application</a:t>
            </a:r>
          </a:p>
        </p:txBody>
      </p:sp>
      <p:sp>
        <p:nvSpPr>
          <p:cNvPr id="4" name="Slide Number Placeholder 3"/>
          <p:cNvSpPr>
            <a:spLocks noGrp="1"/>
          </p:cNvSpPr>
          <p:nvPr>
            <p:ph type="sldNum" sz="quarter" idx="10"/>
          </p:nvPr>
        </p:nvSpPr>
        <p:spPr/>
        <p:txBody>
          <a:bodyPr/>
          <a:lstStyle/>
          <a:p>
            <a:fld id="{81000764-08E2-4DB5-AC7E-E6416E20EE2E}" type="slidenum">
              <a:rPr lang="en-IN" smtClean="0"/>
              <a:t>27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endParaRPr lang="en-IN" sz="1000">
              <a:latin typeface="Arial" panose="020B0604020202020204" pitchFamily="34" charset="0"/>
            </a:endParaRPr>
          </a:p>
        </p:txBody>
      </p:sp>
    </p:spTree>
    <p:extLst>
      <p:ext uri="{BB962C8B-B14F-4D97-AF65-F5344CB8AC3E}">
        <p14:creationId xmlns:p14="http://schemas.microsoft.com/office/powerpoint/2010/main" val="2005371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Though this lesson talks about few other view engines, this course mainly focusses on Razor and assumes that the students will use Razor for most of their MVC projects.</a:t>
            </a:r>
            <a:r>
              <a:rPr lang="en-IN" sz="1000" dirty="0">
                <a:solidFill>
                  <a:srgbClr val="B3B3B3"/>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If you have students who are familiar with Web Forms, you might want to compare MVC tag helpers and HTML helpers with Web Forms server controls. The role of helpers in MVC is analogous to the role that server controls play in Web Forms. However, helpers are simpler and light-weight. They do not render large blocks of HTML and JavaScript code or </a:t>
            </a:r>
            <a:r>
              <a:rPr lang="en-IN" sz="1000" dirty="0" err="1">
                <a:effectLst/>
                <a:latin typeface="Arial" panose="020B0604020202020204" pitchFamily="34" charset="0"/>
                <a:ea typeface="Calibri" panose="020F0502020204030204" pitchFamily="34" charset="0"/>
                <a:cs typeface="Times New Roman" panose="02020603050405020304" pitchFamily="18" charset="0"/>
              </a:rPr>
              <a:t>ViewState</a:t>
            </a:r>
            <a:r>
              <a:rPr lang="en-IN" sz="1000" dirty="0">
                <a:effectLst/>
                <a:latin typeface="Arial" panose="020B0604020202020204" pitchFamily="34" charset="0"/>
                <a:ea typeface="Calibri" panose="020F0502020204030204" pitchFamily="34" charset="0"/>
                <a:cs typeface="Times New Roman" panose="02020603050405020304" pitchFamily="18" charset="0"/>
              </a:rPr>
              <a:t> data. Also, they do not support event handlers.</a:t>
            </a:r>
          </a:p>
        </p:txBody>
      </p:sp>
      <p:sp>
        <p:nvSpPr>
          <p:cNvPr id="4" name="Slide Number Placeholder 3"/>
          <p:cNvSpPr>
            <a:spLocks noGrp="1"/>
          </p:cNvSpPr>
          <p:nvPr>
            <p:ph type="sldNum" sz="quarter" idx="10"/>
          </p:nvPr>
        </p:nvSpPr>
        <p:spPr/>
        <p:txBody>
          <a:bodyPr/>
          <a:lstStyle/>
          <a:p>
            <a:fld id="{81000764-08E2-4DB5-AC7E-E6416E20EE2E}" type="slidenum">
              <a:rPr lang="en-IN" smtClean="0"/>
              <a:t>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84507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to the students the location of a view in the Solution Explorer.</a:t>
            </a:r>
          </a:p>
        </p:txBody>
      </p:sp>
      <p:sp>
        <p:nvSpPr>
          <p:cNvPr id="4" name="Slide Number Placeholder 3"/>
          <p:cNvSpPr>
            <a:spLocks noGrp="1"/>
          </p:cNvSpPr>
          <p:nvPr>
            <p:ph type="sldNum" sz="quarter" idx="10"/>
          </p:nvPr>
        </p:nvSpPr>
        <p:spPr/>
        <p:txBody>
          <a:bodyPr/>
          <a:lstStyle/>
          <a:p>
            <a:fld id="{81000764-08E2-4DB5-AC7E-E6416E20EE2E}" type="slidenum">
              <a:rPr lang="en-IN" smtClean="0"/>
              <a:t>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954050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Emphasize to the students that Razor is very sophisticated and it rarely misinterprets content and server-side code. Therefore, they might rarely use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a:t>
            </a:r>
            <a:r>
              <a:rPr lang="en-IN" sz="1000" dirty="0">
                <a:effectLst/>
                <a:latin typeface="Arial" panose="020B0604020202020204" pitchFamily="34" charset="0"/>
                <a:ea typeface="Calibri" panose="020F0502020204030204" pitchFamily="34" charset="0"/>
                <a:cs typeface="Times New Roman" panose="02020603050405020304" pitchFamily="18" charset="0"/>
              </a:rPr>
              <a:t>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&lt;text&gt;</a:t>
            </a:r>
            <a:r>
              <a:rPr lang="en-IN" sz="1000" dirty="0">
                <a:effectLst/>
                <a:latin typeface="Arial" panose="020B0604020202020204" pitchFamily="34" charset="0"/>
                <a:ea typeface="Calibri" panose="020F0502020204030204" pitchFamily="34" charset="0"/>
                <a:cs typeface="Times New Roman" panose="02020603050405020304" pitchFamily="18" charset="0"/>
              </a:rPr>
              <a:t> delimiters.</a:t>
            </a:r>
          </a:p>
        </p:txBody>
      </p:sp>
      <p:sp>
        <p:nvSpPr>
          <p:cNvPr id="4" name="Slide Number Placeholder 3"/>
          <p:cNvSpPr>
            <a:spLocks noGrp="1"/>
          </p:cNvSpPr>
          <p:nvPr>
            <p:ph type="sldNum" sz="quarter" idx="10"/>
          </p:nvPr>
        </p:nvSpPr>
        <p:spPr/>
        <p:txBody>
          <a:bodyPr/>
          <a:lstStyle/>
          <a:p>
            <a:fld id="{81000764-08E2-4DB5-AC7E-E6416E20EE2E}" type="slidenum">
              <a:rPr lang="en-IN" smtClean="0"/>
              <a:t>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3121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Use this additional slide to explain the various uses of the @ symbol.</a:t>
            </a:r>
          </a:p>
        </p:txBody>
      </p:sp>
      <p:sp>
        <p:nvSpPr>
          <p:cNvPr id="4" name="Slide Number Placeholder 3"/>
          <p:cNvSpPr>
            <a:spLocks noGrp="1"/>
          </p:cNvSpPr>
          <p:nvPr>
            <p:ph type="sldNum" sz="quarter" idx="10"/>
          </p:nvPr>
        </p:nvSpPr>
        <p:spPr/>
        <p:txBody>
          <a:bodyPr/>
          <a:lstStyle/>
          <a:p>
            <a:fld id="{81000764-08E2-4DB5-AC7E-E6416E20EE2E}" type="slidenum">
              <a:rPr lang="en-IN" smtClean="0"/>
              <a:t>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248565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Discuss the code example on the slide. Ensure that students understand the HTML that the Razor view engine will render.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1000764-08E2-4DB5-AC7E-E6416E20EE2E}" type="slidenum">
              <a:rPr lang="en-IN" smtClean="0"/>
              <a:t>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393917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cs typeface="Arial" panose="020B0604020202020204" pitchFamily="34" charset="0"/>
              </a:rPr>
              <a:t>Note that the Starter solution for this demo is not based on a vanilla template because it was prepared specifically for this demonstration. The Starter solution already contains a controller that will be changed during the demonstration. Controllers were introduced in Module 4, “Developing Controllers”. </a:t>
            </a:r>
            <a:endParaRPr lang="en-IN" sz="1000" dirty="0">
              <a:latin typeface="Arial" panose="020B0604020202020204" pitchFamily="34" charset="0"/>
              <a:cs typeface="Arial" panose="020B0604020202020204" pitchFamily="34"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will find the steps in the section “Demonstration: How to Use the Razor Syntax“ on the following page: </a:t>
            </a:r>
            <a:r>
              <a:rPr lang="en-IN" sz="1000" u="sng" dirty="0">
                <a:solidFill>
                  <a:srgbClr val="0563C1"/>
                </a:solidFill>
                <a:latin typeface="Arial" panose="020B0604020202020204" pitchFamily="34" charset="0"/>
                <a:ea typeface="Calibri" panose="020F0502020204030204" pitchFamily="34" charset="0"/>
                <a:cs typeface="Segoe UI" panose="020B0502040204020203" pitchFamily="34" charset="0"/>
              </a:rPr>
              <a:t>https://github.com/MicrosoftLearning/20486D-DevelopingASPNETMVCWebApplications/blob/master/Instructions/20486D_MOD05_DEMO.md#demonstration-how-to-use-the-razor-syntax</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1000764-08E2-4DB5-AC7E-E6416E20EE2E}" type="slidenum">
              <a:rPr lang="en-IN" smtClean="0"/>
              <a:t>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2051065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Dependency injection into views is commonly used in localization services.</a:t>
            </a:r>
          </a:p>
        </p:txBody>
      </p:sp>
      <p:sp>
        <p:nvSpPr>
          <p:cNvPr id="4" name="Slide Number Placeholder 3"/>
          <p:cNvSpPr>
            <a:spLocks noGrp="1"/>
          </p:cNvSpPr>
          <p:nvPr>
            <p:ph type="sldNum" sz="quarter" idx="10"/>
          </p:nvPr>
        </p:nvSpPr>
        <p:spPr/>
        <p:txBody>
          <a:bodyPr/>
          <a:lstStyle/>
          <a:p>
            <a:fld id="{81000764-08E2-4DB5-AC7E-E6416E20EE2E}" type="slidenum">
              <a:rPr lang="en-IN" smtClean="0"/>
              <a:t>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05: Developing Views</a:t>
            </a:r>
          </a:p>
        </p:txBody>
      </p:sp>
    </p:spTree>
    <p:extLst>
      <p:ext uri="{BB962C8B-B14F-4D97-AF65-F5344CB8AC3E}">
        <p14:creationId xmlns:p14="http://schemas.microsoft.com/office/powerpoint/2010/main" val="166593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 Id="rId4" Type="http://schemas.openxmlformats.org/officeDocument/2006/relationships/image" Target="../media/image22.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5.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98020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112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27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7454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6243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8853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352870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816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8480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30006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04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3320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680610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4616383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71867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9634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5466089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2"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3" y="4334041"/>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2736278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1247863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tx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3073289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642168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51205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644213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959045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7248427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26747645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0" y="5163169"/>
            <a:ext cx="1767993" cy="1694835"/>
          </a:xfrm>
          <a:prstGeom prst="rect">
            <a:avLst/>
          </a:prstGeom>
        </p:spPr>
      </p:pic>
    </p:spTree>
    <p:extLst>
      <p:ext uri="{BB962C8B-B14F-4D97-AF65-F5344CB8AC3E}">
        <p14:creationId xmlns:p14="http://schemas.microsoft.com/office/powerpoint/2010/main" val="24431808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1370067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2360687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320" b="1">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9"/>
            <a:ext cx="4320000" cy="464603"/>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4"/>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3555494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39123218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2644">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0"/>
            <a:ext cx="6861600" cy="1500187"/>
          </a:xfrm>
        </p:spPr>
        <p:txBody>
          <a:bodyPr/>
          <a:lstStyle>
            <a:lvl1pPr marL="0" indent="0">
              <a:buNone/>
              <a:defRPr sz="135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3" y="4334041"/>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8870847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73855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53190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9545991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3" y="4334041"/>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2025">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013">
                <a:solidFill>
                  <a:schemeClr val="bg1"/>
                </a:solidFill>
              </a:defRPr>
            </a:lvl1pPr>
            <a:lvl2pPr marL="141750" indent="0">
              <a:buNone/>
              <a:defRPr>
                <a:solidFill>
                  <a:schemeClr val="bg1"/>
                </a:solidFill>
              </a:defRPr>
            </a:lvl2pPr>
            <a:lvl3pPr marL="2835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7591453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3161173977"/>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24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500">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4956391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28"/>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2438567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11/15/2021</a:t>
            </a:fld>
            <a:endParaRPr lang="en-US" dirty="0"/>
          </a:p>
        </p:txBody>
      </p:sp>
    </p:spTree>
    <p:extLst>
      <p:ext uri="{BB962C8B-B14F-4D97-AF65-F5344CB8AC3E}">
        <p14:creationId xmlns:p14="http://schemas.microsoft.com/office/powerpoint/2010/main" val="23398085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11/15/2021</a:t>
            </a:fld>
            <a:endParaRPr lang="en-US" dirty="0"/>
          </a:p>
        </p:txBody>
      </p:sp>
    </p:spTree>
    <p:extLst>
      <p:ext uri="{BB962C8B-B14F-4D97-AF65-F5344CB8AC3E}">
        <p14:creationId xmlns:p14="http://schemas.microsoft.com/office/powerpoint/2010/main" val="36306100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11/15/2021</a:t>
            </a:fld>
            <a:endParaRPr lang="en-US" dirty="0"/>
          </a:p>
        </p:txBody>
      </p:sp>
    </p:spTree>
    <p:extLst>
      <p:ext uri="{BB962C8B-B14F-4D97-AF65-F5344CB8AC3E}">
        <p14:creationId xmlns:p14="http://schemas.microsoft.com/office/powerpoint/2010/main" val="34688165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69" y="1196752"/>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4" name="Content Placeholder 5"/>
          <p:cNvSpPr>
            <a:spLocks noGrp="1"/>
          </p:cNvSpPr>
          <p:nvPr>
            <p:ph sz="quarter" idx="4"/>
          </p:nvPr>
        </p:nvSpPr>
        <p:spPr>
          <a:xfrm>
            <a:off x="6193369" y="1836514"/>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11/15/2021</a:t>
            </a:fld>
            <a:endParaRPr lang="en-US" dirty="0"/>
          </a:p>
        </p:txBody>
      </p:sp>
    </p:spTree>
    <p:extLst>
      <p:ext uri="{BB962C8B-B14F-4D97-AF65-F5344CB8AC3E}">
        <p14:creationId xmlns:p14="http://schemas.microsoft.com/office/powerpoint/2010/main" val="38073548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11/15/2021</a:t>
            </a:fld>
            <a:endParaRPr lang="en-US" dirty="0"/>
          </a:p>
        </p:txBody>
      </p:sp>
    </p:spTree>
    <p:extLst>
      <p:ext uri="{BB962C8B-B14F-4D97-AF65-F5344CB8AC3E}">
        <p14:creationId xmlns:p14="http://schemas.microsoft.com/office/powerpoint/2010/main" val="202904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57826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2" y="764707"/>
            <a:ext cx="4011084" cy="1100803"/>
          </a:xfrm>
        </p:spPr>
        <p:txBody>
          <a:bodyPr anchor="b"/>
          <a:lstStyle>
            <a:lvl1pPr algn="l">
              <a:defRPr sz="1500"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2" y="1926755"/>
            <a:ext cx="4011084" cy="438256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11/15/2021</a:t>
            </a:fld>
            <a:endParaRPr lang="en-US" dirty="0"/>
          </a:p>
        </p:txBody>
      </p:sp>
    </p:spTree>
    <p:extLst>
      <p:ext uri="{BB962C8B-B14F-4D97-AF65-F5344CB8AC3E}">
        <p14:creationId xmlns:p14="http://schemas.microsoft.com/office/powerpoint/2010/main" val="20610698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500"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11/15/2021</a:t>
            </a:fld>
            <a:endParaRPr lang="en-US" dirty="0"/>
          </a:p>
        </p:txBody>
      </p:sp>
    </p:spTree>
    <p:extLst>
      <p:ext uri="{BB962C8B-B14F-4D97-AF65-F5344CB8AC3E}">
        <p14:creationId xmlns:p14="http://schemas.microsoft.com/office/powerpoint/2010/main" val="18854852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11/15/2021</a:t>
            </a:fld>
            <a:endParaRPr lang="en-US" dirty="0"/>
          </a:p>
        </p:txBody>
      </p:sp>
    </p:spTree>
    <p:extLst>
      <p:ext uri="{BB962C8B-B14F-4D97-AF65-F5344CB8AC3E}">
        <p14:creationId xmlns:p14="http://schemas.microsoft.com/office/powerpoint/2010/main" val="41532683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57F1E4F-1CFF-5643-939E-217C01CDF565}"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B61BEF0D-F0BB-DE4B-95CE-6DB70DBA9567}" type="datetimeFigureOut">
              <a:rPr lang="en-US" smtClean="0"/>
              <a:pPr/>
              <a:t>11/15/2021</a:t>
            </a:fld>
            <a:endParaRPr lang="en-US" dirty="0"/>
          </a:p>
        </p:txBody>
      </p:sp>
    </p:spTree>
    <p:extLst>
      <p:ext uri="{BB962C8B-B14F-4D97-AF65-F5344CB8AC3E}">
        <p14:creationId xmlns:p14="http://schemas.microsoft.com/office/powerpoint/2010/main" val="1844009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22441236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7553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406400" y="1447800"/>
            <a:ext cx="10972800" cy="923330"/>
          </a:xfrm>
          <a:prstGeom prst="rect">
            <a:avLst/>
          </a:prstGeom>
          <a:noFill/>
        </p:spPr>
        <p:txBody>
          <a:bodyPr wrap="square" rtlCol="0">
            <a:spAutoFit/>
          </a:bodyPr>
          <a:lstStyle/>
          <a:p>
            <a:r>
              <a:rPr lang="en-US" sz="5200" spc="-100"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0" y="2514600"/>
            <a:ext cx="8432799" cy="1371600"/>
          </a:xfrm>
          <a:prstGeom prst="rect">
            <a:avLst/>
          </a:prstGeom>
        </p:spPr>
        <p:txBody>
          <a:bodyPr anchor="ctr"/>
          <a:lstStyle>
            <a:lvl1pPr marL="0" indent="0">
              <a:buNone/>
              <a:defRPr sz="72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1" y="3886200"/>
            <a:ext cx="8106711" cy="1143000"/>
          </a:xfrm>
          <a:prstGeom prst="rect">
            <a:avLst/>
          </a:prstGeom>
        </p:spPr>
        <p:txBody>
          <a:bodyPr/>
          <a:lstStyle>
            <a:lvl1pPr marL="0" indent="0">
              <a:buNone/>
              <a:defRPr sz="28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1"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26819107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57F1E4F-1CFF-5643-939E-217C01CDF565}"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685734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893778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450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49573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28"/>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36025761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41661018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1852316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2080129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69" y="1196752"/>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93369" y="1836514"/>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687827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6518876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19799046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a:latin typeface="+mj-lt"/>
                <a:ea typeface="+mj-ea"/>
                <a:cs typeface="+mj-cs"/>
              </a:rPr>
              <a:t>Klik om de stijl te bewerken</a:t>
            </a:r>
            <a:endParaRPr lang="nl-NL" sz="3300" dirty="0">
              <a:latin typeface="+mj-lt"/>
              <a:ea typeface="+mj-ea"/>
              <a:cs typeface="+mj-cs"/>
            </a:endParaRPr>
          </a:p>
        </p:txBody>
      </p:sp>
      <p:sp>
        <p:nvSpPr>
          <p:cNvPr id="2" name="Title 1"/>
          <p:cNvSpPr>
            <a:spLocks noGrp="1"/>
          </p:cNvSpPr>
          <p:nvPr>
            <p:ph type="title"/>
          </p:nvPr>
        </p:nvSpPr>
        <p:spPr>
          <a:xfrm>
            <a:off x="609602" y="764704"/>
            <a:ext cx="4011084" cy="1100802"/>
          </a:xfrm>
        </p:spPr>
        <p:txBody>
          <a:bodyPr anchor="b"/>
          <a:lstStyle>
            <a:lvl1pPr algn="l">
              <a:defRPr sz="1500"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2" y="1926756"/>
            <a:ext cx="4011084" cy="438256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8797307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a:latin typeface="+mj-lt"/>
                <a:ea typeface="+mj-ea"/>
                <a:cs typeface="+mj-cs"/>
              </a:rPr>
              <a:t>Klik om de stijl te bewerken</a:t>
            </a:r>
            <a:endParaRPr lang="nl-NL" sz="3300"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500"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2738700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72666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3677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8973922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550242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2"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3" y="4334041"/>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5293613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1707548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tx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518891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2529519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55285450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205345077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0265886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313896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1225977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0" y="5163169"/>
            <a:ext cx="1767993" cy="1694835"/>
          </a:xfrm>
          <a:prstGeom prst="rect">
            <a:avLst/>
          </a:prstGeom>
        </p:spPr>
      </p:pic>
    </p:spTree>
    <p:extLst>
      <p:ext uri="{BB962C8B-B14F-4D97-AF65-F5344CB8AC3E}">
        <p14:creationId xmlns:p14="http://schemas.microsoft.com/office/powerpoint/2010/main" val="404755799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50669486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195259822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1056">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320" b="1">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9"/>
            <a:ext cx="4320000" cy="464603"/>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3" y="5864404"/>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48140593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257474412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2644">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0"/>
            <a:ext cx="6861600" cy="1500187"/>
          </a:xfrm>
        </p:spPr>
        <p:txBody>
          <a:bodyPr/>
          <a:lstStyle>
            <a:lvl1pPr marL="0" indent="0">
              <a:buNone/>
              <a:defRPr sz="135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3" y="4334041"/>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30387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30705900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930022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3" y="4334041"/>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2025">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013">
                <a:solidFill>
                  <a:schemeClr val="bg1"/>
                </a:solidFill>
              </a:defRPr>
            </a:lvl1pPr>
            <a:lvl2pPr marL="141750" indent="0">
              <a:buNone/>
              <a:defRPr>
                <a:solidFill>
                  <a:schemeClr val="bg1"/>
                </a:solidFill>
              </a:defRPr>
            </a:lvl2pPr>
            <a:lvl3pPr marL="2835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6823711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98848737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5590593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24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500">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693529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34" Type="http://schemas.openxmlformats.org/officeDocument/2006/relationships/slideLayout" Target="../slideLayouts/slideLayout58.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33" Type="http://schemas.openxmlformats.org/officeDocument/2006/relationships/slideLayout" Target="../slideLayouts/slideLayout57.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32" Type="http://schemas.openxmlformats.org/officeDocument/2006/relationships/slideLayout" Target="../slideLayouts/slideLayout56.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36" Type="http://schemas.openxmlformats.org/officeDocument/2006/relationships/theme" Target="../theme/theme3.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slideLayout" Target="../slideLayouts/slideLayout55.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slideLayout" Target="../slideLayouts/slideLayout54.xml"/><Relationship Id="rId35" Type="http://schemas.openxmlformats.org/officeDocument/2006/relationships/slideLayout" Target="../slideLayouts/slideLayout59.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4.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image" Target="../media/image25.png"/><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20.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theme" Target="../theme/theme5.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10" Type="http://schemas.openxmlformats.org/officeDocument/2006/relationships/slideLayout" Target="../slideLayouts/slideLayout81.xml"/><Relationship Id="rId19" Type="http://schemas.openxmlformats.org/officeDocument/2006/relationships/slideLayout" Target="../slideLayouts/slideLayout90.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53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6506997"/>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3964588996"/>
      </p:ext>
    </p:extLst>
  </p:cSld>
  <p:clrMap bg1="lt1" tx1="dk1" bg2="lt2" tx2="dk2" accent1="accent1" accent2="accent2" accent3="accent3" accent4="accent4" accent5="accent5" accent6="accent6" hlink="hlink" folHlink="folHlink"/>
  <p:sldLayoutIdLst>
    <p:sldLayoutId id="2147484498" r:id="rId1"/>
    <p:sldLayoutId id="2147484499"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 id="2147484509" r:id="rId12"/>
    <p:sldLayoutId id="2147484510" r:id="rId13"/>
    <p:sldLayoutId id="2147484511" r:id="rId14"/>
    <p:sldLayoutId id="2147484512" r:id="rId15"/>
    <p:sldLayoutId id="2147484513" r:id="rId16"/>
    <p:sldLayoutId id="2147484514" r:id="rId17"/>
    <p:sldLayoutId id="2147484515" r:id="rId18"/>
    <p:sldLayoutId id="2147484516" r:id="rId19"/>
    <p:sldLayoutId id="2147484517" r:id="rId20"/>
    <p:sldLayoutId id="2147484518" r:id="rId21"/>
    <p:sldLayoutId id="2147484519" r:id="rId22"/>
    <p:sldLayoutId id="2147484520" r:id="rId23"/>
    <p:sldLayoutId id="2147484521" r:id="rId24"/>
    <p:sldLayoutId id="2147484522" r:id="rId25"/>
    <p:sldLayoutId id="2147484523" r:id="rId26"/>
    <p:sldLayoutId id="2147484524" r:id="rId27"/>
    <p:sldLayoutId id="2147484525" r:id="rId28"/>
    <p:sldLayoutId id="2147484526" r:id="rId29"/>
    <p:sldLayoutId id="2147484527" r:id="rId30"/>
    <p:sldLayoutId id="2147484528" r:id="rId31"/>
    <p:sldLayoutId id="2147484529" r:id="rId32"/>
    <p:sldLayoutId id="2147484530" r:id="rId33"/>
    <p:sldLayoutId id="2147484531" r:id="rId34"/>
    <p:sldLayoutId id="2147484532" r:id="rId35"/>
  </p:sldLayoutIdLst>
  <p:txStyles>
    <p:titleStyle>
      <a:lvl1pPr algn="l" defTabSz="514350" rtl="0" eaLnBrk="1" latinLnBrk="0" hangingPunct="1">
        <a:lnSpc>
          <a:spcPct val="105000"/>
        </a:lnSpc>
        <a:spcBef>
          <a:spcPct val="0"/>
        </a:spcBef>
        <a:buNone/>
        <a:defRPr sz="2250" b="0" kern="1200">
          <a:solidFill>
            <a:schemeClr val="tx1"/>
          </a:solidFill>
          <a:latin typeface="+mj-lt"/>
          <a:ea typeface="+mj-ea"/>
          <a:cs typeface="+mj-cs"/>
        </a:defRPr>
      </a:lvl1pPr>
    </p:titleStyle>
    <p:bodyStyle>
      <a:lvl1pPr marL="141750" indent="-141750" algn="l" defTabSz="514350" rtl="0" eaLnBrk="1" latinLnBrk="0" hangingPunct="1">
        <a:lnSpc>
          <a:spcPct val="120000"/>
        </a:lnSpc>
        <a:spcBef>
          <a:spcPts val="0"/>
        </a:spcBef>
        <a:buClrTx/>
        <a:buFont typeface="Arial" panose="020B0604020202020204" pitchFamily="34" charset="0"/>
        <a:buChar char="•"/>
        <a:defRPr sz="1350" kern="1200">
          <a:solidFill>
            <a:schemeClr val="tx1"/>
          </a:solidFill>
          <a:latin typeface="+mn-lt"/>
          <a:ea typeface="+mn-ea"/>
          <a:cs typeface="+mn-cs"/>
        </a:defRPr>
      </a:lvl1pPr>
      <a:lvl2pPr marL="283500" indent="-141750" algn="l" defTabSz="514350" rtl="0" eaLnBrk="1" latinLnBrk="0" hangingPunct="1">
        <a:lnSpc>
          <a:spcPct val="120000"/>
        </a:lnSpc>
        <a:spcBef>
          <a:spcPts val="0"/>
        </a:spcBef>
        <a:buClrTx/>
        <a:buFont typeface="Arial" panose="020B0604020202020204" pitchFamily="34" charset="0"/>
        <a:buChar char="–"/>
        <a:defRPr sz="1125" kern="1200">
          <a:solidFill>
            <a:schemeClr val="tx1"/>
          </a:solidFill>
          <a:latin typeface="+mn-lt"/>
          <a:ea typeface="+mn-ea"/>
          <a:cs typeface="+mn-cs"/>
        </a:defRPr>
      </a:lvl2pPr>
      <a:lvl3pPr marL="425250" indent="-141750" algn="l" defTabSz="514350"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3pPr>
      <a:lvl4pPr marL="567000" indent="-141750" algn="l" defTabSz="514350" rtl="0" eaLnBrk="1" latinLnBrk="0" hangingPunct="1">
        <a:lnSpc>
          <a:spcPct val="120000"/>
        </a:lnSpc>
        <a:spcBef>
          <a:spcPts val="0"/>
        </a:spcBef>
        <a:buClrTx/>
        <a:buSzPct val="80000"/>
        <a:buFont typeface="Arial" panose="020B0604020202020204" pitchFamily="34" charset="0"/>
        <a:buChar char="□"/>
        <a:defRPr sz="1013" kern="1200">
          <a:solidFill>
            <a:schemeClr val="tx1"/>
          </a:solidFill>
          <a:latin typeface="+mn-lt"/>
          <a:ea typeface="+mn-ea"/>
          <a:cs typeface="+mn-cs"/>
        </a:defRPr>
      </a:lvl4pPr>
      <a:lvl5pPr marL="708750" indent="-141750" algn="l" defTabSz="514350" rtl="0" eaLnBrk="1" latinLnBrk="0" hangingPunct="1">
        <a:lnSpc>
          <a:spcPct val="120000"/>
        </a:lnSpc>
        <a:spcBef>
          <a:spcPts val="0"/>
        </a:spcBef>
        <a:buClrTx/>
        <a:buSzPct val="90000"/>
        <a:buFont typeface="Arial" panose="020B0604020202020204" pitchFamily="34" charset="0"/>
        <a:buChar char="○"/>
        <a:defRPr sz="1013" b="0" kern="1200">
          <a:solidFill>
            <a:schemeClr val="tx1"/>
          </a:solidFill>
          <a:latin typeface="+mn-lt"/>
          <a:ea typeface="+mn-ea"/>
          <a:cs typeface="+mn-cs"/>
        </a:defRPr>
      </a:lvl5pPr>
      <a:lvl6pPr marL="850500" indent="-141750" algn="l" defTabSz="514350" rtl="0" eaLnBrk="1" latinLnBrk="0" hangingPunct="1">
        <a:lnSpc>
          <a:spcPct val="120000"/>
        </a:lnSpc>
        <a:spcBef>
          <a:spcPts val="0"/>
        </a:spcBef>
        <a:buFont typeface="Arial" panose="020B0604020202020204" pitchFamily="34" charset="0"/>
        <a:buChar char="~"/>
        <a:defRPr sz="1013" kern="1200">
          <a:solidFill>
            <a:schemeClr val="tx1"/>
          </a:solidFill>
          <a:latin typeface="+mn-lt"/>
          <a:ea typeface="+mn-ea"/>
          <a:cs typeface="+mn-cs"/>
        </a:defRPr>
      </a:lvl6pPr>
      <a:lvl7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kern="1200">
          <a:solidFill>
            <a:schemeClr val="tx1"/>
          </a:solidFill>
          <a:latin typeface="+mn-lt"/>
          <a:ea typeface="+mn-ea"/>
          <a:cs typeface="+mn-cs"/>
        </a:defRPr>
      </a:lvl7pPr>
      <a:lvl8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b="1" kern="1200">
          <a:solidFill>
            <a:schemeClr val="tx1"/>
          </a:solidFill>
          <a:latin typeface="+mn-lt"/>
          <a:ea typeface="+mn-ea"/>
          <a:cs typeface="+mn-cs"/>
        </a:defRPr>
      </a:lvl8pPr>
      <a:lvl9pPr marL="202500" indent="-202500" algn="l" defTabSz="514350" rtl="0" eaLnBrk="1" latinLnBrk="0" hangingPunct="1">
        <a:lnSpc>
          <a:spcPct val="120000"/>
        </a:lnSpc>
        <a:spcBef>
          <a:spcPts val="0"/>
        </a:spcBef>
        <a:buFont typeface="+mj-lt"/>
        <a:buAutoNum type="arabicPeriod"/>
        <a:defRPr sz="1350"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682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900"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900"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2617299094"/>
      </p:ext>
    </p:extLst>
  </p:cSld>
  <p:clrMap bg1="lt1" tx1="dk1" bg2="lt2" tx2="dk2" accent1="accent1" accent2="accent2" accent3="accent3" accent4="accent4" accent5="accent5" accent6="accent6" hlink="hlink" folHlink="folHlink"/>
  <p:sldLayoutIdLst>
    <p:sldLayoutId id="2147484534" r:id="rId1"/>
    <p:sldLayoutId id="2147484535" r:id="rId2"/>
    <p:sldLayoutId id="2147484536" r:id="rId3"/>
    <p:sldLayoutId id="2147484537" r:id="rId4"/>
    <p:sldLayoutId id="2147484538" r:id="rId5"/>
    <p:sldLayoutId id="2147484539" r:id="rId6"/>
    <p:sldLayoutId id="2147484540" r:id="rId7"/>
    <p:sldLayoutId id="2147484541" r:id="rId8"/>
    <p:sldLayoutId id="2147484542" r:id="rId9"/>
    <p:sldLayoutId id="2147484543" r:id="rId10"/>
    <p:sldLayoutId id="2147484544" r:id="rId11"/>
    <p:sldLayoutId id="2147484545" r:id="rId12"/>
  </p:sldLayoutIdLst>
  <p:hf hdr="0" ftr="0" dt="0"/>
  <p:txStyles>
    <p:titleStyle>
      <a:lvl1pPr algn="l" rtl="0" eaLnBrk="1" fontAlgn="base" hangingPunct="1">
        <a:spcBef>
          <a:spcPct val="0"/>
        </a:spcBef>
        <a:spcAft>
          <a:spcPct val="0"/>
        </a:spcAft>
        <a:defRPr sz="3300" kern="1200">
          <a:solidFill>
            <a:srgbClr val="00539F"/>
          </a:solidFill>
          <a:latin typeface="+mj-lt"/>
          <a:ea typeface="+mj-ea"/>
          <a:cs typeface="+mj-cs"/>
        </a:defRPr>
      </a:lvl1pPr>
      <a:lvl2pPr algn="l" rtl="0" eaLnBrk="1" fontAlgn="base" hangingPunct="1">
        <a:spcBef>
          <a:spcPct val="0"/>
        </a:spcBef>
        <a:spcAft>
          <a:spcPct val="0"/>
        </a:spcAft>
        <a:defRPr sz="3300">
          <a:solidFill>
            <a:srgbClr val="00539F"/>
          </a:solidFill>
          <a:latin typeface="Calibri" pitchFamily="34" charset="0"/>
        </a:defRPr>
      </a:lvl2pPr>
      <a:lvl3pPr algn="l" rtl="0" eaLnBrk="1" fontAlgn="base" hangingPunct="1">
        <a:spcBef>
          <a:spcPct val="0"/>
        </a:spcBef>
        <a:spcAft>
          <a:spcPct val="0"/>
        </a:spcAft>
        <a:defRPr sz="3300">
          <a:solidFill>
            <a:srgbClr val="00539F"/>
          </a:solidFill>
          <a:latin typeface="Calibri" pitchFamily="34" charset="0"/>
        </a:defRPr>
      </a:lvl3pPr>
      <a:lvl4pPr algn="l" rtl="0" eaLnBrk="1" fontAlgn="base" hangingPunct="1">
        <a:spcBef>
          <a:spcPct val="0"/>
        </a:spcBef>
        <a:spcAft>
          <a:spcPct val="0"/>
        </a:spcAft>
        <a:defRPr sz="3300">
          <a:solidFill>
            <a:srgbClr val="00539F"/>
          </a:solidFill>
          <a:latin typeface="Calibri" pitchFamily="34" charset="0"/>
        </a:defRPr>
      </a:lvl4pPr>
      <a:lvl5pPr algn="l" rtl="0" eaLnBrk="1" fontAlgn="base" hangingPunct="1">
        <a:spcBef>
          <a:spcPct val="0"/>
        </a:spcBef>
        <a:spcAft>
          <a:spcPct val="0"/>
        </a:spcAft>
        <a:defRPr sz="3300">
          <a:solidFill>
            <a:srgbClr val="00539F"/>
          </a:solidFill>
          <a:latin typeface="Calibri" pitchFamily="34" charset="0"/>
        </a:defRPr>
      </a:lvl5pPr>
      <a:lvl6pPr marL="342900" algn="l" rtl="0" eaLnBrk="1" fontAlgn="base" hangingPunct="1">
        <a:spcBef>
          <a:spcPct val="0"/>
        </a:spcBef>
        <a:spcAft>
          <a:spcPct val="0"/>
        </a:spcAft>
        <a:defRPr sz="3300">
          <a:solidFill>
            <a:schemeClr val="tx1"/>
          </a:solidFill>
          <a:latin typeface="Calibri" pitchFamily="34" charset="0"/>
        </a:defRPr>
      </a:lvl6pPr>
      <a:lvl7pPr marL="685800" algn="l" rtl="0" eaLnBrk="1" fontAlgn="base" hangingPunct="1">
        <a:spcBef>
          <a:spcPct val="0"/>
        </a:spcBef>
        <a:spcAft>
          <a:spcPct val="0"/>
        </a:spcAft>
        <a:defRPr sz="3300">
          <a:solidFill>
            <a:schemeClr val="tx1"/>
          </a:solidFill>
          <a:latin typeface="Calibri" pitchFamily="34" charset="0"/>
        </a:defRPr>
      </a:lvl7pPr>
      <a:lvl8pPr marL="1028700" algn="l" rtl="0" eaLnBrk="1" fontAlgn="base" hangingPunct="1">
        <a:spcBef>
          <a:spcPct val="0"/>
        </a:spcBef>
        <a:spcAft>
          <a:spcPct val="0"/>
        </a:spcAft>
        <a:defRPr sz="3300">
          <a:solidFill>
            <a:schemeClr val="tx1"/>
          </a:solidFill>
          <a:latin typeface="Calibri" pitchFamily="34" charset="0"/>
        </a:defRPr>
      </a:lvl8pPr>
      <a:lvl9pPr marL="1371600" algn="l"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SzPct val="70000"/>
        <a:buBlip>
          <a:blip r:embed="rId15"/>
        </a:buBlip>
        <a:defRPr sz="2400" kern="1200">
          <a:solidFill>
            <a:srgbClr val="000000"/>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rgbClr val="000000"/>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rgbClr val="000000"/>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rgbClr val="000000"/>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rgbClr val="000000"/>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1940968228"/>
      </p:ext>
    </p:extLst>
  </p:cSld>
  <p:clrMap bg1="lt1" tx1="dk1" bg2="lt2" tx2="dk2" accent1="accent1" accent2="accent2" accent3="accent3" accent4="accent4" accent5="accent5" accent6="accent6" hlink="hlink" folHlink="folHlink"/>
  <p:sldLayoutIdLst>
    <p:sldLayoutId id="2147484547" r:id="rId1"/>
    <p:sldLayoutId id="2147484548" r:id="rId2"/>
    <p:sldLayoutId id="2147484549" r:id="rId3"/>
    <p:sldLayoutId id="2147484550" r:id="rId4"/>
    <p:sldLayoutId id="2147484551" r:id="rId5"/>
    <p:sldLayoutId id="2147484552" r:id="rId6"/>
    <p:sldLayoutId id="2147484553" r:id="rId7"/>
    <p:sldLayoutId id="2147484554" r:id="rId8"/>
    <p:sldLayoutId id="2147484555" r:id="rId9"/>
    <p:sldLayoutId id="2147484556" r:id="rId10"/>
    <p:sldLayoutId id="2147484557" r:id="rId11"/>
    <p:sldLayoutId id="2147484558" r:id="rId12"/>
    <p:sldLayoutId id="2147484559" r:id="rId13"/>
    <p:sldLayoutId id="2147484560" r:id="rId14"/>
    <p:sldLayoutId id="2147484561" r:id="rId15"/>
    <p:sldLayoutId id="2147484562" r:id="rId16"/>
    <p:sldLayoutId id="2147484563" r:id="rId17"/>
    <p:sldLayoutId id="2147484564" r:id="rId18"/>
    <p:sldLayoutId id="2147484565" r:id="rId19"/>
  </p:sldLayoutIdLst>
  <p:txStyles>
    <p:titleStyle>
      <a:lvl1pPr algn="l" defTabSz="514350" rtl="0" eaLnBrk="1" latinLnBrk="0" hangingPunct="1">
        <a:lnSpc>
          <a:spcPct val="105000"/>
        </a:lnSpc>
        <a:spcBef>
          <a:spcPct val="0"/>
        </a:spcBef>
        <a:buNone/>
        <a:defRPr sz="2250" b="0" kern="1200">
          <a:solidFill>
            <a:schemeClr val="bg1"/>
          </a:solidFill>
          <a:latin typeface="+mj-lt"/>
          <a:ea typeface="+mj-ea"/>
          <a:cs typeface="+mj-cs"/>
        </a:defRPr>
      </a:lvl1pPr>
    </p:titleStyle>
    <p:bodyStyle>
      <a:lvl1pPr marL="141750" indent="-141750" algn="l" defTabSz="514350" rtl="0" eaLnBrk="1" latinLnBrk="0" hangingPunct="1">
        <a:lnSpc>
          <a:spcPct val="120000"/>
        </a:lnSpc>
        <a:spcBef>
          <a:spcPts val="0"/>
        </a:spcBef>
        <a:buClrTx/>
        <a:buFont typeface="Arial" panose="020B0604020202020204" pitchFamily="34" charset="0"/>
        <a:buChar char="•"/>
        <a:defRPr sz="1350" kern="1200">
          <a:solidFill>
            <a:schemeClr val="bg1"/>
          </a:solidFill>
          <a:latin typeface="+mn-lt"/>
          <a:ea typeface="+mn-ea"/>
          <a:cs typeface="+mn-cs"/>
        </a:defRPr>
      </a:lvl1pPr>
      <a:lvl2pPr marL="283500" indent="-141750" algn="l" defTabSz="514350" rtl="0" eaLnBrk="1" latinLnBrk="0" hangingPunct="1">
        <a:lnSpc>
          <a:spcPct val="120000"/>
        </a:lnSpc>
        <a:spcBef>
          <a:spcPts val="0"/>
        </a:spcBef>
        <a:buClrTx/>
        <a:buFont typeface="Arial" panose="020B0604020202020204" pitchFamily="34" charset="0"/>
        <a:buChar char="–"/>
        <a:defRPr sz="1125" kern="1200">
          <a:solidFill>
            <a:schemeClr val="bg1"/>
          </a:solidFill>
          <a:latin typeface="+mn-lt"/>
          <a:ea typeface="+mn-ea"/>
          <a:cs typeface="+mn-cs"/>
        </a:defRPr>
      </a:lvl2pPr>
      <a:lvl3pPr marL="425250" indent="-141750" algn="l" defTabSz="514350"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3pPr>
      <a:lvl4pPr marL="567000" indent="-141750" algn="l" defTabSz="514350" rtl="0" eaLnBrk="1" latinLnBrk="0" hangingPunct="1">
        <a:lnSpc>
          <a:spcPct val="120000"/>
        </a:lnSpc>
        <a:spcBef>
          <a:spcPts val="0"/>
        </a:spcBef>
        <a:buClrTx/>
        <a:buSzPct val="80000"/>
        <a:buFont typeface="Arial" panose="020B0604020202020204" pitchFamily="34" charset="0"/>
        <a:buChar char="□"/>
        <a:defRPr sz="1013" kern="1200">
          <a:solidFill>
            <a:schemeClr val="bg1"/>
          </a:solidFill>
          <a:latin typeface="+mn-lt"/>
          <a:ea typeface="+mn-ea"/>
          <a:cs typeface="+mn-cs"/>
        </a:defRPr>
      </a:lvl4pPr>
      <a:lvl5pPr marL="708750" indent="-141750" algn="l" defTabSz="514350" rtl="0" eaLnBrk="1" latinLnBrk="0" hangingPunct="1">
        <a:lnSpc>
          <a:spcPct val="120000"/>
        </a:lnSpc>
        <a:spcBef>
          <a:spcPts val="0"/>
        </a:spcBef>
        <a:buClrTx/>
        <a:buSzPct val="90000"/>
        <a:buFont typeface="Arial" panose="020B0604020202020204" pitchFamily="34" charset="0"/>
        <a:buChar char="○"/>
        <a:defRPr sz="1013" b="0" kern="1200">
          <a:solidFill>
            <a:schemeClr val="bg1"/>
          </a:solidFill>
          <a:latin typeface="+mn-lt"/>
          <a:ea typeface="+mn-ea"/>
          <a:cs typeface="+mn-cs"/>
        </a:defRPr>
      </a:lvl5pPr>
      <a:lvl6pPr marL="850500" indent="-141750" algn="l" defTabSz="514350" rtl="0" eaLnBrk="1" latinLnBrk="0" hangingPunct="1">
        <a:lnSpc>
          <a:spcPct val="120000"/>
        </a:lnSpc>
        <a:spcBef>
          <a:spcPts val="0"/>
        </a:spcBef>
        <a:buFont typeface="Arial" panose="020B0604020202020204" pitchFamily="34" charset="0"/>
        <a:buChar char="~"/>
        <a:defRPr sz="1013" kern="1200">
          <a:solidFill>
            <a:schemeClr val="bg1"/>
          </a:solidFill>
          <a:latin typeface="+mn-lt"/>
          <a:ea typeface="+mn-ea"/>
          <a:cs typeface="+mn-cs"/>
        </a:defRPr>
      </a:lvl6pPr>
      <a:lvl7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kern="1200">
          <a:solidFill>
            <a:schemeClr val="bg1"/>
          </a:solidFill>
          <a:latin typeface="+mn-lt"/>
          <a:ea typeface="+mn-ea"/>
          <a:cs typeface="+mn-cs"/>
        </a:defRPr>
      </a:lvl7pPr>
      <a:lvl8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b="1" kern="1200">
          <a:solidFill>
            <a:schemeClr val="bg1"/>
          </a:solidFill>
          <a:latin typeface="+mn-lt"/>
          <a:ea typeface="+mn-ea"/>
          <a:cs typeface="+mn-cs"/>
        </a:defRPr>
      </a:lvl8pPr>
      <a:lvl9pPr marL="202500" indent="-202500" algn="l" defTabSz="514350" rtl="0" eaLnBrk="1" latinLnBrk="0" hangingPunct="1">
        <a:lnSpc>
          <a:spcPct val="120000"/>
        </a:lnSpc>
        <a:spcBef>
          <a:spcPts val="0"/>
        </a:spcBef>
        <a:buFont typeface="+mj-lt"/>
        <a:buAutoNum type="arabicPeriod"/>
        <a:defRPr sz="1350" kern="1200">
          <a:solidFill>
            <a:schemeClr val="bg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682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Module 5</a:t>
            </a:r>
          </a:p>
        </p:txBody>
      </p:sp>
      <p:sp>
        <p:nvSpPr>
          <p:cNvPr id="3" name="Subtitle 2"/>
          <p:cNvSpPr>
            <a:spLocks noGrp="1"/>
          </p:cNvSpPr>
          <p:nvPr>
            <p:ph type="subTitle" idx="1"/>
          </p:nvPr>
        </p:nvSpPr>
        <p:spPr/>
        <p:txBody>
          <a:bodyPr/>
          <a:lstStyle/>
          <a:p>
            <a:r>
              <a:rPr lang="en-IN" dirty="0"/>
              <a:t>Developing Page Content
</a:t>
            </a:r>
          </a:p>
        </p:txBody>
      </p:sp>
    </p:spTree>
    <p:extLst>
      <p:ext uri="{BB962C8B-B14F-4D97-AF65-F5344CB8AC3E}">
        <p14:creationId xmlns:p14="http://schemas.microsoft.com/office/powerpoint/2010/main" val="7977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b119c1e-2b79-45a6-b26a-54cccc498a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Using HTML Helpers and Tag Helpers</a:t>
            </a:r>
            <a:endParaRPr lang="en-IN" dirty="0"/>
          </a:p>
        </p:txBody>
      </p:sp>
      <p:sp>
        <p:nvSpPr>
          <p:cNvPr id="3" name="Text Placeholder 2"/>
          <p:cNvSpPr>
            <a:spLocks noGrp="1"/>
          </p:cNvSpPr>
          <p:nvPr>
            <p:ph type="body" idx="1"/>
          </p:nvPr>
        </p:nvSpPr>
        <p:spPr/>
        <p:txBody>
          <a:bodyPr/>
          <a:lstStyle/>
          <a:p>
            <a:r>
              <a:rPr lang="en-US" dirty="0"/>
              <a:t>Introduction to HTML Helpers and Tag Helpers
Using HTML Action Helpers
Demonstration: How to Use HTML Helpers
Using Tag Helpers
Demonstration: How to Use Tag Helpers</a:t>
            </a:r>
            <a:endParaRPr lang="en-IN" dirty="0"/>
          </a:p>
        </p:txBody>
      </p:sp>
    </p:spTree>
    <p:extLst>
      <p:ext uri="{BB962C8B-B14F-4D97-AF65-F5344CB8AC3E}">
        <p14:creationId xmlns:p14="http://schemas.microsoft.com/office/powerpoint/2010/main" val="4214338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a23df1e-04c9-4ab9-aaf3-feb4df2323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Introduction to HTML Helpers and Tag Helpers</a:t>
            </a:r>
            <a:endParaRPr lang="en-IN" sz="2400" dirty="0"/>
          </a:p>
        </p:txBody>
      </p:sp>
      <p:sp>
        <p:nvSpPr>
          <p:cNvPr id="4" name="Content Placeholder 2"/>
          <p:cNvSpPr txBox="1">
            <a:spLocks/>
          </p:cNvSpPr>
          <p:nvPr/>
        </p:nvSpPr>
        <p:spPr>
          <a:xfrm>
            <a:off x="1032000" y="1577009"/>
            <a:ext cx="10128000" cy="45915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kern="0" dirty="0">
                <a:solidFill>
                  <a:srgbClr val="000000"/>
                </a:solidFill>
                <a:latin typeface="+mn-lt"/>
              </a:rPr>
              <a:t>HTML helpers:</a:t>
            </a:r>
          </a:p>
          <a:p>
            <a:pPr marL="360000" lvl="1"/>
            <a:r>
              <a:rPr lang="en-US" sz="2000" kern="0" dirty="0">
                <a:solidFill>
                  <a:srgbClr val="000000"/>
                </a:solidFill>
                <a:latin typeface="+mn-lt"/>
              </a:rPr>
              <a:t>Use a Razor syntax</a:t>
            </a:r>
          </a:p>
          <a:p>
            <a:pPr marL="360000" lvl="1"/>
            <a:r>
              <a:rPr lang="en-US" sz="2000" kern="0" dirty="0">
                <a:solidFill>
                  <a:srgbClr val="000000"/>
                </a:solidFill>
                <a:latin typeface="+mn-lt"/>
              </a:rPr>
              <a:t>Make it easier to identify areas of code</a:t>
            </a:r>
          </a:p>
          <a:p>
            <a:pPr marL="360000" lvl="1"/>
            <a:r>
              <a:rPr lang="en-US" sz="2000" kern="0" dirty="0">
                <a:solidFill>
                  <a:srgbClr val="000000"/>
                </a:solidFill>
                <a:latin typeface="+mn-lt"/>
              </a:rPr>
              <a:t>Does not require explicit enabling of the feature</a:t>
            </a:r>
          </a:p>
          <a:p>
            <a:pPr lvl="1"/>
            <a:endParaRPr lang="en-US" sz="2000" kern="0" dirty="0">
              <a:solidFill>
                <a:srgbClr val="000000"/>
              </a:solidFill>
              <a:latin typeface="+mn-lt"/>
            </a:endParaRPr>
          </a:p>
          <a:p>
            <a:r>
              <a:rPr lang="en-US" sz="2000" kern="0" dirty="0">
                <a:solidFill>
                  <a:srgbClr val="000000"/>
                </a:solidFill>
                <a:latin typeface="+mn-lt"/>
              </a:rPr>
              <a:t>Tag helpers:</a:t>
            </a:r>
          </a:p>
          <a:p>
            <a:pPr marL="360000" lvl="1"/>
            <a:r>
              <a:rPr lang="en-US" sz="2000" kern="0" dirty="0">
                <a:solidFill>
                  <a:srgbClr val="000000"/>
                </a:solidFill>
                <a:latin typeface="+mn-lt"/>
              </a:rPr>
              <a:t>Use an HTML-like syntax, as well as tag properties</a:t>
            </a:r>
          </a:p>
          <a:p>
            <a:pPr marL="360000" lvl="1"/>
            <a:r>
              <a:rPr lang="en-US" sz="2000" kern="0" dirty="0">
                <a:solidFill>
                  <a:srgbClr val="000000"/>
                </a:solidFill>
                <a:latin typeface="+mn-lt"/>
              </a:rPr>
              <a:t>Require explicit usage of a directive</a:t>
            </a:r>
          </a:p>
          <a:p>
            <a:pPr marL="360000" lvl="1"/>
            <a:r>
              <a:rPr lang="en-US" sz="2000" kern="0" dirty="0">
                <a:solidFill>
                  <a:srgbClr val="000000"/>
                </a:solidFill>
                <a:latin typeface="+mn-lt"/>
              </a:rPr>
              <a:t>Create more easily legible HTML with less immediately apparent code</a:t>
            </a:r>
          </a:p>
        </p:txBody>
      </p:sp>
    </p:spTree>
    <p:extLst>
      <p:ext uri="{BB962C8B-B14F-4D97-AF65-F5344CB8AC3E}">
        <p14:creationId xmlns:p14="http://schemas.microsoft.com/office/powerpoint/2010/main" val="307466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401b3f58-42b1-4e15-a37e-1ab996bb75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HTML Action Helpers</a:t>
            </a:r>
          </a:p>
        </p:txBody>
      </p:sp>
      <p:sp>
        <p:nvSpPr>
          <p:cNvPr id="4" name="Content Placeholder 2"/>
          <p:cNvSpPr txBox="1">
            <a:spLocks/>
          </p:cNvSpPr>
          <p:nvPr/>
        </p:nvSpPr>
        <p:spPr>
          <a:xfrm>
            <a:off x="1031999" y="1444487"/>
            <a:ext cx="9980557" cy="472408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1" kern="0" dirty="0" err="1">
                <a:solidFill>
                  <a:srgbClr val="000000"/>
                </a:solidFill>
                <a:latin typeface="+mn-lt"/>
              </a:rPr>
              <a:t>Html.ActionLink</a:t>
            </a:r>
            <a:r>
              <a:rPr lang="en-US" sz="2000" b="1" kern="0" dirty="0">
                <a:solidFill>
                  <a:srgbClr val="000000"/>
                </a:solidFill>
                <a:latin typeface="+mn-lt"/>
              </a:rPr>
              <a:t>()</a:t>
            </a:r>
          </a:p>
          <a:p>
            <a:pPr lvl="0"/>
            <a:endParaRPr lang="en-US" sz="2000" b="1" kern="0" dirty="0">
              <a:solidFill>
                <a:srgbClr val="00B0F0"/>
              </a:solidFill>
              <a:latin typeface="+mn-lt"/>
            </a:endParaRPr>
          </a:p>
          <a:p>
            <a:pPr lvl="0"/>
            <a:endParaRPr lang="en-US" sz="2000" b="1" kern="0" dirty="0">
              <a:solidFill>
                <a:srgbClr val="00B0F0"/>
              </a:solidFill>
              <a:latin typeface="+mn-lt"/>
            </a:endParaRPr>
          </a:p>
          <a:p>
            <a:pPr lvl="0"/>
            <a:endParaRPr lang="en-US" sz="2000" b="1" kern="0" dirty="0">
              <a:solidFill>
                <a:srgbClr val="00B0F0"/>
              </a:solidFill>
              <a:latin typeface="+mn-lt"/>
            </a:endParaRPr>
          </a:p>
          <a:p>
            <a:pPr marL="0" indent="0">
              <a:buNone/>
            </a:pPr>
            <a:r>
              <a:rPr lang="en-US" sz="2000" b="1" kern="0" dirty="0">
                <a:solidFill>
                  <a:srgbClr val="00B0F0"/>
                </a:solidFill>
                <a:latin typeface="+mn-lt"/>
              </a:rPr>
              <a:t> </a:t>
            </a:r>
          </a:p>
          <a:p>
            <a:pPr lvl="0"/>
            <a:r>
              <a:rPr lang="en-US" sz="2000" b="1" kern="0" dirty="0" err="1">
                <a:solidFill>
                  <a:srgbClr val="000000"/>
                </a:solidFill>
                <a:latin typeface="+mn-lt"/>
              </a:rPr>
              <a:t>Url.Action</a:t>
            </a:r>
            <a:r>
              <a:rPr lang="en-US" sz="2000" b="1" kern="0" dirty="0">
                <a:solidFill>
                  <a:srgbClr val="000000"/>
                </a:solidFill>
                <a:latin typeface="+mn-lt"/>
              </a:rPr>
              <a:t>()</a:t>
            </a:r>
          </a:p>
          <a:p>
            <a:pPr lvl="0"/>
            <a:endParaRPr lang="en-US" sz="2000" b="1" kern="0" dirty="0">
              <a:solidFill>
                <a:srgbClr val="00B0F0"/>
              </a:solidFill>
              <a:latin typeface="+mn-lt"/>
            </a:endParaRPr>
          </a:p>
        </p:txBody>
      </p:sp>
      <p:sp>
        <p:nvSpPr>
          <p:cNvPr id="5" name="Bent Arrow 4"/>
          <p:cNvSpPr/>
          <p:nvPr/>
        </p:nvSpPr>
        <p:spPr bwMode="auto">
          <a:xfrm flipV="1">
            <a:off x="3018778" y="2889685"/>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
        <p:nvSpPr>
          <p:cNvPr id="6" name="Rectangle 5"/>
          <p:cNvSpPr/>
          <p:nvPr/>
        </p:nvSpPr>
        <p:spPr>
          <a:xfrm>
            <a:off x="1598702" y="2014474"/>
            <a:ext cx="8006618" cy="707886"/>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Html.ActionLink</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("Click here to view photo 1",</a:t>
            </a:r>
            <a:b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b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   "Display", new { id = 1 })</a:t>
            </a:r>
            <a:endParaRPr lang="en-GB" sz="2000" b="0" dirty="0">
              <a:solidFill>
                <a:schemeClr val="bg1"/>
              </a:solidFill>
              <a:latin typeface="Consolas" panose="020B0609020204030204" pitchFamily="49" charset="0"/>
              <a:cs typeface="Lucida Sans Unicode" pitchFamily="34" charset="0"/>
            </a:endParaRPr>
          </a:p>
        </p:txBody>
      </p:sp>
      <p:sp>
        <p:nvSpPr>
          <p:cNvPr id="7" name="Rectangle 6"/>
          <p:cNvSpPr/>
          <p:nvPr/>
        </p:nvSpPr>
        <p:spPr>
          <a:xfrm>
            <a:off x="3909641" y="2933294"/>
            <a:ext cx="4636718" cy="1015663"/>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&lt;a </a:t>
            </a:r>
            <a:r>
              <a:rPr lang="en-US" sz="2000" b="0" dirty="0" err="1">
                <a:solidFill>
                  <a:schemeClr val="accent1"/>
                </a:solidFill>
                <a:latin typeface="Consolas" panose="020B0609020204030204" pitchFamily="49" charset="0"/>
                <a:ea typeface="Times New Roman" panose="02020603050405020304" pitchFamily="18" charset="0"/>
                <a:cs typeface="Lucida Sans Unicode" pitchFamily="34" charset="0"/>
              </a:rPr>
              <a:t>href</a:t>
            </a: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="/photo/display/1"&gt;</a:t>
            </a:r>
          </a:p>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   Click here to view photo 1</a:t>
            </a:r>
          </a:p>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&lt;/a&gt;</a:t>
            </a:r>
            <a:endParaRPr lang="en-GB" sz="2000" b="0" dirty="0">
              <a:solidFill>
                <a:schemeClr val="accent1"/>
              </a:solidFill>
              <a:latin typeface="Consolas" panose="020B0609020204030204" pitchFamily="49" charset="0"/>
              <a:cs typeface="Lucida Sans Unicode" pitchFamily="34" charset="0"/>
            </a:endParaRPr>
          </a:p>
        </p:txBody>
      </p:sp>
      <p:sp>
        <p:nvSpPr>
          <p:cNvPr id="8" name="Rectangle 7"/>
          <p:cNvSpPr/>
          <p:nvPr/>
        </p:nvSpPr>
        <p:spPr>
          <a:xfrm>
            <a:off x="1598703" y="4175185"/>
            <a:ext cx="8006618" cy="707886"/>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&lt;</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img</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 alt="This image came from an Action"  </a:t>
            </a:r>
            <a:b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b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   </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src</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Url.Action</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a:t>
            </a:r>
            <a:r>
              <a:rPr lang="en-US" sz="2000" b="0" dirty="0" err="1">
                <a:solidFill>
                  <a:schemeClr val="bg1"/>
                </a:solidFill>
                <a:latin typeface="Consolas" panose="020B0609020204030204" pitchFamily="49" charset="0"/>
                <a:ea typeface="Times New Roman" panose="02020603050405020304" pitchFamily="18" charset="0"/>
                <a:cs typeface="Lucida Sans Unicode" pitchFamily="34" charset="0"/>
              </a:rPr>
              <a:t>GetImage</a:t>
            </a:r>
            <a:r>
              <a:rPr lang="en-US" sz="2000" b="0" dirty="0">
                <a:solidFill>
                  <a:schemeClr val="bg1"/>
                </a:solidFill>
                <a:latin typeface="Consolas" panose="020B0609020204030204" pitchFamily="49" charset="0"/>
                <a:ea typeface="Times New Roman" panose="02020603050405020304" pitchFamily="18" charset="0"/>
                <a:cs typeface="Lucida Sans Unicode" pitchFamily="34" charset="0"/>
              </a:rPr>
              <a:t>", new { id = 1 })" /&gt;</a:t>
            </a:r>
            <a:endParaRPr lang="en-GB" sz="2000" b="0" dirty="0">
              <a:solidFill>
                <a:schemeClr val="bg1"/>
              </a:solidFill>
              <a:latin typeface="Consolas" panose="020B0609020204030204" pitchFamily="49" charset="0"/>
              <a:cs typeface="Lucida Sans Unicode" pitchFamily="34" charset="0"/>
            </a:endParaRPr>
          </a:p>
        </p:txBody>
      </p:sp>
      <p:sp>
        <p:nvSpPr>
          <p:cNvPr id="9" name="Rectangle 8"/>
          <p:cNvSpPr/>
          <p:nvPr/>
        </p:nvSpPr>
        <p:spPr>
          <a:xfrm>
            <a:off x="3897683" y="4968243"/>
            <a:ext cx="5743801" cy="1323439"/>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&lt;</a:t>
            </a:r>
            <a:r>
              <a:rPr lang="en-US" sz="2000" b="0" dirty="0" err="1">
                <a:solidFill>
                  <a:schemeClr val="accent1"/>
                </a:solidFill>
                <a:latin typeface="Consolas" panose="020B0609020204030204" pitchFamily="49" charset="0"/>
                <a:ea typeface="Times New Roman" panose="02020603050405020304" pitchFamily="18" charset="0"/>
                <a:cs typeface="Lucida Sans Unicode" pitchFamily="34" charset="0"/>
              </a:rPr>
              <a:t>img</a:t>
            </a: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 </a:t>
            </a:r>
            <a:b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b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   alt="This image came from an action"  </a:t>
            </a:r>
            <a:b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b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   </a:t>
            </a:r>
            <a:r>
              <a:rPr lang="en-US" sz="2000" b="0" dirty="0" err="1">
                <a:solidFill>
                  <a:schemeClr val="accent1"/>
                </a:solidFill>
                <a:latin typeface="Consolas" panose="020B0609020204030204" pitchFamily="49" charset="0"/>
                <a:ea typeface="Times New Roman" panose="02020603050405020304" pitchFamily="18" charset="0"/>
                <a:cs typeface="Lucida Sans Unicode" pitchFamily="34" charset="0"/>
              </a:rPr>
              <a:t>src</a:t>
            </a: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="/photo/</a:t>
            </a:r>
            <a:r>
              <a:rPr lang="en-US" sz="2000" b="0" dirty="0" err="1">
                <a:solidFill>
                  <a:schemeClr val="accent1"/>
                </a:solidFill>
                <a:latin typeface="Consolas" panose="020B0609020204030204" pitchFamily="49" charset="0"/>
                <a:ea typeface="Times New Roman" panose="02020603050405020304" pitchFamily="18" charset="0"/>
                <a:cs typeface="Lucida Sans Unicode" pitchFamily="34" charset="0"/>
              </a:rPr>
              <a:t>getimage</a:t>
            </a:r>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/1" })" </a:t>
            </a:r>
          </a:p>
          <a:p>
            <a:pPr lvl="0"/>
            <a:r>
              <a:rPr lang="en-US" sz="2000" b="0" dirty="0">
                <a:solidFill>
                  <a:schemeClr val="accent1"/>
                </a:solidFill>
                <a:latin typeface="Consolas" panose="020B0609020204030204" pitchFamily="49" charset="0"/>
                <a:ea typeface="Times New Roman" panose="02020603050405020304" pitchFamily="18" charset="0"/>
                <a:cs typeface="Lucida Sans Unicode" pitchFamily="34" charset="0"/>
              </a:rPr>
              <a:t>/&gt;</a:t>
            </a:r>
            <a:endParaRPr lang="en-GB" sz="2000" b="0" dirty="0">
              <a:solidFill>
                <a:schemeClr val="accent1"/>
              </a:solidFill>
              <a:latin typeface="Consolas" panose="020B0609020204030204" pitchFamily="49" charset="0"/>
              <a:cs typeface="Lucida Sans Unicode" pitchFamily="34" charset="0"/>
            </a:endParaRPr>
          </a:p>
        </p:txBody>
      </p:sp>
      <p:sp>
        <p:nvSpPr>
          <p:cNvPr id="10" name="Bent Arrow 9"/>
          <p:cNvSpPr/>
          <p:nvPr/>
        </p:nvSpPr>
        <p:spPr bwMode="auto">
          <a:xfrm flipV="1">
            <a:off x="3018778" y="5059938"/>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165744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7751de6-cb1d-461a-a6c1-62e0032713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Use HTML Helpers</a:t>
            </a:r>
            <a:endParaRPr lang="en-IN" sz="2400" dirty="0"/>
          </a:p>
        </p:txBody>
      </p:sp>
      <p:sp>
        <p:nvSpPr>
          <p:cNvPr id="4" name="Content Placeholder 2"/>
          <p:cNvSpPr txBox="1">
            <a:spLocks/>
          </p:cNvSpPr>
          <p:nvPr/>
        </p:nvSpPr>
        <p:spPr>
          <a:xfrm>
            <a:off x="1152939" y="1537251"/>
            <a:ext cx="8949005" cy="46313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In this demonstration, you will learn how to:</a:t>
            </a:r>
          </a:p>
          <a:p>
            <a:r>
              <a:rPr lang="en-US" sz="2000" dirty="0">
                <a:latin typeface="+mn-lt"/>
              </a:rPr>
              <a:t>Use the </a:t>
            </a:r>
            <a:r>
              <a:rPr lang="en-US" sz="2000" b="1" dirty="0" err="1">
                <a:latin typeface="+mn-lt"/>
              </a:rPr>
              <a:t>Html.ActionLink</a:t>
            </a:r>
            <a:r>
              <a:rPr lang="en-US" sz="2000" b="1" dirty="0">
                <a:latin typeface="+mn-lt"/>
              </a:rPr>
              <a:t> </a:t>
            </a:r>
            <a:r>
              <a:rPr lang="en-US" sz="2000" dirty="0">
                <a:latin typeface="+mn-lt"/>
              </a:rPr>
              <a:t>helper to navigate from one action to another action</a:t>
            </a:r>
          </a:p>
          <a:p>
            <a:r>
              <a:rPr lang="en-US" sz="2000" dirty="0">
                <a:latin typeface="+mn-lt"/>
              </a:rPr>
              <a:t>Use the </a:t>
            </a:r>
            <a:r>
              <a:rPr lang="en-US" sz="2000" b="1" dirty="0" err="1">
                <a:latin typeface="+mn-lt"/>
              </a:rPr>
              <a:t>Html.ActionLink</a:t>
            </a:r>
            <a:r>
              <a:rPr lang="en-US" sz="2000" b="1" dirty="0">
                <a:latin typeface="+mn-lt"/>
              </a:rPr>
              <a:t> </a:t>
            </a:r>
            <a:r>
              <a:rPr lang="en-US" sz="2000" dirty="0">
                <a:latin typeface="+mn-lt"/>
              </a:rPr>
              <a:t>helper to pass a parameter to an action</a:t>
            </a:r>
          </a:p>
          <a:p>
            <a:r>
              <a:rPr lang="en-US" sz="2000" dirty="0">
                <a:latin typeface="+mn-lt"/>
              </a:rPr>
              <a:t>Use the </a:t>
            </a:r>
            <a:r>
              <a:rPr lang="en-US" sz="2000" b="1" dirty="0" err="1">
                <a:latin typeface="+mn-lt"/>
              </a:rPr>
              <a:t>Url.Action</a:t>
            </a:r>
            <a:r>
              <a:rPr lang="en-US" sz="2000" b="1" dirty="0">
                <a:latin typeface="+mn-lt"/>
              </a:rPr>
              <a:t> </a:t>
            </a:r>
            <a:r>
              <a:rPr lang="en-US" sz="2000" dirty="0">
                <a:latin typeface="+mn-lt"/>
              </a:rPr>
              <a:t>helper to generate a path to an action</a:t>
            </a:r>
          </a:p>
        </p:txBody>
      </p:sp>
    </p:spTree>
    <p:extLst>
      <p:ext uri="{BB962C8B-B14F-4D97-AF65-F5344CB8AC3E}">
        <p14:creationId xmlns:p14="http://schemas.microsoft.com/office/powerpoint/2010/main" val="356043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10973797-7092-4a82-a77c-68045cf37c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Tag Helpers</a:t>
            </a:r>
          </a:p>
        </p:txBody>
      </p:sp>
      <p:sp>
        <p:nvSpPr>
          <p:cNvPr id="4" name="Content Placeholder 2"/>
          <p:cNvSpPr txBox="1">
            <a:spLocks/>
          </p:cNvSpPr>
          <p:nvPr/>
        </p:nvSpPr>
        <p:spPr>
          <a:xfrm>
            <a:off x="1296000" y="1683025"/>
            <a:ext cx="8805944" cy="448554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Tag helpers are an alternative to HTML helpers</a:t>
            </a:r>
          </a:p>
          <a:p>
            <a:pPr lvl="0"/>
            <a:r>
              <a:rPr lang="en-US" sz="2000" kern="0" dirty="0">
                <a:solidFill>
                  <a:srgbClr val="000000"/>
                </a:solidFill>
                <a:latin typeface="+mn-lt"/>
              </a:rPr>
              <a:t>Tag helpers look like regular HTML elements</a:t>
            </a:r>
          </a:p>
          <a:p>
            <a:pPr lvl="0"/>
            <a:r>
              <a:rPr lang="en-US" sz="2000" kern="0" dirty="0">
                <a:solidFill>
                  <a:srgbClr val="000000"/>
                </a:solidFill>
                <a:latin typeface="+mn-lt"/>
              </a:rPr>
              <a:t>The following HTML helper and tag helper produce the same HTML:</a:t>
            </a:r>
          </a:p>
          <a:p>
            <a:pPr lvl="1"/>
            <a:endParaRPr lang="en-US" sz="2000" kern="0" dirty="0">
              <a:solidFill>
                <a:srgbClr val="000000"/>
              </a:solidFill>
              <a:latin typeface="+mn-lt"/>
            </a:endParaRPr>
          </a:p>
          <a:p>
            <a:pPr marL="288925" lvl="1" indent="0">
              <a:buNone/>
            </a:pPr>
            <a:r>
              <a:rPr lang="en-US" sz="2000" kern="0" dirty="0">
                <a:solidFill>
                  <a:srgbClr val="000000"/>
                </a:solidFill>
                <a:latin typeface="+mn-lt"/>
              </a:rPr>
              <a:t>HTML helper:</a:t>
            </a:r>
          </a:p>
          <a:p>
            <a:pPr marL="288925" lvl="1" indent="0">
              <a:buNone/>
            </a:pPr>
            <a:r>
              <a:rPr lang="en-US" sz="2000" kern="0" dirty="0">
                <a:solidFill>
                  <a:srgbClr val="000000"/>
                </a:solidFill>
                <a:latin typeface="Consolas" panose="020B0609020204030204" pitchFamily="49" charset="0"/>
                <a:cs typeface="Consolas" panose="020B0609020204030204" pitchFamily="49" charset="0"/>
              </a:rPr>
              <a:t>@</a:t>
            </a:r>
            <a:r>
              <a:rPr lang="en-US" sz="2000" kern="0" dirty="0" err="1">
                <a:solidFill>
                  <a:srgbClr val="000000"/>
                </a:solidFill>
                <a:latin typeface="Consolas" panose="020B0609020204030204" pitchFamily="49" charset="0"/>
                <a:cs typeface="Consolas" panose="020B0609020204030204" pitchFamily="49" charset="0"/>
              </a:rPr>
              <a:t>Html.ActionLink</a:t>
            </a:r>
            <a:r>
              <a:rPr lang="en-US" sz="2000" kern="0" dirty="0">
                <a:solidFill>
                  <a:srgbClr val="000000"/>
                </a:solidFill>
                <a:latin typeface="Consolas" panose="020B0609020204030204" pitchFamily="49" charset="0"/>
                <a:cs typeface="Consolas" panose="020B0609020204030204" pitchFamily="49" charset="0"/>
              </a:rPr>
              <a:t>("Press me", "</a:t>
            </a:r>
            <a:r>
              <a:rPr lang="en-US" sz="2000" kern="0" dirty="0" err="1">
                <a:solidFill>
                  <a:srgbClr val="000000"/>
                </a:solidFill>
                <a:latin typeface="Consolas" panose="020B0609020204030204" pitchFamily="49" charset="0"/>
                <a:cs typeface="Consolas" panose="020B0609020204030204" pitchFamily="49" charset="0"/>
              </a:rPr>
              <a:t>AnotherAction</a:t>
            </a:r>
            <a:r>
              <a:rPr lang="en-US" sz="2000" kern="0" dirty="0">
                <a:solidFill>
                  <a:srgbClr val="000000"/>
                </a:solidFill>
                <a:latin typeface="Consolas" panose="020B0609020204030204" pitchFamily="49" charset="0"/>
                <a:cs typeface="Consolas" panose="020B0609020204030204" pitchFamily="49" charset="0"/>
              </a:rPr>
              <a:t>")</a:t>
            </a:r>
          </a:p>
          <a:p>
            <a:pPr lvl="1"/>
            <a:endParaRPr lang="en-US" sz="2000" kern="0" dirty="0">
              <a:solidFill>
                <a:srgbClr val="000000"/>
              </a:solidFill>
              <a:latin typeface="+mn-lt"/>
            </a:endParaRPr>
          </a:p>
          <a:p>
            <a:pPr marL="288925" lvl="1" indent="0">
              <a:buNone/>
            </a:pPr>
            <a:r>
              <a:rPr lang="en-US" sz="2000" kern="0" dirty="0">
                <a:solidFill>
                  <a:srgbClr val="000000"/>
                </a:solidFill>
                <a:latin typeface="+mn-lt"/>
              </a:rPr>
              <a:t>Tag helper:</a:t>
            </a:r>
          </a:p>
          <a:p>
            <a:pPr marL="288925" lvl="1" indent="0">
              <a:buNone/>
            </a:pPr>
            <a:r>
              <a:rPr lang="en-US" sz="2000" kern="0" dirty="0">
                <a:solidFill>
                  <a:srgbClr val="000000"/>
                </a:solidFill>
                <a:latin typeface="Consolas" panose="020B0609020204030204" pitchFamily="49" charset="0"/>
                <a:cs typeface="Consolas" panose="020B0609020204030204" pitchFamily="49" charset="0"/>
              </a:rPr>
              <a:t>&lt;a asp-action="</a:t>
            </a:r>
            <a:r>
              <a:rPr lang="en-US" sz="2000" kern="0" dirty="0" err="1">
                <a:solidFill>
                  <a:srgbClr val="000000"/>
                </a:solidFill>
                <a:latin typeface="Consolas" panose="020B0609020204030204" pitchFamily="49" charset="0"/>
                <a:cs typeface="Consolas" panose="020B0609020204030204" pitchFamily="49" charset="0"/>
              </a:rPr>
              <a:t>AnotherAction</a:t>
            </a:r>
            <a:r>
              <a:rPr lang="en-US" sz="2000" kern="0" dirty="0">
                <a:solidFill>
                  <a:srgbClr val="000000"/>
                </a:solidFill>
                <a:latin typeface="Consolas" panose="020B0609020204030204" pitchFamily="49" charset="0"/>
                <a:cs typeface="Consolas" panose="020B0609020204030204" pitchFamily="49" charset="0"/>
              </a:rPr>
              <a:t>"&gt;Press me&lt;/a&gt;</a:t>
            </a:r>
          </a:p>
          <a:p>
            <a:pPr marL="288925" lvl="1" indent="0">
              <a:buNone/>
            </a:pPr>
            <a:endParaRPr lang="en-US" sz="2000" kern="0" dirty="0">
              <a:solidFill>
                <a:srgbClr val="000000"/>
              </a:solidFill>
              <a:latin typeface="Consolas" panose="020B0609020204030204" pitchFamily="49" charset="0"/>
              <a:cs typeface="Consolas" panose="020B0609020204030204" pitchFamily="49" charset="0"/>
            </a:endParaRPr>
          </a:p>
          <a:p>
            <a:pPr marL="288925" lvl="1" indent="0">
              <a:buNone/>
            </a:pPr>
            <a:r>
              <a:rPr lang="en-US" sz="2000" kern="0" dirty="0">
                <a:solidFill>
                  <a:srgbClr val="000000"/>
                </a:solidFill>
                <a:latin typeface="Consolas" panose="020B0609020204030204" pitchFamily="49" charset="0"/>
                <a:cs typeface="Consolas" panose="020B0609020204030204" pitchFamily="49" charset="0"/>
              </a:rPr>
              <a:t>&lt;a asp-page="photos/edit/1"&gt;Edit Photo 1&lt;/a&gt;</a:t>
            </a:r>
          </a:p>
          <a:p>
            <a:pPr marL="288925" lvl="1" indent="0">
              <a:buNone/>
            </a:pPr>
            <a:endParaRPr lang="en-US" sz="2000" kern="0" dirty="0">
              <a:solidFill>
                <a:srgbClr val="000000"/>
              </a:solidFill>
              <a:latin typeface="Consolas" panose="020B0609020204030204" pitchFamily="49" charset="0"/>
              <a:cs typeface="Consolas" panose="020B0609020204030204" pitchFamily="49" charset="0"/>
            </a:endParaRPr>
          </a:p>
          <a:p>
            <a:pPr lvl="0"/>
            <a:endParaRPr lang="en-US" kern="0" dirty="0">
              <a:solidFill>
                <a:srgbClr val="000000"/>
              </a:solidFill>
            </a:endParaRPr>
          </a:p>
        </p:txBody>
      </p:sp>
    </p:spTree>
    <p:extLst>
      <p:ext uri="{BB962C8B-B14F-4D97-AF65-F5344CB8AC3E}">
        <p14:creationId xmlns:p14="http://schemas.microsoft.com/office/powerpoint/2010/main" val="3215260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d8e34c08-c148-4089-9656-57d507287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the @</a:t>
            </a:r>
            <a:r>
              <a:rPr lang="en-IN" sz="2400" dirty="0" err="1"/>
              <a:t>addTagHelper</a:t>
            </a:r>
            <a:r>
              <a:rPr lang="en-IN" sz="2400" dirty="0"/>
              <a:t> Directive</a:t>
            </a:r>
          </a:p>
        </p:txBody>
      </p:sp>
      <p:sp>
        <p:nvSpPr>
          <p:cNvPr id="4" name="Content Placeholder 2"/>
          <p:cNvSpPr txBox="1">
            <a:spLocks/>
          </p:cNvSpPr>
          <p:nvPr/>
        </p:nvSpPr>
        <p:spPr>
          <a:xfrm>
            <a:off x="1296000" y="1868557"/>
            <a:ext cx="8805944" cy="430001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To use tag helpers, you need to add the </a:t>
            </a:r>
            <a:r>
              <a:rPr lang="en-US" sz="2000" b="1" kern="0" dirty="0">
                <a:solidFill>
                  <a:srgbClr val="000000"/>
                </a:solidFill>
                <a:latin typeface="+mn-lt"/>
              </a:rPr>
              <a:t>@</a:t>
            </a:r>
            <a:r>
              <a:rPr lang="en-US" sz="2000" b="1" kern="0" dirty="0" err="1">
                <a:solidFill>
                  <a:srgbClr val="000000"/>
                </a:solidFill>
                <a:latin typeface="+mn-lt"/>
              </a:rPr>
              <a:t>addTagHelper</a:t>
            </a:r>
            <a:r>
              <a:rPr lang="en-US" sz="2000" b="1" kern="0" dirty="0">
                <a:solidFill>
                  <a:srgbClr val="000000"/>
                </a:solidFill>
                <a:latin typeface="+mn-lt"/>
              </a:rPr>
              <a:t> </a:t>
            </a:r>
            <a:r>
              <a:rPr lang="en-US" sz="2000" kern="0" dirty="0">
                <a:solidFill>
                  <a:srgbClr val="000000"/>
                </a:solidFill>
                <a:latin typeface="+mn-lt"/>
              </a:rPr>
              <a:t>directive to a page</a:t>
            </a:r>
          </a:p>
          <a:p>
            <a:pPr lvl="0"/>
            <a:endParaRPr lang="en-US" sz="2000" kern="0" dirty="0">
              <a:solidFill>
                <a:srgbClr val="000000"/>
              </a:solidFill>
              <a:latin typeface="+mn-lt"/>
            </a:endParaRPr>
          </a:p>
          <a:p>
            <a:pPr marL="0" indent="0">
              <a:buNone/>
            </a:pPr>
            <a:r>
              <a:rPr lang="en-US" sz="2000" kern="0" dirty="0">
                <a:solidFill>
                  <a:srgbClr val="000000"/>
                </a:solidFill>
                <a:latin typeface="+mn-lt"/>
              </a:rPr>
              <a:t>   </a:t>
            </a:r>
            <a:r>
              <a:rPr lang="en-US" sz="2000" kern="0" dirty="0">
                <a:solidFill>
                  <a:srgbClr val="000000"/>
                </a:solidFill>
                <a:latin typeface="Consolas" panose="020B0609020204030204" pitchFamily="49" charset="0"/>
              </a:rPr>
              <a:t>@</a:t>
            </a:r>
            <a:r>
              <a:rPr lang="en-US" sz="2000" kern="0" dirty="0" err="1">
                <a:solidFill>
                  <a:srgbClr val="000000"/>
                </a:solidFill>
                <a:latin typeface="Consolas" panose="020B0609020204030204" pitchFamily="49" charset="0"/>
              </a:rPr>
              <a:t>addTagHelper</a:t>
            </a:r>
            <a:r>
              <a:rPr lang="en-US" sz="2000" kern="0" dirty="0">
                <a:solidFill>
                  <a:srgbClr val="000000"/>
                </a:solidFill>
                <a:latin typeface="Consolas" panose="020B0609020204030204" pitchFamily="49" charset="0"/>
              </a:rPr>
              <a:t> *, </a:t>
            </a:r>
            <a:r>
              <a:rPr lang="en-US" sz="2000" kern="0" dirty="0" err="1">
                <a:solidFill>
                  <a:srgbClr val="000000"/>
                </a:solidFill>
                <a:latin typeface="Consolas" panose="020B0609020204030204" pitchFamily="49" charset="0"/>
              </a:rPr>
              <a:t>Microsoft.AspNetCore.Mvc.TagHelpers</a:t>
            </a:r>
            <a:endParaRPr lang="en-US" sz="2000" kern="0" dirty="0">
              <a:solidFill>
                <a:srgbClr val="000000"/>
              </a:solidFill>
              <a:latin typeface="Consolas" panose="020B0609020204030204" pitchFamily="49" charset="0"/>
            </a:endParaRPr>
          </a:p>
          <a:p>
            <a:pPr marL="0" indent="0">
              <a:buNone/>
            </a:pPr>
            <a:endParaRPr lang="en-US" sz="2000" kern="0" dirty="0">
              <a:solidFill>
                <a:srgbClr val="000000"/>
              </a:solidFill>
              <a:latin typeface="+mn-lt"/>
            </a:endParaRPr>
          </a:p>
          <a:p>
            <a:pPr lvl="0"/>
            <a:r>
              <a:rPr lang="en-US" sz="2000" kern="0" dirty="0">
                <a:solidFill>
                  <a:srgbClr val="000000"/>
                </a:solidFill>
                <a:latin typeface="+mn-lt"/>
              </a:rPr>
              <a:t>To make tag helper available to all pages, add the </a:t>
            </a:r>
            <a:r>
              <a:rPr lang="en-US" sz="2000" b="1" kern="0" dirty="0">
                <a:solidFill>
                  <a:srgbClr val="000000"/>
                </a:solidFill>
                <a:latin typeface="+mn-lt"/>
              </a:rPr>
              <a:t>@</a:t>
            </a:r>
            <a:r>
              <a:rPr lang="en-US" sz="2000" b="1" kern="0" dirty="0" err="1">
                <a:solidFill>
                  <a:srgbClr val="000000"/>
                </a:solidFill>
                <a:latin typeface="+mn-lt"/>
              </a:rPr>
              <a:t>addTagHelper</a:t>
            </a:r>
            <a:r>
              <a:rPr lang="en-US" sz="2000" b="1" kern="0" dirty="0">
                <a:solidFill>
                  <a:srgbClr val="000000"/>
                </a:solidFill>
                <a:latin typeface="+mn-lt"/>
              </a:rPr>
              <a:t> </a:t>
            </a:r>
            <a:r>
              <a:rPr lang="en-US" sz="2000" kern="0" dirty="0">
                <a:solidFill>
                  <a:srgbClr val="000000"/>
                </a:solidFill>
                <a:latin typeface="+mn-lt"/>
              </a:rPr>
              <a:t>directive to the </a:t>
            </a:r>
            <a:r>
              <a:rPr lang="en-US" sz="2000" b="1" kern="0" dirty="0">
                <a:solidFill>
                  <a:srgbClr val="000000"/>
                </a:solidFill>
                <a:latin typeface="+mn-lt"/>
              </a:rPr>
              <a:t>_</a:t>
            </a:r>
            <a:r>
              <a:rPr lang="en-US" sz="2000" b="1" kern="0" dirty="0" err="1">
                <a:solidFill>
                  <a:srgbClr val="000000"/>
                </a:solidFill>
                <a:latin typeface="+mn-lt"/>
              </a:rPr>
              <a:t>ViewImports.cshtml</a:t>
            </a:r>
            <a:r>
              <a:rPr lang="en-US" sz="2000" kern="0" dirty="0">
                <a:solidFill>
                  <a:srgbClr val="000000"/>
                </a:solidFill>
                <a:latin typeface="+mn-lt"/>
              </a:rPr>
              <a:t> file </a:t>
            </a:r>
          </a:p>
          <a:p>
            <a:pPr lvl="1"/>
            <a:endParaRPr lang="en-US" sz="2000" kern="0" dirty="0">
              <a:solidFill>
                <a:srgbClr val="000000"/>
              </a:solidFill>
              <a:latin typeface="+mn-lt"/>
            </a:endParaRPr>
          </a:p>
          <a:p>
            <a:pPr lvl="1"/>
            <a:endParaRPr lang="en-US" sz="2000" kern="0" dirty="0">
              <a:solidFill>
                <a:srgbClr val="000000"/>
              </a:solidFill>
              <a:latin typeface="+mn-lt"/>
            </a:endParaRPr>
          </a:p>
        </p:txBody>
      </p:sp>
    </p:spTree>
    <p:extLst>
      <p:ext uri="{BB962C8B-B14F-4D97-AF65-F5344CB8AC3E}">
        <p14:creationId xmlns:p14="http://schemas.microsoft.com/office/powerpoint/2010/main" val="22424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54a841f-04fd-4ca0-a66b-450e6d30cc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Use Tag Helpers</a:t>
            </a:r>
            <a:endParaRPr lang="en-IN" sz="2400" dirty="0"/>
          </a:p>
        </p:txBody>
      </p:sp>
      <p:sp>
        <p:nvSpPr>
          <p:cNvPr id="4" name="Content Placeholder 2"/>
          <p:cNvSpPr txBox="1">
            <a:spLocks/>
          </p:cNvSpPr>
          <p:nvPr/>
        </p:nvSpPr>
        <p:spPr>
          <a:xfrm>
            <a:off x="1032000" y="1868557"/>
            <a:ext cx="9069944" cy="430001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a:t>
            </a:r>
          </a:p>
          <a:p>
            <a:r>
              <a:rPr lang="en-US" sz="2000" kern="0" dirty="0">
                <a:solidFill>
                  <a:srgbClr val="000000"/>
                </a:solidFill>
                <a:latin typeface="+mn-lt"/>
              </a:rPr>
              <a:t>Use the anchor tag helper to navigate from one page to another page</a:t>
            </a:r>
          </a:p>
          <a:p>
            <a:r>
              <a:rPr lang="en-US" sz="2000" kern="0" dirty="0">
                <a:solidFill>
                  <a:srgbClr val="000000"/>
                </a:solidFill>
                <a:latin typeface="+mn-lt"/>
              </a:rPr>
              <a:t>Pass a parameter to a handler by using the anchor tag helper</a:t>
            </a:r>
          </a:p>
          <a:p>
            <a:r>
              <a:rPr lang="en-US" sz="2000" kern="0" dirty="0">
                <a:solidFill>
                  <a:srgbClr val="000000"/>
                </a:solidFill>
                <a:latin typeface="+mn-lt"/>
              </a:rPr>
              <a:t>Make tag helpers available to pages by using the </a:t>
            </a:r>
            <a:r>
              <a:rPr lang="en-US" sz="2000" b="1" kern="0" dirty="0">
                <a:solidFill>
                  <a:srgbClr val="000000"/>
                </a:solidFill>
                <a:latin typeface="+mn-lt"/>
              </a:rPr>
              <a:t>_</a:t>
            </a:r>
            <a:r>
              <a:rPr lang="en-US" sz="2000" b="1" kern="0" dirty="0" err="1">
                <a:solidFill>
                  <a:srgbClr val="000000"/>
                </a:solidFill>
                <a:latin typeface="+mn-lt"/>
              </a:rPr>
              <a:t>ViewImports.cshtml</a:t>
            </a:r>
            <a:r>
              <a:rPr lang="en-US" sz="2000" b="1" kern="0" dirty="0">
                <a:solidFill>
                  <a:srgbClr val="000000"/>
                </a:solidFill>
                <a:latin typeface="+mn-lt"/>
              </a:rPr>
              <a:t> </a:t>
            </a:r>
            <a:r>
              <a:rPr lang="en-US" sz="2000" kern="0" dirty="0">
                <a:solidFill>
                  <a:srgbClr val="000000"/>
                </a:solidFill>
                <a:latin typeface="+mn-lt"/>
              </a:rPr>
              <a:t>file</a:t>
            </a:r>
          </a:p>
        </p:txBody>
      </p:sp>
    </p:spTree>
    <p:extLst>
      <p:ext uri="{BB962C8B-B14F-4D97-AF65-F5344CB8AC3E}">
        <p14:creationId xmlns:p14="http://schemas.microsoft.com/office/powerpoint/2010/main" val="766881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3: Reusing Code</a:t>
            </a:r>
            <a:endParaRPr lang="en-IN" sz="2400" dirty="0"/>
          </a:p>
        </p:txBody>
      </p:sp>
      <p:sp>
        <p:nvSpPr>
          <p:cNvPr id="3" name="Text Placeholder 2"/>
          <p:cNvSpPr>
            <a:spLocks noGrp="1"/>
          </p:cNvSpPr>
          <p:nvPr>
            <p:ph type="body" idx="1"/>
          </p:nvPr>
        </p:nvSpPr>
        <p:spPr/>
        <p:txBody>
          <a:bodyPr>
            <a:normAutofit/>
          </a:bodyPr>
          <a:lstStyle/>
          <a:p>
            <a:r>
              <a:rPr lang="en-US" sz="2000" dirty="0"/>
              <a:t>Creating Partial Views
Using Partial Views
Demonstration: How to Create and Use Partial Views
Creating View Components
Using View Components
Invoking View Components with Parameters
Demonstration: How to Create and Use View Components</a:t>
            </a:r>
            <a:endParaRPr lang="en-IN" sz="2000" dirty="0"/>
          </a:p>
        </p:txBody>
      </p:sp>
    </p:spTree>
    <p:extLst>
      <p:ext uri="{BB962C8B-B14F-4D97-AF65-F5344CB8AC3E}">
        <p14:creationId xmlns:p14="http://schemas.microsoft.com/office/powerpoint/2010/main" val="255566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Creating Partial Views</a:t>
            </a:r>
          </a:p>
        </p:txBody>
      </p:sp>
      <p:sp>
        <p:nvSpPr>
          <p:cNvPr id="4" name="Content Placeholder 2"/>
          <p:cNvSpPr txBox="1">
            <a:spLocks/>
          </p:cNvSpPr>
          <p:nvPr/>
        </p:nvSpPr>
        <p:spPr>
          <a:xfrm>
            <a:off x="1296000" y="1550503"/>
            <a:ext cx="8805944" cy="46180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Use partial views to render identical HTML content in different locations of your web application</a:t>
            </a:r>
          </a:p>
          <a:p>
            <a:pPr lvl="0"/>
            <a:r>
              <a:rPr lang="en-US" sz="2000" kern="0" dirty="0">
                <a:solidFill>
                  <a:srgbClr val="000000"/>
                </a:solidFill>
                <a:latin typeface="+mn-lt"/>
              </a:rPr>
              <a:t>Often created inside the </a:t>
            </a:r>
            <a:r>
              <a:rPr lang="en-US" sz="2000" b="1" kern="0" dirty="0">
                <a:solidFill>
                  <a:srgbClr val="000000"/>
                </a:solidFill>
                <a:latin typeface="+mn-lt"/>
              </a:rPr>
              <a:t>/Views/Shared</a:t>
            </a:r>
            <a:r>
              <a:rPr lang="en-US" sz="2000" kern="0" dirty="0">
                <a:solidFill>
                  <a:srgbClr val="000000"/>
                </a:solidFill>
                <a:latin typeface="+mn-lt"/>
              </a:rPr>
              <a:t> folder </a:t>
            </a:r>
          </a:p>
          <a:p>
            <a:pPr lvl="0"/>
            <a:r>
              <a:rPr lang="en-US" sz="2000" kern="0" dirty="0">
                <a:solidFill>
                  <a:srgbClr val="000000"/>
                </a:solidFill>
                <a:latin typeface="+mn-lt"/>
              </a:rPr>
              <a:t>By convention, the names of partial views are prefixed with an underscore</a:t>
            </a:r>
          </a:p>
          <a:p>
            <a:pPr lvl="1"/>
            <a:r>
              <a:rPr lang="en-US" sz="2000" kern="0" dirty="0">
                <a:solidFill>
                  <a:srgbClr val="000000"/>
                </a:solidFill>
                <a:latin typeface="+mn-lt"/>
              </a:rPr>
              <a:t>For example: _</a:t>
            </a:r>
            <a:r>
              <a:rPr lang="en-US" sz="2000" kern="0" dirty="0" err="1">
                <a:solidFill>
                  <a:srgbClr val="000000"/>
                </a:solidFill>
                <a:latin typeface="+mn-lt"/>
              </a:rPr>
              <a:t>MyPartialView.cshtml</a:t>
            </a:r>
            <a:endParaRPr lang="en-US" sz="2000" kern="0" dirty="0">
              <a:solidFill>
                <a:srgbClr val="000000"/>
              </a:solidFill>
              <a:latin typeface="+mn-lt"/>
            </a:endParaRPr>
          </a:p>
          <a:p>
            <a:pPr marL="0" indent="0">
              <a:buNone/>
            </a:pPr>
            <a:endParaRPr lang="en-US" sz="2000" kern="0" dirty="0">
              <a:solidFill>
                <a:srgbClr val="000000"/>
              </a:solidFill>
              <a:latin typeface="+mn-lt"/>
            </a:endParaRPr>
          </a:p>
          <a:p>
            <a:pPr marL="0" indent="0">
              <a:buNone/>
            </a:pPr>
            <a:r>
              <a:rPr lang="en-US" sz="2000" kern="0" dirty="0">
                <a:solidFill>
                  <a:srgbClr val="000000"/>
                </a:solidFill>
                <a:latin typeface="+mn-lt"/>
              </a:rPr>
              <a:t>	    </a:t>
            </a:r>
            <a:r>
              <a:rPr lang="en-US" sz="2000" kern="0" dirty="0">
                <a:solidFill>
                  <a:srgbClr val="000000"/>
                </a:solidFill>
                <a:latin typeface="Consolas" panose="020B0609020204030204" pitchFamily="49" charset="0"/>
              </a:rPr>
              <a:t>&lt;p&gt;In partial view&lt;/p&gt;</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938331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Partial Views</a:t>
            </a:r>
          </a:p>
        </p:txBody>
      </p:sp>
      <p:sp>
        <p:nvSpPr>
          <p:cNvPr id="4" name="Content Placeholder 2" descr="The image shows a partial view that is embedded in two views. The partial view is embedded twice in the upper view and once in the bottom view.&#10;&#10;"/>
          <p:cNvSpPr txBox="1">
            <a:spLocks/>
          </p:cNvSpPr>
          <p:nvPr/>
        </p:nvSpPr>
        <p:spPr>
          <a:xfrm>
            <a:off x="1296000" y="1592969"/>
            <a:ext cx="8805944" cy="457560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You can use the </a:t>
            </a:r>
            <a:r>
              <a:rPr lang="en-US" sz="2000" b="1" kern="0" dirty="0" err="1">
                <a:solidFill>
                  <a:srgbClr val="000000"/>
                </a:solidFill>
                <a:latin typeface="+mn-lt"/>
              </a:rPr>
              <a:t>Html.PartialAsync</a:t>
            </a:r>
            <a:r>
              <a:rPr lang="en-US" sz="2000" b="1" kern="0" dirty="0">
                <a:solidFill>
                  <a:srgbClr val="000000"/>
                </a:solidFill>
                <a:latin typeface="+mn-lt"/>
              </a:rPr>
              <a:t>()</a:t>
            </a:r>
            <a:r>
              <a:rPr lang="en-US" sz="2000" kern="0" dirty="0">
                <a:solidFill>
                  <a:srgbClr val="000000"/>
                </a:solidFill>
                <a:latin typeface="+mn-lt"/>
              </a:rPr>
              <a:t> method or the &lt;partial&gt; tag helper to render a partial view within a page content</a:t>
            </a:r>
          </a:p>
        </p:txBody>
      </p:sp>
      <p:sp>
        <p:nvSpPr>
          <p:cNvPr id="5" name="Rectangle 4"/>
          <p:cNvSpPr/>
          <p:nvPr/>
        </p:nvSpPr>
        <p:spPr>
          <a:xfrm>
            <a:off x="1333413" y="2491516"/>
            <a:ext cx="7245747" cy="92333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chemeClr val="bg1"/>
                </a:solidFill>
                <a:latin typeface="Consolas" panose="020B0609020204030204" pitchFamily="49" charset="0"/>
                <a:cs typeface="Consolas" panose="020B0609020204030204" pitchFamily="49" charset="0"/>
              </a:rPr>
              <a:t>@await </a:t>
            </a:r>
            <a:r>
              <a:rPr lang="en-US" b="0" dirty="0" err="1">
                <a:solidFill>
                  <a:schemeClr val="bg1"/>
                </a:solidFill>
                <a:latin typeface="Consolas" panose="020B0609020204030204" pitchFamily="49" charset="0"/>
                <a:cs typeface="Consolas" panose="020B0609020204030204" pitchFamily="49" charset="0"/>
              </a:rPr>
              <a:t>Html.PartialAsync</a:t>
            </a:r>
            <a:r>
              <a:rPr lang="en-US" b="0" dirty="0">
                <a:solidFill>
                  <a:schemeClr val="bg1"/>
                </a:solidFill>
                <a:latin typeface="Consolas" panose="020B0609020204030204" pitchFamily="49" charset="0"/>
                <a:cs typeface="Consolas" panose="020B0609020204030204" pitchFamily="49" charset="0"/>
              </a:rPr>
              <a:t>("_</a:t>
            </a:r>
            <a:r>
              <a:rPr lang="en-US" b="0" dirty="0" err="1">
                <a:solidFill>
                  <a:schemeClr val="bg1"/>
                </a:solidFill>
                <a:latin typeface="Consolas" panose="020B0609020204030204" pitchFamily="49" charset="0"/>
                <a:cs typeface="Consolas" panose="020B0609020204030204" pitchFamily="49" charset="0"/>
              </a:rPr>
              <a:t>MyPartialView</a:t>
            </a:r>
            <a:r>
              <a:rPr lang="en-US" b="0" dirty="0">
                <a:solidFill>
                  <a:schemeClr val="bg1"/>
                </a:solidFill>
                <a:latin typeface="Consolas" panose="020B0609020204030204" pitchFamily="49" charset="0"/>
                <a:cs typeface="Consolas" panose="020B0609020204030204" pitchFamily="49" charset="0"/>
              </a:rPr>
              <a:t>")</a:t>
            </a:r>
          </a:p>
          <a:p>
            <a:pPr lvl="0"/>
            <a:r>
              <a:rPr lang="en-US" b="0" dirty="0">
                <a:solidFill>
                  <a:schemeClr val="bg1"/>
                </a:solidFill>
                <a:latin typeface="Consolas" panose="020B0609020204030204" pitchFamily="49" charset="0"/>
                <a:cs typeface="Consolas" panose="020B0609020204030204" pitchFamily="49" charset="0"/>
              </a:rPr>
              <a:t>Now in page</a:t>
            </a:r>
          </a:p>
          <a:p>
            <a:pPr lvl="0"/>
            <a:r>
              <a:rPr lang="en-US" b="0" dirty="0">
                <a:solidFill>
                  <a:schemeClr val="bg1"/>
                </a:solidFill>
                <a:latin typeface="Consolas" panose="020B0609020204030204" pitchFamily="49" charset="0"/>
                <a:cs typeface="Consolas" panose="020B0609020204030204" pitchFamily="49" charset="0"/>
              </a:rPr>
              <a:t>&lt;partial name="_</a:t>
            </a:r>
            <a:r>
              <a:rPr lang="en-US" b="0" dirty="0" err="1">
                <a:solidFill>
                  <a:schemeClr val="bg1"/>
                </a:solidFill>
                <a:latin typeface="Consolas" panose="020B0609020204030204" pitchFamily="49" charset="0"/>
                <a:cs typeface="Consolas" panose="020B0609020204030204" pitchFamily="49" charset="0"/>
              </a:rPr>
              <a:t>MyPartialView</a:t>
            </a:r>
            <a:r>
              <a:rPr lang="en-US" b="0" dirty="0">
                <a:solidFill>
                  <a:schemeClr val="bg1"/>
                </a:solidFill>
                <a:latin typeface="Consolas" panose="020B0609020204030204" pitchFamily="49" charset="0"/>
                <a:cs typeface="Consolas" panose="020B0609020204030204" pitchFamily="49" charset="0"/>
              </a:rPr>
              <a:t>" /&gt;</a:t>
            </a:r>
          </a:p>
        </p:txBody>
      </p:sp>
      <p:sp>
        <p:nvSpPr>
          <p:cNvPr id="6" name="Rectangle 5"/>
          <p:cNvSpPr/>
          <p:nvPr/>
        </p:nvSpPr>
        <p:spPr>
          <a:xfrm>
            <a:off x="4287654" y="3851330"/>
            <a:ext cx="2190790"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b="0" dirty="0">
                <a:solidFill>
                  <a:srgbClr val="000000"/>
                </a:solidFill>
                <a:latin typeface="Segoe UI" panose="020B0502040204020203" pitchFamily="34" charset="0"/>
                <a:cs typeface="Segoe UI" panose="020B0502040204020203" pitchFamily="34" charset="0"/>
              </a:rPr>
              <a:t>In partial view</a:t>
            </a:r>
          </a:p>
          <a:p>
            <a:pPr lvl="0"/>
            <a:r>
              <a:rPr lang="en-US" b="0" dirty="0">
                <a:solidFill>
                  <a:srgbClr val="000000"/>
                </a:solidFill>
                <a:latin typeface="Segoe UI" panose="020B0502040204020203" pitchFamily="34" charset="0"/>
                <a:cs typeface="Segoe UI" panose="020B0502040204020203" pitchFamily="34" charset="0"/>
              </a:rPr>
              <a:t>Now in page</a:t>
            </a:r>
          </a:p>
          <a:p>
            <a:pPr lvl="0"/>
            <a:r>
              <a:rPr lang="en-US" b="0" dirty="0">
                <a:solidFill>
                  <a:srgbClr val="000000"/>
                </a:solidFill>
                <a:latin typeface="Segoe UI" panose="020B0502040204020203" pitchFamily="34" charset="0"/>
                <a:cs typeface="Segoe UI" panose="020B0502040204020203" pitchFamily="34" charset="0"/>
              </a:rPr>
              <a:t>In partial view</a:t>
            </a:r>
            <a:endParaRPr lang="en-GB" b="0" dirty="0">
              <a:solidFill>
                <a:srgbClr val="000000"/>
              </a:solidFill>
              <a:latin typeface="Segoe UI" panose="020B0502040204020203" pitchFamily="34" charset="0"/>
              <a:cs typeface="Segoe UI" panose="020B0502040204020203" pitchFamily="34" charset="0"/>
            </a:endParaRPr>
          </a:p>
        </p:txBody>
      </p:sp>
      <p:grpSp>
        <p:nvGrpSpPr>
          <p:cNvPr id="3" name="Group 2" descr="The image shows a partial view that is embedded in two views. The partial view is embedded twice in the upper view and once in the bottom view.&#10;&#10;"/>
          <p:cNvGrpSpPr/>
          <p:nvPr/>
        </p:nvGrpSpPr>
        <p:grpSpPr>
          <a:xfrm>
            <a:off x="3280238" y="3071868"/>
            <a:ext cx="6931666" cy="3611562"/>
            <a:chOff x="1424934" y="2659063"/>
            <a:chExt cx="6931666" cy="3611562"/>
          </a:xfrm>
        </p:grpSpPr>
        <p:sp>
          <p:nvSpPr>
            <p:cNvPr id="7" name="Bent Arrow 6" descr="The image shows a partial view that is embedded in two views. The partial view is embedded twice in the upper view and once in the bottom view.&#10;&#10;"/>
            <p:cNvSpPr/>
            <p:nvPr/>
          </p:nvSpPr>
          <p:spPr bwMode="auto">
            <a:xfrm flipV="1">
              <a:off x="1424934" y="3324847"/>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grpSp>
          <p:nvGrpSpPr>
            <p:cNvPr id="8" name="Group 4" descr="The image shows a partial view that is embedded in two views. The partial view is embedded twice in the upper view and once in the bottom view.&#10;&#10;"/>
            <p:cNvGrpSpPr>
              <a:grpSpLocks noChangeAspect="1"/>
            </p:cNvGrpSpPr>
            <p:nvPr/>
          </p:nvGrpSpPr>
          <p:grpSpPr bwMode="auto">
            <a:xfrm>
              <a:off x="5037138" y="2659063"/>
              <a:ext cx="3319462" cy="3611562"/>
              <a:chOff x="3173" y="1675"/>
              <a:chExt cx="2091" cy="2275"/>
            </a:xfrm>
          </p:grpSpPr>
          <p:sp>
            <p:nvSpPr>
              <p:cNvPr id="9" name="AutoShape 3"/>
              <p:cNvSpPr>
                <a:spLocks noChangeAspect="1" noChangeArrowheads="1" noTextEdit="1"/>
              </p:cNvSpPr>
              <p:nvPr/>
            </p:nvSpPr>
            <p:spPr bwMode="auto">
              <a:xfrm>
                <a:off x="3173" y="1675"/>
                <a:ext cx="2091" cy="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0" name="Freeform 5"/>
              <p:cNvSpPr>
                <a:spLocks noEditPoints="1"/>
              </p:cNvSpPr>
              <p:nvPr/>
            </p:nvSpPr>
            <p:spPr bwMode="auto">
              <a:xfrm>
                <a:off x="3652" y="2194"/>
                <a:ext cx="510" cy="453"/>
              </a:xfrm>
              <a:custGeom>
                <a:avLst/>
                <a:gdLst>
                  <a:gd name="T0" fmla="*/ 99 w 215"/>
                  <a:gd name="T1" fmla="*/ 9 h 191"/>
                  <a:gd name="T2" fmla="*/ 111 w 215"/>
                  <a:gd name="T3" fmla="*/ 31 h 191"/>
                  <a:gd name="T4" fmla="*/ 114 w 215"/>
                  <a:gd name="T5" fmla="*/ 39 h 191"/>
                  <a:gd name="T6" fmla="*/ 106 w 215"/>
                  <a:gd name="T7" fmla="*/ 43 h 191"/>
                  <a:gd name="T8" fmla="*/ 42 w 215"/>
                  <a:gd name="T9" fmla="*/ 160 h 191"/>
                  <a:gd name="T10" fmla="*/ 124 w 215"/>
                  <a:gd name="T11" fmla="*/ 78 h 191"/>
                  <a:gd name="T12" fmla="*/ 133 w 215"/>
                  <a:gd name="T13" fmla="*/ 74 h 191"/>
                  <a:gd name="T14" fmla="*/ 136 w 215"/>
                  <a:gd name="T15" fmla="*/ 81 h 191"/>
                  <a:gd name="T16" fmla="*/ 148 w 215"/>
                  <a:gd name="T17" fmla="*/ 103 h 191"/>
                  <a:gd name="T18" fmla="*/ 201 w 215"/>
                  <a:gd name="T19" fmla="*/ 16 h 191"/>
                  <a:gd name="T20" fmla="*/ 99 w 215"/>
                  <a:gd name="T21" fmla="*/ 9 h 191"/>
                  <a:gd name="T22" fmla="*/ 84 w 215"/>
                  <a:gd name="T23" fmla="*/ 0 h 191"/>
                  <a:gd name="T24" fmla="*/ 215 w 215"/>
                  <a:gd name="T25" fmla="*/ 9 h 191"/>
                  <a:gd name="T26" fmla="*/ 146 w 215"/>
                  <a:gd name="T27" fmla="*/ 121 h 191"/>
                  <a:gd name="T28" fmla="*/ 128 w 215"/>
                  <a:gd name="T29" fmla="*/ 85 h 191"/>
                  <a:gd name="T30" fmla="*/ 44 w 215"/>
                  <a:gd name="T31" fmla="*/ 191 h 191"/>
                  <a:gd name="T32" fmla="*/ 102 w 215"/>
                  <a:gd name="T33" fmla="*/ 36 h 191"/>
                  <a:gd name="T34" fmla="*/ 84 w 215"/>
                  <a:gd name="T35" fmla="*/ 0 h 191"/>
                  <a:gd name="T36" fmla="*/ 84 w 215"/>
                  <a:gd name="T3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91">
                    <a:moveTo>
                      <a:pt x="99" y="9"/>
                    </a:moveTo>
                    <a:cubicBezTo>
                      <a:pt x="111" y="31"/>
                      <a:pt x="111" y="31"/>
                      <a:pt x="111" y="31"/>
                    </a:cubicBezTo>
                    <a:cubicBezTo>
                      <a:pt x="114" y="39"/>
                      <a:pt x="114" y="39"/>
                      <a:pt x="114" y="39"/>
                    </a:cubicBezTo>
                    <a:cubicBezTo>
                      <a:pt x="106" y="43"/>
                      <a:pt x="106" y="43"/>
                      <a:pt x="106" y="43"/>
                    </a:cubicBezTo>
                    <a:cubicBezTo>
                      <a:pt x="49" y="73"/>
                      <a:pt x="28" y="111"/>
                      <a:pt x="42" y="160"/>
                    </a:cubicBezTo>
                    <a:cubicBezTo>
                      <a:pt x="58" y="113"/>
                      <a:pt x="94" y="94"/>
                      <a:pt x="124" y="78"/>
                    </a:cubicBezTo>
                    <a:cubicBezTo>
                      <a:pt x="133" y="74"/>
                      <a:pt x="133" y="74"/>
                      <a:pt x="133" y="74"/>
                    </a:cubicBezTo>
                    <a:cubicBezTo>
                      <a:pt x="136" y="81"/>
                      <a:pt x="136" y="81"/>
                      <a:pt x="136" y="81"/>
                    </a:cubicBezTo>
                    <a:cubicBezTo>
                      <a:pt x="148" y="103"/>
                      <a:pt x="148" y="103"/>
                      <a:pt x="148" y="103"/>
                    </a:cubicBezTo>
                    <a:cubicBezTo>
                      <a:pt x="201" y="16"/>
                      <a:pt x="201" y="16"/>
                      <a:pt x="201" y="16"/>
                    </a:cubicBezTo>
                    <a:cubicBezTo>
                      <a:pt x="99" y="9"/>
                      <a:pt x="99" y="9"/>
                      <a:pt x="99" y="9"/>
                    </a:cubicBezTo>
                    <a:moveTo>
                      <a:pt x="84" y="0"/>
                    </a:moveTo>
                    <a:cubicBezTo>
                      <a:pt x="215" y="9"/>
                      <a:pt x="215" y="9"/>
                      <a:pt x="215" y="9"/>
                    </a:cubicBezTo>
                    <a:cubicBezTo>
                      <a:pt x="146" y="121"/>
                      <a:pt x="146" y="121"/>
                      <a:pt x="146" y="121"/>
                    </a:cubicBezTo>
                    <a:cubicBezTo>
                      <a:pt x="128" y="85"/>
                      <a:pt x="128" y="85"/>
                      <a:pt x="128" y="85"/>
                    </a:cubicBezTo>
                    <a:cubicBezTo>
                      <a:pt x="88" y="106"/>
                      <a:pt x="51" y="127"/>
                      <a:pt x="44" y="191"/>
                    </a:cubicBezTo>
                    <a:cubicBezTo>
                      <a:pt x="29" y="161"/>
                      <a:pt x="0" y="90"/>
                      <a:pt x="102" y="36"/>
                    </a:cubicBezTo>
                    <a:cubicBezTo>
                      <a:pt x="84" y="0"/>
                      <a:pt x="84" y="0"/>
                      <a:pt x="84" y="0"/>
                    </a:cubicBezTo>
                    <a:cubicBezTo>
                      <a:pt x="84" y="0"/>
                      <a:pt x="84" y="0"/>
                      <a:pt x="84" y="0"/>
                    </a:cubicBez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1" name="Freeform 6"/>
              <p:cNvSpPr>
                <a:spLocks noEditPoints="1"/>
              </p:cNvSpPr>
              <p:nvPr/>
            </p:nvSpPr>
            <p:spPr bwMode="auto">
              <a:xfrm>
                <a:off x="3664" y="3192"/>
                <a:ext cx="538" cy="405"/>
              </a:xfrm>
              <a:custGeom>
                <a:avLst/>
                <a:gdLst>
                  <a:gd name="T0" fmla="*/ 114 w 227"/>
                  <a:gd name="T1" fmla="*/ 160 h 171"/>
                  <a:gd name="T2" fmla="*/ 120 w 227"/>
                  <a:gd name="T3" fmla="*/ 137 h 171"/>
                  <a:gd name="T4" fmla="*/ 122 w 227"/>
                  <a:gd name="T5" fmla="*/ 130 h 171"/>
                  <a:gd name="T6" fmla="*/ 113 w 227"/>
                  <a:gd name="T7" fmla="*/ 127 h 171"/>
                  <a:gd name="T8" fmla="*/ 26 w 227"/>
                  <a:gd name="T9" fmla="*/ 29 h 171"/>
                  <a:gd name="T10" fmla="*/ 123 w 227"/>
                  <a:gd name="T11" fmla="*/ 91 h 171"/>
                  <a:gd name="T12" fmla="*/ 132 w 227"/>
                  <a:gd name="T13" fmla="*/ 94 h 171"/>
                  <a:gd name="T14" fmla="*/ 134 w 227"/>
                  <a:gd name="T15" fmla="*/ 87 h 171"/>
                  <a:gd name="T16" fmla="*/ 141 w 227"/>
                  <a:gd name="T17" fmla="*/ 64 h 171"/>
                  <a:gd name="T18" fmla="*/ 211 w 227"/>
                  <a:gd name="T19" fmla="*/ 136 h 171"/>
                  <a:gd name="T20" fmla="*/ 114 w 227"/>
                  <a:gd name="T21" fmla="*/ 160 h 171"/>
                  <a:gd name="T22" fmla="*/ 101 w 227"/>
                  <a:gd name="T23" fmla="*/ 171 h 171"/>
                  <a:gd name="T24" fmla="*/ 227 w 227"/>
                  <a:gd name="T25" fmla="*/ 140 h 171"/>
                  <a:gd name="T26" fmla="*/ 136 w 227"/>
                  <a:gd name="T27" fmla="*/ 48 h 171"/>
                  <a:gd name="T28" fmla="*/ 125 w 227"/>
                  <a:gd name="T29" fmla="*/ 84 h 171"/>
                  <a:gd name="T30" fmla="*/ 22 w 227"/>
                  <a:gd name="T31" fmla="*/ 0 h 171"/>
                  <a:gd name="T32" fmla="*/ 111 w 227"/>
                  <a:gd name="T33" fmla="*/ 135 h 171"/>
                  <a:gd name="T34" fmla="*/ 101 w 227"/>
                  <a:gd name="T35" fmla="*/ 171 h 171"/>
                  <a:gd name="T36" fmla="*/ 101 w 227"/>
                  <a:gd name="T37"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7" h="171">
                    <a:moveTo>
                      <a:pt x="114" y="160"/>
                    </a:moveTo>
                    <a:cubicBezTo>
                      <a:pt x="120" y="137"/>
                      <a:pt x="120" y="137"/>
                      <a:pt x="120" y="137"/>
                    </a:cubicBezTo>
                    <a:cubicBezTo>
                      <a:pt x="122" y="130"/>
                      <a:pt x="122" y="130"/>
                      <a:pt x="122" y="130"/>
                    </a:cubicBezTo>
                    <a:cubicBezTo>
                      <a:pt x="113" y="127"/>
                      <a:pt x="113" y="127"/>
                      <a:pt x="113" y="127"/>
                    </a:cubicBezTo>
                    <a:cubicBezTo>
                      <a:pt x="51" y="109"/>
                      <a:pt x="22" y="77"/>
                      <a:pt x="26" y="29"/>
                    </a:cubicBezTo>
                    <a:cubicBezTo>
                      <a:pt x="51" y="71"/>
                      <a:pt x="91" y="82"/>
                      <a:pt x="123" y="91"/>
                    </a:cubicBezTo>
                    <a:cubicBezTo>
                      <a:pt x="132" y="94"/>
                      <a:pt x="132" y="94"/>
                      <a:pt x="132" y="94"/>
                    </a:cubicBezTo>
                    <a:cubicBezTo>
                      <a:pt x="134" y="87"/>
                      <a:pt x="134" y="87"/>
                      <a:pt x="134" y="87"/>
                    </a:cubicBezTo>
                    <a:cubicBezTo>
                      <a:pt x="141" y="64"/>
                      <a:pt x="141" y="64"/>
                      <a:pt x="141" y="64"/>
                    </a:cubicBezTo>
                    <a:cubicBezTo>
                      <a:pt x="211" y="136"/>
                      <a:pt x="211" y="136"/>
                      <a:pt x="211" y="136"/>
                    </a:cubicBezTo>
                    <a:cubicBezTo>
                      <a:pt x="114" y="160"/>
                      <a:pt x="114" y="160"/>
                      <a:pt x="114" y="160"/>
                    </a:cubicBezTo>
                    <a:moveTo>
                      <a:pt x="101" y="171"/>
                    </a:moveTo>
                    <a:cubicBezTo>
                      <a:pt x="227" y="140"/>
                      <a:pt x="227" y="140"/>
                      <a:pt x="227" y="140"/>
                    </a:cubicBezTo>
                    <a:cubicBezTo>
                      <a:pt x="136" y="48"/>
                      <a:pt x="136" y="48"/>
                      <a:pt x="136" y="48"/>
                    </a:cubicBezTo>
                    <a:cubicBezTo>
                      <a:pt x="125" y="84"/>
                      <a:pt x="125" y="84"/>
                      <a:pt x="125" y="84"/>
                    </a:cubicBezTo>
                    <a:cubicBezTo>
                      <a:pt x="82" y="72"/>
                      <a:pt x="42" y="59"/>
                      <a:pt x="22" y="0"/>
                    </a:cubicBezTo>
                    <a:cubicBezTo>
                      <a:pt x="13" y="31"/>
                      <a:pt x="0" y="102"/>
                      <a:pt x="111" y="135"/>
                    </a:cubicBezTo>
                    <a:cubicBezTo>
                      <a:pt x="101" y="171"/>
                      <a:pt x="101" y="171"/>
                      <a:pt x="101" y="171"/>
                    </a:cubicBezTo>
                    <a:cubicBezTo>
                      <a:pt x="101" y="171"/>
                      <a:pt x="101" y="171"/>
                      <a:pt x="101" y="171"/>
                    </a:cubicBez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2" name="Freeform 7"/>
              <p:cNvSpPr>
                <a:spLocks noEditPoints="1"/>
              </p:cNvSpPr>
              <p:nvPr/>
            </p:nvSpPr>
            <p:spPr bwMode="auto">
              <a:xfrm rot="1417785">
                <a:off x="3180" y="2597"/>
                <a:ext cx="636" cy="618"/>
              </a:xfrm>
              <a:custGeom>
                <a:avLst/>
                <a:gdLst>
                  <a:gd name="T0" fmla="*/ 106 w 268"/>
                  <a:gd name="T1" fmla="*/ 127 h 261"/>
                  <a:gd name="T2" fmla="*/ 115 w 268"/>
                  <a:gd name="T3" fmla="*/ 110 h 261"/>
                  <a:gd name="T4" fmla="*/ 93 w 268"/>
                  <a:gd name="T5" fmla="*/ 133 h 261"/>
                  <a:gd name="T6" fmla="*/ 97 w 268"/>
                  <a:gd name="T7" fmla="*/ 159 h 261"/>
                  <a:gd name="T8" fmla="*/ 95 w 268"/>
                  <a:gd name="T9" fmla="*/ 174 h 261"/>
                  <a:gd name="T10" fmla="*/ 111 w 268"/>
                  <a:gd name="T11" fmla="*/ 174 h 261"/>
                  <a:gd name="T12" fmla="*/ 155 w 268"/>
                  <a:gd name="T13" fmla="*/ 204 h 261"/>
                  <a:gd name="T14" fmla="*/ 139 w 268"/>
                  <a:gd name="T15" fmla="*/ 193 h 261"/>
                  <a:gd name="T16" fmla="*/ 122 w 268"/>
                  <a:gd name="T17" fmla="*/ 163 h 261"/>
                  <a:gd name="T18" fmla="*/ 117 w 268"/>
                  <a:gd name="T19" fmla="*/ 151 h 261"/>
                  <a:gd name="T20" fmla="*/ 184 w 268"/>
                  <a:gd name="T21" fmla="*/ 164 h 261"/>
                  <a:gd name="T22" fmla="*/ 176 w 268"/>
                  <a:gd name="T23" fmla="*/ 181 h 261"/>
                  <a:gd name="T24" fmla="*/ 198 w 268"/>
                  <a:gd name="T25" fmla="*/ 158 h 261"/>
                  <a:gd name="T26" fmla="*/ 194 w 268"/>
                  <a:gd name="T27" fmla="*/ 132 h 261"/>
                  <a:gd name="T28" fmla="*/ 196 w 268"/>
                  <a:gd name="T29" fmla="*/ 117 h 261"/>
                  <a:gd name="T30" fmla="*/ 180 w 268"/>
                  <a:gd name="T31" fmla="*/ 117 h 261"/>
                  <a:gd name="T32" fmla="*/ 136 w 268"/>
                  <a:gd name="T33" fmla="*/ 87 h 261"/>
                  <a:gd name="T34" fmla="*/ 152 w 268"/>
                  <a:gd name="T35" fmla="*/ 98 h 261"/>
                  <a:gd name="T36" fmla="*/ 169 w 268"/>
                  <a:gd name="T37" fmla="*/ 128 h 261"/>
                  <a:gd name="T38" fmla="*/ 174 w 268"/>
                  <a:gd name="T39" fmla="*/ 140 h 261"/>
                  <a:gd name="T40" fmla="*/ 145 w 268"/>
                  <a:gd name="T41" fmla="*/ 3 h 261"/>
                  <a:gd name="T42" fmla="*/ 13 w 268"/>
                  <a:gd name="T43" fmla="*/ 46 h 261"/>
                  <a:gd name="T44" fmla="*/ 80 w 268"/>
                  <a:gd name="T45" fmla="*/ 248 h 261"/>
                  <a:gd name="T46" fmla="*/ 255 w 268"/>
                  <a:gd name="T47" fmla="*/ 193 h 261"/>
                  <a:gd name="T48" fmla="*/ 211 w 268"/>
                  <a:gd name="T49" fmla="*/ 44 h 261"/>
                  <a:gd name="T50" fmla="*/ 182 w 268"/>
                  <a:gd name="T51" fmla="*/ 34 h 261"/>
                  <a:gd name="T52" fmla="*/ 151 w 268"/>
                  <a:gd name="T53" fmla="*/ 50 h 261"/>
                  <a:gd name="T54" fmla="*/ 140 w 268"/>
                  <a:gd name="T55" fmla="*/ 17 h 261"/>
                  <a:gd name="T56" fmla="*/ 251 w 268"/>
                  <a:gd name="T57" fmla="*/ 175 h 261"/>
                  <a:gd name="T58" fmla="*/ 98 w 268"/>
                  <a:gd name="T59" fmla="*/ 244 h 261"/>
                  <a:gd name="T60" fmla="*/ 17 w 268"/>
                  <a:gd name="T61" fmla="*/ 64 h 261"/>
                  <a:gd name="T62" fmla="*/ 118 w 268"/>
                  <a:gd name="T63" fmla="*/ 17 h 261"/>
                  <a:gd name="T64" fmla="*/ 144 w 268"/>
                  <a:gd name="T65" fmla="*/ 68 h 261"/>
                  <a:gd name="T66" fmla="*/ 198 w 268"/>
                  <a:gd name="T67" fmla="*/ 49 h 261"/>
                  <a:gd name="T68" fmla="*/ 251 w 268"/>
                  <a:gd name="T69" fmla="*/ 17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8" h="261">
                    <a:moveTo>
                      <a:pt x="117" y="151"/>
                    </a:moveTo>
                    <a:cubicBezTo>
                      <a:pt x="106" y="127"/>
                      <a:pt x="106" y="127"/>
                      <a:pt x="106" y="127"/>
                    </a:cubicBezTo>
                    <a:cubicBezTo>
                      <a:pt x="105" y="124"/>
                      <a:pt x="105" y="121"/>
                      <a:pt x="107" y="117"/>
                    </a:cubicBezTo>
                    <a:cubicBezTo>
                      <a:pt x="108" y="114"/>
                      <a:pt x="111" y="112"/>
                      <a:pt x="115" y="110"/>
                    </a:cubicBezTo>
                    <a:cubicBezTo>
                      <a:pt x="110" y="98"/>
                      <a:pt x="110" y="98"/>
                      <a:pt x="110" y="98"/>
                    </a:cubicBezTo>
                    <a:cubicBezTo>
                      <a:pt x="95" y="104"/>
                      <a:pt x="88" y="120"/>
                      <a:pt x="93" y="133"/>
                    </a:cubicBezTo>
                    <a:cubicBezTo>
                      <a:pt x="101" y="151"/>
                      <a:pt x="101" y="151"/>
                      <a:pt x="101" y="151"/>
                    </a:cubicBezTo>
                    <a:cubicBezTo>
                      <a:pt x="102" y="154"/>
                      <a:pt x="100" y="158"/>
                      <a:pt x="97" y="159"/>
                    </a:cubicBezTo>
                    <a:cubicBezTo>
                      <a:pt x="90" y="162"/>
                      <a:pt x="90" y="162"/>
                      <a:pt x="90" y="162"/>
                    </a:cubicBezTo>
                    <a:cubicBezTo>
                      <a:pt x="95" y="174"/>
                      <a:pt x="95" y="174"/>
                      <a:pt x="95" y="174"/>
                    </a:cubicBezTo>
                    <a:cubicBezTo>
                      <a:pt x="102" y="171"/>
                      <a:pt x="102" y="171"/>
                      <a:pt x="102" y="171"/>
                    </a:cubicBezTo>
                    <a:cubicBezTo>
                      <a:pt x="105" y="170"/>
                      <a:pt x="109" y="171"/>
                      <a:pt x="111" y="174"/>
                    </a:cubicBezTo>
                    <a:cubicBezTo>
                      <a:pt x="118" y="192"/>
                      <a:pt x="118" y="192"/>
                      <a:pt x="118" y="192"/>
                    </a:cubicBezTo>
                    <a:cubicBezTo>
                      <a:pt x="124" y="205"/>
                      <a:pt x="140" y="210"/>
                      <a:pt x="155" y="204"/>
                    </a:cubicBezTo>
                    <a:cubicBezTo>
                      <a:pt x="150" y="192"/>
                      <a:pt x="150" y="192"/>
                      <a:pt x="150" y="192"/>
                    </a:cubicBezTo>
                    <a:cubicBezTo>
                      <a:pt x="146" y="194"/>
                      <a:pt x="142" y="194"/>
                      <a:pt x="139" y="193"/>
                    </a:cubicBezTo>
                    <a:cubicBezTo>
                      <a:pt x="136" y="192"/>
                      <a:pt x="133" y="189"/>
                      <a:pt x="132" y="186"/>
                    </a:cubicBezTo>
                    <a:cubicBezTo>
                      <a:pt x="122" y="163"/>
                      <a:pt x="122" y="163"/>
                      <a:pt x="122" y="163"/>
                    </a:cubicBezTo>
                    <a:cubicBezTo>
                      <a:pt x="120" y="160"/>
                      <a:pt x="116" y="158"/>
                      <a:pt x="112" y="160"/>
                    </a:cubicBezTo>
                    <a:cubicBezTo>
                      <a:pt x="116" y="158"/>
                      <a:pt x="118" y="154"/>
                      <a:pt x="117" y="151"/>
                    </a:cubicBezTo>
                    <a:close/>
                    <a:moveTo>
                      <a:pt x="174" y="140"/>
                    </a:moveTo>
                    <a:cubicBezTo>
                      <a:pt x="184" y="164"/>
                      <a:pt x="184" y="164"/>
                      <a:pt x="184" y="164"/>
                    </a:cubicBezTo>
                    <a:cubicBezTo>
                      <a:pt x="186" y="167"/>
                      <a:pt x="186" y="170"/>
                      <a:pt x="184" y="174"/>
                    </a:cubicBezTo>
                    <a:cubicBezTo>
                      <a:pt x="182" y="177"/>
                      <a:pt x="180" y="180"/>
                      <a:pt x="176" y="181"/>
                    </a:cubicBezTo>
                    <a:cubicBezTo>
                      <a:pt x="181" y="193"/>
                      <a:pt x="181" y="193"/>
                      <a:pt x="181" y="193"/>
                    </a:cubicBezTo>
                    <a:cubicBezTo>
                      <a:pt x="196" y="187"/>
                      <a:pt x="203" y="171"/>
                      <a:pt x="198" y="158"/>
                    </a:cubicBezTo>
                    <a:cubicBezTo>
                      <a:pt x="190" y="141"/>
                      <a:pt x="190" y="141"/>
                      <a:pt x="190" y="141"/>
                    </a:cubicBezTo>
                    <a:cubicBezTo>
                      <a:pt x="189" y="137"/>
                      <a:pt x="190" y="133"/>
                      <a:pt x="194" y="132"/>
                    </a:cubicBezTo>
                    <a:cubicBezTo>
                      <a:pt x="201" y="129"/>
                      <a:pt x="201" y="129"/>
                      <a:pt x="201" y="129"/>
                    </a:cubicBezTo>
                    <a:cubicBezTo>
                      <a:pt x="196" y="117"/>
                      <a:pt x="196" y="117"/>
                      <a:pt x="196" y="117"/>
                    </a:cubicBezTo>
                    <a:cubicBezTo>
                      <a:pt x="189" y="120"/>
                      <a:pt x="189" y="120"/>
                      <a:pt x="189" y="120"/>
                    </a:cubicBezTo>
                    <a:cubicBezTo>
                      <a:pt x="185" y="122"/>
                      <a:pt x="181" y="120"/>
                      <a:pt x="180" y="117"/>
                    </a:cubicBezTo>
                    <a:cubicBezTo>
                      <a:pt x="172" y="99"/>
                      <a:pt x="172" y="99"/>
                      <a:pt x="172" y="99"/>
                    </a:cubicBezTo>
                    <a:cubicBezTo>
                      <a:pt x="167" y="86"/>
                      <a:pt x="151" y="81"/>
                      <a:pt x="136" y="87"/>
                    </a:cubicBezTo>
                    <a:cubicBezTo>
                      <a:pt x="141" y="99"/>
                      <a:pt x="141" y="99"/>
                      <a:pt x="141" y="99"/>
                    </a:cubicBezTo>
                    <a:cubicBezTo>
                      <a:pt x="145" y="97"/>
                      <a:pt x="148" y="97"/>
                      <a:pt x="152" y="98"/>
                    </a:cubicBezTo>
                    <a:cubicBezTo>
                      <a:pt x="155" y="99"/>
                      <a:pt x="158" y="102"/>
                      <a:pt x="159" y="105"/>
                    </a:cubicBezTo>
                    <a:cubicBezTo>
                      <a:pt x="169" y="128"/>
                      <a:pt x="169" y="128"/>
                      <a:pt x="169" y="128"/>
                    </a:cubicBezTo>
                    <a:cubicBezTo>
                      <a:pt x="171" y="132"/>
                      <a:pt x="175" y="133"/>
                      <a:pt x="178" y="132"/>
                    </a:cubicBezTo>
                    <a:cubicBezTo>
                      <a:pt x="175" y="133"/>
                      <a:pt x="173" y="137"/>
                      <a:pt x="174" y="140"/>
                    </a:cubicBezTo>
                    <a:close/>
                    <a:moveTo>
                      <a:pt x="187" y="20"/>
                    </a:moveTo>
                    <a:cubicBezTo>
                      <a:pt x="145" y="3"/>
                      <a:pt x="145" y="3"/>
                      <a:pt x="145" y="3"/>
                    </a:cubicBezTo>
                    <a:cubicBezTo>
                      <a:pt x="136" y="0"/>
                      <a:pt x="121" y="0"/>
                      <a:pt x="112" y="4"/>
                    </a:cubicBezTo>
                    <a:cubicBezTo>
                      <a:pt x="13" y="46"/>
                      <a:pt x="13" y="46"/>
                      <a:pt x="13" y="46"/>
                    </a:cubicBezTo>
                    <a:cubicBezTo>
                      <a:pt x="4" y="50"/>
                      <a:pt x="0" y="60"/>
                      <a:pt x="4" y="69"/>
                    </a:cubicBezTo>
                    <a:cubicBezTo>
                      <a:pt x="80" y="248"/>
                      <a:pt x="80" y="248"/>
                      <a:pt x="80" y="248"/>
                    </a:cubicBezTo>
                    <a:cubicBezTo>
                      <a:pt x="84" y="257"/>
                      <a:pt x="94" y="261"/>
                      <a:pt x="103" y="257"/>
                    </a:cubicBezTo>
                    <a:cubicBezTo>
                      <a:pt x="255" y="193"/>
                      <a:pt x="255" y="193"/>
                      <a:pt x="255" y="193"/>
                    </a:cubicBezTo>
                    <a:cubicBezTo>
                      <a:pt x="264" y="189"/>
                      <a:pt x="268" y="178"/>
                      <a:pt x="265" y="169"/>
                    </a:cubicBezTo>
                    <a:cubicBezTo>
                      <a:pt x="211" y="44"/>
                      <a:pt x="211" y="44"/>
                      <a:pt x="211" y="44"/>
                    </a:cubicBezTo>
                    <a:cubicBezTo>
                      <a:pt x="207" y="34"/>
                      <a:pt x="197" y="24"/>
                      <a:pt x="187" y="20"/>
                    </a:cubicBezTo>
                    <a:close/>
                    <a:moveTo>
                      <a:pt x="182" y="34"/>
                    </a:moveTo>
                    <a:cubicBezTo>
                      <a:pt x="183" y="34"/>
                      <a:pt x="184" y="35"/>
                      <a:pt x="185" y="35"/>
                    </a:cubicBezTo>
                    <a:cubicBezTo>
                      <a:pt x="151" y="50"/>
                      <a:pt x="151" y="50"/>
                      <a:pt x="151" y="50"/>
                    </a:cubicBezTo>
                    <a:cubicBezTo>
                      <a:pt x="137" y="16"/>
                      <a:pt x="137" y="16"/>
                      <a:pt x="137" y="16"/>
                    </a:cubicBezTo>
                    <a:cubicBezTo>
                      <a:pt x="138" y="16"/>
                      <a:pt x="139" y="16"/>
                      <a:pt x="140" y="17"/>
                    </a:cubicBezTo>
                    <a:lnTo>
                      <a:pt x="182" y="34"/>
                    </a:lnTo>
                    <a:close/>
                    <a:moveTo>
                      <a:pt x="251" y="175"/>
                    </a:moveTo>
                    <a:cubicBezTo>
                      <a:pt x="252" y="176"/>
                      <a:pt x="251" y="179"/>
                      <a:pt x="249" y="179"/>
                    </a:cubicBezTo>
                    <a:cubicBezTo>
                      <a:pt x="98" y="244"/>
                      <a:pt x="98" y="244"/>
                      <a:pt x="98" y="244"/>
                    </a:cubicBezTo>
                    <a:cubicBezTo>
                      <a:pt x="96" y="245"/>
                      <a:pt x="94" y="244"/>
                      <a:pt x="93" y="242"/>
                    </a:cubicBezTo>
                    <a:cubicBezTo>
                      <a:pt x="17" y="64"/>
                      <a:pt x="17" y="64"/>
                      <a:pt x="17" y="64"/>
                    </a:cubicBezTo>
                    <a:cubicBezTo>
                      <a:pt x="16" y="62"/>
                      <a:pt x="17" y="60"/>
                      <a:pt x="19" y="59"/>
                    </a:cubicBezTo>
                    <a:cubicBezTo>
                      <a:pt x="118" y="17"/>
                      <a:pt x="118" y="17"/>
                      <a:pt x="118" y="17"/>
                    </a:cubicBezTo>
                    <a:cubicBezTo>
                      <a:pt x="119" y="17"/>
                      <a:pt x="120" y="16"/>
                      <a:pt x="121" y="16"/>
                    </a:cubicBezTo>
                    <a:cubicBezTo>
                      <a:pt x="144" y="68"/>
                      <a:pt x="144" y="68"/>
                      <a:pt x="144" y="68"/>
                    </a:cubicBezTo>
                    <a:cubicBezTo>
                      <a:pt x="196" y="46"/>
                      <a:pt x="196" y="46"/>
                      <a:pt x="196" y="46"/>
                    </a:cubicBezTo>
                    <a:cubicBezTo>
                      <a:pt x="197" y="47"/>
                      <a:pt x="197" y="48"/>
                      <a:pt x="198" y="49"/>
                    </a:cubicBezTo>
                    <a:lnTo>
                      <a:pt x="251" y="175"/>
                    </a:lnTo>
                    <a:close/>
                    <a:moveTo>
                      <a:pt x="251" y="175"/>
                    </a:moveTo>
                    <a:cubicBezTo>
                      <a:pt x="251" y="175"/>
                      <a:pt x="251" y="175"/>
                      <a:pt x="251" y="175"/>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3" name="Rectangle 8"/>
              <p:cNvSpPr>
                <a:spLocks noChangeArrowheads="1"/>
              </p:cNvSpPr>
              <p:nvPr/>
            </p:nvSpPr>
            <p:spPr bwMode="auto">
              <a:xfrm>
                <a:off x="4294" y="1677"/>
                <a:ext cx="970" cy="970"/>
              </a:xfrm>
              <a:prstGeom prst="rect">
                <a:avLst/>
              </a:prstGeom>
              <a:solidFill>
                <a:srgbClr val="F190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4" name="Rectangle 9"/>
              <p:cNvSpPr>
                <a:spLocks noChangeArrowheads="1"/>
              </p:cNvSpPr>
              <p:nvPr/>
            </p:nvSpPr>
            <p:spPr bwMode="auto">
              <a:xfrm>
                <a:off x="4287" y="2981"/>
                <a:ext cx="970" cy="969"/>
              </a:xfrm>
              <a:prstGeom prst="rect">
                <a:avLst/>
              </a:prstGeom>
              <a:solidFill>
                <a:srgbClr val="F190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5" name="Freeform 10"/>
              <p:cNvSpPr>
                <a:spLocks noEditPoints="1"/>
              </p:cNvSpPr>
              <p:nvPr/>
            </p:nvSpPr>
            <p:spPr bwMode="auto">
              <a:xfrm>
                <a:off x="4411" y="1789"/>
                <a:ext cx="244" cy="277"/>
              </a:xfrm>
              <a:custGeom>
                <a:avLst/>
                <a:gdLst>
                  <a:gd name="T0" fmla="*/ 37 w 103"/>
                  <a:gd name="T1" fmla="*/ 56 h 117"/>
                  <a:gd name="T2" fmla="*/ 44 w 103"/>
                  <a:gd name="T3" fmla="*/ 50 h 117"/>
                  <a:gd name="T4" fmla="*/ 30 w 103"/>
                  <a:gd name="T5" fmla="*/ 56 h 117"/>
                  <a:gd name="T6" fmla="*/ 26 w 103"/>
                  <a:gd name="T7" fmla="*/ 69 h 117"/>
                  <a:gd name="T8" fmla="*/ 22 w 103"/>
                  <a:gd name="T9" fmla="*/ 76 h 117"/>
                  <a:gd name="T10" fmla="*/ 29 w 103"/>
                  <a:gd name="T11" fmla="*/ 79 h 117"/>
                  <a:gd name="T12" fmla="*/ 44 w 103"/>
                  <a:gd name="T13" fmla="*/ 102 h 117"/>
                  <a:gd name="T14" fmla="*/ 39 w 103"/>
                  <a:gd name="T15" fmla="*/ 93 h 117"/>
                  <a:gd name="T16" fmla="*/ 37 w 103"/>
                  <a:gd name="T17" fmla="*/ 76 h 117"/>
                  <a:gd name="T18" fmla="*/ 37 w 103"/>
                  <a:gd name="T19" fmla="*/ 69 h 117"/>
                  <a:gd name="T20" fmla="*/ 66 w 103"/>
                  <a:gd name="T21" fmla="*/ 89 h 117"/>
                  <a:gd name="T22" fmla="*/ 58 w 103"/>
                  <a:gd name="T23" fmla="*/ 95 h 117"/>
                  <a:gd name="T24" fmla="*/ 73 w 103"/>
                  <a:gd name="T25" fmla="*/ 89 h 117"/>
                  <a:gd name="T26" fmla="*/ 77 w 103"/>
                  <a:gd name="T27" fmla="*/ 76 h 117"/>
                  <a:gd name="T28" fmla="*/ 80 w 103"/>
                  <a:gd name="T29" fmla="*/ 70 h 117"/>
                  <a:gd name="T30" fmla="*/ 73 w 103"/>
                  <a:gd name="T31" fmla="*/ 67 h 117"/>
                  <a:gd name="T32" fmla="*/ 59 w 103"/>
                  <a:gd name="T33" fmla="*/ 44 h 117"/>
                  <a:gd name="T34" fmla="*/ 64 w 103"/>
                  <a:gd name="T35" fmla="*/ 52 h 117"/>
                  <a:gd name="T36" fmla="*/ 66 w 103"/>
                  <a:gd name="T37" fmla="*/ 70 h 117"/>
                  <a:gd name="T38" fmla="*/ 66 w 103"/>
                  <a:gd name="T39" fmla="*/ 76 h 117"/>
                  <a:gd name="T40" fmla="*/ 80 w 103"/>
                  <a:gd name="T41" fmla="*/ 7 h 117"/>
                  <a:gd name="T42" fmla="*/ 11 w 103"/>
                  <a:gd name="T43" fmla="*/ 0 h 117"/>
                  <a:gd name="T44" fmla="*/ 0 w 103"/>
                  <a:gd name="T45" fmla="*/ 106 h 117"/>
                  <a:gd name="T46" fmla="*/ 92 w 103"/>
                  <a:gd name="T47" fmla="*/ 117 h 117"/>
                  <a:gd name="T48" fmla="*/ 102 w 103"/>
                  <a:gd name="T49" fmla="*/ 39 h 117"/>
                  <a:gd name="T50" fmla="*/ 91 w 103"/>
                  <a:gd name="T51" fmla="*/ 28 h 117"/>
                  <a:gd name="T52" fmla="*/ 74 w 103"/>
                  <a:gd name="T53" fmla="*/ 30 h 117"/>
                  <a:gd name="T54" fmla="*/ 75 w 103"/>
                  <a:gd name="T55" fmla="*/ 12 h 117"/>
                  <a:gd name="T56" fmla="*/ 94 w 103"/>
                  <a:gd name="T57" fmla="*/ 108 h 117"/>
                  <a:gd name="T58" fmla="*/ 9 w 103"/>
                  <a:gd name="T59" fmla="*/ 108 h 117"/>
                  <a:gd name="T60" fmla="*/ 9 w 103"/>
                  <a:gd name="T61" fmla="*/ 9 h 117"/>
                  <a:gd name="T62" fmla="*/ 65 w 103"/>
                  <a:gd name="T63" fmla="*/ 8 h 117"/>
                  <a:gd name="T64" fmla="*/ 66 w 103"/>
                  <a:gd name="T65" fmla="*/ 37 h 117"/>
                  <a:gd name="T66" fmla="*/ 95 w 103"/>
                  <a:gd name="T67" fmla="*/ 39 h 117"/>
                  <a:gd name="T68" fmla="*/ 94 w 103"/>
                  <a:gd name="T69" fmla="*/ 10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117">
                    <a:moveTo>
                      <a:pt x="37" y="69"/>
                    </a:moveTo>
                    <a:cubicBezTo>
                      <a:pt x="37" y="56"/>
                      <a:pt x="37" y="56"/>
                      <a:pt x="37" y="56"/>
                    </a:cubicBezTo>
                    <a:cubicBezTo>
                      <a:pt x="37" y="55"/>
                      <a:pt x="38" y="53"/>
                      <a:pt x="39" y="52"/>
                    </a:cubicBezTo>
                    <a:cubicBezTo>
                      <a:pt x="41" y="51"/>
                      <a:pt x="42" y="50"/>
                      <a:pt x="44" y="50"/>
                    </a:cubicBezTo>
                    <a:cubicBezTo>
                      <a:pt x="44" y="44"/>
                      <a:pt x="44" y="44"/>
                      <a:pt x="44" y="44"/>
                    </a:cubicBezTo>
                    <a:cubicBezTo>
                      <a:pt x="36" y="43"/>
                      <a:pt x="30" y="49"/>
                      <a:pt x="30" y="56"/>
                    </a:cubicBezTo>
                    <a:cubicBezTo>
                      <a:pt x="30" y="66"/>
                      <a:pt x="30" y="66"/>
                      <a:pt x="30" y="66"/>
                    </a:cubicBezTo>
                    <a:cubicBezTo>
                      <a:pt x="30" y="68"/>
                      <a:pt x="28" y="69"/>
                      <a:pt x="26" y="69"/>
                    </a:cubicBezTo>
                    <a:cubicBezTo>
                      <a:pt x="22" y="69"/>
                      <a:pt x="22" y="69"/>
                      <a:pt x="22" y="69"/>
                    </a:cubicBezTo>
                    <a:cubicBezTo>
                      <a:pt x="22" y="76"/>
                      <a:pt x="22" y="76"/>
                      <a:pt x="22" y="76"/>
                    </a:cubicBezTo>
                    <a:cubicBezTo>
                      <a:pt x="26" y="76"/>
                      <a:pt x="26" y="76"/>
                      <a:pt x="26" y="76"/>
                    </a:cubicBezTo>
                    <a:cubicBezTo>
                      <a:pt x="28" y="76"/>
                      <a:pt x="29" y="77"/>
                      <a:pt x="29" y="79"/>
                    </a:cubicBezTo>
                    <a:cubicBezTo>
                      <a:pt x="29" y="89"/>
                      <a:pt x="29" y="89"/>
                      <a:pt x="29" y="89"/>
                    </a:cubicBezTo>
                    <a:cubicBezTo>
                      <a:pt x="29" y="96"/>
                      <a:pt x="36" y="102"/>
                      <a:pt x="44" y="102"/>
                    </a:cubicBezTo>
                    <a:cubicBezTo>
                      <a:pt x="44" y="95"/>
                      <a:pt x="44" y="95"/>
                      <a:pt x="44" y="95"/>
                    </a:cubicBezTo>
                    <a:cubicBezTo>
                      <a:pt x="42" y="95"/>
                      <a:pt x="40" y="95"/>
                      <a:pt x="39" y="93"/>
                    </a:cubicBezTo>
                    <a:cubicBezTo>
                      <a:pt x="37" y="92"/>
                      <a:pt x="37" y="90"/>
                      <a:pt x="37" y="89"/>
                    </a:cubicBezTo>
                    <a:cubicBezTo>
                      <a:pt x="37" y="76"/>
                      <a:pt x="37" y="76"/>
                      <a:pt x="37" y="76"/>
                    </a:cubicBezTo>
                    <a:cubicBezTo>
                      <a:pt x="37" y="74"/>
                      <a:pt x="35" y="72"/>
                      <a:pt x="33" y="72"/>
                    </a:cubicBezTo>
                    <a:cubicBezTo>
                      <a:pt x="35" y="72"/>
                      <a:pt x="37" y="71"/>
                      <a:pt x="37" y="69"/>
                    </a:cubicBezTo>
                    <a:close/>
                    <a:moveTo>
                      <a:pt x="66" y="76"/>
                    </a:moveTo>
                    <a:cubicBezTo>
                      <a:pt x="66" y="89"/>
                      <a:pt x="66" y="89"/>
                      <a:pt x="66" y="89"/>
                    </a:cubicBezTo>
                    <a:cubicBezTo>
                      <a:pt x="66" y="91"/>
                      <a:pt x="65" y="92"/>
                      <a:pt x="63" y="94"/>
                    </a:cubicBezTo>
                    <a:cubicBezTo>
                      <a:pt x="62" y="95"/>
                      <a:pt x="60" y="95"/>
                      <a:pt x="58" y="95"/>
                    </a:cubicBezTo>
                    <a:cubicBezTo>
                      <a:pt x="58" y="102"/>
                      <a:pt x="58" y="102"/>
                      <a:pt x="58" y="102"/>
                    </a:cubicBezTo>
                    <a:cubicBezTo>
                      <a:pt x="66" y="102"/>
                      <a:pt x="73" y="96"/>
                      <a:pt x="73" y="89"/>
                    </a:cubicBezTo>
                    <a:cubicBezTo>
                      <a:pt x="73" y="79"/>
                      <a:pt x="73" y="79"/>
                      <a:pt x="73" y="79"/>
                    </a:cubicBezTo>
                    <a:cubicBezTo>
                      <a:pt x="73" y="78"/>
                      <a:pt x="75" y="76"/>
                      <a:pt x="77" y="76"/>
                    </a:cubicBezTo>
                    <a:cubicBezTo>
                      <a:pt x="80" y="76"/>
                      <a:pt x="80" y="76"/>
                      <a:pt x="80" y="76"/>
                    </a:cubicBezTo>
                    <a:cubicBezTo>
                      <a:pt x="80" y="70"/>
                      <a:pt x="80" y="70"/>
                      <a:pt x="80" y="70"/>
                    </a:cubicBezTo>
                    <a:cubicBezTo>
                      <a:pt x="77" y="70"/>
                      <a:pt x="77" y="70"/>
                      <a:pt x="77" y="70"/>
                    </a:cubicBezTo>
                    <a:cubicBezTo>
                      <a:pt x="75" y="70"/>
                      <a:pt x="73" y="68"/>
                      <a:pt x="73" y="67"/>
                    </a:cubicBezTo>
                    <a:cubicBezTo>
                      <a:pt x="73" y="57"/>
                      <a:pt x="73" y="57"/>
                      <a:pt x="73" y="57"/>
                    </a:cubicBezTo>
                    <a:cubicBezTo>
                      <a:pt x="73" y="50"/>
                      <a:pt x="67" y="44"/>
                      <a:pt x="59" y="44"/>
                    </a:cubicBezTo>
                    <a:cubicBezTo>
                      <a:pt x="59" y="50"/>
                      <a:pt x="59" y="50"/>
                      <a:pt x="59" y="50"/>
                    </a:cubicBezTo>
                    <a:cubicBezTo>
                      <a:pt x="61" y="50"/>
                      <a:pt x="63" y="51"/>
                      <a:pt x="64" y="52"/>
                    </a:cubicBezTo>
                    <a:cubicBezTo>
                      <a:pt x="65" y="53"/>
                      <a:pt x="66" y="55"/>
                      <a:pt x="66" y="57"/>
                    </a:cubicBezTo>
                    <a:cubicBezTo>
                      <a:pt x="66" y="70"/>
                      <a:pt x="66" y="70"/>
                      <a:pt x="66" y="70"/>
                    </a:cubicBezTo>
                    <a:cubicBezTo>
                      <a:pt x="66" y="71"/>
                      <a:pt x="67" y="73"/>
                      <a:pt x="69" y="73"/>
                    </a:cubicBezTo>
                    <a:cubicBezTo>
                      <a:pt x="67" y="73"/>
                      <a:pt x="66" y="74"/>
                      <a:pt x="66" y="76"/>
                    </a:cubicBezTo>
                    <a:close/>
                    <a:moveTo>
                      <a:pt x="96" y="23"/>
                    </a:moveTo>
                    <a:cubicBezTo>
                      <a:pt x="80" y="7"/>
                      <a:pt x="80" y="7"/>
                      <a:pt x="80" y="7"/>
                    </a:cubicBezTo>
                    <a:cubicBezTo>
                      <a:pt x="77" y="3"/>
                      <a:pt x="70" y="0"/>
                      <a:pt x="65" y="0"/>
                    </a:cubicBezTo>
                    <a:cubicBezTo>
                      <a:pt x="11" y="0"/>
                      <a:pt x="11" y="0"/>
                      <a:pt x="11" y="0"/>
                    </a:cubicBezTo>
                    <a:cubicBezTo>
                      <a:pt x="6" y="0"/>
                      <a:pt x="1" y="4"/>
                      <a:pt x="1" y="9"/>
                    </a:cubicBezTo>
                    <a:cubicBezTo>
                      <a:pt x="0" y="106"/>
                      <a:pt x="0" y="106"/>
                      <a:pt x="0" y="106"/>
                    </a:cubicBezTo>
                    <a:cubicBezTo>
                      <a:pt x="0" y="111"/>
                      <a:pt x="4" y="116"/>
                      <a:pt x="9" y="116"/>
                    </a:cubicBezTo>
                    <a:cubicBezTo>
                      <a:pt x="92" y="117"/>
                      <a:pt x="92" y="117"/>
                      <a:pt x="92" y="117"/>
                    </a:cubicBezTo>
                    <a:cubicBezTo>
                      <a:pt x="97" y="117"/>
                      <a:pt x="101" y="113"/>
                      <a:pt x="102" y="108"/>
                    </a:cubicBezTo>
                    <a:cubicBezTo>
                      <a:pt x="102" y="39"/>
                      <a:pt x="102" y="39"/>
                      <a:pt x="102" y="39"/>
                    </a:cubicBezTo>
                    <a:cubicBezTo>
                      <a:pt x="103" y="34"/>
                      <a:pt x="100" y="27"/>
                      <a:pt x="96" y="23"/>
                    </a:cubicBezTo>
                    <a:close/>
                    <a:moveTo>
                      <a:pt x="91" y="28"/>
                    </a:moveTo>
                    <a:cubicBezTo>
                      <a:pt x="91" y="29"/>
                      <a:pt x="92" y="29"/>
                      <a:pt x="92" y="30"/>
                    </a:cubicBezTo>
                    <a:cubicBezTo>
                      <a:pt x="74" y="30"/>
                      <a:pt x="74" y="30"/>
                      <a:pt x="74" y="30"/>
                    </a:cubicBezTo>
                    <a:cubicBezTo>
                      <a:pt x="74" y="11"/>
                      <a:pt x="74" y="11"/>
                      <a:pt x="74" y="11"/>
                    </a:cubicBezTo>
                    <a:cubicBezTo>
                      <a:pt x="74" y="11"/>
                      <a:pt x="75" y="12"/>
                      <a:pt x="75" y="12"/>
                    </a:cubicBezTo>
                    <a:lnTo>
                      <a:pt x="91" y="28"/>
                    </a:lnTo>
                    <a:close/>
                    <a:moveTo>
                      <a:pt x="94" y="108"/>
                    </a:moveTo>
                    <a:cubicBezTo>
                      <a:pt x="94" y="109"/>
                      <a:pt x="93" y="110"/>
                      <a:pt x="92" y="109"/>
                    </a:cubicBezTo>
                    <a:cubicBezTo>
                      <a:pt x="9" y="108"/>
                      <a:pt x="9" y="108"/>
                      <a:pt x="9" y="108"/>
                    </a:cubicBezTo>
                    <a:cubicBezTo>
                      <a:pt x="8" y="108"/>
                      <a:pt x="7" y="108"/>
                      <a:pt x="7" y="107"/>
                    </a:cubicBezTo>
                    <a:cubicBezTo>
                      <a:pt x="9" y="9"/>
                      <a:pt x="9" y="9"/>
                      <a:pt x="9" y="9"/>
                    </a:cubicBezTo>
                    <a:cubicBezTo>
                      <a:pt x="9" y="8"/>
                      <a:pt x="10" y="7"/>
                      <a:pt x="10" y="7"/>
                    </a:cubicBezTo>
                    <a:cubicBezTo>
                      <a:pt x="65" y="8"/>
                      <a:pt x="65" y="8"/>
                      <a:pt x="65" y="8"/>
                    </a:cubicBezTo>
                    <a:cubicBezTo>
                      <a:pt x="65" y="8"/>
                      <a:pt x="66" y="8"/>
                      <a:pt x="67" y="8"/>
                    </a:cubicBezTo>
                    <a:cubicBezTo>
                      <a:pt x="66" y="37"/>
                      <a:pt x="66" y="37"/>
                      <a:pt x="66" y="37"/>
                    </a:cubicBezTo>
                    <a:cubicBezTo>
                      <a:pt x="95" y="37"/>
                      <a:pt x="95" y="37"/>
                      <a:pt x="95" y="37"/>
                    </a:cubicBezTo>
                    <a:cubicBezTo>
                      <a:pt x="95" y="38"/>
                      <a:pt x="95" y="38"/>
                      <a:pt x="95" y="39"/>
                    </a:cubicBezTo>
                    <a:lnTo>
                      <a:pt x="94" y="108"/>
                    </a:lnTo>
                    <a:close/>
                    <a:moveTo>
                      <a:pt x="94" y="108"/>
                    </a:moveTo>
                    <a:cubicBezTo>
                      <a:pt x="94" y="108"/>
                      <a:pt x="94" y="108"/>
                      <a:pt x="94" y="108"/>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6" name="Freeform 11"/>
              <p:cNvSpPr>
                <a:spLocks noEditPoints="1"/>
              </p:cNvSpPr>
              <p:nvPr/>
            </p:nvSpPr>
            <p:spPr bwMode="auto">
              <a:xfrm>
                <a:off x="4650" y="3327"/>
                <a:ext cx="244" cy="277"/>
              </a:xfrm>
              <a:custGeom>
                <a:avLst/>
                <a:gdLst>
                  <a:gd name="T0" fmla="*/ 37 w 103"/>
                  <a:gd name="T1" fmla="*/ 57 h 117"/>
                  <a:gd name="T2" fmla="*/ 45 w 103"/>
                  <a:gd name="T3" fmla="*/ 50 h 117"/>
                  <a:gd name="T4" fmla="*/ 30 w 103"/>
                  <a:gd name="T5" fmla="*/ 57 h 117"/>
                  <a:gd name="T6" fmla="*/ 26 w 103"/>
                  <a:gd name="T7" fmla="*/ 69 h 117"/>
                  <a:gd name="T8" fmla="*/ 22 w 103"/>
                  <a:gd name="T9" fmla="*/ 76 h 117"/>
                  <a:gd name="T10" fmla="*/ 30 w 103"/>
                  <a:gd name="T11" fmla="*/ 79 h 117"/>
                  <a:gd name="T12" fmla="*/ 44 w 103"/>
                  <a:gd name="T13" fmla="*/ 102 h 117"/>
                  <a:gd name="T14" fmla="*/ 39 w 103"/>
                  <a:gd name="T15" fmla="*/ 94 h 117"/>
                  <a:gd name="T16" fmla="*/ 37 w 103"/>
                  <a:gd name="T17" fmla="*/ 76 h 117"/>
                  <a:gd name="T18" fmla="*/ 37 w 103"/>
                  <a:gd name="T19" fmla="*/ 70 h 117"/>
                  <a:gd name="T20" fmla="*/ 66 w 103"/>
                  <a:gd name="T21" fmla="*/ 89 h 117"/>
                  <a:gd name="T22" fmla="*/ 58 w 103"/>
                  <a:gd name="T23" fmla="*/ 96 h 117"/>
                  <a:gd name="T24" fmla="*/ 73 w 103"/>
                  <a:gd name="T25" fmla="*/ 90 h 117"/>
                  <a:gd name="T26" fmla="*/ 77 w 103"/>
                  <a:gd name="T27" fmla="*/ 77 h 117"/>
                  <a:gd name="T28" fmla="*/ 81 w 103"/>
                  <a:gd name="T29" fmla="*/ 70 h 117"/>
                  <a:gd name="T30" fmla="*/ 73 w 103"/>
                  <a:gd name="T31" fmla="*/ 67 h 117"/>
                  <a:gd name="T32" fmla="*/ 59 w 103"/>
                  <a:gd name="T33" fmla="*/ 44 h 117"/>
                  <a:gd name="T34" fmla="*/ 64 w 103"/>
                  <a:gd name="T35" fmla="*/ 52 h 117"/>
                  <a:gd name="T36" fmla="*/ 66 w 103"/>
                  <a:gd name="T37" fmla="*/ 70 h 117"/>
                  <a:gd name="T38" fmla="*/ 66 w 103"/>
                  <a:gd name="T39" fmla="*/ 76 h 117"/>
                  <a:gd name="T40" fmla="*/ 81 w 103"/>
                  <a:gd name="T41" fmla="*/ 7 h 117"/>
                  <a:gd name="T42" fmla="*/ 11 w 103"/>
                  <a:gd name="T43" fmla="*/ 0 h 117"/>
                  <a:gd name="T44" fmla="*/ 0 w 103"/>
                  <a:gd name="T45" fmla="*/ 107 h 117"/>
                  <a:gd name="T46" fmla="*/ 93 w 103"/>
                  <a:gd name="T47" fmla="*/ 117 h 117"/>
                  <a:gd name="T48" fmla="*/ 103 w 103"/>
                  <a:gd name="T49" fmla="*/ 39 h 117"/>
                  <a:gd name="T50" fmla="*/ 91 w 103"/>
                  <a:gd name="T51" fmla="*/ 29 h 117"/>
                  <a:gd name="T52" fmla="*/ 74 w 103"/>
                  <a:gd name="T53" fmla="*/ 30 h 117"/>
                  <a:gd name="T54" fmla="*/ 75 w 103"/>
                  <a:gd name="T55" fmla="*/ 12 h 117"/>
                  <a:gd name="T56" fmla="*/ 95 w 103"/>
                  <a:gd name="T57" fmla="*/ 108 h 117"/>
                  <a:gd name="T58" fmla="*/ 9 w 103"/>
                  <a:gd name="T59" fmla="*/ 109 h 117"/>
                  <a:gd name="T60" fmla="*/ 9 w 103"/>
                  <a:gd name="T61" fmla="*/ 9 h 117"/>
                  <a:gd name="T62" fmla="*/ 65 w 103"/>
                  <a:gd name="T63" fmla="*/ 8 h 117"/>
                  <a:gd name="T64" fmla="*/ 66 w 103"/>
                  <a:gd name="T65" fmla="*/ 37 h 117"/>
                  <a:gd name="T66" fmla="*/ 95 w 103"/>
                  <a:gd name="T67" fmla="*/ 39 h 117"/>
                  <a:gd name="T68" fmla="*/ 95 w 103"/>
                  <a:gd name="T69" fmla="*/ 10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117">
                    <a:moveTo>
                      <a:pt x="37" y="70"/>
                    </a:moveTo>
                    <a:cubicBezTo>
                      <a:pt x="37" y="57"/>
                      <a:pt x="37" y="57"/>
                      <a:pt x="37" y="57"/>
                    </a:cubicBezTo>
                    <a:cubicBezTo>
                      <a:pt x="37" y="55"/>
                      <a:pt x="38" y="53"/>
                      <a:pt x="39" y="52"/>
                    </a:cubicBezTo>
                    <a:cubicBezTo>
                      <a:pt x="41" y="51"/>
                      <a:pt x="43" y="50"/>
                      <a:pt x="45" y="50"/>
                    </a:cubicBezTo>
                    <a:cubicBezTo>
                      <a:pt x="45" y="44"/>
                      <a:pt x="45" y="44"/>
                      <a:pt x="45" y="44"/>
                    </a:cubicBezTo>
                    <a:cubicBezTo>
                      <a:pt x="37" y="44"/>
                      <a:pt x="30" y="49"/>
                      <a:pt x="30" y="57"/>
                    </a:cubicBezTo>
                    <a:cubicBezTo>
                      <a:pt x="30" y="66"/>
                      <a:pt x="30" y="66"/>
                      <a:pt x="30" y="66"/>
                    </a:cubicBezTo>
                    <a:cubicBezTo>
                      <a:pt x="30" y="68"/>
                      <a:pt x="28" y="70"/>
                      <a:pt x="26" y="69"/>
                    </a:cubicBezTo>
                    <a:cubicBezTo>
                      <a:pt x="23" y="69"/>
                      <a:pt x="23" y="69"/>
                      <a:pt x="23" y="69"/>
                    </a:cubicBezTo>
                    <a:cubicBezTo>
                      <a:pt x="22" y="76"/>
                      <a:pt x="22" y="76"/>
                      <a:pt x="22" y="76"/>
                    </a:cubicBezTo>
                    <a:cubicBezTo>
                      <a:pt x="26" y="76"/>
                      <a:pt x="26" y="76"/>
                      <a:pt x="26" y="76"/>
                    </a:cubicBezTo>
                    <a:cubicBezTo>
                      <a:pt x="28" y="76"/>
                      <a:pt x="30" y="77"/>
                      <a:pt x="30" y="79"/>
                    </a:cubicBezTo>
                    <a:cubicBezTo>
                      <a:pt x="30" y="89"/>
                      <a:pt x="30" y="89"/>
                      <a:pt x="30" y="89"/>
                    </a:cubicBezTo>
                    <a:cubicBezTo>
                      <a:pt x="29" y="96"/>
                      <a:pt x="36" y="102"/>
                      <a:pt x="44" y="102"/>
                    </a:cubicBezTo>
                    <a:cubicBezTo>
                      <a:pt x="44" y="96"/>
                      <a:pt x="44" y="96"/>
                      <a:pt x="44" y="96"/>
                    </a:cubicBezTo>
                    <a:cubicBezTo>
                      <a:pt x="42" y="96"/>
                      <a:pt x="40" y="95"/>
                      <a:pt x="39" y="94"/>
                    </a:cubicBezTo>
                    <a:cubicBezTo>
                      <a:pt x="38" y="92"/>
                      <a:pt x="37" y="91"/>
                      <a:pt x="37" y="89"/>
                    </a:cubicBezTo>
                    <a:cubicBezTo>
                      <a:pt x="37" y="76"/>
                      <a:pt x="37" y="76"/>
                      <a:pt x="37" y="76"/>
                    </a:cubicBezTo>
                    <a:cubicBezTo>
                      <a:pt x="37" y="74"/>
                      <a:pt x="35" y="73"/>
                      <a:pt x="33" y="73"/>
                    </a:cubicBezTo>
                    <a:cubicBezTo>
                      <a:pt x="35" y="73"/>
                      <a:pt x="37" y="71"/>
                      <a:pt x="37" y="70"/>
                    </a:cubicBezTo>
                    <a:close/>
                    <a:moveTo>
                      <a:pt x="66" y="76"/>
                    </a:moveTo>
                    <a:cubicBezTo>
                      <a:pt x="66" y="89"/>
                      <a:pt x="66" y="89"/>
                      <a:pt x="66" y="89"/>
                    </a:cubicBezTo>
                    <a:cubicBezTo>
                      <a:pt x="66" y="91"/>
                      <a:pt x="65" y="93"/>
                      <a:pt x="64" y="94"/>
                    </a:cubicBezTo>
                    <a:cubicBezTo>
                      <a:pt x="62" y="95"/>
                      <a:pt x="60" y="96"/>
                      <a:pt x="58" y="96"/>
                    </a:cubicBezTo>
                    <a:cubicBezTo>
                      <a:pt x="58" y="102"/>
                      <a:pt x="58" y="102"/>
                      <a:pt x="58" y="102"/>
                    </a:cubicBezTo>
                    <a:cubicBezTo>
                      <a:pt x="66" y="102"/>
                      <a:pt x="73" y="97"/>
                      <a:pt x="73" y="90"/>
                    </a:cubicBezTo>
                    <a:cubicBezTo>
                      <a:pt x="73" y="80"/>
                      <a:pt x="73" y="80"/>
                      <a:pt x="73" y="80"/>
                    </a:cubicBezTo>
                    <a:cubicBezTo>
                      <a:pt x="73" y="78"/>
                      <a:pt x="75" y="77"/>
                      <a:pt x="77" y="77"/>
                    </a:cubicBezTo>
                    <a:cubicBezTo>
                      <a:pt x="80" y="77"/>
                      <a:pt x="80" y="77"/>
                      <a:pt x="80" y="77"/>
                    </a:cubicBezTo>
                    <a:cubicBezTo>
                      <a:pt x="81" y="70"/>
                      <a:pt x="81" y="70"/>
                      <a:pt x="81" y="70"/>
                    </a:cubicBezTo>
                    <a:cubicBezTo>
                      <a:pt x="77" y="70"/>
                      <a:pt x="77" y="70"/>
                      <a:pt x="77" y="70"/>
                    </a:cubicBezTo>
                    <a:cubicBezTo>
                      <a:pt x="75" y="70"/>
                      <a:pt x="73" y="69"/>
                      <a:pt x="73" y="67"/>
                    </a:cubicBezTo>
                    <a:cubicBezTo>
                      <a:pt x="73" y="57"/>
                      <a:pt x="73" y="57"/>
                      <a:pt x="73" y="57"/>
                    </a:cubicBezTo>
                    <a:cubicBezTo>
                      <a:pt x="74" y="50"/>
                      <a:pt x="67" y="44"/>
                      <a:pt x="59" y="44"/>
                    </a:cubicBezTo>
                    <a:cubicBezTo>
                      <a:pt x="59" y="51"/>
                      <a:pt x="59" y="51"/>
                      <a:pt x="59" y="51"/>
                    </a:cubicBezTo>
                    <a:cubicBezTo>
                      <a:pt x="61" y="51"/>
                      <a:pt x="63" y="51"/>
                      <a:pt x="64" y="52"/>
                    </a:cubicBezTo>
                    <a:cubicBezTo>
                      <a:pt x="66" y="54"/>
                      <a:pt x="66" y="55"/>
                      <a:pt x="66" y="57"/>
                    </a:cubicBezTo>
                    <a:cubicBezTo>
                      <a:pt x="66" y="70"/>
                      <a:pt x="66" y="70"/>
                      <a:pt x="66" y="70"/>
                    </a:cubicBezTo>
                    <a:cubicBezTo>
                      <a:pt x="66" y="72"/>
                      <a:pt x="68" y="73"/>
                      <a:pt x="70" y="73"/>
                    </a:cubicBezTo>
                    <a:cubicBezTo>
                      <a:pt x="68" y="73"/>
                      <a:pt x="66" y="75"/>
                      <a:pt x="66" y="76"/>
                    </a:cubicBezTo>
                    <a:close/>
                    <a:moveTo>
                      <a:pt x="96" y="24"/>
                    </a:moveTo>
                    <a:cubicBezTo>
                      <a:pt x="81" y="7"/>
                      <a:pt x="81" y="7"/>
                      <a:pt x="81" y="7"/>
                    </a:cubicBezTo>
                    <a:cubicBezTo>
                      <a:pt x="77" y="4"/>
                      <a:pt x="70" y="1"/>
                      <a:pt x="65" y="1"/>
                    </a:cubicBezTo>
                    <a:cubicBezTo>
                      <a:pt x="11" y="0"/>
                      <a:pt x="11" y="0"/>
                      <a:pt x="11" y="0"/>
                    </a:cubicBezTo>
                    <a:cubicBezTo>
                      <a:pt x="6" y="0"/>
                      <a:pt x="2" y="4"/>
                      <a:pt x="2" y="9"/>
                    </a:cubicBezTo>
                    <a:cubicBezTo>
                      <a:pt x="0" y="107"/>
                      <a:pt x="0" y="107"/>
                      <a:pt x="0" y="107"/>
                    </a:cubicBezTo>
                    <a:cubicBezTo>
                      <a:pt x="0" y="112"/>
                      <a:pt x="4" y="116"/>
                      <a:pt x="9" y="116"/>
                    </a:cubicBezTo>
                    <a:cubicBezTo>
                      <a:pt x="93" y="117"/>
                      <a:pt x="93" y="117"/>
                      <a:pt x="93" y="117"/>
                    </a:cubicBezTo>
                    <a:cubicBezTo>
                      <a:pt x="98" y="117"/>
                      <a:pt x="102" y="113"/>
                      <a:pt x="102" y="108"/>
                    </a:cubicBezTo>
                    <a:cubicBezTo>
                      <a:pt x="103" y="39"/>
                      <a:pt x="103" y="39"/>
                      <a:pt x="103" y="39"/>
                    </a:cubicBezTo>
                    <a:cubicBezTo>
                      <a:pt x="103" y="34"/>
                      <a:pt x="100" y="27"/>
                      <a:pt x="96" y="24"/>
                    </a:cubicBezTo>
                    <a:close/>
                    <a:moveTo>
                      <a:pt x="91" y="29"/>
                    </a:moveTo>
                    <a:cubicBezTo>
                      <a:pt x="92" y="29"/>
                      <a:pt x="92" y="30"/>
                      <a:pt x="92" y="30"/>
                    </a:cubicBezTo>
                    <a:cubicBezTo>
                      <a:pt x="74" y="30"/>
                      <a:pt x="74" y="30"/>
                      <a:pt x="74" y="30"/>
                    </a:cubicBezTo>
                    <a:cubicBezTo>
                      <a:pt x="74" y="11"/>
                      <a:pt x="74" y="11"/>
                      <a:pt x="74" y="11"/>
                    </a:cubicBezTo>
                    <a:cubicBezTo>
                      <a:pt x="75" y="12"/>
                      <a:pt x="75" y="12"/>
                      <a:pt x="75" y="12"/>
                    </a:cubicBezTo>
                    <a:lnTo>
                      <a:pt x="91" y="29"/>
                    </a:lnTo>
                    <a:close/>
                    <a:moveTo>
                      <a:pt x="95" y="108"/>
                    </a:moveTo>
                    <a:cubicBezTo>
                      <a:pt x="95" y="109"/>
                      <a:pt x="94" y="110"/>
                      <a:pt x="93" y="110"/>
                    </a:cubicBezTo>
                    <a:cubicBezTo>
                      <a:pt x="9" y="109"/>
                      <a:pt x="9" y="109"/>
                      <a:pt x="9" y="109"/>
                    </a:cubicBezTo>
                    <a:cubicBezTo>
                      <a:pt x="8" y="109"/>
                      <a:pt x="8" y="108"/>
                      <a:pt x="8" y="107"/>
                    </a:cubicBezTo>
                    <a:cubicBezTo>
                      <a:pt x="9" y="9"/>
                      <a:pt x="9" y="9"/>
                      <a:pt x="9" y="9"/>
                    </a:cubicBezTo>
                    <a:cubicBezTo>
                      <a:pt x="9" y="8"/>
                      <a:pt x="10" y="7"/>
                      <a:pt x="11" y="7"/>
                    </a:cubicBezTo>
                    <a:cubicBezTo>
                      <a:pt x="65" y="8"/>
                      <a:pt x="65" y="8"/>
                      <a:pt x="65" y="8"/>
                    </a:cubicBezTo>
                    <a:cubicBezTo>
                      <a:pt x="66" y="8"/>
                      <a:pt x="66" y="8"/>
                      <a:pt x="67" y="8"/>
                    </a:cubicBezTo>
                    <a:cubicBezTo>
                      <a:pt x="66" y="37"/>
                      <a:pt x="66" y="37"/>
                      <a:pt x="66" y="37"/>
                    </a:cubicBezTo>
                    <a:cubicBezTo>
                      <a:pt x="95" y="37"/>
                      <a:pt x="95" y="37"/>
                      <a:pt x="95" y="37"/>
                    </a:cubicBezTo>
                    <a:cubicBezTo>
                      <a:pt x="95" y="38"/>
                      <a:pt x="95" y="39"/>
                      <a:pt x="95" y="39"/>
                    </a:cubicBezTo>
                    <a:lnTo>
                      <a:pt x="95" y="108"/>
                    </a:lnTo>
                    <a:close/>
                    <a:moveTo>
                      <a:pt x="95" y="108"/>
                    </a:moveTo>
                    <a:cubicBezTo>
                      <a:pt x="95" y="108"/>
                      <a:pt x="95" y="108"/>
                      <a:pt x="95" y="108"/>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7" name="Freeform 12"/>
              <p:cNvSpPr>
                <a:spLocks noEditPoints="1"/>
              </p:cNvSpPr>
              <p:nvPr/>
            </p:nvSpPr>
            <p:spPr bwMode="auto">
              <a:xfrm>
                <a:off x="4911" y="2282"/>
                <a:ext cx="242" cy="277"/>
              </a:xfrm>
              <a:custGeom>
                <a:avLst/>
                <a:gdLst>
                  <a:gd name="T0" fmla="*/ 37 w 102"/>
                  <a:gd name="T1" fmla="*/ 57 h 117"/>
                  <a:gd name="T2" fmla="*/ 44 w 102"/>
                  <a:gd name="T3" fmla="*/ 50 h 117"/>
                  <a:gd name="T4" fmla="*/ 30 w 102"/>
                  <a:gd name="T5" fmla="*/ 57 h 117"/>
                  <a:gd name="T6" fmla="*/ 26 w 102"/>
                  <a:gd name="T7" fmla="*/ 70 h 117"/>
                  <a:gd name="T8" fmla="*/ 22 w 102"/>
                  <a:gd name="T9" fmla="*/ 76 h 117"/>
                  <a:gd name="T10" fmla="*/ 30 w 102"/>
                  <a:gd name="T11" fmla="*/ 79 h 117"/>
                  <a:gd name="T12" fmla="*/ 44 w 102"/>
                  <a:gd name="T13" fmla="*/ 102 h 117"/>
                  <a:gd name="T14" fmla="*/ 39 w 102"/>
                  <a:gd name="T15" fmla="*/ 94 h 117"/>
                  <a:gd name="T16" fmla="*/ 37 w 102"/>
                  <a:gd name="T17" fmla="*/ 76 h 117"/>
                  <a:gd name="T18" fmla="*/ 37 w 102"/>
                  <a:gd name="T19" fmla="*/ 70 h 117"/>
                  <a:gd name="T20" fmla="*/ 66 w 102"/>
                  <a:gd name="T21" fmla="*/ 89 h 117"/>
                  <a:gd name="T22" fmla="*/ 58 w 102"/>
                  <a:gd name="T23" fmla="*/ 96 h 117"/>
                  <a:gd name="T24" fmla="*/ 73 w 102"/>
                  <a:gd name="T25" fmla="*/ 89 h 117"/>
                  <a:gd name="T26" fmla="*/ 77 w 102"/>
                  <a:gd name="T27" fmla="*/ 76 h 117"/>
                  <a:gd name="T28" fmla="*/ 80 w 102"/>
                  <a:gd name="T29" fmla="*/ 70 h 117"/>
                  <a:gd name="T30" fmla="*/ 73 w 102"/>
                  <a:gd name="T31" fmla="*/ 66 h 117"/>
                  <a:gd name="T32" fmla="*/ 59 w 102"/>
                  <a:gd name="T33" fmla="*/ 44 h 117"/>
                  <a:gd name="T34" fmla="*/ 64 w 102"/>
                  <a:gd name="T35" fmla="*/ 52 h 117"/>
                  <a:gd name="T36" fmla="*/ 66 w 102"/>
                  <a:gd name="T37" fmla="*/ 70 h 117"/>
                  <a:gd name="T38" fmla="*/ 66 w 102"/>
                  <a:gd name="T39" fmla="*/ 76 h 117"/>
                  <a:gd name="T40" fmla="*/ 80 w 102"/>
                  <a:gd name="T41" fmla="*/ 7 h 117"/>
                  <a:gd name="T42" fmla="*/ 10 w 102"/>
                  <a:gd name="T43" fmla="*/ 0 h 117"/>
                  <a:gd name="T44" fmla="*/ 0 w 102"/>
                  <a:gd name="T45" fmla="*/ 107 h 117"/>
                  <a:gd name="T46" fmla="*/ 93 w 102"/>
                  <a:gd name="T47" fmla="*/ 117 h 117"/>
                  <a:gd name="T48" fmla="*/ 102 w 102"/>
                  <a:gd name="T49" fmla="*/ 39 h 117"/>
                  <a:gd name="T50" fmla="*/ 91 w 102"/>
                  <a:gd name="T51" fmla="*/ 28 h 117"/>
                  <a:gd name="T52" fmla="*/ 73 w 102"/>
                  <a:gd name="T53" fmla="*/ 29 h 117"/>
                  <a:gd name="T54" fmla="*/ 75 w 102"/>
                  <a:gd name="T55" fmla="*/ 12 h 117"/>
                  <a:gd name="T56" fmla="*/ 95 w 102"/>
                  <a:gd name="T57" fmla="*/ 107 h 117"/>
                  <a:gd name="T58" fmla="*/ 9 w 102"/>
                  <a:gd name="T59" fmla="*/ 109 h 117"/>
                  <a:gd name="T60" fmla="*/ 8 w 102"/>
                  <a:gd name="T61" fmla="*/ 9 h 117"/>
                  <a:gd name="T62" fmla="*/ 64 w 102"/>
                  <a:gd name="T63" fmla="*/ 8 h 117"/>
                  <a:gd name="T64" fmla="*/ 66 w 102"/>
                  <a:gd name="T65" fmla="*/ 37 h 117"/>
                  <a:gd name="T66" fmla="*/ 95 w 102"/>
                  <a:gd name="T67" fmla="*/ 39 h 117"/>
                  <a:gd name="T68" fmla="*/ 95 w 102"/>
                  <a:gd name="T69"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17">
                    <a:moveTo>
                      <a:pt x="37" y="70"/>
                    </a:moveTo>
                    <a:cubicBezTo>
                      <a:pt x="37" y="57"/>
                      <a:pt x="37" y="57"/>
                      <a:pt x="37" y="57"/>
                    </a:cubicBezTo>
                    <a:cubicBezTo>
                      <a:pt x="37" y="55"/>
                      <a:pt x="38" y="53"/>
                      <a:pt x="39" y="52"/>
                    </a:cubicBezTo>
                    <a:cubicBezTo>
                      <a:pt x="40" y="51"/>
                      <a:pt x="42" y="50"/>
                      <a:pt x="44" y="50"/>
                    </a:cubicBezTo>
                    <a:cubicBezTo>
                      <a:pt x="44" y="44"/>
                      <a:pt x="44" y="44"/>
                      <a:pt x="44" y="44"/>
                    </a:cubicBezTo>
                    <a:cubicBezTo>
                      <a:pt x="36" y="44"/>
                      <a:pt x="30" y="49"/>
                      <a:pt x="30" y="57"/>
                    </a:cubicBezTo>
                    <a:cubicBezTo>
                      <a:pt x="30" y="66"/>
                      <a:pt x="30" y="66"/>
                      <a:pt x="30" y="66"/>
                    </a:cubicBezTo>
                    <a:cubicBezTo>
                      <a:pt x="30" y="68"/>
                      <a:pt x="28" y="70"/>
                      <a:pt x="26" y="70"/>
                    </a:cubicBezTo>
                    <a:cubicBezTo>
                      <a:pt x="22" y="69"/>
                      <a:pt x="22" y="69"/>
                      <a:pt x="22" y="69"/>
                    </a:cubicBezTo>
                    <a:cubicBezTo>
                      <a:pt x="22" y="76"/>
                      <a:pt x="22" y="76"/>
                      <a:pt x="22" y="76"/>
                    </a:cubicBezTo>
                    <a:cubicBezTo>
                      <a:pt x="26" y="76"/>
                      <a:pt x="26" y="76"/>
                      <a:pt x="26" y="76"/>
                    </a:cubicBezTo>
                    <a:cubicBezTo>
                      <a:pt x="28" y="76"/>
                      <a:pt x="30" y="77"/>
                      <a:pt x="30" y="79"/>
                    </a:cubicBezTo>
                    <a:cubicBezTo>
                      <a:pt x="29" y="89"/>
                      <a:pt x="29" y="89"/>
                      <a:pt x="29" y="89"/>
                    </a:cubicBezTo>
                    <a:cubicBezTo>
                      <a:pt x="29" y="96"/>
                      <a:pt x="36" y="102"/>
                      <a:pt x="44" y="102"/>
                    </a:cubicBezTo>
                    <a:cubicBezTo>
                      <a:pt x="44" y="95"/>
                      <a:pt x="44" y="95"/>
                      <a:pt x="44" y="95"/>
                    </a:cubicBezTo>
                    <a:cubicBezTo>
                      <a:pt x="42" y="95"/>
                      <a:pt x="40" y="95"/>
                      <a:pt x="39" y="94"/>
                    </a:cubicBezTo>
                    <a:cubicBezTo>
                      <a:pt x="37" y="92"/>
                      <a:pt x="37" y="91"/>
                      <a:pt x="37" y="89"/>
                    </a:cubicBezTo>
                    <a:cubicBezTo>
                      <a:pt x="37" y="76"/>
                      <a:pt x="37" y="76"/>
                      <a:pt x="37" y="76"/>
                    </a:cubicBezTo>
                    <a:cubicBezTo>
                      <a:pt x="37" y="74"/>
                      <a:pt x="35" y="73"/>
                      <a:pt x="33" y="73"/>
                    </a:cubicBezTo>
                    <a:cubicBezTo>
                      <a:pt x="35" y="73"/>
                      <a:pt x="37" y="71"/>
                      <a:pt x="37" y="70"/>
                    </a:cubicBezTo>
                    <a:close/>
                    <a:moveTo>
                      <a:pt x="66" y="76"/>
                    </a:moveTo>
                    <a:cubicBezTo>
                      <a:pt x="66" y="89"/>
                      <a:pt x="66" y="89"/>
                      <a:pt x="66" y="89"/>
                    </a:cubicBezTo>
                    <a:cubicBezTo>
                      <a:pt x="66" y="91"/>
                      <a:pt x="65" y="92"/>
                      <a:pt x="64" y="94"/>
                    </a:cubicBezTo>
                    <a:cubicBezTo>
                      <a:pt x="62" y="95"/>
                      <a:pt x="60" y="96"/>
                      <a:pt x="58" y="96"/>
                    </a:cubicBezTo>
                    <a:cubicBezTo>
                      <a:pt x="58" y="102"/>
                      <a:pt x="58" y="102"/>
                      <a:pt x="58" y="102"/>
                    </a:cubicBezTo>
                    <a:cubicBezTo>
                      <a:pt x="66" y="102"/>
                      <a:pt x="73" y="96"/>
                      <a:pt x="73" y="89"/>
                    </a:cubicBezTo>
                    <a:cubicBezTo>
                      <a:pt x="73" y="79"/>
                      <a:pt x="73" y="79"/>
                      <a:pt x="73" y="79"/>
                    </a:cubicBezTo>
                    <a:cubicBezTo>
                      <a:pt x="73" y="78"/>
                      <a:pt x="75" y="76"/>
                      <a:pt x="77" y="76"/>
                    </a:cubicBezTo>
                    <a:cubicBezTo>
                      <a:pt x="80" y="76"/>
                      <a:pt x="80" y="76"/>
                      <a:pt x="80" y="76"/>
                    </a:cubicBezTo>
                    <a:cubicBezTo>
                      <a:pt x="80" y="70"/>
                      <a:pt x="80" y="70"/>
                      <a:pt x="80" y="70"/>
                    </a:cubicBezTo>
                    <a:cubicBezTo>
                      <a:pt x="77" y="70"/>
                      <a:pt x="77" y="70"/>
                      <a:pt x="77" y="70"/>
                    </a:cubicBezTo>
                    <a:cubicBezTo>
                      <a:pt x="75" y="70"/>
                      <a:pt x="73" y="68"/>
                      <a:pt x="73" y="66"/>
                    </a:cubicBezTo>
                    <a:cubicBezTo>
                      <a:pt x="73" y="57"/>
                      <a:pt x="73" y="57"/>
                      <a:pt x="73" y="57"/>
                    </a:cubicBezTo>
                    <a:cubicBezTo>
                      <a:pt x="73" y="50"/>
                      <a:pt x="67" y="44"/>
                      <a:pt x="59" y="44"/>
                    </a:cubicBezTo>
                    <a:cubicBezTo>
                      <a:pt x="59" y="50"/>
                      <a:pt x="59" y="50"/>
                      <a:pt x="59" y="50"/>
                    </a:cubicBezTo>
                    <a:cubicBezTo>
                      <a:pt x="61" y="50"/>
                      <a:pt x="62" y="51"/>
                      <a:pt x="64" y="52"/>
                    </a:cubicBezTo>
                    <a:cubicBezTo>
                      <a:pt x="65" y="53"/>
                      <a:pt x="66" y="55"/>
                      <a:pt x="66" y="57"/>
                    </a:cubicBezTo>
                    <a:cubicBezTo>
                      <a:pt x="66" y="70"/>
                      <a:pt x="66" y="70"/>
                      <a:pt x="66" y="70"/>
                    </a:cubicBezTo>
                    <a:cubicBezTo>
                      <a:pt x="66" y="71"/>
                      <a:pt x="67" y="73"/>
                      <a:pt x="69" y="73"/>
                    </a:cubicBezTo>
                    <a:cubicBezTo>
                      <a:pt x="67" y="73"/>
                      <a:pt x="66" y="74"/>
                      <a:pt x="66" y="76"/>
                    </a:cubicBezTo>
                    <a:close/>
                    <a:moveTo>
                      <a:pt x="96" y="23"/>
                    </a:moveTo>
                    <a:cubicBezTo>
                      <a:pt x="80" y="7"/>
                      <a:pt x="80" y="7"/>
                      <a:pt x="80" y="7"/>
                    </a:cubicBezTo>
                    <a:cubicBezTo>
                      <a:pt x="76" y="3"/>
                      <a:pt x="69" y="0"/>
                      <a:pt x="64" y="0"/>
                    </a:cubicBezTo>
                    <a:cubicBezTo>
                      <a:pt x="10" y="0"/>
                      <a:pt x="10" y="0"/>
                      <a:pt x="10" y="0"/>
                    </a:cubicBezTo>
                    <a:cubicBezTo>
                      <a:pt x="5" y="0"/>
                      <a:pt x="1" y="4"/>
                      <a:pt x="1" y="9"/>
                    </a:cubicBezTo>
                    <a:cubicBezTo>
                      <a:pt x="0" y="107"/>
                      <a:pt x="0" y="107"/>
                      <a:pt x="0" y="107"/>
                    </a:cubicBezTo>
                    <a:cubicBezTo>
                      <a:pt x="0" y="112"/>
                      <a:pt x="4" y="116"/>
                      <a:pt x="9" y="116"/>
                    </a:cubicBezTo>
                    <a:cubicBezTo>
                      <a:pt x="93" y="117"/>
                      <a:pt x="93" y="117"/>
                      <a:pt x="93" y="117"/>
                    </a:cubicBezTo>
                    <a:cubicBezTo>
                      <a:pt x="98" y="117"/>
                      <a:pt x="102" y="112"/>
                      <a:pt x="102" y="107"/>
                    </a:cubicBezTo>
                    <a:cubicBezTo>
                      <a:pt x="102" y="39"/>
                      <a:pt x="102" y="39"/>
                      <a:pt x="102" y="39"/>
                    </a:cubicBezTo>
                    <a:cubicBezTo>
                      <a:pt x="102" y="34"/>
                      <a:pt x="99" y="27"/>
                      <a:pt x="96" y="23"/>
                    </a:cubicBezTo>
                    <a:close/>
                    <a:moveTo>
                      <a:pt x="91" y="28"/>
                    </a:moveTo>
                    <a:cubicBezTo>
                      <a:pt x="91" y="29"/>
                      <a:pt x="91" y="29"/>
                      <a:pt x="92" y="30"/>
                    </a:cubicBezTo>
                    <a:cubicBezTo>
                      <a:pt x="73" y="29"/>
                      <a:pt x="73" y="29"/>
                      <a:pt x="73" y="29"/>
                    </a:cubicBezTo>
                    <a:cubicBezTo>
                      <a:pt x="73" y="11"/>
                      <a:pt x="73" y="11"/>
                      <a:pt x="73" y="11"/>
                    </a:cubicBezTo>
                    <a:cubicBezTo>
                      <a:pt x="74" y="11"/>
                      <a:pt x="74" y="12"/>
                      <a:pt x="75" y="12"/>
                    </a:cubicBezTo>
                    <a:lnTo>
                      <a:pt x="91" y="28"/>
                    </a:lnTo>
                    <a:close/>
                    <a:moveTo>
                      <a:pt x="95" y="107"/>
                    </a:moveTo>
                    <a:cubicBezTo>
                      <a:pt x="95" y="108"/>
                      <a:pt x="94" y="109"/>
                      <a:pt x="93" y="109"/>
                    </a:cubicBezTo>
                    <a:cubicBezTo>
                      <a:pt x="9" y="109"/>
                      <a:pt x="9" y="109"/>
                      <a:pt x="9" y="109"/>
                    </a:cubicBezTo>
                    <a:cubicBezTo>
                      <a:pt x="8" y="109"/>
                      <a:pt x="8" y="108"/>
                      <a:pt x="8" y="107"/>
                    </a:cubicBezTo>
                    <a:cubicBezTo>
                      <a:pt x="8" y="9"/>
                      <a:pt x="8" y="9"/>
                      <a:pt x="8" y="9"/>
                    </a:cubicBezTo>
                    <a:cubicBezTo>
                      <a:pt x="8" y="8"/>
                      <a:pt x="9" y="7"/>
                      <a:pt x="10" y="7"/>
                    </a:cubicBezTo>
                    <a:cubicBezTo>
                      <a:pt x="64" y="8"/>
                      <a:pt x="64" y="8"/>
                      <a:pt x="64" y="8"/>
                    </a:cubicBezTo>
                    <a:cubicBezTo>
                      <a:pt x="65" y="8"/>
                      <a:pt x="65" y="8"/>
                      <a:pt x="66" y="8"/>
                    </a:cubicBezTo>
                    <a:cubicBezTo>
                      <a:pt x="66" y="37"/>
                      <a:pt x="66" y="37"/>
                      <a:pt x="66" y="37"/>
                    </a:cubicBezTo>
                    <a:cubicBezTo>
                      <a:pt x="95" y="37"/>
                      <a:pt x="95" y="37"/>
                      <a:pt x="95" y="37"/>
                    </a:cubicBezTo>
                    <a:cubicBezTo>
                      <a:pt x="95" y="37"/>
                      <a:pt x="95" y="38"/>
                      <a:pt x="95" y="39"/>
                    </a:cubicBezTo>
                    <a:lnTo>
                      <a:pt x="95" y="107"/>
                    </a:lnTo>
                    <a:close/>
                    <a:moveTo>
                      <a:pt x="95" y="107"/>
                    </a:moveTo>
                    <a:cubicBezTo>
                      <a:pt x="95" y="107"/>
                      <a:pt x="95" y="107"/>
                      <a:pt x="95" y="107"/>
                    </a:cubicBezTo>
                  </a:path>
                </a:pathLst>
              </a:custGeom>
              <a:solidFill>
                <a:srgbClr val="067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8" name="Rectangle 13"/>
              <p:cNvSpPr>
                <a:spLocks noChangeArrowheads="1"/>
              </p:cNvSpPr>
              <p:nvPr/>
            </p:nvSpPr>
            <p:spPr bwMode="auto">
              <a:xfrm>
                <a:off x="4358" y="2118"/>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19" name="Rectangle 14"/>
              <p:cNvSpPr>
                <a:spLocks noChangeArrowheads="1"/>
              </p:cNvSpPr>
              <p:nvPr/>
            </p:nvSpPr>
            <p:spPr bwMode="auto">
              <a:xfrm>
                <a:off x="4330" y="3073"/>
                <a:ext cx="875" cy="71"/>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0" name="Rectangle 15"/>
              <p:cNvSpPr>
                <a:spLocks noChangeArrowheads="1"/>
              </p:cNvSpPr>
              <p:nvPr/>
            </p:nvSpPr>
            <p:spPr bwMode="auto">
              <a:xfrm>
                <a:off x="4330" y="3177"/>
                <a:ext cx="875" cy="72"/>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1" name="Rectangle 16"/>
              <p:cNvSpPr>
                <a:spLocks noChangeArrowheads="1"/>
              </p:cNvSpPr>
              <p:nvPr/>
            </p:nvSpPr>
            <p:spPr bwMode="auto">
              <a:xfrm>
                <a:off x="4330" y="3689"/>
                <a:ext cx="875" cy="71"/>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2" name="Rectangle 17"/>
              <p:cNvSpPr>
                <a:spLocks noChangeArrowheads="1"/>
              </p:cNvSpPr>
              <p:nvPr/>
            </p:nvSpPr>
            <p:spPr bwMode="auto">
              <a:xfrm>
                <a:off x="4330" y="3794"/>
                <a:ext cx="875" cy="71"/>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3" name="Rectangle 18"/>
              <p:cNvSpPr>
                <a:spLocks noChangeArrowheads="1"/>
              </p:cNvSpPr>
              <p:nvPr/>
            </p:nvSpPr>
            <p:spPr bwMode="auto">
              <a:xfrm>
                <a:off x="4358" y="2545"/>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4" name="Rectangle 19"/>
              <p:cNvSpPr>
                <a:spLocks noChangeArrowheads="1"/>
              </p:cNvSpPr>
              <p:nvPr/>
            </p:nvSpPr>
            <p:spPr bwMode="auto">
              <a:xfrm>
                <a:off x="4358" y="2497"/>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5" name="Rectangle 20"/>
              <p:cNvSpPr>
                <a:spLocks noChangeArrowheads="1"/>
              </p:cNvSpPr>
              <p:nvPr/>
            </p:nvSpPr>
            <p:spPr bwMode="auto">
              <a:xfrm>
                <a:off x="4358" y="2450"/>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6" name="Rectangle 21"/>
              <p:cNvSpPr>
                <a:spLocks noChangeArrowheads="1"/>
              </p:cNvSpPr>
              <p:nvPr/>
            </p:nvSpPr>
            <p:spPr bwMode="auto">
              <a:xfrm>
                <a:off x="4358" y="2403"/>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7" name="Rectangle 22"/>
              <p:cNvSpPr>
                <a:spLocks noChangeArrowheads="1"/>
              </p:cNvSpPr>
              <p:nvPr/>
            </p:nvSpPr>
            <p:spPr bwMode="auto">
              <a:xfrm>
                <a:off x="4358" y="2355"/>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8" name="Rectangle 23"/>
              <p:cNvSpPr>
                <a:spLocks noChangeArrowheads="1"/>
              </p:cNvSpPr>
              <p:nvPr/>
            </p:nvSpPr>
            <p:spPr bwMode="auto">
              <a:xfrm>
                <a:off x="4358" y="2308"/>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29" name="Rectangle 24"/>
              <p:cNvSpPr>
                <a:spLocks noChangeArrowheads="1"/>
              </p:cNvSpPr>
              <p:nvPr/>
            </p:nvSpPr>
            <p:spPr bwMode="auto">
              <a:xfrm>
                <a:off x="4358" y="2260"/>
                <a:ext cx="448" cy="29"/>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30" name="Rectangle 25"/>
              <p:cNvSpPr>
                <a:spLocks noChangeArrowheads="1"/>
              </p:cNvSpPr>
              <p:nvPr/>
            </p:nvSpPr>
            <p:spPr bwMode="auto">
              <a:xfrm>
                <a:off x="4358" y="2213"/>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sp>
            <p:nvSpPr>
              <p:cNvPr id="31" name="Rectangle 26"/>
              <p:cNvSpPr>
                <a:spLocks noChangeArrowheads="1"/>
              </p:cNvSpPr>
              <p:nvPr/>
            </p:nvSpPr>
            <p:spPr bwMode="auto">
              <a:xfrm>
                <a:off x="4358" y="2166"/>
                <a:ext cx="448" cy="28"/>
              </a:xfrm>
              <a:prstGeom prst="rect">
                <a:avLst/>
              </a:prstGeom>
              <a:solidFill>
                <a:srgbClr val="5A52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he-IL" b="1">
                  <a:solidFill>
                    <a:srgbClr val="000000"/>
                  </a:solidFill>
                  <a:latin typeface="Verdana" pitchFamily="34" charset="0"/>
                  <a:cs typeface="Arial" charset="0"/>
                </a:endParaRPr>
              </a:p>
            </p:txBody>
          </p:sp>
        </p:grpSp>
      </p:grpSp>
    </p:spTree>
    <p:extLst>
      <p:ext uri="{BB962C8B-B14F-4D97-AF65-F5344CB8AC3E}">
        <p14:creationId xmlns:p14="http://schemas.microsoft.com/office/powerpoint/2010/main" val="285028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Module Overview</a:t>
            </a:r>
          </a:p>
        </p:txBody>
      </p:sp>
      <p:sp>
        <p:nvSpPr>
          <p:cNvPr id="3" name="Text Placeholder 2"/>
          <p:cNvSpPr>
            <a:spLocks noGrp="1"/>
          </p:cNvSpPr>
          <p:nvPr>
            <p:ph type="body" idx="1"/>
          </p:nvPr>
        </p:nvSpPr>
        <p:spPr/>
        <p:txBody>
          <a:bodyPr>
            <a:normAutofit/>
          </a:bodyPr>
          <a:lstStyle/>
          <a:p>
            <a:r>
              <a:rPr lang="en-US" sz="2000" dirty="0"/>
              <a:t>Creating Page Content with Razor Syntax
Using HTML Helpers and Tag Helpers
Reusing Code</a:t>
            </a:r>
            <a:endParaRPr lang="en-IN" sz="2000" dirty="0"/>
          </a:p>
        </p:txBody>
      </p:sp>
    </p:spTree>
    <p:extLst>
      <p:ext uri="{BB962C8B-B14F-4D97-AF65-F5344CB8AC3E}">
        <p14:creationId xmlns:p14="http://schemas.microsoft.com/office/powerpoint/2010/main" val="171374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7f151001-1b58-41d0-ac5e-74016beb66f7">
    <p:spTree>
      <p:nvGrpSpPr>
        <p:cNvPr id="1" name=""/>
        <p:cNvGrpSpPr/>
        <p:nvPr/>
      </p:nvGrpSpPr>
      <p:grpSpPr>
        <a:xfrm>
          <a:off x="0" y="0"/>
          <a:ext cx="0" cy="0"/>
          <a:chOff x="0" y="0"/>
          <a:chExt cx="0" cy="0"/>
        </a:xfrm>
      </p:grpSpPr>
      <p:sp>
        <p:nvSpPr>
          <p:cNvPr id="2" name="Title 1"/>
          <p:cNvSpPr>
            <a:spLocks noGrp="1"/>
          </p:cNvSpPr>
          <p:nvPr>
            <p:ph type="title"/>
          </p:nvPr>
        </p:nvSpPr>
        <p:spPr>
          <a:xfrm>
            <a:off x="1296000" y="702000"/>
            <a:ext cx="8524599" cy="740664"/>
          </a:xfrm>
        </p:spPr>
        <p:txBody>
          <a:bodyPr/>
          <a:lstStyle/>
          <a:p>
            <a:r>
              <a:rPr lang="en-US" sz="2400" dirty="0"/>
              <a:t>Demonstration: How to Create and Use Partial Views</a:t>
            </a:r>
            <a:endParaRPr lang="en-IN" sz="2400" dirty="0"/>
          </a:p>
        </p:txBody>
      </p:sp>
      <p:sp>
        <p:nvSpPr>
          <p:cNvPr id="4" name="Text Placeholder 3"/>
          <p:cNvSpPr>
            <a:spLocks noGrp="1"/>
          </p:cNvSpPr>
          <p:nvPr>
            <p:ph type="body" idx="1"/>
          </p:nvPr>
        </p:nvSpPr>
        <p:spPr/>
        <p:txBody>
          <a:bodyPr>
            <a:normAutofit/>
          </a:bodyPr>
          <a:lstStyle/>
          <a:p>
            <a:pPr marL="0" indent="0">
              <a:buNone/>
            </a:pPr>
            <a:r>
              <a:rPr lang="en-US" sz="2000" dirty="0"/>
              <a:t>In this demonstration, you will learn how to:</a:t>
            </a:r>
          </a:p>
          <a:p>
            <a:r>
              <a:rPr lang="en-US" sz="2000" dirty="0"/>
              <a:t>Add a partial view to a Web application</a:t>
            </a:r>
          </a:p>
          <a:p>
            <a:r>
              <a:rPr lang="en-US" sz="2000" dirty="0"/>
              <a:t>Fill the content of the partial view</a:t>
            </a:r>
          </a:p>
          <a:p>
            <a:r>
              <a:rPr lang="en-US" sz="2000" dirty="0"/>
              <a:t>Embed a partial view in a Page by using the </a:t>
            </a:r>
            <a:r>
              <a:rPr lang="en-US" sz="2000" b="1" dirty="0">
                <a:latin typeface="Consolas" panose="020B0609020204030204" pitchFamily="49" charset="0"/>
              </a:rPr>
              <a:t>&lt;partial&gt; </a:t>
            </a:r>
            <a:r>
              <a:rPr lang="en-US" sz="2000" dirty="0"/>
              <a:t>tag helper</a:t>
            </a:r>
          </a:p>
        </p:txBody>
      </p:sp>
    </p:spTree>
    <p:extLst>
      <p:ext uri="{BB962C8B-B14F-4D97-AF65-F5344CB8AC3E}">
        <p14:creationId xmlns:p14="http://schemas.microsoft.com/office/powerpoint/2010/main" val="1683242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the </a:t>
            </a:r>
            <a:r>
              <a:rPr lang="en-US" sz="2400" dirty="0" err="1"/>
              <a:t>ViewBag</a:t>
            </a:r>
            <a:r>
              <a:rPr lang="en-US" sz="2400" dirty="0"/>
              <a:t> Property</a:t>
            </a:r>
          </a:p>
        </p:txBody>
      </p:sp>
      <p:sp>
        <p:nvSpPr>
          <p:cNvPr id="4" name="Content Placeholder 2"/>
          <p:cNvSpPr>
            <a:spLocks noGrp="1"/>
          </p:cNvSpPr>
          <p:nvPr/>
        </p:nvSpPr>
        <p:spPr bwMode="auto">
          <a:xfrm>
            <a:off x="1192696" y="1623162"/>
            <a:ext cx="7907763" cy="38605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b="1" dirty="0">
                <a:latin typeface="+mn-lt"/>
              </a:rPr>
              <a:t>Adding Information:</a:t>
            </a:r>
          </a:p>
          <a:p>
            <a:pPr marL="0" indent="0">
              <a:lnSpc>
                <a:spcPct val="115000"/>
              </a:lnSpc>
              <a:spcAft>
                <a:spcPts val="750"/>
              </a:spcAft>
              <a:buNone/>
            </a:pPr>
            <a:r>
              <a:rPr lang="en-US" sz="2000" dirty="0" err="1">
                <a:latin typeface="Consolas" panose="020B0609020204030204" pitchFamily="49" charset="0"/>
                <a:ea typeface="Times New Roman" panose="02020603050405020304" pitchFamily="18" charset="0"/>
                <a:cs typeface="Lucida Sans Unicode" pitchFamily="34" charset="0"/>
              </a:rPr>
              <a:t>ViewBag.Message</a:t>
            </a:r>
            <a:r>
              <a:rPr lang="en-US" sz="2000" dirty="0">
                <a:latin typeface="Consolas" panose="020B0609020204030204" pitchFamily="49" charset="0"/>
                <a:ea typeface="Times New Roman" panose="02020603050405020304" pitchFamily="18" charset="0"/>
                <a:cs typeface="Lucida Sans Unicode" pitchFamily="34" charset="0"/>
              </a:rPr>
              <a:t> = "some text";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buNone/>
            </a:pPr>
            <a:r>
              <a:rPr lang="en-US" sz="2000" dirty="0" err="1">
                <a:latin typeface="Consolas" panose="020B0609020204030204" pitchFamily="49" charset="0"/>
                <a:ea typeface="Times New Roman" panose="02020603050405020304" pitchFamily="18" charset="0"/>
                <a:cs typeface="Lucida Sans Unicode" pitchFamily="34" charset="0"/>
              </a:rPr>
              <a:t>ViewBag.ServerTime</a:t>
            </a:r>
            <a:r>
              <a:rPr lang="en-US" sz="2000" dirty="0">
                <a:latin typeface="Consolas" panose="020B0609020204030204" pitchFamily="49" charset="0"/>
                <a:ea typeface="Times New Roman" panose="02020603050405020304" pitchFamily="18" charset="0"/>
                <a:cs typeface="Lucida Sans Unicode" pitchFamily="34" charset="0"/>
              </a:rPr>
              <a:t> = </a:t>
            </a:r>
            <a:r>
              <a:rPr lang="en-US" sz="2000" dirty="0" err="1">
                <a:latin typeface="Consolas" panose="020B0609020204030204" pitchFamily="49" charset="0"/>
                <a:ea typeface="Times New Roman" panose="02020603050405020304" pitchFamily="18" charset="0"/>
                <a:cs typeface="Lucida Sans Unicode" pitchFamily="34" charset="0"/>
              </a:rPr>
              <a:t>DateTime.Now</a:t>
            </a:r>
            <a:r>
              <a:rPr lang="en-US" sz="2000" dirty="0">
                <a:latin typeface="Consolas" panose="020B0609020204030204" pitchFamily="49" charset="0"/>
                <a:ea typeface="Times New Roman" panose="02020603050405020304" pitchFamily="18" charset="0"/>
                <a:cs typeface="Lucida Sans Unicode" pitchFamily="34" charset="0"/>
              </a:rPr>
              <a:t>;</a:t>
            </a:r>
            <a:endParaRPr lang="en-GB" sz="2000" dirty="0">
              <a:latin typeface="Consolas" panose="020B0609020204030204" pitchFamily="49" charset="0"/>
              <a:cs typeface="Lucida Sans Unicode" pitchFamily="34" charset="0"/>
            </a:endParaRPr>
          </a:p>
          <a:p>
            <a:pPr marL="0" indent="0">
              <a:buNone/>
            </a:pPr>
            <a:endParaRPr lang="en-US" sz="2000" dirty="0">
              <a:latin typeface="+mn-lt"/>
            </a:endParaRPr>
          </a:p>
          <a:p>
            <a:pPr marL="0" indent="0">
              <a:buNone/>
            </a:pPr>
            <a:r>
              <a:rPr lang="en-US" sz="2000" b="1" dirty="0">
                <a:latin typeface="+mn-lt"/>
              </a:rPr>
              <a:t>Retrieving Information:</a:t>
            </a: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&lt;p&gt;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   Message is: @</a:t>
            </a:r>
            <a:r>
              <a:rPr lang="en-US" sz="2000" dirty="0" err="1">
                <a:latin typeface="Consolas" panose="020B0609020204030204" pitchFamily="49" charset="0"/>
                <a:ea typeface="Times New Roman" panose="02020603050405020304" pitchFamily="18" charset="0"/>
                <a:cs typeface="Lucida Sans Unicode" pitchFamily="34" charset="0"/>
              </a:rPr>
              <a:t>ViewBag.Message</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&lt;/p&gt;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&lt;p&gt;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   Server time is: @</a:t>
            </a:r>
            <a:r>
              <a:rPr lang="en-US" sz="2000" dirty="0" err="1">
                <a:latin typeface="Consolas" panose="020B0609020204030204" pitchFamily="49" charset="0"/>
                <a:ea typeface="Times New Roman" panose="02020603050405020304" pitchFamily="18" charset="0"/>
                <a:cs typeface="Lucida Sans Unicode" pitchFamily="34" charset="0"/>
              </a:rPr>
              <a:t>ViewBag.ServerTime.ToString</a:t>
            </a:r>
            <a:r>
              <a:rPr lang="en-US" sz="2000" dirty="0">
                <a:latin typeface="Consolas" panose="020B0609020204030204" pitchFamily="49" charset="0"/>
                <a:ea typeface="Times New Roman" panose="02020603050405020304" pitchFamily="18" charset="0"/>
                <a:cs typeface="Lucida Sans Unicode" pitchFamily="34" charset="0"/>
              </a:rPr>
              <a: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750"/>
              </a:spcAft>
              <a:buNone/>
            </a:pPr>
            <a:r>
              <a:rPr lang="en-US" sz="2000" dirty="0">
                <a:latin typeface="Consolas" panose="020B0609020204030204" pitchFamily="49" charset="0"/>
                <a:ea typeface="Times New Roman" panose="02020603050405020304" pitchFamily="18" charset="0"/>
                <a:cs typeface="Lucida Sans Unicode" pitchFamily="34" charset="0"/>
              </a:rPr>
              <a:t>&lt;/p&gt;</a:t>
            </a:r>
            <a:endParaRPr lang="en-GB" sz="2000" dirty="0">
              <a:latin typeface="Consolas" panose="020B0609020204030204" pitchFamily="49" charset="0"/>
              <a:ea typeface="Times New Roman" panose="02020603050405020304" pitchFamily="18" charset="0"/>
              <a:cs typeface="Lucida Sans Unicode" pitchFamily="34" charset="0"/>
            </a:endParaRPr>
          </a:p>
          <a:p>
            <a:pPr marL="0" indent="0">
              <a:buNone/>
            </a:pPr>
            <a:endParaRPr lang="en-US" sz="2000" dirty="0">
              <a:latin typeface="+mn-lt"/>
            </a:endParaRPr>
          </a:p>
          <a:p>
            <a:endParaRPr lang="en-US" sz="2000" dirty="0">
              <a:latin typeface="+mn-lt"/>
            </a:endParaRPr>
          </a:p>
        </p:txBody>
      </p:sp>
    </p:spTree>
    <p:extLst>
      <p:ext uri="{BB962C8B-B14F-4D97-AF65-F5344CB8AC3E}">
        <p14:creationId xmlns:p14="http://schemas.microsoft.com/office/powerpoint/2010/main" val="748765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Creating View Components</a:t>
            </a:r>
          </a:p>
        </p:txBody>
      </p:sp>
      <p:sp>
        <p:nvSpPr>
          <p:cNvPr id="4" name="Content Placeholder 2"/>
          <p:cNvSpPr txBox="1">
            <a:spLocks/>
          </p:cNvSpPr>
          <p:nvPr/>
        </p:nvSpPr>
        <p:spPr>
          <a:xfrm>
            <a:off x="1296000" y="1616765"/>
            <a:ext cx="8805944" cy="475753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You can use view components to render identical or similar HTML content in different locations</a:t>
            </a:r>
          </a:p>
          <a:p>
            <a:pPr lvl="0"/>
            <a:r>
              <a:rPr lang="en-US" sz="2000" kern="0" dirty="0">
                <a:solidFill>
                  <a:srgbClr val="000000"/>
                </a:solidFill>
                <a:latin typeface="+mn-lt"/>
              </a:rPr>
              <a:t>A view component consists of two parts:</a:t>
            </a:r>
          </a:p>
          <a:p>
            <a:pPr marL="360000" lvl="1"/>
            <a:r>
              <a:rPr lang="en-US" sz="2000" kern="0" dirty="0">
                <a:solidFill>
                  <a:srgbClr val="000000"/>
                </a:solidFill>
                <a:latin typeface="+mn-lt"/>
              </a:rPr>
              <a:t>A class</a:t>
            </a:r>
          </a:p>
          <a:p>
            <a:pPr marL="540000" lvl="2"/>
            <a:r>
              <a:rPr lang="en-US" kern="0" dirty="0">
                <a:solidFill>
                  <a:srgbClr val="000000"/>
                </a:solidFill>
                <a:latin typeface="+mn-lt"/>
              </a:rPr>
              <a:t>Should be public and non-abstract</a:t>
            </a:r>
          </a:p>
          <a:p>
            <a:pPr marL="540000" lvl="2"/>
            <a:r>
              <a:rPr lang="en-US" kern="0" dirty="0">
                <a:solidFill>
                  <a:srgbClr val="000000"/>
                </a:solidFill>
                <a:latin typeface="+mn-lt"/>
              </a:rPr>
              <a:t>Usually derived from the </a:t>
            </a:r>
            <a:r>
              <a:rPr lang="en-US" b="1" kern="0" dirty="0" err="1">
                <a:solidFill>
                  <a:srgbClr val="000000"/>
                </a:solidFill>
                <a:latin typeface="+mn-lt"/>
              </a:rPr>
              <a:t>ViewComponent</a:t>
            </a:r>
            <a:r>
              <a:rPr lang="en-US" kern="0" dirty="0">
                <a:solidFill>
                  <a:srgbClr val="000000"/>
                </a:solidFill>
                <a:latin typeface="+mn-lt"/>
              </a:rPr>
              <a:t> base class</a:t>
            </a:r>
          </a:p>
          <a:p>
            <a:pPr marL="540000" lvl="2"/>
            <a:r>
              <a:rPr lang="en-US" kern="0" dirty="0">
                <a:solidFill>
                  <a:srgbClr val="000000"/>
                </a:solidFill>
                <a:latin typeface="+mn-lt"/>
              </a:rPr>
              <a:t>Should have a method called </a:t>
            </a:r>
            <a:r>
              <a:rPr lang="en-US" b="1" kern="0" dirty="0" err="1">
                <a:solidFill>
                  <a:srgbClr val="000000"/>
                </a:solidFill>
                <a:latin typeface="+mn-lt"/>
              </a:rPr>
              <a:t>InvokeAsync</a:t>
            </a:r>
            <a:r>
              <a:rPr lang="en-US" kern="0" dirty="0">
                <a:solidFill>
                  <a:srgbClr val="000000"/>
                </a:solidFill>
                <a:latin typeface="+mn-lt"/>
              </a:rPr>
              <a:t>, which defines its logic</a:t>
            </a:r>
          </a:p>
          <a:p>
            <a:pPr marL="360000" lvl="1"/>
            <a:r>
              <a:rPr lang="en-US" sz="2000" kern="0" dirty="0">
                <a:solidFill>
                  <a:srgbClr val="000000"/>
                </a:solidFill>
                <a:latin typeface="+mn-lt"/>
              </a:rPr>
              <a:t>A view</a:t>
            </a:r>
          </a:p>
          <a:p>
            <a:pPr marL="540000" lvl="2"/>
            <a:r>
              <a:rPr lang="en-US" kern="0" dirty="0">
                <a:solidFill>
                  <a:srgbClr val="000000"/>
                </a:solidFill>
                <a:latin typeface="+mn-lt"/>
              </a:rPr>
              <a:t>Can be located in a folder under </a:t>
            </a:r>
            <a:r>
              <a:rPr lang="en-US" b="1" kern="0" dirty="0">
                <a:solidFill>
                  <a:srgbClr val="000000"/>
                </a:solidFill>
                <a:latin typeface="+mn-lt"/>
              </a:rPr>
              <a:t>Views\Shared\Components</a:t>
            </a:r>
            <a:r>
              <a:rPr lang="en-US" kern="0" dirty="0">
                <a:solidFill>
                  <a:srgbClr val="000000"/>
                </a:solidFill>
                <a:latin typeface="+mn-lt"/>
              </a:rPr>
              <a:t> folder</a:t>
            </a:r>
          </a:p>
          <a:p>
            <a:pPr marL="540000" lvl="2"/>
            <a:r>
              <a:rPr lang="en-US" kern="0" dirty="0">
                <a:solidFill>
                  <a:srgbClr val="000000"/>
                </a:solidFill>
                <a:latin typeface="+mn-lt"/>
              </a:rPr>
              <a:t>The name of the folder should be the same as the name of the view component class without the </a:t>
            </a:r>
            <a:r>
              <a:rPr lang="en-US" b="1" kern="0" dirty="0" err="1">
                <a:solidFill>
                  <a:srgbClr val="000000"/>
                </a:solidFill>
                <a:latin typeface="+mn-lt"/>
              </a:rPr>
              <a:t>ViewComponent</a:t>
            </a:r>
            <a:r>
              <a:rPr lang="en-US" kern="0" dirty="0">
                <a:solidFill>
                  <a:srgbClr val="000000"/>
                </a:solidFill>
                <a:latin typeface="+mn-lt"/>
              </a:rPr>
              <a:t> suffix</a:t>
            </a:r>
          </a:p>
          <a:p>
            <a:pPr lvl="0"/>
            <a:endParaRPr lang="en-US" sz="2000" kern="0" dirty="0">
              <a:solidFill>
                <a:srgbClr val="000000"/>
              </a:solidFill>
              <a:latin typeface="+mn-lt"/>
            </a:endParaRPr>
          </a:p>
          <a:p>
            <a:pPr lvl="0"/>
            <a:endParaRPr lang="en-US" sz="2000" kern="0" dirty="0">
              <a:solidFill>
                <a:srgbClr val="000000"/>
              </a:solidFill>
              <a:latin typeface="+mn-lt"/>
            </a:endParaRPr>
          </a:p>
          <a:p>
            <a:pPr lvl="0"/>
            <a:endParaRPr lang="en-US" sz="2000" kern="0" dirty="0">
              <a:solidFill>
                <a:srgbClr val="000000"/>
              </a:solidFill>
              <a:latin typeface="+mn-lt"/>
            </a:endParaRPr>
          </a:p>
        </p:txBody>
      </p:sp>
    </p:spTree>
    <p:extLst>
      <p:ext uri="{BB962C8B-B14F-4D97-AF65-F5344CB8AC3E}">
        <p14:creationId xmlns:p14="http://schemas.microsoft.com/office/powerpoint/2010/main" val="3333822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00631bd-2f0b-45c8-ba76-ea9cf69093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A View Component Example</a:t>
            </a:r>
          </a:p>
        </p:txBody>
      </p:sp>
      <p:sp>
        <p:nvSpPr>
          <p:cNvPr id="4" name="Content Placeholder 2"/>
          <p:cNvSpPr txBox="1">
            <a:spLocks/>
          </p:cNvSpPr>
          <p:nvPr/>
        </p:nvSpPr>
        <p:spPr>
          <a:xfrm>
            <a:off x="1295999" y="1577009"/>
            <a:ext cx="10021357" cy="45915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Content of a view component class located in a file named </a:t>
            </a:r>
            <a:r>
              <a:rPr lang="en-US" sz="2000" b="1" kern="0" dirty="0" err="1">
                <a:solidFill>
                  <a:srgbClr val="000000"/>
                </a:solidFill>
                <a:latin typeface="+mn-lt"/>
              </a:rPr>
              <a:t>MyViewComponent.cs</a:t>
            </a:r>
            <a:r>
              <a:rPr lang="en-US" sz="2000" kern="0" dirty="0">
                <a:solidFill>
                  <a:srgbClr val="000000"/>
                </a:solidFill>
                <a:latin typeface="+mn-lt"/>
              </a:rPr>
              <a:t>:</a:t>
            </a:r>
            <a:endParaRPr lang="he-IL" sz="2000" kern="0" dirty="0">
              <a:solidFill>
                <a:srgbClr val="000000"/>
              </a:solidFill>
              <a:latin typeface="+mn-lt"/>
            </a:endParaRPr>
          </a:p>
          <a:p>
            <a:pPr marL="0" indent="0">
              <a:buNone/>
            </a:pPr>
            <a:r>
              <a:rPr lang="en-US" sz="2000" kern="0" dirty="0">
                <a:solidFill>
                  <a:srgbClr val="000000"/>
                </a:solidFill>
                <a:latin typeface="+mn-lt"/>
              </a:rPr>
              <a:t>  </a:t>
            </a:r>
            <a:r>
              <a:rPr lang="en-US" sz="2000" kern="0" dirty="0">
                <a:solidFill>
                  <a:srgbClr val="000000"/>
                </a:solidFill>
                <a:latin typeface="Consolas" panose="020B0609020204030204" pitchFamily="49" charset="0"/>
              </a:rPr>
              <a:t>public class </a:t>
            </a:r>
            <a:r>
              <a:rPr lang="en-US" sz="2000" kern="0" dirty="0" err="1">
                <a:solidFill>
                  <a:srgbClr val="000000"/>
                </a:solidFill>
                <a:latin typeface="Consolas" panose="020B0609020204030204" pitchFamily="49" charset="0"/>
              </a:rPr>
              <a:t>MyViewComponent</a:t>
            </a:r>
            <a:r>
              <a:rPr lang="en-US" sz="2000" kern="0" dirty="0">
                <a:solidFill>
                  <a:srgbClr val="000000"/>
                </a:solidFill>
                <a:latin typeface="Consolas" panose="020B0609020204030204" pitchFamily="49" charset="0"/>
              </a:rPr>
              <a:t> : </a:t>
            </a:r>
            <a:r>
              <a:rPr lang="en-US" sz="2000" kern="0" dirty="0" err="1">
                <a:solidFill>
                  <a:srgbClr val="000000"/>
                </a:solidFill>
                <a:latin typeface="Consolas" panose="020B0609020204030204" pitchFamily="49" charset="0"/>
              </a:rPr>
              <a:t>ViewComponent</a:t>
            </a:r>
            <a:endParaRPr lang="en-US" sz="2000" kern="0" dirty="0">
              <a:solidFill>
                <a:srgbClr val="000000"/>
              </a:solidFill>
              <a:latin typeface="Consolas" panose="020B0609020204030204" pitchFamily="49" charset="0"/>
            </a:endParaRPr>
          </a:p>
          <a:p>
            <a:pPr marL="0" indent="0">
              <a:buNone/>
            </a:pPr>
            <a:r>
              <a:rPr lang="en-US" sz="2000" kern="0" dirty="0">
                <a:solidFill>
                  <a:srgbClr val="000000"/>
                </a:solidFill>
                <a:latin typeface="Consolas" panose="020B0609020204030204" pitchFamily="49" charset="0"/>
              </a:rPr>
              <a:t>  {</a:t>
            </a:r>
          </a:p>
          <a:p>
            <a:pPr marL="0" indent="0">
              <a:buNone/>
            </a:pPr>
            <a:r>
              <a:rPr lang="en-US" sz="2000" kern="0" dirty="0">
                <a:solidFill>
                  <a:srgbClr val="000000"/>
                </a:solidFill>
                <a:latin typeface="Consolas" panose="020B0609020204030204" pitchFamily="49" charset="0"/>
              </a:rPr>
              <a:t>    public Task&lt;</a:t>
            </a:r>
            <a:r>
              <a:rPr lang="en-US" sz="2000" kern="0" dirty="0" err="1">
                <a:solidFill>
                  <a:srgbClr val="000000"/>
                </a:solidFill>
                <a:latin typeface="Consolas" panose="020B0609020204030204" pitchFamily="49" charset="0"/>
              </a:rPr>
              <a:t>IViewComponentResult</a:t>
            </a:r>
            <a:r>
              <a:rPr lang="en-US" sz="2000" kern="0" dirty="0">
                <a:solidFill>
                  <a:srgbClr val="000000"/>
                </a:solidFill>
                <a:latin typeface="Consolas" panose="020B0609020204030204" pitchFamily="49" charset="0"/>
              </a:rPr>
              <a:t>&gt; </a:t>
            </a:r>
            <a:r>
              <a:rPr lang="en-US" sz="2000" kern="0" dirty="0" err="1">
                <a:solidFill>
                  <a:srgbClr val="000000"/>
                </a:solidFill>
                <a:latin typeface="Consolas" panose="020B0609020204030204" pitchFamily="49" charset="0"/>
              </a:rPr>
              <a:t>InvokeAsync</a:t>
            </a:r>
            <a:r>
              <a:rPr lang="en-US" sz="2000" kern="0" dirty="0">
                <a:solidFill>
                  <a:srgbClr val="000000"/>
                </a:solidFill>
                <a:latin typeface="Consolas" panose="020B0609020204030204" pitchFamily="49" charset="0"/>
              </a:rPr>
              <a:t>()</a:t>
            </a:r>
          </a:p>
          <a:p>
            <a:pPr marL="0" indent="0">
              <a:buNone/>
            </a:pPr>
            <a:r>
              <a:rPr lang="en-US" sz="2000" kern="0" dirty="0">
                <a:solidFill>
                  <a:srgbClr val="000000"/>
                </a:solidFill>
                <a:latin typeface="Consolas" panose="020B0609020204030204" pitchFamily="49" charset="0"/>
              </a:rPr>
              <a:t>    {</a:t>
            </a:r>
          </a:p>
          <a:p>
            <a:pPr marL="0" indent="0">
              <a:buNone/>
            </a:pPr>
            <a:r>
              <a:rPr lang="en-US" sz="2000" kern="0" dirty="0">
                <a:solidFill>
                  <a:srgbClr val="000000"/>
                </a:solidFill>
                <a:latin typeface="Consolas" panose="020B0609020204030204" pitchFamily="49" charset="0"/>
              </a:rPr>
              <a:t>      return </a:t>
            </a:r>
            <a:r>
              <a:rPr lang="en-US" sz="2000" kern="0" dirty="0" err="1">
                <a:solidFill>
                  <a:srgbClr val="000000"/>
                </a:solidFill>
                <a:latin typeface="Consolas" panose="020B0609020204030204" pitchFamily="49" charset="0"/>
              </a:rPr>
              <a:t>Task.FromResult</a:t>
            </a:r>
            <a:r>
              <a:rPr lang="en-US" sz="2000" kern="0" dirty="0">
                <a:solidFill>
                  <a:srgbClr val="000000"/>
                </a:solidFill>
                <a:latin typeface="Consolas" panose="020B0609020204030204" pitchFamily="49" charset="0"/>
              </a:rPr>
              <a:t>&lt;</a:t>
            </a:r>
            <a:r>
              <a:rPr lang="en-US" sz="2000" kern="0" dirty="0" err="1">
                <a:solidFill>
                  <a:srgbClr val="000000"/>
                </a:solidFill>
                <a:latin typeface="Consolas" panose="020B0609020204030204" pitchFamily="49" charset="0"/>
              </a:rPr>
              <a:t>IViewComponentResult</a:t>
            </a:r>
            <a:r>
              <a:rPr lang="en-US" sz="2000" kern="0" dirty="0">
                <a:solidFill>
                  <a:srgbClr val="000000"/>
                </a:solidFill>
                <a:latin typeface="Consolas" panose="020B0609020204030204" pitchFamily="49" charset="0"/>
              </a:rPr>
              <a:t>&gt;(View("Default"));</a:t>
            </a:r>
          </a:p>
          <a:p>
            <a:pPr marL="0" indent="0">
              <a:buNone/>
            </a:pPr>
            <a:r>
              <a:rPr lang="en-US" sz="2000" kern="0" dirty="0">
                <a:solidFill>
                  <a:srgbClr val="000000"/>
                </a:solidFill>
                <a:latin typeface="Consolas" panose="020B0609020204030204" pitchFamily="49" charset="0"/>
              </a:rPr>
              <a:t>    }</a:t>
            </a:r>
          </a:p>
          <a:p>
            <a:pPr marL="0" indent="0">
              <a:buNone/>
            </a:pPr>
            <a:r>
              <a:rPr lang="en-US" sz="2000" kern="0" dirty="0">
                <a:solidFill>
                  <a:srgbClr val="000000"/>
                </a:solidFill>
                <a:latin typeface="Consolas" panose="020B0609020204030204" pitchFamily="49" charset="0"/>
              </a:rPr>
              <a:t>  }</a:t>
            </a:r>
          </a:p>
          <a:p>
            <a:pPr marL="0" indent="0">
              <a:buNone/>
            </a:pPr>
            <a:endParaRPr lang="en-US" sz="2000" kern="0" dirty="0">
              <a:solidFill>
                <a:srgbClr val="000000"/>
              </a:solidFill>
              <a:latin typeface="+mn-lt"/>
            </a:endParaRPr>
          </a:p>
          <a:p>
            <a:pPr lvl="0"/>
            <a:r>
              <a:rPr lang="en-US" sz="2000" kern="0" dirty="0">
                <a:solidFill>
                  <a:srgbClr val="000000"/>
                </a:solidFill>
                <a:latin typeface="+mn-lt"/>
              </a:rPr>
              <a:t>Content of a view component view located in a file named </a:t>
            </a:r>
            <a:r>
              <a:rPr lang="en-US" sz="2000" b="1" kern="0" dirty="0" err="1">
                <a:solidFill>
                  <a:srgbClr val="000000"/>
                </a:solidFill>
                <a:latin typeface="+mn-lt"/>
              </a:rPr>
              <a:t>Default.cshtml</a:t>
            </a:r>
            <a:r>
              <a:rPr lang="en-US" sz="2000" kern="0" dirty="0">
                <a:solidFill>
                  <a:srgbClr val="000000"/>
                </a:solidFill>
                <a:latin typeface="+mn-lt"/>
              </a:rPr>
              <a:t>:</a:t>
            </a:r>
          </a:p>
          <a:p>
            <a:pPr marL="288925" lvl="1" indent="0">
              <a:buNone/>
            </a:pPr>
            <a:r>
              <a:rPr lang="en-US" sz="2000" kern="0" dirty="0">
                <a:solidFill>
                  <a:srgbClr val="000000"/>
                </a:solidFill>
                <a:latin typeface="+mn-lt"/>
              </a:rPr>
              <a:t>some text</a:t>
            </a:r>
          </a:p>
        </p:txBody>
      </p:sp>
    </p:spTree>
    <p:extLst>
      <p:ext uri="{BB962C8B-B14F-4D97-AF65-F5344CB8AC3E}">
        <p14:creationId xmlns:p14="http://schemas.microsoft.com/office/powerpoint/2010/main" val="985150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e62a2215-ed53-47c6-998f-e7b5a5a399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a:t>
            </a:r>
            <a:r>
              <a:rPr lang="en-IN" dirty="0"/>
              <a:t> View Components</a:t>
            </a:r>
          </a:p>
        </p:txBody>
      </p:sp>
      <p:sp>
        <p:nvSpPr>
          <p:cNvPr id="4" name="Content Placeholder 2"/>
          <p:cNvSpPr txBox="1">
            <a:spLocks/>
          </p:cNvSpPr>
          <p:nvPr/>
        </p:nvSpPr>
        <p:spPr>
          <a:xfrm>
            <a:off x="1811791" y="1046920"/>
            <a:ext cx="8119156" cy="513535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kern="0" dirty="0">
              <a:solidFill>
                <a:srgbClr val="000000">
                  <a:lumMod val="85000"/>
                  <a:lumOff val="15000"/>
                </a:srgbClr>
              </a:solidFill>
            </a:endParaRPr>
          </a:p>
        </p:txBody>
      </p:sp>
      <p:sp>
        <p:nvSpPr>
          <p:cNvPr id="11" name="Content Placeholder 2"/>
          <p:cNvSpPr txBox="1">
            <a:spLocks/>
          </p:cNvSpPr>
          <p:nvPr/>
        </p:nvSpPr>
        <p:spPr bwMode="auto">
          <a:xfrm>
            <a:off x="1179443" y="1603513"/>
            <a:ext cx="8922501" cy="45650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latin typeface="+mn-lt"/>
              </a:rPr>
              <a:t>You can include a view component in a view by:</a:t>
            </a:r>
          </a:p>
          <a:p>
            <a:pPr marL="270000"/>
            <a:r>
              <a:rPr lang="en-US" sz="2000" kern="0" dirty="0">
                <a:latin typeface="+mn-lt"/>
              </a:rPr>
              <a:t> using the </a:t>
            </a:r>
            <a:r>
              <a:rPr lang="en-US" sz="2000" b="1" kern="0" dirty="0">
                <a:latin typeface="+mn-lt"/>
              </a:rPr>
              <a:t>@</a:t>
            </a:r>
            <a:r>
              <a:rPr lang="en-US" sz="2000" b="1" kern="0" dirty="0" err="1">
                <a:latin typeface="+mn-lt"/>
              </a:rPr>
              <a:t>Component.InvokeAsync</a:t>
            </a:r>
            <a:r>
              <a:rPr lang="en-US" sz="2000" kern="0" dirty="0">
                <a:latin typeface="+mn-lt"/>
              </a:rPr>
              <a:t> method:</a:t>
            </a:r>
          </a:p>
          <a:p>
            <a:pPr marL="270000"/>
            <a:endParaRPr lang="en-US" sz="2000" kern="0" dirty="0">
              <a:solidFill>
                <a:srgbClr val="00188F"/>
              </a:solidFill>
              <a:latin typeface="+mn-lt"/>
            </a:endParaRPr>
          </a:p>
          <a:p>
            <a:pPr marL="270000"/>
            <a:endParaRPr lang="en-US" sz="2000" kern="0" dirty="0">
              <a:solidFill>
                <a:schemeClr val="tx1">
                  <a:lumMod val="75000"/>
                  <a:lumOff val="25000"/>
                </a:schemeClr>
              </a:solidFill>
              <a:latin typeface="+mn-lt"/>
            </a:endParaRPr>
          </a:p>
          <a:p>
            <a:pPr marL="270000"/>
            <a:endParaRPr lang="en-US" sz="2000" kern="0" dirty="0">
              <a:solidFill>
                <a:schemeClr val="tx1">
                  <a:lumMod val="75000"/>
                  <a:lumOff val="25000"/>
                </a:schemeClr>
              </a:solidFill>
              <a:latin typeface="+mn-lt"/>
            </a:endParaRPr>
          </a:p>
          <a:p>
            <a:pPr marL="270000"/>
            <a:endParaRPr lang="en-US" sz="2000" kern="0" dirty="0">
              <a:solidFill>
                <a:schemeClr val="tx1">
                  <a:lumMod val="75000"/>
                  <a:lumOff val="25000"/>
                </a:schemeClr>
              </a:solidFill>
              <a:latin typeface="+mn-lt"/>
            </a:endParaRPr>
          </a:p>
          <a:p>
            <a:pPr marL="270000"/>
            <a:r>
              <a:rPr lang="en-US" sz="2000" kern="0" dirty="0">
                <a:solidFill>
                  <a:schemeClr val="tx1">
                    <a:lumMod val="85000"/>
                    <a:lumOff val="15000"/>
                  </a:schemeClr>
                </a:solidFill>
                <a:latin typeface="+mn-lt"/>
              </a:rPr>
              <a:t> </a:t>
            </a:r>
            <a:r>
              <a:rPr lang="en-US" sz="2000" kern="0" dirty="0">
                <a:latin typeface="+mn-lt"/>
              </a:rPr>
              <a:t>using a tag helper:</a:t>
            </a:r>
          </a:p>
        </p:txBody>
      </p:sp>
      <p:sp>
        <p:nvSpPr>
          <p:cNvPr id="12" name="Rectangle 11"/>
          <p:cNvSpPr/>
          <p:nvPr/>
        </p:nvSpPr>
        <p:spPr>
          <a:xfrm>
            <a:off x="1640794" y="2485207"/>
            <a:ext cx="7245747" cy="40011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sz="2000" b="0" dirty="0">
                <a:solidFill>
                  <a:schemeClr val="bg1"/>
                </a:solidFill>
                <a:latin typeface="Consolas" panose="020B0609020204030204" pitchFamily="49" charset="0"/>
                <a:cs typeface="Consolas" panose="020B0609020204030204" pitchFamily="49" charset="0"/>
              </a:rPr>
              <a:t>@await </a:t>
            </a:r>
            <a:r>
              <a:rPr lang="en-US" sz="2000" b="0" dirty="0" err="1">
                <a:solidFill>
                  <a:schemeClr val="bg1"/>
                </a:solidFill>
                <a:latin typeface="Consolas" panose="020B0609020204030204" pitchFamily="49" charset="0"/>
                <a:cs typeface="Consolas" panose="020B0609020204030204" pitchFamily="49" charset="0"/>
              </a:rPr>
              <a:t>Component.InvokeAsync</a:t>
            </a:r>
            <a:r>
              <a:rPr lang="en-US" sz="2000" b="0" dirty="0">
                <a:solidFill>
                  <a:schemeClr val="bg1"/>
                </a:solidFill>
                <a:latin typeface="Consolas" panose="020B0609020204030204" pitchFamily="49" charset="0"/>
                <a:cs typeface="Consolas" panose="020B0609020204030204" pitchFamily="49" charset="0"/>
              </a:rPr>
              <a:t>("My")</a:t>
            </a:r>
          </a:p>
        </p:txBody>
      </p:sp>
      <p:sp>
        <p:nvSpPr>
          <p:cNvPr id="13" name="Rectangle 12"/>
          <p:cNvSpPr/>
          <p:nvPr/>
        </p:nvSpPr>
        <p:spPr>
          <a:xfrm>
            <a:off x="3898208" y="3344364"/>
            <a:ext cx="4636718" cy="4001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Consolas" panose="020B0609020204030204" pitchFamily="49" charset="0"/>
                <a:cs typeface="Segoe UI" panose="020B0502040204020203" pitchFamily="34" charset="0"/>
              </a:rPr>
              <a:t>some text</a:t>
            </a:r>
            <a:endParaRPr lang="en-GB" sz="2000" b="0" dirty="0">
              <a:latin typeface="Consolas" panose="020B0609020204030204" pitchFamily="49" charset="0"/>
              <a:cs typeface="Segoe UI" panose="020B0502040204020203" pitchFamily="34" charset="0"/>
            </a:endParaRPr>
          </a:p>
        </p:txBody>
      </p:sp>
      <p:sp>
        <p:nvSpPr>
          <p:cNvPr id="14" name="Bent Arrow 13"/>
          <p:cNvSpPr/>
          <p:nvPr/>
        </p:nvSpPr>
        <p:spPr bwMode="auto">
          <a:xfrm flipV="1">
            <a:off x="2937334" y="3010169"/>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GB" b="1">
              <a:solidFill>
                <a:schemeClr val="tx1"/>
              </a:solidFill>
              <a:latin typeface="Verdana" pitchFamily="34" charset="0"/>
            </a:endParaRPr>
          </a:p>
        </p:txBody>
      </p:sp>
      <p:sp>
        <p:nvSpPr>
          <p:cNvPr id="15" name="Rectangle 14"/>
          <p:cNvSpPr/>
          <p:nvPr/>
        </p:nvSpPr>
        <p:spPr>
          <a:xfrm>
            <a:off x="1640793" y="4603099"/>
            <a:ext cx="7245747" cy="40011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sz="2000" b="0" dirty="0">
                <a:solidFill>
                  <a:schemeClr val="bg1"/>
                </a:solidFill>
                <a:latin typeface="Consolas" panose="020B0609020204030204" pitchFamily="49" charset="0"/>
                <a:cs typeface="Consolas" panose="020B0609020204030204" pitchFamily="49" charset="0"/>
              </a:rPr>
              <a:t>&lt;</a:t>
            </a:r>
            <a:r>
              <a:rPr lang="en-US" sz="2000" b="0" dirty="0" err="1">
                <a:solidFill>
                  <a:schemeClr val="bg1"/>
                </a:solidFill>
                <a:latin typeface="Consolas" panose="020B0609020204030204" pitchFamily="49" charset="0"/>
                <a:cs typeface="Consolas" panose="020B0609020204030204" pitchFamily="49" charset="0"/>
              </a:rPr>
              <a:t>vc:My</a:t>
            </a:r>
            <a:r>
              <a:rPr lang="en-US" sz="2000" b="0" dirty="0">
                <a:solidFill>
                  <a:schemeClr val="bg1"/>
                </a:solidFill>
                <a:latin typeface="Consolas" panose="020B0609020204030204" pitchFamily="49" charset="0"/>
                <a:cs typeface="Consolas" panose="020B0609020204030204" pitchFamily="49" charset="0"/>
              </a:rPr>
              <a:t>&gt;&lt;/</a:t>
            </a:r>
            <a:r>
              <a:rPr lang="en-US" sz="2000" b="0" dirty="0" err="1">
                <a:solidFill>
                  <a:schemeClr val="bg1"/>
                </a:solidFill>
                <a:latin typeface="Consolas" panose="020B0609020204030204" pitchFamily="49" charset="0"/>
                <a:cs typeface="Consolas" panose="020B0609020204030204" pitchFamily="49" charset="0"/>
              </a:rPr>
              <a:t>vc:My</a:t>
            </a:r>
            <a:r>
              <a:rPr lang="en-US" sz="2000" b="0" dirty="0">
                <a:solidFill>
                  <a:schemeClr val="bg1"/>
                </a:solidFill>
                <a:latin typeface="Consolas" panose="020B0609020204030204" pitchFamily="49" charset="0"/>
                <a:cs typeface="Consolas" panose="020B0609020204030204" pitchFamily="49" charset="0"/>
              </a:rPr>
              <a:t>&gt;</a:t>
            </a:r>
          </a:p>
        </p:txBody>
      </p:sp>
      <p:sp>
        <p:nvSpPr>
          <p:cNvPr id="16" name="Rectangle 15"/>
          <p:cNvSpPr/>
          <p:nvPr/>
        </p:nvSpPr>
        <p:spPr>
          <a:xfrm>
            <a:off x="3898208" y="5600510"/>
            <a:ext cx="4636718" cy="4001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Consolas" panose="020B0609020204030204" pitchFamily="49" charset="0"/>
                <a:cs typeface="Segoe UI" panose="020B0502040204020203" pitchFamily="34" charset="0"/>
              </a:rPr>
              <a:t>some text</a:t>
            </a:r>
            <a:endParaRPr lang="en-GB" sz="2000" b="0" dirty="0">
              <a:latin typeface="Consolas" panose="020B0609020204030204" pitchFamily="49" charset="0"/>
              <a:cs typeface="Segoe UI" panose="020B0502040204020203" pitchFamily="34" charset="0"/>
            </a:endParaRPr>
          </a:p>
        </p:txBody>
      </p:sp>
      <p:sp>
        <p:nvSpPr>
          <p:cNvPr id="17" name="Bent Arrow 16"/>
          <p:cNvSpPr/>
          <p:nvPr/>
        </p:nvSpPr>
        <p:spPr bwMode="auto">
          <a:xfrm flipV="1">
            <a:off x="3005919" y="5244910"/>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GB" b="1">
              <a:solidFill>
                <a:schemeClr val="tx1"/>
              </a:solidFill>
              <a:latin typeface="Verdana" pitchFamily="34" charset="0"/>
            </a:endParaRPr>
          </a:p>
        </p:txBody>
      </p:sp>
    </p:spTree>
    <p:extLst>
      <p:ext uri="{BB962C8B-B14F-4D97-AF65-F5344CB8AC3E}">
        <p14:creationId xmlns:p14="http://schemas.microsoft.com/office/powerpoint/2010/main" val="1061326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2b355e1d-146b-4fa2-8ae2-6be6053a88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Invoking View Components with Parameters</a:t>
            </a:r>
            <a:endParaRPr lang="en-IN" sz="2400"/>
          </a:p>
        </p:txBody>
      </p:sp>
      <p:sp>
        <p:nvSpPr>
          <p:cNvPr id="4" name="Content Placeholder 2"/>
          <p:cNvSpPr txBox="1">
            <a:spLocks/>
          </p:cNvSpPr>
          <p:nvPr/>
        </p:nvSpPr>
        <p:spPr>
          <a:xfrm>
            <a:off x="1296000" y="1550503"/>
            <a:ext cx="10008104" cy="46180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1" kern="0" dirty="0">
                <a:solidFill>
                  <a:srgbClr val="000000"/>
                </a:solidFill>
                <a:latin typeface="+mn-lt"/>
              </a:rPr>
              <a:t>A view component that gets a parameter:</a:t>
            </a:r>
          </a:p>
          <a:p>
            <a:pPr marL="0" indent="0">
              <a:buNone/>
            </a:pPr>
            <a:endParaRPr lang="en-US" sz="2000" kern="0" dirty="0">
              <a:solidFill>
                <a:srgbClr val="000000"/>
              </a:solidFill>
              <a:latin typeface="+mn-lt"/>
              <a:cs typeface="Consolas" panose="020B0609020204030204" pitchFamily="49" charset="0"/>
            </a:endParaRP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public </a:t>
            </a:r>
            <a:r>
              <a:rPr lang="en-US" sz="2000" kern="0" dirty="0" err="1">
                <a:solidFill>
                  <a:srgbClr val="000000"/>
                </a:solidFill>
                <a:latin typeface="Consolas" panose="020B0609020204030204" pitchFamily="49" charset="0"/>
                <a:cs typeface="Consolas" panose="020B0609020204030204" pitchFamily="49" charset="0"/>
              </a:rPr>
              <a:t>async</a:t>
            </a:r>
            <a:r>
              <a:rPr lang="en-US" sz="2000" kern="0" dirty="0">
                <a:solidFill>
                  <a:srgbClr val="000000"/>
                </a:solidFill>
                <a:latin typeface="Consolas" panose="020B0609020204030204" pitchFamily="49" charset="0"/>
                <a:cs typeface="Consolas" panose="020B0609020204030204" pitchFamily="49" charset="0"/>
              </a:rPr>
              <a:t> Task&lt;</a:t>
            </a:r>
            <a:r>
              <a:rPr lang="en-US" sz="2000" kern="0" dirty="0" err="1">
                <a:solidFill>
                  <a:srgbClr val="000000"/>
                </a:solidFill>
                <a:latin typeface="Consolas" panose="020B0609020204030204" pitchFamily="49" charset="0"/>
                <a:cs typeface="Consolas" panose="020B0609020204030204" pitchFamily="49" charset="0"/>
              </a:rPr>
              <a:t>IViewComponentResult</a:t>
            </a:r>
            <a:r>
              <a:rPr lang="en-US" sz="2000" kern="0" dirty="0">
                <a:solidFill>
                  <a:srgbClr val="000000"/>
                </a:solidFill>
                <a:latin typeface="Consolas" panose="020B0609020204030204" pitchFamily="49" charset="0"/>
                <a:cs typeface="Consolas" panose="020B0609020204030204" pitchFamily="49" charset="0"/>
              </a:rPr>
              <a:t>&gt; </a:t>
            </a:r>
            <a:r>
              <a:rPr lang="en-US" sz="2000" kern="0" dirty="0" err="1">
                <a:solidFill>
                  <a:srgbClr val="000000"/>
                </a:solidFill>
                <a:latin typeface="Consolas" panose="020B0609020204030204" pitchFamily="49" charset="0"/>
                <a:cs typeface="Consolas" panose="020B0609020204030204" pitchFamily="49" charset="0"/>
              </a:rPr>
              <a:t>InvokeAsync</a:t>
            </a:r>
            <a:r>
              <a:rPr lang="en-US" sz="2000" kern="0" dirty="0">
                <a:solidFill>
                  <a:srgbClr val="000000"/>
                </a:solidFill>
                <a:latin typeface="Consolas" panose="020B0609020204030204" pitchFamily="49" charset="0"/>
                <a:cs typeface="Consolas" panose="020B0609020204030204" pitchFamily="49" charset="0"/>
              </a:rPr>
              <a:t>(</a:t>
            </a:r>
            <a:r>
              <a:rPr lang="en-US" sz="2000" kern="0" dirty="0" err="1">
                <a:solidFill>
                  <a:srgbClr val="000000"/>
                </a:solidFill>
                <a:latin typeface="Consolas" panose="020B0609020204030204" pitchFamily="49" charset="0"/>
                <a:cs typeface="Consolas" panose="020B0609020204030204" pitchFamily="49" charset="0"/>
              </a:rPr>
              <a:t>int</a:t>
            </a:r>
            <a:r>
              <a:rPr lang="en-US" sz="2000" kern="0" dirty="0">
                <a:solidFill>
                  <a:srgbClr val="000000"/>
                </a:solidFill>
                <a:latin typeface="Consolas" panose="020B0609020204030204" pitchFamily="49" charset="0"/>
                <a:cs typeface="Consolas" panose="020B0609020204030204" pitchFamily="49" charset="0"/>
              </a:rPr>
              <a:t> </a:t>
            </a:r>
            <a:r>
              <a:rPr lang="en-US" sz="2000" kern="0" dirty="0" err="1">
                <a:solidFill>
                  <a:srgbClr val="000000"/>
                </a:solidFill>
                <a:latin typeface="Consolas" panose="020B0609020204030204" pitchFamily="49" charset="0"/>
                <a:cs typeface="Consolas" panose="020B0609020204030204" pitchFamily="49" charset="0"/>
              </a:rPr>
              <a:t>param</a:t>
            </a:r>
            <a:r>
              <a:rPr lang="en-US" sz="20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a:t>
            </a:r>
            <a:r>
              <a:rPr lang="en-US" sz="2000" kern="0" dirty="0" err="1">
                <a:solidFill>
                  <a:srgbClr val="000000"/>
                </a:solidFill>
                <a:latin typeface="Consolas" panose="020B0609020204030204" pitchFamily="49" charset="0"/>
                <a:cs typeface="Consolas" panose="020B0609020204030204" pitchFamily="49" charset="0"/>
              </a:rPr>
              <a:t>int</a:t>
            </a:r>
            <a:r>
              <a:rPr lang="en-US" sz="2000" kern="0" dirty="0">
                <a:solidFill>
                  <a:srgbClr val="000000"/>
                </a:solidFill>
                <a:latin typeface="Consolas" panose="020B0609020204030204" pitchFamily="49" charset="0"/>
                <a:cs typeface="Consolas" panose="020B0609020204030204" pitchFamily="49" charset="0"/>
              </a:rPr>
              <a:t> id = await </a:t>
            </a:r>
            <a:r>
              <a:rPr lang="en-US" sz="2000" kern="0" dirty="0" err="1">
                <a:solidFill>
                  <a:srgbClr val="000000"/>
                </a:solidFill>
                <a:latin typeface="Consolas" panose="020B0609020204030204" pitchFamily="49" charset="0"/>
                <a:cs typeface="Consolas" panose="020B0609020204030204" pitchFamily="49" charset="0"/>
              </a:rPr>
              <a:t>SomeOperationAsync</a:t>
            </a:r>
            <a:r>
              <a:rPr lang="en-US" sz="2000" kern="0" dirty="0">
                <a:solidFill>
                  <a:srgbClr val="000000"/>
                </a:solidFill>
                <a:latin typeface="Consolas" panose="020B0609020204030204" pitchFamily="49" charset="0"/>
                <a:cs typeface="Consolas" panose="020B0609020204030204" pitchFamily="49" charset="0"/>
              </a:rPr>
              <a:t>(</a:t>
            </a:r>
            <a:r>
              <a:rPr lang="en-US" sz="2000" kern="0" dirty="0" err="1">
                <a:solidFill>
                  <a:srgbClr val="000000"/>
                </a:solidFill>
                <a:latin typeface="Consolas" panose="020B0609020204030204" pitchFamily="49" charset="0"/>
                <a:cs typeface="Consolas" panose="020B0609020204030204" pitchFamily="49" charset="0"/>
              </a:rPr>
              <a:t>param</a:t>
            </a:r>
            <a:r>
              <a:rPr lang="en-US" sz="20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return View("Default", id);</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a:t>
            </a:r>
          </a:p>
          <a:p>
            <a:pPr marL="0" indent="0">
              <a:buNone/>
            </a:pPr>
            <a:endParaRPr lang="en-US" sz="2000" kern="0" dirty="0">
              <a:solidFill>
                <a:srgbClr val="000000"/>
              </a:solidFill>
              <a:latin typeface="+mn-lt"/>
            </a:endParaRPr>
          </a:p>
          <a:p>
            <a:pPr lvl="0"/>
            <a:r>
              <a:rPr lang="en-US" sz="2000" b="1" kern="0" dirty="0">
                <a:solidFill>
                  <a:srgbClr val="000000"/>
                </a:solidFill>
                <a:latin typeface="+mn-lt"/>
              </a:rPr>
              <a:t>Pass a parameter to the view component: </a:t>
            </a:r>
          </a:p>
          <a:p>
            <a:pPr marL="0" indent="0">
              <a:buNone/>
            </a:pPr>
            <a:endParaRPr lang="en-US" sz="2000" kern="0" dirty="0">
              <a:solidFill>
                <a:srgbClr val="000000"/>
              </a:solidFill>
              <a:latin typeface="+mn-lt"/>
              <a:cs typeface="Consolas" panose="020B0609020204030204" pitchFamily="49" charset="0"/>
            </a:endParaRP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@await </a:t>
            </a:r>
            <a:r>
              <a:rPr lang="en-US" sz="2000" kern="0" dirty="0" err="1">
                <a:solidFill>
                  <a:srgbClr val="000000"/>
                </a:solidFill>
                <a:latin typeface="Consolas" panose="020B0609020204030204" pitchFamily="49" charset="0"/>
                <a:cs typeface="Consolas" panose="020B0609020204030204" pitchFamily="49" charset="0"/>
              </a:rPr>
              <a:t>Component.InvokeAsync</a:t>
            </a:r>
            <a:r>
              <a:rPr lang="en-US" sz="2000" kern="0" dirty="0">
                <a:solidFill>
                  <a:srgbClr val="000000"/>
                </a:solidFill>
                <a:latin typeface="Consolas" panose="020B0609020204030204" pitchFamily="49" charset="0"/>
                <a:cs typeface="Consolas" panose="020B0609020204030204" pitchFamily="49" charset="0"/>
              </a:rPr>
              <a:t>("My", 5)</a:t>
            </a:r>
          </a:p>
          <a:p>
            <a:pPr marL="284163" lvl="1" indent="0">
              <a:buNone/>
            </a:pPr>
            <a:r>
              <a:rPr lang="en-US" sz="2000" dirty="0">
                <a:latin typeface="Consolas" panose="020B0609020204030204" pitchFamily="49" charset="0"/>
                <a:cs typeface="Consolas" panose="020B0609020204030204" pitchFamily="49" charset="0"/>
              </a:rPr>
              <a:t>&lt;</a:t>
            </a:r>
            <a:r>
              <a:rPr lang="en-US" sz="2000" kern="0" dirty="0" err="1">
                <a:solidFill>
                  <a:srgbClr val="000000"/>
                </a:solidFill>
                <a:latin typeface="Consolas" panose="020B0609020204030204" pitchFamily="49" charset="0"/>
              </a:rPr>
              <a:t>vc:My</a:t>
            </a:r>
            <a:r>
              <a:rPr lang="en-US" sz="2000" kern="0" dirty="0">
                <a:solidFill>
                  <a:srgbClr val="000000"/>
                </a:solidFill>
                <a:latin typeface="Consolas" panose="020B0609020204030204" pitchFamily="49" charset="0"/>
              </a:rPr>
              <a:t> param="5"&gt;&lt;/</a:t>
            </a:r>
            <a:r>
              <a:rPr lang="en-US" sz="2000" kern="0" dirty="0" err="1">
                <a:solidFill>
                  <a:srgbClr val="000000"/>
                </a:solidFill>
                <a:latin typeface="Consolas" panose="020B0609020204030204" pitchFamily="49" charset="0"/>
              </a:rPr>
              <a:t>vc:My</a:t>
            </a:r>
            <a:r>
              <a:rPr lang="en-US" sz="2000" kern="0" dirty="0">
                <a:solidFill>
                  <a:srgbClr val="000000"/>
                </a:solidFill>
                <a:latin typeface="Consolas" panose="020B0609020204030204" pitchFamily="49" charset="0"/>
              </a:rPr>
              <a:t>&gt;</a:t>
            </a:r>
          </a:p>
          <a:p>
            <a:pPr marL="284163" lvl="1" indent="0">
              <a:buNone/>
            </a:pPr>
            <a:endParaRPr lang="en-US" sz="200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31034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73db840-a64e-41c2-93f7-0feabd5eed83">
    <p:spTree>
      <p:nvGrpSpPr>
        <p:cNvPr id="1" name=""/>
        <p:cNvGrpSpPr/>
        <p:nvPr/>
      </p:nvGrpSpPr>
      <p:grpSpPr>
        <a:xfrm>
          <a:off x="0" y="0"/>
          <a:ext cx="0" cy="0"/>
          <a:chOff x="0" y="0"/>
          <a:chExt cx="0" cy="0"/>
        </a:xfrm>
      </p:grpSpPr>
      <p:sp>
        <p:nvSpPr>
          <p:cNvPr id="2" name="Title 1"/>
          <p:cNvSpPr>
            <a:spLocks noGrp="1"/>
          </p:cNvSpPr>
          <p:nvPr>
            <p:ph type="title"/>
          </p:nvPr>
        </p:nvSpPr>
        <p:spPr>
          <a:xfrm>
            <a:off x="1348270" y="662925"/>
            <a:ext cx="9186133" cy="740664"/>
          </a:xfrm>
        </p:spPr>
        <p:txBody>
          <a:bodyPr/>
          <a:lstStyle/>
          <a:p>
            <a:r>
              <a:rPr lang="en-US" sz="2400" dirty="0"/>
              <a:t>Demonstration: How to Create and Use View Components</a:t>
            </a:r>
            <a:endParaRPr lang="en-IN" sz="2400" dirty="0"/>
          </a:p>
        </p:txBody>
      </p:sp>
      <p:sp>
        <p:nvSpPr>
          <p:cNvPr id="4" name="Content Placeholder 2"/>
          <p:cNvSpPr txBox="1">
            <a:spLocks/>
          </p:cNvSpPr>
          <p:nvPr/>
        </p:nvSpPr>
        <p:spPr>
          <a:xfrm>
            <a:off x="1232452" y="1669773"/>
            <a:ext cx="8869492" cy="449879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a:t>
            </a:r>
          </a:p>
          <a:p>
            <a:r>
              <a:rPr lang="en-US" sz="2000" kern="0" dirty="0">
                <a:solidFill>
                  <a:srgbClr val="000000"/>
                </a:solidFill>
                <a:latin typeface="+mn-lt"/>
              </a:rPr>
              <a:t>Add a view component class to a web application</a:t>
            </a:r>
          </a:p>
          <a:p>
            <a:r>
              <a:rPr lang="en-US" sz="2000" kern="0" dirty="0">
                <a:solidFill>
                  <a:srgbClr val="000000"/>
                </a:solidFill>
                <a:latin typeface="+mn-lt"/>
              </a:rPr>
              <a:t>Add a view component view to a web application</a:t>
            </a:r>
          </a:p>
          <a:p>
            <a:r>
              <a:rPr lang="en-US" sz="2000" kern="0" dirty="0">
                <a:solidFill>
                  <a:srgbClr val="000000"/>
                </a:solidFill>
                <a:latin typeface="+mn-lt"/>
              </a:rPr>
              <a:t>Embed the view component in a Page</a:t>
            </a:r>
          </a:p>
        </p:txBody>
      </p:sp>
    </p:spTree>
    <p:extLst>
      <p:ext uri="{BB962C8B-B14F-4D97-AF65-F5344CB8AC3E}">
        <p14:creationId xmlns:p14="http://schemas.microsoft.com/office/powerpoint/2010/main" val="2061044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Developing Page Content</a:t>
            </a:r>
          </a:p>
        </p:txBody>
      </p:sp>
      <p:sp>
        <p:nvSpPr>
          <p:cNvPr id="3" name="Text Placeholder 2"/>
          <p:cNvSpPr>
            <a:spLocks noGrp="1"/>
          </p:cNvSpPr>
          <p:nvPr>
            <p:ph type="body" idx="1"/>
          </p:nvPr>
        </p:nvSpPr>
        <p:spPr/>
        <p:txBody>
          <a:bodyPr/>
          <a:lstStyle/>
          <a:p>
            <a:r>
              <a:rPr lang="en-US" dirty="0"/>
              <a:t>Exercise 1: Adding Pages to a Web Application
Exercise 2: Adding a Partial View
Exercise 3: Adding a View Component</a:t>
            </a:r>
            <a:endParaRPr lang="en-IN" dirty="0"/>
          </a:p>
        </p:txBody>
      </p:sp>
      <p:sp>
        <p:nvSpPr>
          <p:cNvPr id="4" name="TextBox 3"/>
          <p:cNvSpPr txBox="1"/>
          <p:nvPr/>
        </p:nvSpPr>
        <p:spPr>
          <a:xfrm>
            <a:off x="1982789" y="6163356"/>
            <a:ext cx="4529573" cy="523220"/>
          </a:xfrm>
          <a:prstGeom prst="rect">
            <a:avLst/>
          </a:prstGeom>
          <a:noFill/>
        </p:spPr>
        <p:txBody>
          <a:bodyPr vert="horz" wrap="none" rtlCol="0">
            <a:spAutoFit/>
          </a:bodyPr>
          <a:lstStyle/>
          <a:p>
            <a:r>
              <a:rPr lang="en-IN" sz="2800" dirty="0">
                <a:latin typeface="Segoe UI" panose="020B0502040204020203" pitchFamily="34" charset="0"/>
              </a:rPr>
              <a:t>Estimated Time: 60 minutes</a:t>
            </a:r>
          </a:p>
        </p:txBody>
      </p:sp>
    </p:spTree>
    <p:extLst>
      <p:ext uri="{BB962C8B-B14F-4D97-AF65-F5344CB8AC3E}">
        <p14:creationId xmlns:p14="http://schemas.microsoft.com/office/powerpoint/2010/main" val="1246559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1: Creating Page Content with Razor Syntax</a:t>
            </a:r>
            <a:endParaRPr lang="en-IN" sz="2400" dirty="0"/>
          </a:p>
        </p:txBody>
      </p:sp>
      <p:sp>
        <p:nvSpPr>
          <p:cNvPr id="3" name="Text Placeholder 2"/>
          <p:cNvSpPr>
            <a:spLocks noGrp="1"/>
          </p:cNvSpPr>
          <p:nvPr>
            <p:ph type="body" idx="1"/>
          </p:nvPr>
        </p:nvSpPr>
        <p:spPr/>
        <p:txBody>
          <a:bodyPr>
            <a:normAutofit/>
          </a:bodyPr>
          <a:lstStyle/>
          <a:p>
            <a:r>
              <a:rPr lang="en-US" sz="2400" dirty="0"/>
              <a:t>Adding Page Content
Differentiating Server-Side Code from HTML
Features of the Razor Syntax
Demonstration: How to Use the Razor Syntax
Dependency Injection</a:t>
            </a:r>
            <a:endParaRPr lang="en-IN" sz="2400" dirty="0"/>
          </a:p>
        </p:txBody>
      </p:sp>
    </p:spTree>
    <p:extLst>
      <p:ext uri="{BB962C8B-B14F-4D97-AF65-F5344CB8AC3E}">
        <p14:creationId xmlns:p14="http://schemas.microsoft.com/office/powerpoint/2010/main" val="332530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Adding Page Content</a:t>
            </a:r>
          </a:p>
        </p:txBody>
      </p:sp>
      <p:sp>
        <p:nvSpPr>
          <p:cNvPr id="4" name="Content Placeholder 1"/>
          <p:cNvSpPr txBox="1">
            <a:spLocks/>
          </p:cNvSpPr>
          <p:nvPr/>
        </p:nvSpPr>
        <p:spPr>
          <a:xfrm>
            <a:off x="1179443" y="1590261"/>
            <a:ext cx="8922501" cy="457831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Page Content handle the presentation logic </a:t>
            </a:r>
          </a:p>
          <a:p>
            <a:pPr lvl="0"/>
            <a:r>
              <a:rPr lang="en-US" sz="2000" kern="0" dirty="0">
                <a:solidFill>
                  <a:srgbClr val="000000"/>
                </a:solidFill>
                <a:latin typeface="+mn-lt"/>
              </a:rPr>
              <a:t>Page Content files have a .</a:t>
            </a:r>
            <a:r>
              <a:rPr lang="en-US" sz="2000" kern="0" dirty="0" err="1">
                <a:solidFill>
                  <a:srgbClr val="000000"/>
                </a:solidFill>
                <a:latin typeface="+mn-lt"/>
              </a:rPr>
              <a:t>cshtml</a:t>
            </a:r>
            <a:r>
              <a:rPr lang="en-US" sz="2000" kern="0" dirty="0">
                <a:solidFill>
                  <a:srgbClr val="000000"/>
                </a:solidFill>
                <a:latin typeface="+mn-lt"/>
              </a:rPr>
              <a:t> extension</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360705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Differentiating Server-Side Code from HTML</a:t>
            </a:r>
          </a:p>
        </p:txBody>
      </p:sp>
      <p:sp>
        <p:nvSpPr>
          <p:cNvPr id="4" name="Content Placeholder 2"/>
          <p:cNvSpPr txBox="1">
            <a:spLocks/>
          </p:cNvSpPr>
          <p:nvPr/>
        </p:nvSpPr>
        <p:spPr>
          <a:xfrm>
            <a:off x="1032000" y="1643270"/>
            <a:ext cx="9069944" cy="492980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Razor identifies server-side code by looking for the </a:t>
            </a:r>
            <a:r>
              <a:rPr lang="en-US" sz="2000" b="1" kern="0" dirty="0">
                <a:solidFill>
                  <a:srgbClr val="000000"/>
                </a:solidFill>
                <a:latin typeface="+mn-lt"/>
              </a:rPr>
              <a:t>@</a:t>
            </a:r>
            <a:r>
              <a:rPr lang="en-US" sz="2000" kern="0" dirty="0">
                <a:solidFill>
                  <a:srgbClr val="000000"/>
                </a:solidFill>
                <a:latin typeface="+mn-lt"/>
              </a:rPr>
              <a:t> symbol</a:t>
            </a:r>
          </a:p>
          <a:p>
            <a:pPr lvl="0"/>
            <a:r>
              <a:rPr lang="en-US" sz="2000" kern="0" dirty="0">
                <a:solidFill>
                  <a:srgbClr val="000000"/>
                </a:solidFill>
                <a:latin typeface="+mn-lt"/>
              </a:rPr>
              <a:t>Razor distinguishes the server-side code from the HTML content that is sent to the browser unchanged</a:t>
            </a:r>
          </a:p>
          <a:p>
            <a:pPr marL="0" indent="0">
              <a:buNone/>
            </a:pPr>
            <a:endParaRPr lang="en-US" sz="2000" kern="0" dirty="0">
              <a:solidFill>
                <a:srgbClr val="000000"/>
              </a:solidFill>
              <a:latin typeface="+mn-lt"/>
            </a:endParaRP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&lt;body&gt;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@for (</a:t>
            </a:r>
            <a:r>
              <a:rPr lang="en-US" sz="2000" kern="0" dirty="0" err="1">
                <a:solidFill>
                  <a:srgbClr val="000000"/>
                </a:solidFill>
                <a:latin typeface="Consolas" panose="020B0609020204030204" pitchFamily="49" charset="0"/>
                <a:cs typeface="Consolas" panose="020B0609020204030204" pitchFamily="49" charset="0"/>
              </a:rPr>
              <a:t>int</a:t>
            </a:r>
            <a:r>
              <a:rPr lang="en-US" sz="2000" kern="0" dirty="0">
                <a:solidFill>
                  <a:srgbClr val="000000"/>
                </a:solidFill>
                <a:latin typeface="Consolas" panose="020B0609020204030204" pitchFamily="49" charset="0"/>
                <a:cs typeface="Consolas" panose="020B0609020204030204" pitchFamily="49" charset="0"/>
              </a:rPr>
              <a:t> </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 = 0; </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 &lt; 5; </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&lt;span&gt;@</a:t>
            </a:r>
            <a:r>
              <a:rPr lang="en-US" sz="2000" kern="0" dirty="0" err="1">
                <a:solidFill>
                  <a:srgbClr val="000000"/>
                </a:solidFill>
                <a:latin typeface="Consolas" panose="020B0609020204030204" pitchFamily="49" charset="0"/>
                <a:cs typeface="Consolas" panose="020B0609020204030204" pitchFamily="49" charset="0"/>
              </a:rPr>
              <a:t>i</a:t>
            </a:r>
            <a:r>
              <a:rPr lang="en-US" sz="2000" kern="0" dirty="0">
                <a:solidFill>
                  <a:srgbClr val="000000"/>
                </a:solidFill>
                <a:latin typeface="Consolas" panose="020B0609020204030204" pitchFamily="49" charset="0"/>
                <a:cs typeface="Consolas" panose="020B0609020204030204" pitchFamily="49" charset="0"/>
              </a:rPr>
              <a:t>&lt;/span&gt;</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    }</a:t>
            </a:r>
          </a:p>
          <a:p>
            <a:pPr marL="284163" lvl="1" indent="0">
              <a:buNone/>
            </a:pPr>
            <a:r>
              <a:rPr lang="en-US" sz="2000" kern="0" dirty="0">
                <a:solidFill>
                  <a:srgbClr val="000000"/>
                </a:solidFill>
                <a:latin typeface="Consolas" panose="020B0609020204030204" pitchFamily="49" charset="0"/>
                <a:cs typeface="Consolas" panose="020B0609020204030204" pitchFamily="49" charset="0"/>
              </a:rPr>
              <a:t>&lt;/body&gt;</a:t>
            </a:r>
          </a:p>
          <a:p>
            <a:pPr marL="0" indent="0">
              <a:buNone/>
            </a:pPr>
            <a:endParaRPr lang="en-US" sz="2000" kern="0" dirty="0">
              <a:solidFill>
                <a:srgbClr val="000000"/>
              </a:solidFill>
              <a:latin typeface="+mn-lt"/>
            </a:endParaRPr>
          </a:p>
        </p:txBody>
      </p:sp>
    </p:spTree>
    <p:extLst>
      <p:ext uri="{BB962C8B-B14F-4D97-AF65-F5344CB8AC3E}">
        <p14:creationId xmlns:p14="http://schemas.microsoft.com/office/powerpoint/2010/main" val="47522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f121a76-9426-4c61-a7f4-a358a09de6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the @ Symbol</a:t>
            </a:r>
          </a:p>
        </p:txBody>
      </p:sp>
      <p:sp>
        <p:nvSpPr>
          <p:cNvPr id="4" name="Content Placeholder 2"/>
          <p:cNvSpPr txBox="1">
            <a:spLocks/>
          </p:cNvSpPr>
          <p:nvPr/>
        </p:nvSpPr>
        <p:spPr>
          <a:xfrm>
            <a:off x="1296000" y="1669773"/>
            <a:ext cx="8805944" cy="449879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Razor syntax, the </a:t>
            </a:r>
            <a:r>
              <a:rPr lang="en-US" sz="2000" b="1" kern="0" dirty="0">
                <a:solidFill>
                  <a:srgbClr val="000000"/>
                </a:solidFill>
                <a:latin typeface="+mn-lt"/>
              </a:rPr>
              <a:t>@</a:t>
            </a:r>
            <a:r>
              <a:rPr lang="en-US" sz="2000" kern="0" dirty="0">
                <a:solidFill>
                  <a:srgbClr val="000000"/>
                </a:solidFill>
                <a:latin typeface="+mn-lt"/>
              </a:rPr>
              <a:t> symbol has various uses. You can:</a:t>
            </a:r>
          </a:p>
          <a:p>
            <a:r>
              <a:rPr lang="en-US" sz="2000" kern="0" dirty="0">
                <a:solidFill>
                  <a:srgbClr val="000000"/>
                </a:solidFill>
                <a:latin typeface="+mn-lt"/>
              </a:rPr>
              <a:t>Use </a:t>
            </a:r>
            <a:r>
              <a:rPr lang="en-US" sz="2000" b="1" kern="0" dirty="0">
                <a:solidFill>
                  <a:srgbClr val="000000"/>
                </a:solidFill>
                <a:latin typeface="+mn-lt"/>
              </a:rPr>
              <a:t>@</a:t>
            </a:r>
            <a:r>
              <a:rPr lang="en-US" sz="2000" kern="0" dirty="0">
                <a:solidFill>
                  <a:srgbClr val="000000"/>
                </a:solidFill>
                <a:latin typeface="+mn-lt"/>
              </a:rPr>
              <a:t> to identify server-side C# code</a:t>
            </a:r>
          </a:p>
          <a:p>
            <a:r>
              <a:rPr lang="en-US" sz="2000" kern="0" dirty="0">
                <a:solidFill>
                  <a:srgbClr val="000000"/>
                </a:solidFill>
                <a:latin typeface="+mn-lt"/>
              </a:rPr>
              <a:t>Use </a:t>
            </a:r>
            <a:r>
              <a:rPr lang="en-US" sz="2000" b="1" kern="0" dirty="0">
                <a:solidFill>
                  <a:srgbClr val="000000"/>
                </a:solidFill>
                <a:latin typeface="+mn-lt"/>
              </a:rPr>
              <a:t>@@</a:t>
            </a:r>
            <a:r>
              <a:rPr lang="en-US" sz="2000" kern="0" dirty="0">
                <a:solidFill>
                  <a:srgbClr val="000000"/>
                </a:solidFill>
                <a:latin typeface="+mn-lt"/>
              </a:rPr>
              <a:t> to render an @ symbol in an HTML page</a:t>
            </a:r>
          </a:p>
          <a:p>
            <a:r>
              <a:rPr lang="en-US" sz="2000" kern="0" dirty="0">
                <a:solidFill>
                  <a:srgbClr val="000000"/>
                </a:solidFill>
                <a:latin typeface="+mn-lt"/>
              </a:rPr>
              <a:t>Use </a:t>
            </a:r>
            <a:r>
              <a:rPr lang="en-US" sz="2000" b="1" kern="0" dirty="0">
                <a:solidFill>
                  <a:srgbClr val="000000"/>
                </a:solidFill>
                <a:latin typeface="+mn-lt"/>
              </a:rPr>
              <a:t>@:</a:t>
            </a:r>
            <a:r>
              <a:rPr lang="en-US" sz="2000" kern="0" dirty="0">
                <a:solidFill>
                  <a:srgbClr val="000000"/>
                </a:solidFill>
                <a:latin typeface="+mn-lt"/>
              </a:rPr>
              <a:t> to explicitly declare a line of text as content and not code</a:t>
            </a:r>
          </a:p>
          <a:p>
            <a:r>
              <a:rPr lang="en-US" sz="2000" kern="0" dirty="0">
                <a:solidFill>
                  <a:srgbClr val="000000"/>
                </a:solidFill>
                <a:latin typeface="+mn-lt"/>
              </a:rPr>
              <a:t>Use </a:t>
            </a:r>
            <a:r>
              <a:rPr lang="en-US" sz="2000" b="1" kern="0" dirty="0">
                <a:solidFill>
                  <a:srgbClr val="000000"/>
                </a:solidFill>
                <a:latin typeface="+mn-lt"/>
              </a:rPr>
              <a:t>&lt;text&gt;</a:t>
            </a:r>
            <a:r>
              <a:rPr lang="en-US" sz="2000" kern="0" dirty="0">
                <a:solidFill>
                  <a:srgbClr val="000000"/>
                </a:solidFill>
                <a:latin typeface="+mn-lt"/>
              </a:rPr>
              <a:t>to explicitly declare several lines of text as content and not code</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381445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the Razor Syntax</a:t>
            </a:r>
            <a:endParaRPr lang="en-IN" dirty="0"/>
          </a:p>
        </p:txBody>
      </p:sp>
      <p:sp>
        <p:nvSpPr>
          <p:cNvPr id="4" name="Content Placeholder 2"/>
          <p:cNvSpPr txBox="1">
            <a:spLocks/>
          </p:cNvSpPr>
          <p:nvPr/>
        </p:nvSpPr>
        <p:spPr>
          <a:xfrm>
            <a:off x="1031999" y="1470991"/>
            <a:ext cx="9980557" cy="469758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8925" lvl="1" indent="0">
              <a:buNone/>
            </a:pPr>
            <a:r>
              <a:rPr lang="en-US" sz="2000" kern="0" dirty="0">
                <a:solidFill>
                  <a:srgbClr val="000000"/>
                </a:solidFill>
                <a:latin typeface="+mn-lt"/>
              </a:rPr>
              <a:t>A sample code block displaying the features of Razor</a:t>
            </a:r>
          </a:p>
          <a:p>
            <a:pPr marL="688975" lvl="2" indent="0">
              <a:buNone/>
            </a:pPr>
            <a:r>
              <a:rPr lang="en-US" kern="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Some more Razor examples *@</a:t>
            </a:r>
          </a:p>
          <a:p>
            <a:pPr marL="688975" lvl="2" indent="0">
              <a:buNone/>
            </a:pPr>
            <a:r>
              <a:rPr lang="en-US"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kern="0" dirty="0">
                <a:solidFill>
                  <a:srgbClr val="000000"/>
                </a:solidFill>
                <a:latin typeface="Consolas" panose="020B0609020204030204" pitchFamily="49" charset="0"/>
                <a:cs typeface="Consolas" panose="020B0609020204030204" pitchFamily="49" charset="0"/>
              </a:rPr>
              <a:t>    Price including Sale Tax: @</a:t>
            </a:r>
            <a:r>
              <a:rPr lang="en-US" kern="0" dirty="0" err="1">
                <a:solidFill>
                  <a:srgbClr val="000000"/>
                </a:solidFill>
                <a:latin typeface="Consolas" panose="020B0609020204030204" pitchFamily="49" charset="0"/>
                <a:cs typeface="Consolas" panose="020B0609020204030204" pitchFamily="49" charset="0"/>
              </a:rPr>
              <a:t>ViewBag.Price</a:t>
            </a:r>
            <a:r>
              <a:rPr lang="en-US" kern="0" dirty="0">
                <a:solidFill>
                  <a:srgbClr val="000000"/>
                </a:solidFill>
                <a:latin typeface="Consolas" panose="020B0609020204030204" pitchFamily="49" charset="0"/>
                <a:cs typeface="Consolas" panose="020B0609020204030204" pitchFamily="49" charset="0"/>
              </a:rPr>
              <a:t> * 1.2 </a:t>
            </a:r>
          </a:p>
          <a:p>
            <a:pPr marL="688975" lvl="2" indent="0">
              <a:buNone/>
            </a:pPr>
            <a:r>
              <a:rPr lang="en-US"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kern="0" dirty="0">
                <a:solidFill>
                  <a:srgbClr val="000000"/>
                </a:solidFill>
                <a:latin typeface="Consolas" panose="020B0609020204030204" pitchFamily="49" charset="0"/>
                <a:cs typeface="Consolas" panose="020B0609020204030204" pitchFamily="49" charset="0"/>
              </a:rPr>
              <a:t>    Price including Sale Tax: @(</a:t>
            </a:r>
            <a:r>
              <a:rPr lang="en-US" kern="0" dirty="0" err="1">
                <a:solidFill>
                  <a:srgbClr val="000000"/>
                </a:solidFill>
                <a:latin typeface="Consolas" panose="020B0609020204030204" pitchFamily="49" charset="0"/>
                <a:cs typeface="Consolas" panose="020B0609020204030204" pitchFamily="49" charset="0"/>
              </a:rPr>
              <a:t>ViewBag.Price</a:t>
            </a:r>
            <a:r>
              <a:rPr lang="en-US" kern="0" dirty="0">
                <a:solidFill>
                  <a:srgbClr val="000000"/>
                </a:solidFill>
                <a:latin typeface="Consolas" panose="020B0609020204030204" pitchFamily="49" charset="0"/>
                <a:cs typeface="Consolas" panose="020B0609020204030204" pitchFamily="49" charset="0"/>
              </a:rPr>
              <a:t> * 1.2) </a:t>
            </a:r>
          </a:p>
          <a:p>
            <a:pPr marL="688975" lvl="2" indent="0">
              <a:buNone/>
            </a:pPr>
            <a:r>
              <a:rPr lang="en-US" kern="0" dirty="0">
                <a:solidFill>
                  <a:srgbClr val="000000"/>
                </a:solidFill>
                <a:latin typeface="Consolas" panose="020B0609020204030204" pitchFamily="49" charset="0"/>
                <a:cs typeface="Consolas" panose="020B0609020204030204" pitchFamily="49" charset="0"/>
              </a:rPr>
              <a:t>&lt;/span&gt;</a:t>
            </a:r>
          </a:p>
          <a:p>
            <a:pPr marL="688975" lvl="2" indent="0">
              <a:buNone/>
            </a:pPr>
            <a:r>
              <a:rPr lang="en-US" kern="0" dirty="0">
                <a:solidFill>
                  <a:srgbClr val="000000"/>
                </a:solidFill>
                <a:latin typeface="Consolas" panose="020B0609020204030204" pitchFamily="49" charset="0"/>
                <a:cs typeface="Consolas" panose="020B0609020204030204" pitchFamily="49" charset="0"/>
              </a:rPr>
              <a:t>@{</a:t>
            </a:r>
          </a:p>
          <a:p>
            <a:pPr marL="688975" lvl="2" indent="0">
              <a:buNone/>
            </a:pPr>
            <a:r>
              <a:rPr lang="en-US" kern="0" dirty="0">
                <a:solidFill>
                  <a:srgbClr val="000000"/>
                </a:solidFill>
                <a:latin typeface="Consolas" panose="020B0609020204030204" pitchFamily="49" charset="0"/>
                <a:cs typeface="Consolas" panose="020B0609020204030204" pitchFamily="49" charset="0"/>
              </a:rPr>
              <a:t>    </a:t>
            </a:r>
            <a:r>
              <a:rPr lang="en-US" kern="0" dirty="0" err="1">
                <a:solidFill>
                  <a:srgbClr val="000000"/>
                </a:solidFill>
                <a:latin typeface="Consolas" panose="020B0609020204030204" pitchFamily="49" charset="0"/>
                <a:cs typeface="Consolas" panose="020B0609020204030204" pitchFamily="49" charset="0"/>
              </a:rPr>
              <a:t>int</a:t>
            </a:r>
            <a:r>
              <a:rPr lang="en-US" kern="0" dirty="0">
                <a:solidFill>
                  <a:srgbClr val="000000"/>
                </a:solidFill>
                <a:latin typeface="Consolas" panose="020B0609020204030204" pitchFamily="49" charset="0"/>
                <a:cs typeface="Consolas" panose="020B0609020204030204" pitchFamily="49" charset="0"/>
              </a:rPr>
              <a:t> </a:t>
            </a:r>
            <a:r>
              <a:rPr lang="en-US" kern="0" dirty="0" err="1">
                <a:solidFill>
                  <a:srgbClr val="000000"/>
                </a:solidFill>
                <a:latin typeface="Consolas" panose="020B0609020204030204" pitchFamily="49" charset="0"/>
                <a:cs typeface="Consolas" panose="020B0609020204030204" pitchFamily="49" charset="0"/>
              </a:rPr>
              <a:t>i</a:t>
            </a:r>
            <a:r>
              <a:rPr lang="en-US" kern="0" dirty="0">
                <a:solidFill>
                  <a:srgbClr val="000000"/>
                </a:solidFill>
                <a:latin typeface="Consolas" panose="020B0609020204030204" pitchFamily="49" charset="0"/>
                <a:cs typeface="Consolas" panose="020B0609020204030204" pitchFamily="49" charset="0"/>
              </a:rPr>
              <a:t> = 5;</a:t>
            </a:r>
          </a:p>
          <a:p>
            <a:pPr marL="688975" lvl="2" indent="0">
              <a:buNone/>
            </a:pPr>
            <a:r>
              <a:rPr lang="en-US" kern="0" dirty="0">
                <a:solidFill>
                  <a:srgbClr val="000000"/>
                </a:solidFill>
                <a:latin typeface="Consolas" panose="020B0609020204030204" pitchFamily="49" charset="0"/>
                <a:cs typeface="Consolas" panose="020B0609020204030204" pitchFamily="49" charset="0"/>
              </a:rPr>
              <a:t>    </a:t>
            </a:r>
            <a:r>
              <a:rPr lang="en-US" kern="0" dirty="0" err="1">
                <a:solidFill>
                  <a:srgbClr val="000000"/>
                </a:solidFill>
                <a:latin typeface="Consolas" panose="020B0609020204030204" pitchFamily="49" charset="0"/>
                <a:cs typeface="Consolas" panose="020B0609020204030204" pitchFamily="49" charset="0"/>
              </a:rPr>
              <a:t>int</a:t>
            </a:r>
            <a:r>
              <a:rPr lang="en-US" kern="0" dirty="0">
                <a:solidFill>
                  <a:srgbClr val="000000"/>
                </a:solidFill>
                <a:latin typeface="Consolas" panose="020B0609020204030204" pitchFamily="49" charset="0"/>
                <a:cs typeface="Consolas" panose="020B0609020204030204" pitchFamily="49" charset="0"/>
              </a:rPr>
              <a:t> j = 6;</a:t>
            </a:r>
          </a:p>
          <a:p>
            <a:pPr marL="688975" lvl="2" indent="0">
              <a:buNone/>
            </a:pPr>
            <a:r>
              <a:rPr lang="en-US" kern="0" dirty="0">
                <a:solidFill>
                  <a:srgbClr val="000000"/>
                </a:solidFill>
                <a:latin typeface="Consolas" panose="020B0609020204030204" pitchFamily="49" charset="0"/>
                <a:cs typeface="Consolas" panose="020B0609020204030204" pitchFamily="49" charset="0"/>
              </a:rPr>
              <a:t>    </a:t>
            </a:r>
            <a:r>
              <a:rPr lang="en-US" kern="0" dirty="0" err="1">
                <a:solidFill>
                  <a:srgbClr val="000000"/>
                </a:solidFill>
                <a:latin typeface="Consolas" panose="020B0609020204030204" pitchFamily="49" charset="0"/>
                <a:cs typeface="Consolas" panose="020B0609020204030204" pitchFamily="49" charset="0"/>
              </a:rPr>
              <a:t>int</a:t>
            </a:r>
            <a:r>
              <a:rPr lang="en-US" kern="0" dirty="0">
                <a:solidFill>
                  <a:srgbClr val="000000"/>
                </a:solidFill>
                <a:latin typeface="Consolas" panose="020B0609020204030204" pitchFamily="49" charset="0"/>
                <a:cs typeface="Consolas" panose="020B0609020204030204" pitchFamily="49" charset="0"/>
              </a:rPr>
              <a:t> z = </a:t>
            </a:r>
            <a:r>
              <a:rPr lang="en-US" kern="0" dirty="0" err="1">
                <a:solidFill>
                  <a:srgbClr val="000000"/>
                </a:solidFill>
                <a:latin typeface="Consolas" panose="020B0609020204030204" pitchFamily="49" charset="0"/>
                <a:cs typeface="Consolas" panose="020B0609020204030204" pitchFamily="49" charset="0"/>
              </a:rPr>
              <a:t>i</a:t>
            </a:r>
            <a:r>
              <a:rPr lang="en-US" kern="0" dirty="0">
                <a:solidFill>
                  <a:srgbClr val="000000"/>
                </a:solidFill>
                <a:latin typeface="Consolas" panose="020B0609020204030204" pitchFamily="49" charset="0"/>
                <a:cs typeface="Consolas" panose="020B0609020204030204" pitchFamily="49" charset="0"/>
              </a:rPr>
              <a:t> + j;</a:t>
            </a:r>
          </a:p>
          <a:p>
            <a:pPr marL="688975" lvl="2" indent="0">
              <a:buNone/>
            </a:pPr>
            <a:r>
              <a:rPr lang="en-US" kern="0" dirty="0">
                <a:solidFill>
                  <a:srgbClr val="000000"/>
                </a:solidFill>
                <a:latin typeface="Consolas" panose="020B0609020204030204" pitchFamily="49" charset="0"/>
                <a:cs typeface="Consolas" panose="020B0609020204030204" pitchFamily="49" charset="0"/>
              </a:rPr>
              <a:t>    @z</a:t>
            </a:r>
          </a:p>
          <a:p>
            <a:pPr marL="688975" lvl="2" indent="0">
              <a:buNone/>
            </a:pPr>
            <a:r>
              <a:rPr lang="en-US" kern="0" dirty="0">
                <a:solidFill>
                  <a:srgbClr val="000000"/>
                </a:solidFill>
                <a:latin typeface="Consolas" panose="020B0609020204030204" pitchFamily="49" charset="0"/>
                <a:cs typeface="Consolas" panose="020B0609020204030204" pitchFamily="49" charset="0"/>
              </a:rPr>
              <a:t>}</a:t>
            </a:r>
            <a:endParaRPr lang="en-US" sz="180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39304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ed8f8e9-de21-4d3b-9f31-ca3d5a3029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Use the Razor Syntax</a:t>
            </a:r>
            <a:endParaRPr lang="en-IN" sz="2400" dirty="0"/>
          </a:p>
        </p:txBody>
      </p:sp>
      <p:sp>
        <p:nvSpPr>
          <p:cNvPr id="4" name="Content Placeholder 2"/>
          <p:cNvSpPr txBox="1">
            <a:spLocks/>
          </p:cNvSpPr>
          <p:nvPr/>
        </p:nvSpPr>
        <p:spPr>
          <a:xfrm>
            <a:off x="1166191" y="1470991"/>
            <a:ext cx="9864000" cy="469758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learn how to:</a:t>
            </a:r>
          </a:p>
          <a:p>
            <a:r>
              <a:rPr lang="en-US" sz="2000" kern="0" dirty="0">
                <a:solidFill>
                  <a:srgbClr val="000000"/>
                </a:solidFill>
                <a:latin typeface="+mn-lt"/>
              </a:rPr>
              <a:t>Add code to the Page Content by using the Razor syntax</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257614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428caca-2698-47d8-902e-333c548d41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Dependency Injection</a:t>
            </a:r>
          </a:p>
        </p:txBody>
      </p:sp>
      <p:sp>
        <p:nvSpPr>
          <p:cNvPr id="4" name="Content Placeholder 2"/>
          <p:cNvSpPr txBox="1">
            <a:spLocks/>
          </p:cNvSpPr>
          <p:nvPr/>
        </p:nvSpPr>
        <p:spPr>
          <a:xfrm>
            <a:off x="1032000" y="1630017"/>
            <a:ext cx="9069944" cy="453855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ASP.NET Core supports dependency injection into page content</a:t>
            </a:r>
          </a:p>
          <a:p>
            <a:pPr lvl="0"/>
            <a:r>
              <a:rPr lang="en-US" sz="2000" kern="0" dirty="0">
                <a:solidFill>
                  <a:srgbClr val="000000"/>
                </a:solidFill>
                <a:latin typeface="+mn-lt"/>
              </a:rPr>
              <a:t>You can inject a service using the </a:t>
            </a:r>
            <a:r>
              <a:rPr lang="en-US" sz="2000" b="1" kern="0" dirty="0">
                <a:solidFill>
                  <a:srgbClr val="000000"/>
                </a:solidFill>
                <a:latin typeface="+mn-lt"/>
              </a:rPr>
              <a:t>@inject</a:t>
            </a:r>
            <a:r>
              <a:rPr lang="en-US" sz="2000" kern="0" dirty="0">
                <a:solidFill>
                  <a:srgbClr val="000000"/>
                </a:solidFill>
                <a:latin typeface="+mn-lt"/>
              </a:rPr>
              <a:t> directive</a:t>
            </a:r>
          </a:p>
          <a:p>
            <a:pPr lvl="0"/>
            <a:endParaRPr lang="en-US" sz="2000" kern="0" dirty="0">
              <a:solidFill>
                <a:srgbClr val="000000"/>
              </a:solidFill>
              <a:latin typeface="+mn-lt"/>
            </a:endParaRPr>
          </a:p>
          <a:p>
            <a:pPr marL="360000" lvl="1"/>
            <a:r>
              <a:rPr lang="en-US" sz="2000" kern="0" dirty="0">
                <a:solidFill>
                  <a:srgbClr val="000000"/>
                </a:solidFill>
                <a:latin typeface="Consolas" panose="020B0609020204030204" pitchFamily="49" charset="0"/>
              </a:rPr>
              <a:t>@inject &lt;type&gt; &lt;instance name&gt;</a:t>
            </a:r>
          </a:p>
          <a:p>
            <a:pPr marL="288925" lvl="1" indent="0">
              <a:buNone/>
            </a:pPr>
            <a:endParaRPr lang="en-US" sz="2000" kern="0" dirty="0">
              <a:solidFill>
                <a:srgbClr val="000000"/>
              </a:solidFill>
              <a:latin typeface="+mn-lt"/>
            </a:endParaRPr>
          </a:p>
          <a:p>
            <a:pPr marL="288925" lvl="1" indent="0">
              <a:buNone/>
            </a:pPr>
            <a:endParaRPr lang="en-US" sz="2000" kern="0" dirty="0">
              <a:solidFill>
                <a:srgbClr val="000000"/>
              </a:solidFill>
              <a:latin typeface="+mn-lt"/>
            </a:endParaRPr>
          </a:p>
        </p:txBody>
      </p:sp>
    </p:spTree>
    <p:extLst>
      <p:ext uri="{BB962C8B-B14F-4D97-AF65-F5344CB8AC3E}">
        <p14:creationId xmlns:p14="http://schemas.microsoft.com/office/powerpoint/2010/main" val="354583136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4.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3145</Words>
  <Application>Microsoft Office PowerPoint</Application>
  <PresentationFormat>Widescreen</PresentationFormat>
  <Paragraphs>331</Paragraphs>
  <Slides>27</Slides>
  <Notes>27</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27</vt:i4>
      </vt:variant>
    </vt:vector>
  </HeadingPairs>
  <TitlesOfParts>
    <vt:vector size="41" baseType="lpstr">
      <vt:lpstr>Wingdings</vt:lpstr>
      <vt:lpstr>Segoe UI Light</vt:lpstr>
      <vt:lpstr>Lucida Sans Unicode</vt:lpstr>
      <vt:lpstr>Segoe UI</vt:lpstr>
      <vt:lpstr>Verdana</vt:lpstr>
      <vt:lpstr>Consolas</vt:lpstr>
      <vt:lpstr>Arial</vt:lpstr>
      <vt:lpstr>Calibri</vt:lpstr>
      <vt:lpstr>Times New Roman</vt:lpstr>
      <vt:lpstr>NG_MOC_Core_ModuleNew2</vt:lpstr>
      <vt:lpstr>32_NG_MOC_Core_ModuleNew2</vt:lpstr>
      <vt:lpstr>Info Support - licht</vt:lpstr>
      <vt:lpstr>KC slides</vt:lpstr>
      <vt:lpstr>Info Support - donker</vt:lpstr>
      <vt:lpstr>Module 5</vt:lpstr>
      <vt:lpstr>Module Overview</vt:lpstr>
      <vt:lpstr>Lesson 1: Creating Page Content with Razor Syntax</vt:lpstr>
      <vt:lpstr>Adding Page Content</vt:lpstr>
      <vt:lpstr>Differentiating Server-Side Code from HTML</vt:lpstr>
      <vt:lpstr>Using the @ Symbol</vt:lpstr>
      <vt:lpstr>Features of the Razor Syntax</vt:lpstr>
      <vt:lpstr>Demonstration: How to Use the Razor Syntax</vt:lpstr>
      <vt:lpstr>Dependency Injection</vt:lpstr>
      <vt:lpstr>Lesson 2: Using HTML Helpers and Tag Helpers</vt:lpstr>
      <vt:lpstr>Introduction to HTML Helpers and Tag Helpers</vt:lpstr>
      <vt:lpstr>Using HTML Action Helpers</vt:lpstr>
      <vt:lpstr>Demonstration: How to Use HTML Helpers</vt:lpstr>
      <vt:lpstr>Using Tag Helpers</vt:lpstr>
      <vt:lpstr>Using the @addTagHelper Directive</vt:lpstr>
      <vt:lpstr>Demonstration: How to Use Tag Helpers</vt:lpstr>
      <vt:lpstr>Lesson 3: Reusing Code</vt:lpstr>
      <vt:lpstr>Creating Partial Views</vt:lpstr>
      <vt:lpstr>Using Partial Views</vt:lpstr>
      <vt:lpstr>Demonstration: How to Create and Use Partial Views</vt:lpstr>
      <vt:lpstr>Using the ViewBag Property</vt:lpstr>
      <vt:lpstr>Creating View Components</vt:lpstr>
      <vt:lpstr>A View Component Example</vt:lpstr>
      <vt:lpstr>Using View Components</vt:lpstr>
      <vt:lpstr>Invoking View Components with Parameters</vt:lpstr>
      <vt:lpstr>Demonstration: How to Create and Use View Components</vt:lpstr>
      <vt:lpstr>Lab: Developing Page 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2019-01-24T11:23:47Z</dcterms:created>
  <dcterms:modified xsi:type="dcterms:W3CDTF">2021-11-15T07:31:17Z</dcterms:modified>
</cp:coreProperties>
</file>