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4063" r:id="rId2"/>
    <p:sldMasterId id="2147484098" r:id="rId3"/>
    <p:sldMasterId id="2147484111" r:id="rId4"/>
  </p:sldMasterIdLst>
  <p:notesMasterIdLst>
    <p:notesMasterId r:id="rId32"/>
  </p:notesMasterIdLst>
  <p:sldIdLst>
    <p:sldId id="256" r:id="rId5"/>
    <p:sldId id="257" r:id="rId6"/>
    <p:sldId id="258" r:id="rId7"/>
    <p:sldId id="259" r:id="rId8"/>
    <p:sldId id="260" r:id="rId9"/>
    <p:sldId id="261" r:id="rId10"/>
    <p:sldId id="262" r:id="rId11"/>
    <p:sldId id="263" r:id="rId12"/>
    <p:sldId id="264" r:id="rId13"/>
    <p:sldId id="265" r:id="rId14"/>
    <p:sldId id="266" r:id="rId15"/>
    <p:sldId id="288"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12192000" cy="6858000"/>
  <p:notesSz cx="6858000" cy="9144000"/>
  <p:embeddedFontLst>
    <p:embeddedFont>
      <p:font typeface="Calibri" panose="020F0502020204030204" pitchFamily="34" charset="0"/>
      <p:regular r:id="rId33"/>
      <p:bold r:id="rId34"/>
      <p:italic r:id="rId35"/>
      <p:boldItalic r:id="rId36"/>
    </p:embeddedFont>
    <p:embeddedFont>
      <p:font typeface="Consolas" panose="020B0609020204030204" pitchFamily="49" charset="0"/>
      <p:regular r:id="rId37"/>
      <p:bold r:id="rId38"/>
      <p:italic r:id="rId39"/>
      <p:boldItalic r:id="rId40"/>
    </p:embeddedFont>
    <p:embeddedFont>
      <p:font typeface="Lucida Sans Unicode" panose="020B0602030504020204" pitchFamily="34" charset="0"/>
      <p:regular r:id="rId41"/>
    </p:embeddedFont>
    <p:embeddedFont>
      <p:font typeface="Segoe UI" panose="020B0502040204020203" pitchFamily="34" charset="0"/>
      <p:regular r:id="rId42"/>
      <p:bold r:id="rId43"/>
      <p:italic r:id="rId44"/>
      <p:boldItalic r:id="rId45"/>
    </p:embeddedFont>
    <p:embeddedFont>
      <p:font typeface="Segoe UI Light" panose="020B0502040204020203" pitchFamily="34" charset="0"/>
      <p:regular r:id="rId46"/>
      <p:italic r:id="rId47"/>
    </p:embeddedFont>
    <p:embeddedFont>
      <p:font typeface="Verdana" panose="020B0604030504040204" pitchFamily="34" charset="0"/>
      <p:regular r:id="rId48"/>
      <p:bold r:id="rId49"/>
      <p:italic r:id="rId50"/>
      <p:boldItalic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73" autoAdjust="0"/>
    <p:restoredTop sz="94291" autoAdjust="0"/>
  </p:normalViewPr>
  <p:slideViewPr>
    <p:cSldViewPr snapToGrid="0">
      <p:cViewPr varScale="1">
        <p:scale>
          <a:sx n="72" d="100"/>
          <a:sy n="72" d="100"/>
        </p:scale>
        <p:origin x="984" y="78"/>
      </p:cViewPr>
      <p:guideLst>
        <p:guide orient="horz" pos="2160"/>
        <p:guide pos="408"/>
      </p:guideLst>
    </p:cSldViewPr>
  </p:slideViewPr>
  <p:notesTextViewPr>
    <p:cViewPr>
      <p:scale>
        <a:sx n="1" d="1"/>
        <a:sy n="1" d="1"/>
      </p:scale>
      <p:origin x="0" y="0"/>
    </p:cViewPr>
  </p:notesTextViewPr>
  <p:notesViewPr>
    <p:cSldViewPr snapToGrid="0">
      <p:cViewPr>
        <p:scale>
          <a:sx n="64" d="100"/>
          <a:sy n="64" d="100"/>
        </p:scale>
        <p:origin x="259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7.fntdata"/><Relationship Id="rId21" Type="http://schemas.openxmlformats.org/officeDocument/2006/relationships/slide" Target="slides/slide17.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2.fntdata"/><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4.xml"/><Relationship Id="rId51" Type="http://schemas.openxmlformats.org/officeDocument/2006/relationships/font" Target="fonts/font19.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6.xml"/><Relationship Id="rId41" Type="http://schemas.openxmlformats.org/officeDocument/2006/relationships/font" Target="fonts/font9.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4.fntdata"/><Relationship Id="rId49"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953847-4B42-477C-80F9-50AE78F23B6C}" type="datetimeFigureOut">
              <a:rPr lang="en-IN" smtClean="0"/>
              <a:t>16-11-2021</a:t>
            </a:fld>
            <a:endParaRPr lang="en-IN"/>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538189-4928-4A6A-8C45-A6514069D39C}" type="slidenum">
              <a:rPr lang="en-IN" smtClean="0"/>
              <a:t>‹#›</a:t>
            </a:fld>
            <a:endParaRPr lang="en-IN"/>
          </a:p>
        </p:txBody>
      </p:sp>
    </p:spTree>
    <p:extLst>
      <p:ext uri="{BB962C8B-B14F-4D97-AF65-F5344CB8AC3E}">
        <p14:creationId xmlns:p14="http://schemas.microsoft.com/office/powerpoint/2010/main" val="2603655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6_DEMO.md#demonstration-how-to-use-display-and-edit-data-annotation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file:///C:\Users\abc\Source\Workspaces\ILT\Courses\ENG\20486D\Source\CWAT_Source\'https:\github.com\MicrosoftLearning\20486D-DevelopingASPNETMVCWebApplications\blob\master\Instructions\20486D_MOD06_DEMO.md#demonstration-how-to-validate-user-input-with-data-annotation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6_DEMO.md#demonstration-how-to-add-custom-validation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6_LAB_MANUAL.md."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6_LAK.md."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6_DEMO.md#demonstration-how-to-bind-views-and-model-class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At this point in the course, students should have a good understanding of controllers and views. Lack of this knowledge might cause confusion because in a complete Model-View-Controller (MVC) application, controllers, views, and models are closely integrated.</a:t>
            </a:r>
          </a:p>
        </p:txBody>
      </p:sp>
      <p:sp>
        <p:nvSpPr>
          <p:cNvPr id="4" name="Slide Number Placeholder 3"/>
          <p:cNvSpPr>
            <a:spLocks noGrp="1"/>
          </p:cNvSpPr>
          <p:nvPr>
            <p:ph type="sldNum" sz="quarter" idx="10"/>
          </p:nvPr>
        </p:nvSpPr>
        <p:spPr/>
        <p:txBody>
          <a:bodyPr/>
          <a:lstStyle/>
          <a:p>
            <a:fld id="{68538189-4928-4A6A-8C45-A6514069D39C}" type="slidenum">
              <a:rPr lang="en-IN" smtClean="0"/>
              <a:t>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2244030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Mention the </a:t>
            </a:r>
            <a:r>
              <a:rPr lang="en-IN" sz="1000" b="1">
                <a:effectLst/>
                <a:latin typeface="Arial" panose="020B0604020202020204" pitchFamily="34" charset="0"/>
                <a:ea typeface="Calibri" panose="020F0502020204030204" pitchFamily="34" charset="0"/>
                <a:cs typeface="Times New Roman" panose="02020603050405020304" pitchFamily="18" charset="0"/>
              </a:rPr>
              <a:t>HttpPostAttribute</a:t>
            </a:r>
            <a:r>
              <a:rPr lang="en-IN" sz="1000">
                <a:effectLst/>
                <a:latin typeface="Arial" panose="020B0604020202020204" pitchFamily="34" charset="0"/>
                <a:ea typeface="Calibri" panose="020F0502020204030204" pitchFamily="34" charset="0"/>
                <a:cs typeface="Times New Roman" panose="02020603050405020304" pitchFamily="18" charset="0"/>
              </a:rPr>
              <a:t> attribute and </a:t>
            </a:r>
            <a:r>
              <a:rPr lang="en-IN" sz="1000" b="1">
                <a:effectLst/>
                <a:latin typeface="Arial" panose="020B0604020202020204" pitchFamily="34" charset="0"/>
                <a:ea typeface="Calibri" panose="020F0502020204030204" pitchFamily="34" charset="0"/>
                <a:cs typeface="Times New Roman" panose="02020603050405020304" pitchFamily="18" charset="0"/>
              </a:rPr>
              <a:t>HttpGetAttribute</a:t>
            </a:r>
            <a:r>
              <a:rPr lang="en-IN" sz="1000">
                <a:effectLst/>
                <a:latin typeface="Arial" panose="020B0604020202020204" pitchFamily="34" charset="0"/>
                <a:ea typeface="Calibri" panose="020F0502020204030204" pitchFamily="34" charset="0"/>
                <a:cs typeface="Times New Roman" panose="02020603050405020304" pitchFamily="18" charset="0"/>
              </a:rPr>
              <a:t> attribute.</a:t>
            </a:r>
          </a:p>
        </p:txBody>
      </p:sp>
      <p:sp>
        <p:nvSpPr>
          <p:cNvPr id="4" name="Slide Number Placeholder 3"/>
          <p:cNvSpPr>
            <a:spLocks noGrp="1"/>
          </p:cNvSpPr>
          <p:nvPr>
            <p:ph type="sldNum" sz="quarter" idx="10"/>
          </p:nvPr>
        </p:nvSpPr>
        <p:spPr/>
        <p:txBody>
          <a:bodyPr/>
          <a:lstStyle/>
          <a:p>
            <a:fld id="{68538189-4928-4A6A-8C45-A6514069D39C}" type="slidenum">
              <a:rPr lang="en-IN" smtClean="0"/>
              <a:t>10</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2772791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a:effectLst/>
                <a:latin typeface="Arial" panose="020B0604020202020204" pitchFamily="34" charset="0"/>
                <a:ea typeface="Calibri" panose="020F0502020204030204" pitchFamily="34" charset="0"/>
                <a:cs typeface="Times New Roman" panose="02020603050405020304" pitchFamily="18" charset="0"/>
              </a:rPr>
              <a:t>Use this additional slide to explain how the model binder creates an instance of type </a:t>
            </a:r>
            <a:r>
              <a:rPr lang="en-IN" sz="1000" b="1">
                <a:effectLst/>
                <a:latin typeface="Arial" panose="020B0604020202020204" pitchFamily="34" charset="0"/>
                <a:ea typeface="Calibri" panose="020F0502020204030204" pitchFamily="34" charset="0"/>
                <a:cs typeface="Times New Roman" panose="02020603050405020304" pitchFamily="18" charset="0"/>
              </a:rPr>
              <a:t>Person</a:t>
            </a:r>
            <a:r>
              <a:rPr lang="en-IN" sz="1000">
                <a:effectLst/>
                <a:latin typeface="Arial" panose="020B0604020202020204" pitchFamily="34" charset="0"/>
                <a:ea typeface="Calibri" panose="020F0502020204030204" pitchFamily="34" charset="0"/>
                <a:cs typeface="Times New Roman" panose="02020603050405020304" pitchFamily="18" charset="0"/>
              </a:rPr>
              <a:t> </a:t>
            </a:r>
            <a:r>
              <a:rPr lang="en-GB" sz="1000">
                <a:effectLst/>
                <a:latin typeface="Arial" panose="020B0604020202020204" pitchFamily="34" charset="0"/>
                <a:ea typeface="Calibri" panose="020F0502020204030204" pitchFamily="34" charset="0"/>
                <a:cs typeface="Times New Roman" panose="02020603050405020304" pitchFamily="18" charset="0"/>
              </a:rPr>
              <a:t>by using the parameters entered by the user in the form. Then, mention that the </a:t>
            </a:r>
            <a:r>
              <a:rPr lang="en-IN" sz="1000" b="1">
                <a:effectLst/>
                <a:latin typeface="Arial" panose="020B0604020202020204" pitchFamily="34" charset="0"/>
                <a:ea typeface="Calibri" panose="020F0502020204030204" pitchFamily="34" charset="0"/>
                <a:cs typeface="Times New Roman" panose="02020603050405020304" pitchFamily="18" charset="0"/>
              </a:rPr>
              <a:t>GetName</a:t>
            </a:r>
            <a:r>
              <a:rPr lang="en-GB" sz="1000">
                <a:effectLst/>
                <a:latin typeface="Arial" panose="020B0604020202020204" pitchFamily="34" charset="0"/>
                <a:ea typeface="Calibri" panose="020F0502020204030204" pitchFamily="34" charset="0"/>
                <a:cs typeface="Times New Roman" panose="02020603050405020304" pitchFamily="18" charset="0"/>
              </a:rPr>
              <a:t> action gets this instance of type </a:t>
            </a:r>
            <a:r>
              <a:rPr lang="en-IN" sz="1000" b="1">
                <a:effectLst/>
                <a:latin typeface="Arial" panose="020B0604020202020204" pitchFamily="34" charset="0"/>
                <a:ea typeface="Calibri" panose="020F0502020204030204" pitchFamily="34" charset="0"/>
                <a:cs typeface="Times New Roman" panose="02020603050405020304" pitchFamily="18" charset="0"/>
              </a:rPr>
              <a:t>Person</a:t>
            </a:r>
            <a:r>
              <a:rPr lang="en-IN" sz="1000">
                <a:effectLst/>
                <a:latin typeface="Arial" panose="020B0604020202020204" pitchFamily="34" charset="0"/>
                <a:ea typeface="Calibri" panose="020F0502020204030204" pitchFamily="34" charset="0"/>
                <a:cs typeface="Times New Roman" panose="02020603050405020304" pitchFamily="18" charset="0"/>
              </a:rPr>
              <a:t> </a:t>
            </a:r>
            <a:r>
              <a:rPr lang="en-GB" sz="1000">
                <a:effectLst/>
                <a:latin typeface="Arial" panose="020B0604020202020204" pitchFamily="34" charset="0"/>
                <a:ea typeface="Calibri" panose="020F0502020204030204" pitchFamily="34" charset="0"/>
                <a:cs typeface="Times New Roman" panose="02020603050405020304" pitchFamily="18" charset="0"/>
              </a:rPr>
              <a:t>as a parameter.</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538189-4928-4A6A-8C45-A6514069D39C}" type="slidenum">
              <a:rPr lang="en-IN" smtClean="0"/>
              <a:t>11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331792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The slide displays the code of the </a:t>
            </a:r>
            <a:r>
              <a:rPr lang="en-IN" sz="1000" b="1">
                <a:effectLst/>
                <a:latin typeface="Arial" panose="020B0604020202020204" pitchFamily="34" charset="0"/>
                <a:ea typeface="Calibri" panose="020F0502020204030204" pitchFamily="34" charset="0"/>
                <a:cs typeface="Times New Roman" panose="02020603050405020304" pitchFamily="18" charset="0"/>
              </a:rPr>
              <a:t>Index</a:t>
            </a:r>
            <a:r>
              <a:rPr lang="en-IN" sz="1000">
                <a:effectLst/>
                <a:latin typeface="Arial" panose="020B0604020202020204" pitchFamily="34" charset="0"/>
                <a:ea typeface="Calibri" panose="020F0502020204030204" pitchFamily="34" charset="0"/>
                <a:cs typeface="Times New Roman" panose="02020603050405020304" pitchFamily="18" charset="0"/>
              </a:rPr>
              <a:t> action that creates an instance of the </a:t>
            </a:r>
            <a:r>
              <a:rPr lang="en-IN" sz="1000" b="1">
                <a:effectLst/>
                <a:latin typeface="Arial" panose="020B0604020202020204" pitchFamily="34" charset="0"/>
                <a:ea typeface="Calibri" panose="020F0502020204030204" pitchFamily="34" charset="0"/>
                <a:cs typeface="Times New Roman" panose="02020603050405020304" pitchFamily="18" charset="0"/>
              </a:rPr>
              <a:t>SomeModel</a:t>
            </a:r>
            <a:r>
              <a:rPr lang="en-IN" sz="1000">
                <a:effectLst/>
                <a:latin typeface="Arial" panose="020B0604020202020204" pitchFamily="34" charset="0"/>
                <a:ea typeface="Calibri" panose="020F0502020204030204" pitchFamily="34" charset="0"/>
                <a:cs typeface="Times New Roman" panose="02020603050405020304" pitchFamily="18" charset="0"/>
              </a:rPr>
              <a:t> model class and passes it to the </a:t>
            </a:r>
            <a:r>
              <a:rPr lang="en-IN" sz="1000" b="1">
                <a:effectLst/>
                <a:latin typeface="Arial" panose="020B0604020202020204" pitchFamily="34" charset="0"/>
                <a:ea typeface="Calibri" panose="020F0502020204030204" pitchFamily="34" charset="0"/>
                <a:cs typeface="Times New Roman" panose="02020603050405020304" pitchFamily="18" charset="0"/>
              </a:rPr>
              <a:t>Display</a:t>
            </a:r>
            <a:r>
              <a:rPr lang="en-IN" sz="1000">
                <a:effectLst/>
                <a:latin typeface="Arial" panose="020B0604020202020204" pitchFamily="34" charset="0"/>
                <a:ea typeface="Calibri" panose="020F0502020204030204" pitchFamily="34" charset="0"/>
                <a:cs typeface="Times New Roman" panose="02020603050405020304" pitchFamily="18" charset="0"/>
              </a:rPr>
              <a:t> view. The code of the </a:t>
            </a:r>
            <a:r>
              <a:rPr lang="en-IN" sz="1000" b="1">
                <a:effectLst/>
                <a:latin typeface="Arial" panose="020B0604020202020204" pitchFamily="34" charset="0"/>
                <a:ea typeface="Calibri" panose="020F0502020204030204" pitchFamily="34" charset="0"/>
                <a:cs typeface="Times New Roman" panose="02020603050405020304" pitchFamily="18" charset="0"/>
              </a:rPr>
              <a:t>SomeModel</a:t>
            </a:r>
            <a:r>
              <a:rPr lang="en-IN" sz="1000">
                <a:effectLst/>
                <a:latin typeface="Arial" panose="020B0604020202020204" pitchFamily="34" charset="0"/>
                <a:ea typeface="Calibri" panose="020F0502020204030204" pitchFamily="34" charset="0"/>
                <a:cs typeface="Times New Roman" panose="02020603050405020304" pitchFamily="18" charset="0"/>
              </a:rPr>
              <a:t> model class and the </a:t>
            </a:r>
            <a:r>
              <a:rPr lang="en-IN" sz="1000" b="1">
                <a:effectLst/>
                <a:latin typeface="Arial" panose="020B0604020202020204" pitchFamily="34" charset="0"/>
                <a:ea typeface="Calibri" panose="020F0502020204030204" pitchFamily="34" charset="0"/>
                <a:cs typeface="Times New Roman" panose="02020603050405020304" pitchFamily="18" charset="0"/>
              </a:rPr>
              <a:t>Display</a:t>
            </a:r>
            <a:r>
              <a:rPr lang="en-IN" sz="1000">
                <a:effectLst/>
                <a:latin typeface="Arial" panose="020B0604020202020204" pitchFamily="34" charset="0"/>
                <a:ea typeface="Calibri" panose="020F0502020204030204" pitchFamily="34" charset="0"/>
                <a:cs typeface="Times New Roman" panose="02020603050405020304" pitchFamily="18" charset="0"/>
              </a:rPr>
              <a:t> view appear in the student manual.</a:t>
            </a:r>
          </a:p>
        </p:txBody>
      </p:sp>
      <p:sp>
        <p:nvSpPr>
          <p:cNvPr id="4" name="Slide Number Placeholder 3"/>
          <p:cNvSpPr>
            <a:spLocks noGrp="1"/>
          </p:cNvSpPr>
          <p:nvPr>
            <p:ph type="sldNum" sz="quarter" idx="10"/>
          </p:nvPr>
        </p:nvSpPr>
        <p:spPr/>
        <p:txBody>
          <a:bodyPr/>
          <a:lstStyle/>
          <a:p>
            <a:fld id="{68538189-4928-4A6A-8C45-A6514069D39C}" type="slidenum">
              <a:rPr lang="en-IN" smtClean="0"/>
              <a:t>12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3274567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If you have students who are familiar with Web Forms, you might consider comparing MVC HTML helpers with Web Forms server controls. Similar to the role of server controls in Web Forms, helpers perform an analogous role in MVC. However, helpers are simpler and light-weight. They do not render large blocks of HTML and JavaScript code or ViewState data. Also, they do not support event handlers.</a:t>
            </a:r>
          </a:p>
        </p:txBody>
      </p:sp>
      <p:sp>
        <p:nvSpPr>
          <p:cNvPr id="4" name="Slide Number Placeholder 3"/>
          <p:cNvSpPr>
            <a:spLocks noGrp="1"/>
          </p:cNvSpPr>
          <p:nvPr>
            <p:ph type="sldNum" sz="quarter" idx="10"/>
          </p:nvPr>
        </p:nvSpPr>
        <p:spPr/>
        <p:txBody>
          <a:bodyPr/>
          <a:lstStyle/>
          <a:p>
            <a:fld id="{68538189-4928-4A6A-8C45-A6514069D39C}" type="slidenum">
              <a:rPr lang="en-IN" smtClean="0"/>
              <a:t>13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3986851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The display and edit data annotations in the slide are enclosed in square brackets. Highlight these annotations to the students and ensure that they can distinguish the annotations from properties and other code.</a:t>
            </a:r>
          </a:p>
          <a:p>
            <a:pPr>
              <a:lnSpc>
                <a:spcPct val="107000"/>
              </a:lnSpc>
              <a:spcAft>
                <a:spcPts val="800"/>
              </a:spcAft>
            </a:pPr>
            <a:r>
              <a:rPr lang="en-IN"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Validation annotations are discussed in Lesson 3, “Validating MVC Applications”. </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538189-4928-4A6A-8C45-A6514069D39C}" type="slidenum">
              <a:rPr lang="en-IN" smtClean="0"/>
              <a:t>14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2936596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Emphasize that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HTML.DisplayFor</a:t>
            </a:r>
            <a:r>
              <a:rPr lang="en-IN" sz="1000" dirty="0">
                <a:effectLst/>
                <a:latin typeface="Arial" panose="020B0604020202020204" pitchFamily="34" charset="0"/>
                <a:ea typeface="Calibri" panose="020F0502020204030204" pitchFamily="34" charset="0"/>
                <a:cs typeface="Times New Roman" panose="02020603050405020304" pitchFamily="18" charset="0"/>
              </a:rPr>
              <a:t> HTML helper generates different HTML </a:t>
            </a:r>
            <a:r>
              <a:rPr lang="en-IN" sz="1000" dirty="0" err="1">
                <a:effectLst/>
                <a:latin typeface="Arial" panose="020B0604020202020204" pitchFamily="34" charset="0"/>
                <a:ea typeface="Calibri" panose="020F0502020204030204" pitchFamily="34" charset="0"/>
                <a:cs typeface="Times New Roman" panose="02020603050405020304" pitchFamily="18" charset="0"/>
              </a:rPr>
              <a:t>markup</a:t>
            </a:r>
            <a:r>
              <a:rPr lang="en-IN" sz="1000" dirty="0">
                <a:effectLst/>
                <a:latin typeface="Arial" panose="020B0604020202020204" pitchFamily="34" charset="0"/>
                <a:ea typeface="Calibri" panose="020F0502020204030204" pitchFamily="34" charset="0"/>
                <a:cs typeface="Times New Roman" panose="02020603050405020304" pitchFamily="18" charset="0"/>
              </a:rPr>
              <a:t> depending on the data type of the property that is being rendered. For example, if the property is of type </a:t>
            </a:r>
            <a:r>
              <a:rPr lang="en-IN" sz="1000" b="1" dirty="0">
                <a:effectLst/>
                <a:latin typeface="Arial" panose="020B0604020202020204" pitchFamily="34" charset="0"/>
                <a:ea typeface="Calibri" panose="020F0502020204030204" pitchFamily="34" charset="0"/>
                <a:cs typeface="Times New Roman" panose="02020603050405020304" pitchFamily="18" charset="0"/>
              </a:rPr>
              <a:t>bool</a:t>
            </a:r>
            <a:r>
              <a:rPr lang="en-IN" sz="1000" dirty="0">
                <a:effectLst/>
                <a:latin typeface="Arial" panose="020B0604020202020204" pitchFamily="34" charset="0"/>
                <a:ea typeface="Calibri" panose="020F0502020204030204" pitchFamily="34" charset="0"/>
                <a:cs typeface="Times New Roman" panose="02020603050405020304" pitchFamily="18" charset="0"/>
              </a:rPr>
              <a:t>, it renders an HTML input element for a check box.</a:t>
            </a:r>
          </a:p>
        </p:txBody>
      </p:sp>
      <p:sp>
        <p:nvSpPr>
          <p:cNvPr id="4" name="Slide Number Placeholder 3"/>
          <p:cNvSpPr>
            <a:spLocks noGrp="1"/>
          </p:cNvSpPr>
          <p:nvPr>
            <p:ph type="sldNum" sz="quarter" idx="10"/>
          </p:nvPr>
        </p:nvSpPr>
        <p:spPr/>
        <p:txBody>
          <a:bodyPr/>
          <a:lstStyle/>
          <a:p>
            <a:fld id="{68538189-4928-4A6A-8C45-A6514069D39C}" type="slidenum">
              <a:rPr lang="en-IN" smtClean="0"/>
              <a:t>15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3243799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Emphasize that the </a:t>
            </a:r>
            <a:r>
              <a:rPr lang="en-IN" sz="1000" b="1">
                <a:effectLst/>
                <a:latin typeface="Arial" panose="020B0604020202020204" pitchFamily="34" charset="0"/>
                <a:ea typeface="Calibri" panose="020F0502020204030204" pitchFamily="34" charset="0"/>
                <a:cs typeface="Times New Roman" panose="02020603050405020304" pitchFamily="18" charset="0"/>
              </a:rPr>
              <a:t>HTML.Editor</a:t>
            </a:r>
            <a:r>
              <a:rPr lang="en-IN" sz="1000">
                <a:effectLst/>
                <a:latin typeface="Arial" panose="020B0604020202020204" pitchFamily="34" charset="0"/>
                <a:ea typeface="Calibri" panose="020F0502020204030204" pitchFamily="34" charset="0"/>
                <a:cs typeface="Times New Roman" panose="02020603050405020304" pitchFamily="18" charset="0"/>
              </a:rPr>
              <a:t> HTML helper generates different HTML markup depending on the data type of the property that is being rendered. For example, if the property is of type </a:t>
            </a:r>
            <a:r>
              <a:rPr lang="en-IN" sz="1000" b="1">
                <a:effectLst/>
                <a:latin typeface="Arial" panose="020B0604020202020204" pitchFamily="34" charset="0"/>
                <a:ea typeface="Calibri" panose="020F0502020204030204" pitchFamily="34" charset="0"/>
                <a:cs typeface="Times New Roman" panose="02020603050405020304" pitchFamily="18" charset="0"/>
              </a:rPr>
              <a:t>bool</a:t>
            </a:r>
            <a:r>
              <a:rPr lang="en-IN" sz="1000">
                <a:effectLst/>
                <a:latin typeface="Arial" panose="020B0604020202020204" pitchFamily="34" charset="0"/>
                <a:ea typeface="Calibri" panose="020F0502020204030204" pitchFamily="34" charset="0"/>
                <a:cs typeface="Times New Roman" panose="02020603050405020304" pitchFamily="18" charset="0"/>
              </a:rPr>
              <a:t>, then it renders an HTML input element for a check box.</a:t>
            </a:r>
          </a:p>
        </p:txBody>
      </p:sp>
      <p:sp>
        <p:nvSpPr>
          <p:cNvPr id="4" name="Slide Number Placeholder 3"/>
          <p:cNvSpPr>
            <a:spLocks noGrp="1"/>
          </p:cNvSpPr>
          <p:nvPr>
            <p:ph type="sldNum" sz="quarter" idx="10"/>
          </p:nvPr>
        </p:nvSpPr>
        <p:spPr/>
        <p:txBody>
          <a:bodyPr/>
          <a:lstStyle/>
          <a:p>
            <a:fld id="{68538189-4928-4A6A-8C45-A6514069D39C}" type="slidenum">
              <a:rPr lang="en-IN" smtClean="0"/>
              <a:t>16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49004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The slide illustrates how the code from the previous slide can be rewritten to use tag helpers instead of using HTML helpers.</a:t>
            </a:r>
          </a:p>
        </p:txBody>
      </p:sp>
      <p:sp>
        <p:nvSpPr>
          <p:cNvPr id="4" name="Slide Number Placeholder 3"/>
          <p:cNvSpPr>
            <a:spLocks noGrp="1"/>
          </p:cNvSpPr>
          <p:nvPr>
            <p:ph type="sldNum" sz="quarter" idx="10"/>
          </p:nvPr>
        </p:nvSpPr>
        <p:spPr/>
        <p:txBody>
          <a:bodyPr/>
          <a:lstStyle/>
          <a:p>
            <a:fld id="{68538189-4928-4A6A-8C45-A6514069D39C}" type="slidenum">
              <a:rPr lang="en-IN" smtClean="0"/>
              <a:t>17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727993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Compare the </a:t>
            </a:r>
            <a:r>
              <a:rPr lang="en-IN" sz="1000" b="1">
                <a:effectLst/>
                <a:latin typeface="Arial" panose="020B0604020202020204" pitchFamily="34" charset="0"/>
                <a:ea typeface="Calibri" panose="020F0502020204030204" pitchFamily="34" charset="0"/>
                <a:cs typeface="Times New Roman" panose="02020603050405020304" pitchFamily="18" charset="0"/>
              </a:rPr>
              <a:t>FormTagHelper</a:t>
            </a:r>
            <a:r>
              <a:rPr lang="en-IN" sz="1000">
                <a:effectLst/>
                <a:latin typeface="Arial" panose="020B0604020202020204" pitchFamily="34" charset="0"/>
                <a:ea typeface="Calibri" panose="020F0502020204030204" pitchFamily="34" charset="0"/>
                <a:cs typeface="Times New Roman" panose="02020603050405020304" pitchFamily="18" charset="0"/>
              </a:rPr>
              <a:t> tag helper to the </a:t>
            </a:r>
            <a:r>
              <a:rPr lang="en-IN" sz="1000" b="1">
                <a:effectLst/>
                <a:latin typeface="Arial" panose="020B0604020202020204" pitchFamily="34" charset="0"/>
                <a:ea typeface="Calibri" panose="020F0502020204030204" pitchFamily="34" charset="0"/>
                <a:cs typeface="Times New Roman" panose="02020603050405020304" pitchFamily="18" charset="0"/>
              </a:rPr>
              <a:t>Html.BeginForm</a:t>
            </a:r>
            <a:r>
              <a:rPr lang="en-IN" sz="1000">
                <a:effectLst/>
                <a:latin typeface="Arial" panose="020B0604020202020204" pitchFamily="34" charset="0"/>
                <a:ea typeface="Calibri" panose="020F0502020204030204" pitchFamily="34" charset="0"/>
                <a:cs typeface="Times New Roman" panose="02020603050405020304" pitchFamily="18" charset="0"/>
              </a:rPr>
              <a:t> HTML helper.</a:t>
            </a:r>
          </a:p>
        </p:txBody>
      </p:sp>
      <p:sp>
        <p:nvSpPr>
          <p:cNvPr id="4" name="Slide Number Placeholder 3"/>
          <p:cNvSpPr>
            <a:spLocks noGrp="1"/>
          </p:cNvSpPr>
          <p:nvPr>
            <p:ph type="sldNum" sz="quarter" idx="10"/>
          </p:nvPr>
        </p:nvSpPr>
        <p:spPr/>
        <p:txBody>
          <a:bodyPr/>
          <a:lstStyle/>
          <a:p>
            <a:fld id="{68538189-4928-4A6A-8C45-A6514069D39C}" type="slidenum">
              <a:rPr lang="en-IN" smtClean="0"/>
              <a:t>18</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4048507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Note that the starter solution for this demo is not based on a vanilla template because it was prepared specifically for this demonstration. The starter solution already contains a controller and a _</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ViewImports.cshtml</a:t>
            </a:r>
            <a:r>
              <a:rPr lang="en-IN" sz="1000" dirty="0">
                <a:effectLst/>
                <a:latin typeface="Arial" panose="020B0604020202020204" pitchFamily="34" charset="0"/>
                <a:ea typeface="Calibri" panose="020F0502020204030204" pitchFamily="34" charset="0"/>
                <a:cs typeface="Times New Roman" panose="02020603050405020304" pitchFamily="18" charset="0"/>
              </a:rPr>
              <a:t> file that won’t be changed, also two views and a model that will be changed during the demonstration. Additionally, the starter solution contains CSS. This subject is covered in Module 8, “Using Layouts, CSS and JavaScript in ASP.NET Core MVC”.</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steps in the section “Demonstration: How to Use Display and Edit Data Annotations“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https://github.com/MicrosoftLearning/20486D-DevelopingASPNETMVCWebApplications/blob/master/Instructions/20486D_MOD06_DEMO.md#demonstration-how-to-use-display-and-edit-data-annotations.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538189-4928-4A6A-8C45-A6514069D39C}" type="slidenum">
              <a:rPr lang="en-IN" smtClean="0"/>
              <a:t>19</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447711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The first lesson provides an overview of what is a model and how you can pass a model to a view. The second lesson explains how to use display and data annotations. The third lesson explains how to validate user input with data annotations. </a:t>
            </a:r>
          </a:p>
        </p:txBody>
      </p:sp>
      <p:sp>
        <p:nvSpPr>
          <p:cNvPr id="4" name="Slide Number Placeholder 3"/>
          <p:cNvSpPr>
            <a:spLocks noGrp="1"/>
          </p:cNvSpPr>
          <p:nvPr>
            <p:ph type="sldNum" sz="quarter" idx="10"/>
          </p:nvPr>
        </p:nvSpPr>
        <p:spPr/>
        <p:txBody>
          <a:bodyPr/>
          <a:lstStyle/>
          <a:p>
            <a:fld id="{68538189-4928-4A6A-8C45-A6514069D39C}" type="slidenum">
              <a:rPr lang="en-IN" smtClean="0"/>
              <a:t>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1031561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In this lesson, the students will learn how to validate MVC applications by using server-side validation. It is also possible to validate MVC applications by using client-side validation. Client-side validation will be covered in Module 8, “Using Layouts, CSS and JavaScript in ASP.NET Core MVC”.</a:t>
            </a:r>
          </a:p>
        </p:txBody>
      </p:sp>
      <p:sp>
        <p:nvSpPr>
          <p:cNvPr id="4" name="Slide Number Placeholder 3"/>
          <p:cNvSpPr>
            <a:spLocks noGrp="1"/>
          </p:cNvSpPr>
          <p:nvPr>
            <p:ph type="sldNum" sz="quarter" idx="10"/>
          </p:nvPr>
        </p:nvSpPr>
        <p:spPr/>
        <p:txBody>
          <a:bodyPr/>
          <a:lstStyle/>
          <a:p>
            <a:fld id="{68538189-4928-4A6A-8C45-A6514069D39C}" type="slidenum">
              <a:rPr lang="en-IN" smtClean="0"/>
              <a:t>20</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1092547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Go over the validation data annotation in the slide and explain them. Mention that to identify an error in the controller, you can use the </a:t>
            </a:r>
            <a:r>
              <a:rPr lang="en-IN" sz="1000" b="1">
                <a:effectLst/>
                <a:latin typeface="Arial" panose="020B0604020202020204" pitchFamily="34" charset="0"/>
                <a:ea typeface="Calibri" panose="020F0502020204030204" pitchFamily="34" charset="0"/>
                <a:cs typeface="Times New Roman" panose="02020603050405020304" pitchFamily="18" charset="0"/>
              </a:rPr>
              <a:t>ModelState.IsValid</a:t>
            </a:r>
            <a:r>
              <a:rPr lang="en-IN" sz="1000">
                <a:effectLst/>
                <a:latin typeface="Arial" panose="020B0604020202020204" pitchFamily="34" charset="0"/>
                <a:ea typeface="Calibri" panose="020F0502020204030204" pitchFamily="34" charset="0"/>
                <a:cs typeface="Times New Roman" panose="02020603050405020304" pitchFamily="18" charset="0"/>
              </a:rPr>
              <a:t> property.</a:t>
            </a:r>
          </a:p>
        </p:txBody>
      </p:sp>
      <p:sp>
        <p:nvSpPr>
          <p:cNvPr id="4" name="Slide Number Placeholder 3"/>
          <p:cNvSpPr>
            <a:spLocks noGrp="1"/>
          </p:cNvSpPr>
          <p:nvPr>
            <p:ph type="sldNum" sz="quarter" idx="10"/>
          </p:nvPr>
        </p:nvSpPr>
        <p:spPr/>
        <p:txBody>
          <a:bodyPr/>
          <a:lstStyle/>
          <a:p>
            <a:fld id="{68538189-4928-4A6A-8C45-A6514069D39C}" type="slidenum">
              <a:rPr lang="en-IN" smtClean="0"/>
              <a:t>21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2982576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Segoe UI" panose="020B0502040204020203" pitchFamily="34" charset="0"/>
              </a:rPr>
              <a:t>Emphasize that when you use the </a:t>
            </a:r>
            <a:r>
              <a:rPr lang="en-IN" sz="1000" b="1">
                <a:effectLst/>
                <a:latin typeface="Arial" panose="020B0604020202020204" pitchFamily="34" charset="0"/>
                <a:ea typeface="Calibri" panose="020F0502020204030204" pitchFamily="34" charset="0"/>
                <a:cs typeface="Times New Roman" panose="02020603050405020304" pitchFamily="18" charset="0"/>
              </a:rPr>
              <a:t>Html.ValidationSummary</a:t>
            </a:r>
            <a:r>
              <a:rPr lang="en-IN" sz="1000">
                <a:effectLst/>
                <a:latin typeface="Arial" panose="020B0604020202020204" pitchFamily="34" charset="0"/>
                <a:ea typeface="Calibri" panose="020F0502020204030204" pitchFamily="34" charset="0"/>
                <a:cs typeface="Segoe UI" panose="020B0502040204020203" pitchFamily="34" charset="0"/>
              </a:rPr>
              <a:t> HTML helper, all error messages for all fields will be displayed.</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538189-4928-4A6A-8C45-A6514069D39C}" type="slidenum">
              <a:rPr lang="en-IN" smtClean="0"/>
              <a:t>22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33102191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The slide illustrates how the code from the previous slide can be rewritten to use tag helpers instead of using HTML helpers.</a:t>
            </a:r>
          </a:p>
        </p:txBody>
      </p:sp>
      <p:sp>
        <p:nvSpPr>
          <p:cNvPr id="4" name="Slide Number Placeholder 3"/>
          <p:cNvSpPr>
            <a:spLocks noGrp="1"/>
          </p:cNvSpPr>
          <p:nvPr>
            <p:ph type="sldNum" sz="quarter" idx="10"/>
          </p:nvPr>
        </p:nvSpPr>
        <p:spPr/>
        <p:txBody>
          <a:bodyPr/>
          <a:lstStyle/>
          <a:p>
            <a:fld id="{68538189-4928-4A6A-8C45-A6514069D39C}" type="slidenum">
              <a:rPr lang="en-IN" smtClean="0"/>
              <a:t>23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2966515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Note that the starter solution for this demo is not based on a vanilla template because it was prepared specifically for this demonstration. The starter solution already contains a controller and a model that will be changed. It also contains two views and one of them will be changed during the demonstration. Furthermore, the solution also contains a _</a:t>
            </a:r>
            <a:r>
              <a:rPr lang="en-US" sz="1000" b="1" dirty="0" err="1">
                <a:latin typeface="Arial" panose="020B0604020202020204" pitchFamily="34" charset="0"/>
                <a:cs typeface="Arial" panose="020B0604020202020204" pitchFamily="34" charset="0"/>
              </a:rPr>
              <a:t>ViewImports.cshtml</a:t>
            </a:r>
            <a:r>
              <a:rPr lang="en-US" sz="1000" dirty="0">
                <a:latin typeface="Arial" panose="020B0604020202020204" pitchFamily="34" charset="0"/>
                <a:cs typeface="Arial" panose="020B0604020202020204" pitchFamily="34" charset="0"/>
              </a:rPr>
              <a:t> file that won’t be changed during the demonstration. Additionally, the starter solution contains CSS. This subject is covered in Module 8, “Using Layouts, CSS and JavaScript in ASP.NET Core MVC”.</a:t>
            </a:r>
            <a:endParaRPr lang="en-IN" sz="1000" dirty="0">
              <a:latin typeface="Arial" panose="020B0604020202020204" pitchFamily="34" charset="0"/>
              <a:cs typeface="Arial" panose="020B0604020202020204" pitchFamily="34" charset="0"/>
            </a:endParaRPr>
          </a:p>
          <a:p>
            <a:endParaRPr lang="en-IN" sz="1000" dirty="0">
              <a:latin typeface="Arial" panose="020B0604020202020204" pitchFamily="34" charset="0"/>
              <a:cs typeface="Arial" panose="020B0604020202020204" pitchFamily="34" charset="0"/>
            </a:endParaRPr>
          </a:p>
          <a:p>
            <a:r>
              <a:rPr lang="en-IN" sz="1000" b="1" dirty="0">
                <a:latin typeface="Arial" panose="020B0604020202020204" pitchFamily="34" charset="0"/>
                <a:cs typeface="Arial" panose="020B0604020202020204" pitchFamily="34" charset="0"/>
              </a:rPr>
              <a:t>Demonstration Steps</a:t>
            </a:r>
          </a:p>
          <a:p>
            <a:endParaRPr lang="en-IN" sz="1000" b="1"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You will find the steps in the section “Demonstration: How to Validate User Input with Data Annotations“ on the following page: </a:t>
            </a:r>
            <a:r>
              <a:rPr lang="en-US" sz="1000" u="sng" dirty="0">
                <a:latin typeface="Arial" panose="020B0604020202020204" pitchFamily="34" charset="0"/>
                <a:cs typeface="Arial" panose="020B0604020202020204" pitchFamily="34" charset="0"/>
                <a:hlinkClick r:id="rId3"/>
              </a:rPr>
              <a:t>https://github.com/MicrosoftLearning/20486D-DevelopingASPNETMVCWebApplications/blob/master/Instructions/20486D_MOD06_DEMO.md#demonstration-how-to-validate-user-input-with-data-annotations.</a:t>
            </a:r>
            <a:endParaRPr lang="en-IN" sz="1000" dirty="0">
              <a:latin typeface="Arial" panose="020B0604020202020204" pitchFamily="34" charset="0"/>
              <a:cs typeface="Arial" panose="020B0604020202020204" pitchFamily="34" charset="0"/>
            </a:endParaRPr>
          </a:p>
          <a:p>
            <a:endParaRPr lang="en-IN"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8538189-4928-4A6A-8C45-A6514069D39C}" type="slidenum">
              <a:rPr lang="en-IN" smtClean="0"/>
              <a:t>24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30614197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The code on this slide shows how to create a custom data validation annotation and use it in a model.</a:t>
            </a:r>
            <a:endParaRPr lang="en-IN" sz="1000" dirty="0">
              <a:latin typeface="Arial" panose="020B0604020202020204" pitchFamily="34" charset="0"/>
              <a:cs typeface="Arial" panose="020B0604020202020204" pitchFamily="34" charset="0"/>
            </a:endParaRPr>
          </a:p>
          <a:p>
            <a:endParaRPr lang="en-IN"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8538189-4928-4A6A-8C45-A6514069D39C}" type="slidenum">
              <a:rPr lang="en-IN" smtClean="0"/>
              <a:t>25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429170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The starter solution for this demo is not based on a vanilla template because it was prepared specifically for this demonstration. The starter solution already contains a controller, two views and a </a:t>
            </a:r>
            <a:r>
              <a:rPr lang="en-US" sz="1000" b="1" dirty="0">
                <a:latin typeface="Arial" panose="020B0604020202020204" pitchFamily="34" charset="0"/>
                <a:cs typeface="Arial" panose="020B0604020202020204" pitchFamily="34" charset="0"/>
              </a:rPr>
              <a:t>_</a:t>
            </a:r>
            <a:r>
              <a:rPr lang="en-US" sz="1000" b="1" dirty="0" err="1">
                <a:latin typeface="Arial" panose="020B0604020202020204" pitchFamily="34" charset="0"/>
                <a:cs typeface="Arial" panose="020B0604020202020204" pitchFamily="34" charset="0"/>
              </a:rPr>
              <a:t>ViewImports.cshtml</a:t>
            </a:r>
            <a:r>
              <a:rPr lang="en-US" sz="1000" dirty="0">
                <a:latin typeface="Arial" panose="020B0604020202020204" pitchFamily="34" charset="0"/>
                <a:cs typeface="Arial" panose="020B0604020202020204" pitchFamily="34" charset="0"/>
              </a:rPr>
              <a:t> file that won’t be changed during the demonstration. Additionally, the starter solution contains CSS. This subject is covered in Module 8, “Using Layouts, CSS and JavaScript in ASP.NET Core MVC”.</a:t>
            </a:r>
            <a:endParaRPr lang="en-IN" sz="1000" dirty="0">
              <a:latin typeface="Arial" panose="020B0604020202020204" pitchFamily="34" charset="0"/>
              <a:cs typeface="Arial" panose="020B0604020202020204" pitchFamily="34" charset="0"/>
            </a:endParaRPr>
          </a:p>
          <a:p>
            <a:endParaRPr lang="en-IN" sz="1000" dirty="0">
              <a:latin typeface="Arial" panose="020B0604020202020204" pitchFamily="34" charset="0"/>
              <a:cs typeface="Arial" panose="020B0604020202020204" pitchFamily="34" charset="0"/>
            </a:endParaRPr>
          </a:p>
          <a:p>
            <a:r>
              <a:rPr lang="en-IN" sz="1000" b="1" dirty="0">
                <a:latin typeface="Arial" panose="020B0604020202020204" pitchFamily="34" charset="0"/>
                <a:cs typeface="Arial" panose="020B0604020202020204" pitchFamily="34" charset="0"/>
              </a:rPr>
              <a:t>Demonstration  Steps</a:t>
            </a:r>
          </a:p>
          <a:p>
            <a:endParaRPr lang="en-IN"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You will find the steps in the section “Demonstration: How to Add Custom Validations“ on the following page: </a:t>
            </a:r>
            <a:r>
              <a:rPr lang="en-US" sz="1000" u="sng" dirty="0">
                <a:latin typeface="Arial" panose="020B0604020202020204" pitchFamily="34" charset="0"/>
                <a:cs typeface="Arial" panose="020B0604020202020204" pitchFamily="34" charset="0"/>
              </a:rPr>
              <a:t> </a:t>
            </a:r>
            <a:r>
              <a:rPr lang="en-US" sz="1000" u="sng" dirty="0">
                <a:latin typeface="Arial" panose="020B0604020202020204" pitchFamily="34" charset="0"/>
                <a:cs typeface="Arial" panose="020B0604020202020204" pitchFamily="34" charset="0"/>
                <a:hlinkClick r:id="rId3"/>
              </a:rPr>
              <a:t>https://github.com/MicrosoftLearning/20486D-DevelopingASPNETMVCWebApplications/blob/master/Instructions/20486D_MOD06_DEMO.md#demonstration-how-to-add-custom-validations</a:t>
            </a:r>
            <a:endParaRPr lang="en-IN"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8538189-4928-4A6A-8C45-A6514069D39C}" type="slidenum">
              <a:rPr lang="en-IN" smtClean="0"/>
              <a:t>26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18857505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starter solution for this lab is not based on a vanilla template because it was prepared specifically for this lab. Briefly go over the code in the starter solution </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 give the students a better idea of the context in which they are working.</a:t>
            </a:r>
            <a:r>
              <a:rPr lang="en-IN" sz="1000" dirty="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high-level steps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https://github.com/MicrosoftLearning/20486D-DevelopingASPNETMVCWebApplications/blob/master/Instructions/20486D_MOD06_LAB_MANUAL.md.</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4"/>
              </a:rPr>
              <a:t>https://github.com/MicrosoftLearning/20486D-DevelopingASPNETMVCWebApplications/blob/master/Instructions/20486D_MOD06_LAK.md.</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1: Adding a Model</a:t>
            </a:r>
            <a:endParaRPr lang="en-IN" sz="10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In this exercise, you will:</a:t>
            </a:r>
          </a:p>
          <a:p>
            <a:pPr marL="342900" lvl="0" indent="-342900">
              <a:lnSpc>
                <a:spcPct val="115000"/>
              </a:lnSpc>
              <a:spcAft>
                <a:spcPts val="995"/>
              </a:spcAft>
              <a:buSzPct val="150000"/>
              <a:buFont typeface="Arial" panose="020B0604020202020204" pitchFamily="34" charset="0"/>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models to the web application and use them in views.</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SzPct val="150000"/>
              <a:buFont typeface="Arial" panose="020B0604020202020204" pitchFamily="34" charset="0"/>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a </a:t>
            </a:r>
            <a:r>
              <a:rPr lang="en-US" sz="1000" b="1" i="1" dirty="0">
                <a:effectLst/>
                <a:latin typeface="Arial" panose="020B0604020202020204" pitchFamily="34" charset="0"/>
                <a:ea typeface="Times New Roman" panose="02020603050405020304" pitchFamily="18" charset="0"/>
                <a:cs typeface="Times New Roman" panose="02020603050405020304" pitchFamily="18" charset="0"/>
              </a:rPr>
              <a:t>Create</a:t>
            </a:r>
            <a:r>
              <a:rPr lang="en-US" sz="1000" i="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i="1" dirty="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i="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action.</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SzPct val="150000"/>
              <a:buFont typeface="Arial" panose="020B0604020202020204" pitchFamily="34" charset="0"/>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a </a:t>
            </a:r>
            <a:r>
              <a:rPr lang="en-US" sz="1000" b="1" i="1" dirty="0">
                <a:effectLst/>
                <a:latin typeface="Arial" panose="020B0604020202020204" pitchFamily="34" charset="0"/>
                <a:ea typeface="Times New Roman" panose="02020603050405020304" pitchFamily="18" charset="0"/>
                <a:cs typeface="Times New Roman" panose="02020603050405020304" pitchFamily="18" charset="0"/>
              </a:rPr>
              <a:t>Create</a:t>
            </a:r>
            <a:r>
              <a:rPr lang="en-US" sz="1000" i="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i="1" dirty="0">
                <a:effectLst/>
                <a:latin typeface="Arial" panose="020B0604020202020204" pitchFamily="34" charset="0"/>
                <a:ea typeface="Times New Roman" panose="02020603050405020304" pitchFamily="18" charset="0"/>
                <a:cs typeface="Times New Roman" panose="02020603050405020304" pitchFamily="18" charset="0"/>
              </a:rPr>
              <a:t>(POST)</a:t>
            </a:r>
            <a:r>
              <a:rPr lang="en-US" sz="1000" i="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action.</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Create a new model</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Use the model in a view</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Pass the model from the controller to a view</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Run the application</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Write a GET action</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Write a POST action that accepts the model</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buSzPts val="1000"/>
              <a:tabLst>
                <a:tab pos="457200" algn="l"/>
              </a:tabLst>
            </a:pP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538189-4928-4A6A-8C45-A6514069D39C}" type="slidenum">
              <a:rPr lang="en-IN" smtClean="0"/>
              <a:t>27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endParaRPr lang="en-IN" sz="1000">
              <a:latin typeface="Arial" panose="020B0604020202020204" pitchFamily="34" charset="0"/>
            </a:endParaRPr>
          </a:p>
        </p:txBody>
      </p:sp>
    </p:spTree>
    <p:extLst>
      <p:ext uri="{BB962C8B-B14F-4D97-AF65-F5344CB8AC3E}">
        <p14:creationId xmlns:p14="http://schemas.microsoft.com/office/powerpoint/2010/main" val="3750863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Lesson 1 introduces models. To better understand the material in the following lessons in this module, it is important that the students have a complete understanding of the Lesson 1 content. Therefore, ensure that the students understand the material in the first lesson before moving to the next lessons.</a:t>
            </a:r>
          </a:p>
        </p:txBody>
      </p:sp>
      <p:sp>
        <p:nvSpPr>
          <p:cNvPr id="4" name="Slide Number Placeholder 3"/>
          <p:cNvSpPr>
            <a:spLocks noGrp="1"/>
          </p:cNvSpPr>
          <p:nvPr>
            <p:ph type="sldNum" sz="quarter" idx="10"/>
          </p:nvPr>
        </p:nvSpPr>
        <p:spPr/>
        <p:txBody>
          <a:bodyPr/>
          <a:lstStyle/>
          <a:p>
            <a:fld id="{68538189-4928-4A6A-8C45-A6514069D39C}" type="slidenum">
              <a:rPr lang="en-IN" smtClean="0"/>
              <a:t>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2863081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The slide shows a Unified Modeling Language (UML) diagram with two model classes: Photo and Comment. Each class has a simple set of properties and there is a one-to-many relationship between the classes; that is, each photo can have zero or more comments. </a:t>
            </a:r>
          </a:p>
        </p:txBody>
      </p:sp>
      <p:sp>
        <p:nvSpPr>
          <p:cNvPr id="4" name="Slide Number Placeholder 3"/>
          <p:cNvSpPr>
            <a:spLocks noGrp="1"/>
          </p:cNvSpPr>
          <p:nvPr>
            <p:ph type="sldNum" sz="quarter" idx="10"/>
          </p:nvPr>
        </p:nvSpPr>
        <p:spPr/>
        <p:txBody>
          <a:bodyPr/>
          <a:lstStyle/>
          <a:p>
            <a:fld id="{68538189-4928-4A6A-8C45-A6514069D39C}" type="slidenum">
              <a:rPr lang="en-IN" smtClean="0"/>
              <a:t>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1578442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The slide displays the code of the </a:t>
            </a:r>
            <a:r>
              <a:rPr lang="en-IN" sz="1000" b="1">
                <a:effectLst/>
                <a:latin typeface="Arial" panose="020B0604020202020204" pitchFamily="34" charset="0"/>
                <a:ea typeface="Calibri" panose="020F0502020204030204" pitchFamily="34" charset="0"/>
                <a:cs typeface="Times New Roman" panose="02020603050405020304" pitchFamily="18" charset="0"/>
              </a:rPr>
              <a:t>Photo</a:t>
            </a:r>
            <a:r>
              <a:rPr lang="en-IN" sz="1000">
                <a:effectLst/>
                <a:latin typeface="Arial" panose="020B0604020202020204" pitchFamily="34" charset="0"/>
                <a:ea typeface="Calibri" panose="020F0502020204030204" pitchFamily="34" charset="0"/>
                <a:cs typeface="Times New Roman" panose="02020603050405020304" pitchFamily="18" charset="0"/>
              </a:rPr>
              <a:t> class and the </a:t>
            </a:r>
            <a:r>
              <a:rPr lang="en-IN" sz="1000" b="1">
                <a:effectLst/>
                <a:latin typeface="Arial" panose="020B0604020202020204" pitchFamily="34" charset="0"/>
                <a:ea typeface="Calibri" panose="020F0502020204030204" pitchFamily="34" charset="0"/>
                <a:cs typeface="Times New Roman" panose="02020603050405020304" pitchFamily="18" charset="0"/>
              </a:rPr>
              <a:t>Comment</a:t>
            </a:r>
            <a:r>
              <a:rPr lang="en-IN" sz="1000">
                <a:effectLst/>
                <a:latin typeface="Arial" panose="020B0604020202020204" pitchFamily="34" charset="0"/>
                <a:ea typeface="Calibri" panose="020F0502020204030204" pitchFamily="34" charset="0"/>
                <a:cs typeface="Times New Roman" panose="02020603050405020304" pitchFamily="18" charset="0"/>
              </a:rPr>
              <a:t> class, as the UML diagram from the previous slide illustrates. Point out to the students that the </a:t>
            </a:r>
            <a:r>
              <a:rPr lang="en-IN" sz="1000" b="1">
                <a:effectLst/>
                <a:latin typeface="Arial" panose="020B0604020202020204" pitchFamily="34" charset="0"/>
                <a:ea typeface="Calibri" panose="020F0502020204030204" pitchFamily="34" charset="0"/>
                <a:cs typeface="Times New Roman" panose="02020603050405020304" pitchFamily="18" charset="0"/>
              </a:rPr>
              <a:t>Photo</a:t>
            </a:r>
            <a:r>
              <a:rPr lang="en-IN" sz="1000">
                <a:effectLst/>
                <a:latin typeface="Arial" panose="020B0604020202020204" pitchFamily="34" charset="0"/>
                <a:ea typeface="Calibri" panose="020F0502020204030204" pitchFamily="34" charset="0"/>
                <a:cs typeface="Times New Roman" panose="02020603050405020304" pitchFamily="18" charset="0"/>
              </a:rPr>
              <a:t> class includes a collection of comment objects—this implements the one-to-many relationship between photos and comments.</a:t>
            </a:r>
          </a:p>
        </p:txBody>
      </p:sp>
      <p:sp>
        <p:nvSpPr>
          <p:cNvPr id="4" name="Slide Number Placeholder 3"/>
          <p:cNvSpPr>
            <a:spLocks noGrp="1"/>
          </p:cNvSpPr>
          <p:nvPr>
            <p:ph type="sldNum" sz="quarter" idx="10"/>
          </p:nvPr>
        </p:nvSpPr>
        <p:spPr/>
        <p:txBody>
          <a:bodyPr/>
          <a:lstStyle/>
          <a:p>
            <a:fld id="{68538189-4928-4A6A-8C45-A6514069D39C}" type="slidenum">
              <a:rPr lang="en-IN" smtClean="0"/>
              <a:t>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665813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Emphasize that the name of the action and the name of the view can be different.</a:t>
            </a:r>
          </a:p>
        </p:txBody>
      </p:sp>
      <p:sp>
        <p:nvSpPr>
          <p:cNvPr id="4" name="Slide Number Placeholder 3"/>
          <p:cNvSpPr>
            <a:spLocks noGrp="1"/>
          </p:cNvSpPr>
          <p:nvPr>
            <p:ph type="sldNum" sz="quarter" idx="10"/>
          </p:nvPr>
        </p:nvSpPr>
        <p:spPr/>
        <p:txBody>
          <a:bodyPr/>
          <a:lstStyle/>
          <a:p>
            <a:fld id="{68538189-4928-4A6A-8C45-A6514069D39C}" type="slidenum">
              <a:rPr lang="en-IN" smtClean="0"/>
              <a:t>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1795000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The slide displays the code of the </a:t>
            </a:r>
            <a:r>
              <a:rPr lang="en-IN" sz="1000" b="1">
                <a:effectLst/>
                <a:latin typeface="Arial" panose="020B0604020202020204" pitchFamily="34" charset="0"/>
                <a:ea typeface="Calibri" panose="020F0502020204030204" pitchFamily="34" charset="0"/>
                <a:cs typeface="Times New Roman" panose="02020603050405020304" pitchFamily="18" charset="0"/>
              </a:rPr>
              <a:t>Index</a:t>
            </a:r>
            <a:r>
              <a:rPr lang="en-IN" sz="1000">
                <a:effectLst/>
                <a:latin typeface="Arial" panose="020B0604020202020204" pitchFamily="34" charset="0"/>
                <a:ea typeface="Calibri" panose="020F0502020204030204" pitchFamily="34" charset="0"/>
                <a:cs typeface="Times New Roman" panose="02020603050405020304" pitchFamily="18" charset="0"/>
              </a:rPr>
              <a:t> action that creates an instance of the </a:t>
            </a:r>
            <a:r>
              <a:rPr lang="en-IN" sz="1000" b="1">
                <a:effectLst/>
                <a:latin typeface="Arial" panose="020B0604020202020204" pitchFamily="34" charset="0"/>
                <a:ea typeface="Calibri" panose="020F0502020204030204" pitchFamily="34" charset="0"/>
                <a:cs typeface="Times New Roman" panose="02020603050405020304" pitchFamily="18" charset="0"/>
              </a:rPr>
              <a:t>SomeModel</a:t>
            </a:r>
            <a:r>
              <a:rPr lang="en-IN" sz="1000">
                <a:effectLst/>
                <a:latin typeface="Arial" panose="020B0604020202020204" pitchFamily="34" charset="0"/>
                <a:ea typeface="Calibri" panose="020F0502020204030204" pitchFamily="34" charset="0"/>
                <a:cs typeface="Times New Roman" panose="02020603050405020304" pitchFamily="18" charset="0"/>
              </a:rPr>
              <a:t> model class and passes it to the </a:t>
            </a:r>
            <a:r>
              <a:rPr lang="en-IN" sz="1000" b="1">
                <a:effectLst/>
                <a:latin typeface="Arial" panose="020B0604020202020204" pitchFamily="34" charset="0"/>
                <a:ea typeface="Calibri" panose="020F0502020204030204" pitchFamily="34" charset="0"/>
                <a:cs typeface="Times New Roman" panose="02020603050405020304" pitchFamily="18" charset="0"/>
              </a:rPr>
              <a:t>Display</a:t>
            </a:r>
            <a:r>
              <a:rPr lang="en-IN" sz="1000">
                <a:effectLst/>
                <a:latin typeface="Arial" panose="020B0604020202020204" pitchFamily="34" charset="0"/>
                <a:ea typeface="Calibri" panose="020F0502020204030204" pitchFamily="34" charset="0"/>
                <a:cs typeface="Times New Roman" panose="02020603050405020304" pitchFamily="18" charset="0"/>
              </a:rPr>
              <a:t> view. The code of the </a:t>
            </a:r>
            <a:r>
              <a:rPr lang="en-IN" sz="1000" b="1">
                <a:effectLst/>
                <a:latin typeface="Arial" panose="020B0604020202020204" pitchFamily="34" charset="0"/>
                <a:ea typeface="Calibri" panose="020F0502020204030204" pitchFamily="34" charset="0"/>
                <a:cs typeface="Times New Roman" panose="02020603050405020304" pitchFamily="18" charset="0"/>
              </a:rPr>
              <a:t>SomeModel</a:t>
            </a:r>
            <a:r>
              <a:rPr lang="en-IN" sz="1000">
                <a:effectLst/>
                <a:latin typeface="Arial" panose="020B0604020202020204" pitchFamily="34" charset="0"/>
                <a:ea typeface="Calibri" panose="020F0502020204030204" pitchFamily="34" charset="0"/>
                <a:cs typeface="Times New Roman" panose="02020603050405020304" pitchFamily="18" charset="0"/>
              </a:rPr>
              <a:t> model class and the </a:t>
            </a:r>
            <a:r>
              <a:rPr lang="en-IN" sz="1000" b="1">
                <a:effectLst/>
                <a:latin typeface="Arial" panose="020B0604020202020204" pitchFamily="34" charset="0"/>
                <a:ea typeface="Calibri" panose="020F0502020204030204" pitchFamily="34" charset="0"/>
                <a:cs typeface="Times New Roman" panose="02020603050405020304" pitchFamily="18" charset="0"/>
              </a:rPr>
              <a:t>Display</a:t>
            </a:r>
            <a:r>
              <a:rPr lang="en-IN" sz="1000">
                <a:effectLst/>
                <a:latin typeface="Arial" panose="020B0604020202020204" pitchFamily="34" charset="0"/>
                <a:ea typeface="Calibri" panose="020F0502020204030204" pitchFamily="34" charset="0"/>
                <a:cs typeface="Times New Roman" panose="02020603050405020304" pitchFamily="18" charset="0"/>
              </a:rPr>
              <a:t> view appear in the student manual.</a:t>
            </a:r>
          </a:p>
        </p:txBody>
      </p:sp>
      <p:sp>
        <p:nvSpPr>
          <p:cNvPr id="4" name="Slide Number Placeholder 3"/>
          <p:cNvSpPr>
            <a:spLocks noGrp="1"/>
          </p:cNvSpPr>
          <p:nvPr>
            <p:ph type="sldNum" sz="quarter" idx="10"/>
          </p:nvPr>
        </p:nvSpPr>
        <p:spPr/>
        <p:txBody>
          <a:bodyPr/>
          <a:lstStyle/>
          <a:p>
            <a:fld id="{68538189-4928-4A6A-8C45-A6514069D39C}" type="slidenum">
              <a:rPr lang="en-IN" smtClean="0"/>
              <a:t>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3175230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Avoid explaining HTML helpers and tag helpers in detail. Mention that HTML helpers and tag helpers will be covered in Lesson 2, “Working with Forms”.</a:t>
            </a:r>
          </a:p>
        </p:txBody>
      </p:sp>
      <p:sp>
        <p:nvSpPr>
          <p:cNvPr id="4" name="Slide Number Placeholder 3"/>
          <p:cNvSpPr>
            <a:spLocks noGrp="1"/>
          </p:cNvSpPr>
          <p:nvPr>
            <p:ph type="sldNum" sz="quarter" idx="10"/>
          </p:nvPr>
        </p:nvSpPr>
        <p:spPr/>
        <p:txBody>
          <a:bodyPr/>
          <a:lstStyle/>
          <a:p>
            <a:fld id="{68538189-4928-4A6A-8C45-A6514069D39C}" type="slidenum">
              <a:rPr lang="en-IN" smtClean="0"/>
              <a:t>8</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3243805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Note that the starter solution for this demo is not based on a vanilla template because it was prepared specifically for this demonstration. The starter solution already contains a controller and views that will be changed during the demonstration. Views are covered in Module 5, “Developing Views”. Controllers are covered in Module 4, “Developing Controllers”. Also note that the starter solution contains CSS. This subject is covered in Module 8, “Using Layouts, CSS and JavaScript in ASP.NET Core MVC”.</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steps in the section “Demonstration: How to Bind Views to Model Classes“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https://github.com/MicrosoftLearning/20486D-DevelopingASPNETMVCWebApplications/blob/master/Instructions/20486D_MOD06_DEMO.md#demonstration-how-to-bind-views-and-model-classes.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538189-4928-4A6A-8C45-A6514069D39C}" type="slidenum">
              <a:rPr lang="en-IN" smtClean="0"/>
              <a:t>9</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3720607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2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71949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488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6838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54771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5" y="4334043"/>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4026829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606304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492700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2232922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1184713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11524503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040243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1403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12799108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28150074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5830538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9696770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6"/>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10840136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22154238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2467669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4551514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7257297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401627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046462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549595146"/>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30198108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20047891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11/16/2021</a:t>
            </a:fld>
            <a:endParaRPr lang="en-US" dirty="0"/>
          </a:p>
        </p:txBody>
      </p:sp>
    </p:spTree>
    <p:extLst>
      <p:ext uri="{BB962C8B-B14F-4D97-AF65-F5344CB8AC3E}">
        <p14:creationId xmlns:p14="http://schemas.microsoft.com/office/powerpoint/2010/main" val="29941644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11/16/2021</a:t>
            </a:fld>
            <a:endParaRPr lang="en-US" dirty="0"/>
          </a:p>
        </p:txBody>
      </p:sp>
    </p:spTree>
    <p:extLst>
      <p:ext uri="{BB962C8B-B14F-4D97-AF65-F5344CB8AC3E}">
        <p14:creationId xmlns:p14="http://schemas.microsoft.com/office/powerpoint/2010/main" val="23608904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11/16/2021</a:t>
            </a:fld>
            <a:endParaRPr lang="en-US" dirty="0"/>
          </a:p>
        </p:txBody>
      </p:sp>
    </p:spTree>
    <p:extLst>
      <p:ext uri="{BB962C8B-B14F-4D97-AF65-F5344CB8AC3E}">
        <p14:creationId xmlns:p14="http://schemas.microsoft.com/office/powerpoint/2010/main" val="29435182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4"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11/16/2021</a:t>
            </a:fld>
            <a:endParaRPr lang="en-US" dirty="0"/>
          </a:p>
        </p:txBody>
      </p:sp>
    </p:spTree>
    <p:extLst>
      <p:ext uri="{BB962C8B-B14F-4D97-AF65-F5344CB8AC3E}">
        <p14:creationId xmlns:p14="http://schemas.microsoft.com/office/powerpoint/2010/main" val="7964622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11/16/2021</a:t>
            </a:fld>
            <a:endParaRPr lang="en-US" dirty="0"/>
          </a:p>
        </p:txBody>
      </p:sp>
    </p:spTree>
    <p:extLst>
      <p:ext uri="{BB962C8B-B14F-4D97-AF65-F5344CB8AC3E}">
        <p14:creationId xmlns:p14="http://schemas.microsoft.com/office/powerpoint/2010/main" val="30327116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3" y="764709"/>
            <a:ext cx="4011084" cy="1100803"/>
          </a:xfrm>
        </p:spPr>
        <p:txBody>
          <a:bodyPr anchor="b"/>
          <a:lstStyle>
            <a:lvl1pPr algn="l">
              <a:defRPr sz="1125"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3" y="1926755"/>
            <a:ext cx="4011084" cy="4382566"/>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11/16/2021</a:t>
            </a:fld>
            <a:endParaRPr lang="en-US" dirty="0"/>
          </a:p>
        </p:txBody>
      </p:sp>
    </p:spTree>
    <p:extLst>
      <p:ext uri="{BB962C8B-B14F-4D97-AF65-F5344CB8AC3E}">
        <p14:creationId xmlns:p14="http://schemas.microsoft.com/office/powerpoint/2010/main" val="5001747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125"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11/16/2021</a:t>
            </a:fld>
            <a:endParaRPr lang="en-US" dirty="0"/>
          </a:p>
        </p:txBody>
      </p:sp>
    </p:spTree>
    <p:extLst>
      <p:ext uri="{BB962C8B-B14F-4D97-AF65-F5344CB8AC3E}">
        <p14:creationId xmlns:p14="http://schemas.microsoft.com/office/powerpoint/2010/main" val="114379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03916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11/16/2021</a:t>
            </a:fld>
            <a:endParaRPr lang="en-US" dirty="0"/>
          </a:p>
        </p:txBody>
      </p:sp>
    </p:spTree>
    <p:extLst>
      <p:ext uri="{BB962C8B-B14F-4D97-AF65-F5344CB8AC3E}">
        <p14:creationId xmlns:p14="http://schemas.microsoft.com/office/powerpoint/2010/main" val="9117715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11/16/2021</a:t>
            </a:fld>
            <a:endParaRPr lang="en-US" dirty="0"/>
          </a:p>
        </p:txBody>
      </p:sp>
    </p:spTree>
    <p:extLst>
      <p:ext uri="{BB962C8B-B14F-4D97-AF65-F5344CB8AC3E}">
        <p14:creationId xmlns:p14="http://schemas.microsoft.com/office/powerpoint/2010/main" val="14293909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3578754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37624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MOC Title Slide">
    <p:spTree>
      <p:nvGrpSpPr>
        <p:cNvPr id="1" name=""/>
        <p:cNvGrpSpPr/>
        <p:nvPr/>
      </p:nvGrpSpPr>
      <p:grpSpPr>
        <a:xfrm>
          <a:off x="0" y="0"/>
          <a:ext cx="0" cy="0"/>
          <a:chOff x="0" y="0"/>
          <a:chExt cx="0" cy="0"/>
        </a:xfrm>
      </p:grpSpPr>
      <p:sp>
        <p:nvSpPr>
          <p:cNvPr id="9" name="Rectangle 8"/>
          <p:cNvSpPr/>
          <p:nvPr/>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TextBox 10"/>
          <p:cNvSpPr txBox="1"/>
          <p:nvPr/>
        </p:nvSpPr>
        <p:spPr>
          <a:xfrm>
            <a:off x="406400" y="1447800"/>
            <a:ext cx="10972800" cy="692497"/>
          </a:xfrm>
          <a:prstGeom prst="rect">
            <a:avLst/>
          </a:prstGeom>
          <a:noFill/>
        </p:spPr>
        <p:txBody>
          <a:bodyPr wrap="square" rtlCol="0">
            <a:spAutoFit/>
          </a:bodyPr>
          <a:lstStyle/>
          <a:p>
            <a:r>
              <a:rPr lang="en-US" sz="3900" spc="-75"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2" y="2514600"/>
            <a:ext cx="8432799" cy="1371600"/>
          </a:xfrm>
          <a:prstGeom prst="rect">
            <a:avLst/>
          </a:prstGeom>
        </p:spPr>
        <p:txBody>
          <a:bodyPr anchor="ctr"/>
          <a:lstStyle>
            <a:lvl1pPr marL="0" indent="0">
              <a:buNone/>
              <a:defRPr sz="54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2" y="3886200"/>
            <a:ext cx="8106711" cy="1143000"/>
          </a:xfrm>
          <a:prstGeom prst="rect">
            <a:avLst/>
          </a:prstGeom>
        </p:spPr>
        <p:txBody>
          <a:bodyPr/>
          <a:lstStyle>
            <a:lvl1pPr marL="0" indent="0">
              <a:buNone/>
              <a:defRPr sz="21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2" y="5827119"/>
            <a:ext cx="2651561" cy="731520"/>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35089949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32pt Slide Title ">
    <p:spTree>
      <p:nvGrpSpPr>
        <p:cNvPr id="1" name=""/>
        <p:cNvGrpSpPr/>
        <p:nvPr/>
      </p:nvGrpSpPr>
      <p:grpSpPr>
        <a:xfrm>
          <a:off x="0" y="0"/>
          <a:ext cx="0" cy="0"/>
          <a:chOff x="0" y="0"/>
          <a:chExt cx="0" cy="0"/>
        </a:xfrm>
      </p:grpSpPr>
      <p:sp>
        <p:nvSpPr>
          <p:cNvPr id="8" name="Rectangle 7"/>
          <p:cNvSpPr/>
          <p:nvPr/>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3"/>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744436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267201" y="1828800"/>
            <a:ext cx="7643223" cy="721095"/>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936295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9890976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10602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501226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57460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6336301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06685594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1565718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42104809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1380638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766392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609603" y="764704"/>
            <a:ext cx="4011084" cy="1100802"/>
          </a:xfrm>
        </p:spPr>
        <p:txBody>
          <a:bodyPr anchor="b"/>
          <a:lstStyle>
            <a:lvl1pPr algn="l">
              <a:defRPr sz="1125"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3" y="1926756"/>
            <a:ext cx="4011084" cy="4382565"/>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0873806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125"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04002897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8857349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025263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6054652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07293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5" y="4334043"/>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3519172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6059525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5773838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115433706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197414414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23294515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18250022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185666508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1832854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81175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53590713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194647135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792">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5" y="5864406"/>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48837747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88489354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126372251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82136328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59202153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55473152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776138381"/>
      </p:ext>
    </p:extLst>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1022468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67721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881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3.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5.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0.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theme" Target="../theme/theme4.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672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4289720302"/>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 id="2147484076" r:id="rId13"/>
    <p:sldLayoutId id="2147484077" r:id="rId14"/>
    <p:sldLayoutId id="2147484078" r:id="rId15"/>
    <p:sldLayoutId id="2147484079" r:id="rId16"/>
    <p:sldLayoutId id="2147484080" r:id="rId17"/>
    <p:sldLayoutId id="2147484081" r:id="rId18"/>
    <p:sldLayoutId id="2147484082" r:id="rId19"/>
    <p:sldLayoutId id="2147484083" r:id="rId20"/>
    <p:sldLayoutId id="2147484084" r:id="rId21"/>
    <p:sldLayoutId id="2147484085" r:id="rId22"/>
    <p:sldLayoutId id="2147484086" r:id="rId23"/>
    <p:sldLayoutId id="2147484087" r:id="rId24"/>
    <p:sldLayoutId id="2147484088" r:id="rId25"/>
    <p:sldLayoutId id="2147484089" r:id="rId26"/>
    <p:sldLayoutId id="2147484090" r:id="rId27"/>
    <p:sldLayoutId id="2147484091" r:id="rId28"/>
    <p:sldLayoutId id="2147484092" r:id="rId29"/>
    <p:sldLayoutId id="2147484093" r:id="rId30"/>
    <p:sldLayoutId id="2147484094" r:id="rId31"/>
    <p:sldLayoutId id="2147484095" r:id="rId32"/>
    <p:sldLayoutId id="2147484096" r:id="rId33"/>
    <p:sldLayoutId id="2147484097" r:id="rId34"/>
    <p:sldLayoutId id="2147484131" r:id="rId35"/>
    <p:sldLayoutId id="2147484132" r:id="rId36"/>
  </p:sldLayoutIdLst>
  <p:txStyles>
    <p:titleStyle>
      <a:lvl1pPr algn="l" defTabSz="385763" rtl="0" eaLnBrk="1" latinLnBrk="0" hangingPunct="1">
        <a:lnSpc>
          <a:spcPct val="105000"/>
        </a:lnSpc>
        <a:spcBef>
          <a:spcPct val="0"/>
        </a:spcBef>
        <a:buNone/>
        <a:defRPr sz="1688" b="0" kern="1200">
          <a:solidFill>
            <a:schemeClr val="tx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tx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tx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tx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tx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tx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tx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tx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tx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675"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675"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675"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3092147799"/>
      </p:ext>
    </p:extLst>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 id="2147484110" r:id="rId12"/>
  </p:sldLayoutIdLst>
  <p:hf hdr="0" ftr="0" dt="0"/>
  <p:txStyles>
    <p:titleStyle>
      <a:lvl1pPr algn="l" rtl="0" eaLnBrk="1" fontAlgn="base" hangingPunct="1">
        <a:spcBef>
          <a:spcPct val="0"/>
        </a:spcBef>
        <a:spcAft>
          <a:spcPct val="0"/>
        </a:spcAft>
        <a:defRPr sz="2475" kern="1200">
          <a:solidFill>
            <a:srgbClr val="00539F"/>
          </a:solidFill>
          <a:latin typeface="+mj-lt"/>
          <a:ea typeface="+mj-ea"/>
          <a:cs typeface="+mj-cs"/>
        </a:defRPr>
      </a:lvl1pPr>
      <a:lvl2pPr algn="l" rtl="0" eaLnBrk="1" fontAlgn="base" hangingPunct="1">
        <a:spcBef>
          <a:spcPct val="0"/>
        </a:spcBef>
        <a:spcAft>
          <a:spcPct val="0"/>
        </a:spcAft>
        <a:defRPr sz="2475">
          <a:solidFill>
            <a:srgbClr val="00539F"/>
          </a:solidFill>
          <a:latin typeface="Calibri" pitchFamily="34" charset="0"/>
        </a:defRPr>
      </a:lvl2pPr>
      <a:lvl3pPr algn="l" rtl="0" eaLnBrk="1" fontAlgn="base" hangingPunct="1">
        <a:spcBef>
          <a:spcPct val="0"/>
        </a:spcBef>
        <a:spcAft>
          <a:spcPct val="0"/>
        </a:spcAft>
        <a:defRPr sz="2475">
          <a:solidFill>
            <a:srgbClr val="00539F"/>
          </a:solidFill>
          <a:latin typeface="Calibri" pitchFamily="34" charset="0"/>
        </a:defRPr>
      </a:lvl3pPr>
      <a:lvl4pPr algn="l" rtl="0" eaLnBrk="1" fontAlgn="base" hangingPunct="1">
        <a:spcBef>
          <a:spcPct val="0"/>
        </a:spcBef>
        <a:spcAft>
          <a:spcPct val="0"/>
        </a:spcAft>
        <a:defRPr sz="2475">
          <a:solidFill>
            <a:srgbClr val="00539F"/>
          </a:solidFill>
          <a:latin typeface="Calibri" pitchFamily="34" charset="0"/>
        </a:defRPr>
      </a:lvl4pPr>
      <a:lvl5pPr algn="l" rtl="0" eaLnBrk="1" fontAlgn="base" hangingPunct="1">
        <a:spcBef>
          <a:spcPct val="0"/>
        </a:spcBef>
        <a:spcAft>
          <a:spcPct val="0"/>
        </a:spcAft>
        <a:defRPr sz="2475">
          <a:solidFill>
            <a:srgbClr val="00539F"/>
          </a:solidFill>
          <a:latin typeface="Calibri" pitchFamily="34" charset="0"/>
        </a:defRPr>
      </a:lvl5pPr>
      <a:lvl6pPr marL="257175" algn="l" rtl="0" eaLnBrk="1" fontAlgn="base" hangingPunct="1">
        <a:spcBef>
          <a:spcPct val="0"/>
        </a:spcBef>
        <a:spcAft>
          <a:spcPct val="0"/>
        </a:spcAft>
        <a:defRPr sz="2475">
          <a:solidFill>
            <a:schemeClr val="tx1"/>
          </a:solidFill>
          <a:latin typeface="Calibri" pitchFamily="34" charset="0"/>
        </a:defRPr>
      </a:lvl6pPr>
      <a:lvl7pPr marL="514350" algn="l" rtl="0" eaLnBrk="1" fontAlgn="base" hangingPunct="1">
        <a:spcBef>
          <a:spcPct val="0"/>
        </a:spcBef>
        <a:spcAft>
          <a:spcPct val="0"/>
        </a:spcAft>
        <a:defRPr sz="2475">
          <a:solidFill>
            <a:schemeClr val="tx1"/>
          </a:solidFill>
          <a:latin typeface="Calibri" pitchFamily="34" charset="0"/>
        </a:defRPr>
      </a:lvl7pPr>
      <a:lvl8pPr marL="771525" algn="l" rtl="0" eaLnBrk="1" fontAlgn="base" hangingPunct="1">
        <a:spcBef>
          <a:spcPct val="0"/>
        </a:spcBef>
        <a:spcAft>
          <a:spcPct val="0"/>
        </a:spcAft>
        <a:defRPr sz="2475">
          <a:solidFill>
            <a:schemeClr val="tx1"/>
          </a:solidFill>
          <a:latin typeface="Calibri" pitchFamily="34" charset="0"/>
        </a:defRPr>
      </a:lvl8pPr>
      <a:lvl9pPr marL="1028700" algn="l" rtl="0" eaLnBrk="1" fontAlgn="base" hangingPunct="1">
        <a:spcBef>
          <a:spcPct val="0"/>
        </a:spcBef>
        <a:spcAft>
          <a:spcPct val="0"/>
        </a:spcAft>
        <a:defRPr sz="2475">
          <a:solidFill>
            <a:schemeClr val="tx1"/>
          </a:solidFill>
          <a:latin typeface="Calibri" pitchFamily="34" charset="0"/>
        </a:defRPr>
      </a:lvl9pPr>
    </p:titleStyle>
    <p:bodyStyle>
      <a:lvl1pPr marL="192881" indent="-192881" algn="l" rtl="0" eaLnBrk="1" fontAlgn="base" hangingPunct="1">
        <a:spcBef>
          <a:spcPct val="20000"/>
        </a:spcBef>
        <a:spcAft>
          <a:spcPct val="0"/>
        </a:spcAft>
        <a:buSzPct val="70000"/>
        <a:buBlip>
          <a:blip r:embed="rId15"/>
        </a:buBlip>
        <a:defRPr sz="1800" kern="1200">
          <a:solidFill>
            <a:srgbClr val="000000"/>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rgbClr val="000000"/>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rgbClr val="000000"/>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Tree>
    <p:extLst>
      <p:ext uri="{BB962C8B-B14F-4D97-AF65-F5344CB8AC3E}">
        <p14:creationId xmlns:p14="http://schemas.microsoft.com/office/powerpoint/2010/main" val="4163943446"/>
      </p:ext>
    </p:extLst>
  </p:cSld>
  <p:clrMap bg1="lt1" tx1="dk1" bg2="lt2" tx2="dk2" accent1="accent1" accent2="accent2" accent3="accent3" accent4="accent4" accent5="accent5" accent6="accent6" hlink="hlink" folHlink="folHlink"/>
  <p:sldLayoutIdLst>
    <p:sldLayoutId id="2147484112" r:id="rId1"/>
    <p:sldLayoutId id="2147484113" r:id="rId2"/>
    <p:sldLayoutId id="2147484114" r:id="rId3"/>
    <p:sldLayoutId id="2147484115" r:id="rId4"/>
    <p:sldLayoutId id="2147484116" r:id="rId5"/>
    <p:sldLayoutId id="2147484117" r:id="rId6"/>
    <p:sldLayoutId id="2147484118" r:id="rId7"/>
    <p:sldLayoutId id="2147484119" r:id="rId8"/>
    <p:sldLayoutId id="2147484120" r:id="rId9"/>
    <p:sldLayoutId id="2147484121" r:id="rId10"/>
    <p:sldLayoutId id="2147484122" r:id="rId11"/>
    <p:sldLayoutId id="2147484123" r:id="rId12"/>
    <p:sldLayoutId id="2147484124" r:id="rId13"/>
    <p:sldLayoutId id="2147484125" r:id="rId14"/>
    <p:sldLayoutId id="2147484126" r:id="rId15"/>
    <p:sldLayoutId id="2147484127" r:id="rId16"/>
    <p:sldLayoutId id="2147484128" r:id="rId17"/>
    <p:sldLayoutId id="2147484129" r:id="rId18"/>
    <p:sldLayoutId id="2147484130" r:id="rId19"/>
  </p:sldLayoutIdLst>
  <p:txStyles>
    <p:titleStyle>
      <a:lvl1pPr algn="l" defTabSz="385763" rtl="0" eaLnBrk="1" latinLnBrk="0" hangingPunct="1">
        <a:lnSpc>
          <a:spcPct val="105000"/>
        </a:lnSpc>
        <a:spcBef>
          <a:spcPct val="0"/>
        </a:spcBef>
        <a:buNone/>
        <a:defRPr sz="1688" b="0" kern="1200">
          <a:solidFill>
            <a:schemeClr val="bg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bg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bg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bg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bg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bg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bg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bg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bg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3200" dirty="0"/>
              <a:t>Module 6</a:t>
            </a:r>
          </a:p>
        </p:txBody>
      </p:sp>
      <p:sp>
        <p:nvSpPr>
          <p:cNvPr id="3" name="Subtitle 2"/>
          <p:cNvSpPr>
            <a:spLocks noGrp="1"/>
          </p:cNvSpPr>
          <p:nvPr>
            <p:ph type="subTitle" idx="1"/>
          </p:nvPr>
        </p:nvSpPr>
        <p:spPr/>
        <p:txBody>
          <a:bodyPr>
            <a:normAutofit/>
          </a:bodyPr>
          <a:lstStyle/>
          <a:p>
            <a:r>
              <a:rPr lang="en-IN" sz="2400" dirty="0"/>
              <a:t>Developing Models
</a:t>
            </a:r>
          </a:p>
        </p:txBody>
      </p:sp>
    </p:spTree>
    <p:extLst>
      <p:ext uri="{BB962C8B-B14F-4D97-AF65-F5344CB8AC3E}">
        <p14:creationId xmlns:p14="http://schemas.microsoft.com/office/powerpoint/2010/main" val="334791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What Are Model Binders?</a:t>
            </a:r>
          </a:p>
        </p:txBody>
      </p:sp>
      <p:sp>
        <p:nvSpPr>
          <p:cNvPr id="4" name="Content Placeholder 2"/>
          <p:cNvSpPr txBox="1">
            <a:spLocks/>
          </p:cNvSpPr>
          <p:nvPr/>
        </p:nvSpPr>
        <p:spPr>
          <a:xfrm>
            <a:off x="1192696" y="1855303"/>
            <a:ext cx="8909248" cy="431326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The ASP.NET Core runtime uses model binders to determine how parameters are passed to handlers and how </a:t>
            </a:r>
            <a:r>
              <a:rPr lang="en-US" sz="2000" kern="0" dirty="0" err="1">
                <a:solidFill>
                  <a:srgbClr val="000000"/>
                </a:solidFill>
                <a:latin typeface="+mn-lt"/>
              </a:rPr>
              <a:t>PageModel</a:t>
            </a:r>
            <a:r>
              <a:rPr lang="en-US" sz="2000" kern="0" dirty="0">
                <a:solidFill>
                  <a:srgbClr val="000000"/>
                </a:solidFill>
                <a:latin typeface="+mn-lt"/>
              </a:rPr>
              <a:t> Properties are hydrated</a:t>
            </a:r>
          </a:p>
          <a:p>
            <a:pPr lvl="0"/>
            <a:r>
              <a:rPr lang="en-US" sz="2000" kern="0" dirty="0">
                <a:solidFill>
                  <a:srgbClr val="000000"/>
                </a:solidFill>
                <a:latin typeface="+mn-lt"/>
              </a:rPr>
              <a:t>The default model binder uses the following logic:</a:t>
            </a:r>
          </a:p>
          <a:p>
            <a:pPr lvl="1"/>
            <a:r>
              <a:rPr lang="en-US" sz="2000" kern="0" dirty="0">
                <a:solidFill>
                  <a:srgbClr val="000000"/>
                </a:solidFill>
                <a:latin typeface="+mn-lt"/>
              </a:rPr>
              <a:t>The binder examines the definition of the handler that it must pass parameters to</a:t>
            </a:r>
          </a:p>
          <a:p>
            <a:pPr lvl="1"/>
            <a:r>
              <a:rPr lang="en-US" sz="2000" kern="0" dirty="0">
                <a:solidFill>
                  <a:srgbClr val="000000"/>
                </a:solidFill>
                <a:latin typeface="+mn-lt"/>
              </a:rPr>
              <a:t>The binder searches for values in the request that can be passed as parameters</a:t>
            </a:r>
          </a:p>
          <a:p>
            <a:pPr lvl="1"/>
            <a:r>
              <a:rPr lang="en-US" sz="2000" kern="0" dirty="0">
                <a:solidFill>
                  <a:srgbClr val="000000"/>
                </a:solidFill>
                <a:latin typeface="+mn-lt"/>
              </a:rPr>
              <a:t>If a </a:t>
            </a:r>
            <a:r>
              <a:rPr lang="en-US" sz="2000" kern="0" dirty="0" err="1">
                <a:solidFill>
                  <a:srgbClr val="000000"/>
                </a:solidFill>
                <a:latin typeface="+mn-lt"/>
              </a:rPr>
              <a:t>PageModel</a:t>
            </a:r>
            <a:r>
              <a:rPr lang="en-US" sz="2000" kern="0" dirty="0">
                <a:solidFill>
                  <a:srgbClr val="000000"/>
                </a:solidFill>
                <a:latin typeface="+mn-lt"/>
              </a:rPr>
              <a:t> Property is decorated with the [</a:t>
            </a:r>
            <a:r>
              <a:rPr lang="en-US" sz="2000" kern="0" dirty="0" err="1">
                <a:solidFill>
                  <a:srgbClr val="000000"/>
                </a:solidFill>
                <a:latin typeface="+mn-lt"/>
              </a:rPr>
              <a:t>BindProperty</a:t>
            </a:r>
            <a:r>
              <a:rPr lang="en-US" sz="2000" kern="0" dirty="0">
                <a:solidFill>
                  <a:srgbClr val="000000"/>
                </a:solidFill>
                <a:latin typeface="+mn-lt"/>
              </a:rPr>
              <a:t>] attribute, the </a:t>
            </a:r>
            <a:r>
              <a:rPr lang="en-US" sz="2000" kern="0" dirty="0" err="1">
                <a:solidFill>
                  <a:srgbClr val="000000"/>
                </a:solidFill>
                <a:latin typeface="+mn-lt"/>
              </a:rPr>
              <a:t>ModelBinder</a:t>
            </a:r>
            <a:r>
              <a:rPr lang="en-US" sz="2000" kern="0" dirty="0">
                <a:solidFill>
                  <a:srgbClr val="000000"/>
                </a:solidFill>
                <a:latin typeface="+mn-lt"/>
              </a:rPr>
              <a:t> searches for values in the request that can be used to set the property </a:t>
            </a:r>
          </a:p>
          <a:p>
            <a:pPr lvl="0"/>
            <a:endParaRPr lang="en-US" sz="2000" kern="0" dirty="0">
              <a:solidFill>
                <a:srgbClr val="000000"/>
              </a:solidFill>
              <a:latin typeface="+mn-lt"/>
            </a:endParaRPr>
          </a:p>
        </p:txBody>
      </p:sp>
    </p:spTree>
    <p:extLst>
      <p:ext uri="{BB962C8B-B14F-4D97-AF65-F5344CB8AC3E}">
        <p14:creationId xmlns:p14="http://schemas.microsoft.com/office/powerpoint/2010/main" val="3835401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e5114b7f-3ca4-4586-b4bc-e33194b4a1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Passing Parameters to Actions</a:t>
            </a:r>
          </a:p>
        </p:txBody>
      </p:sp>
      <p:sp useBgFill="1">
        <p:nvSpPr>
          <p:cNvPr id="5" name="Rectangle 4"/>
          <p:cNvSpPr/>
          <p:nvPr/>
        </p:nvSpPr>
        <p:spPr bwMode="auto">
          <a:xfrm>
            <a:off x="3968932" y="5075210"/>
            <a:ext cx="6518911" cy="94995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p>
            <a:pPr lvl="0" eaLnBrk="0" fontAlgn="base" hangingPunct="0">
              <a:spcBef>
                <a:spcPct val="0"/>
              </a:spcBef>
              <a:spcAft>
                <a:spcPct val="0"/>
              </a:spcAft>
            </a:pP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000000"/>
                </a:solidFill>
                <a:latin typeface="Consolas" panose="020B0609020204030204" pitchFamily="49" charset="0"/>
                <a:cs typeface="Consolas" panose="020B0609020204030204" pitchFamily="49" charset="0"/>
              </a:rPr>
              <a:t>BindProperty</a:t>
            </a:r>
            <a:r>
              <a:rPr lang="en-US" sz="2000" dirty="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sz="2000" dirty="0">
                <a:solidFill>
                  <a:srgbClr val="000000"/>
                </a:solidFill>
                <a:latin typeface="Consolas" panose="020B0609020204030204" pitchFamily="49" charset="0"/>
                <a:cs typeface="Consolas" panose="020B0609020204030204" pitchFamily="49" charset="0"/>
              </a:rPr>
              <a:t>public Person </a:t>
            </a:r>
            <a:r>
              <a:rPr lang="en-US" sz="2000" dirty="0" err="1">
                <a:solidFill>
                  <a:srgbClr val="000000"/>
                </a:solidFill>
                <a:latin typeface="Consolas" panose="020B0609020204030204" pitchFamily="49" charset="0"/>
                <a:cs typeface="Consolas" panose="020B0609020204030204" pitchFamily="49" charset="0"/>
              </a:rPr>
              <a:t>Person</a:t>
            </a:r>
            <a:r>
              <a:rPr lang="en-US" sz="2000" dirty="0">
                <a:solidFill>
                  <a:srgbClr val="000000"/>
                </a:solidFill>
                <a:latin typeface="Consolas" panose="020B0609020204030204" pitchFamily="49" charset="0"/>
                <a:cs typeface="Consolas" panose="020B0609020204030204" pitchFamily="49" charset="0"/>
              </a:rPr>
              <a:t> {get; set;}</a:t>
            </a:r>
          </a:p>
          <a:p>
            <a:pPr lvl="0" eaLnBrk="0" fontAlgn="base" hangingPunct="0">
              <a:spcBef>
                <a:spcPct val="0"/>
              </a:spcBef>
              <a:spcAft>
                <a:spcPct val="0"/>
              </a:spcAft>
            </a:pPr>
            <a:r>
              <a:rPr lang="en-US" sz="2000" dirty="0">
                <a:solidFill>
                  <a:srgbClr val="000000"/>
                </a:solidFill>
                <a:latin typeface="Consolas" panose="020B0609020204030204" pitchFamily="49" charset="0"/>
                <a:cs typeface="Consolas" panose="020B0609020204030204" pitchFamily="49" charset="0"/>
              </a:rPr>
              <a:t>public </a:t>
            </a:r>
            <a:r>
              <a:rPr lang="en-US" sz="2000" dirty="0" err="1">
                <a:solidFill>
                  <a:srgbClr val="000000"/>
                </a:solidFill>
                <a:latin typeface="Consolas" panose="020B0609020204030204" pitchFamily="49" charset="0"/>
                <a:cs typeface="Consolas" panose="020B0609020204030204" pitchFamily="49" charset="0"/>
              </a:rPr>
              <a:t>ActionResult</a:t>
            </a:r>
            <a:r>
              <a:rPr lang="en-US" sz="2000" dirty="0">
                <a:solidFill>
                  <a:srgbClr val="000000"/>
                </a:solidFill>
                <a:latin typeface="Consolas" panose="020B0609020204030204" pitchFamily="49" charset="0"/>
                <a:cs typeface="Consolas" panose="020B0609020204030204" pitchFamily="49" charset="0"/>
              </a:rPr>
              <a:t> </a:t>
            </a:r>
            <a:r>
              <a:rPr lang="en-US" sz="2000" dirty="0" err="1">
                <a:solidFill>
                  <a:srgbClr val="000000"/>
                </a:solidFill>
                <a:latin typeface="Consolas" panose="020B0609020204030204" pitchFamily="49" charset="0"/>
                <a:cs typeface="Consolas" panose="020B0609020204030204" pitchFamily="49" charset="0"/>
              </a:rPr>
              <a:t>OnPost</a:t>
            </a:r>
            <a:r>
              <a:rPr lang="en-US" sz="2000" dirty="0">
                <a:solidFill>
                  <a:srgbClr val="000000"/>
                </a:solidFill>
                <a:latin typeface="Consolas" panose="020B0609020204030204" pitchFamily="49" charset="0"/>
                <a:cs typeface="Consolas" panose="020B0609020204030204" pitchFamily="49" charset="0"/>
              </a:rPr>
              <a:t>()</a:t>
            </a:r>
          </a:p>
        </p:txBody>
      </p:sp>
      <p:grpSp>
        <p:nvGrpSpPr>
          <p:cNvPr id="10" name="Group 9" descr="The slide displays a form shown in a browser. In the form, the text box below the First Name label contains the text James, and the text box below the Last Name label contains the text Smith. Below these boxes, there is a button with the text Submit my name. An arrow from the browser points to a rectangular box, which contains the text Person. Below this text, the text FirstName=James and below this text, the text LastName=Smith is displayed. Another arrow from the rectangular box points to the code that presents the GetName action."/>
          <p:cNvGrpSpPr/>
          <p:nvPr/>
        </p:nvGrpSpPr>
        <p:grpSpPr>
          <a:xfrm>
            <a:off x="1707458" y="1646403"/>
            <a:ext cx="8780385" cy="3346796"/>
            <a:chOff x="183457" y="1646403"/>
            <a:chExt cx="8780385" cy="3346796"/>
          </a:xfrm>
        </p:grpSpPr>
        <p:sp>
          <p:nvSpPr>
            <p:cNvPr id="4" name="Rectangle 3"/>
            <p:cNvSpPr/>
            <p:nvPr/>
          </p:nvSpPr>
          <p:spPr bwMode="auto">
            <a:xfrm>
              <a:off x="5597707" y="1852746"/>
              <a:ext cx="3366135" cy="1643029"/>
            </a:xfrm>
            <a:prstGeom prst="rect">
              <a:avLst/>
            </a:prstGeom>
            <a:solidFill>
              <a:srgbClr val="D2D2D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000" b="1" dirty="0">
                  <a:solidFill>
                    <a:srgbClr val="8DACD0">
                      <a:lumMod val="50000"/>
                    </a:srgbClr>
                  </a:solidFill>
                  <a:latin typeface="Segoe UI" panose="020B0502040204020203" pitchFamily="34" charset="0"/>
                  <a:cs typeface="Segoe UI" panose="020B0502040204020203" pitchFamily="34" charset="0"/>
                </a:rPr>
                <a:t>Person</a:t>
              </a:r>
            </a:p>
            <a:p>
              <a:pPr lvl="0" algn="ctr" eaLnBrk="0" fontAlgn="base" hangingPunct="0">
                <a:spcBef>
                  <a:spcPct val="0"/>
                </a:spcBef>
                <a:spcAft>
                  <a:spcPct val="0"/>
                </a:spcAft>
              </a:pPr>
              <a:r>
                <a:rPr lang="en-US" sz="2000" dirty="0" err="1">
                  <a:solidFill>
                    <a:srgbClr val="000000"/>
                  </a:solidFill>
                  <a:latin typeface="Segoe UI" panose="020B0502040204020203" pitchFamily="34" charset="0"/>
                  <a:cs typeface="Segoe UI" panose="020B0502040204020203" pitchFamily="34" charset="0"/>
                </a:rPr>
                <a:t>FirstName</a:t>
              </a:r>
              <a:r>
                <a:rPr lang="en-US" sz="2000" dirty="0">
                  <a:solidFill>
                    <a:srgbClr val="000000"/>
                  </a:solidFill>
                  <a:latin typeface="Segoe UI" panose="020B0502040204020203" pitchFamily="34" charset="0"/>
                  <a:cs typeface="Segoe UI" panose="020B0502040204020203" pitchFamily="34" charset="0"/>
                </a:rPr>
                <a:t>=James</a:t>
              </a:r>
            </a:p>
            <a:p>
              <a:pPr lvl="0" algn="ctr" eaLnBrk="0" fontAlgn="base" hangingPunct="0">
                <a:spcBef>
                  <a:spcPct val="0"/>
                </a:spcBef>
                <a:spcAft>
                  <a:spcPct val="0"/>
                </a:spcAft>
              </a:pPr>
              <a:r>
                <a:rPr lang="en-US" sz="2000" dirty="0" err="1">
                  <a:solidFill>
                    <a:srgbClr val="000000"/>
                  </a:solidFill>
                  <a:latin typeface="Segoe UI" panose="020B0502040204020203" pitchFamily="34" charset="0"/>
                  <a:cs typeface="Segoe UI" panose="020B0502040204020203" pitchFamily="34" charset="0"/>
                </a:rPr>
                <a:t>LastName</a:t>
              </a:r>
              <a:r>
                <a:rPr lang="en-US" sz="2000" dirty="0">
                  <a:solidFill>
                    <a:srgbClr val="000000"/>
                  </a:solidFill>
                  <a:latin typeface="Segoe UI" panose="020B0502040204020203" pitchFamily="34" charset="0"/>
                  <a:cs typeface="Segoe UI" panose="020B0502040204020203" pitchFamily="34" charset="0"/>
                </a:rPr>
                <a:t>=Smith</a:t>
              </a:r>
            </a:p>
          </p:txBody>
        </p:sp>
        <p:sp>
          <p:nvSpPr>
            <p:cNvPr id="6" name="Down Arrow 5"/>
            <p:cNvSpPr/>
            <p:nvPr/>
          </p:nvSpPr>
          <p:spPr bwMode="auto">
            <a:xfrm rot="16200000">
              <a:off x="4497044" y="1959185"/>
              <a:ext cx="279621" cy="1299209"/>
            </a:xfrm>
            <a:prstGeom prst="down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FFFFFF"/>
                </a:solidFill>
              </a:endParaRPr>
            </a:p>
          </p:txBody>
        </p:sp>
        <p:sp>
          <p:nvSpPr>
            <p:cNvPr id="8" name="Down Arrow 7"/>
            <p:cNvSpPr/>
            <p:nvPr/>
          </p:nvSpPr>
          <p:spPr bwMode="auto">
            <a:xfrm>
              <a:off x="7095879" y="3693990"/>
              <a:ext cx="279621" cy="1299209"/>
            </a:xfrm>
            <a:prstGeom prst="down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FFFFFF"/>
                </a:solidFill>
              </a:endParaRPr>
            </a:p>
          </p:txBody>
        </p:sp>
        <p:pic>
          <p:nvPicPr>
            <p:cNvPr id="9" name="Picture 8"/>
            <p:cNvPicPr>
              <a:picLocks noChangeAspect="1"/>
            </p:cNvPicPr>
            <p:nvPr/>
          </p:nvPicPr>
          <p:blipFill>
            <a:blip r:embed="rId3"/>
            <a:stretch>
              <a:fillRect/>
            </a:stretch>
          </p:blipFill>
          <p:spPr>
            <a:xfrm>
              <a:off x="183457" y="1646403"/>
              <a:ext cx="3608792" cy="3012921"/>
            </a:xfrm>
            <a:prstGeom prst="rect">
              <a:avLst/>
            </a:prstGeom>
          </p:spPr>
        </p:pic>
      </p:grpSp>
    </p:spTree>
    <p:extLst>
      <p:ext uri="{BB962C8B-B14F-4D97-AF65-F5344CB8AC3E}">
        <p14:creationId xmlns:p14="http://schemas.microsoft.com/office/powerpoint/2010/main" val="226165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Two Way Binding</a:t>
            </a:r>
            <a:endParaRPr lang="en-IN" sz="2400" dirty="0"/>
          </a:p>
        </p:txBody>
      </p:sp>
      <p:sp>
        <p:nvSpPr>
          <p:cNvPr id="4" name="Content Placeholder 2"/>
          <p:cNvSpPr txBox="1">
            <a:spLocks/>
          </p:cNvSpPr>
          <p:nvPr/>
        </p:nvSpPr>
        <p:spPr>
          <a:xfrm>
            <a:off x="1032000" y="1577009"/>
            <a:ext cx="10128000" cy="45915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With two way binding, the </a:t>
            </a:r>
            <a:r>
              <a:rPr lang="en-US" sz="2000" kern="0" dirty="0" err="1">
                <a:solidFill>
                  <a:srgbClr val="000000"/>
                </a:solidFill>
                <a:latin typeface="+mn-lt"/>
              </a:rPr>
              <a:t>ModelBinder</a:t>
            </a:r>
            <a:r>
              <a:rPr lang="en-US" sz="2000" kern="0" dirty="0">
                <a:solidFill>
                  <a:srgbClr val="000000"/>
                </a:solidFill>
                <a:latin typeface="+mn-lt"/>
              </a:rPr>
              <a:t> updates the property on </a:t>
            </a:r>
            <a:r>
              <a:rPr lang="en-US" sz="2000" kern="0" dirty="0" err="1">
                <a:solidFill>
                  <a:srgbClr val="000000"/>
                </a:solidFill>
                <a:latin typeface="+mn-lt"/>
              </a:rPr>
              <a:t>Postback</a:t>
            </a:r>
            <a:endParaRPr lang="en-US" sz="2000" kern="0" dirty="0">
              <a:solidFill>
                <a:srgbClr val="000000"/>
              </a:solidFill>
              <a:latin typeface="+mn-lt"/>
            </a:endParaRPr>
          </a:p>
          <a:p>
            <a:pPr marL="0" indent="0">
              <a:buNone/>
            </a:pPr>
            <a:endParaRPr lang="en-US" kern="0" dirty="0">
              <a:solidFill>
                <a:srgbClr val="000000"/>
              </a:solidFill>
            </a:endParaRPr>
          </a:p>
          <a:p>
            <a:pPr marL="0" indent="0">
              <a:buNone/>
            </a:pPr>
            <a:r>
              <a:rPr lang="en-US" sz="1800" kern="0" dirty="0">
                <a:solidFill>
                  <a:srgbClr val="000000"/>
                </a:solidFill>
                <a:latin typeface="Consolas" panose="020B0609020204030204" pitchFamily="49" charset="0"/>
              </a:rPr>
              <a:t>public class </a:t>
            </a:r>
            <a:r>
              <a:rPr lang="en-US" sz="1800" kern="0" dirty="0" err="1">
                <a:solidFill>
                  <a:srgbClr val="000000"/>
                </a:solidFill>
                <a:latin typeface="Consolas" panose="020B0609020204030204" pitchFamily="49" charset="0"/>
              </a:rPr>
              <a:t>SomePage</a:t>
            </a:r>
            <a:r>
              <a:rPr lang="en-US" sz="1800" kern="0" dirty="0">
                <a:solidFill>
                  <a:srgbClr val="000000"/>
                </a:solidFill>
                <a:latin typeface="Consolas" panose="020B0609020204030204" pitchFamily="49" charset="0"/>
              </a:rPr>
              <a:t> : </a:t>
            </a:r>
            <a:r>
              <a:rPr lang="en-US" sz="1800" kern="0" dirty="0" err="1">
                <a:solidFill>
                  <a:srgbClr val="000000"/>
                </a:solidFill>
                <a:latin typeface="Consolas" panose="020B0609020204030204" pitchFamily="49" charset="0"/>
              </a:rPr>
              <a:t>PageModel</a:t>
            </a:r>
            <a:r>
              <a:rPr lang="en-US" sz="1800" kern="0" dirty="0">
                <a:solidFill>
                  <a:srgbClr val="000000"/>
                </a:solidFill>
                <a:latin typeface="Consolas" panose="020B0609020204030204" pitchFamily="49" charset="0"/>
              </a:rPr>
              <a:t> {</a:t>
            </a:r>
          </a:p>
          <a:p>
            <a:pPr marL="0" indent="0">
              <a:buNone/>
            </a:pPr>
            <a:r>
              <a:rPr lang="en-US" sz="1800" kern="0" dirty="0">
                <a:solidFill>
                  <a:srgbClr val="000000"/>
                </a:solidFill>
                <a:latin typeface="Consolas" panose="020B0609020204030204" pitchFamily="49" charset="0"/>
              </a:rPr>
              <a:t>  </a:t>
            </a:r>
            <a:r>
              <a:rPr lang="en-US" sz="1800" b="1" kern="0" dirty="0">
                <a:solidFill>
                  <a:srgbClr val="000000"/>
                </a:solidFill>
                <a:latin typeface="Consolas" panose="020B0609020204030204" pitchFamily="49" charset="0"/>
              </a:rPr>
              <a:t>[</a:t>
            </a:r>
            <a:r>
              <a:rPr lang="en-US" sz="1800" b="1" kern="0" dirty="0" err="1">
                <a:solidFill>
                  <a:srgbClr val="000000"/>
                </a:solidFill>
                <a:latin typeface="Consolas" panose="020B0609020204030204" pitchFamily="49" charset="0"/>
              </a:rPr>
              <a:t>BindProperty</a:t>
            </a:r>
            <a:r>
              <a:rPr lang="en-US" sz="1800" b="1" kern="0" dirty="0">
                <a:solidFill>
                  <a:srgbClr val="000000"/>
                </a:solidFill>
                <a:latin typeface="Consolas" panose="020B0609020204030204" pitchFamily="49" charset="0"/>
              </a:rPr>
              <a:t>]</a:t>
            </a:r>
          </a:p>
          <a:p>
            <a:pPr marL="0" indent="0">
              <a:buNone/>
            </a:pPr>
            <a:r>
              <a:rPr lang="en-US" sz="1800" kern="0" dirty="0">
                <a:solidFill>
                  <a:srgbClr val="000000"/>
                </a:solidFill>
                <a:latin typeface="Consolas" panose="020B0609020204030204" pitchFamily="49" charset="0"/>
              </a:rPr>
              <a:t>  public </a:t>
            </a:r>
            <a:r>
              <a:rPr lang="en-US" sz="1800" kern="0" dirty="0" err="1">
                <a:solidFill>
                  <a:srgbClr val="000000"/>
                </a:solidFill>
                <a:latin typeface="Consolas" panose="020B0609020204030204" pitchFamily="49" charset="0"/>
              </a:rPr>
              <a:t>SomeModel</a:t>
            </a:r>
            <a:r>
              <a:rPr lang="en-US" sz="1800" kern="0" dirty="0">
                <a:solidFill>
                  <a:srgbClr val="000000"/>
                </a:solidFill>
                <a:latin typeface="Consolas" panose="020B0609020204030204" pitchFamily="49" charset="0"/>
              </a:rPr>
              <a:t> Model {get; set;}    </a:t>
            </a:r>
          </a:p>
          <a:p>
            <a:pPr marL="0" indent="0">
              <a:buNone/>
            </a:pPr>
            <a:r>
              <a:rPr lang="en-US" sz="1800" kern="0" dirty="0">
                <a:solidFill>
                  <a:srgbClr val="000000"/>
                </a:solidFill>
                <a:latin typeface="Consolas" panose="020B0609020204030204" pitchFamily="49" charset="0"/>
              </a:rPr>
              <a:t>  public </a:t>
            </a:r>
            <a:r>
              <a:rPr lang="en-US" sz="1800" kern="0" dirty="0" err="1">
                <a:solidFill>
                  <a:srgbClr val="000000"/>
                </a:solidFill>
                <a:latin typeface="Consolas" panose="020B0609020204030204" pitchFamily="49" charset="0"/>
              </a:rPr>
              <a:t>ActionResult</a:t>
            </a:r>
            <a:r>
              <a:rPr lang="en-US" sz="1800" kern="0" dirty="0">
                <a:solidFill>
                  <a:srgbClr val="000000"/>
                </a:solidFill>
                <a:latin typeface="Consolas" panose="020B0609020204030204" pitchFamily="49" charset="0"/>
              </a:rPr>
              <a:t> </a:t>
            </a:r>
            <a:r>
              <a:rPr lang="en-US" sz="1800" kern="0" dirty="0" err="1">
                <a:solidFill>
                  <a:srgbClr val="000000"/>
                </a:solidFill>
                <a:latin typeface="Consolas" panose="020B0609020204030204" pitchFamily="49" charset="0"/>
              </a:rPr>
              <a:t>OnGet</a:t>
            </a:r>
            <a:r>
              <a:rPr lang="en-US" sz="1800" kern="0" dirty="0">
                <a:solidFill>
                  <a:srgbClr val="000000"/>
                </a:solidFill>
                <a:latin typeface="Consolas" panose="020B0609020204030204" pitchFamily="49" charset="0"/>
              </a:rPr>
              <a:t>() {</a:t>
            </a:r>
          </a:p>
          <a:p>
            <a:pPr marL="0" indent="0">
              <a:buNone/>
            </a:pPr>
            <a:r>
              <a:rPr lang="en-US" sz="1800" kern="0" dirty="0">
                <a:solidFill>
                  <a:srgbClr val="000000"/>
                </a:solidFill>
                <a:latin typeface="Consolas" panose="020B0609020204030204" pitchFamily="49" charset="0"/>
              </a:rPr>
              <a:t>    Model = new </a:t>
            </a:r>
            <a:r>
              <a:rPr lang="en-US" sz="1800" kern="0" dirty="0" err="1">
                <a:solidFill>
                  <a:srgbClr val="000000"/>
                </a:solidFill>
                <a:latin typeface="Consolas" panose="020B0609020204030204" pitchFamily="49" charset="0"/>
              </a:rPr>
              <a:t>SomeModel</a:t>
            </a:r>
            <a:r>
              <a:rPr lang="en-US" sz="1800" kern="0" dirty="0">
                <a:solidFill>
                  <a:srgbClr val="000000"/>
                </a:solidFill>
                <a:latin typeface="Consolas" panose="020B0609020204030204" pitchFamily="49" charset="0"/>
              </a:rPr>
              <a:t>() { Text = "some text" };</a:t>
            </a:r>
          </a:p>
          <a:p>
            <a:pPr marL="0" indent="0">
              <a:buNone/>
            </a:pPr>
            <a:r>
              <a:rPr lang="en-US" sz="1800" kern="0" dirty="0">
                <a:solidFill>
                  <a:srgbClr val="000000"/>
                </a:solidFill>
                <a:latin typeface="Consolas" panose="020B0609020204030204" pitchFamily="49" charset="0"/>
              </a:rPr>
              <a:t>  }</a:t>
            </a:r>
          </a:p>
          <a:p>
            <a:pPr marL="0" indent="0">
              <a:buNone/>
            </a:pPr>
            <a:r>
              <a:rPr lang="en-US" sz="1800" kern="0" dirty="0">
                <a:solidFill>
                  <a:srgbClr val="000000"/>
                </a:solidFill>
                <a:latin typeface="Consolas" panose="020B0609020204030204" pitchFamily="49" charset="0"/>
              </a:rPr>
              <a:t>  public </a:t>
            </a:r>
            <a:r>
              <a:rPr lang="en-US" sz="1800" kern="0" dirty="0" err="1">
                <a:solidFill>
                  <a:srgbClr val="000000"/>
                </a:solidFill>
                <a:latin typeface="Consolas" panose="020B0609020204030204" pitchFamily="49" charset="0"/>
              </a:rPr>
              <a:t>ActionResult</a:t>
            </a:r>
            <a:r>
              <a:rPr lang="en-US" sz="1800" kern="0" dirty="0">
                <a:solidFill>
                  <a:srgbClr val="000000"/>
                </a:solidFill>
                <a:latin typeface="Consolas" panose="020B0609020204030204" pitchFamily="49" charset="0"/>
              </a:rPr>
              <a:t> </a:t>
            </a:r>
            <a:r>
              <a:rPr lang="en-US" sz="1800" kern="0" dirty="0" err="1">
                <a:solidFill>
                  <a:srgbClr val="000000"/>
                </a:solidFill>
                <a:latin typeface="Consolas" panose="020B0609020204030204" pitchFamily="49" charset="0"/>
              </a:rPr>
              <a:t>OnPost</a:t>
            </a:r>
            <a:r>
              <a:rPr lang="en-US" sz="1800" kern="0" dirty="0">
                <a:solidFill>
                  <a:srgbClr val="000000"/>
                </a:solidFill>
                <a:latin typeface="Consolas" panose="020B0609020204030204" pitchFamily="49" charset="0"/>
              </a:rPr>
              <a:t>(){</a:t>
            </a:r>
          </a:p>
          <a:p>
            <a:pPr marL="0" indent="0">
              <a:buNone/>
            </a:pPr>
            <a:r>
              <a:rPr lang="en-US" sz="1800" kern="0" dirty="0">
                <a:solidFill>
                  <a:srgbClr val="000000"/>
                </a:solidFill>
                <a:latin typeface="Consolas" panose="020B0609020204030204" pitchFamily="49" charset="0"/>
              </a:rPr>
              <a:t>    //Model updated</a:t>
            </a:r>
          </a:p>
          <a:p>
            <a:pPr marL="0" indent="0">
              <a:buNone/>
            </a:pPr>
            <a:r>
              <a:rPr lang="en-US" sz="1800" kern="0" dirty="0">
                <a:solidFill>
                  <a:srgbClr val="000000"/>
                </a:solidFill>
                <a:latin typeface="Consolas" panose="020B0609020204030204" pitchFamily="49" charset="0"/>
              </a:rPr>
              <a:t>  }</a:t>
            </a:r>
          </a:p>
          <a:p>
            <a:pPr marL="0" indent="0">
              <a:buNone/>
            </a:pPr>
            <a:r>
              <a:rPr lang="en-US" sz="1800" kern="0" dirty="0">
                <a:solidFill>
                  <a:srgbClr val="000000"/>
                </a:solidFill>
                <a:latin typeface="Consolas" panose="020B0609020204030204" pitchFamily="49" charset="0"/>
              </a:rPr>
              <a:t>}</a:t>
            </a:r>
          </a:p>
          <a:p>
            <a:pPr lvl="0"/>
            <a:endParaRPr lang="en-US" kern="0" dirty="0">
              <a:solidFill>
                <a:srgbClr val="000000"/>
              </a:solidFill>
            </a:endParaRPr>
          </a:p>
        </p:txBody>
      </p:sp>
    </p:spTree>
    <p:extLst>
      <p:ext uri="{BB962C8B-B14F-4D97-AF65-F5344CB8AC3E}">
        <p14:creationId xmlns:p14="http://schemas.microsoft.com/office/powerpoint/2010/main" val="288016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2: Working with Forms</a:t>
            </a:r>
            <a:endParaRPr lang="en-IN" sz="2400" dirty="0"/>
          </a:p>
        </p:txBody>
      </p:sp>
      <p:sp>
        <p:nvSpPr>
          <p:cNvPr id="3" name="Text Placeholder 2"/>
          <p:cNvSpPr>
            <a:spLocks noGrp="1"/>
          </p:cNvSpPr>
          <p:nvPr>
            <p:ph type="body" idx="1"/>
          </p:nvPr>
        </p:nvSpPr>
        <p:spPr/>
        <p:txBody>
          <a:bodyPr>
            <a:normAutofit/>
          </a:bodyPr>
          <a:lstStyle/>
          <a:p>
            <a:r>
              <a:rPr lang="en-US" sz="2000" dirty="0"/>
              <a:t>Using Display and Edit Data Annotations
Using Display Helpers
Using Editor Helpers
Using Form Helpers
Demonstration: How to Use Display and Edit Data Annotations</a:t>
            </a:r>
            <a:endParaRPr lang="en-IN" sz="2000" dirty="0"/>
          </a:p>
        </p:txBody>
      </p:sp>
    </p:spTree>
    <p:extLst>
      <p:ext uri="{BB962C8B-B14F-4D97-AF65-F5344CB8AC3E}">
        <p14:creationId xmlns:p14="http://schemas.microsoft.com/office/powerpoint/2010/main" val="3783170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Display and Edit Data Annotations</a:t>
            </a:r>
            <a:endParaRPr lang="en-IN" sz="2400" dirty="0"/>
          </a:p>
        </p:txBody>
      </p:sp>
      <p:sp>
        <p:nvSpPr>
          <p:cNvPr id="4" name="Rectangle 3"/>
          <p:cNvSpPr/>
          <p:nvPr/>
        </p:nvSpPr>
        <p:spPr>
          <a:xfrm>
            <a:off x="1231205" y="1583398"/>
            <a:ext cx="7198234" cy="2308324"/>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 public class Person</a:t>
            </a:r>
          </a:p>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 {</a:t>
            </a:r>
          </a:p>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      [Display(Name="My Name")]</a:t>
            </a:r>
          </a:p>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      public string Name { get; set; }</a:t>
            </a:r>
          </a:p>
          <a:p>
            <a:pPr lvl="0"/>
            <a:endParaRPr lang="en-US" b="0" dirty="0">
              <a:solidFill>
                <a:schemeClr val="bg1"/>
              </a:solidFill>
              <a:latin typeface="Consolas" panose="020B0609020204030204" pitchFamily="49" charset="0"/>
              <a:ea typeface="Times New Roman" panose="02020603050405020304" pitchFamily="18" charset="0"/>
              <a:cs typeface="Lucida Sans Unicode" pitchFamily="34" charset="0"/>
            </a:endParaRPr>
          </a:p>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      [</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DataType</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DataType.MultilineText</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p>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      public string Description { get; set; }</a:t>
            </a:r>
          </a:p>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 }</a:t>
            </a:r>
            <a:endParaRPr lang="en-GB" b="0" dirty="0">
              <a:solidFill>
                <a:schemeClr val="bg1"/>
              </a:solidFill>
              <a:latin typeface="Consolas" panose="020B0609020204030204" pitchFamily="49" charset="0"/>
              <a:cs typeface="Lucida Sans Unicode" pitchFamily="34" charset="0"/>
            </a:endParaRPr>
          </a:p>
        </p:txBody>
      </p:sp>
      <p:sp>
        <p:nvSpPr>
          <p:cNvPr id="5" name="Content Placeholder 2"/>
          <p:cNvSpPr txBox="1">
            <a:spLocks/>
          </p:cNvSpPr>
          <p:nvPr/>
        </p:nvSpPr>
        <p:spPr>
          <a:xfrm>
            <a:off x="4327442" y="4688804"/>
            <a:ext cx="8119156" cy="240128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kern="0" dirty="0">
                <a:solidFill>
                  <a:srgbClr val="8DACD0">
                    <a:lumMod val="50000"/>
                  </a:srgbClr>
                </a:solidFill>
              </a:rPr>
              <a:t>@</a:t>
            </a:r>
            <a:r>
              <a:rPr lang="en-US" sz="2400" kern="0" dirty="0" err="1">
                <a:solidFill>
                  <a:srgbClr val="8DACD0">
                    <a:lumMod val="50000"/>
                  </a:srgbClr>
                </a:solidFill>
              </a:rPr>
              <a:t>EditorForModel</a:t>
            </a:r>
            <a:endParaRPr lang="en-US" sz="2400" kern="0" dirty="0">
              <a:solidFill>
                <a:srgbClr val="8DACD0">
                  <a:lumMod val="50000"/>
                </a:srgbClr>
              </a:solidFill>
            </a:endParaRPr>
          </a:p>
        </p:txBody>
      </p:sp>
      <p:grpSp>
        <p:nvGrpSpPr>
          <p:cNvPr id="8" name="Group 7" descr="The slide displays a model class named Person with two properties of type string: Name and Description. The Name property is annotated with [Display(Name=&quot;My Name&quot;)], and the Description property is annotated with [DataType(DataType.MultilineText)]. &#10;The slide also displays a form rendered in a browser. The form contains two boxes labelled My Name and Description, respectively. There is an arrow connecting the model class and the form. The text @EditorForModel is displayed below the arrow.&#10;"/>
          <p:cNvGrpSpPr/>
          <p:nvPr/>
        </p:nvGrpSpPr>
        <p:grpSpPr>
          <a:xfrm>
            <a:off x="4327442" y="3891722"/>
            <a:ext cx="6633353" cy="2905023"/>
            <a:chOff x="1541771" y="3227150"/>
            <a:chExt cx="6633353" cy="2905023"/>
          </a:xfrm>
        </p:grpSpPr>
        <p:sp>
          <p:nvSpPr>
            <p:cNvPr id="6" name="Bent Arrow 5"/>
            <p:cNvSpPr/>
            <p:nvPr/>
          </p:nvSpPr>
          <p:spPr bwMode="auto">
            <a:xfrm flipV="1">
              <a:off x="1541771" y="3251734"/>
              <a:ext cx="2870569" cy="747914"/>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FFFFFF"/>
                </a:solidFill>
              </a:endParaRPr>
            </a:p>
          </p:txBody>
        </p:sp>
        <p:pic>
          <p:nvPicPr>
            <p:cNvPr id="7" name="Picture 6"/>
            <p:cNvPicPr>
              <a:picLocks noChangeAspect="1"/>
            </p:cNvPicPr>
            <p:nvPr/>
          </p:nvPicPr>
          <p:blipFill>
            <a:blip r:embed="rId3"/>
            <a:stretch>
              <a:fillRect/>
            </a:stretch>
          </p:blipFill>
          <p:spPr>
            <a:xfrm>
              <a:off x="4713304" y="3227150"/>
              <a:ext cx="3461820" cy="2905023"/>
            </a:xfrm>
            <a:prstGeom prst="rect">
              <a:avLst/>
            </a:prstGeom>
          </p:spPr>
        </p:pic>
      </p:grpSp>
    </p:spTree>
    <p:extLst>
      <p:ext uri="{BB962C8B-B14F-4D97-AF65-F5344CB8AC3E}">
        <p14:creationId xmlns:p14="http://schemas.microsoft.com/office/powerpoint/2010/main" val="892991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 Display Helpers</a:t>
            </a:r>
          </a:p>
        </p:txBody>
      </p:sp>
      <p:sp>
        <p:nvSpPr>
          <p:cNvPr id="4" name="Content Placeholder 2"/>
          <p:cNvSpPr txBox="1">
            <a:spLocks/>
          </p:cNvSpPr>
          <p:nvPr/>
        </p:nvSpPr>
        <p:spPr>
          <a:xfrm>
            <a:off x="1031999" y="1431235"/>
            <a:ext cx="9993810" cy="473733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1" kern="0" dirty="0" err="1">
                <a:solidFill>
                  <a:srgbClr val="000000"/>
                </a:solidFill>
                <a:latin typeface="+mn-lt"/>
              </a:rPr>
              <a:t>Html.DisplayNameFor</a:t>
            </a:r>
            <a:r>
              <a:rPr lang="en-US" sz="2000" b="1" kern="0" dirty="0">
                <a:solidFill>
                  <a:srgbClr val="000000"/>
                </a:solidFill>
                <a:latin typeface="+mn-lt"/>
              </a:rPr>
              <a:t>()</a:t>
            </a: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r>
              <a:rPr lang="en-US" sz="2000" b="1" kern="0" dirty="0" err="1">
                <a:solidFill>
                  <a:srgbClr val="000000"/>
                </a:solidFill>
                <a:latin typeface="+mn-lt"/>
              </a:rPr>
              <a:t>Html.DisplayFor</a:t>
            </a:r>
            <a:r>
              <a:rPr lang="en-US" sz="2000" b="1" kern="0" dirty="0">
                <a:solidFill>
                  <a:srgbClr val="000000"/>
                </a:solidFill>
                <a:latin typeface="+mn-lt"/>
              </a:rPr>
              <a:t>()</a:t>
            </a:r>
          </a:p>
        </p:txBody>
      </p:sp>
      <p:sp>
        <p:nvSpPr>
          <p:cNvPr id="5" name="Rectangle 4"/>
          <p:cNvSpPr/>
          <p:nvPr/>
        </p:nvSpPr>
        <p:spPr>
          <a:xfrm>
            <a:off x="1794300" y="1979245"/>
            <a:ext cx="9042770" cy="369332"/>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Html.DisplayNameFor</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(model =&gt; </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model.FirstName</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endParaRPr lang="en-GB" b="0" dirty="0">
              <a:solidFill>
                <a:schemeClr val="bg1"/>
              </a:solidFill>
              <a:latin typeface="Consolas" panose="020B0609020204030204" pitchFamily="49" charset="0"/>
              <a:cs typeface="Lucida Sans Unicode" pitchFamily="34" charset="0"/>
            </a:endParaRPr>
          </a:p>
        </p:txBody>
      </p:sp>
      <p:sp>
        <p:nvSpPr>
          <p:cNvPr id="6" name="Rectangle 5"/>
          <p:cNvSpPr/>
          <p:nvPr/>
        </p:nvSpPr>
        <p:spPr>
          <a:xfrm>
            <a:off x="1794300" y="4509424"/>
            <a:ext cx="9042770" cy="369332"/>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Html.DisplayFor</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(model =&gt; </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model.FirstName</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endParaRPr lang="en-GB" b="0" dirty="0">
              <a:solidFill>
                <a:schemeClr val="bg1"/>
              </a:solidFill>
              <a:latin typeface="Consolas" panose="020B0609020204030204" pitchFamily="49" charset="0"/>
              <a:cs typeface="Lucida Sans Unicode" pitchFamily="34" charset="0"/>
            </a:endParaRPr>
          </a:p>
        </p:txBody>
      </p:sp>
      <p:sp>
        <p:nvSpPr>
          <p:cNvPr id="7" name="Rectangle 6"/>
          <p:cNvSpPr/>
          <p:nvPr/>
        </p:nvSpPr>
        <p:spPr>
          <a:xfrm>
            <a:off x="4163074" y="2956820"/>
            <a:ext cx="6996926"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First Name:</a:t>
            </a:r>
            <a:endParaRPr lang="en-GB" b="0" dirty="0">
              <a:solidFill>
                <a:srgbClr val="000000"/>
              </a:solidFill>
              <a:latin typeface="Consolas" panose="020B0609020204030204" pitchFamily="49" charset="0"/>
              <a:cs typeface="Lucida Sans Unicode" pitchFamily="34" charset="0"/>
            </a:endParaRPr>
          </a:p>
        </p:txBody>
      </p:sp>
      <p:sp>
        <p:nvSpPr>
          <p:cNvPr id="8" name="Rectangle 7"/>
          <p:cNvSpPr/>
          <p:nvPr/>
        </p:nvSpPr>
        <p:spPr>
          <a:xfrm>
            <a:off x="4163074" y="5382815"/>
            <a:ext cx="6996926"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James</a:t>
            </a:r>
            <a:endParaRPr lang="en-GB" b="0" dirty="0">
              <a:solidFill>
                <a:srgbClr val="000000"/>
              </a:solidFill>
              <a:latin typeface="Consolas" panose="020B0609020204030204" pitchFamily="49" charset="0"/>
              <a:cs typeface="Lucida Sans Unicode" pitchFamily="34" charset="0"/>
            </a:endParaRPr>
          </a:p>
        </p:txBody>
      </p:sp>
      <p:sp>
        <p:nvSpPr>
          <p:cNvPr id="9" name="Bent Arrow 8"/>
          <p:cNvSpPr/>
          <p:nvPr/>
        </p:nvSpPr>
        <p:spPr bwMode="auto">
          <a:xfrm flipV="1">
            <a:off x="3177572" y="2620112"/>
            <a:ext cx="906676" cy="654548"/>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sp>
        <p:nvSpPr>
          <p:cNvPr id="10" name="Bent Arrow 9"/>
          <p:cNvSpPr/>
          <p:nvPr/>
        </p:nvSpPr>
        <p:spPr bwMode="auto">
          <a:xfrm flipV="1">
            <a:off x="3177572" y="5055541"/>
            <a:ext cx="906676" cy="654548"/>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spTree>
    <p:extLst>
      <p:ext uri="{BB962C8B-B14F-4D97-AF65-F5344CB8AC3E}">
        <p14:creationId xmlns:p14="http://schemas.microsoft.com/office/powerpoint/2010/main" val="4171729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f60587e3-2125-485c-bc69-00ed60f8eb9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a:t>Using Editor Helpers</a:t>
            </a:r>
          </a:p>
        </p:txBody>
      </p:sp>
      <p:sp>
        <p:nvSpPr>
          <p:cNvPr id="4" name="Content Placeholder 2"/>
          <p:cNvSpPr txBox="1">
            <a:spLocks/>
          </p:cNvSpPr>
          <p:nvPr/>
        </p:nvSpPr>
        <p:spPr>
          <a:xfrm>
            <a:off x="1139687" y="1727971"/>
            <a:ext cx="8904591" cy="444059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b="1" kern="0" dirty="0" err="1">
                <a:solidFill>
                  <a:srgbClr val="000000"/>
                </a:solidFill>
                <a:latin typeface="+mn-lt"/>
              </a:rPr>
              <a:t>Html.LabelFor</a:t>
            </a:r>
            <a:r>
              <a:rPr lang="en-US" sz="2000" b="1" kern="0" dirty="0">
                <a:solidFill>
                  <a:srgbClr val="000000"/>
                </a:solidFill>
                <a:latin typeface="+mn-lt"/>
              </a:rPr>
              <a:t>()</a:t>
            </a: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r>
              <a:rPr lang="en-US" sz="2000" b="1" kern="0" dirty="0" err="1">
                <a:solidFill>
                  <a:srgbClr val="000000"/>
                </a:solidFill>
                <a:latin typeface="+mn-lt"/>
              </a:rPr>
              <a:t>Html.EditorFor</a:t>
            </a:r>
            <a:r>
              <a:rPr lang="en-US" sz="2000" b="1" kern="0" dirty="0">
                <a:solidFill>
                  <a:srgbClr val="000000"/>
                </a:solidFill>
                <a:latin typeface="+mn-lt"/>
              </a:rPr>
              <a:t>()</a:t>
            </a:r>
          </a:p>
        </p:txBody>
      </p:sp>
      <p:sp>
        <p:nvSpPr>
          <p:cNvPr id="5" name="Bent Arrow 4"/>
          <p:cNvSpPr/>
          <p:nvPr/>
        </p:nvSpPr>
        <p:spPr bwMode="auto">
          <a:xfrm flipV="1">
            <a:off x="3257853" y="5296692"/>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FFFFFF"/>
              </a:solidFill>
            </a:endParaRPr>
          </a:p>
        </p:txBody>
      </p:sp>
      <p:sp>
        <p:nvSpPr>
          <p:cNvPr id="6" name="Rectangle 5"/>
          <p:cNvSpPr/>
          <p:nvPr/>
        </p:nvSpPr>
        <p:spPr>
          <a:xfrm>
            <a:off x="2147722" y="2353286"/>
            <a:ext cx="7346514" cy="369332"/>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Html.LabelFor</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(model =&gt; </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model.ContactMe</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endParaRPr lang="en-GB" b="0" dirty="0">
              <a:solidFill>
                <a:schemeClr val="bg1"/>
              </a:solidFill>
              <a:latin typeface="Consolas" panose="020B0609020204030204" pitchFamily="49" charset="0"/>
              <a:cs typeface="Lucida Sans Unicode" pitchFamily="34" charset="0"/>
            </a:endParaRPr>
          </a:p>
        </p:txBody>
      </p:sp>
      <p:sp>
        <p:nvSpPr>
          <p:cNvPr id="7" name="Rectangle 6"/>
          <p:cNvSpPr/>
          <p:nvPr/>
        </p:nvSpPr>
        <p:spPr>
          <a:xfrm>
            <a:off x="2147722" y="4765244"/>
            <a:ext cx="7346514" cy="369332"/>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Html.EditorFor</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(model =&gt; </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model.ContactMe</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endParaRPr lang="en-GB" b="0" dirty="0">
              <a:solidFill>
                <a:schemeClr val="bg1"/>
              </a:solidFill>
              <a:latin typeface="Consolas" panose="020B0609020204030204" pitchFamily="49" charset="0"/>
              <a:cs typeface="Lucida Sans Unicode" pitchFamily="34" charset="0"/>
            </a:endParaRPr>
          </a:p>
        </p:txBody>
      </p:sp>
      <p:sp>
        <p:nvSpPr>
          <p:cNvPr id="8" name="Rectangle 7"/>
          <p:cNvSpPr/>
          <p:nvPr/>
        </p:nvSpPr>
        <p:spPr>
          <a:xfrm>
            <a:off x="4177149" y="3040881"/>
            <a:ext cx="5684432" cy="92333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&lt;label for="</a:t>
            </a:r>
            <a:r>
              <a:rPr lang="en-US" b="0" dirty="0" err="1">
                <a:solidFill>
                  <a:srgbClr val="000000"/>
                </a:solidFill>
                <a:latin typeface="Consolas" panose="020B0609020204030204" pitchFamily="49" charset="0"/>
                <a:ea typeface="Times New Roman" panose="02020603050405020304" pitchFamily="18" charset="0"/>
                <a:cs typeface="Lucida Sans Unicode" pitchFamily="34" charset="0"/>
              </a:rPr>
              <a:t>ContactMe</a:t>
            </a:r>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"&gt;</a:t>
            </a:r>
            <a:b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br>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  Contact Me</a:t>
            </a:r>
            <a:b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br>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&lt;/label&gt;</a:t>
            </a:r>
            <a:endParaRPr lang="en-GB" b="0" dirty="0">
              <a:solidFill>
                <a:srgbClr val="000000"/>
              </a:solidFill>
              <a:latin typeface="Consolas" panose="020B0609020204030204" pitchFamily="49" charset="0"/>
              <a:cs typeface="Lucida Sans Unicode" pitchFamily="34" charset="0"/>
            </a:endParaRPr>
          </a:p>
        </p:txBody>
      </p:sp>
      <p:sp>
        <p:nvSpPr>
          <p:cNvPr id="9" name="Rectangle 8"/>
          <p:cNvSpPr/>
          <p:nvPr/>
        </p:nvSpPr>
        <p:spPr>
          <a:xfrm>
            <a:off x="4417512" y="5638561"/>
            <a:ext cx="5684432" cy="646331"/>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&lt;input type="checkbox"</a:t>
            </a:r>
            <a:b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br>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   name="</a:t>
            </a:r>
            <a:r>
              <a:rPr lang="en-US" b="0" dirty="0" err="1">
                <a:solidFill>
                  <a:srgbClr val="000000"/>
                </a:solidFill>
                <a:latin typeface="Consolas" panose="020B0609020204030204" pitchFamily="49" charset="0"/>
                <a:ea typeface="Times New Roman" panose="02020603050405020304" pitchFamily="18" charset="0"/>
                <a:cs typeface="Lucida Sans Unicode" pitchFamily="34" charset="0"/>
              </a:rPr>
              <a:t>ContactMe</a:t>
            </a:r>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 /&gt;</a:t>
            </a:r>
            <a:endParaRPr lang="en-GB" b="0" dirty="0">
              <a:solidFill>
                <a:srgbClr val="000000"/>
              </a:solidFill>
              <a:latin typeface="Consolas" panose="020B0609020204030204" pitchFamily="49" charset="0"/>
              <a:cs typeface="Lucida Sans Unicode" pitchFamily="34" charset="0"/>
            </a:endParaRPr>
          </a:p>
        </p:txBody>
      </p:sp>
      <p:sp>
        <p:nvSpPr>
          <p:cNvPr id="10" name="Bent Arrow 9"/>
          <p:cNvSpPr/>
          <p:nvPr/>
        </p:nvSpPr>
        <p:spPr bwMode="auto">
          <a:xfrm flipV="1">
            <a:off x="3257853" y="2876094"/>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spTree>
    <p:extLst>
      <p:ext uri="{BB962C8B-B14F-4D97-AF65-F5344CB8AC3E}">
        <p14:creationId xmlns:p14="http://schemas.microsoft.com/office/powerpoint/2010/main" val="935849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3a683b25-0beb-4ba2-bcf3-919886cc761b">
    <p:spTree>
      <p:nvGrpSpPr>
        <p:cNvPr id="1" name=""/>
        <p:cNvGrpSpPr/>
        <p:nvPr/>
      </p:nvGrpSpPr>
      <p:grpSpPr>
        <a:xfrm>
          <a:off x="0" y="0"/>
          <a:ext cx="0" cy="0"/>
          <a:chOff x="0" y="0"/>
          <a:chExt cx="0" cy="0"/>
        </a:xfrm>
      </p:grpSpPr>
      <p:sp>
        <p:nvSpPr>
          <p:cNvPr id="2" name="Title 1"/>
          <p:cNvSpPr>
            <a:spLocks noGrp="1"/>
          </p:cNvSpPr>
          <p:nvPr>
            <p:ph type="title"/>
          </p:nvPr>
        </p:nvSpPr>
        <p:spPr>
          <a:xfrm>
            <a:off x="1309252" y="759394"/>
            <a:ext cx="9864000" cy="1296000"/>
          </a:xfrm>
        </p:spPr>
        <p:txBody>
          <a:bodyPr/>
          <a:lstStyle/>
          <a:p>
            <a:r>
              <a:rPr lang="en-IN" sz="2400" dirty="0"/>
              <a:t>Using Editor Helpers (Continued)</a:t>
            </a:r>
          </a:p>
        </p:txBody>
      </p:sp>
      <p:sp>
        <p:nvSpPr>
          <p:cNvPr id="4" name="Content Placeholder 2"/>
          <p:cNvSpPr txBox="1">
            <a:spLocks/>
          </p:cNvSpPr>
          <p:nvPr/>
        </p:nvSpPr>
        <p:spPr>
          <a:xfrm>
            <a:off x="1113183" y="1727971"/>
            <a:ext cx="8931095" cy="444059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b="1" kern="0" dirty="0" err="1">
                <a:solidFill>
                  <a:srgbClr val="000000"/>
                </a:solidFill>
                <a:latin typeface="+mn-lt"/>
              </a:rPr>
              <a:t>LabelTagHelper</a:t>
            </a:r>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r>
              <a:rPr lang="en-US" sz="2000" b="1" kern="0" dirty="0" err="1">
                <a:solidFill>
                  <a:srgbClr val="000000"/>
                </a:solidFill>
                <a:latin typeface="+mn-lt"/>
              </a:rPr>
              <a:t>InputTagHelper</a:t>
            </a:r>
            <a:endParaRPr lang="en-US" sz="2000" b="1" kern="0" dirty="0">
              <a:solidFill>
                <a:srgbClr val="000000"/>
              </a:solidFill>
              <a:latin typeface="+mn-lt"/>
            </a:endParaRPr>
          </a:p>
        </p:txBody>
      </p:sp>
      <p:sp>
        <p:nvSpPr>
          <p:cNvPr id="5" name="Rectangle 4"/>
          <p:cNvSpPr/>
          <p:nvPr/>
        </p:nvSpPr>
        <p:spPr>
          <a:xfrm>
            <a:off x="1892611" y="2348196"/>
            <a:ext cx="7346514" cy="369332"/>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&lt;label asp-for="</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ContactMe</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"&gt;&lt;/label&gt;</a:t>
            </a:r>
          </a:p>
        </p:txBody>
      </p:sp>
      <p:sp>
        <p:nvSpPr>
          <p:cNvPr id="6" name="Rectangle 5"/>
          <p:cNvSpPr/>
          <p:nvPr/>
        </p:nvSpPr>
        <p:spPr>
          <a:xfrm>
            <a:off x="1905473" y="4784941"/>
            <a:ext cx="7346514" cy="369332"/>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&lt;input asp-for="</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ContactMe</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 /&gt;</a:t>
            </a:r>
            <a:endParaRPr lang="en-GB" b="0" dirty="0">
              <a:solidFill>
                <a:schemeClr val="bg1"/>
              </a:solidFill>
              <a:latin typeface="Consolas" panose="020B0609020204030204" pitchFamily="49" charset="0"/>
              <a:cs typeface="Lucida Sans Unicode" pitchFamily="34" charset="0"/>
            </a:endParaRPr>
          </a:p>
        </p:txBody>
      </p:sp>
      <p:sp>
        <p:nvSpPr>
          <p:cNvPr id="7" name="Rectangle 6"/>
          <p:cNvSpPr/>
          <p:nvPr/>
        </p:nvSpPr>
        <p:spPr>
          <a:xfrm>
            <a:off x="4695808" y="3162868"/>
            <a:ext cx="5684432" cy="92333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a:solidFill>
                  <a:srgbClr val="000000"/>
                </a:solidFill>
                <a:latin typeface="Consolas" panose="020B0609020204030204" pitchFamily="49" charset="0"/>
                <a:ea typeface="Times New Roman" panose="02020603050405020304" pitchFamily="18" charset="0"/>
                <a:cs typeface="Lucida Sans Unicode" pitchFamily="34" charset="0"/>
              </a:rPr>
              <a:t>&lt;label for="ContactMe"&gt;</a:t>
            </a:r>
            <a:br>
              <a:rPr lang="en-US" b="0">
                <a:solidFill>
                  <a:srgbClr val="000000"/>
                </a:solidFill>
                <a:latin typeface="Consolas" panose="020B0609020204030204" pitchFamily="49" charset="0"/>
                <a:ea typeface="Times New Roman" panose="02020603050405020304" pitchFamily="18" charset="0"/>
                <a:cs typeface="Lucida Sans Unicode" pitchFamily="34" charset="0"/>
              </a:rPr>
            </a:br>
            <a:r>
              <a:rPr lang="en-US" b="0">
                <a:solidFill>
                  <a:srgbClr val="000000"/>
                </a:solidFill>
                <a:latin typeface="Consolas" panose="020B0609020204030204" pitchFamily="49" charset="0"/>
                <a:ea typeface="Times New Roman" panose="02020603050405020304" pitchFamily="18" charset="0"/>
                <a:cs typeface="Lucida Sans Unicode" pitchFamily="34" charset="0"/>
              </a:rPr>
              <a:t>  Contact Me</a:t>
            </a:r>
            <a:br>
              <a:rPr lang="en-US" b="0">
                <a:solidFill>
                  <a:srgbClr val="000000"/>
                </a:solidFill>
                <a:latin typeface="Consolas" panose="020B0609020204030204" pitchFamily="49" charset="0"/>
                <a:ea typeface="Times New Roman" panose="02020603050405020304" pitchFamily="18" charset="0"/>
                <a:cs typeface="Lucida Sans Unicode" pitchFamily="34" charset="0"/>
              </a:rPr>
            </a:br>
            <a:r>
              <a:rPr lang="en-US" b="0">
                <a:solidFill>
                  <a:srgbClr val="000000"/>
                </a:solidFill>
                <a:latin typeface="Consolas" panose="020B0609020204030204" pitchFamily="49" charset="0"/>
                <a:ea typeface="Times New Roman" panose="02020603050405020304" pitchFamily="18" charset="0"/>
                <a:cs typeface="Lucida Sans Unicode" pitchFamily="34" charset="0"/>
              </a:rPr>
              <a:t>&lt;/label&gt;</a:t>
            </a:r>
            <a:endParaRPr lang="en-GB" b="0" dirty="0">
              <a:solidFill>
                <a:srgbClr val="000000"/>
              </a:solidFill>
              <a:latin typeface="Consolas" panose="020B0609020204030204" pitchFamily="49" charset="0"/>
              <a:cs typeface="Lucida Sans Unicode" pitchFamily="34" charset="0"/>
            </a:endParaRPr>
          </a:p>
        </p:txBody>
      </p:sp>
      <p:sp>
        <p:nvSpPr>
          <p:cNvPr id="8" name="Rectangle 7"/>
          <p:cNvSpPr/>
          <p:nvPr/>
        </p:nvSpPr>
        <p:spPr>
          <a:xfrm>
            <a:off x="4695808" y="5669280"/>
            <a:ext cx="5684432" cy="646331"/>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a:solidFill>
                  <a:srgbClr val="000000"/>
                </a:solidFill>
                <a:latin typeface="Consolas" panose="020B0609020204030204" pitchFamily="49" charset="0"/>
                <a:ea typeface="Times New Roman" panose="02020603050405020304" pitchFamily="18" charset="0"/>
                <a:cs typeface="Lucida Sans Unicode" pitchFamily="34" charset="0"/>
              </a:rPr>
              <a:t>&lt;input type="checkbox"</a:t>
            </a:r>
            <a:br>
              <a:rPr lang="en-US" b="0">
                <a:solidFill>
                  <a:srgbClr val="000000"/>
                </a:solidFill>
                <a:latin typeface="Consolas" panose="020B0609020204030204" pitchFamily="49" charset="0"/>
                <a:ea typeface="Times New Roman" panose="02020603050405020304" pitchFamily="18" charset="0"/>
                <a:cs typeface="Lucida Sans Unicode" pitchFamily="34" charset="0"/>
              </a:rPr>
            </a:br>
            <a:r>
              <a:rPr lang="en-US" b="0">
                <a:solidFill>
                  <a:srgbClr val="000000"/>
                </a:solidFill>
                <a:latin typeface="Consolas" panose="020B0609020204030204" pitchFamily="49" charset="0"/>
                <a:ea typeface="Times New Roman" panose="02020603050405020304" pitchFamily="18" charset="0"/>
                <a:cs typeface="Lucida Sans Unicode" pitchFamily="34" charset="0"/>
              </a:rPr>
              <a:t>   name="ContactMe" /&gt;</a:t>
            </a:r>
            <a:endParaRPr lang="en-GB" b="0" dirty="0">
              <a:solidFill>
                <a:srgbClr val="000000"/>
              </a:solidFill>
              <a:latin typeface="Consolas" panose="020B0609020204030204" pitchFamily="49" charset="0"/>
              <a:cs typeface="Lucida Sans Unicode" pitchFamily="34" charset="0"/>
            </a:endParaRPr>
          </a:p>
        </p:txBody>
      </p:sp>
      <p:sp>
        <p:nvSpPr>
          <p:cNvPr id="9" name="Bent Arrow 8"/>
          <p:cNvSpPr/>
          <p:nvPr/>
        </p:nvSpPr>
        <p:spPr bwMode="auto">
          <a:xfrm flipV="1">
            <a:off x="3536149" y="2935413"/>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sp>
        <p:nvSpPr>
          <p:cNvPr id="10" name="Bent Arrow 9"/>
          <p:cNvSpPr/>
          <p:nvPr/>
        </p:nvSpPr>
        <p:spPr bwMode="auto">
          <a:xfrm flipV="1">
            <a:off x="3536149" y="5431693"/>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spTree>
    <p:extLst>
      <p:ext uri="{BB962C8B-B14F-4D97-AF65-F5344CB8AC3E}">
        <p14:creationId xmlns:p14="http://schemas.microsoft.com/office/powerpoint/2010/main" val="3466360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21bd72b6-3a4c-454c-91a1-682b6afe7b6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 Form Helpers</a:t>
            </a:r>
          </a:p>
        </p:txBody>
      </p:sp>
      <p:sp>
        <p:nvSpPr>
          <p:cNvPr id="4" name="Content Placeholder 2"/>
          <p:cNvSpPr txBox="1">
            <a:spLocks/>
          </p:cNvSpPr>
          <p:nvPr/>
        </p:nvSpPr>
        <p:spPr>
          <a:xfrm>
            <a:off x="1032000" y="1537251"/>
            <a:ext cx="9004040" cy="463131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b="1" kern="0" dirty="0" err="1">
                <a:solidFill>
                  <a:srgbClr val="000000"/>
                </a:solidFill>
                <a:latin typeface="+mn-lt"/>
              </a:rPr>
              <a:t>Html.BeginForm</a:t>
            </a:r>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buNone/>
            </a:pPr>
            <a:endParaRPr lang="en-US" sz="2000" b="1" kern="0" dirty="0">
              <a:solidFill>
                <a:srgbClr val="000000"/>
              </a:solidFill>
              <a:latin typeface="+mn-lt"/>
            </a:endParaRPr>
          </a:p>
          <a:p>
            <a:pPr lvl="0">
              <a:buNone/>
            </a:pPr>
            <a:endParaRPr lang="en-US" sz="2000" b="1" kern="0" dirty="0">
              <a:solidFill>
                <a:srgbClr val="000000"/>
              </a:solidFill>
              <a:latin typeface="+mn-lt"/>
            </a:endParaRPr>
          </a:p>
          <a:p>
            <a:r>
              <a:rPr lang="en-US" sz="2000" b="1" kern="0" dirty="0" err="1">
                <a:solidFill>
                  <a:srgbClr val="000000"/>
                </a:solidFill>
                <a:latin typeface="+mn-lt"/>
              </a:rPr>
              <a:t>FormTagHelper</a:t>
            </a:r>
            <a:endParaRPr lang="en-US" sz="2000" b="1" kern="0" dirty="0">
              <a:solidFill>
                <a:srgbClr val="000000"/>
              </a:solidFill>
              <a:latin typeface="+mn-lt"/>
            </a:endParaRPr>
          </a:p>
        </p:txBody>
      </p:sp>
      <p:sp>
        <p:nvSpPr>
          <p:cNvPr id="5" name="Rectangle 4"/>
          <p:cNvSpPr/>
          <p:nvPr/>
        </p:nvSpPr>
        <p:spPr>
          <a:xfrm>
            <a:off x="1495212" y="2259199"/>
            <a:ext cx="8077616" cy="646331"/>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@using (</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Html.BeginForm</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ShowDetails</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 "Person")) {</a:t>
            </a:r>
          </a:p>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p>
        </p:txBody>
      </p:sp>
      <p:sp>
        <p:nvSpPr>
          <p:cNvPr id="6" name="Rectangle 5"/>
          <p:cNvSpPr/>
          <p:nvPr/>
        </p:nvSpPr>
        <p:spPr>
          <a:xfrm>
            <a:off x="1495212" y="5673105"/>
            <a:ext cx="7971902" cy="923330"/>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&lt;form asp-controller="Person" </a:t>
            </a:r>
          </a:p>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	asp-action="</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ShowDetails</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"&gt;</a:t>
            </a:r>
          </a:p>
          <a:p>
            <a:pPr lvl="0"/>
            <a:r>
              <a:rPr lang="en-US" b="0" dirty="0">
                <a:solidFill>
                  <a:schemeClr val="bg1"/>
                </a:solidFill>
                <a:latin typeface="Consolas" panose="020B0609020204030204" pitchFamily="49" charset="0"/>
                <a:cs typeface="Lucida Sans Unicode" pitchFamily="34" charset="0"/>
              </a:rPr>
              <a:t>&lt;/form&gt;</a:t>
            </a:r>
            <a:endParaRPr lang="en-GB" b="0" dirty="0">
              <a:solidFill>
                <a:schemeClr val="bg1"/>
              </a:solidFill>
              <a:latin typeface="Consolas" panose="020B0609020204030204" pitchFamily="49" charset="0"/>
              <a:cs typeface="Lucida Sans Unicode" pitchFamily="34" charset="0"/>
            </a:endParaRPr>
          </a:p>
        </p:txBody>
      </p:sp>
      <p:sp>
        <p:nvSpPr>
          <p:cNvPr id="7" name="Rectangle 6"/>
          <p:cNvSpPr/>
          <p:nvPr/>
        </p:nvSpPr>
        <p:spPr>
          <a:xfrm>
            <a:off x="6042366" y="3189180"/>
            <a:ext cx="4336074"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a:solidFill>
                  <a:srgbClr val="000000"/>
                </a:solidFill>
                <a:latin typeface="Consolas" panose="020B0609020204030204" pitchFamily="49" charset="0"/>
                <a:cs typeface="Lucida Sans Unicode" pitchFamily="34" charset="0"/>
              </a:rPr>
              <a:t>&lt;form      </a:t>
            </a:r>
          </a:p>
          <a:p>
            <a:pPr lvl="0"/>
            <a:r>
              <a:rPr lang="en-US" b="0">
                <a:solidFill>
                  <a:srgbClr val="000000"/>
                </a:solidFill>
                <a:latin typeface="Consolas" panose="020B0609020204030204" pitchFamily="49" charset="0"/>
                <a:cs typeface="Lucida Sans Unicode" pitchFamily="34" charset="0"/>
              </a:rPr>
              <a:t>  action="/Person/ShowDetails"  </a:t>
            </a:r>
          </a:p>
          <a:p>
            <a:pPr lvl="0"/>
            <a:r>
              <a:rPr lang="en-US" b="0">
                <a:solidFill>
                  <a:srgbClr val="000000"/>
                </a:solidFill>
                <a:latin typeface="Consolas" panose="020B0609020204030204" pitchFamily="49" charset="0"/>
                <a:cs typeface="Lucida Sans Unicode" pitchFamily="34" charset="0"/>
              </a:rPr>
              <a:t>  method="post“&gt;</a:t>
            </a:r>
          </a:p>
          <a:p>
            <a:pPr lvl="0"/>
            <a:r>
              <a:rPr lang="en-US" b="0">
                <a:solidFill>
                  <a:srgbClr val="000000"/>
                </a:solidFill>
                <a:latin typeface="Consolas" panose="020B0609020204030204" pitchFamily="49" charset="0"/>
                <a:cs typeface="Lucida Sans Unicode" pitchFamily="34" charset="0"/>
              </a:rPr>
              <a:t>&lt;/form&gt;</a:t>
            </a:r>
            <a:endParaRPr lang="en-US" b="0" dirty="0">
              <a:solidFill>
                <a:srgbClr val="000000"/>
              </a:solidFill>
              <a:latin typeface="Consolas" panose="020B0609020204030204" pitchFamily="49" charset="0"/>
              <a:cs typeface="Lucida Sans Unicode" pitchFamily="34" charset="0"/>
            </a:endParaRPr>
          </a:p>
        </p:txBody>
      </p:sp>
      <p:sp>
        <p:nvSpPr>
          <p:cNvPr id="8" name="Bent Arrow 7"/>
          <p:cNvSpPr/>
          <p:nvPr/>
        </p:nvSpPr>
        <p:spPr bwMode="auto">
          <a:xfrm>
            <a:off x="5138978" y="3887027"/>
            <a:ext cx="718820" cy="1093539"/>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sp>
        <p:nvSpPr>
          <p:cNvPr id="9" name="Bent Arrow 8"/>
          <p:cNvSpPr/>
          <p:nvPr/>
        </p:nvSpPr>
        <p:spPr bwMode="auto">
          <a:xfrm flipV="1">
            <a:off x="5075037" y="2970972"/>
            <a:ext cx="718820" cy="609214"/>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spTree>
    <p:extLst>
      <p:ext uri="{BB962C8B-B14F-4D97-AF65-F5344CB8AC3E}">
        <p14:creationId xmlns:p14="http://schemas.microsoft.com/office/powerpoint/2010/main" val="2708977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f98c8082-316d-45ee-9916-d592f471c353">
    <p:spTree>
      <p:nvGrpSpPr>
        <p:cNvPr id="1" name=""/>
        <p:cNvGrpSpPr/>
        <p:nvPr/>
      </p:nvGrpSpPr>
      <p:grpSpPr>
        <a:xfrm>
          <a:off x="0" y="0"/>
          <a:ext cx="0" cy="0"/>
          <a:chOff x="0" y="0"/>
          <a:chExt cx="0" cy="0"/>
        </a:xfrm>
      </p:grpSpPr>
      <p:sp>
        <p:nvSpPr>
          <p:cNvPr id="2" name="Title 1"/>
          <p:cNvSpPr>
            <a:spLocks noGrp="1"/>
          </p:cNvSpPr>
          <p:nvPr>
            <p:ph type="title"/>
          </p:nvPr>
        </p:nvSpPr>
        <p:spPr>
          <a:xfrm>
            <a:off x="1494046" y="795129"/>
            <a:ext cx="8117569" cy="740664"/>
          </a:xfrm>
        </p:spPr>
        <p:txBody>
          <a:bodyPr/>
          <a:lstStyle/>
          <a:p>
            <a:r>
              <a:rPr lang="en-US" sz="2400" dirty="0"/>
              <a:t>Demonstration: How to Use Display and Edit Data Annotations</a:t>
            </a:r>
            <a:endParaRPr lang="en-IN" sz="2400" dirty="0"/>
          </a:p>
        </p:txBody>
      </p:sp>
      <p:sp>
        <p:nvSpPr>
          <p:cNvPr id="4" name="Content Placeholder 2"/>
          <p:cNvSpPr txBox="1">
            <a:spLocks/>
          </p:cNvSpPr>
          <p:nvPr/>
        </p:nvSpPr>
        <p:spPr>
          <a:xfrm>
            <a:off x="1494046" y="1961321"/>
            <a:ext cx="8550232" cy="420724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In this demonstration, you will learn how to:</a:t>
            </a:r>
          </a:p>
          <a:p>
            <a:r>
              <a:rPr lang="en-US" sz="2000" dirty="0">
                <a:latin typeface="+mn-lt"/>
              </a:rPr>
              <a:t>Add data annotations to a model</a:t>
            </a:r>
          </a:p>
          <a:p>
            <a:r>
              <a:rPr lang="en-US" sz="2000" dirty="0">
                <a:latin typeface="+mn-lt"/>
              </a:rPr>
              <a:t>Build a form in the view by using form helpers </a:t>
            </a:r>
          </a:p>
          <a:p>
            <a:r>
              <a:rPr lang="en-US" sz="2000" dirty="0">
                <a:latin typeface="+mn-lt"/>
              </a:rPr>
              <a:t>Render the properties from the view to the browser by using editor helpers</a:t>
            </a:r>
          </a:p>
          <a:p>
            <a:r>
              <a:rPr lang="en-US" sz="2000" dirty="0">
                <a:latin typeface="+mn-lt"/>
              </a:rPr>
              <a:t>Render the properties from the view to the browser by using display helpers</a:t>
            </a:r>
          </a:p>
          <a:p>
            <a:pPr marL="0" indent="0">
              <a:buNone/>
            </a:pPr>
            <a:endParaRPr lang="en-US" sz="2000" kern="0" dirty="0">
              <a:solidFill>
                <a:srgbClr val="000000"/>
              </a:solidFill>
              <a:latin typeface="+mn-lt"/>
            </a:endParaRPr>
          </a:p>
        </p:txBody>
      </p:sp>
    </p:spTree>
    <p:extLst>
      <p:ext uri="{BB962C8B-B14F-4D97-AF65-F5344CB8AC3E}">
        <p14:creationId xmlns:p14="http://schemas.microsoft.com/office/powerpoint/2010/main" val="1497543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a:t>Module Overview</a:t>
            </a:r>
          </a:p>
        </p:txBody>
      </p:sp>
      <p:sp>
        <p:nvSpPr>
          <p:cNvPr id="3" name="Text Placeholder 2"/>
          <p:cNvSpPr>
            <a:spLocks noGrp="1"/>
          </p:cNvSpPr>
          <p:nvPr>
            <p:ph type="body" idx="1"/>
          </p:nvPr>
        </p:nvSpPr>
        <p:spPr/>
        <p:txBody>
          <a:bodyPr>
            <a:normAutofit/>
          </a:bodyPr>
          <a:lstStyle/>
          <a:p>
            <a:r>
              <a:rPr lang="en-US" sz="2000" dirty="0"/>
              <a:t>Creating Models
Working with Forms
Validating Data</a:t>
            </a:r>
            <a:endParaRPr lang="en-IN" sz="2000" dirty="0"/>
          </a:p>
        </p:txBody>
      </p:sp>
    </p:spTree>
    <p:extLst>
      <p:ext uri="{BB962C8B-B14F-4D97-AF65-F5344CB8AC3E}">
        <p14:creationId xmlns:p14="http://schemas.microsoft.com/office/powerpoint/2010/main" val="986908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bfef3710-fd9a-4cf8-897c-04dbfa81ae3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Lesson 3: Validating MVC Application</a:t>
            </a:r>
          </a:p>
        </p:txBody>
      </p:sp>
      <p:sp>
        <p:nvSpPr>
          <p:cNvPr id="3" name="Text Placeholder 2"/>
          <p:cNvSpPr>
            <a:spLocks noGrp="1"/>
          </p:cNvSpPr>
          <p:nvPr>
            <p:ph type="body" idx="1"/>
          </p:nvPr>
        </p:nvSpPr>
        <p:spPr>
          <a:xfrm>
            <a:off x="1295999" y="1368000"/>
            <a:ext cx="9716557" cy="5147356"/>
          </a:xfrm>
        </p:spPr>
        <p:txBody>
          <a:bodyPr>
            <a:normAutofit/>
          </a:bodyPr>
          <a:lstStyle/>
          <a:p>
            <a:r>
              <a:rPr lang="en-US" sz="2000" dirty="0"/>
              <a:t>Validating User Input with Data Annotations
Using Validation Helpers
Demonstration: How to Validate User Input with Data Annotations
Adding Custom Validations
Demonstration: How to Add Custom Validations</a:t>
            </a:r>
            <a:endParaRPr lang="en-IN" sz="2000" dirty="0"/>
          </a:p>
        </p:txBody>
      </p:sp>
    </p:spTree>
    <p:extLst>
      <p:ext uri="{BB962C8B-B14F-4D97-AF65-F5344CB8AC3E}">
        <p14:creationId xmlns:p14="http://schemas.microsoft.com/office/powerpoint/2010/main" val="1807692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32b6093e-a1e8-476d-9eef-65115b417fd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User Input with Data Annotations</a:t>
            </a:r>
            <a:endParaRPr lang="en-IN" dirty="0"/>
          </a:p>
        </p:txBody>
      </p:sp>
      <p:sp>
        <p:nvSpPr>
          <p:cNvPr id="4" name="Content Placeholder 2"/>
          <p:cNvSpPr txBox="1">
            <a:spLocks/>
          </p:cNvSpPr>
          <p:nvPr/>
        </p:nvSpPr>
        <p:spPr>
          <a:xfrm>
            <a:off x="1296000" y="1497495"/>
            <a:ext cx="8805944" cy="467107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1600" kern="0" dirty="0">
                <a:solidFill>
                  <a:srgbClr val="000000"/>
                </a:solidFill>
                <a:latin typeface="Consolas" panose="020B0609020204030204" pitchFamily="49" charset="0"/>
                <a:cs typeface="Consolas" panose="020B0609020204030204" pitchFamily="49" charset="0"/>
              </a:rPr>
              <a:t>public class Person</a:t>
            </a:r>
          </a:p>
          <a:p>
            <a:pPr marL="0" indent="0">
              <a:buNone/>
            </a:pPr>
            <a:r>
              <a:rPr lang="en-US" sz="1600" kern="0" dirty="0">
                <a:solidFill>
                  <a:srgbClr val="000000"/>
                </a:solidFill>
                <a:latin typeface="Consolas" panose="020B0609020204030204" pitchFamily="49" charset="0"/>
                <a:cs typeface="Consolas" panose="020B0609020204030204" pitchFamily="49" charset="0"/>
              </a:rPr>
              <a:t>{</a:t>
            </a:r>
          </a:p>
          <a:p>
            <a:pPr marL="0" indent="0">
              <a:buNone/>
            </a:pPr>
            <a:r>
              <a:rPr lang="en-US" sz="1600" kern="0" dirty="0">
                <a:solidFill>
                  <a:srgbClr val="000000"/>
                </a:solidFill>
                <a:latin typeface="Consolas" panose="020B0609020204030204" pitchFamily="49" charset="0"/>
                <a:cs typeface="Consolas" panose="020B0609020204030204" pitchFamily="49" charset="0"/>
              </a:rPr>
              <a:t>    [Required(</a:t>
            </a:r>
            <a:r>
              <a:rPr lang="en-US" sz="1600" kern="0" dirty="0" err="1">
                <a:solidFill>
                  <a:srgbClr val="000000"/>
                </a:solidFill>
                <a:latin typeface="Consolas" panose="020B0609020204030204" pitchFamily="49" charset="0"/>
                <a:cs typeface="Consolas" panose="020B0609020204030204" pitchFamily="49" charset="0"/>
              </a:rPr>
              <a:t>ErrorMessage</a:t>
            </a:r>
            <a:r>
              <a:rPr lang="en-US" sz="1600" kern="0" dirty="0">
                <a:solidFill>
                  <a:srgbClr val="000000"/>
                </a:solidFill>
                <a:latin typeface="Consolas" panose="020B0609020204030204" pitchFamily="49" charset="0"/>
                <a:cs typeface="Consolas" panose="020B0609020204030204" pitchFamily="49" charset="0"/>
              </a:rPr>
              <a:t> = "Please enter a name.")]</a:t>
            </a:r>
          </a:p>
          <a:p>
            <a:pPr marL="0" indent="0">
              <a:buNone/>
            </a:pPr>
            <a:r>
              <a:rPr lang="en-US" sz="1600" kern="0" dirty="0">
                <a:solidFill>
                  <a:srgbClr val="000000"/>
                </a:solidFill>
                <a:latin typeface="Consolas" panose="020B0609020204030204" pitchFamily="49" charset="0"/>
                <a:cs typeface="Consolas" panose="020B0609020204030204" pitchFamily="49" charset="0"/>
              </a:rPr>
              <a:t>    public string Name { get; set; }</a:t>
            </a:r>
          </a:p>
          <a:p>
            <a:pPr marL="0" indent="0">
              <a:buNone/>
            </a:pPr>
            <a:endParaRPr lang="en-US" sz="1600" kern="0" dirty="0">
              <a:solidFill>
                <a:srgbClr val="000000"/>
              </a:solidFill>
              <a:latin typeface="Consolas" panose="020B0609020204030204" pitchFamily="49" charset="0"/>
              <a:cs typeface="Consolas" panose="020B0609020204030204" pitchFamily="49" charset="0"/>
            </a:endParaRPr>
          </a:p>
          <a:p>
            <a:pPr marL="0" indent="0">
              <a:buNone/>
            </a:pPr>
            <a:r>
              <a:rPr lang="en-US" sz="1600" kern="0" dirty="0">
                <a:solidFill>
                  <a:srgbClr val="000000"/>
                </a:solidFill>
                <a:latin typeface="Consolas" panose="020B0609020204030204" pitchFamily="49" charset="0"/>
                <a:cs typeface="Consolas" panose="020B0609020204030204" pitchFamily="49" charset="0"/>
              </a:rPr>
              <a:t>    [Range(0, 150)]</a:t>
            </a:r>
          </a:p>
          <a:p>
            <a:pPr marL="0" indent="0">
              <a:buNone/>
            </a:pPr>
            <a:r>
              <a:rPr lang="en-US" sz="1600" kern="0" dirty="0">
                <a:solidFill>
                  <a:srgbClr val="000000"/>
                </a:solidFill>
                <a:latin typeface="Consolas" panose="020B0609020204030204" pitchFamily="49" charset="0"/>
                <a:cs typeface="Consolas" panose="020B0609020204030204" pitchFamily="49" charset="0"/>
              </a:rPr>
              <a:t>    public </a:t>
            </a:r>
            <a:r>
              <a:rPr lang="en-US" sz="1600" kern="0" dirty="0" err="1">
                <a:solidFill>
                  <a:srgbClr val="000000"/>
                </a:solidFill>
                <a:latin typeface="Consolas" panose="020B0609020204030204" pitchFamily="49" charset="0"/>
                <a:cs typeface="Consolas" panose="020B0609020204030204" pitchFamily="49" charset="0"/>
              </a:rPr>
              <a:t>int</a:t>
            </a:r>
            <a:r>
              <a:rPr lang="en-US" sz="1600" kern="0" dirty="0">
                <a:solidFill>
                  <a:srgbClr val="000000"/>
                </a:solidFill>
                <a:latin typeface="Consolas" panose="020B0609020204030204" pitchFamily="49" charset="0"/>
                <a:cs typeface="Consolas" panose="020B0609020204030204" pitchFamily="49" charset="0"/>
              </a:rPr>
              <a:t> Age { get; set; }</a:t>
            </a:r>
          </a:p>
          <a:p>
            <a:pPr marL="0" indent="0">
              <a:buNone/>
            </a:pPr>
            <a:endParaRPr lang="en-US" sz="1600" kern="0" dirty="0">
              <a:solidFill>
                <a:srgbClr val="000000"/>
              </a:solidFill>
              <a:latin typeface="Consolas" panose="020B0609020204030204" pitchFamily="49" charset="0"/>
              <a:cs typeface="Consolas" panose="020B0609020204030204" pitchFamily="49" charset="0"/>
            </a:endParaRPr>
          </a:p>
          <a:p>
            <a:pPr marL="0" indent="0">
              <a:buNone/>
            </a:pPr>
            <a:r>
              <a:rPr lang="en-US" sz="1600" kern="0" dirty="0">
                <a:solidFill>
                  <a:srgbClr val="000000"/>
                </a:solidFill>
                <a:latin typeface="Consolas" panose="020B0609020204030204" pitchFamily="49" charset="0"/>
                <a:cs typeface="Consolas" panose="020B0609020204030204" pitchFamily="49" charset="0"/>
              </a:rPr>
              <a:t>    [Required]</a:t>
            </a:r>
          </a:p>
          <a:p>
            <a:pPr marL="0" indent="0">
              <a:buNone/>
            </a:pPr>
            <a:r>
              <a:rPr lang="en-US" sz="1600" kern="0" dirty="0">
                <a:solidFill>
                  <a:srgbClr val="000000"/>
                </a:solidFill>
                <a:latin typeface="Consolas" panose="020B0609020204030204" pitchFamily="49" charset="0"/>
                <a:cs typeface="Consolas" panose="020B0609020204030204" pitchFamily="49" charset="0"/>
              </a:rPr>
              <a:t>    [</a:t>
            </a:r>
            <a:r>
              <a:rPr lang="en-US" sz="1600" kern="0" dirty="0" err="1">
                <a:solidFill>
                  <a:srgbClr val="000000"/>
                </a:solidFill>
                <a:latin typeface="Consolas" panose="020B0609020204030204" pitchFamily="49" charset="0"/>
                <a:cs typeface="Consolas" panose="020B0609020204030204" pitchFamily="49" charset="0"/>
              </a:rPr>
              <a:t>RegularExpression</a:t>
            </a:r>
            <a:r>
              <a:rPr lang="en-US" sz="1600" kern="0" dirty="0">
                <a:solidFill>
                  <a:srgbClr val="000000"/>
                </a:solidFill>
                <a:latin typeface="Consolas" panose="020B0609020204030204" pitchFamily="49" charset="0"/>
                <a:cs typeface="Consolas" panose="020B0609020204030204" pitchFamily="49" charset="0"/>
              </a:rPr>
              <a:t>(".+\\@.+\\..+")]</a:t>
            </a:r>
          </a:p>
          <a:p>
            <a:pPr marL="0" indent="0">
              <a:buNone/>
            </a:pPr>
            <a:r>
              <a:rPr lang="en-US" sz="1600" kern="0" dirty="0">
                <a:solidFill>
                  <a:srgbClr val="000000"/>
                </a:solidFill>
                <a:latin typeface="Consolas" panose="020B0609020204030204" pitchFamily="49" charset="0"/>
                <a:cs typeface="Consolas" panose="020B0609020204030204" pitchFamily="49" charset="0"/>
              </a:rPr>
              <a:t>    public string </a:t>
            </a:r>
            <a:r>
              <a:rPr lang="en-US" sz="1600" kern="0" dirty="0" err="1">
                <a:solidFill>
                  <a:srgbClr val="000000"/>
                </a:solidFill>
                <a:latin typeface="Consolas" panose="020B0609020204030204" pitchFamily="49" charset="0"/>
                <a:cs typeface="Consolas" panose="020B0609020204030204" pitchFamily="49" charset="0"/>
              </a:rPr>
              <a:t>EmailAddress</a:t>
            </a:r>
            <a:r>
              <a:rPr lang="en-US" sz="1600" kern="0" dirty="0">
                <a:solidFill>
                  <a:srgbClr val="000000"/>
                </a:solidFill>
                <a:latin typeface="Consolas" panose="020B0609020204030204" pitchFamily="49" charset="0"/>
                <a:cs typeface="Consolas" panose="020B0609020204030204" pitchFamily="49" charset="0"/>
              </a:rPr>
              <a:t> { get; set; }</a:t>
            </a:r>
          </a:p>
          <a:p>
            <a:pPr marL="0" indent="0">
              <a:buNone/>
            </a:pPr>
            <a:endParaRPr lang="en-US" sz="1600" kern="0" dirty="0">
              <a:solidFill>
                <a:srgbClr val="000000"/>
              </a:solidFill>
              <a:latin typeface="Consolas" panose="020B0609020204030204" pitchFamily="49" charset="0"/>
              <a:cs typeface="Consolas" panose="020B0609020204030204" pitchFamily="49" charset="0"/>
            </a:endParaRPr>
          </a:p>
          <a:p>
            <a:pPr marL="0" indent="0">
              <a:buNone/>
            </a:pPr>
            <a:r>
              <a:rPr lang="en-US" sz="1600" kern="0" dirty="0">
                <a:solidFill>
                  <a:srgbClr val="000000"/>
                </a:solidFill>
                <a:latin typeface="Consolas" panose="020B0609020204030204" pitchFamily="49" charset="0"/>
                <a:cs typeface="Consolas" panose="020B0609020204030204" pitchFamily="49" charset="0"/>
              </a:rPr>
              <a:t>    [</a:t>
            </a:r>
            <a:r>
              <a:rPr lang="en-US" sz="1600" kern="0" dirty="0" err="1">
                <a:solidFill>
                  <a:srgbClr val="000000"/>
                </a:solidFill>
                <a:latin typeface="Consolas" panose="020B0609020204030204" pitchFamily="49" charset="0"/>
                <a:cs typeface="Consolas" panose="020B0609020204030204" pitchFamily="49" charset="0"/>
              </a:rPr>
              <a:t>DataType</a:t>
            </a:r>
            <a:r>
              <a:rPr lang="en-US" sz="1600" kern="0" dirty="0">
                <a:solidFill>
                  <a:srgbClr val="000000"/>
                </a:solidFill>
                <a:latin typeface="Consolas" panose="020B0609020204030204" pitchFamily="49" charset="0"/>
                <a:cs typeface="Consolas" panose="020B0609020204030204" pitchFamily="49" charset="0"/>
              </a:rPr>
              <a:t>(</a:t>
            </a:r>
            <a:r>
              <a:rPr lang="en-US" sz="1600" kern="0" dirty="0" err="1">
                <a:solidFill>
                  <a:srgbClr val="000000"/>
                </a:solidFill>
                <a:latin typeface="Consolas" panose="020B0609020204030204" pitchFamily="49" charset="0"/>
                <a:cs typeface="Consolas" panose="020B0609020204030204" pitchFamily="49" charset="0"/>
              </a:rPr>
              <a:t>DataType.MultilineText</a:t>
            </a:r>
            <a:r>
              <a:rPr lang="en-US" sz="1600" kern="0" dirty="0">
                <a:solidFill>
                  <a:srgbClr val="000000"/>
                </a:solidFill>
                <a:latin typeface="Consolas" panose="020B0609020204030204" pitchFamily="49" charset="0"/>
                <a:cs typeface="Consolas" panose="020B0609020204030204" pitchFamily="49" charset="0"/>
              </a:rPr>
              <a:t>)]</a:t>
            </a:r>
          </a:p>
          <a:p>
            <a:pPr marL="0" indent="0">
              <a:buNone/>
            </a:pPr>
            <a:r>
              <a:rPr lang="en-US" sz="1600" kern="0" dirty="0">
                <a:solidFill>
                  <a:srgbClr val="000000"/>
                </a:solidFill>
                <a:latin typeface="Consolas" panose="020B0609020204030204" pitchFamily="49" charset="0"/>
                <a:cs typeface="Consolas" panose="020B0609020204030204" pitchFamily="49" charset="0"/>
              </a:rPr>
              <a:t>    [</a:t>
            </a:r>
            <a:r>
              <a:rPr lang="en-US" sz="1600" kern="0" dirty="0" err="1">
                <a:solidFill>
                  <a:srgbClr val="000000"/>
                </a:solidFill>
                <a:latin typeface="Consolas" panose="020B0609020204030204" pitchFamily="49" charset="0"/>
                <a:cs typeface="Consolas" panose="020B0609020204030204" pitchFamily="49" charset="0"/>
              </a:rPr>
              <a:t>StringLength</a:t>
            </a:r>
            <a:r>
              <a:rPr lang="en-US" sz="1600" kern="0" dirty="0">
                <a:solidFill>
                  <a:srgbClr val="000000"/>
                </a:solidFill>
                <a:latin typeface="Consolas" panose="020B0609020204030204" pitchFamily="49" charset="0"/>
                <a:cs typeface="Consolas" panose="020B0609020204030204" pitchFamily="49" charset="0"/>
              </a:rPr>
              <a:t>(20)]</a:t>
            </a:r>
          </a:p>
          <a:p>
            <a:pPr marL="0" indent="0">
              <a:buNone/>
            </a:pPr>
            <a:r>
              <a:rPr lang="en-US" sz="1600" kern="0" dirty="0">
                <a:solidFill>
                  <a:srgbClr val="000000"/>
                </a:solidFill>
                <a:latin typeface="Consolas" panose="020B0609020204030204" pitchFamily="49" charset="0"/>
                <a:cs typeface="Consolas" panose="020B0609020204030204" pitchFamily="49" charset="0"/>
              </a:rPr>
              <a:t>    public string Description { get; set; }</a:t>
            </a:r>
          </a:p>
          <a:p>
            <a:pPr marL="0" indent="0">
              <a:buNone/>
            </a:pPr>
            <a:r>
              <a:rPr lang="en-US" sz="1600" kern="0" dirty="0">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357799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85fd107c-8960-4ce1-adfd-d01f0a6568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 Validation Helpers</a:t>
            </a:r>
          </a:p>
        </p:txBody>
      </p:sp>
      <p:sp>
        <p:nvSpPr>
          <p:cNvPr id="4" name="Content Placeholder 2"/>
          <p:cNvSpPr txBox="1">
            <a:spLocks/>
          </p:cNvSpPr>
          <p:nvPr/>
        </p:nvSpPr>
        <p:spPr>
          <a:xfrm>
            <a:off x="1296000" y="1537251"/>
            <a:ext cx="8756516" cy="463131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b="1" kern="0" dirty="0" err="1">
                <a:solidFill>
                  <a:srgbClr val="000000"/>
                </a:solidFill>
                <a:latin typeface="+mn-lt"/>
              </a:rPr>
              <a:t>Html.ValidationSummary</a:t>
            </a:r>
            <a:r>
              <a:rPr lang="en-US" sz="2000" b="1" kern="0" dirty="0">
                <a:solidFill>
                  <a:srgbClr val="000000"/>
                </a:solidFill>
                <a:latin typeface="+mn-lt"/>
              </a:rPr>
              <a:t>()</a:t>
            </a: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r>
              <a:rPr lang="en-US" sz="2000" b="1" kern="0" dirty="0" err="1">
                <a:solidFill>
                  <a:srgbClr val="000000"/>
                </a:solidFill>
                <a:latin typeface="+mn-lt"/>
              </a:rPr>
              <a:t>Html.ValidationMessageFor</a:t>
            </a:r>
            <a:r>
              <a:rPr lang="en-US" sz="2000" b="1" kern="0" dirty="0">
                <a:solidFill>
                  <a:srgbClr val="000000"/>
                </a:solidFill>
                <a:latin typeface="+mn-lt"/>
              </a:rPr>
              <a:t>()</a:t>
            </a:r>
          </a:p>
        </p:txBody>
      </p:sp>
      <p:sp>
        <p:nvSpPr>
          <p:cNvPr id="5" name="Bent Arrow 4"/>
          <p:cNvSpPr/>
          <p:nvPr/>
        </p:nvSpPr>
        <p:spPr bwMode="auto">
          <a:xfrm flipV="1">
            <a:off x="2948934" y="5316147"/>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eaLnBrk="0" fontAlgn="base" hangingPunct="0">
              <a:spcBef>
                <a:spcPct val="0"/>
              </a:spcBef>
              <a:spcAft>
                <a:spcPct val="0"/>
              </a:spcAft>
            </a:pPr>
            <a:endParaRPr lang="en-GB" b="1">
              <a:solidFill>
                <a:srgbClr val="FFFFFF"/>
              </a:solidFill>
            </a:endParaRPr>
          </a:p>
        </p:txBody>
      </p:sp>
      <p:sp>
        <p:nvSpPr>
          <p:cNvPr id="6" name="Rectangle 5"/>
          <p:cNvSpPr/>
          <p:nvPr/>
        </p:nvSpPr>
        <p:spPr>
          <a:xfrm>
            <a:off x="1896552" y="2055432"/>
            <a:ext cx="7346514" cy="369332"/>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Html.ValidationSummary</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endParaRPr lang="en-GB" b="0" dirty="0">
              <a:solidFill>
                <a:schemeClr val="bg1"/>
              </a:solidFill>
              <a:latin typeface="Consolas" panose="020B0609020204030204" pitchFamily="49" charset="0"/>
              <a:cs typeface="Lucida Sans Unicode" pitchFamily="34" charset="0"/>
            </a:endParaRPr>
          </a:p>
        </p:txBody>
      </p:sp>
      <p:sp>
        <p:nvSpPr>
          <p:cNvPr id="7" name="Rectangle 6"/>
          <p:cNvSpPr/>
          <p:nvPr/>
        </p:nvSpPr>
        <p:spPr>
          <a:xfrm>
            <a:off x="1896552" y="4695392"/>
            <a:ext cx="7346514" cy="369332"/>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Html.ValidationMessageFor</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(model =&gt; </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model.Name</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endParaRPr lang="en-GB" b="0" dirty="0">
              <a:solidFill>
                <a:schemeClr val="bg1"/>
              </a:solidFill>
              <a:latin typeface="Consolas" panose="020B0609020204030204" pitchFamily="49" charset="0"/>
              <a:cs typeface="Lucida Sans Unicode" pitchFamily="34" charset="0"/>
            </a:endParaRPr>
          </a:p>
        </p:txBody>
      </p:sp>
      <p:sp>
        <p:nvSpPr>
          <p:cNvPr id="8" name="Rectangle 7"/>
          <p:cNvSpPr/>
          <p:nvPr/>
        </p:nvSpPr>
        <p:spPr>
          <a:xfrm>
            <a:off x="3860822" y="2423578"/>
            <a:ext cx="6398190"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a:solidFill>
                  <a:srgbClr val="000000"/>
                </a:solidFill>
                <a:latin typeface="Consolas" panose="020B0609020204030204" pitchFamily="49" charset="0"/>
                <a:ea typeface="Times New Roman" panose="02020603050405020304" pitchFamily="18" charset="0"/>
                <a:cs typeface="Lucida Sans Unicode" pitchFamily="34" charset="0"/>
              </a:rPr>
              <a:t>&lt;ul&gt;</a:t>
            </a:r>
          </a:p>
          <a:p>
            <a:pPr lvl="0"/>
            <a:r>
              <a:rPr lang="en-US" b="0">
                <a:solidFill>
                  <a:srgbClr val="000000"/>
                </a:solidFill>
                <a:latin typeface="Consolas" panose="020B0609020204030204" pitchFamily="49" charset="0"/>
                <a:ea typeface="Times New Roman" panose="02020603050405020304" pitchFamily="18" charset="0"/>
                <a:cs typeface="Lucida Sans Unicode" pitchFamily="34" charset="0"/>
              </a:rPr>
              <a:t>  &lt;li&gt;Please enter a name.&lt;/li&gt;</a:t>
            </a:r>
            <a:br>
              <a:rPr lang="en-US" b="0">
                <a:solidFill>
                  <a:srgbClr val="000000"/>
                </a:solidFill>
                <a:latin typeface="Consolas" panose="020B0609020204030204" pitchFamily="49" charset="0"/>
                <a:ea typeface="Times New Roman" panose="02020603050405020304" pitchFamily="18" charset="0"/>
                <a:cs typeface="Lucida Sans Unicode" pitchFamily="34" charset="0"/>
              </a:rPr>
            </a:br>
            <a:r>
              <a:rPr lang="en-US" b="0">
                <a:solidFill>
                  <a:srgbClr val="000000"/>
                </a:solidFill>
                <a:latin typeface="Consolas" panose="020B0609020204030204" pitchFamily="49" charset="0"/>
                <a:ea typeface="Times New Roman" panose="02020603050405020304" pitchFamily="18" charset="0"/>
                <a:cs typeface="Lucida Sans Unicode" pitchFamily="34" charset="0"/>
              </a:rPr>
              <a:t>  &lt;li&gt;The EmailAddress field is required&lt;/li&gt;</a:t>
            </a:r>
            <a:br>
              <a:rPr lang="en-US" b="0">
                <a:solidFill>
                  <a:srgbClr val="000000"/>
                </a:solidFill>
                <a:latin typeface="Consolas" panose="020B0609020204030204" pitchFamily="49" charset="0"/>
                <a:ea typeface="Times New Roman" panose="02020603050405020304" pitchFamily="18" charset="0"/>
                <a:cs typeface="Lucida Sans Unicode" pitchFamily="34" charset="0"/>
              </a:rPr>
            </a:br>
            <a:r>
              <a:rPr lang="en-US" b="0">
                <a:solidFill>
                  <a:srgbClr val="000000"/>
                </a:solidFill>
                <a:latin typeface="Consolas" panose="020B0609020204030204" pitchFamily="49" charset="0"/>
                <a:ea typeface="Times New Roman" panose="02020603050405020304" pitchFamily="18" charset="0"/>
                <a:cs typeface="Lucida Sans Unicode" pitchFamily="34" charset="0"/>
              </a:rPr>
              <a:t>&lt;/ul&gt;</a:t>
            </a:r>
            <a:endParaRPr lang="en-GB" b="0" dirty="0">
              <a:solidFill>
                <a:srgbClr val="000000"/>
              </a:solidFill>
              <a:latin typeface="Consolas" panose="020B0609020204030204" pitchFamily="49" charset="0"/>
              <a:cs typeface="Lucida Sans Unicode" pitchFamily="34" charset="0"/>
            </a:endParaRPr>
          </a:p>
        </p:txBody>
      </p:sp>
      <p:sp>
        <p:nvSpPr>
          <p:cNvPr id="9" name="Rectangle 8"/>
          <p:cNvSpPr/>
          <p:nvPr/>
        </p:nvSpPr>
        <p:spPr>
          <a:xfrm>
            <a:off x="3860822" y="5658015"/>
            <a:ext cx="5684432"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a:solidFill>
                  <a:srgbClr val="000000"/>
                </a:solidFill>
                <a:latin typeface="Consolas" panose="020B0609020204030204" pitchFamily="49" charset="0"/>
                <a:ea typeface="Times New Roman" panose="02020603050405020304" pitchFamily="18" charset="0"/>
                <a:cs typeface="Lucida Sans Unicode" pitchFamily="34" charset="0"/>
              </a:rPr>
              <a:t>Please enter a name.</a:t>
            </a:r>
            <a:endParaRPr lang="en-GB" b="0" dirty="0">
              <a:solidFill>
                <a:srgbClr val="000000"/>
              </a:solidFill>
              <a:latin typeface="Consolas" panose="020B0609020204030204" pitchFamily="49" charset="0"/>
              <a:cs typeface="Lucida Sans Unicode" pitchFamily="34" charset="0"/>
            </a:endParaRPr>
          </a:p>
        </p:txBody>
      </p:sp>
      <p:sp>
        <p:nvSpPr>
          <p:cNvPr id="10" name="Bent Arrow 9"/>
          <p:cNvSpPr/>
          <p:nvPr/>
        </p:nvSpPr>
        <p:spPr bwMode="auto">
          <a:xfrm flipV="1">
            <a:off x="2974925" y="2688581"/>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eaLnBrk="0" fontAlgn="base" hangingPunct="0">
              <a:spcBef>
                <a:spcPct val="0"/>
              </a:spcBef>
              <a:spcAft>
                <a:spcPct val="0"/>
              </a:spcAft>
            </a:pPr>
            <a:endParaRPr lang="en-GB" b="1">
              <a:solidFill>
                <a:srgbClr val="000000"/>
              </a:solidFill>
              <a:latin typeface="Verdana" pitchFamily="34" charset="0"/>
            </a:endParaRPr>
          </a:p>
        </p:txBody>
      </p:sp>
    </p:spTree>
    <p:extLst>
      <p:ext uri="{BB962C8B-B14F-4D97-AF65-F5344CB8AC3E}">
        <p14:creationId xmlns:p14="http://schemas.microsoft.com/office/powerpoint/2010/main" val="3603358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66ccfa82-c6b6-4912-8681-d1fed65966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 Validation Helpers (Continued)</a:t>
            </a:r>
          </a:p>
        </p:txBody>
      </p:sp>
      <p:sp>
        <p:nvSpPr>
          <p:cNvPr id="4" name="Content Placeholder 2"/>
          <p:cNvSpPr txBox="1">
            <a:spLocks/>
          </p:cNvSpPr>
          <p:nvPr/>
        </p:nvSpPr>
        <p:spPr>
          <a:xfrm>
            <a:off x="1296000" y="1550503"/>
            <a:ext cx="8740040" cy="461806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b="1" kern="0" dirty="0" err="1">
                <a:solidFill>
                  <a:srgbClr val="000000"/>
                </a:solidFill>
                <a:latin typeface="+mn-lt"/>
              </a:rPr>
              <a:t>ValidationSummaryTagHelper</a:t>
            </a:r>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pPr lvl="0"/>
            <a:endParaRPr lang="en-US" sz="2000" b="1" kern="0" dirty="0">
              <a:solidFill>
                <a:srgbClr val="000000"/>
              </a:solidFill>
              <a:latin typeface="+mn-lt"/>
            </a:endParaRPr>
          </a:p>
          <a:p>
            <a:r>
              <a:rPr lang="en-US" sz="2000" b="1" kern="0" dirty="0" err="1">
                <a:solidFill>
                  <a:srgbClr val="000000"/>
                </a:solidFill>
                <a:latin typeface="+mn-lt"/>
              </a:rPr>
              <a:t>ValidationMessageTagHelper</a:t>
            </a:r>
            <a:endParaRPr lang="en-US" sz="2000" b="1" kern="0" dirty="0">
              <a:solidFill>
                <a:srgbClr val="000000"/>
              </a:solidFill>
              <a:latin typeface="+mn-lt"/>
            </a:endParaRPr>
          </a:p>
        </p:txBody>
      </p:sp>
      <p:sp>
        <p:nvSpPr>
          <p:cNvPr id="5" name="Bent Arrow 4"/>
          <p:cNvSpPr/>
          <p:nvPr/>
        </p:nvSpPr>
        <p:spPr bwMode="auto">
          <a:xfrm flipV="1">
            <a:off x="2889553" y="2623441"/>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eaLnBrk="0" fontAlgn="base" hangingPunct="0">
              <a:spcBef>
                <a:spcPct val="0"/>
              </a:spcBef>
              <a:spcAft>
                <a:spcPct val="0"/>
              </a:spcAft>
            </a:pPr>
            <a:endParaRPr lang="en-GB" b="1">
              <a:solidFill>
                <a:srgbClr val="FFFFFF"/>
              </a:solidFill>
            </a:endParaRPr>
          </a:p>
        </p:txBody>
      </p:sp>
      <p:sp>
        <p:nvSpPr>
          <p:cNvPr id="6" name="Bent Arrow 5"/>
          <p:cNvSpPr/>
          <p:nvPr/>
        </p:nvSpPr>
        <p:spPr bwMode="auto">
          <a:xfrm flipV="1">
            <a:off x="2889553" y="5296692"/>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eaLnBrk="0" fontAlgn="base" hangingPunct="0">
              <a:spcBef>
                <a:spcPct val="0"/>
              </a:spcBef>
              <a:spcAft>
                <a:spcPct val="0"/>
              </a:spcAft>
            </a:pPr>
            <a:endParaRPr lang="en-GB" b="1">
              <a:solidFill>
                <a:srgbClr val="FFFFFF"/>
              </a:solidFill>
            </a:endParaRPr>
          </a:p>
        </p:txBody>
      </p:sp>
      <p:sp>
        <p:nvSpPr>
          <p:cNvPr id="7" name="Rectangle 6"/>
          <p:cNvSpPr/>
          <p:nvPr/>
        </p:nvSpPr>
        <p:spPr>
          <a:xfrm>
            <a:off x="1711518" y="2114365"/>
            <a:ext cx="7487850" cy="369332"/>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bg1"/>
                </a:solidFill>
                <a:latin typeface="Consolas" panose="020B0609020204030204" pitchFamily="49" charset="0"/>
                <a:cs typeface="Lucida Sans Unicode" pitchFamily="34" charset="0"/>
              </a:rPr>
              <a:t>&lt;div asp-validation-summary=“All”&gt;&lt;/div&gt;</a:t>
            </a:r>
            <a:endParaRPr lang="en-GB" b="0" dirty="0">
              <a:solidFill>
                <a:schemeClr val="bg1"/>
              </a:solidFill>
              <a:latin typeface="Consolas" panose="020B0609020204030204" pitchFamily="49" charset="0"/>
              <a:cs typeface="Lucida Sans Unicode" pitchFamily="34" charset="0"/>
            </a:endParaRPr>
          </a:p>
        </p:txBody>
      </p:sp>
      <p:sp>
        <p:nvSpPr>
          <p:cNvPr id="8" name="Rectangle 7"/>
          <p:cNvSpPr/>
          <p:nvPr/>
        </p:nvSpPr>
        <p:spPr>
          <a:xfrm>
            <a:off x="1711518" y="4455395"/>
            <a:ext cx="7346514" cy="369332"/>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&lt;span asp-validation-for=“Name”&gt;&lt;/span&gt;</a:t>
            </a:r>
            <a:endParaRPr lang="en-GB" b="0" dirty="0">
              <a:solidFill>
                <a:schemeClr val="bg1"/>
              </a:solidFill>
              <a:latin typeface="Consolas" panose="020B0609020204030204" pitchFamily="49" charset="0"/>
              <a:cs typeface="Lucida Sans Unicode" pitchFamily="34" charset="0"/>
            </a:endParaRPr>
          </a:p>
        </p:txBody>
      </p:sp>
      <p:sp>
        <p:nvSpPr>
          <p:cNvPr id="9" name="Rectangle 8"/>
          <p:cNvSpPr/>
          <p:nvPr/>
        </p:nvSpPr>
        <p:spPr>
          <a:xfrm>
            <a:off x="3860822" y="2609229"/>
            <a:ext cx="6398190"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&lt;ul&gt;</a:t>
            </a:r>
          </a:p>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  &lt;li&gt;Please enter a name.&lt;/li&gt;</a:t>
            </a:r>
            <a:b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br>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  &lt;li&gt;The </a:t>
            </a:r>
            <a:r>
              <a:rPr lang="en-US" b="0" dirty="0" err="1">
                <a:solidFill>
                  <a:srgbClr val="000000"/>
                </a:solidFill>
                <a:latin typeface="Consolas" panose="020B0609020204030204" pitchFamily="49" charset="0"/>
                <a:ea typeface="Times New Roman" panose="02020603050405020304" pitchFamily="18" charset="0"/>
                <a:cs typeface="Lucida Sans Unicode" pitchFamily="34" charset="0"/>
              </a:rPr>
              <a:t>EmailAddress</a:t>
            </a:r>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 field is required&lt;/li&gt;</a:t>
            </a:r>
            <a:b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br>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&lt;/ul&gt;</a:t>
            </a:r>
            <a:endParaRPr lang="en-GB" b="0" dirty="0">
              <a:solidFill>
                <a:srgbClr val="000000"/>
              </a:solidFill>
              <a:latin typeface="Consolas" panose="020B0609020204030204" pitchFamily="49" charset="0"/>
              <a:cs typeface="Lucida Sans Unicode" pitchFamily="34" charset="0"/>
            </a:endParaRPr>
          </a:p>
        </p:txBody>
      </p:sp>
      <p:sp>
        <p:nvSpPr>
          <p:cNvPr id="10" name="Rectangle 9"/>
          <p:cNvSpPr/>
          <p:nvPr/>
        </p:nvSpPr>
        <p:spPr>
          <a:xfrm>
            <a:off x="3860822" y="5652292"/>
            <a:ext cx="5684432"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a:solidFill>
                  <a:srgbClr val="000000"/>
                </a:solidFill>
                <a:latin typeface="Consolas" panose="020B0609020204030204" pitchFamily="49" charset="0"/>
                <a:ea typeface="Times New Roman" panose="02020603050405020304" pitchFamily="18" charset="0"/>
                <a:cs typeface="Lucida Sans Unicode" pitchFamily="34" charset="0"/>
              </a:rPr>
              <a:t>Please enter a name.</a:t>
            </a:r>
            <a:endParaRPr lang="en-GB" b="0" dirty="0">
              <a:solidFill>
                <a:srgbClr val="000000"/>
              </a:solidFill>
              <a:latin typeface="Consolas" panose="020B0609020204030204" pitchFamily="49" charset="0"/>
              <a:cs typeface="Lucida Sans Unicode" pitchFamily="34" charset="0"/>
            </a:endParaRPr>
          </a:p>
        </p:txBody>
      </p:sp>
    </p:spTree>
    <p:extLst>
      <p:ext uri="{BB962C8B-B14F-4D97-AF65-F5344CB8AC3E}">
        <p14:creationId xmlns:p14="http://schemas.microsoft.com/office/powerpoint/2010/main" val="4167936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39e6ddf3-f533-43d8-b544-70f1ba064541">
    <p:spTree>
      <p:nvGrpSpPr>
        <p:cNvPr id="1" name=""/>
        <p:cNvGrpSpPr/>
        <p:nvPr/>
      </p:nvGrpSpPr>
      <p:grpSpPr>
        <a:xfrm>
          <a:off x="0" y="0"/>
          <a:ext cx="0" cy="0"/>
          <a:chOff x="0" y="0"/>
          <a:chExt cx="0" cy="0"/>
        </a:xfrm>
      </p:grpSpPr>
      <p:sp>
        <p:nvSpPr>
          <p:cNvPr id="2" name="Title 1"/>
          <p:cNvSpPr>
            <a:spLocks noGrp="1"/>
          </p:cNvSpPr>
          <p:nvPr>
            <p:ph type="title"/>
          </p:nvPr>
        </p:nvSpPr>
        <p:spPr>
          <a:xfrm>
            <a:off x="1467540" y="689429"/>
            <a:ext cx="9293225" cy="740664"/>
          </a:xfrm>
        </p:spPr>
        <p:txBody>
          <a:bodyPr/>
          <a:lstStyle/>
          <a:p>
            <a:r>
              <a:rPr lang="en-US" sz="2400" dirty="0"/>
              <a:t>Demonstration: How to Validate User Input with Data Annotations</a:t>
            </a:r>
            <a:endParaRPr lang="en-IN" sz="2400" dirty="0"/>
          </a:p>
        </p:txBody>
      </p:sp>
      <p:sp>
        <p:nvSpPr>
          <p:cNvPr id="4" name="Content Placeholder 2"/>
          <p:cNvSpPr txBox="1">
            <a:spLocks/>
          </p:cNvSpPr>
          <p:nvPr/>
        </p:nvSpPr>
        <p:spPr>
          <a:xfrm>
            <a:off x="1467540" y="1895061"/>
            <a:ext cx="8634404" cy="427351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In this demonstration, you will learn how to:</a:t>
            </a:r>
          </a:p>
          <a:p>
            <a:r>
              <a:rPr lang="en-US" sz="2000" dirty="0">
                <a:latin typeface="+mn-lt"/>
              </a:rPr>
              <a:t>Add validation data annotations to a model </a:t>
            </a:r>
          </a:p>
          <a:p>
            <a:r>
              <a:rPr lang="en-US" sz="2000" dirty="0">
                <a:latin typeface="+mn-lt"/>
              </a:rPr>
              <a:t>Use the </a:t>
            </a:r>
            <a:r>
              <a:rPr lang="en-US" sz="2000" b="1" dirty="0" err="1">
                <a:latin typeface="+mn-lt"/>
              </a:rPr>
              <a:t>ModelState.IsValid</a:t>
            </a:r>
            <a:r>
              <a:rPr lang="en-US" sz="2000" b="1" dirty="0">
                <a:latin typeface="+mn-lt"/>
              </a:rPr>
              <a:t> </a:t>
            </a:r>
            <a:r>
              <a:rPr lang="en-US" sz="2000" dirty="0">
                <a:latin typeface="+mn-lt"/>
              </a:rPr>
              <a:t>property in a handler</a:t>
            </a:r>
          </a:p>
          <a:p>
            <a:r>
              <a:rPr lang="en-US" sz="2000" dirty="0">
                <a:latin typeface="+mn-lt"/>
              </a:rPr>
              <a:t>Use validation helpers in a Page Content</a:t>
            </a:r>
          </a:p>
          <a:p>
            <a:pPr lvl="0"/>
            <a:endParaRPr lang="en-US" sz="2000" kern="0" dirty="0">
              <a:solidFill>
                <a:srgbClr val="000000"/>
              </a:solidFill>
              <a:latin typeface="+mn-lt"/>
            </a:endParaRPr>
          </a:p>
        </p:txBody>
      </p:sp>
    </p:spTree>
    <p:extLst>
      <p:ext uri="{BB962C8B-B14F-4D97-AF65-F5344CB8AC3E}">
        <p14:creationId xmlns:p14="http://schemas.microsoft.com/office/powerpoint/2010/main" val="1729972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8257fa0f-6dfe-443f-8198-8c5c51acd88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Adding Custom Validations</a:t>
            </a:r>
          </a:p>
        </p:txBody>
      </p:sp>
      <p:sp>
        <p:nvSpPr>
          <p:cNvPr id="4" name="Content Placeholder 2"/>
          <p:cNvSpPr txBox="1">
            <a:spLocks/>
          </p:cNvSpPr>
          <p:nvPr/>
        </p:nvSpPr>
        <p:spPr>
          <a:xfrm>
            <a:off x="1192696" y="1630016"/>
            <a:ext cx="10190921" cy="488398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Create custom validation data annotations</a:t>
            </a:r>
          </a:p>
          <a:p>
            <a:pPr marL="0" indent="0">
              <a:buNone/>
            </a:pPr>
            <a:endParaRPr lang="en-US" sz="2000" kern="0" dirty="0">
              <a:solidFill>
                <a:srgbClr val="000000"/>
              </a:solidFill>
              <a:latin typeface="+mn-lt"/>
              <a:cs typeface="Consolas" panose="020B0609020204030204" pitchFamily="49" charset="0"/>
            </a:endParaRP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public class </a:t>
            </a:r>
            <a:r>
              <a:rPr lang="en-US" sz="2000" kern="0" dirty="0" err="1">
                <a:solidFill>
                  <a:srgbClr val="000000"/>
                </a:solidFill>
                <a:latin typeface="Consolas" panose="020B0609020204030204" pitchFamily="49" charset="0"/>
                <a:cs typeface="Consolas" panose="020B0609020204030204" pitchFamily="49" charset="0"/>
              </a:rPr>
              <a:t>AllLettersValidationAttribute</a:t>
            </a:r>
            <a:r>
              <a:rPr lang="en-US" sz="2000" kern="0" dirty="0">
                <a:solidFill>
                  <a:srgbClr val="000000"/>
                </a:solidFill>
                <a:latin typeface="Consolas" panose="020B0609020204030204" pitchFamily="49" charset="0"/>
                <a:cs typeface="Consolas" panose="020B0609020204030204" pitchFamily="49" charset="0"/>
              </a:rPr>
              <a:t> : </a:t>
            </a:r>
            <a:r>
              <a:rPr lang="en-US" sz="2000" kern="0" dirty="0" err="1">
                <a:solidFill>
                  <a:srgbClr val="000000"/>
                </a:solidFill>
                <a:latin typeface="Consolas" panose="020B0609020204030204" pitchFamily="49" charset="0"/>
                <a:cs typeface="Consolas" panose="020B0609020204030204" pitchFamily="49" charset="0"/>
              </a:rPr>
              <a:t>ValidationAttribute</a:t>
            </a:r>
            <a:r>
              <a:rPr lang="en-US" sz="2000" kern="0" dirty="0">
                <a:solidFill>
                  <a:srgbClr val="000000"/>
                </a:solidFill>
                <a:latin typeface="Consolas" panose="020B0609020204030204" pitchFamily="49" charset="0"/>
                <a:cs typeface="Consolas" panose="020B0609020204030204" pitchFamily="49" charset="0"/>
              </a:rPr>
              <a:t> {</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public override bool </a:t>
            </a:r>
            <a:r>
              <a:rPr lang="en-US" sz="2000" kern="0" dirty="0" err="1">
                <a:solidFill>
                  <a:srgbClr val="000000"/>
                </a:solidFill>
                <a:latin typeface="Consolas" panose="020B0609020204030204" pitchFamily="49" charset="0"/>
                <a:cs typeface="Consolas" panose="020B0609020204030204" pitchFamily="49" charset="0"/>
              </a:rPr>
              <a:t>IsValid</a:t>
            </a:r>
            <a:r>
              <a:rPr lang="en-US" sz="2000" kern="0" dirty="0">
                <a:solidFill>
                  <a:srgbClr val="000000"/>
                </a:solidFill>
                <a:latin typeface="Consolas" panose="020B0609020204030204" pitchFamily="49" charset="0"/>
                <a:cs typeface="Consolas" panose="020B0609020204030204" pitchFamily="49" charset="0"/>
              </a:rPr>
              <a:t>(Object value) {</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return ((string)value).All(</a:t>
            </a:r>
            <a:r>
              <a:rPr lang="en-US" sz="2000" kern="0" dirty="0" err="1">
                <a:solidFill>
                  <a:srgbClr val="000000"/>
                </a:solidFill>
                <a:latin typeface="Consolas" panose="020B0609020204030204" pitchFamily="49" charset="0"/>
                <a:cs typeface="Consolas" panose="020B0609020204030204" pitchFamily="49" charset="0"/>
              </a:rPr>
              <a:t>Char.IsLetter</a:t>
            </a:r>
            <a:r>
              <a:rPr lang="en-US" sz="2000" kern="0" dirty="0">
                <a:solidFill>
                  <a:srgbClr val="000000"/>
                </a:solidFill>
                <a:latin typeface="Consolas" panose="020B0609020204030204" pitchFamily="49" charset="0"/>
                <a:cs typeface="Consolas" panose="020B0609020204030204" pitchFamily="49" charset="0"/>
              </a:rPr>
              <a:t>);</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a:t>
            </a:r>
          </a:p>
          <a:p>
            <a:pPr marL="0" indent="0">
              <a:buNone/>
            </a:pPr>
            <a:endParaRPr lang="en-US" sz="2000" kern="0" dirty="0">
              <a:solidFill>
                <a:srgbClr val="000000"/>
              </a:solidFill>
              <a:latin typeface="+mn-lt"/>
              <a:cs typeface="Consolas" panose="020B0609020204030204" pitchFamily="49" charset="0"/>
            </a:endParaRPr>
          </a:p>
          <a:p>
            <a:pPr lvl="0"/>
            <a:r>
              <a:rPr lang="en-US" sz="2000" kern="0" dirty="0">
                <a:solidFill>
                  <a:srgbClr val="000000"/>
                </a:solidFill>
                <a:latin typeface="+mn-lt"/>
              </a:rPr>
              <a:t>Use custom validation data annotations</a:t>
            </a:r>
          </a:p>
          <a:p>
            <a:pPr marL="0" indent="0">
              <a:buNone/>
            </a:pPr>
            <a:endParaRPr lang="en-US" sz="2000" kern="0" dirty="0">
              <a:solidFill>
                <a:srgbClr val="000000"/>
              </a:solidFill>
              <a:latin typeface="+mn-lt"/>
              <a:cs typeface="Consolas" panose="020B0609020204030204" pitchFamily="49" charset="0"/>
            </a:endParaRP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a:t>
            </a:r>
            <a:r>
              <a:rPr lang="en-US" sz="2000" kern="0" dirty="0" err="1">
                <a:solidFill>
                  <a:srgbClr val="000000"/>
                </a:solidFill>
                <a:latin typeface="Consolas" panose="020B0609020204030204" pitchFamily="49" charset="0"/>
                <a:cs typeface="Consolas" panose="020B0609020204030204" pitchFamily="49" charset="0"/>
              </a:rPr>
              <a:t>AllLettersValidation</a:t>
            </a:r>
            <a:r>
              <a:rPr lang="en-US" sz="2000" kern="0" dirty="0">
                <a:solidFill>
                  <a:srgbClr val="000000"/>
                </a:solidFill>
                <a:latin typeface="Consolas" panose="020B0609020204030204" pitchFamily="49" charset="0"/>
                <a:cs typeface="Consolas" panose="020B0609020204030204" pitchFamily="49" charset="0"/>
              </a:rPr>
              <a:t>(</a:t>
            </a:r>
            <a:r>
              <a:rPr lang="en-US" sz="2000" kern="0" dirty="0" err="1">
                <a:solidFill>
                  <a:srgbClr val="000000"/>
                </a:solidFill>
                <a:latin typeface="Consolas" panose="020B0609020204030204" pitchFamily="49" charset="0"/>
                <a:cs typeface="Consolas" panose="020B0609020204030204" pitchFamily="49" charset="0"/>
              </a:rPr>
              <a:t>ErrorMessage</a:t>
            </a:r>
            <a:r>
              <a:rPr lang="en-US" sz="2000" kern="0" dirty="0">
                <a:solidFill>
                  <a:srgbClr val="000000"/>
                </a:solidFill>
                <a:latin typeface="Consolas" panose="020B0609020204030204" pitchFamily="49" charset="0"/>
                <a:cs typeface="Consolas" panose="020B0609020204030204" pitchFamily="49" charset="0"/>
              </a:rPr>
              <a:t> = "Only letters allowed.")]</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public string Name { get; set; }</a:t>
            </a:r>
          </a:p>
          <a:p>
            <a:pPr marL="0" indent="0">
              <a:buNone/>
            </a:pPr>
            <a:endParaRPr lang="en-US" sz="2000" kern="0" dirty="0">
              <a:solidFill>
                <a:srgbClr val="000000"/>
              </a:solidFill>
              <a:latin typeface="+mn-lt"/>
              <a:cs typeface="Consolas" panose="020B0609020204030204" pitchFamily="49" charset="0"/>
            </a:endParaRPr>
          </a:p>
          <a:p>
            <a:pPr marL="0" indent="0">
              <a:buNone/>
            </a:pPr>
            <a:endParaRPr lang="en-US" sz="2000" kern="0" dirty="0">
              <a:solidFill>
                <a:srgbClr val="000000"/>
              </a:solidFill>
              <a:latin typeface="+mn-lt"/>
            </a:endParaRPr>
          </a:p>
        </p:txBody>
      </p:sp>
    </p:spTree>
    <p:extLst>
      <p:ext uri="{BB962C8B-B14F-4D97-AF65-F5344CB8AC3E}">
        <p14:creationId xmlns:p14="http://schemas.microsoft.com/office/powerpoint/2010/main" val="2546153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676790bb-e619-4803-a307-810f5857f7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Demonstration: How to Add Custom Validations</a:t>
            </a:r>
            <a:endParaRPr lang="en-IN" sz="2400" dirty="0"/>
          </a:p>
        </p:txBody>
      </p:sp>
      <p:sp>
        <p:nvSpPr>
          <p:cNvPr id="4" name="Content Placeholder 2"/>
          <p:cNvSpPr txBox="1">
            <a:spLocks/>
          </p:cNvSpPr>
          <p:nvPr/>
        </p:nvSpPr>
        <p:spPr>
          <a:xfrm>
            <a:off x="1296000" y="1656521"/>
            <a:ext cx="8805944" cy="451204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In this demonstration, you will learn how to add custom validations </a:t>
            </a:r>
          </a:p>
          <a:p>
            <a:pPr marL="0" indent="0">
              <a:buNone/>
            </a:pPr>
            <a:endParaRPr lang="en-US" sz="2000" kern="0" dirty="0">
              <a:solidFill>
                <a:srgbClr val="000000"/>
              </a:solidFill>
              <a:latin typeface="+mn-lt"/>
            </a:endParaRPr>
          </a:p>
        </p:txBody>
      </p:sp>
    </p:spTree>
    <p:extLst>
      <p:ext uri="{BB962C8B-B14F-4D97-AF65-F5344CB8AC3E}">
        <p14:creationId xmlns:p14="http://schemas.microsoft.com/office/powerpoint/2010/main" val="2546338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Lab: Developing Models</a:t>
            </a:r>
          </a:p>
        </p:txBody>
      </p:sp>
      <p:sp>
        <p:nvSpPr>
          <p:cNvPr id="3" name="Text Placeholder 2"/>
          <p:cNvSpPr>
            <a:spLocks noGrp="1"/>
          </p:cNvSpPr>
          <p:nvPr>
            <p:ph type="body" idx="1"/>
          </p:nvPr>
        </p:nvSpPr>
        <p:spPr/>
        <p:txBody>
          <a:bodyPr>
            <a:normAutofit/>
          </a:bodyPr>
          <a:lstStyle/>
          <a:p>
            <a:r>
              <a:rPr lang="en-US" sz="2000" dirty="0"/>
              <a:t>Exercise 1: Adding a Model
Exercise 2: Working with Forms
Exercise 3: Adding Validation</a:t>
            </a:r>
            <a:endParaRPr lang="en-IN" sz="2000" dirty="0"/>
          </a:p>
        </p:txBody>
      </p:sp>
      <p:sp>
        <p:nvSpPr>
          <p:cNvPr id="4" name="TextBox 3"/>
          <p:cNvSpPr txBox="1"/>
          <p:nvPr/>
        </p:nvSpPr>
        <p:spPr>
          <a:xfrm>
            <a:off x="1982789" y="6163356"/>
            <a:ext cx="4529573" cy="523220"/>
          </a:xfrm>
          <a:prstGeom prst="rect">
            <a:avLst/>
          </a:prstGeom>
          <a:noFill/>
        </p:spPr>
        <p:txBody>
          <a:bodyPr vert="horz" wrap="none" rtlCol="0">
            <a:spAutoFit/>
          </a:bodyPr>
          <a:lstStyle/>
          <a:p>
            <a:r>
              <a:rPr lang="en-IN" sz="2800">
                <a:latin typeface="Segoe UI" panose="020B0502040204020203" pitchFamily="34" charset="0"/>
              </a:rPr>
              <a:t>Estimated Time: 60 minutes</a:t>
            </a:r>
          </a:p>
        </p:txBody>
      </p:sp>
    </p:spTree>
    <p:extLst>
      <p:ext uri="{BB962C8B-B14F-4D97-AF65-F5344CB8AC3E}">
        <p14:creationId xmlns:p14="http://schemas.microsoft.com/office/powerpoint/2010/main" val="4120664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1: Creating Models</a:t>
            </a:r>
            <a:endParaRPr lang="en-IN" sz="2400" dirty="0"/>
          </a:p>
        </p:txBody>
      </p:sp>
      <p:sp>
        <p:nvSpPr>
          <p:cNvPr id="3" name="Text Placeholder 2"/>
          <p:cNvSpPr>
            <a:spLocks noGrp="1"/>
          </p:cNvSpPr>
          <p:nvPr>
            <p:ph type="body" idx="1"/>
          </p:nvPr>
        </p:nvSpPr>
        <p:spPr/>
        <p:txBody>
          <a:bodyPr>
            <a:normAutofit/>
          </a:bodyPr>
          <a:lstStyle/>
          <a:p>
            <a:r>
              <a:rPr lang="en-US" sz="2000" dirty="0"/>
              <a:t>Developing Models
Passing Models to Page Content
Binding Models to Pages and Displaying Data
Demonstration: How to Bind Models To Pages
What Are Model Binders?
Adding CRUD Operations to Pages</a:t>
            </a:r>
            <a:endParaRPr lang="en-IN" sz="2000" dirty="0"/>
          </a:p>
        </p:txBody>
      </p:sp>
    </p:spTree>
    <p:extLst>
      <p:ext uri="{BB962C8B-B14F-4D97-AF65-F5344CB8AC3E}">
        <p14:creationId xmlns:p14="http://schemas.microsoft.com/office/powerpoint/2010/main" val="599459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Developing Models</a:t>
            </a:r>
          </a:p>
        </p:txBody>
      </p:sp>
      <p:sp>
        <p:nvSpPr>
          <p:cNvPr id="4" name="Content Placeholder 2"/>
          <p:cNvSpPr txBox="1">
            <a:spLocks/>
          </p:cNvSpPr>
          <p:nvPr/>
        </p:nvSpPr>
        <p:spPr>
          <a:xfrm>
            <a:off x="1296000" y="1537251"/>
            <a:ext cx="8805944" cy="463131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A model is a collection of classes</a:t>
            </a:r>
          </a:p>
          <a:p>
            <a:pPr marL="0" indent="0">
              <a:buNone/>
            </a:pPr>
            <a:endParaRPr lang="en-US" sz="2000" kern="0" dirty="0">
              <a:solidFill>
                <a:srgbClr val="000000"/>
              </a:solidFill>
              <a:latin typeface="+mn-lt"/>
            </a:endParaRPr>
          </a:p>
        </p:txBody>
      </p:sp>
      <p:pic>
        <p:nvPicPr>
          <p:cNvPr id="5" name="Picture 4" descr="A UML Logical Data Model diagram that describes the relationship between the Photo and Comment model classes."/>
          <p:cNvPicPr>
            <a:picLocks noChangeAspect="1"/>
          </p:cNvPicPr>
          <p:nvPr/>
        </p:nvPicPr>
        <p:blipFill>
          <a:blip r:embed="rId3"/>
          <a:stretch>
            <a:fillRect/>
          </a:stretch>
        </p:blipFill>
        <p:spPr>
          <a:xfrm>
            <a:off x="1982788" y="2555619"/>
            <a:ext cx="8164964" cy="2078548"/>
          </a:xfrm>
          <a:prstGeom prst="rect">
            <a:avLst/>
          </a:prstGeom>
        </p:spPr>
      </p:pic>
    </p:spTree>
    <p:extLst>
      <p:ext uri="{BB962C8B-B14F-4D97-AF65-F5344CB8AC3E}">
        <p14:creationId xmlns:p14="http://schemas.microsoft.com/office/powerpoint/2010/main" val="423807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6cd428d-dd5b-414a-9421-1779476e80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The Photo and Comment Model Classes</a:t>
            </a:r>
            <a:endParaRPr lang="en-IN" sz="2400" dirty="0"/>
          </a:p>
        </p:txBody>
      </p:sp>
      <p:sp>
        <p:nvSpPr>
          <p:cNvPr id="4" name="Content Placeholder 3"/>
          <p:cNvSpPr txBox="1">
            <a:spLocks/>
          </p:cNvSpPr>
          <p:nvPr/>
        </p:nvSpPr>
        <p:spPr>
          <a:xfrm>
            <a:off x="1161153" y="1108320"/>
            <a:ext cx="6627812" cy="2646878"/>
          </a:xfrm>
          <a:prstGeom prst="rect">
            <a:avLst/>
          </a:prstGeom>
        </p:spPr>
        <p:txBody>
          <a:bodyPr wrap="square">
            <a:sp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sz="1400" kern="0" dirty="0">
                <a:solidFill>
                  <a:schemeClr val="tx2"/>
                </a:solidFill>
                <a:highlight>
                  <a:srgbClr val="FFFFFF"/>
                </a:highlight>
                <a:latin typeface="Consolas" panose="020B0609020204030204" pitchFamily="49" charset="0"/>
                <a:cs typeface="Consolas" panose="020B0609020204030204" pitchFamily="49" charset="0"/>
              </a:rPr>
              <a:t>public class Photo {</a:t>
            </a:r>
          </a:p>
          <a:p>
            <a:pPr marL="0" indent="0">
              <a:buNone/>
            </a:pPr>
            <a:r>
              <a:rPr lang="en-GB" sz="1400" kern="0" dirty="0">
                <a:solidFill>
                  <a:schemeClr val="tx2"/>
                </a:solidFill>
                <a:highlight>
                  <a:srgbClr val="FFFFFF"/>
                </a:highlight>
                <a:latin typeface="Consolas" panose="020B0609020204030204" pitchFamily="49" charset="0"/>
                <a:cs typeface="Consolas" panose="020B0609020204030204" pitchFamily="49" charset="0"/>
              </a:rPr>
              <a:t>   public </a:t>
            </a:r>
            <a:r>
              <a:rPr lang="en-GB" sz="1400" kern="0" dirty="0" err="1">
                <a:solidFill>
                  <a:schemeClr val="tx2"/>
                </a:solidFill>
                <a:highlight>
                  <a:srgbClr val="FFFFFF"/>
                </a:highlight>
                <a:latin typeface="Consolas" panose="020B0609020204030204" pitchFamily="49" charset="0"/>
                <a:cs typeface="Consolas" panose="020B0609020204030204" pitchFamily="49" charset="0"/>
              </a:rPr>
              <a:t>int</a:t>
            </a:r>
            <a:r>
              <a:rPr lang="en-GB" sz="1400" kern="0" dirty="0">
                <a:solidFill>
                  <a:schemeClr val="tx2"/>
                </a:solidFill>
                <a:highlight>
                  <a:srgbClr val="FFFFFF"/>
                </a:highlight>
                <a:latin typeface="Consolas" panose="020B0609020204030204" pitchFamily="49" charset="0"/>
                <a:cs typeface="Consolas" panose="020B0609020204030204" pitchFamily="49" charset="0"/>
              </a:rPr>
              <a:t> </a:t>
            </a:r>
            <a:r>
              <a:rPr lang="en-GB" sz="1400" kern="0" dirty="0" err="1">
                <a:solidFill>
                  <a:schemeClr val="tx2"/>
                </a:solidFill>
                <a:highlight>
                  <a:srgbClr val="FFFFFF"/>
                </a:highlight>
                <a:latin typeface="Consolas" panose="020B0609020204030204" pitchFamily="49" charset="0"/>
                <a:cs typeface="Consolas" panose="020B0609020204030204" pitchFamily="49" charset="0"/>
              </a:rPr>
              <a:t>PhotoID</a:t>
            </a:r>
            <a:r>
              <a:rPr lang="en-GB" sz="1400" kern="0" dirty="0">
                <a:solidFill>
                  <a:schemeClr val="tx2"/>
                </a:solidFill>
                <a:highlight>
                  <a:srgbClr val="FFFFFF"/>
                </a:highlight>
                <a:latin typeface="Consolas" panose="020B0609020204030204" pitchFamily="49" charset="0"/>
                <a:cs typeface="Consolas" panose="020B0609020204030204" pitchFamily="49" charset="0"/>
              </a:rPr>
              <a:t> { get; set; }</a:t>
            </a:r>
          </a:p>
          <a:p>
            <a:pPr marL="0" indent="0">
              <a:buNone/>
            </a:pPr>
            <a:r>
              <a:rPr lang="en-GB" sz="1400" kern="0" dirty="0">
                <a:solidFill>
                  <a:schemeClr val="tx2"/>
                </a:solidFill>
                <a:highlight>
                  <a:srgbClr val="FFFFFF"/>
                </a:highlight>
                <a:latin typeface="Consolas" panose="020B0609020204030204" pitchFamily="49" charset="0"/>
                <a:cs typeface="Consolas" panose="020B0609020204030204" pitchFamily="49" charset="0"/>
              </a:rPr>
              <a:t>   public string Title { get; set; }</a:t>
            </a:r>
          </a:p>
          <a:p>
            <a:pPr marL="0" indent="0">
              <a:buNone/>
            </a:pPr>
            <a:r>
              <a:rPr lang="en-GB" sz="1400" kern="0" dirty="0">
                <a:solidFill>
                  <a:schemeClr val="tx2"/>
                </a:solidFill>
                <a:highlight>
                  <a:srgbClr val="FFFFFF"/>
                </a:highlight>
                <a:latin typeface="Consolas" panose="020B0609020204030204" pitchFamily="49" charset="0"/>
                <a:cs typeface="Consolas" panose="020B0609020204030204" pitchFamily="49" charset="0"/>
              </a:rPr>
              <a:t>   public byte[] </a:t>
            </a:r>
            <a:r>
              <a:rPr lang="en-GB" sz="1400" kern="0" dirty="0" err="1">
                <a:solidFill>
                  <a:schemeClr val="tx2"/>
                </a:solidFill>
                <a:highlight>
                  <a:srgbClr val="FFFFFF"/>
                </a:highlight>
                <a:latin typeface="Consolas" panose="020B0609020204030204" pitchFamily="49" charset="0"/>
                <a:cs typeface="Consolas" panose="020B0609020204030204" pitchFamily="49" charset="0"/>
              </a:rPr>
              <a:t>PhotoFile</a:t>
            </a:r>
            <a:r>
              <a:rPr lang="en-GB" sz="1400" kern="0" dirty="0">
                <a:solidFill>
                  <a:schemeClr val="tx2"/>
                </a:solidFill>
                <a:highlight>
                  <a:srgbClr val="FFFFFF"/>
                </a:highlight>
                <a:latin typeface="Consolas" panose="020B0609020204030204" pitchFamily="49" charset="0"/>
                <a:cs typeface="Consolas" panose="020B0609020204030204" pitchFamily="49" charset="0"/>
              </a:rPr>
              <a:t> { get; set; }</a:t>
            </a:r>
          </a:p>
          <a:p>
            <a:pPr marL="0" indent="0">
              <a:buNone/>
            </a:pPr>
            <a:r>
              <a:rPr lang="en-GB" sz="1400" kern="0" dirty="0">
                <a:solidFill>
                  <a:schemeClr val="tx2"/>
                </a:solidFill>
                <a:highlight>
                  <a:srgbClr val="FFFFFF"/>
                </a:highlight>
                <a:latin typeface="Consolas" panose="020B0609020204030204" pitchFamily="49" charset="0"/>
                <a:cs typeface="Consolas" panose="020B0609020204030204" pitchFamily="49" charset="0"/>
              </a:rPr>
              <a:t>   public string Description { get; set; }</a:t>
            </a:r>
          </a:p>
          <a:p>
            <a:pPr marL="0" indent="0">
              <a:buNone/>
            </a:pPr>
            <a:r>
              <a:rPr lang="en-GB" sz="1400" kern="0" dirty="0">
                <a:solidFill>
                  <a:schemeClr val="tx2"/>
                </a:solidFill>
                <a:highlight>
                  <a:srgbClr val="FFFFFF"/>
                </a:highlight>
                <a:latin typeface="Consolas" panose="020B0609020204030204" pitchFamily="49" charset="0"/>
                <a:cs typeface="Consolas" panose="020B0609020204030204" pitchFamily="49" charset="0"/>
              </a:rPr>
              <a:t>   public </a:t>
            </a:r>
            <a:r>
              <a:rPr lang="en-GB" sz="1400" kern="0" dirty="0" err="1">
                <a:solidFill>
                  <a:schemeClr val="tx2"/>
                </a:solidFill>
                <a:highlight>
                  <a:srgbClr val="FFFFFF"/>
                </a:highlight>
                <a:latin typeface="Consolas" panose="020B0609020204030204" pitchFamily="49" charset="0"/>
                <a:cs typeface="Consolas" panose="020B0609020204030204" pitchFamily="49" charset="0"/>
              </a:rPr>
              <a:t>DateTime</a:t>
            </a:r>
            <a:r>
              <a:rPr lang="en-GB" sz="1400" kern="0" dirty="0">
                <a:solidFill>
                  <a:schemeClr val="tx2"/>
                </a:solidFill>
                <a:highlight>
                  <a:srgbClr val="FFFFFF"/>
                </a:highlight>
                <a:latin typeface="Consolas" panose="020B0609020204030204" pitchFamily="49" charset="0"/>
                <a:cs typeface="Consolas" panose="020B0609020204030204" pitchFamily="49" charset="0"/>
              </a:rPr>
              <a:t> </a:t>
            </a:r>
            <a:r>
              <a:rPr lang="en-GB" sz="1400" kern="0" dirty="0" err="1">
                <a:solidFill>
                  <a:schemeClr val="tx2"/>
                </a:solidFill>
                <a:highlight>
                  <a:srgbClr val="FFFFFF"/>
                </a:highlight>
                <a:latin typeface="Consolas" panose="020B0609020204030204" pitchFamily="49" charset="0"/>
                <a:cs typeface="Consolas" panose="020B0609020204030204" pitchFamily="49" charset="0"/>
              </a:rPr>
              <a:t>CreatedDate</a:t>
            </a:r>
            <a:r>
              <a:rPr lang="en-GB" sz="1400" kern="0" dirty="0">
                <a:solidFill>
                  <a:schemeClr val="tx2"/>
                </a:solidFill>
                <a:highlight>
                  <a:srgbClr val="FFFFFF"/>
                </a:highlight>
                <a:latin typeface="Consolas" panose="020B0609020204030204" pitchFamily="49" charset="0"/>
                <a:cs typeface="Consolas" panose="020B0609020204030204" pitchFamily="49" charset="0"/>
              </a:rPr>
              <a:t> { get; set; }</a:t>
            </a:r>
          </a:p>
          <a:p>
            <a:pPr marL="0" indent="0">
              <a:buNone/>
            </a:pPr>
            <a:r>
              <a:rPr lang="en-GB" sz="1400" kern="0" dirty="0">
                <a:solidFill>
                  <a:schemeClr val="tx2"/>
                </a:solidFill>
                <a:highlight>
                  <a:srgbClr val="FFFFFF"/>
                </a:highlight>
                <a:latin typeface="Consolas" panose="020B0609020204030204" pitchFamily="49" charset="0"/>
                <a:cs typeface="Consolas" panose="020B0609020204030204" pitchFamily="49" charset="0"/>
              </a:rPr>
              <a:t>   public string Owner { get; set; }</a:t>
            </a:r>
          </a:p>
          <a:p>
            <a:pPr marL="0" indent="0">
              <a:buNone/>
            </a:pPr>
            <a:r>
              <a:rPr lang="en-GB" sz="1400" kern="0" dirty="0">
                <a:solidFill>
                  <a:schemeClr val="tx2"/>
                </a:solidFill>
                <a:highlight>
                  <a:srgbClr val="FFFFFF"/>
                </a:highlight>
                <a:latin typeface="Consolas" panose="020B0609020204030204" pitchFamily="49" charset="0"/>
                <a:cs typeface="Consolas" panose="020B0609020204030204" pitchFamily="49" charset="0"/>
              </a:rPr>
              <a:t>   public virtual </a:t>
            </a:r>
            <a:r>
              <a:rPr lang="en-GB" sz="1400" kern="0" dirty="0" err="1">
                <a:solidFill>
                  <a:schemeClr val="tx2"/>
                </a:solidFill>
                <a:highlight>
                  <a:srgbClr val="FFFFFF"/>
                </a:highlight>
                <a:latin typeface="Consolas" panose="020B0609020204030204" pitchFamily="49" charset="0"/>
                <a:cs typeface="Consolas" panose="020B0609020204030204" pitchFamily="49" charset="0"/>
              </a:rPr>
              <a:t>ICollection</a:t>
            </a:r>
            <a:r>
              <a:rPr lang="en-GB" sz="1400" kern="0" dirty="0">
                <a:solidFill>
                  <a:schemeClr val="tx2"/>
                </a:solidFill>
                <a:highlight>
                  <a:srgbClr val="FFFFFF"/>
                </a:highlight>
                <a:latin typeface="Consolas" panose="020B0609020204030204" pitchFamily="49" charset="0"/>
                <a:cs typeface="Consolas" panose="020B0609020204030204" pitchFamily="49" charset="0"/>
              </a:rPr>
              <a:t>&lt;Comment&gt; Comments { get; set; }</a:t>
            </a:r>
          </a:p>
          <a:p>
            <a:pPr marL="0" indent="0">
              <a:buNone/>
            </a:pPr>
            <a:r>
              <a:rPr lang="en-GB" sz="1400" kern="0" dirty="0">
                <a:solidFill>
                  <a:schemeClr val="tx2"/>
                </a:solidFill>
                <a:highlight>
                  <a:srgbClr val="FFFFFF"/>
                </a:highlight>
                <a:latin typeface="Consolas" panose="020B0609020204030204" pitchFamily="49" charset="0"/>
                <a:cs typeface="Consolas" panose="020B0609020204030204" pitchFamily="49" charset="0"/>
              </a:rPr>
              <a:t>}</a:t>
            </a:r>
          </a:p>
        </p:txBody>
      </p:sp>
      <p:sp>
        <p:nvSpPr>
          <p:cNvPr id="5" name="Rectangle 4"/>
          <p:cNvSpPr/>
          <p:nvPr/>
        </p:nvSpPr>
        <p:spPr>
          <a:xfrm>
            <a:off x="5905431" y="3940729"/>
            <a:ext cx="6094412" cy="2713563"/>
          </a:xfrm>
          <a:prstGeom prst="rect">
            <a:avLst/>
          </a:prstGeom>
        </p:spPr>
        <p:txBody>
          <a:bodyPr wrap="square">
            <a:spAutoFit/>
          </a:bodyPr>
          <a:lstStyle/>
          <a:p>
            <a:pPr fontAlgn="base">
              <a:spcBef>
                <a:spcPct val="0"/>
              </a:spcBef>
              <a:spcAft>
                <a:spcPts val="1000"/>
              </a:spcAft>
            </a:pPr>
            <a:r>
              <a:rPr lang="en-US" sz="1400" dirty="0">
                <a:solidFill>
                  <a:schemeClr val="tx2"/>
                </a:solidFill>
                <a:latin typeface="Consolas" panose="020B0609020204030204" pitchFamily="49" charset="0"/>
                <a:ea typeface="Times New Roman" panose="02020603050405020304" pitchFamily="18" charset="0"/>
                <a:cs typeface="Consolas" panose="020B0609020204030204" pitchFamily="49" charset="0"/>
              </a:rPr>
              <a:t>public class Comment</a:t>
            </a:r>
            <a:r>
              <a:rPr lang="en-GB" sz="1400" dirty="0">
                <a:solidFill>
                  <a:schemeClr val="tx2"/>
                </a:solidFill>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chemeClr val="tx2"/>
                </a:solidFill>
                <a:latin typeface="Consolas" panose="020B0609020204030204" pitchFamily="49" charset="0"/>
                <a:ea typeface="Times New Roman" panose="02020603050405020304" pitchFamily="18" charset="0"/>
                <a:cs typeface="Consolas" panose="020B0609020204030204" pitchFamily="49" charset="0"/>
              </a:rPr>
              <a:t>{</a:t>
            </a:r>
            <a:endParaRPr lang="en-GB" sz="1400" dirty="0">
              <a:solidFill>
                <a:schemeClr val="tx2"/>
              </a:solidFill>
              <a:latin typeface="Consolas" panose="020B0609020204030204" pitchFamily="49" charset="0"/>
              <a:ea typeface="Times New Roman" panose="02020603050405020304" pitchFamily="18" charset="0"/>
              <a:cs typeface="Consolas" panose="020B0609020204030204" pitchFamily="49" charset="0"/>
            </a:endParaRPr>
          </a:p>
          <a:p>
            <a:pPr fontAlgn="base">
              <a:spcBef>
                <a:spcPct val="0"/>
              </a:spcBef>
              <a:spcAft>
                <a:spcPts val="1000"/>
              </a:spcAft>
            </a:pPr>
            <a:r>
              <a:rPr lang="en-US" sz="1400" dirty="0">
                <a:solidFill>
                  <a:schemeClr val="tx2"/>
                </a:solidFill>
                <a:latin typeface="Consolas" panose="020B0609020204030204" pitchFamily="49" charset="0"/>
                <a:ea typeface="Times New Roman" panose="02020603050405020304" pitchFamily="18" charset="0"/>
                <a:cs typeface="Consolas" panose="020B0609020204030204" pitchFamily="49" charset="0"/>
              </a:rPr>
              <a:t>  public </a:t>
            </a:r>
            <a:r>
              <a:rPr lang="en-US" sz="1400" dirty="0" err="1">
                <a:solidFill>
                  <a:schemeClr val="tx2"/>
                </a:solidFill>
                <a:latin typeface="Consolas" panose="020B0609020204030204" pitchFamily="49" charset="0"/>
                <a:ea typeface="Times New Roman" panose="02020603050405020304" pitchFamily="18" charset="0"/>
                <a:cs typeface="Consolas" panose="020B0609020204030204" pitchFamily="49" charset="0"/>
              </a:rPr>
              <a:t>int</a:t>
            </a:r>
            <a:r>
              <a:rPr lang="en-US" sz="1400" dirty="0">
                <a:solidFill>
                  <a:schemeClr val="tx2"/>
                </a:solidFill>
                <a:latin typeface="Consolas" panose="020B0609020204030204" pitchFamily="49" charset="0"/>
                <a:ea typeface="Times New Roman" panose="02020603050405020304" pitchFamily="18" charset="0"/>
                <a:cs typeface="Consolas" panose="020B0609020204030204" pitchFamily="49" charset="0"/>
              </a:rPr>
              <a:t> </a:t>
            </a:r>
            <a:r>
              <a:rPr lang="en-US" sz="1400" dirty="0" err="1">
                <a:solidFill>
                  <a:schemeClr val="tx2"/>
                </a:solidFill>
                <a:latin typeface="Consolas" panose="020B0609020204030204" pitchFamily="49" charset="0"/>
                <a:ea typeface="Times New Roman" panose="02020603050405020304" pitchFamily="18" charset="0"/>
                <a:cs typeface="Consolas" panose="020B0609020204030204" pitchFamily="49" charset="0"/>
              </a:rPr>
              <a:t>CommentID</a:t>
            </a:r>
            <a:r>
              <a:rPr lang="en-US" sz="1400" dirty="0">
                <a:solidFill>
                  <a:schemeClr val="tx2"/>
                </a:solidFill>
                <a:latin typeface="Consolas" panose="020B0609020204030204" pitchFamily="49" charset="0"/>
                <a:ea typeface="Times New Roman" panose="02020603050405020304" pitchFamily="18" charset="0"/>
                <a:cs typeface="Consolas" panose="020B0609020204030204" pitchFamily="49" charset="0"/>
              </a:rPr>
              <a:t> { get; set; }</a:t>
            </a:r>
            <a:endParaRPr lang="en-GB" sz="1400" dirty="0">
              <a:solidFill>
                <a:schemeClr val="tx2"/>
              </a:solidFill>
              <a:latin typeface="Consolas" panose="020B0609020204030204" pitchFamily="49" charset="0"/>
              <a:ea typeface="Times New Roman" panose="02020603050405020304" pitchFamily="18" charset="0"/>
              <a:cs typeface="Consolas" panose="020B0609020204030204" pitchFamily="49" charset="0"/>
            </a:endParaRPr>
          </a:p>
          <a:p>
            <a:pPr fontAlgn="base">
              <a:spcBef>
                <a:spcPct val="0"/>
              </a:spcBef>
              <a:spcAft>
                <a:spcPts val="1000"/>
              </a:spcAft>
            </a:pPr>
            <a:r>
              <a:rPr lang="en-US" sz="1400" dirty="0">
                <a:solidFill>
                  <a:schemeClr val="tx2"/>
                </a:solidFill>
                <a:latin typeface="Consolas" panose="020B0609020204030204" pitchFamily="49" charset="0"/>
                <a:ea typeface="Times New Roman" panose="02020603050405020304" pitchFamily="18" charset="0"/>
                <a:cs typeface="Consolas" panose="020B0609020204030204" pitchFamily="49" charset="0"/>
              </a:rPr>
              <a:t>  public </a:t>
            </a:r>
            <a:r>
              <a:rPr lang="en-US" sz="1400" dirty="0" err="1">
                <a:solidFill>
                  <a:schemeClr val="tx2"/>
                </a:solidFill>
                <a:latin typeface="Consolas" panose="020B0609020204030204" pitchFamily="49" charset="0"/>
                <a:ea typeface="Times New Roman" panose="02020603050405020304" pitchFamily="18" charset="0"/>
                <a:cs typeface="Consolas" panose="020B0609020204030204" pitchFamily="49" charset="0"/>
              </a:rPr>
              <a:t>int</a:t>
            </a:r>
            <a:r>
              <a:rPr lang="en-US" sz="1400" dirty="0">
                <a:solidFill>
                  <a:schemeClr val="tx2"/>
                </a:solidFill>
                <a:latin typeface="Consolas" panose="020B0609020204030204" pitchFamily="49" charset="0"/>
                <a:ea typeface="Times New Roman" panose="02020603050405020304" pitchFamily="18" charset="0"/>
                <a:cs typeface="Consolas" panose="020B0609020204030204" pitchFamily="49" charset="0"/>
              </a:rPr>
              <a:t> </a:t>
            </a:r>
            <a:r>
              <a:rPr lang="en-US" sz="1400" dirty="0" err="1">
                <a:solidFill>
                  <a:schemeClr val="tx2"/>
                </a:solidFill>
                <a:latin typeface="Consolas" panose="020B0609020204030204" pitchFamily="49" charset="0"/>
                <a:ea typeface="Times New Roman" panose="02020603050405020304" pitchFamily="18" charset="0"/>
                <a:cs typeface="Consolas" panose="020B0609020204030204" pitchFamily="49" charset="0"/>
              </a:rPr>
              <a:t>PhotoID</a:t>
            </a:r>
            <a:r>
              <a:rPr lang="en-US" sz="1400" dirty="0">
                <a:solidFill>
                  <a:schemeClr val="tx2"/>
                </a:solidFill>
                <a:latin typeface="Consolas" panose="020B0609020204030204" pitchFamily="49" charset="0"/>
                <a:ea typeface="Times New Roman" panose="02020603050405020304" pitchFamily="18" charset="0"/>
                <a:cs typeface="Consolas" panose="020B0609020204030204" pitchFamily="49" charset="0"/>
              </a:rPr>
              <a:t> { get; set; }</a:t>
            </a:r>
            <a:endParaRPr lang="en-GB" sz="1400" dirty="0">
              <a:solidFill>
                <a:schemeClr val="tx2"/>
              </a:solidFill>
              <a:latin typeface="Consolas" panose="020B0609020204030204" pitchFamily="49" charset="0"/>
              <a:ea typeface="Times New Roman" panose="02020603050405020304" pitchFamily="18" charset="0"/>
              <a:cs typeface="Consolas" panose="020B0609020204030204" pitchFamily="49" charset="0"/>
            </a:endParaRPr>
          </a:p>
          <a:p>
            <a:pPr fontAlgn="base">
              <a:spcBef>
                <a:spcPct val="0"/>
              </a:spcBef>
              <a:spcAft>
                <a:spcPts val="1000"/>
              </a:spcAft>
            </a:pPr>
            <a:r>
              <a:rPr lang="en-US" sz="1400" dirty="0">
                <a:solidFill>
                  <a:schemeClr val="tx2"/>
                </a:solidFill>
                <a:latin typeface="Consolas" panose="020B0609020204030204" pitchFamily="49" charset="0"/>
                <a:ea typeface="Times New Roman" panose="02020603050405020304" pitchFamily="18" charset="0"/>
                <a:cs typeface="Consolas" panose="020B0609020204030204" pitchFamily="49" charset="0"/>
              </a:rPr>
              <a:t>  public string </a:t>
            </a:r>
            <a:r>
              <a:rPr lang="en-US" sz="1400" dirty="0" err="1">
                <a:solidFill>
                  <a:schemeClr val="tx2"/>
                </a:solidFill>
                <a:latin typeface="Consolas" panose="020B0609020204030204" pitchFamily="49" charset="0"/>
                <a:ea typeface="Times New Roman" panose="02020603050405020304" pitchFamily="18" charset="0"/>
                <a:cs typeface="Consolas" panose="020B0609020204030204" pitchFamily="49" charset="0"/>
              </a:rPr>
              <a:t>UserName</a:t>
            </a:r>
            <a:r>
              <a:rPr lang="en-US" sz="1400" dirty="0">
                <a:solidFill>
                  <a:schemeClr val="tx2"/>
                </a:solidFill>
                <a:latin typeface="Consolas" panose="020B0609020204030204" pitchFamily="49" charset="0"/>
                <a:ea typeface="Times New Roman" panose="02020603050405020304" pitchFamily="18" charset="0"/>
                <a:cs typeface="Consolas" panose="020B0609020204030204" pitchFamily="49" charset="0"/>
              </a:rPr>
              <a:t> { get; set; }</a:t>
            </a:r>
            <a:endParaRPr lang="en-GB" sz="1400" dirty="0">
              <a:solidFill>
                <a:schemeClr val="tx2"/>
              </a:solidFill>
              <a:latin typeface="Consolas" panose="020B0609020204030204" pitchFamily="49" charset="0"/>
              <a:ea typeface="Times New Roman" panose="02020603050405020304" pitchFamily="18" charset="0"/>
              <a:cs typeface="Consolas" panose="020B0609020204030204" pitchFamily="49" charset="0"/>
            </a:endParaRPr>
          </a:p>
          <a:p>
            <a:pPr fontAlgn="base">
              <a:spcBef>
                <a:spcPct val="0"/>
              </a:spcBef>
              <a:spcAft>
                <a:spcPts val="1000"/>
              </a:spcAft>
            </a:pPr>
            <a:r>
              <a:rPr lang="en-US" sz="1400" dirty="0">
                <a:solidFill>
                  <a:schemeClr val="tx2"/>
                </a:solidFill>
                <a:latin typeface="Consolas" panose="020B0609020204030204" pitchFamily="49" charset="0"/>
                <a:ea typeface="Times New Roman" panose="02020603050405020304" pitchFamily="18" charset="0"/>
                <a:cs typeface="Consolas" panose="020B0609020204030204" pitchFamily="49" charset="0"/>
              </a:rPr>
              <a:t>  public string Subject { get; set; }</a:t>
            </a:r>
            <a:endParaRPr lang="en-GB" sz="1400" dirty="0">
              <a:solidFill>
                <a:schemeClr val="tx2"/>
              </a:solidFill>
              <a:latin typeface="Consolas" panose="020B0609020204030204" pitchFamily="49" charset="0"/>
              <a:ea typeface="Times New Roman" panose="02020603050405020304" pitchFamily="18" charset="0"/>
              <a:cs typeface="Consolas" panose="020B0609020204030204" pitchFamily="49" charset="0"/>
            </a:endParaRPr>
          </a:p>
          <a:p>
            <a:pPr fontAlgn="base">
              <a:spcBef>
                <a:spcPct val="0"/>
              </a:spcBef>
              <a:spcAft>
                <a:spcPts val="1000"/>
              </a:spcAft>
            </a:pPr>
            <a:r>
              <a:rPr lang="en-US" sz="1400" dirty="0">
                <a:solidFill>
                  <a:schemeClr val="tx2"/>
                </a:solidFill>
                <a:latin typeface="Consolas" panose="020B0609020204030204" pitchFamily="49" charset="0"/>
                <a:ea typeface="Times New Roman" panose="02020603050405020304" pitchFamily="18" charset="0"/>
                <a:cs typeface="Consolas" panose="020B0609020204030204" pitchFamily="49" charset="0"/>
              </a:rPr>
              <a:t>  public string Body { get; set; }</a:t>
            </a:r>
            <a:endParaRPr lang="en-GB" sz="1400" dirty="0">
              <a:solidFill>
                <a:schemeClr val="tx2"/>
              </a:solidFill>
              <a:latin typeface="Consolas" panose="020B0609020204030204" pitchFamily="49" charset="0"/>
              <a:ea typeface="Times New Roman" panose="02020603050405020304" pitchFamily="18" charset="0"/>
              <a:cs typeface="Consolas" panose="020B0609020204030204" pitchFamily="49" charset="0"/>
            </a:endParaRPr>
          </a:p>
          <a:p>
            <a:pPr fontAlgn="base">
              <a:spcBef>
                <a:spcPct val="0"/>
              </a:spcBef>
              <a:spcAft>
                <a:spcPts val="1000"/>
              </a:spcAft>
            </a:pPr>
            <a:r>
              <a:rPr lang="en-US" sz="1400" dirty="0">
                <a:solidFill>
                  <a:schemeClr val="tx2"/>
                </a:solidFill>
                <a:latin typeface="Consolas" panose="020B0609020204030204" pitchFamily="49" charset="0"/>
                <a:ea typeface="Times New Roman" panose="02020603050405020304" pitchFamily="18" charset="0"/>
                <a:cs typeface="Consolas" panose="020B0609020204030204" pitchFamily="49" charset="0"/>
              </a:rPr>
              <a:t>  public virtual Photo </a:t>
            </a:r>
            <a:r>
              <a:rPr lang="en-US" sz="1400" dirty="0" err="1">
                <a:solidFill>
                  <a:schemeClr val="tx2"/>
                </a:solidFill>
                <a:latin typeface="Consolas" panose="020B0609020204030204" pitchFamily="49" charset="0"/>
                <a:ea typeface="Times New Roman" panose="02020603050405020304" pitchFamily="18" charset="0"/>
                <a:cs typeface="Consolas" panose="020B0609020204030204" pitchFamily="49" charset="0"/>
              </a:rPr>
              <a:t>Photo</a:t>
            </a:r>
            <a:r>
              <a:rPr lang="en-US" sz="1400" dirty="0">
                <a:solidFill>
                  <a:schemeClr val="tx2"/>
                </a:solidFill>
                <a:latin typeface="Consolas" panose="020B0609020204030204" pitchFamily="49" charset="0"/>
                <a:ea typeface="Times New Roman" panose="02020603050405020304" pitchFamily="18" charset="0"/>
                <a:cs typeface="Consolas" panose="020B0609020204030204" pitchFamily="49" charset="0"/>
              </a:rPr>
              <a:t> { get; set; }</a:t>
            </a:r>
            <a:endParaRPr lang="en-GB" sz="1400" dirty="0">
              <a:solidFill>
                <a:schemeClr val="tx2"/>
              </a:solidFill>
              <a:latin typeface="Consolas" panose="020B0609020204030204" pitchFamily="49" charset="0"/>
              <a:ea typeface="Times New Roman" panose="02020603050405020304" pitchFamily="18" charset="0"/>
              <a:cs typeface="Consolas" panose="020B0609020204030204" pitchFamily="49" charset="0"/>
            </a:endParaRPr>
          </a:p>
          <a:p>
            <a:pPr fontAlgn="base">
              <a:spcBef>
                <a:spcPct val="0"/>
              </a:spcBef>
              <a:spcAft>
                <a:spcPts val="1000"/>
              </a:spcAft>
            </a:pPr>
            <a:r>
              <a:rPr lang="en-US" sz="1400" dirty="0">
                <a:solidFill>
                  <a:schemeClr val="tx2"/>
                </a:solidFill>
                <a:latin typeface="Consolas" panose="020B0609020204030204" pitchFamily="49" charset="0"/>
                <a:ea typeface="Times New Roman" panose="02020603050405020304" pitchFamily="18" charset="0"/>
                <a:cs typeface="Consolas" panose="020B0609020204030204" pitchFamily="49" charset="0"/>
              </a:rPr>
              <a:t>}</a:t>
            </a:r>
            <a:endParaRPr lang="en-GB" sz="1400" dirty="0">
              <a:solidFill>
                <a:schemeClr val="tx2"/>
              </a:solidFill>
              <a:latin typeface="Consolas" panose="020B0609020204030204" pitchFamily="49" charset="0"/>
              <a:ea typeface="Times New Roman" panose="02020603050405020304" pitchFamily="18" charset="0"/>
              <a:cs typeface="Consolas" panose="020B0609020204030204" pitchFamily="49" charset="0"/>
            </a:endParaRPr>
          </a:p>
        </p:txBody>
      </p:sp>
    </p:spTree>
    <p:extLst>
      <p:ext uri="{BB962C8B-B14F-4D97-AF65-F5344CB8AC3E}">
        <p14:creationId xmlns:p14="http://schemas.microsoft.com/office/powerpoint/2010/main" val="2761384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Passing Models to Page Content</a:t>
            </a:r>
          </a:p>
        </p:txBody>
      </p:sp>
      <p:sp>
        <p:nvSpPr>
          <p:cNvPr id="4" name="Content Placeholder 2"/>
          <p:cNvSpPr txBox="1">
            <a:spLocks/>
          </p:cNvSpPr>
          <p:nvPr/>
        </p:nvSpPr>
        <p:spPr>
          <a:xfrm>
            <a:off x="1032000" y="1470991"/>
            <a:ext cx="9069944" cy="469758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The instances of model classes are usually created in a page handler and passed to the Page Content through Properties</a:t>
            </a:r>
          </a:p>
          <a:p>
            <a:pPr marL="0" indent="0">
              <a:buNone/>
            </a:pPr>
            <a:endParaRPr lang="en-US" sz="2000" kern="0" dirty="0">
              <a:solidFill>
                <a:srgbClr val="000000"/>
              </a:solidFill>
              <a:latin typeface="+mn-lt"/>
            </a:endParaRPr>
          </a:p>
        </p:txBody>
      </p:sp>
    </p:spTree>
    <p:extLst>
      <p:ext uri="{BB962C8B-B14F-4D97-AF65-F5344CB8AC3E}">
        <p14:creationId xmlns:p14="http://schemas.microsoft.com/office/powerpoint/2010/main" val="3524308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827147ff-07e0-4518-9f62-f72d24f0882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One Way Binding</a:t>
            </a:r>
            <a:endParaRPr lang="en-IN" sz="2400" dirty="0"/>
          </a:p>
        </p:txBody>
      </p:sp>
      <p:sp>
        <p:nvSpPr>
          <p:cNvPr id="4" name="Content Placeholder 2"/>
          <p:cNvSpPr txBox="1">
            <a:spLocks/>
          </p:cNvSpPr>
          <p:nvPr/>
        </p:nvSpPr>
        <p:spPr>
          <a:xfrm>
            <a:off x="1032000" y="1577009"/>
            <a:ext cx="10128000" cy="45915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With one way binding the content can be rendered in the response</a:t>
            </a:r>
          </a:p>
          <a:p>
            <a:pPr marL="0" indent="0">
              <a:buNone/>
            </a:pPr>
            <a:endParaRPr lang="en-US" kern="0" dirty="0">
              <a:solidFill>
                <a:srgbClr val="000000"/>
              </a:solidFill>
            </a:endParaRPr>
          </a:p>
          <a:p>
            <a:pPr marL="0" indent="0">
              <a:buNone/>
            </a:pPr>
            <a:r>
              <a:rPr lang="en-US" sz="2400" kern="0" dirty="0">
                <a:solidFill>
                  <a:srgbClr val="000000"/>
                </a:solidFill>
                <a:latin typeface="Consolas" panose="020B0609020204030204" pitchFamily="49" charset="0"/>
              </a:rPr>
              <a:t>public class </a:t>
            </a:r>
            <a:r>
              <a:rPr lang="en-US" sz="2400" kern="0" dirty="0" err="1">
                <a:solidFill>
                  <a:srgbClr val="000000"/>
                </a:solidFill>
                <a:latin typeface="Consolas" panose="020B0609020204030204" pitchFamily="49" charset="0"/>
              </a:rPr>
              <a:t>SomePage</a:t>
            </a:r>
            <a:r>
              <a:rPr lang="en-US" sz="2400" kern="0" dirty="0">
                <a:solidFill>
                  <a:srgbClr val="000000"/>
                </a:solidFill>
                <a:latin typeface="Consolas" panose="020B0609020204030204" pitchFamily="49" charset="0"/>
              </a:rPr>
              <a:t> : </a:t>
            </a:r>
            <a:r>
              <a:rPr lang="en-US" sz="2400" kern="0" dirty="0" err="1">
                <a:solidFill>
                  <a:srgbClr val="000000"/>
                </a:solidFill>
                <a:latin typeface="Consolas" panose="020B0609020204030204" pitchFamily="49" charset="0"/>
              </a:rPr>
              <a:t>PageModel</a:t>
            </a:r>
            <a:r>
              <a:rPr lang="en-US" sz="2400" kern="0" dirty="0">
                <a:solidFill>
                  <a:srgbClr val="000000"/>
                </a:solidFill>
                <a:latin typeface="Consolas" panose="020B0609020204030204" pitchFamily="49" charset="0"/>
              </a:rPr>
              <a:t> {</a:t>
            </a:r>
          </a:p>
          <a:p>
            <a:pPr marL="0" indent="0">
              <a:buNone/>
            </a:pPr>
            <a:r>
              <a:rPr lang="en-US" sz="2400" kern="0" dirty="0">
                <a:solidFill>
                  <a:srgbClr val="000000"/>
                </a:solidFill>
                <a:latin typeface="Consolas" panose="020B0609020204030204" pitchFamily="49" charset="0"/>
              </a:rPr>
              <a:t>  public </a:t>
            </a:r>
            <a:r>
              <a:rPr lang="en-US" sz="2400" kern="0" dirty="0" err="1">
                <a:solidFill>
                  <a:srgbClr val="000000"/>
                </a:solidFill>
                <a:latin typeface="Consolas" panose="020B0609020204030204" pitchFamily="49" charset="0"/>
              </a:rPr>
              <a:t>SomeModel</a:t>
            </a:r>
            <a:r>
              <a:rPr lang="en-US" sz="2400" kern="0" dirty="0">
                <a:solidFill>
                  <a:srgbClr val="000000"/>
                </a:solidFill>
                <a:latin typeface="Consolas" panose="020B0609020204030204" pitchFamily="49" charset="0"/>
              </a:rPr>
              <a:t> Model {get; set;}    </a:t>
            </a:r>
          </a:p>
          <a:p>
            <a:pPr marL="0" indent="0">
              <a:buNone/>
            </a:pPr>
            <a:r>
              <a:rPr lang="en-US" sz="2400" kern="0" dirty="0">
                <a:solidFill>
                  <a:srgbClr val="000000"/>
                </a:solidFill>
                <a:latin typeface="Consolas" panose="020B0609020204030204" pitchFamily="49" charset="0"/>
              </a:rPr>
              <a:t>  public </a:t>
            </a:r>
            <a:r>
              <a:rPr lang="en-US" sz="2400" kern="0" dirty="0" err="1">
                <a:solidFill>
                  <a:srgbClr val="000000"/>
                </a:solidFill>
                <a:latin typeface="Consolas" panose="020B0609020204030204" pitchFamily="49" charset="0"/>
              </a:rPr>
              <a:t>ActionResult</a:t>
            </a:r>
            <a:r>
              <a:rPr lang="en-US" sz="2400" kern="0" dirty="0">
                <a:solidFill>
                  <a:srgbClr val="000000"/>
                </a:solidFill>
                <a:latin typeface="Consolas" panose="020B0609020204030204" pitchFamily="49" charset="0"/>
              </a:rPr>
              <a:t> </a:t>
            </a:r>
            <a:r>
              <a:rPr lang="en-US" sz="2400" kern="0" dirty="0" err="1">
                <a:solidFill>
                  <a:srgbClr val="000000"/>
                </a:solidFill>
                <a:latin typeface="Consolas" panose="020B0609020204030204" pitchFamily="49" charset="0"/>
              </a:rPr>
              <a:t>OnGet</a:t>
            </a:r>
            <a:r>
              <a:rPr lang="en-US" sz="2400" kern="0" dirty="0">
                <a:solidFill>
                  <a:srgbClr val="000000"/>
                </a:solidFill>
                <a:latin typeface="Consolas" panose="020B0609020204030204" pitchFamily="49" charset="0"/>
              </a:rPr>
              <a:t>() {</a:t>
            </a:r>
          </a:p>
          <a:p>
            <a:pPr marL="0" indent="0">
              <a:buNone/>
            </a:pPr>
            <a:r>
              <a:rPr lang="en-US" sz="2400" kern="0" dirty="0">
                <a:solidFill>
                  <a:srgbClr val="000000"/>
                </a:solidFill>
                <a:latin typeface="Consolas" panose="020B0609020204030204" pitchFamily="49" charset="0"/>
              </a:rPr>
              <a:t>    Model = new </a:t>
            </a:r>
            <a:r>
              <a:rPr lang="en-US" sz="2400" kern="0" dirty="0" err="1">
                <a:solidFill>
                  <a:srgbClr val="000000"/>
                </a:solidFill>
                <a:latin typeface="Consolas" panose="020B0609020204030204" pitchFamily="49" charset="0"/>
              </a:rPr>
              <a:t>SomeModel</a:t>
            </a:r>
            <a:r>
              <a:rPr lang="en-US" sz="2400" kern="0" dirty="0">
                <a:solidFill>
                  <a:srgbClr val="000000"/>
                </a:solidFill>
                <a:latin typeface="Consolas" panose="020B0609020204030204" pitchFamily="49" charset="0"/>
              </a:rPr>
              <a:t>() { Text = "some text" };</a:t>
            </a:r>
          </a:p>
          <a:p>
            <a:pPr marL="0" indent="0">
              <a:buNone/>
            </a:pPr>
            <a:r>
              <a:rPr lang="en-US" sz="2400" kern="0" dirty="0">
                <a:solidFill>
                  <a:srgbClr val="000000"/>
                </a:solidFill>
                <a:latin typeface="Consolas" panose="020B0609020204030204" pitchFamily="49" charset="0"/>
              </a:rPr>
              <a:t>  }</a:t>
            </a:r>
          </a:p>
          <a:p>
            <a:pPr marL="0" indent="0">
              <a:buNone/>
            </a:pPr>
            <a:r>
              <a:rPr lang="en-US" sz="2400" b="1" kern="0" dirty="0">
                <a:solidFill>
                  <a:srgbClr val="000000"/>
                </a:solidFill>
                <a:latin typeface="Consolas" panose="020B0609020204030204" pitchFamily="49" charset="0"/>
              </a:rPr>
              <a:t>}</a:t>
            </a:r>
          </a:p>
          <a:p>
            <a:pPr lvl="0"/>
            <a:endParaRPr lang="en-US" kern="0" dirty="0">
              <a:solidFill>
                <a:srgbClr val="000000"/>
              </a:solidFill>
            </a:endParaRPr>
          </a:p>
        </p:txBody>
      </p:sp>
    </p:spTree>
    <p:extLst>
      <p:ext uri="{BB962C8B-B14F-4D97-AF65-F5344CB8AC3E}">
        <p14:creationId xmlns:p14="http://schemas.microsoft.com/office/powerpoint/2010/main" val="708080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8f70ef29-6a6e-4455-92da-1fd6efe0c0f9">
    <p:spTree>
      <p:nvGrpSpPr>
        <p:cNvPr id="1" name=""/>
        <p:cNvGrpSpPr/>
        <p:nvPr/>
      </p:nvGrpSpPr>
      <p:grpSpPr>
        <a:xfrm>
          <a:off x="0" y="0"/>
          <a:ext cx="0" cy="0"/>
          <a:chOff x="0" y="0"/>
          <a:chExt cx="0" cy="0"/>
        </a:xfrm>
      </p:grpSpPr>
      <p:sp>
        <p:nvSpPr>
          <p:cNvPr id="2" name="Title 1"/>
          <p:cNvSpPr>
            <a:spLocks noGrp="1"/>
          </p:cNvSpPr>
          <p:nvPr>
            <p:ph type="title"/>
          </p:nvPr>
        </p:nvSpPr>
        <p:spPr>
          <a:xfrm>
            <a:off x="1242253" y="765810"/>
            <a:ext cx="8683625" cy="740664"/>
          </a:xfrm>
        </p:spPr>
        <p:txBody>
          <a:bodyPr/>
          <a:lstStyle/>
          <a:p>
            <a:r>
              <a:rPr lang="en-US" sz="2400" dirty="0"/>
              <a:t>Binding Page Content to Model Classes and Displaying Data</a:t>
            </a:r>
            <a:endParaRPr lang="en-IN" sz="2400" dirty="0"/>
          </a:p>
        </p:txBody>
      </p:sp>
      <p:sp>
        <p:nvSpPr>
          <p:cNvPr id="6" name="Rectangle 5"/>
          <p:cNvSpPr/>
          <p:nvPr/>
        </p:nvSpPr>
        <p:spPr>
          <a:xfrm>
            <a:off x="1044189" y="1739395"/>
            <a:ext cx="5595756" cy="1495895"/>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public class Person</a:t>
            </a:r>
          </a:p>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p>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    public string </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FirstName</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 { get; set; }</a:t>
            </a:r>
          </a:p>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    public string </a:t>
            </a:r>
            <a:r>
              <a:rPr lang="en-US" b="0" dirty="0" err="1">
                <a:solidFill>
                  <a:schemeClr val="bg1"/>
                </a:solidFill>
                <a:latin typeface="Consolas" panose="020B0609020204030204" pitchFamily="49" charset="0"/>
                <a:ea typeface="Times New Roman" panose="02020603050405020304" pitchFamily="18" charset="0"/>
                <a:cs typeface="Lucida Sans Unicode" pitchFamily="34" charset="0"/>
              </a:rPr>
              <a:t>LastName</a:t>
            </a:r>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 { get; set; }</a:t>
            </a:r>
          </a:p>
          <a:p>
            <a:pPr lvl="0"/>
            <a:r>
              <a:rPr lang="en-US" b="0" dirty="0">
                <a:solidFill>
                  <a:schemeClr val="bg1"/>
                </a:solidFill>
                <a:latin typeface="Consolas" panose="020B0609020204030204" pitchFamily="49" charset="0"/>
                <a:ea typeface="Times New Roman" panose="02020603050405020304" pitchFamily="18" charset="0"/>
                <a:cs typeface="Lucida Sans Unicode" pitchFamily="34" charset="0"/>
              </a:rPr>
              <a:t>}</a:t>
            </a:r>
            <a:endParaRPr lang="en-GB" b="0" dirty="0">
              <a:solidFill>
                <a:schemeClr val="bg1"/>
              </a:solidFill>
              <a:latin typeface="Consolas" panose="020B0609020204030204" pitchFamily="49" charset="0"/>
              <a:cs typeface="Lucida Sans Unicode" pitchFamily="34" charset="0"/>
            </a:endParaRPr>
          </a:p>
        </p:txBody>
      </p:sp>
      <p:grpSp>
        <p:nvGrpSpPr>
          <p:cNvPr id="8" name="Group 7" descr="The slide displays a model class named Person with two properties of the type string: FirstName and LastName. The slide also displays a form in a browser. The form contains two text boxes that are labelled First Name and Last Name, and a button with the text Submit my name. There is an arrow connecting the model class and the form. The text @EditorForModel is displayed below the arrow."/>
          <p:cNvGrpSpPr/>
          <p:nvPr/>
        </p:nvGrpSpPr>
        <p:grpSpPr>
          <a:xfrm>
            <a:off x="3842585" y="3235290"/>
            <a:ext cx="7305226" cy="3466046"/>
            <a:chOff x="780926" y="2500911"/>
            <a:chExt cx="7305226" cy="3466046"/>
          </a:xfrm>
        </p:grpSpPr>
        <p:sp>
          <p:nvSpPr>
            <p:cNvPr id="5" name="Bent Arrow 4"/>
            <p:cNvSpPr/>
            <p:nvPr/>
          </p:nvSpPr>
          <p:spPr bwMode="auto">
            <a:xfrm flipV="1">
              <a:off x="780926" y="2565086"/>
              <a:ext cx="2890013" cy="757314"/>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FFFFFF"/>
                </a:solidFill>
              </a:endParaRPr>
            </a:p>
          </p:txBody>
        </p:sp>
        <p:pic>
          <p:nvPicPr>
            <p:cNvPr id="7" name="Picture 6"/>
            <p:cNvPicPr>
              <a:picLocks noChangeAspect="1"/>
            </p:cNvPicPr>
            <p:nvPr/>
          </p:nvPicPr>
          <p:blipFill>
            <a:blip r:embed="rId3"/>
            <a:stretch>
              <a:fillRect/>
            </a:stretch>
          </p:blipFill>
          <p:spPr>
            <a:xfrm>
              <a:off x="3958378" y="2500911"/>
              <a:ext cx="4127774" cy="3466046"/>
            </a:xfrm>
            <a:prstGeom prst="rect">
              <a:avLst/>
            </a:prstGeom>
          </p:spPr>
        </p:pic>
      </p:grpSp>
      <p:sp>
        <p:nvSpPr>
          <p:cNvPr id="3" name="TextBox 2">
            <a:extLst>
              <a:ext uri="{FF2B5EF4-FFF2-40B4-BE49-F238E27FC236}">
                <a16:creationId xmlns:a16="http://schemas.microsoft.com/office/drawing/2014/main" id="{2737D8A1-406D-450B-9FDC-E40E13DDA18D}"/>
              </a:ext>
            </a:extLst>
          </p:cNvPr>
          <p:cNvSpPr txBox="1"/>
          <p:nvPr/>
        </p:nvSpPr>
        <p:spPr>
          <a:xfrm>
            <a:off x="1361837" y="4151197"/>
            <a:ext cx="3833101" cy="1200329"/>
          </a:xfrm>
          <a:prstGeom prst="rect">
            <a:avLst/>
          </a:prstGeom>
          <a:noFill/>
        </p:spPr>
        <p:txBody>
          <a:bodyPr wrap="none" rtlCol="0">
            <a:spAutoFit/>
          </a:bodyPr>
          <a:lstStyle/>
          <a:p>
            <a:r>
              <a:rPr lang="en-US" dirty="0"/>
              <a:t>&lt;label asp-for=“</a:t>
            </a:r>
            <a:r>
              <a:rPr lang="en-US" dirty="0" err="1"/>
              <a:t>Model.FirstName</a:t>
            </a:r>
            <a:r>
              <a:rPr lang="en-US" dirty="0"/>
              <a:t>“/&gt;</a:t>
            </a:r>
          </a:p>
          <a:p>
            <a:r>
              <a:rPr lang="en-US" dirty="0"/>
              <a:t>&lt;input asp-for=“</a:t>
            </a:r>
            <a:r>
              <a:rPr lang="en-US" dirty="0" err="1"/>
              <a:t>Model.FirstName</a:t>
            </a:r>
            <a:r>
              <a:rPr lang="en-US" dirty="0"/>
              <a:t>“/&gt;</a:t>
            </a:r>
          </a:p>
          <a:p>
            <a:r>
              <a:rPr lang="en-US" dirty="0"/>
              <a:t>&lt;label asp-for=“</a:t>
            </a:r>
            <a:r>
              <a:rPr lang="en-US" dirty="0" err="1"/>
              <a:t>Model.LastName</a:t>
            </a:r>
            <a:r>
              <a:rPr lang="en-US" dirty="0"/>
              <a:t>“/&gt;</a:t>
            </a:r>
          </a:p>
          <a:p>
            <a:r>
              <a:rPr lang="en-US" dirty="0"/>
              <a:t>&lt;input asp-for=“</a:t>
            </a:r>
            <a:r>
              <a:rPr lang="en-US" dirty="0" err="1"/>
              <a:t>Model.LastName</a:t>
            </a:r>
            <a:r>
              <a:rPr lang="en-US" dirty="0"/>
              <a:t>“/&gt;</a:t>
            </a:r>
          </a:p>
        </p:txBody>
      </p:sp>
    </p:spTree>
    <p:extLst>
      <p:ext uri="{BB962C8B-B14F-4D97-AF65-F5344CB8AC3E}">
        <p14:creationId xmlns:p14="http://schemas.microsoft.com/office/powerpoint/2010/main" val="2067208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fcbeeb0-66a9-498a-88c3-a786660b1c34">
    <p:spTree>
      <p:nvGrpSpPr>
        <p:cNvPr id="1" name=""/>
        <p:cNvGrpSpPr/>
        <p:nvPr/>
      </p:nvGrpSpPr>
      <p:grpSpPr>
        <a:xfrm>
          <a:off x="0" y="0"/>
          <a:ext cx="0" cy="0"/>
          <a:chOff x="0" y="0"/>
          <a:chExt cx="0" cy="0"/>
        </a:xfrm>
      </p:grpSpPr>
      <p:sp>
        <p:nvSpPr>
          <p:cNvPr id="2" name="Title 1"/>
          <p:cNvSpPr>
            <a:spLocks noGrp="1"/>
          </p:cNvSpPr>
          <p:nvPr>
            <p:ph type="title"/>
          </p:nvPr>
        </p:nvSpPr>
        <p:spPr>
          <a:xfrm>
            <a:off x="1361523" y="887893"/>
            <a:ext cx="8457202" cy="740664"/>
          </a:xfrm>
        </p:spPr>
        <p:txBody>
          <a:bodyPr/>
          <a:lstStyle/>
          <a:p>
            <a:r>
              <a:rPr lang="en-US" sz="2400" dirty="0"/>
              <a:t>Demonstration: How to Bind Model Classes to Page Content</a:t>
            </a:r>
            <a:endParaRPr lang="en-IN" sz="2400" dirty="0"/>
          </a:p>
        </p:txBody>
      </p:sp>
      <p:sp>
        <p:nvSpPr>
          <p:cNvPr id="4" name="Content Placeholder 2"/>
          <p:cNvSpPr txBox="1">
            <a:spLocks/>
          </p:cNvSpPr>
          <p:nvPr/>
        </p:nvSpPr>
        <p:spPr>
          <a:xfrm>
            <a:off x="1361523" y="1736035"/>
            <a:ext cx="8740421" cy="443253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In this demonstration, you will learn how to:</a:t>
            </a:r>
          </a:p>
          <a:p>
            <a:r>
              <a:rPr lang="en-US" sz="2000" dirty="0">
                <a:latin typeface="+mn-lt"/>
              </a:rPr>
              <a:t>Add a model to a Web application</a:t>
            </a:r>
          </a:p>
          <a:p>
            <a:r>
              <a:rPr lang="en-US" sz="2000" dirty="0">
                <a:latin typeface="+mn-lt"/>
              </a:rPr>
              <a:t>Pass a model from Page Models to Page Content</a:t>
            </a:r>
          </a:p>
          <a:p>
            <a:r>
              <a:rPr lang="en-US" sz="2000" dirty="0">
                <a:latin typeface="+mn-lt"/>
              </a:rPr>
              <a:t>Render the model properties using </a:t>
            </a:r>
            <a:r>
              <a:rPr lang="en-US" sz="2000" b="1" dirty="0">
                <a:latin typeface="+mn-lt"/>
              </a:rPr>
              <a:t>asp-for=“</a:t>
            </a:r>
            <a:r>
              <a:rPr lang="en-US" sz="2000" b="1" dirty="0" err="1">
                <a:latin typeface="+mn-lt"/>
              </a:rPr>
              <a:t>Model.PropertyName</a:t>
            </a:r>
            <a:r>
              <a:rPr lang="en-US" sz="2000" b="1" dirty="0">
                <a:latin typeface="+mn-lt"/>
              </a:rPr>
              <a:t>”</a:t>
            </a:r>
          </a:p>
          <a:p>
            <a:endParaRPr lang="en-US" sz="2000" b="1" dirty="0">
              <a:latin typeface="+mn-lt"/>
            </a:endParaRPr>
          </a:p>
          <a:p>
            <a:pPr marL="0" indent="0">
              <a:buNone/>
            </a:pPr>
            <a:endParaRPr lang="en-US" sz="2000" kern="0" dirty="0">
              <a:solidFill>
                <a:srgbClr val="000000"/>
              </a:solidFill>
              <a:latin typeface="+mn-lt"/>
            </a:endParaRPr>
          </a:p>
        </p:txBody>
      </p:sp>
    </p:spTree>
    <p:extLst>
      <p:ext uri="{BB962C8B-B14F-4D97-AF65-F5344CB8AC3E}">
        <p14:creationId xmlns:p14="http://schemas.microsoft.com/office/powerpoint/2010/main" val="2773511808"/>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3.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3137</Words>
  <Application>Microsoft Office PowerPoint</Application>
  <PresentationFormat>Widescreen</PresentationFormat>
  <Paragraphs>354</Paragraphs>
  <Slides>27</Slides>
  <Notes>27</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27</vt:i4>
      </vt:variant>
    </vt:vector>
  </HeadingPairs>
  <TitlesOfParts>
    <vt:vector size="40" baseType="lpstr">
      <vt:lpstr>Arial</vt:lpstr>
      <vt:lpstr>Calibri</vt:lpstr>
      <vt:lpstr>Times New Roman</vt:lpstr>
      <vt:lpstr>Wingdings</vt:lpstr>
      <vt:lpstr>Segoe UI Light</vt:lpstr>
      <vt:lpstr>Lucida Sans Unicode</vt:lpstr>
      <vt:lpstr>Segoe UI</vt:lpstr>
      <vt:lpstr>Verdana</vt:lpstr>
      <vt:lpstr>Consolas</vt:lpstr>
      <vt:lpstr>NG_MOC_Core_ModuleNew2</vt:lpstr>
      <vt:lpstr>Info Support - licht</vt:lpstr>
      <vt:lpstr>KC slides</vt:lpstr>
      <vt:lpstr>Info Support - donker</vt:lpstr>
      <vt:lpstr>Module 6</vt:lpstr>
      <vt:lpstr>Module Overview</vt:lpstr>
      <vt:lpstr>Lesson 1: Creating Models</vt:lpstr>
      <vt:lpstr>Developing Models</vt:lpstr>
      <vt:lpstr>The Photo and Comment Model Classes</vt:lpstr>
      <vt:lpstr>Passing Models to Page Content</vt:lpstr>
      <vt:lpstr>One Way Binding</vt:lpstr>
      <vt:lpstr>Binding Page Content to Model Classes and Displaying Data</vt:lpstr>
      <vt:lpstr>Demonstration: How to Bind Model Classes to Page Content</vt:lpstr>
      <vt:lpstr>What Are Model Binders?</vt:lpstr>
      <vt:lpstr>Passing Parameters to Actions</vt:lpstr>
      <vt:lpstr>Two Way Binding</vt:lpstr>
      <vt:lpstr>Lesson 2: Working with Forms</vt:lpstr>
      <vt:lpstr>Using Display and Edit Data Annotations</vt:lpstr>
      <vt:lpstr>Using Display Helpers</vt:lpstr>
      <vt:lpstr>Using Editor Helpers</vt:lpstr>
      <vt:lpstr>Using Editor Helpers (Continued)</vt:lpstr>
      <vt:lpstr>Using Form Helpers</vt:lpstr>
      <vt:lpstr>Demonstration: How to Use Display and Edit Data Annotations</vt:lpstr>
      <vt:lpstr>Lesson 3: Validating MVC Application</vt:lpstr>
      <vt:lpstr>Validating User Input with Data Annotations</vt:lpstr>
      <vt:lpstr>Using Validation Helpers</vt:lpstr>
      <vt:lpstr>Using Validation Helpers (Continued)</vt:lpstr>
      <vt:lpstr>Demonstration: How to Validate User Input with Data Annotations</vt:lpstr>
      <vt:lpstr>Adding Custom Validations</vt:lpstr>
      <vt:lpstr>Demonstration: How to Add Custom Validations</vt:lpstr>
      <vt:lpstr>Lab: Developing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2019-01-25T06:11:02Z</dcterms:created>
  <dcterms:modified xsi:type="dcterms:W3CDTF">2021-11-16T17:39:53Z</dcterms:modified>
</cp:coreProperties>
</file>