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1"/>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Lucida Sans Unicode" panose="020B0602030504020204" pitchFamily="34" charset="0"/>
      <p:regular r:id="rId40"/>
    </p:embeddedFont>
    <p:embeddedFont>
      <p:font typeface="Segoe" panose="020B060402020202020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Verdana" panose="020B060403050404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4291" autoAdjust="0"/>
  </p:normalViewPr>
  <p:slideViewPr>
    <p:cSldViewPr snapToGrid="0" snapToObjects="1" showGuides="1">
      <p:cViewPr varScale="1">
        <p:scale>
          <a:sx n="72" d="100"/>
          <a:sy n="72" d="100"/>
        </p:scale>
        <p:origin x="984" y="78"/>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20.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55857-4FCD-4E48-B86C-3C0AD34FB05D}" type="doc">
      <dgm:prSet loTypeId="urn:microsoft.com/office/officeart/2005/8/layout/process2" loCatId="process" qsTypeId="urn:microsoft.com/office/officeart/2005/8/quickstyle/simple1" qsCatId="simple" csTypeId="urn:microsoft.com/office/officeart/2005/8/colors/accent0_3" csCatId="mainScheme" phldr="1"/>
      <dgm:spPr/>
    </dgm:pt>
    <dgm:pt modelId="{82CCCC55-A205-41DF-8C2E-CCBB63B3BFF7}">
      <dgm:prSet phldrT="[Text]" custT="1"/>
      <dgm:spPr>
        <a:solidFill>
          <a:srgbClr val="66BB6A"/>
        </a:solidFill>
      </dgm:spPr>
      <dgm:t>
        <a:bodyPr/>
        <a:lstStyle/>
        <a:p>
          <a:r>
            <a:rPr lang="en-US" sz="3200" dirty="0">
              <a:latin typeface="Segoe UI" panose="020B0502040204020203" pitchFamily="34" charset="0"/>
              <a:cs typeface="Segoe UI" panose="020B0502040204020203" pitchFamily="34" charset="0"/>
            </a:rPr>
            <a:t>Application</a:t>
          </a:r>
        </a:p>
      </dgm:t>
    </dgm:pt>
    <dgm:pt modelId="{DE8451C5-CBFD-446E-99D3-889E8147B8F0}" type="parTrans" cxnId="{88C876AE-0146-48CE-A4EC-E713F349F653}">
      <dgm:prSet/>
      <dgm:spPr/>
      <dgm:t>
        <a:bodyPr/>
        <a:lstStyle/>
        <a:p>
          <a:endParaRPr lang="en-US"/>
        </a:p>
      </dgm:t>
    </dgm:pt>
    <dgm:pt modelId="{1E3A614C-6643-4E0E-8829-EEA4CF9FE44D}" type="sibTrans" cxnId="{88C876AE-0146-48CE-A4EC-E713F349F653}">
      <dgm:prSet/>
      <dgm:spPr>
        <a:solidFill>
          <a:srgbClr val="FF66CC"/>
        </a:solidFill>
      </dgm:spPr>
      <dgm:t>
        <a:bodyPr/>
        <a:lstStyle/>
        <a:p>
          <a:endParaRPr lang="en-US" dirty="0"/>
        </a:p>
      </dgm:t>
    </dgm:pt>
    <dgm:pt modelId="{889BF976-CD07-4B98-9265-964AE288CB8E}">
      <dgm:prSet phldrT="[Text]" custT="1"/>
      <dgm:spPr>
        <a:solidFill>
          <a:srgbClr val="388E3C"/>
        </a:solidFill>
      </dgm:spPr>
      <dgm:t>
        <a:bodyPr/>
        <a:lstStyle/>
        <a:p>
          <a:r>
            <a:rPr lang="en-US" sz="3200" dirty="0">
              <a:latin typeface="Segoe UI" panose="020B0502040204020203" pitchFamily="34" charset="0"/>
              <a:cs typeface="Segoe UI" panose="020B0502040204020203" pitchFamily="34" charset="0"/>
            </a:rPr>
            <a:t>Database Provider</a:t>
          </a:r>
        </a:p>
      </dgm:t>
      <dgm:extLst>
        <a:ext uri="{E40237B7-FDA0-4F09-8148-C483321AD2D9}">
          <dgm14:cNvPr xmlns:dgm14="http://schemas.microsoft.com/office/drawing/2010/diagram" id="0" name="" descr="The image shows 3 boxes that represent the Application, Database Provider and Database. There are 4 arrows: an arrow from Application to Database Provider which indicates a request, an arrow from Database Provider to Database which indicates a request, an arrow from Database to Database Provider which indicates a response and an arrow from Database Provider to Application which indicates a response."/>
        </a:ext>
      </dgm:extLst>
    </dgm:pt>
    <dgm:pt modelId="{574DB30D-249D-4628-800A-2404A31F8B7E}" type="parTrans" cxnId="{78E66E39-D0A4-422B-99D0-72A4B5E87789}">
      <dgm:prSet/>
      <dgm:spPr/>
      <dgm:t>
        <a:bodyPr/>
        <a:lstStyle/>
        <a:p>
          <a:endParaRPr lang="en-US"/>
        </a:p>
      </dgm:t>
    </dgm:pt>
    <dgm:pt modelId="{63AB5480-2DD3-47F3-A9BF-44A127E740FB}" type="sibTrans" cxnId="{78E66E39-D0A4-422B-99D0-72A4B5E87789}">
      <dgm:prSet/>
      <dgm:spPr>
        <a:solidFill>
          <a:srgbClr val="FF66CC"/>
        </a:solidFill>
      </dgm:spPr>
      <dgm:t>
        <a:bodyPr/>
        <a:lstStyle/>
        <a:p>
          <a:endParaRPr lang="en-US"/>
        </a:p>
      </dgm:t>
    </dgm:pt>
    <dgm:pt modelId="{73749F28-C31D-4157-9728-A253F30F9ED2}">
      <dgm:prSet phldrT="[Text]" custT="1"/>
      <dgm:spPr>
        <a:solidFill>
          <a:srgbClr val="1B5E20"/>
        </a:solidFill>
      </dgm:spPr>
      <dgm:t>
        <a:bodyPr/>
        <a:lstStyle/>
        <a:p>
          <a:r>
            <a:rPr lang="en-US" sz="3200" dirty="0">
              <a:latin typeface="Segoe UI" panose="020B0502040204020203" pitchFamily="34" charset="0"/>
              <a:cs typeface="Segoe UI" panose="020B0502040204020203" pitchFamily="34" charset="0"/>
            </a:rPr>
            <a:t>Database</a:t>
          </a:r>
        </a:p>
      </dgm:t>
    </dgm:pt>
    <dgm:pt modelId="{A088AF49-B194-43B6-97F2-C26FA4C03926}" type="parTrans" cxnId="{DC31F28A-B28F-4CB7-9517-CDE7942EA252}">
      <dgm:prSet/>
      <dgm:spPr/>
      <dgm:t>
        <a:bodyPr/>
        <a:lstStyle/>
        <a:p>
          <a:endParaRPr lang="en-US"/>
        </a:p>
      </dgm:t>
    </dgm:pt>
    <dgm:pt modelId="{6BAE7AB8-1ACD-4079-B84E-24BCE41970B3}" type="sibTrans" cxnId="{DC31F28A-B28F-4CB7-9517-CDE7942EA252}">
      <dgm:prSet/>
      <dgm:spPr/>
      <dgm:t>
        <a:bodyPr/>
        <a:lstStyle/>
        <a:p>
          <a:endParaRPr lang="en-US"/>
        </a:p>
      </dgm:t>
    </dgm:pt>
    <dgm:pt modelId="{9C0FC60D-769C-48AA-ADB6-CA1B5140D1B0}" type="pres">
      <dgm:prSet presAssocID="{E5655857-4FCD-4E48-B86C-3C0AD34FB05D}" presName="linearFlow" presStyleCnt="0">
        <dgm:presLayoutVars>
          <dgm:resizeHandles val="exact"/>
        </dgm:presLayoutVars>
      </dgm:prSet>
      <dgm:spPr/>
    </dgm:pt>
    <dgm:pt modelId="{00885611-A652-43DA-B006-F3361A23A71F}" type="pres">
      <dgm:prSet presAssocID="{82CCCC55-A205-41DF-8C2E-CCBB63B3BFF7}" presName="node" presStyleLbl="node1" presStyleIdx="0" presStyleCnt="3" custScaleX="172761" custScaleY="37849" custLinFactNeighborY="-1242">
        <dgm:presLayoutVars>
          <dgm:bulletEnabled val="1"/>
        </dgm:presLayoutVars>
      </dgm:prSet>
      <dgm:spPr/>
    </dgm:pt>
    <dgm:pt modelId="{BC0572EB-BFBF-47CA-9B70-67E02DDC58D4}" type="pres">
      <dgm:prSet presAssocID="{1E3A614C-6643-4E0E-8829-EEA4CF9FE44D}" presName="sibTrans" presStyleLbl="sibTrans2D1" presStyleIdx="0" presStyleCnt="2" custScaleY="43972" custLinFactX="-43101" custLinFactNeighborX="-100000" custLinFactNeighborY="-2202"/>
      <dgm:spPr/>
    </dgm:pt>
    <dgm:pt modelId="{6D938E40-8F4A-4898-87D0-DCE6B12DAD62}" type="pres">
      <dgm:prSet presAssocID="{1E3A614C-6643-4E0E-8829-EEA4CF9FE44D}" presName="connectorText" presStyleLbl="sibTrans2D1" presStyleIdx="0" presStyleCnt="2"/>
      <dgm:spPr/>
    </dgm:pt>
    <dgm:pt modelId="{8F0F9A78-AA18-4631-8B0A-EE93B7831459}" type="pres">
      <dgm:prSet presAssocID="{889BF976-CD07-4B98-9265-964AE288CB8E}" presName="node" presStyleLbl="node1" presStyleIdx="1" presStyleCnt="3" custAng="10800000" custFlipVert="1" custScaleX="172761" custScaleY="41466">
        <dgm:presLayoutVars>
          <dgm:bulletEnabled val="1"/>
        </dgm:presLayoutVars>
      </dgm:prSet>
      <dgm:spPr/>
    </dgm:pt>
    <dgm:pt modelId="{B04678BC-7668-4EFC-86DF-9C294C08F8B0}" type="pres">
      <dgm:prSet presAssocID="{63AB5480-2DD3-47F3-A9BF-44A127E740FB}" presName="sibTrans" presStyleLbl="sibTrans2D1" presStyleIdx="1" presStyleCnt="2" custFlipVert="0" custScaleY="43972" custLinFactX="-43949" custLinFactNeighborX="-100000" custLinFactNeighborY="-908"/>
      <dgm:spPr/>
    </dgm:pt>
    <dgm:pt modelId="{CC286EA5-9A7F-47DA-8987-37BCC9758AAF}" type="pres">
      <dgm:prSet presAssocID="{63AB5480-2DD3-47F3-A9BF-44A127E740FB}" presName="connectorText" presStyleLbl="sibTrans2D1" presStyleIdx="1" presStyleCnt="2"/>
      <dgm:spPr/>
    </dgm:pt>
    <dgm:pt modelId="{AB3B8FE3-7D73-4E87-914C-B2513BABD133}" type="pres">
      <dgm:prSet presAssocID="{73749F28-C31D-4157-9728-A253F30F9ED2}" presName="node" presStyleLbl="node1" presStyleIdx="2" presStyleCnt="3" custScaleX="172761" custScaleY="42934">
        <dgm:presLayoutVars>
          <dgm:bulletEnabled val="1"/>
        </dgm:presLayoutVars>
      </dgm:prSet>
      <dgm:spPr/>
    </dgm:pt>
  </dgm:ptLst>
  <dgm:cxnLst>
    <dgm:cxn modelId="{36364F00-9C5E-47C6-B9DC-E1CA1DA3467F}" type="presOf" srcId="{63AB5480-2DD3-47F3-A9BF-44A127E740FB}" destId="{B04678BC-7668-4EFC-86DF-9C294C08F8B0}" srcOrd="0" destOrd="0" presId="urn:microsoft.com/office/officeart/2005/8/layout/process2"/>
    <dgm:cxn modelId="{729E5225-904B-46BF-AC4F-30A353DF51DB}" type="presOf" srcId="{E5655857-4FCD-4E48-B86C-3C0AD34FB05D}" destId="{9C0FC60D-769C-48AA-ADB6-CA1B5140D1B0}" srcOrd="0" destOrd="0" presId="urn:microsoft.com/office/officeart/2005/8/layout/process2"/>
    <dgm:cxn modelId="{83C3432C-071F-4678-9352-3EBF5E424C99}" type="presOf" srcId="{1E3A614C-6643-4E0E-8829-EEA4CF9FE44D}" destId="{BC0572EB-BFBF-47CA-9B70-67E02DDC58D4}" srcOrd="0" destOrd="0" presId="urn:microsoft.com/office/officeart/2005/8/layout/process2"/>
    <dgm:cxn modelId="{78E66E39-D0A4-422B-99D0-72A4B5E87789}" srcId="{E5655857-4FCD-4E48-B86C-3C0AD34FB05D}" destId="{889BF976-CD07-4B98-9265-964AE288CB8E}" srcOrd="1" destOrd="0" parTransId="{574DB30D-249D-4628-800A-2404A31F8B7E}" sibTransId="{63AB5480-2DD3-47F3-A9BF-44A127E740FB}"/>
    <dgm:cxn modelId="{E94D6941-D5FC-42F8-8DF4-37FFFD5A6A9F}" type="presOf" srcId="{73749F28-C31D-4157-9728-A253F30F9ED2}" destId="{AB3B8FE3-7D73-4E87-914C-B2513BABD133}" srcOrd="0" destOrd="0" presId="urn:microsoft.com/office/officeart/2005/8/layout/process2"/>
    <dgm:cxn modelId="{2ABC0D74-CD69-4F60-A9E4-231C00FD0A3D}" type="presOf" srcId="{63AB5480-2DD3-47F3-A9BF-44A127E740FB}" destId="{CC286EA5-9A7F-47DA-8987-37BCC9758AAF}" srcOrd="1" destOrd="0" presId="urn:microsoft.com/office/officeart/2005/8/layout/process2"/>
    <dgm:cxn modelId="{AFB1767F-D0AD-421B-9E63-6F7F57443F14}" type="presOf" srcId="{889BF976-CD07-4B98-9265-964AE288CB8E}" destId="{8F0F9A78-AA18-4631-8B0A-EE93B7831459}" srcOrd="0" destOrd="0" presId="urn:microsoft.com/office/officeart/2005/8/layout/process2"/>
    <dgm:cxn modelId="{DC31F28A-B28F-4CB7-9517-CDE7942EA252}" srcId="{E5655857-4FCD-4E48-B86C-3C0AD34FB05D}" destId="{73749F28-C31D-4157-9728-A253F30F9ED2}" srcOrd="2" destOrd="0" parTransId="{A088AF49-B194-43B6-97F2-C26FA4C03926}" sibTransId="{6BAE7AB8-1ACD-4079-B84E-24BCE41970B3}"/>
    <dgm:cxn modelId="{5419708F-AD2E-40BE-87B7-E3F901648D6C}" type="presOf" srcId="{1E3A614C-6643-4E0E-8829-EEA4CF9FE44D}" destId="{6D938E40-8F4A-4898-87D0-DCE6B12DAD62}" srcOrd="1" destOrd="0" presId="urn:microsoft.com/office/officeart/2005/8/layout/process2"/>
    <dgm:cxn modelId="{88C876AE-0146-48CE-A4EC-E713F349F653}" srcId="{E5655857-4FCD-4E48-B86C-3C0AD34FB05D}" destId="{82CCCC55-A205-41DF-8C2E-CCBB63B3BFF7}" srcOrd="0" destOrd="0" parTransId="{DE8451C5-CBFD-446E-99D3-889E8147B8F0}" sibTransId="{1E3A614C-6643-4E0E-8829-EEA4CF9FE44D}"/>
    <dgm:cxn modelId="{CDCF2DF6-EA07-4372-A4EB-70F5BAC30C50}" type="presOf" srcId="{82CCCC55-A205-41DF-8C2E-CCBB63B3BFF7}" destId="{00885611-A652-43DA-B006-F3361A23A71F}" srcOrd="0" destOrd="0" presId="urn:microsoft.com/office/officeart/2005/8/layout/process2"/>
    <dgm:cxn modelId="{0427FAF4-A647-41B3-9234-57BD6FB46F43}" type="presParOf" srcId="{9C0FC60D-769C-48AA-ADB6-CA1B5140D1B0}" destId="{00885611-A652-43DA-B006-F3361A23A71F}" srcOrd="0" destOrd="0" presId="urn:microsoft.com/office/officeart/2005/8/layout/process2"/>
    <dgm:cxn modelId="{4210A1F4-E545-41ED-8587-DA324D4AF264}" type="presParOf" srcId="{9C0FC60D-769C-48AA-ADB6-CA1B5140D1B0}" destId="{BC0572EB-BFBF-47CA-9B70-67E02DDC58D4}" srcOrd="1" destOrd="0" presId="urn:microsoft.com/office/officeart/2005/8/layout/process2"/>
    <dgm:cxn modelId="{74C4D90C-8FB7-48B9-85B2-9B884BFA67D9}" type="presParOf" srcId="{BC0572EB-BFBF-47CA-9B70-67E02DDC58D4}" destId="{6D938E40-8F4A-4898-87D0-DCE6B12DAD62}" srcOrd="0" destOrd="0" presId="urn:microsoft.com/office/officeart/2005/8/layout/process2"/>
    <dgm:cxn modelId="{24523648-78F6-45D5-9D08-74ECC75465C3}" type="presParOf" srcId="{9C0FC60D-769C-48AA-ADB6-CA1B5140D1B0}" destId="{8F0F9A78-AA18-4631-8B0A-EE93B7831459}" srcOrd="2" destOrd="0" presId="urn:microsoft.com/office/officeart/2005/8/layout/process2"/>
    <dgm:cxn modelId="{CEB30FF2-3F16-42F5-A52E-02105EEC25FC}" type="presParOf" srcId="{9C0FC60D-769C-48AA-ADB6-CA1B5140D1B0}" destId="{B04678BC-7668-4EFC-86DF-9C294C08F8B0}" srcOrd="3" destOrd="0" presId="urn:microsoft.com/office/officeart/2005/8/layout/process2"/>
    <dgm:cxn modelId="{05422285-6B63-476B-9DA7-FA793E67682C}" type="presParOf" srcId="{B04678BC-7668-4EFC-86DF-9C294C08F8B0}" destId="{CC286EA5-9A7F-47DA-8987-37BCC9758AAF}" srcOrd="0" destOrd="0" presId="urn:microsoft.com/office/officeart/2005/8/layout/process2"/>
    <dgm:cxn modelId="{8B63821D-7085-4178-B077-AB5D8F956283}" type="presParOf" srcId="{9C0FC60D-769C-48AA-ADB6-CA1B5140D1B0}" destId="{AB3B8FE3-7D73-4E87-914C-B2513BABD133}"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85611-A652-43DA-B006-F3361A23A71F}">
      <dsp:nvSpPr>
        <dsp:cNvPr id="0" name=""/>
        <dsp:cNvSpPr/>
      </dsp:nvSpPr>
      <dsp:spPr>
        <a:xfrm>
          <a:off x="43199" y="0"/>
          <a:ext cx="7725753" cy="940323"/>
        </a:xfrm>
        <a:prstGeom prst="roundRect">
          <a:avLst>
            <a:gd name="adj" fmla="val 10000"/>
          </a:avLst>
        </a:prstGeom>
        <a:solidFill>
          <a:srgbClr val="66BB6A"/>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Application</a:t>
          </a:r>
        </a:p>
      </dsp:txBody>
      <dsp:txXfrm>
        <a:off x="70740" y="27541"/>
        <a:ext cx="7670671" cy="885241"/>
      </dsp:txXfrm>
    </dsp:sp>
    <dsp:sp modelId="{BC0572EB-BFBF-47CA-9B70-67E02DDC58D4}">
      <dsp:nvSpPr>
        <dsp:cNvPr id="0" name=""/>
        <dsp:cNvSpPr/>
      </dsp:nvSpPr>
      <dsp:spPr>
        <a:xfrm rot="5400000">
          <a:off x="2104923" y="1291739"/>
          <a:ext cx="932751" cy="491599"/>
        </a:xfrm>
        <a:prstGeom prst="rightArrow">
          <a:avLst>
            <a:gd name="adj1" fmla="val 60000"/>
            <a:gd name="adj2" fmla="val 50000"/>
          </a:avLst>
        </a:prstGeom>
        <a:solidFill>
          <a:srgbClr val="FF66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rot="-5400000">
        <a:off x="2423819" y="1071163"/>
        <a:ext cx="294959" cy="785271"/>
      </dsp:txXfrm>
    </dsp:sp>
    <dsp:sp modelId="{8F0F9A78-AA18-4631-8B0A-EE93B7831459}">
      <dsp:nvSpPr>
        <dsp:cNvPr id="0" name=""/>
        <dsp:cNvSpPr/>
      </dsp:nvSpPr>
      <dsp:spPr>
        <a:xfrm rot="10800000" flipV="1">
          <a:off x="43199" y="2183991"/>
          <a:ext cx="7725753" cy="1030183"/>
        </a:xfrm>
        <a:prstGeom prst="roundRect">
          <a:avLst>
            <a:gd name="adj" fmla="val 10000"/>
          </a:avLst>
        </a:prstGeom>
        <a:solidFill>
          <a:srgbClr val="388E3C"/>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Database Provider</a:t>
          </a:r>
        </a:p>
      </dsp:txBody>
      <dsp:txXfrm rot="-10800000">
        <a:off x="73372" y="2214164"/>
        <a:ext cx="7665407" cy="969837"/>
      </dsp:txXfrm>
    </dsp:sp>
    <dsp:sp modelId="{B04678BC-7668-4EFC-86DF-9C294C08F8B0}">
      <dsp:nvSpPr>
        <dsp:cNvPr id="0" name=""/>
        <dsp:cNvSpPr/>
      </dsp:nvSpPr>
      <dsp:spPr>
        <a:xfrm rot="5400000">
          <a:off x="2099145" y="3579326"/>
          <a:ext cx="931652" cy="491599"/>
        </a:xfrm>
        <a:prstGeom prst="rightArrow">
          <a:avLst>
            <a:gd name="adj1" fmla="val 60000"/>
            <a:gd name="adj2" fmla="val 50000"/>
          </a:avLst>
        </a:prstGeom>
        <a:solidFill>
          <a:srgbClr val="FF66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p>
      </dsp:txBody>
      <dsp:txXfrm rot="-5400000">
        <a:off x="2417491" y="3359300"/>
        <a:ext cx="294959" cy="784172"/>
      </dsp:txXfrm>
    </dsp:sp>
    <dsp:sp modelId="{AB3B8FE3-7D73-4E87-914C-B2513BABD133}">
      <dsp:nvSpPr>
        <dsp:cNvPr id="0" name=""/>
        <dsp:cNvSpPr/>
      </dsp:nvSpPr>
      <dsp:spPr>
        <a:xfrm>
          <a:off x="43199" y="4456379"/>
          <a:ext cx="7725753" cy="1066655"/>
        </a:xfrm>
        <a:prstGeom prst="roundRect">
          <a:avLst>
            <a:gd name="adj" fmla="val 10000"/>
          </a:avLst>
        </a:prstGeom>
        <a:solidFill>
          <a:srgbClr val="1B5E2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Database</a:t>
          </a:r>
        </a:p>
      </dsp:txBody>
      <dsp:txXfrm>
        <a:off x="74440" y="4487620"/>
        <a:ext cx="7663271" cy="10041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E61A4-AABF-4533-84ED-0F614178B2D7}" type="datetimeFigureOut">
              <a:rPr lang="en-US" smtClean="0"/>
              <a:t>11/15/2021</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92D6B2-6456-43EF-B2F9-D13C3D60E683}" type="slidenum">
              <a:rPr lang="en-US" smtClean="0"/>
              <a:t>‹#›</a:t>
            </a:fld>
            <a:endParaRPr lang="en-US"/>
          </a:p>
        </p:txBody>
      </p:sp>
    </p:spTree>
    <p:extLst>
      <p:ext uri="{BB962C8B-B14F-4D97-AF65-F5344CB8AC3E}">
        <p14:creationId xmlns:p14="http://schemas.microsoft.com/office/powerpoint/2010/main" val="241492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7_DEMO.md#lesson-2-working-with-entity-framework-co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7_LAB_MANUAL.m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7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At this point of the course, the students should understand the Model-View-Controller (MVC) concept. However, students might not be familiar with database technologies. Explain to the students the term </a:t>
            </a:r>
            <a:r>
              <a:rPr lang="en-US" sz="1000" i="1" dirty="0">
                <a:latin typeface="Arial"/>
                <a:ea typeface="Calibri"/>
                <a:cs typeface="Times New Roman"/>
              </a:rPr>
              <a:t>database</a:t>
            </a:r>
            <a:r>
              <a:rPr lang="en-US" sz="1000" dirty="0">
                <a:latin typeface="Arial"/>
                <a:ea typeface="Calibri"/>
                <a:cs typeface="Times New Roman"/>
              </a:rPr>
              <a:t> and </a:t>
            </a:r>
            <a:r>
              <a:rPr lang="en-US" sz="1000" dirty="0">
                <a:latin typeface="Arial"/>
                <a:ea typeface="Calibri"/>
                <a:cs typeface="Arial"/>
              </a:rPr>
              <a:t>emphasize its importance.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08442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how to configure an Entity Framework context to connect to the SQLite database. Mention that configuring an Entity Framework context to connect to a SQL Server will be covered in Lesson 3, “Using Entity Framework Core to Connect to Microsoft SQL Server”</a:t>
            </a:r>
          </a:p>
        </p:txBody>
      </p:sp>
      <p:sp>
        <p:nvSpPr>
          <p:cNvPr id="4" name="Slide Number Placeholder 3"/>
          <p:cNvSpPr>
            <a:spLocks noGrp="1"/>
          </p:cNvSpPr>
          <p:nvPr>
            <p:ph type="sldNum" sz="quarter" idx="10"/>
          </p:nvPr>
        </p:nvSpPr>
        <p:spPr/>
        <p:txBody>
          <a:bodyPr/>
          <a:lstStyle/>
          <a:p>
            <a:fld id="{5592D6B2-6456-43EF-B2F9-D13C3D60E683}"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776633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code in the slide demonstrated how to use an Entity Framework context in a controller using dependency injection.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27910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 code sample shown in the slide demonstrates a LINQ query that returns a list of people filtered by the last name of the person</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77960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Arial"/>
              </a:rPr>
              <a:t>When the multiplicity of the association is one or zero-or-one, the navigation property is represented by a reference object. When the multiplicity of the association is many, the navigation property is represented by a collection.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1379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dirty="0">
                <a:latin typeface="Arial"/>
                <a:ea typeface="Calibri"/>
                <a:cs typeface="Segoe UI"/>
              </a:rPr>
              <a:t>code in the slide demonstrates how to load a city with its related entities by using the explicit loading ORM pattern.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269338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code in the slide demonstrates how to load all countries, their related cities, and the people that live in each city by using the eager loading ORM pattern.</a:t>
            </a:r>
          </a:p>
        </p:txBody>
      </p:sp>
      <p:sp>
        <p:nvSpPr>
          <p:cNvPr id="4" name="Slide Number Placeholder 3"/>
          <p:cNvSpPr>
            <a:spLocks noGrp="1"/>
          </p:cNvSpPr>
          <p:nvPr>
            <p:ph type="sldNum" sz="quarter" idx="10"/>
          </p:nvPr>
        </p:nvSpPr>
        <p:spPr/>
        <p:txBody>
          <a:bodyPr/>
          <a:lstStyle/>
          <a:p>
            <a:fld id="{5592D6B2-6456-43EF-B2F9-D13C3D60E683}"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56289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err="1">
                <a:latin typeface="Arial"/>
                <a:ea typeface="Calibri"/>
                <a:cs typeface="Times New Roman"/>
              </a:rPr>
              <a:t>UseLazyLoadingProxies</a:t>
            </a:r>
            <a:r>
              <a:rPr lang="en-US" sz="1000" dirty="0">
                <a:solidFill>
                  <a:srgbClr val="000000"/>
                </a:solidFill>
                <a:latin typeface="Arial"/>
                <a:ea typeface="Calibri"/>
                <a:cs typeface="Segoe UI"/>
              </a:rPr>
              <a:t> </a:t>
            </a:r>
            <a:r>
              <a:rPr lang="en-US" sz="1000" dirty="0">
                <a:latin typeface="Arial"/>
                <a:ea typeface="Calibri"/>
                <a:cs typeface="Times New Roman"/>
              </a:rPr>
              <a:t>method is distributed with the </a:t>
            </a:r>
            <a:r>
              <a:rPr lang="en-US" sz="1000" dirty="0" err="1">
                <a:solidFill>
                  <a:srgbClr val="000000"/>
                </a:solidFill>
                <a:latin typeface="Arial"/>
                <a:ea typeface="Calibri"/>
                <a:cs typeface="Segoe UI"/>
              </a:rPr>
              <a:t>Microsoft.EntityFrameworkCore.Proxies</a:t>
            </a:r>
            <a:r>
              <a:rPr lang="en-US" sz="1000" dirty="0">
                <a:latin typeface="Arial"/>
                <a:ea typeface="Calibri"/>
                <a:cs typeface="Times New Roman"/>
              </a:rPr>
              <a:t> </a:t>
            </a:r>
            <a:r>
              <a:rPr lang="en-US" sz="1000" dirty="0" err="1">
                <a:latin typeface="Arial"/>
                <a:ea typeface="Calibri"/>
                <a:cs typeface="Times New Roman"/>
              </a:rPr>
              <a:t>NuGet</a:t>
            </a:r>
            <a:r>
              <a:rPr lang="en-US" sz="1000" dirty="0">
                <a:latin typeface="Arial"/>
                <a:ea typeface="Calibri"/>
                <a:cs typeface="Times New Roman"/>
              </a:rPr>
              <a:t> package</a:t>
            </a:r>
            <a:r>
              <a:rPr lang="en-US" sz="1000" dirty="0">
                <a:solidFill>
                  <a:srgbClr val="000000"/>
                </a:solidFill>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297750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Mention that in case you don’t call the </a:t>
            </a:r>
            <a:r>
              <a:rPr lang="en-US" sz="1000" b="1" dirty="0" err="1">
                <a:latin typeface="Arial" panose="020B0604020202020204" pitchFamily="34" charset="0"/>
                <a:cs typeface="Arial" panose="020B0604020202020204" pitchFamily="34" charset="0"/>
              </a:rPr>
              <a:t>SaveChanges</a:t>
            </a:r>
            <a:r>
              <a:rPr lang="en-US" sz="1000" dirty="0">
                <a:latin typeface="Arial" panose="020B0604020202020204" pitchFamily="34" charset="0"/>
                <a:cs typeface="Arial" panose="020B0604020202020204" pitchFamily="34" charset="0"/>
              </a:rPr>
              <a:t> method, the changes made in this context won’t be saved to the underlying database.</a:t>
            </a:r>
          </a:p>
        </p:txBody>
      </p:sp>
      <p:sp>
        <p:nvSpPr>
          <p:cNvPr id="4" name="Slide Number Placeholder 3"/>
          <p:cNvSpPr>
            <a:spLocks noGrp="1"/>
          </p:cNvSpPr>
          <p:nvPr>
            <p:ph type="sldNum" sz="quarter" idx="10"/>
          </p:nvPr>
        </p:nvSpPr>
        <p:spPr/>
        <p:txBody>
          <a:bodyPr/>
          <a:lstStyle/>
          <a:p>
            <a:fld id="{5592D6B2-6456-43EF-B2F9-D13C3D60E683}"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016823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demo is not based on a vanilla template because it was prepared specifically for this demo. The starter solution already contains a model, a view, and a _</a:t>
            </a:r>
            <a:r>
              <a:rPr lang="en-US" sz="1000" b="1" dirty="0" err="1">
                <a:latin typeface="Arial"/>
                <a:ea typeface="Calibri"/>
                <a:cs typeface="Times New Roman"/>
              </a:rPr>
              <a:t>ViewImports.cshtml</a:t>
            </a:r>
            <a:r>
              <a:rPr lang="en-US" sz="1000" dirty="0">
                <a:latin typeface="Arial"/>
                <a:ea typeface="Calibri"/>
                <a:cs typeface="Times New Roman"/>
              </a:rPr>
              <a:t> file that will not be changed during the demonstration. The starter solution also contains a controller, and a class named </a:t>
            </a:r>
            <a:r>
              <a:rPr lang="en-US" sz="1000" b="1" dirty="0" err="1">
                <a:latin typeface="Arial"/>
                <a:ea typeface="Calibri"/>
                <a:cs typeface="Times New Roman"/>
              </a:rPr>
              <a:t>PersonContext</a:t>
            </a:r>
            <a:r>
              <a:rPr lang="en-US" sz="1000" dirty="0">
                <a:latin typeface="Arial"/>
                <a:ea typeface="Calibri"/>
                <a:cs typeface="Times New Roman"/>
              </a:rPr>
              <a:t> that will be changed during the demonstration. You will also change the code in the </a:t>
            </a:r>
            <a:r>
              <a:rPr lang="en-US" sz="1000" b="1" dirty="0" err="1">
                <a:latin typeface="Arial"/>
                <a:ea typeface="Calibri"/>
                <a:cs typeface="Times New Roman"/>
              </a:rPr>
              <a:t>Startup.cs</a:t>
            </a:r>
            <a:r>
              <a:rPr lang="en-US" sz="1000" b="1" dirty="0">
                <a:latin typeface="Arial"/>
                <a:ea typeface="Calibri"/>
                <a:cs typeface="Times New Roman"/>
              </a:rPr>
              <a:t> </a:t>
            </a:r>
            <a:r>
              <a:rPr lang="en-US" sz="1000" dirty="0">
                <a:latin typeface="Arial"/>
                <a:ea typeface="Calibri"/>
                <a:cs typeface="Times New Roman"/>
              </a:rPr>
              <a:t>file. Additionally, the starter solution contains CSS that won’t be changed during the demonstration. This subject will be introduced in Module 8, “Using Layouts, CSS and JavaScript in ASP.NET Core MVC”.</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Entity Framework Core“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https://github.com/MicrosoftLearning/20486D-DevelopingASPNETMVCWebApplications/blob/master/Instructions/20486D_MOD07_DEMO.md#lesson-2-working-with-entity-framework-core.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616763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Before teaching this lesson, ensure that the students completely understand the material of the previous lessons. This lesson is a continuation of the previous lessons.</a:t>
            </a:r>
          </a:p>
          <a:p>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417016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When developing an ASP.NET Core application it is very important to have a good understanding of Entity Framework Core (EF Core), since EF Core is the official Microsoft object-relational mapper (ORM) technology, and one of the most </a:t>
            </a:r>
            <a:r>
              <a:rPr lang="en-US" sz="1000">
                <a:latin typeface="Arial"/>
                <a:ea typeface="Calibri"/>
                <a:cs typeface="Arial"/>
              </a:rPr>
              <a:t>recommended</a:t>
            </a:r>
            <a:r>
              <a:rPr lang="en-US" sz="1000">
                <a:latin typeface="Arial"/>
                <a:ea typeface="Calibri"/>
                <a:cs typeface="Times New Roman"/>
              </a:rPr>
              <a:t> ways to interact with databases. It is important to explain to the students the importance of this framework.</a:t>
            </a:r>
          </a:p>
        </p:txBody>
      </p:sp>
      <p:sp>
        <p:nvSpPr>
          <p:cNvPr id="4" name="Slide Number Placeholder 3"/>
          <p:cNvSpPr>
            <a:spLocks noGrp="1"/>
          </p:cNvSpPr>
          <p:nvPr>
            <p:ph type="sldNum" sz="quarter" idx="10"/>
          </p:nvPr>
        </p:nvSpPr>
        <p:spPr/>
        <p:txBody>
          <a:bodyPr/>
          <a:lstStyle/>
          <a:p>
            <a:fld id="{5592D6B2-6456-43EF-B2F9-D13C3D60E68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862742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t>
            </a:r>
            <a:r>
              <a:rPr lang="en-US" sz="1000" b="1" dirty="0" err="1">
                <a:latin typeface="Arial"/>
                <a:ea typeface="Calibri"/>
                <a:cs typeface="Times New Roman"/>
              </a:rPr>
              <a:t>DbSet</a:t>
            </a:r>
            <a:r>
              <a:rPr lang="en-US" sz="1000" b="1" dirty="0">
                <a:latin typeface="Arial"/>
                <a:ea typeface="Calibri"/>
                <a:cs typeface="Times New Roman"/>
              </a:rPr>
              <a:t>&lt;&gt;</a:t>
            </a:r>
            <a:r>
              <a:rPr lang="en-US" sz="1000" dirty="0">
                <a:latin typeface="Arial"/>
                <a:ea typeface="Calibri"/>
                <a:cs typeface="Times New Roman"/>
              </a:rPr>
              <a:t> properties of an Entity Framework context are mapped to tables in the SQL Server database</a:t>
            </a:r>
            <a:r>
              <a:rPr lang="en-US" sz="1000" dirty="0">
                <a:latin typeface="Arial"/>
                <a:ea typeface="Calibri"/>
                <a:cs typeface="Arial"/>
              </a:rPr>
              <a:t>. Also, mention that the properties of an entity are mapped to columns of a table.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303958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You can configure an ASP.NET Core application to read parameters from multiple sources. To do that, you should add several configuration providers. For example, you can read parameters from both JSON and XML files.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84145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the advantages of storing connection strings in configuration files. </a:t>
            </a:r>
          </a:p>
        </p:txBody>
      </p:sp>
      <p:sp>
        <p:nvSpPr>
          <p:cNvPr id="4" name="Slide Number Placeholder 3"/>
          <p:cNvSpPr>
            <a:spLocks noGrp="1"/>
          </p:cNvSpPr>
          <p:nvPr>
            <p:ph type="sldNum" sz="quarter" idx="10"/>
          </p:nvPr>
        </p:nvSpPr>
        <p:spPr/>
        <p:txBody>
          <a:bodyPr/>
          <a:lstStyle/>
          <a:p>
            <a:fld id="{5592D6B2-6456-43EF-B2F9-D13C3D60E683}"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784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Repositories are an important concept and you should use them when separation of concerns is essential.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802231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In this demonstration, the </a:t>
            </a:r>
            <a:r>
              <a:rPr lang="en-US" sz="1000" dirty="0" err="1">
                <a:latin typeface="Arial" panose="020B0604020202020204" pitchFamily="34" charset="0"/>
                <a:cs typeface="Arial" panose="020B0604020202020204" pitchFamily="34" charset="0"/>
              </a:rPr>
              <a:t>EnsureCreated</a:t>
            </a:r>
            <a:r>
              <a:rPr lang="en-US" sz="1000" dirty="0">
                <a:latin typeface="Arial" panose="020B0604020202020204" pitchFamily="34" charset="0"/>
                <a:cs typeface="Arial" panose="020B0604020202020204" pitchFamily="34" charset="0"/>
              </a:rPr>
              <a:t> method is used to create the database. In the lab, the students will use migrations to create the database. </a:t>
            </a:r>
          </a:p>
          <a:p>
            <a:pPr>
              <a:lnSpc>
                <a:spcPct val="114000"/>
              </a:lnSpc>
              <a:spcAft>
                <a:spcPts val="1000"/>
              </a:spcAft>
            </a:pPr>
            <a:r>
              <a:rPr lang="en-US" sz="1000" dirty="0">
                <a:latin typeface="Arial" panose="020B0604020202020204" pitchFamily="34" charset="0"/>
                <a:cs typeface="Arial" panose="020B0604020202020204" pitchFamily="34" charset="0"/>
              </a:rPr>
              <a:t>Notice that as opposed to the previous demonstration in which the application connected to a SQLite database, in this demonstration the application will connect to a SQL Server database.</a:t>
            </a:r>
          </a:p>
        </p:txBody>
      </p:sp>
      <p:sp>
        <p:nvSpPr>
          <p:cNvPr id="4" name="Slide Number Placeholder 3"/>
          <p:cNvSpPr>
            <a:spLocks noGrp="1"/>
          </p:cNvSpPr>
          <p:nvPr>
            <p:ph type="sldNum" sz="quarter" idx="10"/>
          </p:nvPr>
        </p:nvSpPr>
        <p:spPr/>
        <p:txBody>
          <a:bodyPr/>
          <a:lstStyle/>
          <a:p>
            <a:fld id="{5592D6B2-6456-43EF-B2F9-D13C3D60E683}"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83887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that </a:t>
            </a:r>
            <a:r>
              <a:rPr lang="en-US" sz="1000" dirty="0">
                <a:latin typeface="Arial"/>
                <a:ea typeface="Calibri"/>
                <a:cs typeface="Arial"/>
              </a:rPr>
              <a:t>they can use </a:t>
            </a:r>
            <a:r>
              <a:rPr lang="en-US" sz="1000" dirty="0" err="1">
                <a:latin typeface="Arial"/>
                <a:ea typeface="Calibri"/>
                <a:cs typeface="Arial"/>
              </a:rPr>
              <a:t>NuGet’s</a:t>
            </a:r>
            <a:r>
              <a:rPr lang="en-US" sz="1000" dirty="0">
                <a:latin typeface="Arial"/>
                <a:ea typeface="Calibri"/>
                <a:cs typeface="Arial"/>
              </a:rPr>
              <a:t> Package Manager Console to run the PMC tools in Visual Studio</a:t>
            </a:r>
            <a:r>
              <a:rPr lang="en-US" sz="1000" dirty="0">
                <a:latin typeface="Arial"/>
                <a:ea typeface="Calibri"/>
                <a:cs typeface="Times New Roman"/>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838412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Note that the starter solution contains compilation errors. The errors will be corrected after exercise 2 task 2.</a:t>
            </a: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https://github.com/MicrosoftLearning/20486D-DevelopingASPNETMVCWebApplications/blob/master/Instructions/20486D_MOD07_LAB_MANUAL.md.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https://github.com/MicrosoftLearning/20486D-DevelopingASPNETMVCWebApplications/blob/master/Instructions/20486D_MOD07_LAK.md.</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Times New Roman"/>
              </a:rPr>
              <a:t>Exercise 1: Adding Entity Framework Core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first add the </a:t>
            </a:r>
            <a:r>
              <a:rPr lang="en-US" sz="1000" b="1" dirty="0">
                <a:latin typeface="Arial"/>
                <a:ea typeface="Calibri"/>
                <a:cs typeface="Times New Roman"/>
              </a:rPr>
              <a:t>Cupcake</a:t>
            </a:r>
            <a:r>
              <a:rPr lang="en-US" sz="1000" dirty="0">
                <a:latin typeface="Arial"/>
                <a:ea typeface="Calibri"/>
                <a:cs typeface="Times New Roman"/>
              </a:rPr>
              <a:t> model and the </a:t>
            </a:r>
            <a:r>
              <a:rPr lang="en-US" sz="1000" b="1" dirty="0">
                <a:latin typeface="Arial"/>
                <a:ea typeface="Calibri"/>
                <a:cs typeface="Times New Roman"/>
              </a:rPr>
              <a:t>Bakery </a:t>
            </a:r>
            <a:r>
              <a:rPr lang="en-US" sz="1000" dirty="0">
                <a:latin typeface="Arial"/>
                <a:ea typeface="Calibri"/>
                <a:cs typeface="Times New Roman"/>
              </a:rPr>
              <a:t>model to the </a:t>
            </a:r>
            <a:r>
              <a:rPr lang="en-US" sz="1000" b="1" dirty="0">
                <a:latin typeface="Arial"/>
                <a:ea typeface="Calibri"/>
                <a:cs typeface="Times New Roman"/>
              </a:rPr>
              <a:t>Cupcake</a:t>
            </a:r>
            <a:r>
              <a:rPr lang="en-US" sz="1000" dirty="0">
                <a:latin typeface="Arial"/>
                <a:ea typeface="Calibri"/>
                <a:cs typeface="Times New Roman"/>
              </a:rPr>
              <a:t> web application. You will then add an Entity Framework context class named </a:t>
            </a:r>
            <a:r>
              <a:rPr lang="en-US" sz="1000" b="1" dirty="0" err="1">
                <a:latin typeface="Arial"/>
                <a:ea typeface="Calibri"/>
                <a:cs typeface="Times New Roman"/>
              </a:rPr>
              <a:t>CupcakeContext</a:t>
            </a:r>
            <a:r>
              <a:rPr lang="en-US" sz="1000" dirty="0">
                <a:latin typeface="Arial"/>
                <a:ea typeface="Calibri"/>
                <a:cs typeface="Times New Roman"/>
              </a:rPr>
              <a:t> to the web application. After that, you will configure the </a:t>
            </a:r>
            <a:r>
              <a:rPr lang="en-US" sz="1000" b="1" dirty="0" err="1">
                <a:latin typeface="Arial"/>
                <a:ea typeface="Calibri"/>
                <a:cs typeface="Times New Roman"/>
              </a:rPr>
              <a:t>CupcakeContext</a:t>
            </a:r>
            <a:r>
              <a:rPr lang="en-US" sz="1000" b="1" dirty="0">
                <a:latin typeface="Arial"/>
                <a:ea typeface="Calibri"/>
                <a:cs typeface="Times New Roman"/>
              </a:rPr>
              <a:t> </a:t>
            </a:r>
            <a:r>
              <a:rPr lang="en-US" sz="1000" dirty="0">
                <a:latin typeface="Arial"/>
                <a:ea typeface="Calibri"/>
                <a:cs typeface="Times New Roman"/>
              </a:rPr>
              <a:t>class to connect to a SQLite database. Finally, you will use data seeding to populate the database with sample data when the database is created.</a:t>
            </a:r>
          </a:p>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model classes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class that derives from </a:t>
            </a:r>
            <a:r>
              <a:rPr lang="en-US" sz="1000" dirty="0" err="1">
                <a:solidFill>
                  <a:prstClr val="black"/>
                </a:solidFill>
                <a:latin typeface="Arial"/>
                <a:ea typeface="Times New Roman"/>
                <a:cs typeface="Times New Roman"/>
              </a:rPr>
              <a:t>DbContext</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Set up Entity Framework Core to use SQLite</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a:t>
            </a:r>
            <a:r>
              <a:rPr lang="en-US" sz="1000" dirty="0" err="1">
                <a:solidFill>
                  <a:prstClr val="black"/>
                </a:solidFill>
                <a:latin typeface="Arial"/>
                <a:ea typeface="Times New Roman"/>
                <a:cs typeface="Times New Roman"/>
              </a:rPr>
              <a:t>OnModelCreating</a:t>
            </a:r>
            <a:r>
              <a:rPr lang="en-US" sz="1000" dirty="0">
                <a:solidFill>
                  <a:prstClr val="black"/>
                </a:solidFill>
                <a:latin typeface="Arial"/>
                <a:ea typeface="Times New Roman"/>
                <a:cs typeface="Times New Roman"/>
              </a:rPr>
              <a:t> to populate the database</a:t>
            </a:r>
          </a:p>
          <a:p>
            <a:pPr>
              <a:lnSpc>
                <a:spcPct val="115000"/>
              </a:lnSpc>
              <a:spcAft>
                <a:spcPts val="1000"/>
              </a:spcAft>
            </a:pPr>
            <a:r>
              <a:rPr lang="en-US" sz="1000" b="1" dirty="0">
                <a:latin typeface="Arial"/>
                <a:ea typeface="Calibri"/>
                <a:cs typeface="Times New Roman"/>
              </a:rPr>
              <a:t>Exercise 2: Use Entity Framework Core to Retrieve and Store Data</a:t>
            </a:r>
          </a:p>
          <a:p>
            <a:pPr>
              <a:lnSpc>
                <a:spcPct val="115000"/>
              </a:lnSpc>
              <a:spcAft>
                <a:spcPts val="1000"/>
              </a:spcAft>
            </a:pPr>
            <a:r>
              <a:rPr lang="en-US" sz="1000" dirty="0">
                <a:latin typeface="Arial"/>
                <a:ea typeface="Calibri"/>
                <a:cs typeface="Times New Roman"/>
              </a:rPr>
              <a:t>In this exercise, you will first create a repository for the web application. The repository will access a SQLite database by using Entity Framework Core. You will then use dependency injection to inject the service to a controller. You will use the repository in the controller to access the database. In the controller, you will retrieve cupcakes and bakeries data, and then you will manipulate the data.</a:t>
            </a:r>
          </a:p>
        </p:txBody>
      </p:sp>
      <p:sp>
        <p:nvSpPr>
          <p:cNvPr id="4" name="Slide Number Placeholder 3"/>
          <p:cNvSpPr>
            <a:spLocks noGrp="1"/>
          </p:cNvSpPr>
          <p:nvPr>
            <p:ph type="sldNum" sz="quarter" idx="10"/>
          </p:nvPr>
        </p:nvSpPr>
        <p:spPr/>
        <p:txBody>
          <a:bodyPr/>
          <a:lstStyle/>
          <a:p>
            <a:fld id="{5592D6B2-6456-43EF-B2F9-D13C3D60E683}"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03629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the students understand the</a:t>
            </a:r>
            <a:r>
              <a:rPr lang="en-US" sz="1000" dirty="0">
                <a:effectLst/>
                <a:latin typeface="Arial"/>
                <a:ea typeface="Calibri"/>
                <a:cs typeface="Times New Roman"/>
              </a:rPr>
              <a:t> </a:t>
            </a:r>
            <a:r>
              <a:rPr lang="en-US" sz="1000" dirty="0">
                <a:latin typeface="Arial"/>
                <a:ea typeface="Calibri"/>
                <a:cs typeface="Arial"/>
              </a:rPr>
              <a:t>problem that EF Core solves.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51313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the use of the common ADO.NET classes and then explain the difference between the connected (</a:t>
            </a:r>
            <a:r>
              <a:rPr lang="en-US" sz="1000" b="1">
                <a:latin typeface="Arial"/>
                <a:ea typeface="Calibri"/>
                <a:cs typeface="Times New Roman"/>
              </a:rPr>
              <a:t>DataReader</a:t>
            </a:r>
            <a:r>
              <a:rPr lang="en-US" sz="1000">
                <a:latin typeface="Arial"/>
                <a:ea typeface="Calibri"/>
                <a:cs typeface="Times New Roman"/>
              </a:rPr>
              <a:t>) and disconnected (</a:t>
            </a:r>
            <a:r>
              <a:rPr lang="en-US" sz="1000" b="1">
                <a:latin typeface="Arial"/>
                <a:ea typeface="Calibri"/>
                <a:cs typeface="Times New Roman"/>
              </a:rPr>
              <a:t>DataAdapter</a:t>
            </a:r>
            <a:r>
              <a:rPr lang="en-US" sz="1000">
                <a:latin typeface="Arial"/>
                <a:ea typeface="Calibri"/>
                <a:cs typeface="Times New Roman"/>
              </a:rPr>
              <a:t> and </a:t>
            </a:r>
            <a:r>
              <a:rPr lang="en-US" sz="1000" b="1">
                <a:latin typeface="Arial"/>
                <a:ea typeface="Calibri"/>
                <a:cs typeface="Times New Roman"/>
              </a:rPr>
              <a:t>DataSet</a:t>
            </a:r>
            <a:r>
              <a:rPr lang="en-US" sz="1000">
                <a:latin typeface="Arial"/>
                <a:ea typeface="Calibri"/>
                <a:cs typeface="Times New Roman"/>
              </a:rPr>
              <a:t>) models.</a:t>
            </a:r>
          </a:p>
        </p:txBody>
      </p:sp>
      <p:sp>
        <p:nvSpPr>
          <p:cNvPr id="4" name="Slide Number Placeholder 3"/>
          <p:cNvSpPr>
            <a:spLocks noGrp="1"/>
          </p:cNvSpPr>
          <p:nvPr>
            <p:ph type="sldNum" sz="quarter" idx="10"/>
          </p:nvPr>
        </p:nvSpPr>
        <p:spPr/>
        <p:txBody>
          <a:bodyPr/>
          <a:lstStyle/>
          <a:p>
            <a:fld id="{5592D6B2-6456-43EF-B2F9-D13C3D60E683}"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85319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Setting up connection strings might be a little difficult for developers who are new to </a:t>
            </a:r>
            <a:r>
              <a:rPr lang="en-US" sz="1000" dirty="0">
                <a:latin typeface="Arial"/>
                <a:ea typeface="Calibri"/>
                <a:cs typeface="Arial"/>
              </a:rPr>
              <a:t>working with databases in </a:t>
            </a:r>
            <a:r>
              <a:rPr lang="en-US" sz="1000" dirty="0">
                <a:latin typeface="Arial"/>
                <a:ea typeface="Calibri"/>
                <a:cs typeface="Times New Roman"/>
              </a:rPr>
              <a:t>the .NET Framework. Connection strings can contain many parameters, each of which can prevent the MVC application from creating or connecting to a database and therefore preventing the web application from running.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5592D6B2-6456-43EF-B2F9-D13C3D60E683}"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28555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Focus on the way ORM simplifies the interaction with the data.</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No inline SQL.</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No need to convert tabular results manually to data model classes.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99206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Discuss with students regarding the advantages and disadvantages of Entity Framework compared to ADO.NET.</a:t>
            </a:r>
          </a:p>
          <a:p>
            <a:pPr>
              <a:lnSpc>
                <a:spcPct val="114000"/>
              </a:lnSpc>
              <a:spcAft>
                <a:spcPts val="1000"/>
              </a:spcAft>
            </a:pPr>
            <a:r>
              <a:rPr lang="en-US" sz="1000" dirty="0">
                <a:latin typeface="Arial" panose="020B0604020202020204" pitchFamily="34" charset="0"/>
                <a:cs typeface="Arial" panose="020B0604020202020204" pitchFamily="34" charset="0"/>
              </a:rPr>
              <a:t>Emphasize that EF Core supports only the Code First approach. EF Core does not support the Model First and Database First approaches.</a:t>
            </a:r>
          </a:p>
          <a:p>
            <a:pPr>
              <a:lnSpc>
                <a:spcPct val="114000"/>
              </a:lnSpc>
              <a:spcAft>
                <a:spcPts val="1000"/>
              </a:spcAft>
            </a:pPr>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656087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the Microsoft SQL Server provider that will be covered in Lesson 3, “Using Entity Framework Core to Connect to Microsoft SQL Server”, and the SQLite provider that will be covered in Lesson 2, “Working with Entity Framework Core”.</a:t>
            </a:r>
          </a:p>
        </p:txBody>
      </p:sp>
      <p:sp>
        <p:nvSpPr>
          <p:cNvPr id="4" name="Slide Number Placeholder 3"/>
          <p:cNvSpPr>
            <a:spLocks noGrp="1"/>
          </p:cNvSpPr>
          <p:nvPr>
            <p:ph type="sldNum" sz="quarter" idx="10"/>
          </p:nvPr>
        </p:nvSpPr>
        <p:spPr/>
        <p:txBody>
          <a:bodyPr/>
          <a:lstStyle/>
          <a:p>
            <a:fld id="{5592D6B2-6456-43EF-B2F9-D13C3D60E683}"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365617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Ensure that the students understand the need for connecting their application to databases. Moreover, it is important to ensure that the students are familiar with Language Integrated Query (LINQ).</a:t>
            </a:r>
          </a:p>
          <a:p>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55709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8661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705498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049753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613024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520513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5704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0032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08351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39490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4079322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14941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65080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56639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3067989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838635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45532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9332659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31872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877625445"/>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241624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6392825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3246273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3707983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1685169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1691085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27237616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846464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114848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38733615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11/15/2021</a:t>
            </a:fld>
            <a:endParaRPr lang="en-US" dirty="0"/>
          </a:p>
        </p:txBody>
      </p:sp>
    </p:spTree>
    <p:extLst>
      <p:ext uri="{BB962C8B-B14F-4D97-AF65-F5344CB8AC3E}">
        <p14:creationId xmlns:p14="http://schemas.microsoft.com/office/powerpoint/2010/main" val="3010170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6683434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8390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5440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861833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2223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60966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54419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57541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145112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915556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9024846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9141819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050833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6976975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230852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5300839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86617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00150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4079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403127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3352119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2587484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5960112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8818871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5172533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5731313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782363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94441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639945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652978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9160386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40077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0157081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98268885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6541130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42789054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690872360"/>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45432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8373722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29138770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41341039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a:t>Module 7</a:t>
            </a:r>
          </a:p>
        </p:txBody>
      </p:sp>
      <p:sp>
        <p:nvSpPr>
          <p:cNvPr id="3" name="Subtitle 2"/>
          <p:cNvSpPr>
            <a:spLocks noGrp="1"/>
          </p:cNvSpPr>
          <p:nvPr>
            <p:ph type="subTitle" idx="1"/>
          </p:nvPr>
        </p:nvSpPr>
        <p:spPr/>
        <p:txBody>
          <a:bodyPr>
            <a:normAutofit/>
          </a:bodyPr>
          <a:lstStyle/>
          <a:p>
            <a:r>
              <a:rPr lang="en-US" sz="2800" dirty="0"/>
              <a:t>Using Entity Framework Core in ASP.NET Core
</a:t>
            </a:r>
          </a:p>
        </p:txBody>
      </p:sp>
    </p:spTree>
    <p:extLst>
      <p:ext uri="{BB962C8B-B14F-4D97-AF65-F5344CB8AC3E}">
        <p14:creationId xmlns:p14="http://schemas.microsoft.com/office/powerpoint/2010/main" val="192906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510a17d-23ef-4901-9fdf-15b9b5febc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an Entity Framework Context</a:t>
            </a:r>
          </a:p>
        </p:txBody>
      </p:sp>
      <p:sp>
        <p:nvSpPr>
          <p:cNvPr id="4" name="Content Placeholder 2"/>
          <p:cNvSpPr>
            <a:spLocks noGrp="1"/>
          </p:cNvSpPr>
          <p:nvPr/>
        </p:nvSpPr>
        <p:spPr bwMode="auto">
          <a:xfrm>
            <a:off x="1032000" y="1404730"/>
            <a:ext cx="10272104" cy="50995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dirty="0">
                <a:latin typeface="+mn-lt"/>
              </a:rPr>
              <a:t>An entity:</a:t>
            </a:r>
          </a:p>
          <a:p>
            <a:pPr marL="0" indent="0">
              <a:buNone/>
            </a:pPr>
            <a:r>
              <a:rPr lang="en-US" sz="2000" dirty="0">
                <a:latin typeface="Consolas" panose="020B0609020204030204" pitchFamily="49" charset="0"/>
                <a:cs typeface="Lucida Sans Unicode" panose="020B0602030504020204" pitchFamily="34" charset="0"/>
              </a:rPr>
              <a:t>public class Person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int</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PersonId</a:t>
            </a:r>
            <a:r>
              <a:rPr lang="en-US" sz="2000" dirty="0">
                <a:latin typeface="Consolas" panose="020B0609020204030204" pitchFamily="49" charset="0"/>
                <a:cs typeface="Lucida Sans Unicode" panose="020B0602030504020204" pitchFamily="34" charset="0"/>
              </a:rPr>
              <a:t> { get; set; }</a:t>
            </a:r>
          </a:p>
          <a:p>
            <a:pPr marL="0" indent="0">
              <a:buNone/>
            </a:pPr>
            <a:r>
              <a:rPr lang="en-US" sz="2000" dirty="0">
                <a:latin typeface="Consolas" panose="020B0609020204030204" pitchFamily="49" charset="0"/>
                <a:cs typeface="Lucida Sans Unicode" panose="020B0602030504020204" pitchFamily="34" charset="0"/>
              </a:rPr>
              <a:t>    public string FirstName { get; set; }</a:t>
            </a:r>
          </a:p>
          <a:p>
            <a:pPr marL="0" indent="0">
              <a:buNone/>
            </a:pPr>
            <a:r>
              <a:rPr lang="en-US" sz="2000" dirty="0">
                <a:latin typeface="Consolas" panose="020B0609020204030204" pitchFamily="49" charset="0"/>
                <a:cs typeface="Lucida Sans Unicode" panose="020B0602030504020204" pitchFamily="34" charset="0"/>
              </a:rPr>
              <a:t>    public string </a:t>
            </a:r>
            <a:r>
              <a:rPr lang="en-US" sz="2000" dirty="0" err="1">
                <a:latin typeface="Consolas" panose="020B0609020204030204" pitchFamily="49" charset="0"/>
                <a:cs typeface="Lucida Sans Unicode" panose="020B0602030504020204" pitchFamily="34" charset="0"/>
              </a:rPr>
              <a:t>LastName</a:t>
            </a:r>
            <a:r>
              <a:rPr lang="en-US" sz="2000" dirty="0">
                <a:latin typeface="Consolas" panose="020B0609020204030204" pitchFamily="49" charset="0"/>
                <a:cs typeface="Lucida Sans Unicode" panose="020B0602030504020204" pitchFamily="34" charset="0"/>
              </a:rPr>
              <a:t> { get; set; }</a:t>
            </a:r>
          </a:p>
          <a:p>
            <a:pPr marL="0" indent="0">
              <a:buNone/>
            </a:pPr>
            <a:r>
              <a:rPr lang="en-US" sz="2000" dirty="0">
                <a:latin typeface="Consolas" panose="020B0609020204030204" pitchFamily="49" charset="0"/>
                <a:cs typeface="Lucida Sans Unicode" panose="020B0602030504020204" pitchFamily="34" charset="0"/>
              </a:rPr>
              <a:t>}</a:t>
            </a:r>
            <a:endParaRPr lang="en-US" sz="2000" dirty="0">
              <a:latin typeface="Consolas" panose="020B0609020204030204" pitchFamily="49" charset="0"/>
            </a:endParaRPr>
          </a:p>
          <a:p>
            <a:r>
              <a:rPr lang="en-US" sz="2000" b="1" dirty="0">
                <a:latin typeface="+mn-lt"/>
              </a:rPr>
              <a:t>Entity Framework context:</a:t>
            </a:r>
          </a:p>
          <a:p>
            <a:pPr marL="0" indent="0">
              <a:buNone/>
            </a:pPr>
            <a:r>
              <a:rPr lang="en-US" sz="2000" dirty="0">
                <a:latin typeface="Consolas" panose="020B0609020204030204" pitchFamily="49" charset="0"/>
                <a:cs typeface="Lucida Sans Unicode" panose="020B0602030504020204" pitchFamily="34" charset="0"/>
              </a:rPr>
              <a:t>public class </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 : </a:t>
            </a:r>
            <a:r>
              <a:rPr lang="en-US" sz="2000" dirty="0" err="1">
                <a:latin typeface="Consolas" panose="020B0609020204030204" pitchFamily="49" charset="0"/>
                <a:cs typeface="Lucida Sans Unicode" panose="020B0602030504020204" pitchFamily="34" charset="0"/>
              </a:rPr>
              <a:t>DbContext</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DbContextOptions</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&gt; options) : base(options)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DbSet</a:t>
            </a:r>
            <a:r>
              <a:rPr lang="en-US" sz="2000" dirty="0">
                <a:latin typeface="Consolas" panose="020B0609020204030204" pitchFamily="49" charset="0"/>
                <a:cs typeface="Lucida Sans Unicode" panose="020B0602030504020204" pitchFamily="34" charset="0"/>
              </a:rPr>
              <a:t>&lt;Person&gt; Candidates{ get; set; }</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1080933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b594eeb-14ec-4a19-80a0-eda060c611fd">
    <p:spTree>
      <p:nvGrpSpPr>
        <p:cNvPr id="1" name=""/>
        <p:cNvGrpSpPr/>
        <p:nvPr/>
      </p:nvGrpSpPr>
      <p:grpSpPr>
        <a:xfrm>
          <a:off x="0" y="0"/>
          <a:ext cx="0" cy="0"/>
          <a:chOff x="0" y="0"/>
          <a:chExt cx="0" cy="0"/>
        </a:xfrm>
      </p:grpSpPr>
      <p:sp>
        <p:nvSpPr>
          <p:cNvPr id="2" name="Title 1"/>
          <p:cNvSpPr>
            <a:spLocks noGrp="1"/>
          </p:cNvSpPr>
          <p:nvPr>
            <p:ph type="title"/>
          </p:nvPr>
        </p:nvSpPr>
        <p:spPr>
          <a:xfrm>
            <a:off x="1418319" y="715931"/>
            <a:ext cx="8683625" cy="740664"/>
          </a:xfrm>
        </p:spPr>
        <p:txBody>
          <a:bodyPr/>
          <a:lstStyle/>
          <a:p>
            <a:r>
              <a:rPr lang="en-US" sz="2400" dirty="0"/>
              <a:t>Using an Entity Framework Context in Page Handlers</a:t>
            </a:r>
          </a:p>
        </p:txBody>
      </p:sp>
      <p:sp>
        <p:nvSpPr>
          <p:cNvPr id="4" name="Content Placeholder 2"/>
          <p:cNvSpPr>
            <a:spLocks noGrp="1"/>
          </p:cNvSpPr>
          <p:nvPr/>
        </p:nvSpPr>
        <p:spPr bwMode="auto">
          <a:xfrm>
            <a:off x="1219200" y="1563757"/>
            <a:ext cx="8882744" cy="46048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Using an Entity Framework Context in a Controller</a:t>
            </a:r>
          </a:p>
          <a:p>
            <a:pPr marL="0" indent="0">
              <a:buNone/>
            </a:pPr>
            <a:r>
              <a:rPr lang="en-US" sz="2000" dirty="0">
                <a:latin typeface="Consolas" panose="020B0609020204030204" pitchFamily="49" charset="0"/>
                <a:cs typeface="Lucida Sans Unicode" panose="020B0602030504020204" pitchFamily="34" charset="0"/>
              </a:rPr>
              <a:t>public class </a:t>
            </a:r>
            <a:r>
              <a:rPr lang="en-US" sz="2000" dirty="0" err="1">
                <a:latin typeface="Consolas" panose="020B0609020204030204" pitchFamily="49" charset="0"/>
                <a:cs typeface="Lucida Sans Unicode" panose="020B0602030504020204" pitchFamily="34" charset="0"/>
              </a:rPr>
              <a:t>SomePage</a:t>
            </a:r>
            <a:r>
              <a:rPr lang="en-US" sz="2000" dirty="0">
                <a:latin typeface="Consolas" panose="020B0609020204030204" pitchFamily="49" charset="0"/>
                <a:cs typeface="Lucida Sans Unicode" panose="020B0602030504020204" pitchFamily="34" charset="0"/>
              </a:rPr>
              <a:t> : </a:t>
            </a:r>
            <a:r>
              <a:rPr lang="en-US" sz="2000" dirty="0" err="1">
                <a:latin typeface="Consolas" panose="020B0609020204030204" pitchFamily="49" charset="0"/>
                <a:cs typeface="Lucida Sans Unicode" panose="020B0602030504020204" pitchFamily="34" charset="0"/>
              </a:rPr>
              <a:t>PageModel</a:t>
            </a:r>
            <a:r>
              <a:rPr lang="en-US" sz="2000" dirty="0">
                <a:latin typeface="Consolas" panose="020B0609020204030204" pitchFamily="49" charset="0"/>
                <a:cs typeface="Lucida Sans Unicode" panose="020B0602030504020204" pitchFamily="34" charset="0"/>
              </a:rPr>
              <a:t> {  </a:t>
            </a:r>
          </a:p>
          <a:p>
            <a:pPr marL="0" indent="0">
              <a:buNone/>
            </a:pPr>
            <a:r>
              <a:rPr lang="en-US" sz="2000" dirty="0">
                <a:latin typeface="Consolas" panose="020B0609020204030204" pitchFamily="49" charset="0"/>
                <a:cs typeface="Lucida Sans Unicode" panose="020B0602030504020204" pitchFamily="34" charset="0"/>
              </a:rPr>
              <a:t>    private </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 _context;</a:t>
            </a:r>
          </a:p>
          <a:p>
            <a:pPr marL="0" indent="0">
              <a:buNone/>
            </a:pPr>
            <a:r>
              <a:rPr lang="en-US" sz="2000" dirty="0">
                <a:latin typeface="Consolas" panose="020B0609020204030204" pitchFamily="49" charset="0"/>
                <a:cs typeface="Lucida Sans Unicode" panose="020B0602030504020204" pitchFamily="34" charset="0"/>
              </a:rPr>
              <a:t>    public List&lt;Person&gt; Candidates {get; set;}</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SomePage</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 context) {</a:t>
            </a:r>
          </a:p>
          <a:p>
            <a:pPr marL="0" indent="0">
              <a:buNone/>
            </a:pPr>
            <a:r>
              <a:rPr lang="en-US" sz="2000" dirty="0">
                <a:latin typeface="Consolas" panose="020B0609020204030204" pitchFamily="49" charset="0"/>
                <a:cs typeface="Lucida Sans Unicode" panose="020B0602030504020204" pitchFamily="34" charset="0"/>
              </a:rPr>
              <a:t>        _context = context;</a:t>
            </a:r>
          </a:p>
          <a:p>
            <a:pPr marL="0" indent="0">
              <a:buNone/>
            </a:pPr>
            <a:r>
              <a:rPr lang="en-US" sz="2000" dirty="0">
                <a:latin typeface="Consolas" panose="020B0609020204030204" pitchFamily="49" charset="0"/>
                <a:cs typeface="Lucida Sans Unicode" panose="020B0602030504020204" pitchFamily="34" charset="0"/>
              </a:rPr>
              <a:t>    }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IActionResult</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OnGet</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candidates = _</a:t>
            </a:r>
            <a:r>
              <a:rPr lang="en-US" sz="2000" dirty="0" err="1">
                <a:latin typeface="Consolas" panose="020B0609020204030204" pitchFamily="49" charset="0"/>
                <a:cs typeface="Lucida Sans Unicode" panose="020B0602030504020204" pitchFamily="34" charset="0"/>
              </a:rPr>
              <a:t>context.Candidates.ToList</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199632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b7d11a5b-b0f6-4ae1-8ada-a62157e1ea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LINQ to Entities</a:t>
            </a:r>
          </a:p>
        </p:txBody>
      </p:sp>
      <p:sp>
        <p:nvSpPr>
          <p:cNvPr id="4" name="Content Placeholder 2"/>
          <p:cNvSpPr>
            <a:spLocks noGrp="1"/>
          </p:cNvSpPr>
          <p:nvPr/>
        </p:nvSpPr>
        <p:spPr bwMode="auto">
          <a:xfrm>
            <a:off x="1296000" y="1510747"/>
            <a:ext cx="8805944" cy="913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LINQ to Entities is the version of LINQ that works with Entity Framework</a:t>
            </a:r>
          </a:p>
          <a:p>
            <a:r>
              <a:rPr lang="en-US" sz="2000" dirty="0">
                <a:latin typeface="+mn-lt"/>
              </a:rPr>
              <a:t>Sample LINQ Query:</a:t>
            </a:r>
          </a:p>
        </p:txBody>
      </p:sp>
      <p:sp>
        <p:nvSpPr>
          <p:cNvPr id="5" name="Rectangle 4"/>
          <p:cNvSpPr/>
          <p:nvPr/>
        </p:nvSpPr>
        <p:spPr>
          <a:xfrm>
            <a:off x="1296000" y="2875002"/>
            <a:ext cx="7406962" cy="110799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Consolas" panose="020B0609020204030204" pitchFamily="49" charset="0"/>
                <a:cs typeface="Lucida Sans Unicode" panose="020B0602030504020204" pitchFamily="34" charset="0"/>
              </a:rPr>
              <a:t>var list = from c in _</a:t>
            </a:r>
            <a:r>
              <a:rPr lang="en-US" sz="2200" b="0" dirty="0" err="1">
                <a:latin typeface="Consolas" panose="020B0609020204030204" pitchFamily="49" charset="0"/>
                <a:cs typeface="Lucida Sans Unicode" panose="020B0602030504020204" pitchFamily="34" charset="0"/>
              </a:rPr>
              <a:t>context.Candidates</a:t>
            </a:r>
            <a:endParaRPr lang="en-US" sz="2200" b="0" dirty="0">
              <a:latin typeface="Consolas" panose="020B0609020204030204" pitchFamily="49" charset="0"/>
              <a:cs typeface="Lucida Sans Unicode" panose="020B0602030504020204" pitchFamily="34" charset="0"/>
            </a:endParaRPr>
          </a:p>
          <a:p>
            <a:r>
              <a:rPr lang="en-US" sz="2200" b="0" dirty="0">
                <a:latin typeface="Consolas" panose="020B0609020204030204" pitchFamily="49" charset="0"/>
                <a:cs typeface="Lucida Sans Unicode" panose="020B0602030504020204" pitchFamily="34" charset="0"/>
              </a:rPr>
              <a:t>               where </a:t>
            </a:r>
            <a:r>
              <a:rPr lang="en-US" sz="2200" b="0" dirty="0" err="1">
                <a:latin typeface="Consolas" panose="020B0609020204030204" pitchFamily="49" charset="0"/>
                <a:cs typeface="Lucida Sans Unicode" panose="020B0602030504020204" pitchFamily="34" charset="0"/>
              </a:rPr>
              <a:t>c.LastName</a:t>
            </a:r>
            <a:r>
              <a:rPr lang="en-US" sz="2200" b="0" dirty="0">
                <a:latin typeface="Consolas" panose="020B0609020204030204" pitchFamily="49" charset="0"/>
                <a:cs typeface="Lucida Sans Unicode" panose="020B0602030504020204" pitchFamily="34" charset="0"/>
              </a:rPr>
              <a:t> == "Smith"</a:t>
            </a:r>
          </a:p>
          <a:p>
            <a:r>
              <a:rPr lang="en-US" sz="2200" b="0" dirty="0">
                <a:latin typeface="Consolas" panose="020B0609020204030204" pitchFamily="49" charset="0"/>
                <a:cs typeface="Lucida Sans Unicode" panose="020B0602030504020204" pitchFamily="34" charset="0"/>
              </a:rPr>
              <a:t>               select c;</a:t>
            </a:r>
          </a:p>
        </p:txBody>
      </p:sp>
    </p:spTree>
    <p:extLst>
      <p:ext uri="{BB962C8B-B14F-4D97-AF65-F5344CB8AC3E}">
        <p14:creationId xmlns:p14="http://schemas.microsoft.com/office/powerpoint/2010/main" val="410178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07ee9da-adba-4c40-92d1-e3ff83eb2e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Loading Related Data</a:t>
            </a:r>
          </a:p>
        </p:txBody>
      </p:sp>
      <p:sp>
        <p:nvSpPr>
          <p:cNvPr id="4" name="Content Placeholder 2"/>
          <p:cNvSpPr>
            <a:spLocks noGrp="1"/>
          </p:cNvSpPr>
          <p:nvPr/>
        </p:nvSpPr>
        <p:spPr bwMode="auto">
          <a:xfrm>
            <a:off x="1296000" y="1616765"/>
            <a:ext cx="8805944" cy="45518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In Entity Framework Core you can load related entities by using navigation properties</a:t>
            </a:r>
          </a:p>
          <a:p>
            <a:r>
              <a:rPr lang="en-US" sz="2000" dirty="0">
                <a:latin typeface="+mn-lt"/>
              </a:rPr>
              <a:t>To load related data, you need choose an ORM pattern</a:t>
            </a:r>
          </a:p>
          <a:p>
            <a:r>
              <a:rPr lang="en-US" sz="2000" dirty="0">
                <a:latin typeface="+mn-lt"/>
              </a:rPr>
              <a:t>Entity Framework Core contains several ORM patterns, which include:</a:t>
            </a:r>
          </a:p>
          <a:p>
            <a:pPr lvl="1"/>
            <a:r>
              <a:rPr lang="en-US" sz="2000" dirty="0">
                <a:latin typeface="+mn-lt"/>
              </a:rPr>
              <a:t>Explicit loading</a:t>
            </a:r>
          </a:p>
          <a:p>
            <a:pPr lvl="1"/>
            <a:r>
              <a:rPr lang="en-US" sz="2000" dirty="0">
                <a:latin typeface="+mn-lt"/>
              </a:rPr>
              <a:t>Eager loading</a:t>
            </a:r>
          </a:p>
          <a:p>
            <a:pPr lvl="1"/>
            <a:r>
              <a:rPr lang="en-US" sz="2000" dirty="0">
                <a:latin typeface="+mn-lt"/>
              </a:rPr>
              <a:t>Lazy loading</a:t>
            </a:r>
          </a:p>
          <a:p>
            <a:endParaRPr lang="en-US" sz="2000" dirty="0">
              <a:latin typeface="+mn-lt"/>
            </a:endParaRPr>
          </a:p>
        </p:txBody>
      </p:sp>
    </p:spTree>
    <p:extLst>
      <p:ext uri="{BB962C8B-B14F-4D97-AF65-F5344CB8AC3E}">
        <p14:creationId xmlns:p14="http://schemas.microsoft.com/office/powerpoint/2010/main" val="55701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c70af83-58fb-4adb-8888-46aea5fe57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Loading Related Data by using Explicit Loading</a:t>
            </a:r>
          </a:p>
        </p:txBody>
      </p:sp>
      <p:sp>
        <p:nvSpPr>
          <p:cNvPr id="4" name="Content Placeholder 2"/>
          <p:cNvSpPr>
            <a:spLocks noGrp="1"/>
          </p:cNvSpPr>
          <p:nvPr/>
        </p:nvSpPr>
        <p:spPr bwMode="auto">
          <a:xfrm>
            <a:off x="1295999" y="1550503"/>
            <a:ext cx="10047861" cy="46180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Consolas" panose="020B0609020204030204" pitchFamily="49" charset="0"/>
                <a:cs typeface="Lucida Sans Unicode" panose="020B0602030504020204" pitchFamily="34" charset="0"/>
              </a:rPr>
              <a:t>public City </a:t>
            </a:r>
            <a:r>
              <a:rPr lang="en-US" sz="2000" dirty="0" err="1">
                <a:latin typeface="Consolas" panose="020B0609020204030204" pitchFamily="49" charset="0"/>
                <a:cs typeface="Lucida Sans Unicode" panose="020B0602030504020204" pitchFamily="34" charset="0"/>
              </a:rPr>
              <a:t>City</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get;set</a:t>
            </a: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public void </a:t>
            </a:r>
            <a:r>
              <a:rPr lang="en-US" sz="2000" dirty="0" err="1">
                <a:latin typeface="Consolas" panose="020B0609020204030204" pitchFamily="49" charset="0"/>
                <a:cs typeface="Lucida Sans Unicode" panose="020B0602030504020204" pitchFamily="34" charset="0"/>
              </a:rPr>
              <a:t>OnGet</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var city = _</a:t>
            </a:r>
            <a:r>
              <a:rPr lang="en-US" sz="2000" dirty="0" err="1">
                <a:latin typeface="Consolas" panose="020B0609020204030204" pitchFamily="49" charset="0"/>
                <a:cs typeface="Lucida Sans Unicode" panose="020B0602030504020204" pitchFamily="34" charset="0"/>
              </a:rPr>
              <a:t>context.Cities.Single</a:t>
            </a:r>
            <a:r>
              <a:rPr lang="en-US" sz="2000" dirty="0">
                <a:latin typeface="Consolas" panose="020B0609020204030204" pitchFamily="49" charset="0"/>
                <a:cs typeface="Lucida Sans Unicode" panose="020B0602030504020204" pitchFamily="34" charset="0"/>
              </a:rPr>
              <a:t>(c =&gt; </a:t>
            </a:r>
            <a:r>
              <a:rPr lang="en-US" sz="2000" dirty="0" err="1">
                <a:latin typeface="Consolas" panose="020B0609020204030204" pitchFamily="49" charset="0"/>
                <a:cs typeface="Lucida Sans Unicode" panose="020B0602030504020204" pitchFamily="34" charset="0"/>
              </a:rPr>
              <a:t>c.CityId</a:t>
            </a:r>
            <a:r>
              <a:rPr lang="en-US" sz="2000" dirty="0">
                <a:latin typeface="Consolas" panose="020B0609020204030204" pitchFamily="49" charset="0"/>
                <a:cs typeface="Lucida Sans Unicode" panose="020B0602030504020204" pitchFamily="34" charset="0"/>
              </a:rPr>
              <a:t> == 1);</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    _</a:t>
            </a:r>
            <a:r>
              <a:rPr lang="en-US" sz="2000" dirty="0" err="1">
                <a:latin typeface="Consolas" panose="020B0609020204030204" pitchFamily="49" charset="0"/>
                <a:cs typeface="Lucida Sans Unicode" panose="020B0602030504020204" pitchFamily="34" charset="0"/>
              </a:rPr>
              <a:t>context.Entry</a:t>
            </a:r>
            <a:r>
              <a:rPr lang="en-US" sz="2000" dirty="0">
                <a:latin typeface="Consolas" panose="020B0609020204030204" pitchFamily="49" charset="0"/>
                <a:cs typeface="Lucida Sans Unicode" panose="020B0602030504020204" pitchFamily="34" charset="0"/>
              </a:rPr>
              <a:t>(city).Collection(c =&gt; </a:t>
            </a:r>
            <a:r>
              <a:rPr lang="en-US" sz="2000" dirty="0" err="1">
                <a:latin typeface="Consolas" panose="020B0609020204030204" pitchFamily="49" charset="0"/>
                <a:cs typeface="Lucida Sans Unicode" panose="020B0602030504020204" pitchFamily="34" charset="0"/>
              </a:rPr>
              <a:t>c.People</a:t>
            </a:r>
            <a:r>
              <a:rPr lang="en-US" sz="2000" dirty="0">
                <a:latin typeface="Consolas" panose="020B0609020204030204" pitchFamily="49" charset="0"/>
                <a:cs typeface="Lucida Sans Unicode" panose="020B0602030504020204" pitchFamily="34" charset="0"/>
              </a:rPr>
              <a:t>).Load();</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     _</a:t>
            </a:r>
            <a:r>
              <a:rPr lang="en-US" sz="2000" dirty="0" err="1">
                <a:latin typeface="Consolas" panose="020B0609020204030204" pitchFamily="49" charset="0"/>
                <a:cs typeface="Lucida Sans Unicode" panose="020B0602030504020204" pitchFamily="34" charset="0"/>
              </a:rPr>
              <a:t>context.Entry</a:t>
            </a:r>
            <a:r>
              <a:rPr lang="en-US" sz="2000" dirty="0">
                <a:latin typeface="Consolas" panose="020B0609020204030204" pitchFamily="49" charset="0"/>
                <a:cs typeface="Lucida Sans Unicode" panose="020B0602030504020204" pitchFamily="34" charset="0"/>
              </a:rPr>
              <a:t>(city).Reference(c =&gt; </a:t>
            </a:r>
            <a:r>
              <a:rPr lang="en-US" sz="2000" dirty="0" err="1">
                <a:latin typeface="Consolas" panose="020B0609020204030204" pitchFamily="49" charset="0"/>
                <a:cs typeface="Lucida Sans Unicode" panose="020B0602030504020204" pitchFamily="34" charset="0"/>
              </a:rPr>
              <a:t>c.Country</a:t>
            </a:r>
            <a:r>
              <a:rPr lang="en-US" sz="2000" dirty="0">
                <a:latin typeface="Consolas" panose="020B0609020204030204" pitchFamily="49" charset="0"/>
                <a:cs typeface="Lucida Sans Unicode" panose="020B0602030504020204" pitchFamily="34" charset="0"/>
              </a:rPr>
              <a:t>).Load();</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    City = city;</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229806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1f75934-6eb5-44da-8434-287bddd00c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Loading Related Data by using Eager Loading</a:t>
            </a:r>
          </a:p>
        </p:txBody>
      </p:sp>
      <p:sp>
        <p:nvSpPr>
          <p:cNvPr id="4" name="Content Placeholder 2"/>
          <p:cNvSpPr>
            <a:spLocks noGrp="1"/>
          </p:cNvSpPr>
          <p:nvPr/>
        </p:nvSpPr>
        <p:spPr bwMode="auto">
          <a:xfrm>
            <a:off x="1296000" y="1577009"/>
            <a:ext cx="8805944" cy="4591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Consolas" panose="020B0609020204030204" pitchFamily="49" charset="0"/>
                <a:cs typeface="Lucida Sans Unicode" panose="020B0602030504020204" pitchFamily="34" charset="0"/>
              </a:rPr>
              <a:t>public void </a:t>
            </a:r>
            <a:r>
              <a:rPr lang="en-US" sz="2000" dirty="0" err="1">
                <a:latin typeface="Consolas" panose="020B0609020204030204" pitchFamily="49" charset="0"/>
                <a:cs typeface="Lucida Sans Unicode" panose="020B0602030504020204" pitchFamily="34" charset="0"/>
              </a:rPr>
              <a:t>OnGet</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var</a:t>
            </a:r>
            <a:r>
              <a:rPr lang="en-US" sz="2000" dirty="0">
                <a:latin typeface="Consolas" panose="020B0609020204030204" pitchFamily="49" charset="0"/>
                <a:cs typeface="Lucida Sans Unicode" panose="020B0602030504020204" pitchFamily="34" charset="0"/>
              </a:rPr>
              <a:t> countries = _</a:t>
            </a:r>
            <a:r>
              <a:rPr lang="en-US" sz="2000" dirty="0" err="1">
                <a:latin typeface="Consolas" panose="020B0609020204030204" pitchFamily="49" charset="0"/>
                <a:cs typeface="Lucida Sans Unicode" panose="020B0602030504020204" pitchFamily="34" charset="0"/>
              </a:rPr>
              <a:t>context.Countries</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.Include(country =&gt; </a:t>
            </a:r>
            <a:r>
              <a:rPr lang="en-US" sz="2000" dirty="0" err="1">
                <a:latin typeface="Consolas" panose="020B0609020204030204" pitchFamily="49" charset="0"/>
                <a:cs typeface="Lucida Sans Unicode" panose="020B0602030504020204" pitchFamily="34" charset="0"/>
              </a:rPr>
              <a:t>country.Cities</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ThenInclude</a:t>
            </a:r>
            <a:r>
              <a:rPr lang="en-US" sz="2000" dirty="0">
                <a:latin typeface="Consolas" panose="020B0609020204030204" pitchFamily="49" charset="0"/>
                <a:cs typeface="Lucida Sans Unicode" panose="020B0602030504020204" pitchFamily="34" charset="0"/>
              </a:rPr>
              <a:t>(city =&gt; </a:t>
            </a:r>
            <a:r>
              <a:rPr lang="en-US" sz="2000" dirty="0" err="1">
                <a:latin typeface="Consolas" panose="020B0609020204030204" pitchFamily="49" charset="0"/>
                <a:cs typeface="Lucida Sans Unicode" panose="020B0602030504020204" pitchFamily="34" charset="0"/>
              </a:rPr>
              <a:t>city.People</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ToList</a:t>
            </a: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    Countries = countries;</a:t>
            </a:r>
          </a:p>
          <a:p>
            <a:pPr marL="0" indent="0">
              <a:buNone/>
            </a:pPr>
            <a:r>
              <a:rPr lang="en-US" sz="2000" dirty="0">
                <a:latin typeface="Consolas" panose="020B0609020204030204" pitchFamily="49" charset="0"/>
                <a:cs typeface="Lucida Sans Unicode" panose="020B0602030504020204" pitchFamily="34" charset="0"/>
              </a:rPr>
              <a:t>}</a:t>
            </a:r>
          </a:p>
          <a:p>
            <a:endParaRPr lang="en-US" sz="2000" dirty="0">
              <a:latin typeface="Consolas" panose="020B0609020204030204" pitchFamily="49" charset="0"/>
            </a:endParaRPr>
          </a:p>
        </p:txBody>
      </p:sp>
    </p:spTree>
    <p:extLst>
      <p:ext uri="{BB962C8B-B14F-4D97-AF65-F5344CB8AC3E}">
        <p14:creationId xmlns:p14="http://schemas.microsoft.com/office/powerpoint/2010/main" val="145857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b820d8c-5b48-459e-8d23-c832e4fc5f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Loading Related Data by using Lazy Loading</a:t>
            </a:r>
          </a:p>
        </p:txBody>
      </p:sp>
      <p:sp>
        <p:nvSpPr>
          <p:cNvPr id="4" name="Content Placeholder 2"/>
          <p:cNvSpPr>
            <a:spLocks noGrp="1"/>
          </p:cNvSpPr>
          <p:nvPr/>
        </p:nvSpPr>
        <p:spPr bwMode="auto">
          <a:xfrm>
            <a:off x="1295999" y="1537251"/>
            <a:ext cx="10034609" cy="46313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Navigation properties should to be overridden</a:t>
            </a:r>
          </a:p>
          <a:p>
            <a:pPr marL="0" indent="0">
              <a:buNone/>
            </a:pPr>
            <a:r>
              <a:rPr lang="en-US" sz="2000" dirty="0">
                <a:latin typeface="+mn-lt"/>
              </a:rPr>
              <a:t>    </a:t>
            </a:r>
          </a:p>
          <a:p>
            <a:pPr marL="0" indent="0">
              <a:buNone/>
            </a:pPr>
            <a:r>
              <a:rPr lang="en-US" sz="2000" dirty="0">
                <a:latin typeface="Consolas" panose="020B0609020204030204" pitchFamily="49" charset="0"/>
                <a:cs typeface="Lucida Sans Unicode" panose="020B0602030504020204" pitchFamily="34" charset="0"/>
              </a:rPr>
              <a:t>    public class Country {</a:t>
            </a:r>
          </a:p>
          <a:p>
            <a:pPr marL="0" indent="0">
              <a:buNone/>
            </a:pPr>
            <a:r>
              <a:rPr lang="en-US" sz="2000" dirty="0">
                <a:latin typeface="Consolas" panose="020B0609020204030204" pitchFamily="49" charset="0"/>
                <a:cs typeface="Lucida Sans Unicode" panose="020B0602030504020204" pitchFamily="34" charset="0"/>
              </a:rPr>
              <a:t>        public virtual </a:t>
            </a:r>
            <a:r>
              <a:rPr lang="en-US" sz="2000" dirty="0" err="1">
                <a:latin typeface="Consolas" panose="020B0609020204030204" pitchFamily="49" charset="0"/>
                <a:cs typeface="Lucida Sans Unicode" panose="020B0602030504020204" pitchFamily="34" charset="0"/>
              </a:rPr>
              <a:t>ICollection</a:t>
            </a:r>
            <a:r>
              <a:rPr lang="en-US" sz="2000" dirty="0">
                <a:latin typeface="Consolas" panose="020B0609020204030204" pitchFamily="49" charset="0"/>
                <a:cs typeface="Lucida Sans Unicode" panose="020B0602030504020204" pitchFamily="34" charset="0"/>
              </a:rPr>
              <a:t>&lt;City&gt; Cities { get; set;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endParaRPr lang="en-US" sz="2000" dirty="0">
              <a:latin typeface="+mn-lt"/>
            </a:endParaRPr>
          </a:p>
          <a:p>
            <a:r>
              <a:rPr lang="en-US" sz="2000" dirty="0">
                <a:latin typeface="+mn-lt"/>
              </a:rPr>
              <a:t>Turn on the creation of lazy-loading proxies</a:t>
            </a:r>
          </a:p>
          <a:p>
            <a:pPr marL="0" indent="0">
              <a:buNone/>
            </a:pPr>
            <a:r>
              <a:rPr lang="en-US" sz="2000" dirty="0">
                <a:latin typeface="+mn-lt"/>
              </a:rPr>
              <a:t>    </a:t>
            </a:r>
          </a:p>
          <a:p>
            <a:pPr marL="0" indent="0">
              <a:buNone/>
            </a:pPr>
            <a:r>
              <a:rPr lang="en-US" sz="2000" dirty="0">
                <a:latin typeface="+mn-lt"/>
              </a:rPr>
              <a:t>    </a:t>
            </a:r>
            <a:r>
              <a:rPr lang="en-US" sz="2000" dirty="0" err="1">
                <a:latin typeface="Consolas" panose="020B0609020204030204" pitchFamily="49" charset="0"/>
                <a:cs typeface="Lucida Sans Unicode" panose="020B0602030504020204" pitchFamily="34" charset="0"/>
              </a:rPr>
              <a:t>services.AddDbContext</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DemographyContext</a:t>
            </a:r>
            <a:r>
              <a:rPr lang="en-US" sz="2000" dirty="0">
                <a:latin typeface="Consolas" panose="020B0609020204030204" pitchFamily="49" charset="0"/>
                <a:cs typeface="Lucida Sans Unicode" panose="020B0602030504020204" pitchFamily="34" charset="0"/>
              </a:rPr>
              <a:t>&gt;(</a:t>
            </a:r>
          </a:p>
          <a:p>
            <a:pPr marL="0" indent="0">
              <a:buNone/>
            </a:pPr>
            <a:r>
              <a:rPr lang="en-US" sz="2000" dirty="0">
                <a:latin typeface="Consolas" panose="020B0609020204030204" pitchFamily="49" charset="0"/>
                <a:cs typeface="Lucida Sans Unicode" panose="020B0602030504020204" pitchFamily="34" charset="0"/>
              </a:rPr>
              <a:t>        options =&gt; </a:t>
            </a:r>
            <a:r>
              <a:rPr lang="en-US" sz="2000" dirty="0" err="1">
                <a:latin typeface="Consolas" panose="020B0609020204030204" pitchFamily="49" charset="0"/>
                <a:cs typeface="Lucida Sans Unicode" panose="020B0602030504020204" pitchFamily="34" charset="0"/>
              </a:rPr>
              <a:t>options.UseLazyLoadingProxies</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UseSqlite</a:t>
            </a:r>
            <a:r>
              <a:rPr lang="en-US" sz="2000" dirty="0">
                <a:latin typeface="Consolas" panose="020B0609020204030204" pitchFamily="49" charset="0"/>
                <a:cs typeface="Lucida Sans Unicode" panose="020B0602030504020204" pitchFamily="34" charset="0"/>
              </a:rPr>
              <a:t>("Data Source=</a:t>
            </a:r>
            <a:r>
              <a:rPr lang="en-US" sz="2000" dirty="0" err="1">
                <a:latin typeface="Consolas" panose="020B0609020204030204" pitchFamily="49" charset="0"/>
                <a:cs typeface="Lucida Sans Unicode" panose="020B0602030504020204" pitchFamily="34" charset="0"/>
              </a:rPr>
              <a:t>example.db</a:t>
            </a: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mn-lt"/>
            </a:endParaRPr>
          </a:p>
          <a:p>
            <a:pPr marL="0" indent="0">
              <a:buNone/>
            </a:pPr>
            <a:endParaRPr lang="en-US" sz="2000" dirty="0">
              <a:latin typeface="+mn-lt"/>
            </a:endParaRPr>
          </a:p>
        </p:txBody>
      </p:sp>
    </p:spTree>
    <p:extLst>
      <p:ext uri="{BB962C8B-B14F-4D97-AF65-F5344CB8AC3E}">
        <p14:creationId xmlns:p14="http://schemas.microsoft.com/office/powerpoint/2010/main" val="5832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02ef940-ebb3-4a3a-b3e7-b25be9a620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Manipulating Data by Using Entity Framework</a:t>
            </a:r>
          </a:p>
        </p:txBody>
      </p:sp>
      <p:sp>
        <p:nvSpPr>
          <p:cNvPr id="4" name="Content Placeholder 2"/>
          <p:cNvSpPr>
            <a:spLocks noGrp="1"/>
          </p:cNvSpPr>
          <p:nvPr/>
        </p:nvSpPr>
        <p:spPr bwMode="auto">
          <a:xfrm>
            <a:off x="1296000" y="1510747"/>
            <a:ext cx="8805944"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Entity Framework can track your entity changes </a:t>
            </a:r>
          </a:p>
          <a:p>
            <a:r>
              <a:rPr lang="en-US" sz="2000" dirty="0">
                <a:latin typeface="+mn-lt"/>
              </a:rPr>
              <a:t>The context uses in-memory snapshots to detect changes</a:t>
            </a:r>
          </a:p>
          <a:p>
            <a:r>
              <a:rPr lang="en-US" sz="2000" dirty="0">
                <a:latin typeface="+mn-lt"/>
              </a:rPr>
              <a:t>Call the </a:t>
            </a:r>
            <a:r>
              <a:rPr lang="en-US" sz="2000" b="1" dirty="0" err="1">
                <a:latin typeface="+mn-lt"/>
              </a:rPr>
              <a:t>SaveChanges</a:t>
            </a:r>
            <a:r>
              <a:rPr lang="en-US" sz="2000" dirty="0">
                <a:latin typeface="+mn-lt"/>
              </a:rPr>
              <a:t> method to save changes to the database</a:t>
            </a:r>
          </a:p>
          <a:p>
            <a:pPr marL="0" indent="0">
              <a:buNone/>
            </a:pPr>
            <a:endParaRPr lang="en-US" sz="2000" dirty="0">
              <a:latin typeface="+mn-lt"/>
              <a:cs typeface="Consolas" panose="020B0609020204030204" pitchFamily="49" charset="0"/>
            </a:endParaRPr>
          </a:p>
          <a:p>
            <a:pPr marL="0" indent="0">
              <a:buNone/>
            </a:pPr>
            <a:r>
              <a:rPr lang="en-US" sz="2000" dirty="0">
                <a:latin typeface="+mn-lt"/>
              </a:rPr>
              <a:t>  </a:t>
            </a:r>
            <a:r>
              <a:rPr lang="en-US" sz="2000" dirty="0">
                <a:latin typeface="Consolas" panose="020B0609020204030204" pitchFamily="49" charset="0"/>
                <a:cs typeface="Lucida Sans Unicode" panose="020B0602030504020204" pitchFamily="34" charset="0"/>
              </a:rPr>
              <a:t>_</a:t>
            </a:r>
            <a:r>
              <a:rPr lang="en-US" sz="2000" dirty="0" err="1">
                <a:latin typeface="Consolas" panose="020B0609020204030204" pitchFamily="49" charset="0"/>
                <a:cs typeface="Lucida Sans Unicode" panose="020B0602030504020204" pitchFamily="34" charset="0"/>
              </a:rPr>
              <a:t>context.People.Remove</a:t>
            </a:r>
            <a:r>
              <a:rPr lang="en-US" sz="2000" dirty="0">
                <a:latin typeface="Consolas" panose="020B0609020204030204" pitchFamily="49" charset="0"/>
                <a:cs typeface="Lucida Sans Unicode" panose="020B0602030504020204" pitchFamily="34" charset="0"/>
              </a:rPr>
              <a:t>(person);</a:t>
            </a:r>
          </a:p>
          <a:p>
            <a:pPr marL="0" indent="0">
              <a:buNone/>
            </a:pPr>
            <a:r>
              <a:rPr lang="en-US" sz="2000" dirty="0">
                <a:latin typeface="Consolas" panose="020B0609020204030204" pitchFamily="49" charset="0"/>
                <a:cs typeface="Lucida Sans Unicode" panose="020B0602030504020204" pitchFamily="34" charset="0"/>
              </a:rPr>
              <a:t> _</a:t>
            </a:r>
            <a:r>
              <a:rPr lang="en-US" sz="2000" dirty="0" err="1">
                <a:latin typeface="Consolas" panose="020B0609020204030204" pitchFamily="49" charset="0"/>
                <a:cs typeface="Lucida Sans Unicode" panose="020B0602030504020204" pitchFamily="34" charset="0"/>
              </a:rPr>
              <a:t>context.SaveChanges</a:t>
            </a: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200814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02d82ac-ec40-4644-a8ee-84a0a819b75f">
    <p:spTree>
      <p:nvGrpSpPr>
        <p:cNvPr id="1" name=""/>
        <p:cNvGrpSpPr/>
        <p:nvPr/>
      </p:nvGrpSpPr>
      <p:grpSpPr>
        <a:xfrm>
          <a:off x="0" y="0"/>
          <a:ext cx="0" cy="0"/>
          <a:chOff x="0" y="0"/>
          <a:chExt cx="0" cy="0"/>
        </a:xfrm>
      </p:grpSpPr>
      <p:sp>
        <p:nvSpPr>
          <p:cNvPr id="2" name="Title 1"/>
          <p:cNvSpPr>
            <a:spLocks noGrp="1"/>
          </p:cNvSpPr>
          <p:nvPr>
            <p:ph type="title"/>
          </p:nvPr>
        </p:nvSpPr>
        <p:spPr>
          <a:xfrm>
            <a:off x="1272209" y="543337"/>
            <a:ext cx="8623240" cy="740664"/>
          </a:xfrm>
        </p:spPr>
        <p:txBody>
          <a:bodyPr/>
          <a:lstStyle/>
          <a:p>
            <a:r>
              <a:rPr lang="en-US" sz="2400" dirty="0"/>
              <a:t>Demonstration: How to Use Entity Framework Core</a:t>
            </a:r>
          </a:p>
        </p:txBody>
      </p:sp>
      <p:sp>
        <p:nvSpPr>
          <p:cNvPr id="4" name="Content Placeholder 2"/>
          <p:cNvSpPr>
            <a:spLocks noGrp="1"/>
          </p:cNvSpPr>
          <p:nvPr/>
        </p:nvSpPr>
        <p:spPr bwMode="auto">
          <a:xfrm>
            <a:off x="1272209" y="1603513"/>
            <a:ext cx="8829735"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182880" lvl="1"/>
            <a:r>
              <a:rPr lang="en-US" sz="2000" dirty="0">
                <a:latin typeface="+mn-lt"/>
              </a:rPr>
              <a:t>Add an Entity Framework context to a Web application</a:t>
            </a:r>
          </a:p>
          <a:p>
            <a:pPr marL="182880" lvl="1"/>
            <a:r>
              <a:rPr lang="en-US" sz="2000" dirty="0">
                <a:latin typeface="+mn-lt"/>
              </a:rPr>
              <a:t>Connect an Entity Framework context to a SQLite database</a:t>
            </a:r>
          </a:p>
          <a:p>
            <a:pPr marL="182880" lvl="1"/>
            <a:r>
              <a:rPr lang="en-US" sz="2000" dirty="0">
                <a:latin typeface="+mn-lt"/>
              </a:rPr>
              <a:t>Use an Entity Framework context in a controller</a:t>
            </a:r>
          </a:p>
          <a:p>
            <a:pPr marL="182880" lvl="1"/>
            <a:r>
              <a:rPr lang="en-US" sz="2000" dirty="0">
                <a:latin typeface="+mn-lt"/>
              </a:rPr>
              <a:t>Manipulate data by using Entity Framework Core</a:t>
            </a:r>
          </a:p>
        </p:txBody>
      </p:sp>
    </p:spTree>
    <p:extLst>
      <p:ext uri="{BB962C8B-B14F-4D97-AF65-F5344CB8AC3E}">
        <p14:creationId xmlns:p14="http://schemas.microsoft.com/office/powerpoint/2010/main" val="52212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b442fe5-e3c0-4a1d-b2c2-7395664ec70c">
    <p:spTree>
      <p:nvGrpSpPr>
        <p:cNvPr id="1" name=""/>
        <p:cNvGrpSpPr/>
        <p:nvPr/>
      </p:nvGrpSpPr>
      <p:grpSpPr>
        <a:xfrm>
          <a:off x="0" y="0"/>
          <a:ext cx="0" cy="0"/>
          <a:chOff x="0" y="0"/>
          <a:chExt cx="0" cy="0"/>
        </a:xfrm>
      </p:grpSpPr>
      <p:sp>
        <p:nvSpPr>
          <p:cNvPr id="2" name="Title 1"/>
          <p:cNvSpPr>
            <a:spLocks noGrp="1"/>
          </p:cNvSpPr>
          <p:nvPr>
            <p:ph type="title"/>
          </p:nvPr>
        </p:nvSpPr>
        <p:spPr>
          <a:xfrm>
            <a:off x="1296000" y="780417"/>
            <a:ext cx="9864000" cy="740664"/>
          </a:xfrm>
        </p:spPr>
        <p:txBody>
          <a:bodyPr/>
          <a:lstStyle/>
          <a:p>
            <a:r>
              <a:rPr lang="en-US" sz="2400" dirty="0"/>
              <a:t>Lesson 3: Using Entity Framework Core to Connect to Microsoft SQL Server</a:t>
            </a:r>
          </a:p>
        </p:txBody>
      </p:sp>
      <p:sp>
        <p:nvSpPr>
          <p:cNvPr id="3" name="Text Placeholder 2"/>
          <p:cNvSpPr>
            <a:spLocks noGrp="1"/>
          </p:cNvSpPr>
          <p:nvPr>
            <p:ph type="body" idx="1"/>
          </p:nvPr>
        </p:nvSpPr>
        <p:spPr/>
        <p:txBody>
          <a:bodyPr>
            <a:normAutofit/>
          </a:bodyPr>
          <a:lstStyle/>
          <a:p>
            <a:r>
              <a:rPr lang="en-US" sz="2000" dirty="0"/>
              <a:t>Connecting to Microsoft SQL Server
Configuration in ASP.NET Core
Specifying a Connection String in a Configuration File
The Repository Pattern
Demonstration: How to Apply the Repository Pattern
Using Migrations</a:t>
            </a:r>
          </a:p>
        </p:txBody>
      </p:sp>
    </p:spTree>
    <p:extLst>
      <p:ext uri="{BB962C8B-B14F-4D97-AF65-F5344CB8AC3E}">
        <p14:creationId xmlns:p14="http://schemas.microsoft.com/office/powerpoint/2010/main" val="15705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Introduction to Entity Framework Core
Working with Entity Framework Core
Using Entity Framework Core to Connect to Microsoft SQL Server</a:t>
            </a:r>
          </a:p>
        </p:txBody>
      </p:sp>
    </p:spTree>
    <p:extLst>
      <p:ext uri="{BB962C8B-B14F-4D97-AF65-F5344CB8AC3E}">
        <p14:creationId xmlns:p14="http://schemas.microsoft.com/office/powerpoint/2010/main" val="1436088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d88ca45-44e1-411d-8f3e-64f9ced321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Connecting to Microsoft SQL Server</a:t>
            </a:r>
          </a:p>
        </p:txBody>
      </p:sp>
      <p:sp>
        <p:nvSpPr>
          <p:cNvPr id="4" name="Content Placeholder 2">
            <a:extLst>
              <a:ext uri="{FF2B5EF4-FFF2-40B4-BE49-F238E27FC236}">
                <a16:creationId xmlns:a16="http://schemas.microsoft.com/office/drawing/2014/main" id="{0C1D0985-F5CA-46F0-8FD2-F5592D311400}"/>
              </a:ext>
            </a:extLst>
          </p:cNvPr>
          <p:cNvSpPr>
            <a:spLocks noGrp="1"/>
          </p:cNvSpPr>
          <p:nvPr/>
        </p:nvSpPr>
        <p:spPr bwMode="auto">
          <a:xfrm>
            <a:off x="1296000" y="1537252"/>
            <a:ext cx="9864000" cy="39765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The </a:t>
            </a:r>
            <a:r>
              <a:rPr lang="en-US" sz="2000" b="1" dirty="0" err="1">
                <a:latin typeface="+mn-lt"/>
              </a:rPr>
              <a:t>UseSqlServer</a:t>
            </a:r>
            <a:r>
              <a:rPr lang="en-US" sz="2000" dirty="0">
                <a:latin typeface="+mn-lt"/>
              </a:rPr>
              <a:t> method configures the Entity Framework context to connect to a SQL Server database</a:t>
            </a:r>
          </a:p>
          <a:p>
            <a:pPr marL="0" indent="0">
              <a:buNone/>
            </a:pPr>
            <a:endParaRPr lang="en-US" sz="2000" dirty="0">
              <a:latin typeface="+mn-lt"/>
            </a:endParaRPr>
          </a:p>
          <a:p>
            <a:pPr marL="0" indent="0">
              <a:buNone/>
            </a:pPr>
            <a:r>
              <a:rPr lang="en-US" sz="2000" dirty="0">
                <a:latin typeface="Consolas" panose="020B0609020204030204" pitchFamily="49" charset="0"/>
                <a:cs typeface="Lucida Sans Unicode" panose="020B0602030504020204" pitchFamily="34" charset="0"/>
              </a:rPr>
              <a:t>string </a:t>
            </a:r>
            <a:r>
              <a:rPr lang="en-US" sz="2000" dirty="0" err="1">
                <a:latin typeface="Consolas" panose="020B0609020204030204" pitchFamily="49" charset="0"/>
                <a:cs typeface="Lucida Sans Unicode" panose="020B0602030504020204" pitchFamily="34" charset="0"/>
              </a:rPr>
              <a:t>connectionString</a:t>
            </a:r>
            <a:r>
              <a:rPr lang="en-US" sz="2000" dirty="0">
                <a:latin typeface="Consolas" panose="020B0609020204030204" pitchFamily="49" charset="0"/>
                <a:cs typeface="Lucida Sans Unicode" panose="020B0602030504020204" pitchFamily="34" charset="0"/>
              </a:rPr>
              <a:t> =… </a:t>
            </a:r>
          </a:p>
          <a:p>
            <a:pPr marL="0" indent="0">
              <a:buNone/>
            </a:pPr>
            <a:r>
              <a:rPr lang="en-US" sz="2000" dirty="0" err="1">
                <a:latin typeface="Consolas" panose="020B0609020204030204" pitchFamily="49" charset="0"/>
                <a:cs typeface="Lucida Sans Unicode" panose="020B0602030504020204" pitchFamily="34" charset="0"/>
              </a:rPr>
              <a:t>builder.Services.AddDbContext</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&gt;(</a:t>
            </a:r>
          </a:p>
          <a:p>
            <a:pPr marL="0" indent="0">
              <a:buNone/>
            </a:pPr>
            <a:r>
              <a:rPr lang="en-US" sz="2000" dirty="0">
                <a:latin typeface="Consolas" panose="020B0609020204030204" pitchFamily="49" charset="0"/>
                <a:cs typeface="Lucida Sans Unicode" panose="020B0602030504020204" pitchFamily="34" charset="0"/>
              </a:rPr>
              <a:t>      options =&gt; </a:t>
            </a:r>
            <a:r>
              <a:rPr lang="en-US" sz="2000" dirty="0" err="1">
                <a:latin typeface="Consolas" panose="020B0609020204030204" pitchFamily="49" charset="0"/>
                <a:cs typeface="Lucida Sans Unicode" panose="020B0602030504020204" pitchFamily="34" charset="0"/>
              </a:rPr>
              <a:t>options.UseSqlServer</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connectionString</a:t>
            </a: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Consolas" panose="020B0609020204030204" pitchFamily="49" charset="0"/>
              <a:cs typeface="Lucida Sans Unicode" panose="020B0602030504020204" pitchFamily="34" charset="0"/>
            </a:endParaRPr>
          </a:p>
        </p:txBody>
      </p:sp>
    </p:spTree>
    <p:extLst>
      <p:ext uri="{BB962C8B-B14F-4D97-AF65-F5344CB8AC3E}">
        <p14:creationId xmlns:p14="http://schemas.microsoft.com/office/powerpoint/2010/main" val="4027833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8e1294d-6a92-4edb-8cc9-0190f99e54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Configuration in ASP.NET Core</a:t>
            </a:r>
          </a:p>
        </p:txBody>
      </p:sp>
      <p:sp>
        <p:nvSpPr>
          <p:cNvPr id="4" name="Content Placeholder 2"/>
          <p:cNvSpPr>
            <a:spLocks noGrp="1"/>
          </p:cNvSpPr>
          <p:nvPr/>
        </p:nvSpPr>
        <p:spPr bwMode="auto">
          <a:xfrm>
            <a:off x="1296000" y="1643269"/>
            <a:ext cx="9000525" cy="4334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Configuration is stored in name-value pairs</a:t>
            </a:r>
          </a:p>
          <a:p>
            <a:r>
              <a:rPr lang="en-US" sz="2000" dirty="0">
                <a:latin typeface="+mn-lt"/>
              </a:rPr>
              <a:t>Configuration can be read from multiple sources</a:t>
            </a:r>
          </a:p>
          <a:p>
            <a:r>
              <a:rPr lang="en-US" sz="2000" dirty="0">
                <a:latin typeface="+mn-lt"/>
              </a:rPr>
              <a:t>To read data from a source, use a configuration provider</a:t>
            </a:r>
          </a:p>
          <a:p>
            <a:r>
              <a:rPr lang="en-US" sz="2000" dirty="0">
                <a:latin typeface="+mn-lt"/>
              </a:rPr>
              <a:t>Configuration providers exist for:</a:t>
            </a:r>
          </a:p>
          <a:p>
            <a:pPr lvl="1"/>
            <a:r>
              <a:rPr lang="en-US" sz="2000" dirty="0">
                <a:latin typeface="+mn-lt"/>
              </a:rPr>
              <a:t>Files in JSON, XML and INI formats</a:t>
            </a:r>
          </a:p>
          <a:p>
            <a:pPr lvl="1"/>
            <a:r>
              <a:rPr lang="en-US" sz="2000" dirty="0">
                <a:latin typeface="+mn-lt"/>
              </a:rPr>
              <a:t>Environment variables</a:t>
            </a:r>
          </a:p>
          <a:p>
            <a:pPr lvl="1"/>
            <a:r>
              <a:rPr lang="en-US" sz="2000" dirty="0">
                <a:latin typeface="+mn-lt"/>
              </a:rPr>
              <a:t>Command line arguments</a:t>
            </a:r>
          </a:p>
          <a:p>
            <a:pPr lvl="1"/>
            <a:r>
              <a:rPr lang="en-US" sz="2000" dirty="0">
                <a:latin typeface="+mn-lt"/>
              </a:rPr>
              <a:t>Custom provider</a:t>
            </a:r>
          </a:p>
          <a:p>
            <a:pPr lvl="1"/>
            <a:r>
              <a:rPr lang="en-US" sz="2000" dirty="0">
                <a:latin typeface="+mn-lt"/>
              </a:rPr>
              <a:t>And more…</a:t>
            </a:r>
          </a:p>
        </p:txBody>
      </p:sp>
    </p:spTree>
    <p:extLst>
      <p:ext uri="{BB962C8B-B14F-4D97-AF65-F5344CB8AC3E}">
        <p14:creationId xmlns:p14="http://schemas.microsoft.com/office/powerpoint/2010/main" val="3590265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2c36dad-ab62-4054-83a7-ca8c40f010e0">
    <p:spTree>
      <p:nvGrpSpPr>
        <p:cNvPr id="1" name=""/>
        <p:cNvGrpSpPr/>
        <p:nvPr/>
      </p:nvGrpSpPr>
      <p:grpSpPr>
        <a:xfrm>
          <a:off x="0" y="0"/>
          <a:ext cx="0" cy="0"/>
          <a:chOff x="0" y="0"/>
          <a:chExt cx="0" cy="0"/>
        </a:xfrm>
      </p:grpSpPr>
      <p:sp>
        <p:nvSpPr>
          <p:cNvPr id="2" name="Title 1"/>
          <p:cNvSpPr>
            <a:spLocks noGrp="1"/>
          </p:cNvSpPr>
          <p:nvPr>
            <p:ph type="title"/>
          </p:nvPr>
        </p:nvSpPr>
        <p:spPr>
          <a:xfrm>
            <a:off x="1245704" y="740662"/>
            <a:ext cx="8757159" cy="740664"/>
          </a:xfrm>
        </p:spPr>
        <p:txBody>
          <a:bodyPr/>
          <a:lstStyle/>
          <a:p>
            <a:r>
              <a:rPr lang="en-US" sz="2400" dirty="0"/>
              <a:t>Specifying a Connection String in a Configuration File</a:t>
            </a:r>
          </a:p>
        </p:txBody>
      </p:sp>
      <p:sp>
        <p:nvSpPr>
          <p:cNvPr id="4" name="Content Placeholder 2">
            <a:extLst>
              <a:ext uri="{FF2B5EF4-FFF2-40B4-BE49-F238E27FC236}">
                <a16:creationId xmlns:a16="http://schemas.microsoft.com/office/drawing/2014/main" id="{D67B7677-971E-4D2D-8846-4E79110A6BE9}"/>
              </a:ext>
            </a:extLst>
          </p:cNvPr>
          <p:cNvSpPr>
            <a:spLocks noGrp="1"/>
          </p:cNvSpPr>
          <p:nvPr/>
        </p:nvSpPr>
        <p:spPr bwMode="auto">
          <a:xfrm>
            <a:off x="1245703" y="1616765"/>
            <a:ext cx="9077739" cy="50639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Connection string in a configuration file: </a:t>
            </a:r>
          </a:p>
          <a:p>
            <a:endParaRPr lang="en-US" sz="2000" b="0" dirty="0">
              <a:latin typeface="+mn-lt"/>
            </a:endParaRPr>
          </a:p>
          <a:p>
            <a:r>
              <a:rPr lang="en-US" sz="2000" b="0" dirty="0">
                <a:latin typeface="Consolas" panose="020B0609020204030204" pitchFamily="49" charset="0"/>
              </a:rPr>
              <a:t>  </a:t>
            </a:r>
            <a:r>
              <a:rPr lang="en-US" sz="2000" b="0" dirty="0">
                <a:latin typeface="Consolas" panose="020B0609020204030204" pitchFamily="49" charset="0"/>
                <a:cs typeface="Lucida Sans Unicode" panose="020B0602030504020204" pitchFamily="34" charset="0"/>
              </a:rPr>
              <a:t>{</a:t>
            </a:r>
          </a:p>
          <a:p>
            <a:r>
              <a:rPr lang="en-US" sz="2000" b="0" dirty="0">
                <a:latin typeface="Consolas" panose="020B0609020204030204" pitchFamily="49" charset="0"/>
                <a:cs typeface="Lucida Sans Unicode" panose="020B0602030504020204" pitchFamily="34" charset="0"/>
              </a:rPr>
              <a:t>    "</a:t>
            </a:r>
            <a:r>
              <a:rPr lang="en-US" sz="2000" b="0" dirty="0" err="1">
                <a:latin typeface="Consolas" panose="020B0609020204030204" pitchFamily="49" charset="0"/>
                <a:cs typeface="Lucida Sans Unicode" panose="020B0602030504020204" pitchFamily="34" charset="0"/>
              </a:rPr>
              <a:t>ConnectionStrings</a:t>
            </a:r>
            <a:r>
              <a:rPr lang="en-US" sz="2000" b="0" dirty="0">
                <a:latin typeface="Consolas" panose="020B0609020204030204" pitchFamily="49" charset="0"/>
                <a:cs typeface="Lucida Sans Unicode" panose="020B0602030504020204" pitchFamily="34" charset="0"/>
              </a:rPr>
              <a:t>": {</a:t>
            </a:r>
          </a:p>
          <a:p>
            <a:r>
              <a:rPr lang="en-US" sz="2000" b="0" dirty="0">
                <a:latin typeface="Consolas" panose="020B0609020204030204" pitchFamily="49" charset="0"/>
                <a:cs typeface="Lucida Sans Unicode" panose="020B0602030504020204" pitchFamily="34" charset="0"/>
              </a:rPr>
              <a:t>      "</a:t>
            </a:r>
            <a:r>
              <a:rPr lang="en-US" sz="2000" b="0" dirty="0" err="1">
                <a:latin typeface="Consolas" panose="020B0609020204030204" pitchFamily="49" charset="0"/>
                <a:cs typeface="Lucida Sans Unicode" panose="020B0602030504020204" pitchFamily="34" charset="0"/>
              </a:rPr>
              <a:t>DefaultConnection</a:t>
            </a:r>
            <a:r>
              <a:rPr lang="en-US" sz="2000" b="0" dirty="0">
                <a:latin typeface="Consolas" panose="020B0609020204030204" pitchFamily="49" charset="0"/>
                <a:cs typeface="Lucida Sans Unicode" panose="020B0602030504020204" pitchFamily="34" charset="0"/>
              </a:rPr>
              <a:t>": "..." </a:t>
            </a:r>
          </a:p>
          <a:p>
            <a:r>
              <a:rPr lang="en-US" sz="2000" b="0" dirty="0">
                <a:latin typeface="Consolas" panose="020B0609020204030204" pitchFamily="49" charset="0"/>
                <a:cs typeface="Lucida Sans Unicode" panose="020B0602030504020204" pitchFamily="34" charset="0"/>
              </a:rPr>
              <a:t>    }</a:t>
            </a:r>
          </a:p>
          <a:p>
            <a:r>
              <a:rPr lang="en-US" sz="2000" b="0" dirty="0">
                <a:latin typeface="Consolas" panose="020B0609020204030204" pitchFamily="49" charset="0"/>
                <a:cs typeface="Lucida Sans Unicode" panose="020B0602030504020204" pitchFamily="34" charset="0"/>
              </a:rPr>
              <a:t>  }</a:t>
            </a:r>
          </a:p>
          <a:p>
            <a:endParaRPr lang="en-US" sz="2000" dirty="0">
              <a:latin typeface="+mn-lt"/>
              <a:cs typeface="Segoe UI" pitchFamily="34" charset="0"/>
            </a:endParaRP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Reading the connection string from the configuration file:</a:t>
            </a:r>
          </a:p>
          <a:p>
            <a:endParaRPr lang="en-US" sz="2000" b="0" dirty="0">
              <a:latin typeface="+mn-lt"/>
            </a:endParaRPr>
          </a:p>
          <a:p>
            <a:r>
              <a:rPr lang="en-US" sz="2000" b="0" dirty="0">
                <a:latin typeface="+mn-lt"/>
              </a:rPr>
              <a:t>  </a:t>
            </a:r>
            <a:r>
              <a:rPr lang="en-US" sz="2000" b="0" dirty="0">
                <a:latin typeface="Consolas" panose="020B0609020204030204" pitchFamily="49" charset="0"/>
              </a:rPr>
              <a:t>string </a:t>
            </a:r>
            <a:r>
              <a:rPr lang="en-US" sz="2000" b="0" dirty="0" err="1">
                <a:latin typeface="Consolas" panose="020B0609020204030204" pitchFamily="49" charset="0"/>
              </a:rPr>
              <a:t>connectionString</a:t>
            </a:r>
            <a:r>
              <a:rPr lang="en-US" sz="2000" b="0" dirty="0">
                <a:latin typeface="Consolas" panose="020B0609020204030204" pitchFamily="49" charset="0"/>
              </a:rPr>
              <a:t> = </a:t>
            </a:r>
            <a:r>
              <a:rPr lang="en-US" sz="2000" b="0" dirty="0" err="1">
                <a:latin typeface="Consolas" panose="020B0609020204030204" pitchFamily="49" charset="0"/>
              </a:rPr>
              <a:t>builder.Configuration.GetConnectionString</a:t>
            </a:r>
            <a:r>
              <a:rPr lang="en-US" sz="2000" b="0" dirty="0">
                <a:latin typeface="Consolas" panose="020B0609020204030204" pitchFamily="49" charset="0"/>
              </a:rPr>
              <a:t>("</a:t>
            </a:r>
            <a:r>
              <a:rPr lang="en-US" sz="2000" b="0" dirty="0" err="1">
                <a:latin typeface="Consolas" panose="020B0609020204030204" pitchFamily="49" charset="0"/>
                <a:cs typeface="Lucida Sans Unicode" panose="020B0602030504020204" pitchFamily="34" charset="0"/>
              </a:rPr>
              <a:t>DefaultConnection</a:t>
            </a:r>
            <a:r>
              <a:rPr lang="en-US" sz="2000" b="0" dirty="0">
                <a:latin typeface="Consolas" panose="020B0609020204030204" pitchFamily="49" charset="0"/>
              </a:rPr>
              <a:t>");</a:t>
            </a:r>
          </a:p>
          <a:p>
            <a:endParaRPr lang="en-US" sz="2000" b="0" dirty="0">
              <a:latin typeface="+mn-lt"/>
            </a:endParaRPr>
          </a:p>
        </p:txBody>
      </p:sp>
    </p:spTree>
    <p:extLst>
      <p:ext uri="{BB962C8B-B14F-4D97-AF65-F5344CB8AC3E}">
        <p14:creationId xmlns:p14="http://schemas.microsoft.com/office/powerpoint/2010/main" val="283574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ae7664f-a9fa-462f-8a11-b8f0fc2970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Repository Pattern</a:t>
            </a:r>
          </a:p>
        </p:txBody>
      </p:sp>
      <p:pic>
        <p:nvPicPr>
          <p:cNvPr id="4" name="Picture 3" descr="The illustration on the left-hand side shows an MVC controller interacting directly with DbContext. This simple architecture is suitable for some web applications. On the right-hand side, the illustration shows an MVC controller using a repository layer to interact with DbContext. If you need a flexible architecture, you can use a repository lay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595" y="995362"/>
            <a:ext cx="5622593" cy="5176838"/>
          </a:xfrm>
          <a:prstGeom prst="rect">
            <a:avLst/>
          </a:prstGeom>
        </p:spPr>
      </p:pic>
    </p:spTree>
    <p:extLst>
      <p:ext uri="{BB962C8B-B14F-4D97-AF65-F5344CB8AC3E}">
        <p14:creationId xmlns:p14="http://schemas.microsoft.com/office/powerpoint/2010/main" val="2980091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7bc76d7-a848-4bdd-9bf1-0b0c9db970b2">
    <p:spTree>
      <p:nvGrpSpPr>
        <p:cNvPr id="1" name=""/>
        <p:cNvGrpSpPr/>
        <p:nvPr/>
      </p:nvGrpSpPr>
      <p:grpSpPr>
        <a:xfrm>
          <a:off x="0" y="0"/>
          <a:ext cx="0" cy="0"/>
          <a:chOff x="0" y="0"/>
          <a:chExt cx="0" cy="0"/>
        </a:xfrm>
      </p:grpSpPr>
      <p:sp>
        <p:nvSpPr>
          <p:cNvPr id="2" name="Title 1"/>
          <p:cNvSpPr>
            <a:spLocks noGrp="1"/>
          </p:cNvSpPr>
          <p:nvPr>
            <p:ph type="title"/>
          </p:nvPr>
        </p:nvSpPr>
        <p:spPr>
          <a:xfrm>
            <a:off x="1321766" y="740662"/>
            <a:ext cx="8683625" cy="740664"/>
          </a:xfrm>
        </p:spPr>
        <p:txBody>
          <a:bodyPr/>
          <a:lstStyle/>
          <a:p>
            <a:r>
              <a:rPr lang="en-US" sz="2400" dirty="0"/>
              <a:t>Demonstration: How to Apply the Repository Pattern</a:t>
            </a:r>
          </a:p>
        </p:txBody>
      </p:sp>
      <p:sp>
        <p:nvSpPr>
          <p:cNvPr id="4" name="Content Placeholder 2"/>
          <p:cNvSpPr>
            <a:spLocks noGrp="1"/>
          </p:cNvSpPr>
          <p:nvPr/>
        </p:nvSpPr>
        <p:spPr bwMode="auto">
          <a:xfrm>
            <a:off x="1321766" y="1590261"/>
            <a:ext cx="8780178" cy="45783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174625" lvl="1" indent="-174625">
              <a:buSzPct val="90000"/>
            </a:pPr>
            <a:r>
              <a:rPr lang="en-US" sz="2000" dirty="0">
                <a:latin typeface="+mn-lt"/>
              </a:rPr>
              <a:t>Write a repository interface</a:t>
            </a:r>
          </a:p>
          <a:p>
            <a:pPr marL="174625" lvl="1" indent="-174625">
              <a:buSzPct val="90000"/>
            </a:pPr>
            <a:r>
              <a:rPr lang="en-US" sz="2000" dirty="0">
                <a:latin typeface="+mn-lt"/>
              </a:rPr>
              <a:t>Write a repository class</a:t>
            </a:r>
          </a:p>
          <a:p>
            <a:pPr marL="174625" lvl="1" indent="-174625">
              <a:buSzPct val="90000"/>
            </a:pPr>
            <a:r>
              <a:rPr lang="en-US" sz="2000" dirty="0">
                <a:latin typeface="+mn-lt"/>
              </a:rPr>
              <a:t>Use a configuration file to store a connection string</a:t>
            </a:r>
          </a:p>
          <a:p>
            <a:pPr marL="174625" lvl="1" indent="-174625">
              <a:buSzPct val="90000"/>
            </a:pPr>
            <a:r>
              <a:rPr lang="en-US" sz="2000" dirty="0">
                <a:latin typeface="+mn-lt"/>
              </a:rPr>
              <a:t>Use dependency injection to inject a repository to a Page</a:t>
            </a:r>
          </a:p>
          <a:p>
            <a:pPr marL="174625" lvl="1" indent="-174625">
              <a:buSzPct val="90000"/>
            </a:pPr>
            <a:r>
              <a:rPr lang="en-US" sz="2000" dirty="0">
                <a:latin typeface="+mn-lt"/>
              </a:rPr>
              <a:t>Use a repository in a handler to access a database</a:t>
            </a:r>
          </a:p>
          <a:p>
            <a:endParaRPr lang="en-US" sz="2000" dirty="0">
              <a:latin typeface="+mn-lt"/>
            </a:endParaRPr>
          </a:p>
        </p:txBody>
      </p:sp>
    </p:spTree>
    <p:extLst>
      <p:ext uri="{BB962C8B-B14F-4D97-AF65-F5344CB8AC3E}">
        <p14:creationId xmlns:p14="http://schemas.microsoft.com/office/powerpoint/2010/main" val="243798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86e025f-bf99-4f46-98d1-f13f2b533d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Migrations</a:t>
            </a:r>
          </a:p>
        </p:txBody>
      </p:sp>
      <p:sp>
        <p:nvSpPr>
          <p:cNvPr id="4" name="Content Placeholder 2">
            <a:extLst>
              <a:ext uri="{FF2B5EF4-FFF2-40B4-BE49-F238E27FC236}">
                <a16:creationId xmlns:a16="http://schemas.microsoft.com/office/drawing/2014/main" id="{CA946FE1-DAFC-4B7B-A514-01FA2EED3C6F}"/>
              </a:ext>
            </a:extLst>
          </p:cNvPr>
          <p:cNvSpPr>
            <a:spLocks noGrp="1"/>
          </p:cNvSpPr>
          <p:nvPr/>
        </p:nvSpPr>
        <p:spPr bwMode="auto">
          <a:xfrm>
            <a:off x="1296000" y="1510747"/>
            <a:ext cx="8805944"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Migrations enable applying schema changes to the database</a:t>
            </a:r>
          </a:p>
          <a:p>
            <a:r>
              <a:rPr lang="en-US" sz="2000" dirty="0">
                <a:latin typeface="+mn-lt"/>
              </a:rPr>
              <a:t>You can work with migrations by using the Entity Framework Core Package Manager Console (PMC) Tools</a:t>
            </a:r>
          </a:p>
          <a:p>
            <a:r>
              <a:rPr lang="en-US" sz="2000" dirty="0">
                <a:latin typeface="+mn-lt"/>
              </a:rPr>
              <a:t>Fundamental migration commands</a:t>
            </a:r>
            <a:endParaRPr lang="en-US" sz="2000" b="1" dirty="0">
              <a:latin typeface="+mn-lt"/>
            </a:endParaRPr>
          </a:p>
          <a:p>
            <a:pPr marL="365760" lvl="1"/>
            <a:r>
              <a:rPr lang="en-US" sz="2000" b="1" dirty="0">
                <a:latin typeface="+mn-lt"/>
              </a:rPr>
              <a:t>Add a migration:</a:t>
            </a:r>
          </a:p>
          <a:p>
            <a:pPr marL="288925" lvl="1" indent="0">
              <a:buNone/>
            </a:pPr>
            <a:r>
              <a:rPr lang="en-US" sz="2000" dirty="0">
                <a:latin typeface="+mn-lt"/>
              </a:rPr>
              <a:t>	</a:t>
            </a:r>
            <a:r>
              <a:rPr lang="en-US" sz="2000" dirty="0">
                <a:latin typeface="Consolas" panose="020B0609020204030204" pitchFamily="49" charset="0"/>
              </a:rPr>
              <a:t>Add-Migration &lt;</a:t>
            </a:r>
            <a:r>
              <a:rPr lang="en-US" sz="2000" dirty="0" err="1">
                <a:latin typeface="Consolas" panose="020B0609020204030204" pitchFamily="49" charset="0"/>
              </a:rPr>
              <a:t>name_of_the_migration</a:t>
            </a:r>
            <a:r>
              <a:rPr lang="en-US" sz="2000" dirty="0">
                <a:latin typeface="Consolas" panose="020B0609020204030204" pitchFamily="49" charset="0"/>
              </a:rPr>
              <a:t>&gt;</a:t>
            </a:r>
          </a:p>
          <a:p>
            <a:pPr marL="365760" lvl="1"/>
            <a:r>
              <a:rPr lang="en-US" sz="2000" b="1" dirty="0">
                <a:latin typeface="+mn-lt"/>
              </a:rPr>
              <a:t>Apply the migration to the database:</a:t>
            </a:r>
          </a:p>
          <a:p>
            <a:pPr marL="288925" lvl="1" indent="0">
              <a:buNone/>
            </a:pPr>
            <a:r>
              <a:rPr lang="en-US" sz="2000" dirty="0">
                <a:latin typeface="+mn-lt"/>
              </a:rPr>
              <a:t>	</a:t>
            </a:r>
            <a:r>
              <a:rPr lang="en-US" sz="2000" dirty="0">
                <a:latin typeface="Consolas" panose="020B0609020204030204" pitchFamily="49" charset="0"/>
              </a:rPr>
              <a:t>Update-Database</a:t>
            </a:r>
          </a:p>
        </p:txBody>
      </p:sp>
    </p:spTree>
    <p:extLst>
      <p:ext uri="{BB962C8B-B14F-4D97-AF65-F5344CB8AC3E}">
        <p14:creationId xmlns:p14="http://schemas.microsoft.com/office/powerpoint/2010/main" val="2514630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c539e8b9-65ce-4b40-acdf-2bd212f4d037">
    <p:spTree>
      <p:nvGrpSpPr>
        <p:cNvPr id="1" name=""/>
        <p:cNvGrpSpPr/>
        <p:nvPr/>
      </p:nvGrpSpPr>
      <p:grpSpPr>
        <a:xfrm>
          <a:off x="0" y="0"/>
          <a:ext cx="0" cy="0"/>
          <a:chOff x="0" y="0"/>
          <a:chExt cx="0" cy="0"/>
        </a:xfrm>
      </p:grpSpPr>
      <p:sp>
        <p:nvSpPr>
          <p:cNvPr id="2" name="Title 1"/>
          <p:cNvSpPr>
            <a:spLocks noGrp="1"/>
          </p:cNvSpPr>
          <p:nvPr>
            <p:ph type="title"/>
          </p:nvPr>
        </p:nvSpPr>
        <p:spPr>
          <a:xfrm>
            <a:off x="1296000" y="688748"/>
            <a:ext cx="8683625" cy="740664"/>
          </a:xfrm>
        </p:spPr>
        <p:txBody>
          <a:bodyPr/>
          <a:lstStyle/>
          <a:p>
            <a:r>
              <a:rPr lang="en-US" sz="2400" dirty="0"/>
              <a:t>Lab: Using Entity Framework Core in ASP.NET Core</a:t>
            </a:r>
          </a:p>
        </p:txBody>
      </p:sp>
      <p:sp>
        <p:nvSpPr>
          <p:cNvPr id="3" name="Text Placeholder 2"/>
          <p:cNvSpPr>
            <a:spLocks noGrp="1"/>
          </p:cNvSpPr>
          <p:nvPr>
            <p:ph type="body" idx="1"/>
          </p:nvPr>
        </p:nvSpPr>
        <p:spPr/>
        <p:txBody>
          <a:bodyPr>
            <a:normAutofit/>
          </a:bodyPr>
          <a:lstStyle/>
          <a:p>
            <a:r>
              <a:rPr lang="en-US" sz="2000" dirty="0"/>
              <a:t>Exercise 1: Adding Entity Framework Core
Exercise 2: Use Entity Framework Core to Retrieve and Store Data
Exercise 3: Use Entity Framework Core to Connect to Microsoft SQL Server</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252311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Introduction to Entity Framework Core</a:t>
            </a:r>
          </a:p>
        </p:txBody>
      </p:sp>
      <p:sp>
        <p:nvSpPr>
          <p:cNvPr id="3" name="Text Placeholder 2"/>
          <p:cNvSpPr>
            <a:spLocks noGrp="1"/>
          </p:cNvSpPr>
          <p:nvPr>
            <p:ph type="body" idx="1"/>
          </p:nvPr>
        </p:nvSpPr>
        <p:spPr/>
        <p:txBody>
          <a:bodyPr>
            <a:normAutofit/>
          </a:bodyPr>
          <a:lstStyle/>
          <a:p>
            <a:r>
              <a:rPr lang="en-US" sz="2000" dirty="0"/>
              <a:t>Connecting to a Database Using ADO.NET
Object Relational Mapper (ORM)
Overview of Entity Framework
Discussion: Choose between Entity Framework Core and Entity Framework 6
Database Providers</a:t>
            </a:r>
          </a:p>
        </p:txBody>
      </p:sp>
    </p:spTree>
    <p:extLst>
      <p:ext uri="{BB962C8B-B14F-4D97-AF65-F5344CB8AC3E}">
        <p14:creationId xmlns:p14="http://schemas.microsoft.com/office/powerpoint/2010/main" val="350201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Connecting to a Database Using ADO.NET</a:t>
            </a:r>
          </a:p>
        </p:txBody>
      </p:sp>
      <p:sp>
        <p:nvSpPr>
          <p:cNvPr id="4" name="Content Placeholder 2"/>
          <p:cNvSpPr>
            <a:spLocks noGrp="1"/>
          </p:cNvSpPr>
          <p:nvPr/>
        </p:nvSpPr>
        <p:spPr bwMode="auto">
          <a:xfrm>
            <a:off x="1152939" y="1616765"/>
            <a:ext cx="8949005" cy="45518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74320" lvl="1"/>
            <a:r>
              <a:rPr lang="en-US" sz="2000" dirty="0">
                <a:latin typeface="+mn-lt"/>
              </a:rPr>
              <a:t>ADO.NET is a basic data access API that contains a set of data providers</a:t>
            </a:r>
          </a:p>
          <a:p>
            <a:pPr marL="274320" lvl="1"/>
            <a:r>
              <a:rPr lang="en-US" sz="2000" dirty="0">
                <a:latin typeface="+mn-lt"/>
              </a:rPr>
              <a:t>Data providers connect to various databases</a:t>
            </a:r>
          </a:p>
          <a:p>
            <a:pPr marL="274320" lvl="1"/>
            <a:r>
              <a:rPr lang="en-US" sz="2000" dirty="0">
                <a:latin typeface="+mn-lt"/>
              </a:rPr>
              <a:t>ADO.NET providers consist of:</a:t>
            </a:r>
          </a:p>
          <a:p>
            <a:pPr marL="548640" lvl="2"/>
            <a:r>
              <a:rPr lang="en-US" b="1" dirty="0">
                <a:latin typeface="+mn-lt"/>
              </a:rPr>
              <a:t>Connection</a:t>
            </a:r>
            <a:r>
              <a:rPr lang="en-US" dirty="0">
                <a:latin typeface="+mn-lt"/>
              </a:rPr>
              <a:t>. Manages a connection to a database.</a:t>
            </a:r>
          </a:p>
          <a:p>
            <a:pPr marL="548640" lvl="2"/>
            <a:r>
              <a:rPr lang="en-US" b="1" dirty="0">
                <a:latin typeface="+mn-lt"/>
              </a:rPr>
              <a:t>Command</a:t>
            </a:r>
            <a:r>
              <a:rPr lang="en-US" dirty="0">
                <a:latin typeface="+mn-lt"/>
              </a:rPr>
              <a:t>. Represents a query or manipulation operation.</a:t>
            </a:r>
          </a:p>
          <a:p>
            <a:pPr marL="548640" lvl="2"/>
            <a:r>
              <a:rPr lang="en-US" b="1" dirty="0" err="1">
                <a:latin typeface="+mn-lt"/>
              </a:rPr>
              <a:t>DataReader</a:t>
            </a:r>
            <a:r>
              <a:rPr lang="en-US" dirty="0">
                <a:latin typeface="+mn-lt"/>
              </a:rPr>
              <a:t>. Forward-only, cursor interface for queries.</a:t>
            </a:r>
          </a:p>
          <a:p>
            <a:pPr marL="548640" lvl="2"/>
            <a:r>
              <a:rPr lang="en-US" b="1" dirty="0" err="1">
                <a:latin typeface="+mn-lt"/>
              </a:rPr>
              <a:t>DataAdapter</a:t>
            </a:r>
            <a:r>
              <a:rPr lang="en-US" dirty="0">
                <a:latin typeface="+mn-lt"/>
              </a:rPr>
              <a:t>. Tabular interface for queries.</a:t>
            </a:r>
          </a:p>
          <a:p>
            <a:pPr marL="681037" lvl="2" indent="0">
              <a:buNone/>
            </a:pPr>
            <a:endParaRPr lang="en-US" b="1" dirty="0">
              <a:latin typeface="+mn-lt"/>
            </a:endParaRPr>
          </a:p>
        </p:txBody>
      </p:sp>
    </p:spTree>
    <p:extLst>
      <p:ext uri="{BB962C8B-B14F-4D97-AF65-F5344CB8AC3E}">
        <p14:creationId xmlns:p14="http://schemas.microsoft.com/office/powerpoint/2010/main" val="122297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8dc82a33-5471-439b-bd33-437d3c10e7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ADO.NET Example</a:t>
            </a:r>
          </a:p>
        </p:txBody>
      </p:sp>
      <p:sp>
        <p:nvSpPr>
          <p:cNvPr id="4" name="Content Placeholder 2"/>
          <p:cNvSpPr>
            <a:spLocks noGrp="1"/>
          </p:cNvSpPr>
          <p:nvPr/>
        </p:nvSpPr>
        <p:spPr bwMode="auto">
          <a:xfrm>
            <a:off x="1296000" y="1550503"/>
            <a:ext cx="8805944" cy="46180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dirty="0">
                <a:latin typeface="Consolas" panose="020B0609020204030204" pitchFamily="49" charset="0"/>
              </a:rPr>
              <a:t>public class </a:t>
            </a:r>
            <a:r>
              <a:rPr lang="en-US" sz="1600" dirty="0" err="1">
                <a:latin typeface="Consolas" panose="020B0609020204030204" pitchFamily="49" charset="0"/>
              </a:rPr>
              <a:t>SomePage</a:t>
            </a:r>
            <a:r>
              <a:rPr lang="en-US" sz="1600" dirty="0">
                <a:latin typeface="Consolas" panose="020B0609020204030204" pitchFamily="49" charset="0"/>
              </a:rPr>
              <a:t> : </a:t>
            </a:r>
            <a:r>
              <a:rPr lang="en-US" sz="1600" dirty="0" err="1">
                <a:latin typeface="Consolas" panose="020B0609020204030204" pitchFamily="49" charset="0"/>
              </a:rPr>
              <a:t>PageModel</a:t>
            </a:r>
            <a:endParaRPr lang="en-US" sz="1600" dirty="0">
              <a:latin typeface="Consolas" panose="020B0609020204030204" pitchFamily="49" charset="0"/>
            </a:endParaRP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public void </a:t>
            </a:r>
            <a:r>
              <a:rPr lang="en-US" sz="1600" dirty="0" err="1">
                <a:latin typeface="Consolas" panose="020B0609020204030204" pitchFamily="49" charset="0"/>
              </a:rPr>
              <a:t>OnGet</a:t>
            </a:r>
            <a:r>
              <a:rPr lang="en-US" sz="1600" dirty="0">
                <a:latin typeface="Consolas" panose="020B0609020204030204" pitchFamily="49" charset="0"/>
              </a:rPr>
              <a:t>()</a:t>
            </a:r>
          </a:p>
          <a:p>
            <a:pPr marL="0" indent="0">
              <a:buNone/>
            </a:pPr>
            <a:r>
              <a:rPr lang="en-US" sz="1600" dirty="0">
                <a:latin typeface="Consolas" panose="020B0609020204030204" pitchFamily="49" charset="0"/>
              </a:rPr>
              <a:t>    { </a:t>
            </a:r>
          </a:p>
          <a:p>
            <a:pPr marL="0" indent="0">
              <a:buNone/>
            </a:pPr>
            <a:r>
              <a:rPr lang="en-US" sz="1600" dirty="0">
                <a:latin typeface="Consolas" panose="020B0609020204030204" pitchFamily="49" charset="0"/>
              </a:rPr>
              <a:t>        string </a:t>
            </a:r>
            <a:r>
              <a:rPr lang="en-US" sz="1600" dirty="0" err="1">
                <a:latin typeface="Consolas" panose="020B0609020204030204" pitchFamily="49" charset="0"/>
              </a:rPr>
              <a:t>connectionString</a:t>
            </a:r>
            <a:r>
              <a:rPr lang="en-US" sz="1600" dirty="0">
                <a:latin typeface="Consolas" panose="020B0609020204030204" pitchFamily="49" charset="0"/>
              </a:rPr>
              <a:t> = </a:t>
            </a:r>
          </a:p>
          <a:p>
            <a:pPr marL="0" indent="0">
              <a:buNone/>
            </a:pPr>
            <a:r>
              <a:rPr lang="en-US" sz="1600" dirty="0">
                <a:latin typeface="Consolas" panose="020B0609020204030204" pitchFamily="49" charset="0"/>
              </a:rPr>
              <a:t>            "Data Source=.\</a:t>
            </a:r>
            <a:r>
              <a:rPr lang="en-US" sz="1600" dirty="0" err="1">
                <a:latin typeface="Consolas" panose="020B0609020204030204" pitchFamily="49" charset="0"/>
              </a:rPr>
              <a:t>SQLEXPRESS;Initial</a:t>
            </a:r>
            <a:r>
              <a:rPr lang="en-US" sz="1600" dirty="0">
                <a:latin typeface="Consolas" panose="020B0609020204030204" pitchFamily="49" charset="0"/>
              </a:rPr>
              <a:t> Catalog=</a:t>
            </a:r>
            <a:r>
              <a:rPr lang="en-US" sz="1600" dirty="0" err="1">
                <a:latin typeface="Consolas" panose="020B0609020204030204" pitchFamily="49" charset="0"/>
              </a:rPr>
              <a:t>PhotoSharingDB</a:t>
            </a:r>
            <a:r>
              <a:rPr lang="en-US" sz="1600" dirty="0">
                <a:latin typeface="Consolas" panose="020B0609020204030204" pitchFamily="49" charset="0"/>
              </a:rPr>
              <a:t>;" + </a:t>
            </a:r>
          </a:p>
          <a:p>
            <a:pPr marL="0" indent="0">
              <a:buNone/>
            </a:pPr>
            <a:r>
              <a:rPr lang="en-US" sz="1600" dirty="0">
                <a:latin typeface="Consolas" panose="020B0609020204030204" pitchFamily="49" charset="0"/>
              </a:rPr>
              <a:t>                   "Integrated Security=SSPI";</a:t>
            </a:r>
          </a:p>
          <a:p>
            <a:pPr marL="0" indent="0">
              <a:buNone/>
            </a:pPr>
            <a:r>
              <a:rPr lang="en-US" sz="1600" dirty="0">
                <a:latin typeface="Consolas" panose="020B0609020204030204" pitchFamily="49" charset="0"/>
              </a:rPr>
              <a:t>        using (</a:t>
            </a:r>
            <a:r>
              <a:rPr lang="en-US" sz="1600" dirty="0" err="1">
                <a:latin typeface="Consolas" panose="020B0609020204030204" pitchFamily="49" charset="0"/>
              </a:rPr>
              <a:t>SqlConnection</a:t>
            </a:r>
            <a:r>
              <a:rPr lang="en-US" sz="1600" dirty="0">
                <a:latin typeface="Consolas" panose="020B0609020204030204" pitchFamily="49" charset="0"/>
              </a:rPr>
              <a:t> conn = new </a:t>
            </a:r>
            <a:r>
              <a:rPr lang="en-US" sz="1600" dirty="0" err="1">
                <a:latin typeface="Consolas" panose="020B0609020204030204" pitchFamily="49" charset="0"/>
              </a:rPr>
              <a:t>SqlConnection</a:t>
            </a:r>
            <a:r>
              <a:rPr lang="en-US" sz="1600" dirty="0">
                <a:latin typeface="Consolas" panose="020B0609020204030204" pitchFamily="49" charset="0"/>
              </a:rPr>
              <a:t>(</a:t>
            </a:r>
            <a:r>
              <a:rPr lang="en-US" sz="1600" dirty="0" err="1">
                <a:latin typeface="Consolas" panose="020B0609020204030204" pitchFamily="49" charset="0"/>
              </a:rPr>
              <a:t>connectionString</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conn.Open</a:t>
            </a:r>
            <a:r>
              <a:rPr lang="en-US" sz="1600" dirty="0">
                <a:latin typeface="Consolas" panose="020B0609020204030204" pitchFamily="49" charset="0"/>
              </a:rPr>
              <a:t>();</a:t>
            </a:r>
          </a:p>
          <a:p>
            <a:pPr marL="0" indent="0">
              <a:buNone/>
            </a:pPr>
            <a:r>
              <a:rPr lang="en-US" sz="1600" dirty="0">
                <a:latin typeface="Consolas" panose="020B0609020204030204" pitchFamily="49" charset="0"/>
              </a:rPr>
              <a:t>	    // Query or update the database</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a:t>
            </a:r>
          </a:p>
        </p:txBody>
      </p:sp>
    </p:spTree>
    <p:extLst>
      <p:ext uri="{BB962C8B-B14F-4D97-AF65-F5344CB8AC3E}">
        <p14:creationId xmlns:p14="http://schemas.microsoft.com/office/powerpoint/2010/main" val="160968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Object Relational Mapper (ORM)</a:t>
            </a:r>
          </a:p>
        </p:txBody>
      </p:sp>
      <p:sp>
        <p:nvSpPr>
          <p:cNvPr id="4" name="Content Placeholder 2"/>
          <p:cNvSpPr>
            <a:spLocks noGrp="1"/>
          </p:cNvSpPr>
          <p:nvPr/>
        </p:nvSpPr>
        <p:spPr bwMode="auto">
          <a:xfrm>
            <a:off x="1166191" y="1603513"/>
            <a:ext cx="8935753"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ORM is an approach designed to simplify the interaction with data</a:t>
            </a:r>
          </a:p>
          <a:p>
            <a:r>
              <a:rPr lang="en-US" sz="2000" dirty="0">
                <a:latin typeface="+mn-lt"/>
              </a:rPr>
              <a:t>There are multiple ORM frameworks</a:t>
            </a:r>
          </a:p>
          <a:p>
            <a:r>
              <a:rPr lang="en-US" sz="2000" dirty="0">
                <a:latin typeface="+mn-lt"/>
              </a:rPr>
              <a:t>Entity Framework is an ORM framework that was created for .NET</a:t>
            </a:r>
          </a:p>
          <a:p>
            <a:r>
              <a:rPr lang="en-US" sz="2000" dirty="0">
                <a:latin typeface="+mn-lt"/>
              </a:rPr>
              <a:t>ORM maps the tabular structure into data model classes</a:t>
            </a:r>
          </a:p>
          <a:p>
            <a:r>
              <a:rPr lang="en-US" sz="2000" dirty="0">
                <a:latin typeface="+mn-lt"/>
              </a:rPr>
              <a:t>You can use an ORM framework to modify  objects in a database</a:t>
            </a:r>
          </a:p>
          <a:p>
            <a:endParaRPr lang="en-US" sz="2000" dirty="0">
              <a:latin typeface="+mn-lt"/>
            </a:endParaRPr>
          </a:p>
          <a:p>
            <a:endParaRPr lang="en-US" sz="2000" dirty="0">
              <a:latin typeface="+mn-lt"/>
            </a:endParaRPr>
          </a:p>
          <a:p>
            <a:pPr marL="4762" indent="0">
              <a:buNone/>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102748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45ba398-ebd5-45f0-bd4c-ca2ea4dfe7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a:t>Overview of Entity Framework</a:t>
            </a:r>
          </a:p>
        </p:txBody>
      </p:sp>
      <p:sp>
        <p:nvSpPr>
          <p:cNvPr id="4" name="Content Placeholder 2"/>
          <p:cNvSpPr>
            <a:spLocks noGrp="1"/>
          </p:cNvSpPr>
          <p:nvPr/>
        </p:nvSpPr>
        <p:spPr bwMode="auto">
          <a:xfrm>
            <a:off x="1296000" y="1523999"/>
            <a:ext cx="8805944" cy="4644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Entity Framework provides a one-stop solution to interact with data that is stored in a database</a:t>
            </a:r>
          </a:p>
          <a:p>
            <a:r>
              <a:rPr lang="en-US" sz="2000" dirty="0">
                <a:latin typeface="+mn-lt"/>
              </a:rPr>
              <a:t>Entity Framework Approaches:</a:t>
            </a:r>
          </a:p>
          <a:p>
            <a:pPr lvl="1"/>
            <a:r>
              <a:rPr lang="en-US" sz="2000" dirty="0">
                <a:latin typeface="+mn-lt"/>
              </a:rPr>
              <a:t>Database First</a:t>
            </a:r>
          </a:p>
          <a:p>
            <a:pPr lvl="1"/>
            <a:r>
              <a:rPr lang="en-US" sz="2000" dirty="0">
                <a:latin typeface="+mn-lt"/>
              </a:rPr>
              <a:t>Model First</a:t>
            </a:r>
          </a:p>
          <a:p>
            <a:pPr lvl="1"/>
            <a:r>
              <a:rPr lang="en-US" sz="2000" dirty="0">
                <a:latin typeface="+mn-lt"/>
              </a:rPr>
              <a:t>Code First</a:t>
            </a:r>
          </a:p>
          <a:p>
            <a:r>
              <a:rPr lang="en-US" sz="2000" dirty="0">
                <a:latin typeface="+mn-lt"/>
              </a:rPr>
              <a:t>Entity Framework Versions:</a:t>
            </a:r>
          </a:p>
          <a:p>
            <a:pPr lvl="1"/>
            <a:r>
              <a:rPr lang="en-US" sz="2000" dirty="0">
                <a:latin typeface="+mn-lt"/>
              </a:rPr>
              <a:t>Entity Framework 6 (EF6)</a:t>
            </a:r>
          </a:p>
          <a:p>
            <a:pPr lvl="1"/>
            <a:r>
              <a:rPr lang="en-US" sz="2000" dirty="0">
                <a:latin typeface="+mn-lt"/>
              </a:rPr>
              <a:t>Entity Framework Core (EF Core)</a:t>
            </a:r>
          </a:p>
          <a:p>
            <a:pPr lvl="1"/>
            <a:endParaRPr lang="en-US" sz="2000" dirty="0">
              <a:latin typeface="+mn-lt"/>
            </a:endParaRPr>
          </a:p>
        </p:txBody>
      </p:sp>
    </p:spTree>
    <p:extLst>
      <p:ext uri="{BB962C8B-B14F-4D97-AF65-F5344CB8AC3E}">
        <p14:creationId xmlns:p14="http://schemas.microsoft.com/office/powerpoint/2010/main" val="63851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9b189a3-5687-47f6-a40c-ee9b4ea932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Database Providers</a:t>
            </a:r>
          </a:p>
        </p:txBody>
      </p:sp>
      <p:graphicFrame>
        <p:nvGraphicFramePr>
          <p:cNvPr id="4" name="Diagram 3" descr="The image shows 3 boxes that represent the Application, Database Provider and Database. There are 4 arrows: an arrow from Application to Database Provider which indicates a request, an arrow from Database Provider to Database which indicates a request, an arrow from Database to Database Provider which indicates a response and an arrow from Database Provider to Application which indicates a response.&#10;&#10;">
            <a:extLst>
              <a:ext uri="{FF2B5EF4-FFF2-40B4-BE49-F238E27FC236}">
                <a16:creationId xmlns:a16="http://schemas.microsoft.com/office/drawing/2014/main" id="{21E2F778-85D6-410C-A0BB-504272335419}"/>
              </a:ext>
            </a:extLst>
          </p:cNvPr>
          <p:cNvGraphicFramePr/>
          <p:nvPr>
            <p:extLst>
              <p:ext uri="{D42A27DB-BD31-4B8C-83A1-F6EECF244321}">
                <p14:modId xmlns:p14="http://schemas.microsoft.com/office/powerpoint/2010/main" val="3056380844"/>
              </p:ext>
            </p:extLst>
          </p:nvPr>
        </p:nvGraphicFramePr>
        <p:xfrm>
          <a:off x="2090738" y="1020763"/>
          <a:ext cx="7812153" cy="552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5">
            <a:extLst>
              <a:ext uri="{FF2B5EF4-FFF2-40B4-BE49-F238E27FC236}">
                <a16:creationId xmlns:a16="http://schemas.microsoft.com/office/drawing/2014/main" id="{92E1AAA4-63CE-4F7C-ABA5-9FDF88D9C03C}"/>
              </a:ext>
            </a:extLst>
          </p:cNvPr>
          <p:cNvSpPr txBox="1"/>
          <p:nvPr/>
        </p:nvSpPr>
        <p:spPr>
          <a:xfrm>
            <a:off x="2543877" y="1994133"/>
            <a:ext cx="1991351"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panose="020B0502040504020203" pitchFamily="34" charset="0"/>
              </a:rPr>
              <a:t>Request sent to database provider with application language</a:t>
            </a:r>
          </a:p>
        </p:txBody>
      </p:sp>
      <p:sp>
        <p:nvSpPr>
          <p:cNvPr id="6" name="TextBox 6">
            <a:extLst>
              <a:ext uri="{FF2B5EF4-FFF2-40B4-BE49-F238E27FC236}">
                <a16:creationId xmlns:a16="http://schemas.microsoft.com/office/drawing/2014/main" id="{FFB39F84-F9F1-4705-A415-0CEAB19E39DE}"/>
              </a:ext>
            </a:extLst>
          </p:cNvPr>
          <p:cNvSpPr txBox="1"/>
          <p:nvPr/>
        </p:nvSpPr>
        <p:spPr>
          <a:xfrm>
            <a:off x="2476100" y="4294307"/>
            <a:ext cx="1843314"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Request sent to database with the database language </a:t>
            </a:r>
          </a:p>
        </p:txBody>
      </p:sp>
      <p:sp>
        <p:nvSpPr>
          <p:cNvPr id="7" name="TextBox 7">
            <a:extLst>
              <a:ext uri="{FF2B5EF4-FFF2-40B4-BE49-F238E27FC236}">
                <a16:creationId xmlns:a16="http://schemas.microsoft.com/office/drawing/2014/main" id="{BAE1789E-EBDE-40A7-AA4D-F11D02E67CA3}"/>
              </a:ext>
            </a:extLst>
          </p:cNvPr>
          <p:cNvSpPr txBox="1"/>
          <p:nvPr/>
        </p:nvSpPr>
        <p:spPr>
          <a:xfrm>
            <a:off x="7937179" y="4294307"/>
            <a:ext cx="1862655"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Response from the database with database language </a:t>
            </a:r>
          </a:p>
        </p:txBody>
      </p:sp>
      <p:sp>
        <p:nvSpPr>
          <p:cNvPr id="8" name="TextBox 8">
            <a:extLst>
              <a:ext uri="{FF2B5EF4-FFF2-40B4-BE49-F238E27FC236}">
                <a16:creationId xmlns:a16="http://schemas.microsoft.com/office/drawing/2014/main" id="{F1BBDBAB-539F-425E-B15F-B35B4CA181E2}"/>
              </a:ext>
            </a:extLst>
          </p:cNvPr>
          <p:cNvSpPr txBox="1"/>
          <p:nvPr/>
        </p:nvSpPr>
        <p:spPr>
          <a:xfrm>
            <a:off x="7911540" y="1994133"/>
            <a:ext cx="1991351"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panose="020B0502040504020203" pitchFamily="34" charset="0"/>
              </a:rPr>
              <a:t>Response from database provider with application language</a:t>
            </a:r>
          </a:p>
        </p:txBody>
      </p:sp>
      <p:sp>
        <p:nvSpPr>
          <p:cNvPr id="9" name="Arrow: Down 9">
            <a:extLst>
              <a:ext uri="{FF2B5EF4-FFF2-40B4-BE49-F238E27FC236}">
                <a16:creationId xmlns:a16="http://schemas.microsoft.com/office/drawing/2014/main" id="{A721F89D-384C-42DE-B49F-EC1CC4D051FC}"/>
              </a:ext>
            </a:extLst>
          </p:cNvPr>
          <p:cNvSpPr/>
          <p:nvPr/>
        </p:nvSpPr>
        <p:spPr bwMode="auto">
          <a:xfrm rot="10800000">
            <a:off x="7242635" y="2061030"/>
            <a:ext cx="609600" cy="943429"/>
          </a:xfrm>
          <a:prstGeom prst="downArrow">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US"/>
          </a:p>
        </p:txBody>
      </p:sp>
      <p:sp>
        <p:nvSpPr>
          <p:cNvPr id="10" name="Arrow: Down 10">
            <a:extLst>
              <a:ext uri="{FF2B5EF4-FFF2-40B4-BE49-F238E27FC236}">
                <a16:creationId xmlns:a16="http://schemas.microsoft.com/office/drawing/2014/main" id="{B4491806-9934-4256-86FE-E24FF3573985}"/>
              </a:ext>
            </a:extLst>
          </p:cNvPr>
          <p:cNvSpPr/>
          <p:nvPr/>
        </p:nvSpPr>
        <p:spPr bwMode="auto">
          <a:xfrm rot="10800000">
            <a:off x="7242635" y="4361202"/>
            <a:ext cx="609600" cy="943429"/>
          </a:xfrm>
          <a:prstGeom prst="downArrow">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US"/>
          </a:p>
        </p:txBody>
      </p:sp>
    </p:spTree>
    <p:extLst>
      <p:ext uri="{BB962C8B-B14F-4D97-AF65-F5344CB8AC3E}">
        <p14:creationId xmlns:p14="http://schemas.microsoft.com/office/powerpoint/2010/main" val="150307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1a01512-6b99-4f56-bc63-42bc575db9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Working with Entity Framework Core</a:t>
            </a:r>
          </a:p>
        </p:txBody>
      </p:sp>
      <p:sp>
        <p:nvSpPr>
          <p:cNvPr id="3" name="Text Placeholder 2"/>
          <p:cNvSpPr>
            <a:spLocks noGrp="1"/>
          </p:cNvSpPr>
          <p:nvPr>
            <p:ph type="body" idx="1"/>
          </p:nvPr>
        </p:nvSpPr>
        <p:spPr/>
        <p:txBody>
          <a:bodyPr>
            <a:normAutofit/>
          </a:bodyPr>
          <a:lstStyle/>
          <a:p>
            <a:r>
              <a:rPr lang="en-US" sz="2000" dirty="0"/>
              <a:t>Using an Entity Framework Context
Using LINQ to Entities
Loading Related Data
Manipulating Data by Using Entity Framework
Demonstration: How to Use Entity Framework Core</a:t>
            </a:r>
          </a:p>
        </p:txBody>
      </p:sp>
    </p:spTree>
    <p:extLst>
      <p:ext uri="{BB962C8B-B14F-4D97-AF65-F5344CB8AC3E}">
        <p14:creationId xmlns:p14="http://schemas.microsoft.com/office/powerpoint/2010/main" val="13002470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2979</Words>
  <Application>Microsoft Office PowerPoint</Application>
  <PresentationFormat>Widescreen</PresentationFormat>
  <Paragraphs>314</Paragraphs>
  <Slides>26</Slides>
  <Notes>26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26</vt:i4>
      </vt:variant>
    </vt:vector>
  </HeadingPairs>
  <TitlesOfParts>
    <vt:vector size="41" baseType="lpstr">
      <vt:lpstr>Consolas</vt:lpstr>
      <vt:lpstr>Wingdings</vt:lpstr>
      <vt:lpstr>Times New Roman</vt:lpstr>
      <vt:lpstr>Arial</vt:lpstr>
      <vt:lpstr>Lucida Sans Unicode</vt:lpstr>
      <vt:lpstr>Symbol</vt:lpstr>
      <vt:lpstr>Verdana</vt:lpstr>
      <vt:lpstr>Segoe</vt:lpstr>
      <vt:lpstr>Calibri</vt:lpstr>
      <vt:lpstr>Segoe UI Light</vt:lpstr>
      <vt:lpstr>Segoe UI</vt:lpstr>
      <vt:lpstr>NG_MOC_Core_ModuleNew2</vt:lpstr>
      <vt:lpstr>Info Support - licht</vt:lpstr>
      <vt:lpstr>KC slides</vt:lpstr>
      <vt:lpstr>Info Support - donker</vt:lpstr>
      <vt:lpstr>Module 7</vt:lpstr>
      <vt:lpstr>Module Overview</vt:lpstr>
      <vt:lpstr>Lesson 1: Introduction to Entity Framework Core</vt:lpstr>
      <vt:lpstr>Connecting to a Database Using ADO.NET</vt:lpstr>
      <vt:lpstr>ADO.NET Example</vt:lpstr>
      <vt:lpstr>Object Relational Mapper (ORM)</vt:lpstr>
      <vt:lpstr>Overview of Entity Framework</vt:lpstr>
      <vt:lpstr>Database Providers</vt:lpstr>
      <vt:lpstr>Lesson 2: Working with Entity Framework Core</vt:lpstr>
      <vt:lpstr>Using an Entity Framework Context</vt:lpstr>
      <vt:lpstr>Using an Entity Framework Context in Page Handlers</vt:lpstr>
      <vt:lpstr>Using LINQ to Entities</vt:lpstr>
      <vt:lpstr>Loading Related Data</vt:lpstr>
      <vt:lpstr>Loading Related Data by using Explicit Loading</vt:lpstr>
      <vt:lpstr>Loading Related Data by using Eager Loading</vt:lpstr>
      <vt:lpstr>Loading Related Data by using Lazy Loading</vt:lpstr>
      <vt:lpstr>Manipulating Data by Using Entity Framework</vt:lpstr>
      <vt:lpstr>Demonstration: How to Use Entity Framework Core</vt:lpstr>
      <vt:lpstr>Lesson 3: Using Entity Framework Core to Connect to Microsoft SQL Server</vt:lpstr>
      <vt:lpstr>Connecting to Microsoft SQL Server</vt:lpstr>
      <vt:lpstr>Configuration in ASP.NET Core</vt:lpstr>
      <vt:lpstr>Specifying a Connection String in a Configuration File</vt:lpstr>
      <vt:lpstr>The Repository Pattern</vt:lpstr>
      <vt:lpstr>Demonstration: How to Apply the Repository Pattern</vt:lpstr>
      <vt:lpstr>Using Migrations</vt:lpstr>
      <vt:lpstr>Lab: Using Entity Framework Core in ASP.NET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2019-01-28T13:15:24Z</dcterms:created>
  <dcterms:modified xsi:type="dcterms:W3CDTF">2021-11-15T20:14:07Z</dcterms:modified>
</cp:coreProperties>
</file>