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88" r:id="rId16"/>
    <p:sldId id="267" r:id="rId17"/>
    <p:sldId id="268" r:id="rId18"/>
    <p:sldId id="269" r:id="rId19"/>
    <p:sldId id="270" r:id="rId20"/>
    <p:sldId id="271" r:id="rId21"/>
    <p:sldId id="281" r:id="rId22"/>
    <p:sldId id="286" r:id="rId23"/>
    <p:sldId id="287" r:id="rId24"/>
    <p:sldId id="282" r:id="rId25"/>
    <p:sldId id="284" r:id="rId26"/>
    <p:sldId id="285"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Lucida Sans Unicode" panose="020B0602030504020204" pitchFamily="34" charset="0"/>
      <p:regular r:id="rId37"/>
    </p:embeddedFont>
    <p:embeddedFont>
      <p:font typeface="PMingLiU" panose="02020500000000000000" pitchFamily="18" charset="-120"/>
      <p:regular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76796" autoAdjust="0"/>
  </p:normalViewPr>
  <p:slideViewPr>
    <p:cSldViewPr snapToGrid="0" snapToObjects="1" showGuides="1">
      <p:cViewPr varScale="1">
        <p:scale>
          <a:sx n="56" d="100"/>
          <a:sy n="56" d="100"/>
        </p:scale>
        <p:origin x="1626" y="60"/>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11/16/2021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use-npm-to-add-a-javascript-librar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8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create-a-layout-and-link-it-to-a-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Arial Unicode MS"/>
                <a:cs typeface="Arial"/>
              </a:rPr>
              <a:t>This module and Module 9, “Client-Side Development”, cover key client-side technologies that are used in many web applications. These modules cover how client-side technologies can be used in Microsoft ASP.NET Core MVC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Notice that since CSS files and JavaScript files are static files, they should be located in the </a:t>
            </a:r>
            <a:r>
              <a:rPr lang="en-US" sz="1000" b="1" dirty="0" err="1">
                <a:latin typeface="Arial" panose="020B0604020202020204" pitchFamily="34" charset="0"/>
                <a:cs typeface="Arial" panose="020B0604020202020204" pitchFamily="34" charset="0"/>
              </a:rPr>
              <a:t>wwwroot</a:t>
            </a:r>
            <a:r>
              <a:rPr lang="en-US" sz="1000" dirty="0">
                <a:latin typeface="Arial" panose="020B0604020202020204" pitchFamily="34" charset="0"/>
                <a:cs typeface="Arial" panose="020B0604020202020204" pitchFamily="34" charset="0"/>
              </a:rPr>
              <a:t> folder. To reference them from a view or a layout, you should add the </a:t>
            </a:r>
            <a:r>
              <a:rPr lang="en-US" sz="1000" b="1" dirty="0" err="1">
                <a:latin typeface="Arial" panose="020B0604020202020204" pitchFamily="34" charset="0"/>
                <a:cs typeface="Arial" panose="020B0604020202020204" pitchFamily="34" charset="0"/>
              </a:rPr>
              <a:t>UseStaticFiles</a:t>
            </a:r>
            <a:r>
              <a:rPr lang="en-US" sz="1000" dirty="0">
                <a:latin typeface="Arial" panose="020B0604020202020204" pitchFamily="34" charset="0"/>
                <a:cs typeface="Arial" panose="020B0604020202020204" pitchFamily="34" charset="0"/>
              </a:rPr>
              <a:t> middleware to the </a:t>
            </a:r>
            <a:r>
              <a:rPr lang="en-US" sz="1000" b="1" dirty="0">
                <a:latin typeface="Arial" panose="020B0604020202020204" pitchFamily="34" charset="0"/>
                <a:cs typeface="Arial" panose="020B0604020202020204" pitchFamily="34" charset="0"/>
              </a:rPr>
              <a:t>Configure</a:t>
            </a:r>
            <a:r>
              <a:rPr lang="en-US" sz="1000" dirty="0">
                <a:latin typeface="Arial" panose="020B0604020202020204" pitchFamily="34" charset="0"/>
                <a:cs typeface="Arial" panose="020B0604020202020204" pitchFamily="34" charset="0"/>
              </a:rPr>
              <a:t> method of the </a:t>
            </a:r>
            <a:r>
              <a:rPr lang="en-US" sz="1000" b="1" dirty="0">
                <a:latin typeface="Arial" panose="020B0604020202020204" pitchFamily="34" charset="0"/>
                <a:cs typeface="Arial" panose="020B0604020202020204" pitchFamily="34" charset="0"/>
              </a:rPr>
              <a:t>Startup</a:t>
            </a:r>
            <a:r>
              <a:rPr lang="en-US" sz="1000" dirty="0">
                <a:latin typeface="Arial" panose="020B0604020202020204" pitchFamily="34" charset="0"/>
                <a:cs typeface="Arial" panose="020B0604020202020204" pitchFamily="34" charset="0"/>
              </a:rPr>
              <a:t> class.</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to a CSS file. </a:t>
            </a:r>
          </a:p>
          <a:p>
            <a:pPr>
              <a:lnSpc>
                <a:spcPct val="115000"/>
              </a:lnSpc>
              <a:spcAft>
                <a:spcPts val="1000"/>
              </a:spcAft>
            </a:pPr>
            <a:r>
              <a:rPr lang="en-US" sz="1000" dirty="0">
                <a:latin typeface="Arial"/>
                <a:ea typeface="Calibri"/>
                <a:cs typeface="Times New Roman"/>
              </a:rPr>
              <a:t>You can describe to students how external CSS files help to apply a consistent style across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https://docs.microsoft.com/en-us/aspnet/core/razor-pages/?view=aspnetcore-6.0&amp;tabs=visual-studio#css-isolation</a:t>
            </a:r>
          </a:p>
        </p:txBody>
      </p:sp>
      <p:sp>
        <p:nvSpPr>
          <p:cNvPr id="4" name="Slide Number Placeholder 3"/>
          <p:cNvSpPr>
            <a:spLocks noGrp="1"/>
          </p:cNvSpPr>
          <p:nvPr>
            <p:ph type="sldNum" sz="quarter" idx="5"/>
          </p:nvPr>
        </p:nvSpPr>
        <p:spPr/>
        <p:txBody>
          <a:bodyPr/>
          <a:lstStyle/>
          <a:p>
            <a:fld id="{4A7128C8-95F5-4A96-80D7-20E0551865EA}" type="slidenum">
              <a:rPr lang="en-US" smtClean="0"/>
              <a:t>12</a:t>
            </a:fld>
            <a:endParaRPr lang="en-US"/>
          </a:p>
        </p:txBody>
      </p:sp>
    </p:spTree>
    <p:extLst>
      <p:ext uri="{BB962C8B-B14F-4D97-AF65-F5344CB8AC3E}">
        <p14:creationId xmlns:p14="http://schemas.microsoft.com/office/powerpoint/2010/main" val="52588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Using a JavaScript file, you can maintain a single JavaScript file for multiple webpages, instead of adding JavaScript code to every view. This practice allows you to update code in the JavaScript file, which then updates the JavaScript code in multiple views, simultaneously.</a:t>
            </a:r>
          </a:p>
        </p:txBody>
      </p:sp>
      <p:sp>
        <p:nvSpPr>
          <p:cNvPr id="4" name="Slide Number Placeholder 3"/>
          <p:cNvSpPr>
            <a:spLocks noGrp="1"/>
          </p:cNvSpPr>
          <p:nvPr>
            <p:ph type="sldNum" sz="quarter" idx="10"/>
          </p:nvPr>
        </p:nvSpPr>
        <p:spPr/>
        <p:txBody>
          <a:bodyPr/>
          <a:lstStyle/>
          <a:p>
            <a:fld id="{4A7128C8-95F5-4A96-80D7-20E0551865E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compare the benefits of initiating JavaScript functions by using JavaScript events against the benefits of initiating JavaScript functions by using script blocks.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the students the different options mentioned in the slide and how they can decide which is more suitable for their application.</a:t>
            </a:r>
          </a:p>
          <a:p>
            <a:pPr>
              <a:lnSpc>
                <a:spcPct val="114000"/>
              </a:lnSpc>
              <a:spcAft>
                <a:spcPts val="1000"/>
              </a:spcAft>
            </a:pPr>
            <a:r>
              <a:rPr lang="en-US" sz="1000" dirty="0">
                <a:latin typeface="Arial" panose="020B0604020202020204" pitchFamily="34" charset="0"/>
                <a:cs typeface="Arial" panose="020B0604020202020204" pitchFamily="34" charset="0"/>
              </a:rPr>
              <a:t>Mention that in this course we will use </a:t>
            </a:r>
            <a:r>
              <a:rPr lang="en-US" sz="1000" dirty="0" err="1">
                <a:latin typeface="Arial" panose="020B0604020202020204" pitchFamily="34" charset="0"/>
                <a:cs typeface="Arial" panose="020B0604020202020204" pitchFamily="34" charset="0"/>
              </a:rPr>
              <a:t>npm</a:t>
            </a:r>
            <a:r>
              <a:rPr lang="en-US" sz="1000" dirty="0">
                <a:latin typeface="Arial" panose="020B0604020202020204" pitchFamily="34" charset="0"/>
                <a:cs typeface="Arial" panose="020B0604020202020204" pitchFamily="34" charset="0"/>
              </a:rPr>
              <a:t> as the package manager to manage client-side libraries.</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students the different sections which appear in the </a:t>
            </a:r>
            <a:r>
              <a:rPr lang="en-US" sz="1000" b="1" dirty="0" err="1">
                <a:latin typeface="Arial"/>
                <a:ea typeface="Calibri"/>
                <a:cs typeface="Times New Roman"/>
              </a:rPr>
              <a:t>package.json</a:t>
            </a:r>
            <a:r>
              <a:rPr lang="en-US" sz="1000" dirty="0">
                <a:latin typeface="Arial"/>
                <a:ea typeface="Calibri"/>
                <a:cs typeface="Times New Roman"/>
              </a:rPr>
              <a:t> file. Specifically, mention the </a:t>
            </a:r>
            <a:r>
              <a:rPr lang="en-US" sz="1000" b="1" dirty="0">
                <a:latin typeface="Arial"/>
                <a:ea typeface="Calibri"/>
                <a:cs typeface="Times New Roman"/>
              </a:rPr>
              <a:t>dependencies</a:t>
            </a:r>
            <a:r>
              <a:rPr lang="en-US" sz="1000" dirty="0">
                <a:latin typeface="Arial"/>
                <a:ea typeface="Calibri"/>
                <a:cs typeface="Times New Roman"/>
              </a:rPr>
              <a:t> and the </a:t>
            </a:r>
            <a:r>
              <a:rPr lang="en-US" sz="1000" b="1" dirty="0" err="1">
                <a:latin typeface="Arial"/>
                <a:ea typeface="Calibri"/>
                <a:cs typeface="Times New Roman"/>
              </a:rPr>
              <a:t>devDependencies</a:t>
            </a:r>
            <a:r>
              <a:rPr lang="en-US" sz="1000" dirty="0">
                <a:latin typeface="Arial"/>
                <a:ea typeface="Calibri"/>
                <a:cs typeface="Times New Roman"/>
              </a:rPr>
              <a:t> sections.</a:t>
            </a:r>
          </a:p>
        </p:txBody>
      </p:sp>
      <p:sp>
        <p:nvSpPr>
          <p:cNvPr id="4" name="Slide Number Placeholder 3"/>
          <p:cNvSpPr>
            <a:spLocks noGrp="1"/>
          </p:cNvSpPr>
          <p:nvPr>
            <p:ph type="sldNum" sz="quarter" idx="10"/>
          </p:nvPr>
        </p:nvSpPr>
        <p:spPr/>
        <p:txBody>
          <a:bodyPr/>
          <a:lstStyle/>
          <a:p>
            <a:fld id="{4A7128C8-95F5-4A96-80D7-20E0551865E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demonstration, you will show the students how to add a jQuery package to an ASP.NET Core application by using </a:t>
            </a:r>
            <a:r>
              <a:rPr lang="en-US" sz="1000" dirty="0" err="1">
                <a:latin typeface="Arial"/>
                <a:ea typeface="Calibri"/>
                <a:cs typeface="Times New Roman"/>
              </a:rPr>
              <a:t>npm</a:t>
            </a:r>
            <a:r>
              <a:rPr lang="en-US" sz="1000" dirty="0">
                <a:latin typeface="Arial"/>
                <a:ea typeface="Calibri"/>
                <a:cs typeface="Times New Roman"/>
              </a:rPr>
              <a:t>. However, students might not be familiar with the syntax of jQuery at this point. The focus of the demonstration should be how to use </a:t>
            </a:r>
            <a:r>
              <a:rPr lang="en-US" sz="1000" dirty="0" err="1">
                <a:latin typeface="Arial"/>
                <a:ea typeface="Calibri"/>
                <a:cs typeface="Times New Roman"/>
              </a:rPr>
              <a:t>npm</a:t>
            </a:r>
            <a:r>
              <a:rPr lang="en-US" sz="1000" dirty="0">
                <a:latin typeface="Arial"/>
                <a:ea typeface="Calibri"/>
                <a:cs typeface="Times New Roman"/>
              </a:rPr>
              <a:t> and not on the syntax of jQuery. </a:t>
            </a:r>
            <a:r>
              <a:rPr lang="en-US" sz="1000" dirty="0">
                <a:solidFill>
                  <a:srgbClr val="000000"/>
                </a:solidFill>
                <a:latin typeface="Arial"/>
                <a:ea typeface="Calibri"/>
                <a:cs typeface="Times New Roman"/>
              </a:rPr>
              <a:t>jQuery and its syntax is covered in Lesson 3, "Using jQuery".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npm</a:t>
            </a:r>
            <a:r>
              <a:rPr lang="en-US" sz="1000" dirty="0">
                <a:latin typeface="Arial"/>
                <a:ea typeface="Calibri"/>
                <a:cs typeface="Segoe UI"/>
              </a:rPr>
              <a:t> to Add a Library“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https://github.com/MicrosoftLearning/20486D-DevelopingASPNETMVCWebApplications/blob/master/Instructions/20486D_MOD08_DEMO.md#demonstration-how-to-use-npm-to-add-a-javascript-library.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r>
              <a:rPr lang="en-US" sz="1000" dirty="0">
                <a:latin typeface="Arial"/>
                <a:ea typeface="Calibri"/>
                <a:cs typeface="Arial"/>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https://github.com/MicrosoftLearning/20486D-DevelopingASPNETMVCWebApplications/blob/master/Instructions/20486D_MOD08_LAK.md.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Applying a Layout and Link Views to it</a:t>
            </a:r>
          </a:p>
          <a:p>
            <a:pPr>
              <a:lnSpc>
                <a:spcPct val="115000"/>
              </a:lnSpc>
              <a:spcAft>
                <a:spcPts val="1000"/>
              </a:spcAft>
            </a:pPr>
            <a:r>
              <a:rPr lang="en-US" sz="1000" dirty="0">
                <a:latin typeface="Arial"/>
                <a:ea typeface="Calibri"/>
                <a:cs typeface="Times New Roman"/>
              </a:rPr>
              <a:t>To construct a web application with a consistent look and feel, a layout should be added to the web application. In this exercise, you will create a layout and link views to it.</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latin typeface="Arial"/>
                <a:ea typeface="Times New Roman"/>
                <a:cs typeface="Times New Roman"/>
              </a:rPr>
              <a:t>Create a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a view and link it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_</a:t>
            </a:r>
            <a:r>
              <a:rPr lang="en-US" sz="1000" dirty="0" err="1">
                <a:latin typeface="Arial"/>
                <a:ea typeface="Times New Roman"/>
                <a:cs typeface="Times New Roman"/>
              </a:rPr>
              <a:t>ViewStart.cshtml</a:t>
            </a:r>
            <a:endParaRPr lang="en-US" sz="1000" dirty="0">
              <a:latin typeface="Arial"/>
              <a:ea typeface="Times New Roman"/>
              <a:cs typeface="Times New Roman"/>
            </a:endParaRPr>
          </a:p>
          <a:p>
            <a:pPr marL="342900" indent="-342900">
              <a:lnSpc>
                <a:spcPct val="115000"/>
              </a:lnSpc>
              <a:spcAft>
                <a:spcPts val="995"/>
              </a:spcAft>
              <a:buFont typeface="+mj-lt"/>
              <a:buAutoNum type="arabicPeriod"/>
            </a:pPr>
            <a:r>
              <a:rPr lang="en-US" sz="1000" dirty="0">
                <a:latin typeface="Arial"/>
                <a:ea typeface="Times New Roman"/>
                <a:cs typeface="Times New Roman"/>
              </a:rPr>
              <a:t>Add existing views to the web application</a:t>
            </a:r>
          </a:p>
          <a:p>
            <a:pPr marL="342900" indent="-342900">
              <a:lnSpc>
                <a:spcPct val="115000"/>
              </a:lnSpc>
              <a:spcAft>
                <a:spcPts val="995"/>
              </a:spcAft>
              <a:buFont typeface="+mj-lt"/>
              <a:buAutoNum type="arabicPeriod"/>
            </a:pPr>
            <a:r>
              <a:rPr lang="en-US" sz="1000" dirty="0">
                <a:latin typeface="Arial"/>
                <a:ea typeface="Times New Roman"/>
                <a:cs typeface="Times New Roman"/>
              </a:rPr>
              <a:t>Add a section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Run the application</a:t>
            </a:r>
          </a:p>
          <a:p>
            <a:pPr>
              <a:lnSpc>
                <a:spcPct val="115000"/>
              </a:lnSpc>
              <a:spcAft>
                <a:spcPts val="1000"/>
              </a:spcAft>
            </a:pPr>
            <a:r>
              <a:rPr lang="en-US" sz="1000" b="1" dirty="0">
                <a:latin typeface="Arial"/>
                <a:ea typeface="Calibri"/>
                <a:cs typeface="Times New Roman"/>
              </a:rPr>
              <a:t>Exercise 2: Using CSS</a:t>
            </a:r>
          </a:p>
          <a:p>
            <a:pPr>
              <a:lnSpc>
                <a:spcPct val="115000"/>
              </a:lnSpc>
              <a:spcAft>
                <a:spcPts val="1000"/>
              </a:spcAft>
            </a:pPr>
            <a:r>
              <a:rPr lang="en-US" sz="1000" dirty="0">
                <a:latin typeface="Arial"/>
                <a:ea typeface="Calibri"/>
                <a:cs typeface="Times New Roman"/>
              </a:rPr>
              <a:t>To improve the appearance of the web application, a CSS should be used. In this exercise, you will add a CSS file to the web application and add a link from the layout to the CSS file.</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50432"/>
            <a:ext cx="6153912" cy="6723454"/>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an existing CSS file to the project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the layout to the CSS file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menu</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photos section in </a:t>
            </a:r>
            <a:r>
              <a:rPr lang="en-US" sz="1000" dirty="0" err="1">
                <a:solidFill>
                  <a:prstClr val="black"/>
                </a:solidFill>
                <a:latin typeface="Arial"/>
                <a:ea typeface="Times New Roman"/>
                <a:cs typeface="Times New Roman"/>
              </a:rPr>
              <a:t>Index.cshtml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a form in </a:t>
            </a:r>
            <a:r>
              <a:rPr lang="en-US" sz="1000" dirty="0" err="1">
                <a:solidFill>
                  <a:prstClr val="black"/>
                </a:solidFill>
                <a:latin typeface="Arial"/>
                <a:ea typeface="Times New Roman"/>
                <a:cs typeface="Times New Roman"/>
              </a:rPr>
              <a:t>BuyTickets.cshtml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3: Using JavaScript</a:t>
            </a:r>
          </a:p>
          <a:p>
            <a:pPr>
              <a:lnSpc>
                <a:spcPct val="115000"/>
              </a:lnSpc>
              <a:spcAft>
                <a:spcPts val="1000"/>
              </a:spcAft>
            </a:pPr>
            <a:r>
              <a:rPr lang="en-US" sz="1000" dirty="0">
                <a:solidFill>
                  <a:prstClr val="black"/>
                </a:solidFill>
                <a:latin typeface="Arial"/>
                <a:ea typeface="Calibri"/>
                <a:cs typeface="Times New Roman"/>
              </a:rPr>
              <a:t>To calculate the total cost of the tickets, you have been asked to add a function in JavaScript. In this exercise, you will add a JavaScript file and add a link to the JavaScript file from a view.</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a view to the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Write the code of the JavaScript file</a:t>
            </a:r>
          </a:p>
          <a:p>
            <a:pPr lvl="0">
              <a:lnSpc>
                <a:spcPct val="115000"/>
              </a:lnSpc>
              <a:spcAft>
                <a:spcPts val="1000"/>
              </a:spcAft>
            </a:pPr>
            <a:r>
              <a:rPr lang="en-US" sz="1000" b="1" dirty="0">
                <a:solidFill>
                  <a:prstClr val="black"/>
                </a:solidFill>
                <a:latin typeface="Arial"/>
                <a:ea typeface="Calibri"/>
                <a:cs typeface="Times New Roman"/>
              </a:rPr>
              <a:t>Exercise 4: Using jQuery</a:t>
            </a:r>
          </a:p>
          <a:p>
            <a:pPr>
              <a:lnSpc>
                <a:spcPct val="115000"/>
              </a:lnSpc>
              <a:spcAft>
                <a:spcPts val="1000"/>
              </a:spcAft>
            </a:pPr>
            <a:r>
              <a:rPr lang="en-US" sz="1000" dirty="0">
                <a:solidFill>
                  <a:prstClr val="black"/>
                </a:solidFill>
                <a:latin typeface="Arial"/>
                <a:ea typeface="Calibri"/>
                <a:cs typeface="Times New Roman"/>
              </a:rPr>
              <a:t>You have been asked to handle click events, modify elements, and change the style of elements. You are also asked to apply client-side validation in the web application. In this exercise, you will use </a:t>
            </a:r>
            <a:r>
              <a:rPr lang="en-US" sz="1000" dirty="0" err="1">
                <a:solidFill>
                  <a:prstClr val="black"/>
                </a:solidFill>
                <a:latin typeface="Arial"/>
                <a:ea typeface="Calibri"/>
                <a:cs typeface="Times New Roman"/>
              </a:rPr>
              <a:t>npm</a:t>
            </a:r>
            <a:r>
              <a:rPr lang="en-US" sz="1000" dirty="0">
                <a:solidFill>
                  <a:prstClr val="black"/>
                </a:solidFill>
                <a:latin typeface="Arial"/>
                <a:ea typeface="Calibri"/>
                <a:cs typeface="Times New Roman"/>
              </a:rPr>
              <a:t> to add several client-side packages to the web application and you will use the packages to make various operations in the client-side.</a:t>
            </a: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77819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At this point in the course, students should have a good understanding of views. Lack of this knowledge might cause confusion. Views are covered in Module 5, “Developing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npm</a:t>
            </a:r>
            <a:r>
              <a:rPr lang="en-US" sz="1000" dirty="0">
                <a:solidFill>
                  <a:prstClr val="black"/>
                </a:solidFill>
                <a:latin typeface="Arial"/>
                <a:ea typeface="Times New Roman"/>
                <a:cs typeface="Times New Roman"/>
              </a:rPr>
              <a:t> to add jQuery</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add event handlers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modify elements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for Client-side validation</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Run the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69477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8197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did you apply the same layout to all the views in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apply the same layout to all the views in the web application you added a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to the </a:t>
            </a:r>
            <a:r>
              <a:rPr lang="en-US" sz="1000" b="1" dirty="0">
                <a:latin typeface="Arial"/>
                <a:ea typeface="Calibri"/>
                <a:cs typeface="Times New Roman"/>
              </a:rPr>
              <a:t>Views</a:t>
            </a:r>
            <a:r>
              <a:rPr lang="en-US" sz="1000" dirty="0">
                <a:latin typeface="Arial"/>
                <a:ea typeface="Calibri"/>
                <a:cs typeface="Times New Roman"/>
              </a:rPr>
              <a:t> folder. Inside the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you assigned the path of the layout file location to the </a:t>
            </a:r>
            <a:r>
              <a:rPr lang="en-US" sz="1000" b="1" dirty="0">
                <a:latin typeface="Arial"/>
                <a:ea typeface="Calibri"/>
                <a:cs typeface="Times New Roman"/>
              </a:rPr>
              <a:t>Layout</a:t>
            </a:r>
            <a:r>
              <a:rPr lang="en-US" sz="1000" dirty="0">
                <a:latin typeface="Arial"/>
                <a:ea typeface="Calibri"/>
                <a:cs typeface="Times New Roman"/>
              </a:rPr>
              <a:t> property. Notice that you also need to remove the </a:t>
            </a:r>
            <a:r>
              <a:rPr lang="en-US" sz="1000" b="1" dirty="0">
                <a:latin typeface="Arial"/>
                <a:ea typeface="Calibri"/>
                <a:cs typeface="Times New Roman"/>
              </a:rPr>
              <a:t>Layout</a:t>
            </a:r>
            <a:r>
              <a:rPr lang="en-US" sz="1000" dirty="0">
                <a:latin typeface="Arial"/>
                <a:ea typeface="Calibri"/>
                <a:cs typeface="Times New Roman"/>
              </a:rPr>
              <a:t> property assignment in a view so the settings in the </a:t>
            </a:r>
            <a:r>
              <a:rPr lang="en-US" sz="1000" b="1" dirty="0" err="1">
                <a:latin typeface="Arial"/>
                <a:ea typeface="Calibri"/>
                <a:cs typeface="Times New Roman"/>
              </a:rPr>
              <a:t>ViewStart.cshtml</a:t>
            </a:r>
            <a:r>
              <a:rPr lang="en-US" sz="1000" dirty="0">
                <a:latin typeface="Arial"/>
                <a:ea typeface="Calibri"/>
                <a:cs typeface="Times New Roman"/>
              </a:rPr>
              <a:t> file will take effect for this view.</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has decided to use a new client-side package in the zoo web application. You were asked by your manager to add the client-side package in a similar way to the client-side packages that already exist in the zoo web application. How would you add the client-side package?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add the new client-side package, you should first update the </a:t>
            </a:r>
            <a:r>
              <a:rPr lang="en-US" sz="1000" b="1" dirty="0">
                <a:latin typeface="Arial"/>
                <a:ea typeface="Calibri"/>
                <a:cs typeface="Times New Roman"/>
              </a:rPr>
              <a:t>dependencies</a:t>
            </a:r>
            <a:r>
              <a:rPr lang="en-US" sz="1000" dirty="0">
                <a:latin typeface="Arial"/>
                <a:ea typeface="Calibri"/>
                <a:cs typeface="Times New Roman"/>
              </a:rPr>
              <a:t> object in the </a:t>
            </a:r>
            <a:r>
              <a:rPr lang="en-US" sz="1000" b="1" dirty="0" err="1">
                <a:latin typeface="Arial"/>
                <a:ea typeface="Calibri"/>
                <a:cs typeface="Times New Roman"/>
              </a:rPr>
              <a:t>package.json</a:t>
            </a:r>
            <a:r>
              <a:rPr lang="en-US" sz="1000" dirty="0">
                <a:latin typeface="Arial"/>
                <a:ea typeface="Calibri"/>
                <a:cs typeface="Times New Roman"/>
              </a:rPr>
              <a:t> file. After you save the </a:t>
            </a:r>
            <a:r>
              <a:rPr lang="en-US" sz="1000" b="1" dirty="0" err="1">
                <a:latin typeface="Arial"/>
                <a:ea typeface="Calibri"/>
                <a:cs typeface="Times New Roman"/>
              </a:rPr>
              <a:t>package.json</a:t>
            </a:r>
            <a:r>
              <a:rPr lang="en-US" sz="1000" dirty="0">
                <a:latin typeface="Arial"/>
                <a:ea typeface="Calibri"/>
                <a:cs typeface="Times New Roman"/>
              </a:rPr>
              <a:t> file, the package is added to the </a:t>
            </a:r>
            <a:r>
              <a:rPr lang="en-US" sz="1000" b="1" dirty="0" err="1">
                <a:latin typeface="Arial"/>
                <a:ea typeface="Calibri"/>
                <a:cs typeface="Times New Roman"/>
              </a:rPr>
              <a:t>node_modules</a:t>
            </a:r>
            <a:r>
              <a:rPr lang="en-US" sz="1000" dirty="0">
                <a:latin typeface="Arial"/>
                <a:ea typeface="Calibri"/>
                <a:cs typeface="Times New Roman"/>
              </a:rPr>
              <a:t> folder of the web application. </a:t>
            </a:r>
          </a:p>
        </p:txBody>
      </p:sp>
      <p:sp>
        <p:nvSpPr>
          <p:cNvPr id="4" name="Slide Number Placeholder 3"/>
          <p:cNvSpPr>
            <a:spLocks noGrp="1"/>
          </p:cNvSpPr>
          <p:nvPr>
            <p:ph type="sldNum" sz="quarter" idx="10"/>
          </p:nvPr>
        </p:nvSpPr>
        <p:spPr/>
        <p:txBody>
          <a:bodyPr/>
          <a:lstStyle/>
          <a:p>
            <a:fld id="{4A7128C8-95F5-4A96-80D7-20E0551865E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567606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Use this additional slide to explain how to use the </a:t>
            </a:r>
            <a:r>
              <a:rPr lang="en-US" sz="1000" b="1">
                <a:latin typeface="Arial"/>
                <a:ea typeface="Calibri"/>
                <a:cs typeface="Times New Roman"/>
              </a:rPr>
              <a:t>RenderBody</a:t>
            </a:r>
            <a:r>
              <a:rPr lang="en-US" sz="1000">
                <a:latin typeface="Arial"/>
                <a:ea typeface="Calibri"/>
                <a:cs typeface="Times New Roman"/>
              </a:rPr>
              <a:t> method and the </a:t>
            </a:r>
            <a:r>
              <a:rPr lang="en-US" sz="1000" b="1">
                <a:latin typeface="Arial"/>
                <a:ea typeface="Calibri"/>
                <a:cs typeface="Times New Roman"/>
              </a:rPr>
              <a:t>ViewBag</a:t>
            </a:r>
            <a:r>
              <a:rPr lang="en-US" sz="1000">
                <a:latin typeface="Arial"/>
                <a:ea typeface="Calibri"/>
                <a:cs typeface="Times New Roman"/>
              </a:rPr>
              <a:t> property in a layout.</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that when all the views in the application share the same layout, you should use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ViewStart.cshml</a:t>
            </a:r>
            <a:r>
              <a:rPr lang="en-US" sz="1000" dirty="0">
                <a:latin typeface="Arial" panose="020B0604020202020204" pitchFamily="34" charset="0"/>
                <a:cs typeface="Arial" panose="020B0604020202020204" pitchFamily="34" charset="0"/>
              </a:rPr>
              <a:t> file.</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the code sample in the slide, while the </a:t>
            </a:r>
            <a:r>
              <a:rPr lang="en-US" sz="1000" b="1" dirty="0">
                <a:latin typeface="Arial" panose="020B0604020202020204" pitchFamily="34" charset="0"/>
                <a:cs typeface="Arial" panose="020B0604020202020204" pitchFamily="34" charset="0"/>
              </a:rPr>
              <a:t>section1</a:t>
            </a:r>
            <a:r>
              <a:rPr lang="en-US" sz="1000" dirty="0">
                <a:latin typeface="Arial" panose="020B0604020202020204" pitchFamily="34" charset="0"/>
                <a:cs typeface="Arial" panose="020B0604020202020204" pitchFamily="34" charset="0"/>
              </a:rPr>
              <a:t> section which is defined in the layout is required, the </a:t>
            </a:r>
            <a:r>
              <a:rPr lang="en-US" sz="1000" b="1" dirty="0">
                <a:latin typeface="Arial" panose="020B0604020202020204" pitchFamily="34" charset="0"/>
                <a:cs typeface="Arial" panose="020B0604020202020204" pitchFamily="34" charset="0"/>
              </a:rPr>
              <a:t>section2</a:t>
            </a:r>
            <a:r>
              <a:rPr lang="en-US" sz="1000" dirty="0">
                <a:latin typeface="Arial" panose="020B0604020202020204" pitchFamily="34" charset="0"/>
                <a:cs typeface="Arial" panose="020B0604020202020204" pitchFamily="34" charset="0"/>
              </a:rPr>
              <a:t> section which is defined in the layout is optional.</a:t>
            </a:r>
          </a:p>
        </p:txBody>
      </p:sp>
      <p:sp>
        <p:nvSpPr>
          <p:cNvPr id="4" name="Slide Number Placeholder 3"/>
          <p:cNvSpPr>
            <a:spLocks noGrp="1"/>
          </p:cNvSpPr>
          <p:nvPr>
            <p:ph type="sldNum" sz="quarter" idx="10"/>
          </p:nvPr>
        </p:nvSpPr>
        <p:spPr/>
        <p:txBody>
          <a:bodyPr/>
          <a:lstStyle/>
          <a:p>
            <a:fld id="{4A7128C8-95F5-4A96-80D7-20E0551865E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a controller and a model. Controllers are covered in Module 4, “Developing Controllers”, and models are covered in Module 6, “Developing Models”. The starter solution also contains an Entity Framework context, which is used to connect to a SQLite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Create a Layout and Link it to a View“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https://github.com/MicrosoftLearning/20486D-DevelopingASPNETMVCWebApplications/blob/master/Instructions/20486D_MOD08_DEMO.md#demonstration-how-to-create-a-layout-and-link-it-to-a-view.</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40777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0618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1475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6002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35052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7037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7949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618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47654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7572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070800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004671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00714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518100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41202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99071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021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418598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1690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39030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6790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1533205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93783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1432376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290463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101167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425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00097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2279532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0635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864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03695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2198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8907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0953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69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79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925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189337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9694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42150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900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346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37042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2508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59293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804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0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886570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9551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001777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13704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1331097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8531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371798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2347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90336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994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96329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95309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571164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000948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25256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870545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8301898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05883415"/>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8612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9209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7307255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72907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8</a:t>
            </a:r>
          </a:p>
        </p:txBody>
      </p:sp>
      <p:sp>
        <p:nvSpPr>
          <p:cNvPr id="3" name="Subtitle 2"/>
          <p:cNvSpPr>
            <a:spLocks noGrp="1"/>
          </p:cNvSpPr>
          <p:nvPr>
            <p:ph type="subTitle" idx="1"/>
          </p:nvPr>
        </p:nvSpPr>
        <p:spPr/>
        <p:txBody>
          <a:bodyPr>
            <a:normAutofit/>
          </a:bodyPr>
          <a:lstStyle/>
          <a:p>
            <a:r>
              <a:rPr lang="en-US" sz="2400" dirty="0"/>
              <a:t>Using Layouts and CSS </a:t>
            </a:r>
            <a:br>
              <a:rPr lang="en-US" sz="2400" dirty="0"/>
            </a:br>
            <a:r>
              <a:rPr lang="en-US" sz="2400" dirty="0"/>
              <a:t>in ASP.NET Core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Using CSS and JavaScript</a:t>
            </a:r>
          </a:p>
        </p:txBody>
      </p:sp>
      <p:sp>
        <p:nvSpPr>
          <p:cNvPr id="3" name="Text Placeholder 2"/>
          <p:cNvSpPr>
            <a:spLocks noGrp="1"/>
          </p:cNvSpPr>
          <p:nvPr>
            <p:ph type="body" idx="1"/>
          </p:nvPr>
        </p:nvSpPr>
        <p:spPr/>
        <p:txBody>
          <a:bodyPr>
            <a:normAutofit/>
          </a:bodyPr>
          <a:lstStyle/>
          <a:p>
            <a:r>
              <a:rPr lang="en-US" sz="2000" dirty="0"/>
              <a:t>Importing Styles
Rendering and Executing JavaScript Code
Using External Libraries
Demonstration: How to Use </a:t>
            </a:r>
            <a:r>
              <a:rPr lang="en-US" sz="2000" dirty="0" err="1"/>
              <a:t>npm</a:t>
            </a:r>
            <a:r>
              <a:rPr lang="en-US" sz="2000" dirty="0"/>
              <a:t> to Add a Library</a:t>
            </a:r>
          </a:p>
        </p:txBody>
      </p:sp>
    </p:spTree>
    <p:extLst>
      <p:ext uri="{BB962C8B-B14F-4D97-AF65-F5344CB8AC3E}">
        <p14:creationId xmlns:p14="http://schemas.microsoft.com/office/powerpoint/2010/main" val="310073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Importing Styles</a:t>
            </a:r>
          </a:p>
        </p:txBody>
      </p:sp>
      <p:sp>
        <p:nvSpPr>
          <p:cNvPr id="4" name="Content Placeholder 2"/>
          <p:cNvSpPr>
            <a:spLocks noGrp="1"/>
          </p:cNvSpPr>
          <p:nvPr/>
        </p:nvSpPr>
        <p:spPr bwMode="auto">
          <a:xfrm>
            <a:off x="1296000" y="1431234"/>
            <a:ext cx="8805944" cy="31666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000" b="0" dirty="0">
                <a:latin typeface="+mn-lt"/>
                <a:cs typeface="Segoe UI" pitchFamily="34" charset="0"/>
              </a:rPr>
              <a:t>After importing the CSS file:</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should modify the layout of the web application by using the </a:t>
            </a:r>
            <a:r>
              <a:rPr lang="en-US" sz="2000" dirty="0">
                <a:latin typeface="+mn-lt"/>
                <a:cs typeface="Segoe UI" pitchFamily="34" charset="0"/>
              </a:rPr>
              <a:t>&lt;link&gt; </a:t>
            </a:r>
            <a:r>
              <a:rPr lang="en-US" sz="2000" b="0" dirty="0">
                <a:latin typeface="+mn-lt"/>
                <a:cs typeface="Segoe UI" pitchFamily="34" charset="0"/>
              </a:rPr>
              <a:t>element</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can add </a:t>
            </a:r>
            <a:r>
              <a:rPr lang="en-US" sz="2000" b="0" dirty="0" err="1">
                <a:latin typeface="+mn-lt"/>
                <a:cs typeface="Segoe UI" pitchFamily="34" charset="0"/>
              </a:rPr>
              <a:t>CSS</a:t>
            </a:r>
            <a:r>
              <a:rPr lang="en-US" sz="2000" b="0" dirty="0">
                <a:latin typeface="+mn-lt"/>
                <a:cs typeface="Segoe UI" pitchFamily="34" charset="0"/>
              </a:rPr>
              <a:t> selectors to define how the styles should be applied:</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class selector helps specify a style for a group of elements</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id selector helps specify a style for any unique element in the HTML code</a:t>
            </a:r>
          </a:p>
          <a:p>
            <a:endParaRPr lang="en-US" sz="2000" b="0" dirty="0">
              <a:latin typeface="+mn-lt"/>
            </a:endParaRPr>
          </a:p>
        </p:txBody>
      </p:sp>
      <p:grpSp>
        <p:nvGrpSpPr>
          <p:cNvPr id="3" name="Group 2">
            <a:extLst>
              <a:ext uri="{FF2B5EF4-FFF2-40B4-BE49-F238E27FC236}">
                <a16:creationId xmlns:a16="http://schemas.microsoft.com/office/drawing/2014/main" id="{4D7BD382-E411-4FA7-AE12-B561F51D48C6}"/>
              </a:ext>
            </a:extLst>
          </p:cNvPr>
          <p:cNvGrpSpPr/>
          <p:nvPr/>
        </p:nvGrpSpPr>
        <p:grpSpPr>
          <a:xfrm>
            <a:off x="1590509" y="4764277"/>
            <a:ext cx="8216925" cy="1324978"/>
            <a:chOff x="685800" y="5235625"/>
            <a:chExt cx="8216925" cy="1324978"/>
          </a:xfrm>
        </p:grpSpPr>
        <p:sp>
          <p:nvSpPr>
            <p:cNvPr id="5" name="Rectangle 4"/>
            <p:cNvSpPr/>
            <p:nvPr/>
          </p:nvSpPr>
          <p:spPr>
            <a:xfrm>
              <a:off x="4539030" y="5895487"/>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nsolas" panose="020B0609020204030204" pitchFamily="49" charset="0"/>
                  <a:ea typeface="Times New Roman" panose="02020603050405020304" pitchFamily="18" charset="0"/>
                  <a:cs typeface="Lucida Sans Unicode" pitchFamily="34" charset="0"/>
                </a:rPr>
                <a:t>&lt;p class="menu"&gt; this is menu&lt;/p&gt;</a:t>
              </a:r>
              <a:endParaRPr lang="en-GB" b="0" dirty="0">
                <a:latin typeface="Consolas" panose="020B0609020204030204" pitchFamily="49" charset="0"/>
                <a:cs typeface="Lucida Sans Unicode" pitchFamily="34" charset="0"/>
              </a:endParaRPr>
            </a:p>
          </p:txBody>
        </p:sp>
        <p:sp>
          <p:nvSpPr>
            <p:cNvPr id="6" name="Rectangle 5"/>
            <p:cNvSpPr/>
            <p:nvPr/>
          </p:nvSpPr>
          <p:spPr>
            <a:xfrm>
              <a:off x="685800" y="5235625"/>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.menu</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    </a:t>
              </a:r>
              <a:r>
                <a:rPr lang="en-US" b="0" dirty="0" err="1">
                  <a:latin typeface="Consolas" panose="020B0609020204030204" pitchFamily="49" charset="0"/>
                  <a:ea typeface="Times New Roman" panose="02020603050405020304" pitchFamily="18" charset="0"/>
                  <a:cs typeface="Lucida Sans Unicode" pitchFamily="34" charset="0"/>
                </a:rPr>
                <a:t>font-weight:bold</a:t>
              </a: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cs typeface="Lucida Sans Unicode" pitchFamily="34" charset="0"/>
              </a:endParaRPr>
            </a:p>
          </p:txBody>
        </p:sp>
        <p:sp>
          <p:nvSpPr>
            <p:cNvPr id="7" name="Right Arrow 6"/>
            <p:cNvSpPr/>
            <p:nvPr/>
          </p:nvSpPr>
          <p:spPr bwMode="auto">
            <a:xfrm>
              <a:off x="3733800" y="5895487"/>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GB">
                <a:solidFill>
                  <a:schemeClr val="tx1"/>
                </a:solidFill>
                <a:latin typeface="Consolas" panose="020B0609020204030204" pitchFamily="49" charset="0"/>
              </a:endParaRPr>
            </a:p>
          </p:txBody>
        </p:sp>
      </p:grpSp>
    </p:spTree>
    <p:extLst>
      <p:ext uri="{BB962C8B-B14F-4D97-AF65-F5344CB8AC3E}">
        <p14:creationId xmlns:p14="http://schemas.microsoft.com/office/powerpoint/2010/main" val="268302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58A-AA4E-43F1-9EB1-CD1879EB7864}"/>
              </a:ext>
            </a:extLst>
          </p:cNvPr>
          <p:cNvSpPr>
            <a:spLocks noGrp="1"/>
          </p:cNvSpPr>
          <p:nvPr>
            <p:ph type="title"/>
          </p:nvPr>
        </p:nvSpPr>
        <p:spPr/>
        <p:txBody>
          <a:bodyPr/>
          <a:lstStyle/>
          <a:p>
            <a:r>
              <a:rPr lang="en-US" sz="2400" dirty="0"/>
              <a:t>CSS Isolation</a:t>
            </a:r>
            <a:endParaRPr lang="nl-NL" sz="2400" dirty="0"/>
          </a:p>
        </p:txBody>
      </p:sp>
      <p:sp>
        <p:nvSpPr>
          <p:cNvPr id="3" name="TextBox 2">
            <a:extLst>
              <a:ext uri="{FF2B5EF4-FFF2-40B4-BE49-F238E27FC236}">
                <a16:creationId xmlns:a16="http://schemas.microsoft.com/office/drawing/2014/main" id="{93D34150-494A-4DED-86CF-53F5BA94A93E}"/>
              </a:ext>
            </a:extLst>
          </p:cNvPr>
          <p:cNvSpPr txBox="1"/>
          <p:nvPr/>
        </p:nvSpPr>
        <p:spPr>
          <a:xfrm>
            <a:off x="1139687" y="1908313"/>
            <a:ext cx="9864000" cy="2862322"/>
          </a:xfrm>
          <a:prstGeom prst="rect">
            <a:avLst/>
          </a:prstGeom>
          <a:noFill/>
        </p:spPr>
        <p:txBody>
          <a:bodyPr wrap="square" rtlCol="0">
            <a:spAutoFit/>
          </a:bodyPr>
          <a:lstStyle/>
          <a:p>
            <a:r>
              <a:rPr lang="en-US" sz="2000" dirty="0"/>
              <a:t>Isolate CSS styles to individual pages, views, and components to reduce or avoid:</a:t>
            </a:r>
          </a:p>
          <a:p>
            <a:endParaRPr lang="en-US" sz="2000" dirty="0"/>
          </a:p>
          <a:p>
            <a:pPr marL="285750" indent="-285750">
              <a:buFont typeface="Arial" panose="020B0604020202020204" pitchFamily="34" charset="0"/>
              <a:buChar char="•"/>
            </a:pPr>
            <a:r>
              <a:rPr lang="en-US" sz="2000" dirty="0"/>
              <a:t>Dependencies on global styles that can be challenging to maintain.</a:t>
            </a:r>
          </a:p>
          <a:p>
            <a:pPr marL="285750" indent="-285750">
              <a:buFont typeface="Arial" panose="020B0604020202020204" pitchFamily="34" charset="0"/>
              <a:buChar char="•"/>
            </a:pPr>
            <a:r>
              <a:rPr lang="en-US" sz="2000" dirty="0"/>
              <a:t>Style conflicts in nested content.</a:t>
            </a:r>
          </a:p>
          <a:p>
            <a:endParaRPr lang="en-US" sz="2000" dirty="0"/>
          </a:p>
          <a:p>
            <a:r>
              <a:rPr lang="en-US" sz="2000" dirty="0"/>
              <a:t>To add a scoped CSS file for a page, place the CSS styles in a companion .cshtml.css file matching the name of the .</a:t>
            </a:r>
            <a:r>
              <a:rPr lang="en-US" sz="2000" dirty="0" err="1"/>
              <a:t>cshtml</a:t>
            </a:r>
            <a:r>
              <a:rPr lang="en-US" sz="2000" dirty="0"/>
              <a:t> file. </a:t>
            </a:r>
            <a:br>
              <a:rPr lang="en-US" sz="2000" dirty="0"/>
            </a:br>
            <a:r>
              <a:rPr lang="en-US" sz="2000" dirty="0"/>
              <a:t>The framework rewrites CSS selectors to match markup rendered by the app's pages.</a:t>
            </a:r>
            <a:br>
              <a:rPr lang="en-US" sz="2000" dirty="0"/>
            </a:br>
            <a:r>
              <a:rPr lang="en-US" sz="2000" dirty="0"/>
              <a:t>A link to the bundled CSS styles is placed in the app's layout.</a:t>
            </a:r>
          </a:p>
        </p:txBody>
      </p:sp>
      <p:sp>
        <p:nvSpPr>
          <p:cNvPr id="4" name="Rectangle 3">
            <a:extLst>
              <a:ext uri="{FF2B5EF4-FFF2-40B4-BE49-F238E27FC236}">
                <a16:creationId xmlns:a16="http://schemas.microsoft.com/office/drawing/2014/main" id="{1FA2D9E8-6473-4A14-9DA6-B56E19286E6D}"/>
              </a:ext>
            </a:extLst>
          </p:cNvPr>
          <p:cNvSpPr/>
          <p:nvPr/>
        </p:nvSpPr>
        <p:spPr>
          <a:xfrm>
            <a:off x="1295999" y="4974391"/>
            <a:ext cx="8868417" cy="369332"/>
          </a:xfrm>
          <a:prstGeom prst="rect">
            <a:avLst/>
          </a:prstGeom>
        </p:spPr>
        <p:txBody>
          <a:bodyPr wrap="square">
            <a:spAutoFit/>
          </a:bodyPr>
          <a:lstStyle/>
          <a:p>
            <a:r>
              <a:rPr lang="nl-NL" dirty="0">
                <a:latin typeface="Consolas" panose="020B0609020204030204" pitchFamily="49" charset="0"/>
              </a:rPr>
              <a:t>&lt;link </a:t>
            </a:r>
            <a:r>
              <a:rPr lang="nl-NL" dirty="0" err="1">
                <a:latin typeface="Consolas" panose="020B0609020204030204" pitchFamily="49" charset="0"/>
              </a:rPr>
              <a:t>href</a:t>
            </a:r>
            <a:r>
              <a:rPr lang="nl-NL" dirty="0">
                <a:latin typeface="Consolas" panose="020B0609020204030204" pitchFamily="49" charset="0"/>
              </a:rPr>
              <a:t>="{ASSEMBLY NAME}.styles.css" rel="</a:t>
            </a:r>
            <a:r>
              <a:rPr lang="nl-NL" dirty="0" err="1">
                <a:latin typeface="Consolas" panose="020B0609020204030204" pitchFamily="49" charset="0"/>
              </a:rPr>
              <a:t>stylesheet</a:t>
            </a:r>
            <a:r>
              <a:rPr lang="nl-NL" dirty="0">
                <a:latin typeface="Consolas" panose="020B0609020204030204" pitchFamily="49" charset="0"/>
              </a:rPr>
              <a:t>"&gt;</a:t>
            </a:r>
          </a:p>
        </p:txBody>
      </p:sp>
    </p:spTree>
    <p:extLst>
      <p:ext uri="{BB962C8B-B14F-4D97-AF65-F5344CB8AC3E}">
        <p14:creationId xmlns:p14="http://schemas.microsoft.com/office/powerpoint/2010/main" val="176445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Rendering and Executing JavaScript Code</a:t>
            </a:r>
          </a:p>
        </p:txBody>
      </p:sp>
      <p:sp>
        <p:nvSpPr>
          <p:cNvPr id="4" name="Content Placeholder 2"/>
          <p:cNvSpPr>
            <a:spLocks noGrp="1"/>
          </p:cNvSpPr>
          <p:nvPr/>
        </p:nvSpPr>
        <p:spPr bwMode="auto">
          <a:xfrm>
            <a:off x="1296000" y="1563757"/>
            <a:ext cx="9600000" cy="40002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15000"/>
              </a:lnSpc>
            </a:pPr>
            <a:r>
              <a:rPr lang="en-US" sz="2000" dirty="0">
                <a:latin typeface="+mn-lt"/>
                <a:ea typeface="+mn-ea"/>
              </a:rPr>
              <a:t>You can add JavaScript code to add interactive functionalities to webpages</a:t>
            </a: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endParaRPr lang="en-US" sz="2000" dirty="0">
              <a:latin typeface="+mn-lt"/>
              <a:ea typeface="+mn-ea"/>
            </a:endParaRPr>
          </a:p>
          <a:p>
            <a:r>
              <a:rPr lang="en-US" sz="2000" dirty="0">
                <a:latin typeface="+mn-lt"/>
                <a:ea typeface="+mn-ea"/>
              </a:rPr>
              <a:t>You can add JavaScript code to web applications by:</a:t>
            </a:r>
          </a:p>
          <a:p>
            <a:pPr marL="569912" lvl="2" indent="-174625">
              <a:buSzPct val="90000"/>
            </a:pPr>
            <a:r>
              <a:rPr lang="en-US" dirty="0">
                <a:latin typeface="+mn-lt"/>
                <a:ea typeface="+mn-ea"/>
              </a:rPr>
              <a:t>Adding the JavaScript code to a page</a:t>
            </a:r>
          </a:p>
          <a:p>
            <a:pPr marL="569912" lvl="2" indent="-174625">
              <a:buSzPct val="90000"/>
            </a:pPr>
            <a:r>
              <a:rPr lang="en-US" dirty="0">
                <a:latin typeface="+mn-lt"/>
                <a:ea typeface="+mn-ea"/>
              </a:rPr>
              <a:t>Defining the JavaScript code in dedicated JavaScript files</a:t>
            </a:r>
          </a:p>
          <a:p>
            <a:endParaRPr lang="en-US" sz="2000" dirty="0">
              <a:latin typeface="+mn-lt"/>
            </a:endParaRPr>
          </a:p>
        </p:txBody>
      </p:sp>
      <p:sp>
        <p:nvSpPr>
          <p:cNvPr id="5" name="Rectangle 4"/>
          <p:cNvSpPr/>
          <p:nvPr/>
        </p:nvSpPr>
        <p:spPr>
          <a:xfrm>
            <a:off x="2303138" y="1891038"/>
            <a:ext cx="7585723" cy="17030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endParaRPr lang="en-US" b="0" dirty="0">
              <a:latin typeface="Consolas" panose="020B0609020204030204" pitchFamily="49"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&lt;script&gt;</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function </a:t>
            </a:r>
            <a:r>
              <a:rPr lang="en-US" b="0" dirty="0" err="1">
                <a:latin typeface="Consolas" panose="020B0609020204030204" pitchFamily="49" charset="0"/>
                <a:ea typeface="Times New Roman" panose="02020603050405020304" pitchFamily="18" charset="0"/>
                <a:cs typeface="Lucida Sans Unicode" panose="020B0602030504020204" pitchFamily="34" charset="0"/>
              </a:rPr>
              <a:t>helloWorld</a:t>
            </a: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alert('Hello World');</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r>
              <a:rPr lang="en-US" b="0" dirty="0">
                <a:latin typeface="Consolas" panose="020B0609020204030204" pitchFamily="49" charset="0"/>
                <a:ea typeface="Times New Roman" panose="02020603050405020304" pitchFamily="18" charset="0"/>
                <a:cs typeface="Lucida Sans Unicode" panose="020B0602030504020204" pitchFamily="34" charset="0"/>
              </a:rPr>
              <a:t>    &lt;/script&gt;</a:t>
            </a:r>
            <a:endParaRPr lang="en-GB" b="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06164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Calling JavaScript Functions</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1296000" y="1497495"/>
            <a:ext cx="8859578"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call JavaScript functions by using script blocks: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Define the JavaScript function in a script block</a:t>
            </a:r>
          </a:p>
          <a:p>
            <a:pPr marL="498475" lvl="1" indent="-265113">
              <a:lnSpc>
                <a:spcPct val="107000"/>
              </a:lnSpc>
              <a:spcBef>
                <a:spcPts val="0"/>
              </a:spcBef>
              <a:spcAft>
                <a:spcPts val="800"/>
              </a:spcAft>
            </a:pPr>
            <a:endParaRPr lang="en-US" sz="2000" b="0" dirty="0">
              <a:latin typeface="+mn-lt"/>
              <a:ea typeface="PMingLiU"/>
              <a:cs typeface="Times New Roman"/>
            </a:endParaRPr>
          </a:p>
          <a:p>
            <a:pPr marL="498475" lvl="1" indent="-265113">
              <a:lnSpc>
                <a:spcPct val="107000"/>
              </a:lnSpc>
              <a:spcBef>
                <a:spcPts val="0"/>
              </a:spcBef>
              <a:spcAft>
                <a:spcPts val="800"/>
              </a:spcAft>
            </a:pPr>
            <a:endParaRPr lang="en-US" sz="2000" b="0" dirty="0">
              <a:latin typeface="+mn-lt"/>
              <a:cs typeface="Segoe UI" pitchFamily="34" charset="0"/>
            </a:endParaRPr>
          </a:p>
          <a:p>
            <a:pPr marL="282575" indent="-457200">
              <a:lnSpc>
                <a:spcPct val="107000"/>
              </a:lnSpc>
              <a:spcBef>
                <a:spcPts val="0"/>
              </a:spcBef>
              <a:spcAft>
                <a:spcPts val="800"/>
              </a:spcAft>
            </a:pPr>
            <a:endParaRPr lang="en-US" sz="2000" b="0" dirty="0">
              <a:latin typeface="+mn-lt"/>
              <a:ea typeface="PMingLiU"/>
              <a:cs typeface="Times New Roman"/>
            </a:endParaRPr>
          </a:p>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also use events to trigger JavaScript functions: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Use the onclick event to initiate the JavaScript function</a:t>
            </a:r>
          </a:p>
        </p:txBody>
      </p:sp>
      <p:sp>
        <p:nvSpPr>
          <p:cNvPr id="5" name="Rectangle 4">
            <a:extLst>
              <a:ext uri="{FF2B5EF4-FFF2-40B4-BE49-F238E27FC236}">
                <a16:creationId xmlns:a16="http://schemas.microsoft.com/office/drawing/2014/main" id="{9E2F1004-805F-466E-BEA9-4B685C2AA7B0}"/>
              </a:ext>
            </a:extLst>
          </p:cNvPr>
          <p:cNvSpPr/>
          <p:nvPr/>
        </p:nvSpPr>
        <p:spPr>
          <a:xfrm>
            <a:off x="2410981" y="2606980"/>
            <a:ext cx="5943600" cy="8220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p:txBody>
      </p:sp>
      <p:sp>
        <p:nvSpPr>
          <p:cNvPr id="6" name="Rectangle 5">
            <a:extLst>
              <a:ext uri="{FF2B5EF4-FFF2-40B4-BE49-F238E27FC236}">
                <a16:creationId xmlns:a16="http://schemas.microsoft.com/office/drawing/2014/main" id="{8CB1F5B8-40E3-4AA7-84D0-EBA457B036C9}"/>
              </a:ext>
            </a:extLst>
          </p:cNvPr>
          <p:cNvSpPr/>
          <p:nvPr/>
        </p:nvSpPr>
        <p:spPr>
          <a:xfrm>
            <a:off x="2263434" y="4842001"/>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&lt;input type="button" value="Hello"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onclick</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/&gt;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8643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External Libraries</a:t>
            </a:r>
          </a:p>
        </p:txBody>
      </p:sp>
      <p:sp>
        <p:nvSpPr>
          <p:cNvPr id="4" name="Content Placeholder 2"/>
          <p:cNvSpPr>
            <a:spLocks noGrp="1"/>
          </p:cNvSpPr>
          <p:nvPr/>
        </p:nvSpPr>
        <p:spPr bwMode="auto">
          <a:xfrm>
            <a:off x="1296000" y="1431235"/>
            <a:ext cx="8805944" cy="47373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add a library to your application, you can:</a:t>
            </a:r>
          </a:p>
          <a:p>
            <a:r>
              <a:rPr lang="en-US" sz="2000" dirty="0">
                <a:latin typeface="+mn-lt"/>
              </a:rPr>
              <a:t>Download the source files from an official source</a:t>
            </a:r>
          </a:p>
          <a:p>
            <a:r>
              <a:rPr lang="en-US" sz="2000" dirty="0">
                <a:latin typeface="+mn-lt"/>
              </a:rPr>
              <a:t>Use a CDN (Content Delivery Network)</a:t>
            </a:r>
          </a:p>
          <a:p>
            <a:r>
              <a:rPr lang="en-US" sz="2000" dirty="0">
                <a:latin typeface="+mn-lt"/>
              </a:rPr>
              <a:t>Use a Package Manager</a:t>
            </a:r>
          </a:p>
          <a:p>
            <a:pPr marL="365760" lvl="1"/>
            <a:r>
              <a:rPr lang="en-US" sz="2000" dirty="0" err="1">
                <a:latin typeface="+mn-lt"/>
              </a:rPr>
              <a:t>NuGet</a:t>
            </a:r>
            <a:r>
              <a:rPr lang="en-US" sz="2000" dirty="0">
                <a:latin typeface="+mn-lt"/>
              </a:rPr>
              <a:t> – For server-side libraries</a:t>
            </a:r>
          </a:p>
          <a:p>
            <a:pPr marL="365760" lvl="1"/>
            <a:r>
              <a:rPr lang="en-US" sz="2000" dirty="0">
                <a:latin typeface="+mn-lt"/>
              </a:rPr>
              <a:t>Yarn</a:t>
            </a:r>
          </a:p>
          <a:p>
            <a:pPr marL="365760" lvl="1"/>
            <a:r>
              <a:rPr lang="en-US" sz="2000" dirty="0">
                <a:latin typeface="+mn-lt"/>
              </a:rPr>
              <a:t>Webpack</a:t>
            </a:r>
          </a:p>
          <a:p>
            <a:pPr marL="365760" lvl="1"/>
            <a:r>
              <a:rPr lang="en-US" sz="2000" dirty="0">
                <a:latin typeface="+mn-lt"/>
              </a:rPr>
              <a:t>Bower</a:t>
            </a:r>
          </a:p>
          <a:p>
            <a:pPr marL="365760" lvl="1"/>
            <a:r>
              <a:rPr lang="en-US" sz="2000" dirty="0" err="1">
                <a:latin typeface="+mn-lt"/>
              </a:rPr>
              <a:t>npm</a:t>
            </a:r>
            <a:endParaRPr lang="en-US" sz="2000" dirty="0">
              <a:latin typeface="+mn-lt"/>
            </a:endParaRPr>
          </a:p>
          <a:p>
            <a:pPr lvl="1"/>
            <a:endParaRPr lang="en-US" sz="2000" dirty="0">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40190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t>
            </a:r>
            <a:r>
              <a:rPr lang="en-US" sz="2400" dirty="0" err="1"/>
              <a:t>npm</a:t>
            </a:r>
            <a:r>
              <a:rPr lang="en-US" sz="2400" dirty="0"/>
              <a:t> to Add Libraries</a:t>
            </a:r>
          </a:p>
        </p:txBody>
      </p:sp>
      <p:sp>
        <p:nvSpPr>
          <p:cNvPr id="4" name="Content Placeholder 2"/>
          <p:cNvSpPr>
            <a:spLocks noGrp="1"/>
          </p:cNvSpPr>
          <p:nvPr/>
        </p:nvSpPr>
        <p:spPr bwMode="auto">
          <a:xfrm>
            <a:off x="1296000" y="1590261"/>
            <a:ext cx="8805944" cy="491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start using NPM in an ASP.NET Core application, you should add a </a:t>
            </a:r>
            <a:r>
              <a:rPr lang="en-US" sz="2000" b="1" dirty="0" err="1">
                <a:latin typeface="+mn-lt"/>
              </a:rPr>
              <a:t>package.json</a:t>
            </a:r>
            <a:r>
              <a:rPr lang="en-US" sz="2000" dirty="0">
                <a:latin typeface="+mn-lt"/>
              </a:rPr>
              <a:t> file to your solution in your project’s root folder:</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"version": "1.0.0",</a:t>
            </a:r>
          </a:p>
          <a:p>
            <a:pPr marL="0" indent="0">
              <a:buNone/>
            </a:pPr>
            <a:r>
              <a:rPr lang="en-US" sz="2000" dirty="0">
                <a:latin typeface="Consolas" panose="020B0609020204030204" pitchFamily="49" charset="0"/>
                <a:cs typeface="Lucida Sans Unicode" panose="020B0602030504020204" pitchFamily="34" charset="0"/>
              </a:rPr>
              <a:t>  "name": "asp.net",</a:t>
            </a:r>
          </a:p>
          <a:p>
            <a:pPr marL="0" indent="0">
              <a:buNone/>
            </a:pPr>
            <a:r>
              <a:rPr lang="en-US" sz="2000" dirty="0">
                <a:latin typeface="Consolas" panose="020B0609020204030204" pitchFamily="49" charset="0"/>
                <a:cs typeface="Lucida Sans Unicode" panose="020B0602030504020204" pitchFamily="34" charset="0"/>
              </a:rPr>
              <a:t>  "private": true,</a:t>
            </a:r>
          </a:p>
          <a:p>
            <a:pPr marL="0" indent="0">
              <a:buNone/>
            </a:pPr>
            <a:r>
              <a:rPr lang="en-US" sz="2000" dirty="0">
                <a:latin typeface="Consolas" panose="020B0609020204030204" pitchFamily="49" charset="0"/>
                <a:cs typeface="Lucida Sans Unicode" panose="020B0602030504020204" pitchFamily="34" charset="0"/>
              </a:rPr>
              <a:t>  "dependencies":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jquery</a:t>
            </a:r>
            <a:r>
              <a:rPr lang="en-US" sz="2000" dirty="0">
                <a:latin typeface="Consolas" panose="020B0609020204030204" pitchFamily="49" charset="0"/>
                <a:cs typeface="Lucida Sans Unicode" panose="020B0602030504020204" pitchFamily="34" charset="0"/>
              </a:rPr>
              <a:t>": "3.3.1"</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devDependencies</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mn-lt"/>
            </a:endParaRPr>
          </a:p>
        </p:txBody>
      </p:sp>
    </p:spTree>
    <p:extLst>
      <p:ext uri="{BB962C8B-B14F-4D97-AF65-F5344CB8AC3E}">
        <p14:creationId xmlns:p14="http://schemas.microsoft.com/office/powerpoint/2010/main" val="209346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1525587" y="740662"/>
            <a:ext cx="8683625" cy="740664"/>
          </a:xfrm>
        </p:spPr>
        <p:txBody>
          <a:bodyPr/>
          <a:lstStyle/>
          <a:p>
            <a:r>
              <a:rPr lang="en-US" sz="2400" dirty="0"/>
              <a:t>Demonstration: How to Use </a:t>
            </a:r>
            <a:r>
              <a:rPr lang="en-US" sz="2400" dirty="0" err="1"/>
              <a:t>npm</a:t>
            </a:r>
            <a:r>
              <a:rPr lang="en-US" sz="2400" dirty="0"/>
              <a:t> to Add a Library</a:t>
            </a:r>
          </a:p>
        </p:txBody>
      </p:sp>
      <p:sp>
        <p:nvSpPr>
          <p:cNvPr id="4" name="Content Placeholder 2"/>
          <p:cNvSpPr>
            <a:spLocks noGrp="1"/>
          </p:cNvSpPr>
          <p:nvPr/>
        </p:nvSpPr>
        <p:spPr bwMode="auto">
          <a:xfrm>
            <a:off x="1418319" y="1481325"/>
            <a:ext cx="8683625" cy="4687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solidFill>
                  <a:srgbClr val="000000"/>
                </a:solidFill>
                <a:latin typeface="+mn-lt"/>
              </a:rPr>
              <a:t>In this demonstration, you will learn how to:</a:t>
            </a:r>
          </a:p>
          <a:p>
            <a:pPr marL="174625" lvl="1" indent="-174625">
              <a:buSzPct val="90000"/>
            </a:pPr>
            <a:r>
              <a:rPr lang="en-US" sz="2000" dirty="0">
                <a:latin typeface="+mn-lt"/>
              </a:rPr>
              <a:t>Add the jQuery package by using </a:t>
            </a:r>
            <a:r>
              <a:rPr lang="en-US" sz="2000" dirty="0" err="1">
                <a:latin typeface="+mn-lt"/>
              </a:rPr>
              <a:t>npm</a:t>
            </a:r>
            <a:endParaRPr lang="en-US" sz="2000" dirty="0">
              <a:latin typeface="+mn-lt"/>
            </a:endParaRPr>
          </a:p>
          <a:p>
            <a:pPr marL="174625" lvl="1" indent="-174625">
              <a:buSzPct val="90000"/>
            </a:pPr>
            <a:r>
              <a:rPr lang="en-US" sz="2000" dirty="0">
                <a:latin typeface="+mn-lt"/>
              </a:rPr>
              <a:t>Add a link to a jQuery file from a layout</a:t>
            </a:r>
          </a:p>
          <a:p>
            <a:pPr marL="174625" lvl="1" indent="-174625">
              <a:buSzPct val="90000"/>
            </a:pPr>
            <a:r>
              <a:rPr lang="en-US" sz="2000" dirty="0">
                <a:latin typeface="+mn-lt"/>
              </a:rPr>
              <a:t>Add a CSS file </a:t>
            </a:r>
          </a:p>
          <a:p>
            <a:pPr marL="174625" lvl="1" indent="-174625">
              <a:buSzPct val="90000"/>
            </a:pPr>
            <a:r>
              <a:rPr lang="en-US" sz="2000" dirty="0">
                <a:latin typeface="+mn-lt"/>
              </a:rPr>
              <a:t>Add a link to the CSS file from a layout</a:t>
            </a:r>
          </a:p>
          <a:p>
            <a:pPr marL="625475" lvl="1" indent="-341313">
              <a:buSzPct val="90000"/>
            </a:pPr>
            <a:endParaRPr lang="en-US" sz="2000" dirty="0">
              <a:latin typeface="+mn-lt"/>
            </a:endParaRPr>
          </a:p>
          <a:p>
            <a:pPr marL="625475" lvl="1" indent="-341313">
              <a:buSzPct val="90000"/>
            </a:pPr>
            <a:endParaRPr lang="en-US" sz="2000" dirty="0">
              <a:latin typeface="+mn-lt"/>
            </a:endParaRPr>
          </a:p>
        </p:txBody>
      </p:sp>
    </p:spTree>
    <p:extLst>
      <p:ext uri="{BB962C8B-B14F-4D97-AF65-F5344CB8AC3E}">
        <p14:creationId xmlns:p14="http://schemas.microsoft.com/office/powerpoint/2010/main" val="2356749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Lab: Using Layouts and CSS in ASP.NET Core</a:t>
            </a:r>
          </a:p>
        </p:txBody>
      </p:sp>
      <p:sp>
        <p:nvSpPr>
          <p:cNvPr id="3" name="Text Placeholder 2"/>
          <p:cNvSpPr>
            <a:spLocks noGrp="1"/>
          </p:cNvSpPr>
          <p:nvPr>
            <p:ph type="body" idx="1"/>
          </p:nvPr>
        </p:nvSpPr>
        <p:spPr/>
        <p:txBody>
          <a:bodyPr>
            <a:normAutofit/>
          </a:bodyPr>
          <a:lstStyle/>
          <a:p>
            <a:r>
              <a:rPr lang="en-US" sz="2000" dirty="0"/>
              <a:t>Exercise 1: Applying a Layout and Link Pages to it
Exercise 2: Using CSS</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a:t>
            </a:r>
            <a:r>
              <a:rPr lang="en-US" sz="2800">
                <a:latin typeface="Segoe UI"/>
              </a:rPr>
              <a:t>: 30 </a:t>
            </a:r>
            <a:r>
              <a:rPr lang="en-US" sz="2800" dirty="0">
                <a:latin typeface="Segoe UI"/>
              </a:rPr>
              <a:t>minutes</a:t>
            </a:r>
          </a:p>
        </p:txBody>
      </p:sp>
    </p:spTree>
    <p:extLst>
      <p:ext uri="{BB962C8B-B14F-4D97-AF65-F5344CB8AC3E}">
        <p14:creationId xmlns:p14="http://schemas.microsoft.com/office/powerpoint/2010/main" val="148515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05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Using Layouts
Using CSS and JavaScript
Using Bootstrap</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866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30858617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1982788" y="1021215"/>
            <a:ext cx="8119156" cy="5304016"/>
          </a:xfrm>
          <a:prstGeom prst="rect">
            <a:avLst/>
          </a:prstGeom>
          <a:noFill/>
        </p:spPr>
        <p:txBody>
          <a:bodyPr vert="horz" wrap="square" rtlCol="0">
            <a:spAutoFit/>
          </a:bodyPr>
          <a:lstStyle/>
          <a:p>
            <a:pPr>
              <a:spcBef>
                <a:spcPts val="600"/>
              </a:spcBef>
              <a:spcAft>
                <a:spcPts val="1000"/>
              </a:spcAft>
            </a:pPr>
            <a:r>
              <a:rPr lang="en-US" sz="2400" dirty="0">
                <a:latin typeface="Segoe UI"/>
                <a:ea typeface="Calibri"/>
                <a:cs typeface="Times New Roman"/>
              </a:rPr>
              <a:t>You have been asked to add a slideshow to the homepage of the zoo web application that will show some of the animals’ photos. The slideshow will display each photo in a large size. However, the slideshow will display only one photo at a time, and cycle through all the photos in order.</a:t>
            </a:r>
          </a:p>
          <a:p>
            <a:pPr>
              <a:spcBef>
                <a:spcPts val="600"/>
              </a:spcBef>
              <a:spcAft>
                <a:spcPts val="1000"/>
              </a:spcAft>
            </a:pPr>
            <a:r>
              <a:rPr lang="en-US" sz="2400" dirty="0">
                <a:latin typeface="Segoe UI"/>
                <a:ea typeface="Times New Roman"/>
                <a:cs typeface="Times New Roman"/>
              </a:rPr>
              <a:t> </a:t>
            </a:r>
            <a:r>
              <a:rPr lang="en-US" sz="2400" dirty="0">
                <a:latin typeface="Segoe UI"/>
                <a:ea typeface="Calibri"/>
                <a:cs typeface="Times New Roman"/>
              </a:rPr>
              <a:t>You want to use jQuery to create this slideshow because you want to cycle through the photos in the browser without reloading the page each time. </a:t>
            </a:r>
          </a:p>
          <a:p>
            <a:pPr>
              <a:spcBef>
                <a:spcPts val="600"/>
              </a:spcBef>
              <a:spcAft>
                <a:spcPts val="1000"/>
              </a:spcAft>
            </a:pPr>
            <a:r>
              <a:rPr lang="en-US" sz="2400" dirty="0">
                <a:latin typeface="Segoe UI"/>
                <a:ea typeface="Times New Roman"/>
                <a:cs typeface="Times New Roman"/>
              </a:rPr>
              <a:t> </a:t>
            </a:r>
            <a:r>
              <a:rPr lang="en-US" sz="2400" dirty="0">
                <a:latin typeface="Segoe UI"/>
                <a:ea typeface="Calibri"/>
                <a:cs typeface="Times New Roman"/>
              </a:rPr>
              <a:t>You have been also asked to add a purchase page </a:t>
            </a:r>
            <a:r>
              <a:rPr lang="en-US" sz="2400" dirty="0">
                <a:solidFill>
                  <a:srgbClr val="000000"/>
                </a:solidFill>
                <a:latin typeface="Segoe UI"/>
                <a:ea typeface="Calibri"/>
                <a:cs typeface="Times New Roman"/>
              </a:rPr>
              <a:t>to enable customers to buy adult, child and senior tickets to the zoo. To perform calculations within the page you will use jQuery. You will also use client-side validation to validate the input typed by the users.</a:t>
            </a:r>
            <a:endParaRPr lang="en-US" sz="2400" dirty="0"/>
          </a:p>
        </p:txBody>
      </p:sp>
    </p:spTree>
    <p:extLst>
      <p:ext uri="{BB962C8B-B14F-4D97-AF65-F5344CB8AC3E}">
        <p14:creationId xmlns:p14="http://schemas.microsoft.com/office/powerpoint/2010/main" val="91917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bbdb017-d9a7-4287-97ec-9cfee826f4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How did you apply the same layout to all the views in the web application?
Your development team has decided to use a new client-side package in the zoo web application. You were asked by your manager to add the client-side package in a similar way to the client-side packages that already exist in the zoo web application. How would you add the client-side package?</a:t>
            </a:r>
          </a:p>
        </p:txBody>
      </p:sp>
    </p:spTree>
    <p:extLst>
      <p:ext uri="{BB962C8B-B14F-4D97-AF65-F5344CB8AC3E}">
        <p14:creationId xmlns:p14="http://schemas.microsoft.com/office/powerpoint/2010/main" val="271179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Using Layouts</a:t>
            </a:r>
          </a:p>
        </p:txBody>
      </p:sp>
      <p:sp>
        <p:nvSpPr>
          <p:cNvPr id="3" name="Text Placeholder 2"/>
          <p:cNvSpPr>
            <a:spLocks noGrp="1"/>
          </p:cNvSpPr>
          <p:nvPr>
            <p:ph type="body" idx="1"/>
          </p:nvPr>
        </p:nvSpPr>
        <p:spPr/>
        <p:txBody>
          <a:bodyPr>
            <a:normAutofit/>
          </a:bodyPr>
          <a:lstStyle/>
          <a:p>
            <a:r>
              <a:rPr lang="en-US" sz="2000" dirty="0"/>
              <a:t>What are Layouts?
Creating a Layout
Linking Pages and Layouts
Using Sections in a Layout
Demonstration: How to Create a Layout and Link it to a Page Content</a:t>
            </a:r>
          </a:p>
        </p:txBody>
      </p:sp>
    </p:spTree>
    <p:extLst>
      <p:ext uri="{BB962C8B-B14F-4D97-AF65-F5344CB8AC3E}">
        <p14:creationId xmlns:p14="http://schemas.microsoft.com/office/powerpoint/2010/main" val="383189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are Layouts?</a:t>
            </a:r>
          </a:p>
        </p:txBody>
      </p:sp>
      <p:cxnSp>
        <p:nvCxnSpPr>
          <p:cNvPr id="4" name="Straight Arrow Connector 3"/>
          <p:cNvCxnSpPr/>
          <p:nvPr/>
        </p:nvCxnSpPr>
        <p:spPr bwMode="auto">
          <a:xfrm>
            <a:off x="6193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21"/>
          <p:cNvSpPr txBox="1"/>
          <p:nvPr/>
        </p:nvSpPr>
        <p:spPr>
          <a:xfrm>
            <a:off x="1296000" y="1262145"/>
            <a:ext cx="9864000" cy="116955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itchFamily="34" charset="0"/>
              </a:rPr>
              <a:t>You can use layouts to:</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Create a style template for a web application</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Define the content layout to share across multiple Pages</a:t>
            </a:r>
          </a:p>
        </p:txBody>
      </p:sp>
      <p:pic>
        <p:nvPicPr>
          <p:cNvPr id="6" name="Picture 5" descr="The image displays a layout and three views that are linked to the layout. The layout contains a common area that is shared by all the views. This area is not modified in the linked views. In addition to this common area, the layout has three sections. These sections are replaced by different content in each view."/>
          <p:cNvPicPr>
            <a:picLocks noChangeAspect="1"/>
          </p:cNvPicPr>
          <p:nvPr/>
        </p:nvPicPr>
        <p:blipFill>
          <a:blip r:embed="rId3"/>
          <a:stretch>
            <a:fillRect/>
          </a:stretch>
        </p:blipFill>
        <p:spPr>
          <a:xfrm>
            <a:off x="3933243" y="3004351"/>
            <a:ext cx="4176414" cy="3119817"/>
          </a:xfrm>
          <a:prstGeom prst="rect">
            <a:avLst/>
          </a:prstGeom>
        </p:spPr>
      </p:pic>
      <p:sp>
        <p:nvSpPr>
          <p:cNvPr id="7" name="Rectangle 6"/>
          <p:cNvSpPr/>
          <p:nvPr/>
        </p:nvSpPr>
        <p:spPr bwMode="auto">
          <a:xfrm>
            <a:off x="5223696" y="2618426"/>
            <a:ext cx="1428897" cy="3207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Layout</a:t>
            </a:r>
            <a:endParaRPr lang="he-IL" b="0" dirty="0">
              <a:solidFill>
                <a:srgbClr val="0070C0"/>
              </a:solidFill>
              <a:latin typeface="Segoe UI" panose="020B0502040204020203" pitchFamily="34" charset="0"/>
              <a:cs typeface="Segoe UI" panose="020B0502040204020203" pitchFamily="34" charset="0"/>
            </a:endParaRPr>
          </a:p>
        </p:txBody>
      </p:sp>
      <p:sp>
        <p:nvSpPr>
          <p:cNvPr id="8" name="Oval 7"/>
          <p:cNvSpPr/>
          <p:nvPr/>
        </p:nvSpPr>
        <p:spPr bwMode="auto">
          <a:xfrm>
            <a:off x="6573077" y="5845699"/>
            <a:ext cx="1987826"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9" name="Oval 8"/>
          <p:cNvSpPr/>
          <p:nvPr/>
        </p:nvSpPr>
        <p:spPr bwMode="auto">
          <a:xfrm>
            <a:off x="5089052" y="5827823"/>
            <a:ext cx="1642832"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10" name="Oval 9"/>
          <p:cNvSpPr/>
          <p:nvPr/>
        </p:nvSpPr>
        <p:spPr bwMode="auto">
          <a:xfrm>
            <a:off x="3694357" y="5821199"/>
            <a:ext cx="1357713"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Creating a Layout</a:t>
            </a:r>
          </a:p>
        </p:txBody>
      </p:sp>
      <p:sp>
        <p:nvSpPr>
          <p:cNvPr id="4" name="Content Placeholder 2"/>
          <p:cNvSpPr>
            <a:spLocks noGrp="1"/>
          </p:cNvSpPr>
          <p:nvPr/>
        </p:nvSpPr>
        <p:spPr bwMode="auto">
          <a:xfrm>
            <a:off x="1296000" y="1470991"/>
            <a:ext cx="9864000" cy="218661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anose="020B0502040204020203" pitchFamily="34" charset="0"/>
              </a:rPr>
              <a:t>When you create a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anose="020B0502040204020203" pitchFamily="34" charset="0"/>
              </a:rPr>
              <a:t>You should store the layout files in the </a:t>
            </a:r>
            <a:r>
              <a:rPr lang="en-US" sz="2000" dirty="0">
                <a:latin typeface="+mn-lt"/>
                <a:cs typeface="Segoe UI" pitchFamily="34" charset="0"/>
              </a:rPr>
              <a:t>\Pages\Shared </a:t>
            </a:r>
            <a:r>
              <a:rPr lang="en-US" sz="2000" b="0" dirty="0">
                <a:latin typeface="+mn-lt"/>
                <a:cs typeface="Segoe UI" pitchFamily="34" charset="0"/>
              </a:rPr>
              <a:t>folder</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a:latin typeface="+mn-lt"/>
                <a:cs typeface="Segoe UI" pitchFamily="34" charset="0"/>
              </a:rPr>
              <a:t>@</a:t>
            </a:r>
            <a:r>
              <a:rPr lang="en-US" sz="2000" dirty="0" err="1">
                <a:latin typeface="+mn-lt"/>
                <a:cs typeface="Segoe UI" pitchFamily="34" charset="0"/>
              </a:rPr>
              <a:t>RenderBody</a:t>
            </a:r>
            <a:r>
              <a:rPr lang="en-US" sz="2000" dirty="0">
                <a:latin typeface="+mn-lt"/>
                <a:cs typeface="Segoe UI" pitchFamily="34" charset="0"/>
              </a:rPr>
              <a:t> </a:t>
            </a:r>
            <a:r>
              <a:rPr lang="en-US" sz="2000" b="0" dirty="0">
                <a:latin typeface="+mn-lt"/>
                <a:cs typeface="Segoe UI" pitchFamily="34" charset="0"/>
              </a:rPr>
              <a:t>method to place the content of a page in the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err="1">
                <a:latin typeface="+mn-lt"/>
                <a:cs typeface="Segoe UI" pitchFamily="34" charset="0"/>
              </a:rPr>
              <a:t>ViewBag</a:t>
            </a:r>
            <a:r>
              <a:rPr lang="en-US" sz="2000" b="0" dirty="0">
                <a:latin typeface="+mn-lt"/>
                <a:cs typeface="Segoe UI" pitchFamily="34" charset="0"/>
              </a:rPr>
              <a:t> property to pass information between a page and the layout</a:t>
            </a: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Layout Example</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An example of a layout:</a:t>
            </a:r>
          </a:p>
          <a:p>
            <a:pPr marL="0" indent="0">
              <a:buNone/>
            </a:pPr>
            <a:endParaRPr lang="en-US" sz="2400" dirty="0">
              <a:latin typeface="Consolas" panose="020B0609020204030204" pitchFamily="49" charset="0"/>
            </a:endParaRP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a:latin typeface="Consolas" panose="020B0609020204030204" pitchFamily="49" charset="0"/>
                <a:cs typeface="Lucida Sans Unicode" panose="020B0602030504020204" pitchFamily="34" charset="0"/>
              </a:rPr>
              <a:t>&lt;!DOCTYPE html&gt; </a:t>
            </a:r>
          </a:p>
          <a:p>
            <a:pPr marL="0" indent="0">
              <a:buNone/>
            </a:pPr>
            <a:r>
              <a:rPr lang="en-US" sz="2000" dirty="0">
                <a:latin typeface="Consolas" panose="020B0609020204030204" pitchFamily="49" charset="0"/>
                <a:cs typeface="Lucida Sans Unicode" panose="020B0602030504020204" pitchFamily="34" charset="0"/>
              </a:rPr>
              <a:t>   &lt;html&gt;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&lt;title&gt;@</a:t>
            </a:r>
            <a:r>
              <a:rPr lang="en-US" sz="2000" dirty="0" err="1">
                <a:latin typeface="Consolas" panose="020B0609020204030204" pitchFamily="49" charset="0"/>
                <a:cs typeface="Lucida Sans Unicode" panose="020B0602030504020204" pitchFamily="34" charset="0"/>
              </a:rPr>
              <a:t>ViewBag.Title</a:t>
            </a:r>
            <a:r>
              <a:rPr lang="en-US" sz="2000" dirty="0">
                <a:latin typeface="Consolas" panose="020B0609020204030204" pitchFamily="49" charset="0"/>
                <a:cs typeface="Lucida Sans Unicode" panose="020B0602030504020204" pitchFamily="34" charset="0"/>
              </a:rPr>
              <a:t>&lt;/title&gt;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&lt;/html&gt;</a:t>
            </a:r>
          </a:p>
          <a:p>
            <a:endParaRPr lang="en-US" dirty="0"/>
          </a:p>
        </p:txBody>
      </p:sp>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Linking Pages and Layouts</a:t>
            </a:r>
          </a:p>
        </p:txBody>
      </p:sp>
      <p:sp>
        <p:nvSpPr>
          <p:cNvPr id="4" name="Content Placeholder 2"/>
          <p:cNvSpPr>
            <a:spLocks noGrp="1"/>
          </p:cNvSpPr>
          <p:nvPr/>
        </p:nvSpPr>
        <p:spPr bwMode="auto">
          <a:xfrm>
            <a:off x="1296000" y="1510747"/>
            <a:ext cx="970330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latin typeface="+mn-lt"/>
              </a:rPr>
              <a:t>To link pages and layouts:</a:t>
            </a:r>
          </a:p>
          <a:p>
            <a:r>
              <a:rPr lang="en-US" sz="2000" dirty="0">
                <a:latin typeface="+mn-lt"/>
              </a:rPr>
              <a:t>You can add the </a:t>
            </a:r>
            <a:r>
              <a:rPr lang="en-US" sz="2000" b="1" dirty="0">
                <a:latin typeface="+mn-lt"/>
              </a:rPr>
              <a:t>Layout</a:t>
            </a:r>
            <a:r>
              <a:rPr lang="en-US" sz="2000" dirty="0">
                <a:latin typeface="+mn-lt"/>
              </a:rPr>
              <a:t> directive at the top of the page file</a:t>
            </a:r>
          </a:p>
          <a:p>
            <a:r>
              <a:rPr lang="en-US" sz="2000" dirty="0">
                <a:latin typeface="+mn-lt"/>
              </a:rPr>
              <a:t>You can use the </a:t>
            </a:r>
            <a:r>
              <a:rPr lang="en-US" sz="2000" b="1" dirty="0">
                <a:latin typeface="+mn-lt"/>
              </a:rPr>
              <a:t>_</a:t>
            </a:r>
            <a:r>
              <a:rPr lang="en-US" sz="2000" b="1" dirty="0" err="1">
                <a:latin typeface="+mn-lt"/>
              </a:rPr>
              <a:t>ViewStart.cshtml</a:t>
            </a:r>
            <a:r>
              <a:rPr lang="en-US" sz="2000" b="1" dirty="0">
                <a:latin typeface="+mn-lt"/>
              </a:rPr>
              <a:t> </a:t>
            </a:r>
            <a:r>
              <a:rPr lang="en-US" sz="2000" dirty="0">
                <a:latin typeface="+mn-lt"/>
              </a:rPr>
              <a:t>file to define the layout</a:t>
            </a:r>
          </a:p>
          <a:p>
            <a:pPr marL="457200" lvl="2">
              <a:spcBef>
                <a:spcPts val="0"/>
              </a:spcBef>
            </a:pPr>
            <a:r>
              <a:rPr lang="en-US" dirty="0">
                <a:latin typeface="+mn-lt"/>
              </a:rPr>
              <a:t>Add the </a:t>
            </a:r>
            <a:r>
              <a:rPr lang="en-US" b="1" dirty="0">
                <a:latin typeface="+mn-lt"/>
              </a:rPr>
              <a:t>_</a:t>
            </a:r>
            <a:r>
              <a:rPr lang="en-US" b="1" dirty="0" err="1">
                <a:latin typeface="+mn-lt"/>
              </a:rPr>
              <a:t>ViewStart.cshtml</a:t>
            </a:r>
            <a:r>
              <a:rPr lang="en-US" b="1" dirty="0">
                <a:latin typeface="+mn-lt"/>
              </a:rPr>
              <a:t> </a:t>
            </a:r>
            <a:r>
              <a:rPr lang="en-US" dirty="0">
                <a:latin typeface="+mn-lt"/>
              </a:rPr>
              <a:t>file to the </a:t>
            </a:r>
            <a:r>
              <a:rPr lang="en-US" b="1" dirty="0">
                <a:latin typeface="+mn-lt"/>
              </a:rPr>
              <a:t>\Pages </a:t>
            </a:r>
            <a:r>
              <a:rPr lang="en-US" dirty="0">
                <a:latin typeface="+mn-lt"/>
              </a:rPr>
              <a:t>folder of your project</a:t>
            </a:r>
          </a:p>
          <a:p>
            <a:pPr marL="0" indent="0">
              <a:buNone/>
            </a:pPr>
            <a:endParaRPr lang="en-US" sz="2000" dirty="0">
              <a:latin typeface="+mn-lt"/>
            </a:endParaRPr>
          </a:p>
        </p:txBody>
      </p:sp>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Sections in a Layout</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a layout</a:t>
            </a:r>
          </a:p>
          <a:p>
            <a:pPr marL="0" indent="0">
              <a:buNone/>
            </a:pPr>
            <a:endParaRPr lang="en-US" sz="2000" dirty="0">
              <a:latin typeface="+mn-lt"/>
              <a:cs typeface="Consolas" panose="020B0609020204030204" pitchFamily="49" charset="0"/>
            </a:endParaRPr>
          </a:p>
          <a:p>
            <a:pPr marL="0" indent="0">
              <a:buNone/>
            </a:pPr>
            <a:r>
              <a:rPr lang="en-US" sz="2000" dirty="0">
                <a:latin typeface="+mn-lt"/>
                <a:cs typeface="Consolas" panose="020B0609020204030204" pitchFamily="49" charset="0"/>
              </a:rPr>
              <a:t>      </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("section1")</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("section2", false)</a:t>
            </a:r>
          </a:p>
          <a:p>
            <a:pPr marL="0" indent="0">
              <a:buNone/>
            </a:pPr>
            <a:endParaRPr lang="en-US" sz="2000" dirty="0">
              <a:latin typeface="+mn-lt"/>
            </a:endParaRPr>
          </a:p>
          <a:p>
            <a:r>
              <a:rPr lang="en-US" sz="2000" dirty="0">
                <a:latin typeface="+mn-lt"/>
              </a:rPr>
              <a:t>Use the </a:t>
            </a:r>
            <a:r>
              <a:rPr lang="en-US" sz="2000" b="1" dirty="0">
                <a:latin typeface="+mn-lt"/>
              </a:rPr>
              <a:t>@section </a:t>
            </a:r>
            <a:r>
              <a:rPr lang="en-US" sz="2000" dirty="0">
                <a:latin typeface="+mn-lt"/>
              </a:rPr>
              <a:t>directive</a:t>
            </a:r>
            <a:r>
              <a:rPr lang="en-US" sz="2000" b="1" dirty="0">
                <a:latin typeface="+mn-lt"/>
              </a:rPr>
              <a:t> </a:t>
            </a:r>
            <a:r>
              <a:rPr lang="en-US" sz="2000" dirty="0">
                <a:latin typeface="+mn-lt"/>
              </a:rPr>
              <a:t>in a Page</a:t>
            </a:r>
          </a:p>
          <a:p>
            <a:pPr marL="0" indent="0">
              <a:buNone/>
            </a:pPr>
            <a:r>
              <a:rPr lang="en-US" sz="2000" dirty="0">
                <a:latin typeface="+mn-lt"/>
                <a:cs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@section section1 {</a:t>
            </a:r>
          </a:p>
          <a:p>
            <a:pPr marL="0" indent="0">
              <a:buNone/>
            </a:pPr>
            <a:r>
              <a:rPr lang="en-US" sz="2000" dirty="0">
                <a:latin typeface="Consolas" panose="020B0609020204030204" pitchFamily="49" charset="0"/>
                <a:cs typeface="Lucida Sans Unicode" panose="020B0602030504020204" pitchFamily="34" charset="0"/>
              </a:rPr>
              <a:t>    &lt;div&gt;This is section1 content&lt;/div&gt;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&lt;div&gt;This is the body&lt;/div&gt;</a:t>
            </a:r>
          </a:p>
        </p:txBody>
      </p:sp>
    </p:spTree>
    <p:extLst>
      <p:ext uri="{BB962C8B-B14F-4D97-AF65-F5344CB8AC3E}">
        <p14:creationId xmlns:p14="http://schemas.microsoft.com/office/powerpoint/2010/main" val="40882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Create a Layout and Link it to a Page</a:t>
            </a:r>
          </a:p>
        </p:txBody>
      </p:sp>
      <p:sp>
        <p:nvSpPr>
          <p:cNvPr id="4" name="Content Placeholder 2"/>
          <p:cNvSpPr>
            <a:spLocks noGrp="1"/>
          </p:cNvSpPr>
          <p:nvPr/>
        </p:nvSpPr>
        <p:spPr bwMode="auto">
          <a:xfrm>
            <a:off x="1296000" y="1484243"/>
            <a:ext cx="8805944" cy="4684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74625" lvl="1" indent="-174625">
              <a:buSzPct val="90000"/>
            </a:pPr>
            <a:r>
              <a:rPr lang="en-US" sz="2000" dirty="0">
                <a:latin typeface="+mn-lt"/>
              </a:rPr>
              <a:t>Add a </a:t>
            </a:r>
            <a:r>
              <a:rPr lang="en-US" sz="2000" b="1" dirty="0">
                <a:latin typeface="+mn-lt"/>
              </a:rPr>
              <a:t>_ViewStart.cshtml </a:t>
            </a:r>
            <a:r>
              <a:rPr lang="en-US" sz="2000" dirty="0">
                <a:latin typeface="+mn-lt"/>
              </a:rPr>
              <a:t>file to a Web application</a:t>
            </a:r>
          </a:p>
          <a:p>
            <a:pPr marL="174625" lvl="1" indent="-174625">
              <a:buSzPct val="90000"/>
            </a:pPr>
            <a:r>
              <a:rPr lang="en-US" sz="2000" dirty="0">
                <a:latin typeface="+mn-lt"/>
              </a:rPr>
              <a:t>Add a layout to Web application</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RenderBody</a:t>
            </a:r>
            <a:r>
              <a:rPr lang="en-US" sz="2000" b="1" dirty="0">
                <a:latin typeface="+mn-lt"/>
              </a:rPr>
              <a:t> </a:t>
            </a:r>
            <a:r>
              <a:rPr lang="en-US" sz="2000" dirty="0">
                <a:latin typeface="+mn-lt"/>
              </a:rPr>
              <a:t>method in the layout</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the layout</a:t>
            </a:r>
          </a:p>
          <a:p>
            <a:pPr marL="174625" lvl="1" indent="-174625">
              <a:buSzPct val="90000"/>
            </a:pPr>
            <a:r>
              <a:rPr lang="en-US" sz="2000" dirty="0">
                <a:latin typeface="+mn-lt"/>
              </a:rPr>
              <a:t>Link Pages and a layout</a:t>
            </a:r>
          </a:p>
          <a:p>
            <a:pPr marL="798513" lvl="1" indent="-514350">
              <a:buFont typeface="+mj-lt"/>
              <a:buAutoNum type="arabicPeriod"/>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2635175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3255</Words>
  <Application>Microsoft Office PowerPoint</Application>
  <PresentationFormat>Widescreen</PresentationFormat>
  <Paragraphs>294</Paragraphs>
  <Slides>23</Slides>
  <Notes>23</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Lucida Sans Unicode</vt:lpstr>
      <vt:lpstr>Arial Unicode MS</vt:lpstr>
      <vt:lpstr>Segoe UI</vt:lpstr>
      <vt:lpstr>Verdana</vt:lpstr>
      <vt:lpstr>Consolas</vt:lpstr>
      <vt:lpstr>Arial</vt:lpstr>
      <vt:lpstr>Calibri</vt:lpstr>
      <vt:lpstr>Times New Roman</vt:lpstr>
      <vt:lpstr>PMingLiU</vt:lpstr>
      <vt:lpstr>Wingdings</vt:lpstr>
      <vt:lpstr>Segoe UI Light</vt:lpstr>
      <vt:lpstr>NG_MOC_Core_ModuleNew2</vt:lpstr>
      <vt:lpstr>Info Support - licht</vt:lpstr>
      <vt:lpstr>KC slides</vt:lpstr>
      <vt:lpstr>Info Support - donker</vt:lpstr>
      <vt:lpstr>Module 8</vt:lpstr>
      <vt:lpstr>Module Overview</vt:lpstr>
      <vt:lpstr>Lesson 1: Using Layouts</vt:lpstr>
      <vt:lpstr>What are Layouts?</vt:lpstr>
      <vt:lpstr>Creating a Layout</vt:lpstr>
      <vt:lpstr>A Layout Example</vt:lpstr>
      <vt:lpstr>Linking Pages and Layouts</vt:lpstr>
      <vt:lpstr>Using Sections in a Layout</vt:lpstr>
      <vt:lpstr>Demonstration: How to Create a Layout and Link it to a Page</vt:lpstr>
      <vt:lpstr>Lesson 2: Using CSS and JavaScript</vt:lpstr>
      <vt:lpstr>Importing Styles</vt:lpstr>
      <vt:lpstr>CSS Isolation</vt:lpstr>
      <vt:lpstr>Rendering and Executing JavaScript Code</vt:lpstr>
      <vt:lpstr>Calling JavaScript Functions</vt:lpstr>
      <vt:lpstr>Using External Libraries</vt:lpstr>
      <vt:lpstr>Using npm to Add Libraries</vt:lpstr>
      <vt:lpstr>Demonstration: How to Use npm to Add a Library</vt:lpstr>
      <vt:lpstr>Lab: Using Layouts and CSS in ASP.NET Core</vt:lpstr>
      <vt:lpstr>PowerPoint Presentation</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2021-11-16T07:27:49Z</dcterms:modified>
</cp:coreProperties>
</file>