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4011" r:id="rId2"/>
    <p:sldMasterId id="2147484046" r:id="rId3"/>
    <p:sldMasterId id="2147484059"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75" r:id="rId23"/>
    <p:sldId id="276" r:id="rId24"/>
    <p:sldId id="277" r:id="rId25"/>
    <p:sldId id="278"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Segoe UI Light" panose="020B0502040204020203" pitchFamily="34" charset="0"/>
      <p:regular r:id="rId40"/>
      <p:italic r:id="rId41"/>
    </p:embeddedFont>
    <p:embeddedFont>
      <p:font typeface="Verdana" panose="020B0604030504040204"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73" autoAdjust="0"/>
    <p:restoredTop sz="96433" autoAdjust="0"/>
  </p:normalViewPr>
  <p:slideViewPr>
    <p:cSldViewPr snapToGrid="0">
      <p:cViewPr varScale="1">
        <p:scale>
          <a:sx n="72" d="100"/>
          <a:sy n="72" d="100"/>
        </p:scale>
        <p:origin x="984" y="78"/>
      </p:cViewPr>
      <p:guideLst>
        <p:guide orient="horz" pos="2160"/>
        <p:guide pos="380"/>
      </p:guideLst>
    </p:cSldViewPr>
  </p:slideViewPr>
  <p:outlineViewPr>
    <p:cViewPr>
      <p:scale>
        <a:sx n="33" d="100"/>
        <a:sy n="33" d="100"/>
      </p:scale>
      <p:origin x="0" y="-3258"/>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62" d="100"/>
          <a:sy n="62" d="100"/>
        </p:scale>
        <p:origin x="2640" y="-4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2.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69548-A69C-4F54-A85C-997806FFD395}" type="datetimeFigureOut">
              <a:rPr lang="en-IN" smtClean="0"/>
              <a:t>17-11-2021</a:t>
            </a:fld>
            <a:endParaRPr lang="en-IN"/>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CE56E-86C3-40BD-80D6-37BC20C1EEFD}" type="slidenum">
              <a:rPr lang="en-IN" smtClean="0"/>
              <a:t>‹#›</a:t>
            </a:fld>
            <a:endParaRPr lang="en-IN"/>
          </a:p>
        </p:txBody>
      </p:sp>
    </p:spTree>
    <p:extLst>
      <p:ext uri="{BB962C8B-B14F-4D97-AF65-F5344CB8AC3E}">
        <p14:creationId xmlns:p14="http://schemas.microsoft.com/office/powerpoint/2010/main" val="577121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0_DEMO.md#demonstration-how-to-run-unit-test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0_DEMO.md#demonstration-how-to-log-an-mvc-application"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0_LAB_MANUAL.md"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0_LAK.md"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topics covered in this module will focus on dealing with errors and problems rather than adding functionality to the application. Ensure that the students are aware of the importance of well-tested and properly managed code.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542510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If you run the application, you will see a list of products, which come from the database. In this case,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ProductRepository</a:t>
            </a:r>
            <a:r>
              <a:rPr lang="en-IN" sz="1000" dirty="0">
                <a:effectLst/>
                <a:latin typeface="Arial" panose="020B0604020202020204" pitchFamily="34" charset="0"/>
                <a:ea typeface="Calibri" panose="020F0502020204030204" pitchFamily="34" charset="0"/>
                <a:cs typeface="Segoe UI" panose="020B0502040204020203" pitchFamily="34" charset="0"/>
              </a:rPr>
              <a:t> class is injected to the controller due to being registered in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ConfigureServices</a:t>
            </a:r>
            <a:r>
              <a:rPr lang="en-IN" sz="1000" dirty="0">
                <a:effectLst/>
                <a:latin typeface="Arial" panose="020B0604020202020204" pitchFamily="34" charset="0"/>
                <a:ea typeface="Calibri" panose="020F0502020204030204" pitchFamily="34" charset="0"/>
                <a:cs typeface="Segoe UI" panose="020B0502040204020203" pitchFamily="34" charset="0"/>
              </a:rPr>
              <a:t> method.</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Run Unit Tests“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https://github.com/MicrosoftLearning/20486D-DevelopingASPNETMVCWebApplications/blob/master/Instructions/20486D_MOD10_DEMO.md#demonstration-how-to-run-unit-tests</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10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453483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Using mocking frameworks can save a lot of time. It can be costly to maintain secondary copies of services and write methods that allow customization of these services for different test methods. By using a mock framework, you can get that logic straight out of the box.</a:t>
            </a:r>
          </a:p>
        </p:txBody>
      </p:sp>
      <p:sp>
        <p:nvSpPr>
          <p:cNvPr id="4" name="Slide Number Placeholder 3"/>
          <p:cNvSpPr>
            <a:spLocks noGrp="1"/>
          </p:cNvSpPr>
          <p:nvPr>
            <p:ph type="sldNum" sz="quarter" idx="10"/>
          </p:nvPr>
        </p:nvSpPr>
        <p:spPr/>
        <p:txBody>
          <a:bodyPr/>
          <a:lstStyle/>
          <a:p>
            <a:fld id="{551CE56E-86C3-40BD-80D6-37BC20C1EEFD}" type="slidenum">
              <a:rPr lang="en-IN" smtClean="0"/>
              <a:t>11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265916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It is possible that students may have encountered some of the code introduced in this lesson before, as some segments of it such as </a:t>
            </a:r>
            <a:r>
              <a:rPr lang="en-IN" sz="1000" b="1">
                <a:effectLst/>
                <a:latin typeface="Arial" panose="020B0604020202020204" pitchFamily="34" charset="0"/>
                <a:ea typeface="Calibri" panose="020F0502020204030204" pitchFamily="34" charset="0"/>
                <a:cs typeface="Times New Roman" panose="02020603050405020304" pitchFamily="18" charset="0"/>
              </a:rPr>
              <a:t>IHostingEnvironment</a:t>
            </a:r>
            <a:r>
              <a:rPr lang="en-IN" sz="1000">
                <a:effectLst/>
                <a:latin typeface="Arial" panose="020B0604020202020204" pitchFamily="34" charset="0"/>
                <a:ea typeface="Calibri" panose="020F0502020204030204" pitchFamily="34" charset="0"/>
                <a:cs typeface="Times New Roman" panose="02020603050405020304" pitchFamily="18" charset="0"/>
              </a:rPr>
              <a:t> and </a:t>
            </a:r>
            <a:r>
              <a:rPr lang="en-IN" sz="1000" b="1">
                <a:effectLst/>
                <a:latin typeface="Arial" panose="020B0604020202020204" pitchFamily="34" charset="0"/>
                <a:ea typeface="Calibri" panose="020F0502020204030204" pitchFamily="34" charset="0"/>
                <a:cs typeface="Times New Roman" panose="02020603050405020304" pitchFamily="18" charset="0"/>
              </a:rPr>
              <a:t>UseDeveloperExceptionPage</a:t>
            </a:r>
            <a:r>
              <a:rPr lang="en-IN" sz="1000">
                <a:effectLst/>
                <a:latin typeface="Arial" panose="020B0604020202020204" pitchFamily="34" charset="0"/>
                <a:ea typeface="Calibri" panose="020F0502020204030204" pitchFamily="34" charset="0"/>
                <a:cs typeface="Times New Roman" panose="02020603050405020304" pitchFamily="18" charset="0"/>
              </a:rPr>
              <a:t> may be created as part of a project template. This lesson will serve to answer questions about those.</a:t>
            </a:r>
          </a:p>
        </p:txBody>
      </p:sp>
      <p:sp>
        <p:nvSpPr>
          <p:cNvPr id="4" name="Slide Number Placeholder 3"/>
          <p:cNvSpPr>
            <a:spLocks noGrp="1"/>
          </p:cNvSpPr>
          <p:nvPr>
            <p:ph type="sldNum" sz="quarter" idx="10"/>
          </p:nvPr>
        </p:nvSpPr>
        <p:spPr/>
        <p:txBody>
          <a:bodyPr/>
          <a:lstStyle/>
          <a:p>
            <a:fld id="{551CE56E-86C3-40BD-80D6-37BC20C1EEFD}" type="slidenum">
              <a:rPr lang="en-IN" smtClean="0"/>
              <a:t>12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618520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Your students should be familiar with exceptions and exception handling techniques from their previous Microsoft .NET Framework experience. Introduce this topic by presenting a quick reminder about exceptions, but do not dwell on them in depth.</a:t>
            </a:r>
          </a:p>
        </p:txBody>
      </p:sp>
      <p:sp>
        <p:nvSpPr>
          <p:cNvPr id="4" name="Slide Number Placeholder 3"/>
          <p:cNvSpPr>
            <a:spLocks noGrp="1"/>
          </p:cNvSpPr>
          <p:nvPr>
            <p:ph type="sldNum" sz="quarter" idx="10"/>
          </p:nvPr>
        </p:nvSpPr>
        <p:spPr/>
        <p:txBody>
          <a:bodyPr/>
          <a:lstStyle/>
          <a:p>
            <a:fld id="{551CE56E-86C3-40BD-80D6-37BC20C1EEFD}" type="slidenum">
              <a:rPr lang="en-IN" smtClean="0"/>
              <a:t>13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01175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by default </a:t>
            </a:r>
            <a:r>
              <a:rPr lang="en-IN" sz="1000" b="1">
                <a:effectLst/>
                <a:latin typeface="Arial" panose="020B0604020202020204" pitchFamily="34" charset="0"/>
                <a:ea typeface="Calibri" panose="020F0502020204030204" pitchFamily="34" charset="0"/>
                <a:cs typeface="Times New Roman" panose="02020603050405020304" pitchFamily="18" charset="0"/>
              </a:rPr>
              <a:t>Development</a:t>
            </a:r>
            <a:r>
              <a:rPr lang="en-IN" sz="1000">
                <a:effectLst/>
                <a:latin typeface="Arial" panose="020B0604020202020204" pitchFamily="34" charset="0"/>
                <a:ea typeface="Calibri" panose="020F0502020204030204" pitchFamily="34" charset="0"/>
                <a:cs typeface="Times New Roman" panose="02020603050405020304" pitchFamily="18" charset="0"/>
              </a:rPr>
              <a:t>, </a:t>
            </a:r>
            <a:r>
              <a:rPr lang="en-IN" sz="1000" b="1">
                <a:effectLst/>
                <a:latin typeface="Arial" panose="020B0604020202020204" pitchFamily="34" charset="0"/>
                <a:ea typeface="Calibri" panose="020F0502020204030204" pitchFamily="34" charset="0"/>
                <a:cs typeface="Times New Roman" panose="02020603050405020304" pitchFamily="18" charset="0"/>
              </a:rPr>
              <a:t>Staging,</a:t>
            </a:r>
            <a:r>
              <a:rPr lang="en-IN" sz="1000">
                <a:effectLst/>
                <a:latin typeface="Arial" panose="020B0604020202020204" pitchFamily="34" charset="0"/>
                <a:ea typeface="Calibri" panose="020F0502020204030204" pitchFamily="34" charset="0"/>
                <a:cs typeface="Times New Roman" panose="02020603050405020304" pitchFamily="18" charset="0"/>
              </a:rPr>
              <a:t> and </a:t>
            </a:r>
            <a:r>
              <a:rPr lang="en-IN" sz="1000" b="1">
                <a:effectLst/>
                <a:latin typeface="Arial" panose="020B0604020202020204" pitchFamily="34" charset="0"/>
                <a:ea typeface="Calibri" panose="020F0502020204030204" pitchFamily="34" charset="0"/>
                <a:cs typeface="Times New Roman" panose="02020603050405020304" pitchFamily="18" charset="0"/>
              </a:rPr>
              <a:t>Production</a:t>
            </a:r>
            <a:r>
              <a:rPr lang="en-IN" sz="1000">
                <a:effectLst/>
                <a:latin typeface="Arial" panose="020B0604020202020204" pitchFamily="34" charset="0"/>
                <a:ea typeface="Calibri" panose="020F0502020204030204" pitchFamily="34" charset="0"/>
                <a:cs typeface="Times New Roman" panose="02020603050405020304" pitchFamily="18" charset="0"/>
              </a:rPr>
              <a:t> are all commonly used values for the environment variable</a:t>
            </a:r>
            <a:r>
              <a:rPr lang="en-IN" sz="1000" b="1">
                <a:effectLst/>
                <a:latin typeface="Arial" panose="020B0604020202020204" pitchFamily="34" charset="0"/>
                <a:ea typeface="Calibri" panose="020F0502020204030204" pitchFamily="34" charset="0"/>
                <a:cs typeface="Times New Roman" panose="02020603050405020304" pitchFamily="18" charset="0"/>
              </a:rPr>
              <a:t> ASPNETCORE_ENVIRONMENT</a:t>
            </a:r>
            <a:r>
              <a:rPr lang="en-IN" sz="1000">
                <a:effectLst/>
                <a:latin typeface="Arial" panose="020B0604020202020204" pitchFamily="34" charset="0"/>
                <a:ea typeface="Calibri" panose="020F0502020204030204" pitchFamily="34" charset="0"/>
                <a:cs typeface="Times New Roman" panose="02020603050405020304" pitchFamily="18" charset="0"/>
              </a:rPr>
              <a:t>. However, the students can also add any possible string value they wish because they may want a specific environment for unit testing, multiple production environments, and so on.</a:t>
            </a:r>
          </a:p>
        </p:txBody>
      </p:sp>
      <p:sp>
        <p:nvSpPr>
          <p:cNvPr id="4" name="Slide Number Placeholder 3"/>
          <p:cNvSpPr>
            <a:spLocks noGrp="1"/>
          </p:cNvSpPr>
          <p:nvPr>
            <p:ph type="sldNum" sz="quarter" idx="10"/>
          </p:nvPr>
        </p:nvSpPr>
        <p:spPr/>
        <p:txBody>
          <a:bodyPr/>
          <a:lstStyle/>
          <a:p>
            <a:fld id="{551CE56E-86C3-40BD-80D6-37BC20C1EEFD}" type="slidenum">
              <a:rPr lang="en-IN" smtClean="0"/>
              <a:t>14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00631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In this example, you can see that while in </a:t>
            </a:r>
            <a:r>
              <a:rPr lang="en-IN" sz="1000" b="1">
                <a:effectLst/>
                <a:latin typeface="Arial" panose="020B0604020202020204" pitchFamily="34" charset="0"/>
                <a:ea typeface="Calibri" panose="020F0502020204030204" pitchFamily="34" charset="0"/>
                <a:cs typeface="Times New Roman" panose="02020603050405020304" pitchFamily="18" charset="0"/>
              </a:rPr>
              <a:t>Development</a:t>
            </a:r>
            <a:r>
              <a:rPr lang="en-IN" sz="1000">
                <a:effectLst/>
                <a:latin typeface="Arial" panose="020B0604020202020204" pitchFamily="34" charset="0"/>
                <a:ea typeface="Calibri" panose="020F0502020204030204" pitchFamily="34" charset="0"/>
                <a:cs typeface="Times New Roman" panose="02020603050405020304" pitchFamily="18" charset="0"/>
              </a:rPr>
              <a:t> mode, the application will serve uncompressed JavaScript and CSS files. However, in </a:t>
            </a:r>
            <a:r>
              <a:rPr lang="en-IN" sz="1000" b="1">
                <a:effectLst/>
                <a:latin typeface="Arial" panose="020B0604020202020204" pitchFamily="34" charset="0"/>
                <a:ea typeface="Calibri" panose="020F0502020204030204" pitchFamily="34" charset="0"/>
                <a:cs typeface="Times New Roman" panose="02020603050405020304" pitchFamily="18" charset="0"/>
              </a:rPr>
              <a:t>Production</a:t>
            </a:r>
            <a:r>
              <a:rPr lang="en-IN" sz="1000">
                <a:effectLst/>
                <a:latin typeface="Arial" panose="020B0604020202020204" pitchFamily="34" charset="0"/>
                <a:ea typeface="Calibri" panose="020F0502020204030204" pitchFamily="34" charset="0"/>
                <a:cs typeface="Times New Roman" panose="02020603050405020304" pitchFamily="18" charset="0"/>
              </a:rPr>
              <a:t> and </a:t>
            </a:r>
            <a:r>
              <a:rPr lang="en-IN" sz="1000" b="1">
                <a:effectLst/>
                <a:latin typeface="Arial" panose="020B0604020202020204" pitchFamily="34" charset="0"/>
                <a:ea typeface="Calibri" panose="020F0502020204030204" pitchFamily="34" charset="0"/>
                <a:cs typeface="Times New Roman" panose="02020603050405020304" pitchFamily="18" charset="0"/>
              </a:rPr>
              <a:t>Staging</a:t>
            </a:r>
            <a:r>
              <a:rPr lang="en-IN" sz="1000">
                <a:effectLst/>
                <a:latin typeface="Arial" panose="020B0604020202020204" pitchFamily="34" charset="0"/>
                <a:ea typeface="Calibri" panose="020F0502020204030204" pitchFamily="34" charset="0"/>
                <a:cs typeface="Times New Roman" panose="02020603050405020304" pitchFamily="18" charset="0"/>
              </a:rPr>
              <a:t>, bundled and minified files are served instead.</a:t>
            </a:r>
          </a:p>
        </p:txBody>
      </p:sp>
      <p:sp>
        <p:nvSpPr>
          <p:cNvPr id="4" name="Slide Number Placeholder 3"/>
          <p:cNvSpPr>
            <a:spLocks noGrp="1"/>
          </p:cNvSpPr>
          <p:nvPr>
            <p:ph type="sldNum" sz="quarter" idx="10"/>
          </p:nvPr>
        </p:nvSpPr>
        <p:spPr/>
        <p:txBody>
          <a:bodyPr/>
          <a:lstStyle/>
          <a:p>
            <a:fld id="{551CE56E-86C3-40BD-80D6-37BC20C1EEFD}" type="slidenum">
              <a:rPr lang="en-IN" smtClean="0"/>
              <a:t>15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118435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Point out that the preference should be to use middleware rather than exception filters. Middleware tends to be far more versatile in exception handling and can be easily set up.</a:t>
            </a:r>
          </a:p>
        </p:txBody>
      </p:sp>
      <p:sp>
        <p:nvSpPr>
          <p:cNvPr id="4" name="Slide Number Placeholder 3"/>
          <p:cNvSpPr>
            <a:spLocks noGrp="1"/>
          </p:cNvSpPr>
          <p:nvPr>
            <p:ph type="sldNum" sz="quarter" idx="10"/>
          </p:nvPr>
        </p:nvSpPr>
        <p:spPr/>
        <p:txBody>
          <a:bodyPr/>
          <a:lstStyle/>
          <a:p>
            <a:fld id="{551CE56E-86C3-40BD-80D6-37BC20C1EEFD}" type="slidenum">
              <a:rPr lang="en-IN" smtClean="0"/>
              <a:t>16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557103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Remind the students that error handling is a large part of their responsibility as developers, and by providing a good error handling infrastructure, the negative impact of errors on the end user can be greatly lessened. </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51CE56E-86C3-40BD-80D6-37BC20C1EEFD}" type="slidenum">
              <a:rPr lang="en-IN" smtClean="0"/>
              <a:t>17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95962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This lesson focuses on adding logging throughout the application. Point out that while the primary usage of logging is to help resolve issues occurring on non-development environment, it can also occasionally help find errors even while in a development environment and help during the debug process by adding extra trace logs.</a:t>
            </a:r>
          </a:p>
        </p:txBody>
      </p:sp>
      <p:sp>
        <p:nvSpPr>
          <p:cNvPr id="4" name="Slide Number Placeholder 3"/>
          <p:cNvSpPr>
            <a:spLocks noGrp="1"/>
          </p:cNvSpPr>
          <p:nvPr>
            <p:ph type="sldNum" sz="quarter" idx="10"/>
          </p:nvPr>
        </p:nvSpPr>
        <p:spPr/>
        <p:txBody>
          <a:bodyPr/>
          <a:lstStyle/>
          <a:p>
            <a:fld id="{551CE56E-86C3-40BD-80D6-37BC20C1EEFD}" type="slidenum">
              <a:rPr lang="en-IN" smtClean="0"/>
              <a:t>18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147833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Remind the students that just because a certain logging solution works in one case it will not always work in all others. For instance, sending an email when exceptions occur can work well on small deployment environments or internal projects, while it will be problematic</a:t>
            </a:r>
            <a:r>
              <a:rPr lang="en-IN"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on global scale environments. Each project requires its own logging environment and the decisions should be made early whenever possible.</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19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371591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This module introduces a wide variety of tools the students can use to help reduce the bugs in the application. After completing this lesson, students should know how to test their code, manage unexpected errors that occur while the application is running, and log important errors that occurred while the application was running. By utilizing the techniques covered in this episode, the students will be able to better resolve bugs in the application and create stable and reliable applications.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379442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Point out to the students that by utilizing logging throughout the application, they can track potential issues, particularly in non-development environments, in which debugging is normally impossible.</a:t>
            </a:r>
          </a:p>
        </p:txBody>
      </p:sp>
      <p:sp>
        <p:nvSpPr>
          <p:cNvPr id="4" name="Slide Number Placeholder 3"/>
          <p:cNvSpPr>
            <a:spLocks noGrp="1"/>
          </p:cNvSpPr>
          <p:nvPr>
            <p:ph type="sldNum" sz="quarter" idx="10"/>
          </p:nvPr>
        </p:nvSpPr>
        <p:spPr/>
        <p:txBody>
          <a:bodyPr/>
          <a:lstStyle/>
          <a:p>
            <a:fld id="{551CE56E-86C3-40BD-80D6-37BC20C1EEFD}" type="slidenum">
              <a:rPr lang="en-IN" smtClean="0"/>
              <a:t>20</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551433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starter solution contains the </a:t>
            </a:r>
            <a:r>
              <a:rPr lang="en-IN" sz="1000" b="1" dirty="0" err="1">
                <a:effectLst/>
                <a:latin typeface="Arial" panose="020B0604020202020204" pitchFamily="34" charset="0"/>
                <a:ea typeface="Calibri" panose="020F0502020204030204" pitchFamily="34" charset="0"/>
                <a:cs typeface="Times New Roman" panose="02020603050405020304" pitchFamily="18" charset="0"/>
              </a:rPr>
              <a:t>Serilog.Extensions.Logging.File</a:t>
            </a:r>
            <a:r>
              <a:rPr lang="en-IN" sz="1000" dirty="0">
                <a:effectLst/>
                <a:latin typeface="Arial" panose="020B0604020202020204" pitchFamily="34" charset="0"/>
                <a:ea typeface="Calibri" panose="020F0502020204030204" pitchFamily="34" charset="0"/>
                <a:cs typeface="Times New Roman" panose="02020603050405020304" pitchFamily="18" charset="0"/>
              </a:rPr>
              <a:t> package. Using </a:t>
            </a:r>
            <a:r>
              <a:rPr lang="en-IN" sz="1000" dirty="0" err="1">
                <a:effectLst/>
                <a:latin typeface="Arial" panose="020B0604020202020204" pitchFamily="34" charset="0"/>
                <a:ea typeface="Calibri" panose="020F0502020204030204" pitchFamily="34" charset="0"/>
                <a:cs typeface="Times New Roman" panose="02020603050405020304" pitchFamily="18" charset="0"/>
              </a:rPr>
              <a:t>Serilog</a:t>
            </a:r>
            <a:r>
              <a:rPr lang="en-IN" sz="1000" dirty="0">
                <a:effectLst/>
                <a:latin typeface="Arial" panose="020B0604020202020204" pitchFamily="34" charset="0"/>
                <a:ea typeface="Calibri" panose="020F0502020204030204" pitchFamily="34" charset="0"/>
                <a:cs typeface="Times New Roman" panose="02020603050405020304" pitchFamily="18" charset="0"/>
              </a:rPr>
              <a:t> enables you to write log messages to a file.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62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steps in the section “Demonstration: How to Log an MVC Application“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https://github.com/MicrosoftLearning/20486D-DevelopingASPNETMVCWebApplications/blob/master/Instructions/20486D_MOD10_DEMO.md#demonstration-how-to-log-an-mvc-application</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21</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3275240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a:t>
            </a:r>
            <a:r>
              <a:rPr lang="en-IN" sz="1000"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Segoe UI" panose="020B0502040204020203" pitchFamily="34" charset="0"/>
              </a:rPr>
              <a:t>will find the high-level steps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3"/>
              </a:rPr>
              <a:t>https://github.com/MicrosoftLearning/20486D-DevelopingASPNETMVCWebApplications/blob/master/Instructions/20486D_MOD10_LAB_MANUAL.md</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IN" sz="1000" u="sng" dirty="0">
                <a:solidFill>
                  <a:srgbClr val="0563C1"/>
                </a:solidFill>
                <a:effectLst/>
                <a:latin typeface="Arial" panose="020B0604020202020204" pitchFamily="34" charset="0"/>
                <a:ea typeface="Calibri" panose="020F0502020204030204" pitchFamily="34" charset="0"/>
                <a:cs typeface="Segoe UI" panose="020B0502040204020203" pitchFamily="34" charset="0"/>
                <a:hlinkClick r:id="rId4"/>
              </a:rPr>
              <a:t>https://github.com/MicrosoftLearning/20486D-DevelopingASPNETMVCWebApplications/blob/master/Instructions/20486D_MOD10_LAK.md</a:t>
            </a:r>
            <a:r>
              <a:rPr lang="en-IN" sz="1000" dirty="0">
                <a:effectLst/>
                <a:latin typeface="Arial" panose="020B0604020202020204" pitchFamily="34" charset="0"/>
                <a:ea typeface="Calibri" panose="020F0502020204030204" pitchFamily="34" charset="0"/>
                <a:cs typeface="Segoe UI" panose="020B0502040204020203" pitchFamily="34" charset="0"/>
              </a:rPr>
              <a:t>.</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1: Testing a Model</a:t>
            </a:r>
          </a:p>
          <a:p>
            <a:r>
              <a:rPr lang="en-US" sz="1000" dirty="0">
                <a:latin typeface="Arial" panose="020B0604020202020204" pitchFamily="34" charset="0"/>
                <a:ea typeface="Calibri" panose="020F0502020204030204" pitchFamily="34" charset="0"/>
                <a:cs typeface="Times New Roman" panose="02020603050405020304" pitchFamily="18" charset="0"/>
              </a:rPr>
              <a:t>You are required to develop an </a:t>
            </a:r>
            <a:r>
              <a:rPr lang="en-US" sz="1000" b="1" dirty="0">
                <a:latin typeface="Arial" panose="020B0604020202020204" pitchFamily="34" charset="0"/>
                <a:ea typeface="Calibri" panose="020F0502020204030204" pitchFamily="34" charset="0"/>
                <a:cs typeface="Times New Roman" panose="02020603050405020304" pitchFamily="18" charset="0"/>
              </a:rPr>
              <a:t>ASP.NET Core MVC </a:t>
            </a:r>
            <a:r>
              <a:rPr lang="en-US" sz="1000" dirty="0">
                <a:latin typeface="Arial" panose="020B0604020202020204" pitchFamily="34" charset="0"/>
                <a:ea typeface="Calibri" panose="020F0502020204030204" pitchFamily="34" charset="0"/>
                <a:cs typeface="Times New Roman" panose="02020603050405020304" pitchFamily="18" charset="0"/>
              </a:rPr>
              <a:t>application in a test-driven environment.</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create an </a:t>
            </a:r>
            <a:r>
              <a:rPr lang="en-US" sz="1000" b="1" dirty="0" err="1">
                <a:latin typeface="Arial" panose="020B0604020202020204" pitchFamily="34" charset="0"/>
                <a:ea typeface="Calibri" panose="020F0502020204030204" pitchFamily="34" charset="0"/>
                <a:cs typeface="Times New Roman" panose="02020603050405020304" pitchFamily="18" charset="0"/>
              </a:rPr>
              <a:t>MSTest</a:t>
            </a:r>
            <a:r>
              <a:rPr lang="en-US" sz="1000" dirty="0">
                <a:latin typeface="Arial" panose="020B0604020202020204" pitchFamily="34" charset="0"/>
                <a:ea typeface="Calibri" panose="020F0502020204030204" pitchFamily="34" charset="0"/>
                <a:cs typeface="Times New Roman" panose="02020603050405020304" pitchFamily="18" charset="0"/>
              </a:rPr>
              <a:t> testing project and add it to the solution, add the </a:t>
            </a:r>
            <a:r>
              <a:rPr lang="en-US" sz="1000" b="1" dirty="0">
                <a:latin typeface="Arial" panose="020B0604020202020204" pitchFamily="34" charset="0"/>
                <a:ea typeface="Calibri" panose="020F0502020204030204" pitchFamily="34" charset="0"/>
                <a:cs typeface="Times New Roman" panose="02020603050405020304" pitchFamily="18" charset="0"/>
              </a:rPr>
              <a:t>ASP.NET Core MVC</a:t>
            </a:r>
            <a:r>
              <a:rPr lang="en-US" sz="1000" dirty="0">
                <a:latin typeface="Arial" panose="020B0604020202020204" pitchFamily="34" charset="0"/>
                <a:ea typeface="Calibri" panose="020F0502020204030204" pitchFamily="34" charset="0"/>
                <a:cs typeface="Times New Roman" panose="02020603050405020304" pitchFamily="18" charset="0"/>
              </a:rPr>
              <a:t> website application to its list of dependencies, and then test the </a:t>
            </a:r>
            <a:r>
              <a:rPr lang="en-US" sz="1000" b="1" dirty="0">
                <a:latin typeface="Arial" panose="020B0604020202020204" pitchFamily="34" charset="0"/>
                <a:ea typeface="Calibri" panose="020F0502020204030204" pitchFamily="34" charset="0"/>
                <a:cs typeface="Times New Roman" panose="02020603050405020304" pitchFamily="18" charset="0"/>
              </a:rPr>
              <a:t>Shirt</a:t>
            </a:r>
            <a:r>
              <a:rPr lang="en-US" sz="1000" dirty="0">
                <a:latin typeface="Arial" panose="020B0604020202020204" pitchFamily="34" charset="0"/>
                <a:ea typeface="Calibri" panose="020F0502020204030204" pitchFamily="34" charset="0"/>
                <a:cs typeface="Times New Roman" panose="02020603050405020304" pitchFamily="18" charset="0"/>
              </a:rPr>
              <a:t> model. </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 </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Add a Testing Project.</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Write a test for a model.</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Run the unit test – it should fail.</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Implement the model class so the test will pass.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Run the unit test – it succeeds.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2: Testing a Controller using a Fake Repository</a:t>
            </a:r>
            <a:br>
              <a:rPr lang="en-IN" sz="1000" strike="sngStrike"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br>
            <a:br>
              <a:rPr lang="en-IN" sz="1000" strike="sngStrike"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After creating a test project and testing the model, you are now required to test the controller.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To do this, you will need to create a repository interface as a dependency for the controller to gain access to the data. To test the controller, you will create a fake repository as a substitute, and then provide it to the controller via its constructor.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latin typeface="Arial" panose="020B0604020202020204" pitchFamily="34" charset="0"/>
                <a:ea typeface="Calibri" panose="020F0502020204030204" pitchFamily="34" charset="0"/>
                <a:cs typeface="Times New Roman" panose="02020603050405020304" pitchFamily="18" charset="0"/>
              </a:rPr>
              <a:t> </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Create an interface repository.</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Implement the interface repository using a fake repository.</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marL="342000" lvl="0" indent="-342000">
              <a:lnSpc>
                <a:spcPct val="114000"/>
              </a:lnSpc>
              <a:spcAft>
                <a:spcPts val="995"/>
              </a:spcAft>
              <a:buFont typeface="+mj-lt"/>
              <a:buAutoNum type="arabicPeriod"/>
            </a:pPr>
            <a:r>
              <a:rPr lang="en-US" sz="1000" dirty="0">
                <a:latin typeface="Arial" panose="020B0604020202020204" pitchFamily="34" charset="0"/>
                <a:ea typeface="Calibri" panose="020F0502020204030204" pitchFamily="34" charset="0"/>
                <a:cs typeface="Times New Roman" panose="02020603050405020304" pitchFamily="18" charset="0"/>
              </a:rPr>
              <a:t>Pass the fake repository to the constructor of a controller.</a:t>
            </a:r>
            <a:endParaRPr lang="en-IN" sz="1000" dirty="0">
              <a:latin typeface="Arial" panose="020B0604020202020204" pitchFamily="34" charset="0"/>
              <a:ea typeface="Calibri" panose="020F0502020204030204" pitchFamily="34" charset="0"/>
              <a:cs typeface="Times New Roman" panose="02020603050405020304" pitchFamily="18" charset="0"/>
            </a:endParaRPr>
          </a:p>
          <a:p>
            <a:r>
              <a:rPr lang="en-US" sz="1000" dirty="0"/>
              <a:t> </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22</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10: Testing and Troubleshooting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endParaRPr lang="en-IN" sz="1000" dirty="0">
              <a:latin typeface="Arial" panose="020B0604020202020204" pitchFamily="34" charset="0"/>
            </a:endParaRPr>
          </a:p>
        </p:txBody>
      </p:sp>
    </p:spTree>
    <p:extLst>
      <p:ext uri="{BB962C8B-B14F-4D97-AF65-F5344CB8AC3E}">
        <p14:creationId xmlns:p14="http://schemas.microsoft.com/office/powerpoint/2010/main" val="2529592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This lesson focuses on unit testing, which can be performed throughout the development of a project, rather than integration testing or acceptance testing, which can only be performed when several components reach completion. Ensure that the students are clear on the difference between unit testing, integration testing, and acceptance testing.</a:t>
            </a:r>
          </a:p>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in Microsoft ASP.NET Core MVC web applications, unit tests can instantiate model classes or controllers and call their methods and actions. For example, you can write a unit test that creates a new </a:t>
            </a:r>
            <a:r>
              <a:rPr lang="en-IN" sz="1000" b="1">
                <a:effectLst/>
                <a:latin typeface="Arial" panose="020B0604020202020204" pitchFamily="34" charset="0"/>
                <a:ea typeface="Calibri" panose="020F0502020204030204" pitchFamily="34" charset="0"/>
                <a:cs typeface="Times New Roman" panose="02020603050405020304" pitchFamily="18" charset="0"/>
              </a:rPr>
              <a:t>Product</a:t>
            </a:r>
            <a:r>
              <a:rPr lang="en-IN" sz="1000">
                <a:effectLst/>
                <a:latin typeface="Arial" panose="020B0604020202020204" pitchFamily="34" charset="0"/>
                <a:ea typeface="Calibri" panose="020F0502020204030204" pitchFamily="34" charset="0"/>
                <a:cs typeface="Times New Roman" panose="02020603050405020304" pitchFamily="18" charset="0"/>
              </a:rPr>
              <a:t> object and tests that a method called </a:t>
            </a:r>
            <a:r>
              <a:rPr lang="en-IN" sz="1000" b="1">
                <a:effectLst/>
                <a:latin typeface="Arial" panose="020B0604020202020204" pitchFamily="34" charset="0"/>
                <a:ea typeface="Calibri" panose="020F0502020204030204" pitchFamily="34" charset="0"/>
                <a:cs typeface="Times New Roman" panose="02020603050405020304" pitchFamily="18" charset="0"/>
              </a:rPr>
              <a:t>Buy</a:t>
            </a:r>
            <a:r>
              <a:rPr lang="en-IN" sz="1000">
                <a:effectLst/>
                <a:latin typeface="Arial" panose="020B0604020202020204" pitchFamily="34" charset="0"/>
                <a:ea typeface="Calibri" panose="020F0502020204030204" pitchFamily="34" charset="0"/>
                <a:cs typeface="Times New Roman" panose="02020603050405020304" pitchFamily="18" charset="0"/>
              </a:rPr>
              <a:t> returns a </a:t>
            </a:r>
            <a:r>
              <a:rPr lang="en-IN" sz="1000" b="1">
                <a:effectLst/>
                <a:latin typeface="Arial" panose="020B0604020202020204" pitchFamily="34" charset="0"/>
                <a:ea typeface="Calibri" panose="020F0502020204030204" pitchFamily="34" charset="0"/>
                <a:cs typeface="Times New Roman" panose="02020603050405020304" pitchFamily="18" charset="0"/>
              </a:rPr>
              <a:t>Cart</a:t>
            </a:r>
            <a:r>
              <a:rPr lang="en-IN" sz="1000">
                <a:effectLst/>
                <a:latin typeface="Arial" panose="020B0604020202020204" pitchFamily="34" charset="0"/>
                <a:ea typeface="Calibri" panose="020F0502020204030204" pitchFamily="34" charset="0"/>
                <a:cs typeface="Times New Roman" panose="02020603050405020304" pitchFamily="18" charset="0"/>
              </a:rPr>
              <a:t> object.</a:t>
            </a:r>
          </a:p>
        </p:txBody>
      </p:sp>
      <p:sp>
        <p:nvSpPr>
          <p:cNvPr id="4" name="Slide Number Placeholder 3"/>
          <p:cNvSpPr>
            <a:spLocks noGrp="1"/>
          </p:cNvSpPr>
          <p:nvPr>
            <p:ph type="sldNum" sz="quarter" idx="10"/>
          </p:nvPr>
        </p:nvSpPr>
        <p:spPr/>
        <p:txBody>
          <a:bodyPr/>
          <a:lstStyle/>
          <a:p>
            <a:fld id="{551CE56E-86C3-40BD-80D6-37BC20C1EEFD}" type="slidenum">
              <a:rPr lang="en-IN" smtClean="0"/>
              <a:t>3</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13328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Point out that dependency injection makes it easier to write comprehensive tests for a single component by allowing easy creation of mock dependencies and completely removing direct reliance on other classes.</a:t>
            </a:r>
          </a:p>
        </p:txBody>
      </p:sp>
      <p:sp>
        <p:nvSpPr>
          <p:cNvPr id="4" name="Slide Number Placeholder 3"/>
          <p:cNvSpPr>
            <a:spLocks noGrp="1"/>
          </p:cNvSpPr>
          <p:nvPr>
            <p:ph type="sldNum" sz="quarter" idx="10"/>
          </p:nvPr>
        </p:nvSpPr>
        <p:spPr/>
        <p:txBody>
          <a:bodyPr/>
          <a:lstStyle/>
          <a:p>
            <a:fld id="{551CE56E-86C3-40BD-80D6-37BC20C1EEFD}" type="slidenum">
              <a:rPr lang="en-IN" smtClean="0"/>
              <a:t>4</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01392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TDD is a common methodology that enables developers to create comprehensive suites of tests, ensuring that code remains correct, and still performs the necessary actions, even after changes are made.</a:t>
            </a:r>
          </a:p>
        </p:txBody>
      </p:sp>
      <p:sp>
        <p:nvSpPr>
          <p:cNvPr id="4" name="Slide Number Placeholder 3"/>
          <p:cNvSpPr>
            <a:spLocks noGrp="1"/>
          </p:cNvSpPr>
          <p:nvPr>
            <p:ph type="sldNum" sz="quarter" idx="10"/>
          </p:nvPr>
        </p:nvSpPr>
        <p:spPr/>
        <p:txBody>
          <a:bodyPr/>
          <a:lstStyle/>
          <a:p>
            <a:fld id="{551CE56E-86C3-40BD-80D6-37BC20C1EEFD}" type="slidenum">
              <a:rPr lang="en-IN" smtClean="0"/>
              <a:t>5</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2119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This topic introduces the concept of loose coupling but deliberately avoids using code samples to illustrate it. This is because loose coupling is a theoretical concept that students must understand conceptually before they can effectively write code to implement it. Try to ensure that students comprehend loose coupling and its benefits, particularly in testing, before you show code for interfaces and implementations of loosely coupled classes.</a:t>
            </a:r>
          </a:p>
        </p:txBody>
      </p:sp>
      <p:sp>
        <p:nvSpPr>
          <p:cNvPr id="4" name="Slide Number Placeholder 3"/>
          <p:cNvSpPr>
            <a:spLocks noGrp="1"/>
          </p:cNvSpPr>
          <p:nvPr>
            <p:ph type="sldNum" sz="quarter" idx="10"/>
          </p:nvPr>
        </p:nvSpPr>
        <p:spPr/>
        <p:txBody>
          <a:bodyPr/>
          <a:lstStyle/>
          <a:p>
            <a:fld id="{551CE56E-86C3-40BD-80D6-37BC20C1EEFD}" type="slidenum">
              <a:rPr lang="en-IN" smtClean="0"/>
              <a:t>6</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43073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a:t>
            </a:r>
            <a:r>
              <a:rPr lang="en-IN" sz="1000">
                <a:effectLst/>
                <a:latin typeface="Arial" panose="020B0604020202020204" pitchFamily="34" charset="0"/>
                <a:ea typeface="Calibri" panose="020F0502020204030204" pitchFamily="34" charset="0"/>
                <a:cs typeface="Segoe UI" panose="020B0502040204020203" pitchFamily="34" charset="0"/>
              </a:rPr>
              <a:t>the ASP.NET Core MVC programming model is easy to integrate with the principles of unit testing and TDD because of its separation of concerns into model, controllers, and views, as well as its support of dependency injection.</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7</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1495783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a:effectLst/>
                <a:latin typeface="Arial" panose="020B0604020202020204" pitchFamily="34" charset="0"/>
                <a:ea typeface="Calibri" panose="020F0502020204030204" pitchFamily="34" charset="0"/>
                <a:cs typeface="Times New Roman" panose="02020603050405020304" pitchFamily="18" charset="0"/>
              </a:rPr>
              <a:t>Mention that </a:t>
            </a:r>
            <a:r>
              <a:rPr lang="en-IN" sz="1000">
                <a:effectLst/>
                <a:latin typeface="Arial" panose="020B0604020202020204" pitchFamily="34" charset="0"/>
                <a:ea typeface="Calibri" panose="020F0502020204030204" pitchFamily="34" charset="0"/>
                <a:cs typeface="Segoe UI" panose="020B0502040204020203" pitchFamily="34" charset="0"/>
              </a:rPr>
              <a:t>unlike models, which are simple classes designed to be mainly self-sufficient without being reliant on other classes, controllers are more complex to test. To test controllers, you will need some additional work because an individual controller can potentially rely on models, repositories, and services and more.</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8</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679080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a:effectLst/>
                <a:latin typeface="Arial" panose="020B0604020202020204" pitchFamily="34" charset="0"/>
                <a:ea typeface="Calibri" panose="020F0502020204030204" pitchFamily="34" charset="0"/>
                <a:cs typeface="Times New Roman" panose="02020603050405020304" pitchFamily="18" charset="0"/>
              </a:rPr>
              <a:t>This extra slide shows how to write a unit test that uses a test double for the </a:t>
            </a:r>
            <a:r>
              <a:rPr lang="en-IN" sz="1000" b="1">
                <a:effectLst/>
                <a:latin typeface="Arial" panose="020B0604020202020204" pitchFamily="34" charset="0"/>
                <a:ea typeface="Calibri" panose="020F0502020204030204" pitchFamily="34" charset="0"/>
                <a:cs typeface="Times New Roman" panose="02020603050405020304" pitchFamily="18" charset="0"/>
              </a:rPr>
              <a:t>Product</a:t>
            </a:r>
            <a:r>
              <a:rPr lang="en-GB" sz="1000">
                <a:effectLst/>
                <a:latin typeface="Arial" panose="020B0604020202020204" pitchFamily="34" charset="0"/>
                <a:ea typeface="Calibri" panose="020F0502020204030204" pitchFamily="34" charset="0"/>
                <a:cs typeface="Times New Roman" panose="02020603050405020304" pitchFamily="18" charset="0"/>
              </a:rPr>
              <a:t> repository. By using this technique, you can test business logic without relying on database connections and other infrastructure.</a:t>
            </a:r>
            <a:endParaRPr lang="en-IN"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51CE56E-86C3-40BD-80D6-37BC20C1EEFD}" type="slidenum">
              <a:rPr lang="en-IN" smtClean="0"/>
              <a:t>9</a:t>
            </a:fld>
            <a:endParaRPr lang="en-IN"/>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00000"/>
                </a:solidFill>
                <a:latin typeface="Arial" panose="020B0604020202020204" pitchFamily="34" charset="0"/>
              </a:rPr>
              <a:t>20486D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336699"/>
                </a:solidFill>
                <a:latin typeface="Arial" panose="020B0604020202020204" pitchFamily="34" charset="0"/>
              </a:rPr>
              <a:t>10: Testing and Troubleshooting</a:t>
            </a:r>
          </a:p>
        </p:txBody>
      </p:sp>
    </p:spTree>
    <p:extLst>
      <p:ext uri="{BB962C8B-B14F-4D97-AF65-F5344CB8AC3E}">
        <p14:creationId xmlns:p14="http://schemas.microsoft.com/office/powerpoint/2010/main" val="238055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6416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09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442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74316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2829949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224176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066771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4137610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3227436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499024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850307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6930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095681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53460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308214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824779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2957208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4141847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5796029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277581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487784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269240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429964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74355581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717964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6376239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32954041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1550299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5998438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20965629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18733171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3266452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1003284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1032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5195272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11/17/2021</a:t>
            </a:fld>
            <a:endParaRPr lang="en-US" dirty="0"/>
          </a:p>
        </p:txBody>
      </p:sp>
    </p:spTree>
    <p:extLst>
      <p:ext uri="{BB962C8B-B14F-4D97-AF65-F5344CB8AC3E}">
        <p14:creationId xmlns:p14="http://schemas.microsoft.com/office/powerpoint/2010/main" val="23356028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746855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5951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23681180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232316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850773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0024232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64069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26664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71221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7690001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8647865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4707887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8579596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6303077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9523109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9671358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9017154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9234053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331691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1629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07647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4989590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222569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7711023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8018730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9225094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37710330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2172531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1702162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396038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8986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5064981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9922239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35318406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372337178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19715920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2866501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35136424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40573747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253288383"/>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98958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6880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9100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4090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737703643"/>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 id="2147484029" r:id="rId18"/>
    <p:sldLayoutId id="2147484030" r:id="rId19"/>
    <p:sldLayoutId id="2147484031" r:id="rId20"/>
    <p:sldLayoutId id="2147484032" r:id="rId21"/>
    <p:sldLayoutId id="2147484033" r:id="rId22"/>
    <p:sldLayoutId id="2147484034" r:id="rId23"/>
    <p:sldLayoutId id="2147484035" r:id="rId24"/>
    <p:sldLayoutId id="2147484036" r:id="rId25"/>
    <p:sldLayoutId id="2147484037" r:id="rId26"/>
    <p:sldLayoutId id="2147484038" r:id="rId27"/>
    <p:sldLayoutId id="2147484039" r:id="rId28"/>
    <p:sldLayoutId id="2147484040" r:id="rId29"/>
    <p:sldLayoutId id="2147484041" r:id="rId30"/>
    <p:sldLayoutId id="2147484042" r:id="rId31"/>
    <p:sldLayoutId id="2147484043" r:id="rId32"/>
    <p:sldLayoutId id="2147484044" r:id="rId33"/>
    <p:sldLayoutId id="2147484045" r:id="rId34"/>
    <p:sldLayoutId id="2147484079" r:id="rId35"/>
    <p:sldLayoutId id="2147484080"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2584314243"/>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3500208511"/>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 id="2147484077" r:id="rId18"/>
    <p:sldLayoutId id="2147484078"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a:t>Module 10</a:t>
            </a:r>
          </a:p>
        </p:txBody>
      </p:sp>
      <p:sp>
        <p:nvSpPr>
          <p:cNvPr id="3" name="Subtitle 2"/>
          <p:cNvSpPr>
            <a:spLocks noGrp="1"/>
          </p:cNvSpPr>
          <p:nvPr>
            <p:ph type="subTitle" idx="1"/>
          </p:nvPr>
        </p:nvSpPr>
        <p:spPr/>
        <p:txBody>
          <a:bodyPr>
            <a:normAutofit/>
          </a:bodyPr>
          <a:lstStyle/>
          <a:p>
            <a:r>
              <a:rPr lang="en-IN" sz="3200" dirty="0"/>
              <a:t>Testing and Troubleshooting
</a:t>
            </a:r>
          </a:p>
        </p:txBody>
      </p:sp>
    </p:spTree>
    <p:extLst>
      <p:ext uri="{BB962C8B-B14F-4D97-AF65-F5344CB8AC3E}">
        <p14:creationId xmlns:p14="http://schemas.microsoft.com/office/powerpoint/2010/main" val="287097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45293e7-335c-45b0-8bcd-77320528ec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Demonstration: How to Run Unit Tests</a:t>
            </a:r>
            <a:endParaRPr lang="en-IN" sz="2400"/>
          </a:p>
        </p:txBody>
      </p:sp>
      <p:sp>
        <p:nvSpPr>
          <p:cNvPr id="4" name="Content Placeholder 2"/>
          <p:cNvSpPr txBox="1">
            <a:spLocks/>
          </p:cNvSpPr>
          <p:nvPr/>
        </p:nvSpPr>
        <p:spPr>
          <a:xfrm>
            <a:off x="1179443" y="1484243"/>
            <a:ext cx="8815407" cy="468432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000" kern="0" dirty="0">
                <a:solidFill>
                  <a:srgbClr val="000000"/>
                </a:solidFill>
                <a:latin typeface="+mn-lt"/>
              </a:rPr>
              <a:t>In this demonstration, you will see how to:</a:t>
            </a:r>
          </a:p>
          <a:p>
            <a:pPr marL="216000"/>
            <a:r>
              <a:rPr lang="en-US" sz="2000" kern="0" dirty="0">
                <a:solidFill>
                  <a:srgbClr val="000000"/>
                </a:solidFill>
                <a:latin typeface="+mn-lt"/>
              </a:rPr>
              <a:t>Add a new test project,</a:t>
            </a:r>
            <a:r>
              <a:rPr lang="en-US" sz="2000" b="1" kern="0" dirty="0">
                <a:solidFill>
                  <a:srgbClr val="000000"/>
                </a:solidFill>
                <a:latin typeface="+mn-lt"/>
              </a:rPr>
              <a:t> </a:t>
            </a:r>
            <a:r>
              <a:rPr lang="en-US" sz="2000" b="1" kern="0" dirty="0" err="1">
                <a:solidFill>
                  <a:srgbClr val="000000"/>
                </a:solidFill>
                <a:latin typeface="+mn-lt"/>
              </a:rPr>
              <a:t>ProductsWebsite.Tests</a:t>
            </a:r>
            <a:r>
              <a:rPr lang="en-US" sz="2000" kern="0" dirty="0">
                <a:solidFill>
                  <a:srgbClr val="000000"/>
                </a:solidFill>
                <a:latin typeface="+mn-lt"/>
              </a:rPr>
              <a:t>, to a solution to test an ASP.NET Core web application </a:t>
            </a:r>
          </a:p>
          <a:p>
            <a:pPr marL="216000"/>
            <a:r>
              <a:rPr lang="en-US" sz="2000" kern="0" dirty="0">
                <a:solidFill>
                  <a:srgbClr val="000000"/>
                </a:solidFill>
                <a:latin typeface="+mn-lt"/>
              </a:rPr>
              <a:t>Create code for two unit tests</a:t>
            </a:r>
          </a:p>
          <a:p>
            <a:pPr marL="216000"/>
            <a:r>
              <a:rPr lang="en-US" sz="2000" kern="0" dirty="0">
                <a:solidFill>
                  <a:srgbClr val="000000"/>
                </a:solidFill>
                <a:latin typeface="+mn-lt"/>
              </a:rPr>
              <a:t>Observe the results of the unit tests – one of them fails and the other one passes</a:t>
            </a:r>
          </a:p>
          <a:p>
            <a:pPr marL="216000"/>
            <a:r>
              <a:rPr lang="en-US" sz="2000" kern="0" dirty="0">
                <a:solidFill>
                  <a:srgbClr val="000000"/>
                </a:solidFill>
                <a:latin typeface="+mn-lt"/>
              </a:rPr>
              <a:t>Fix the code</a:t>
            </a:r>
          </a:p>
          <a:p>
            <a:pPr marL="216000"/>
            <a:r>
              <a:rPr lang="en-US" sz="2000" kern="0" dirty="0">
                <a:solidFill>
                  <a:srgbClr val="000000"/>
                </a:solidFill>
                <a:latin typeface="+mn-lt"/>
              </a:rPr>
              <a:t>Observe the results of the unit tests – both of them pass</a:t>
            </a:r>
          </a:p>
          <a:p>
            <a:pPr lvl="0"/>
            <a:endParaRPr lang="en-US" sz="2000" kern="0" dirty="0">
              <a:solidFill>
                <a:srgbClr val="000000"/>
              </a:solidFill>
              <a:latin typeface="+mn-lt"/>
            </a:endParaRPr>
          </a:p>
        </p:txBody>
      </p:sp>
    </p:spTree>
    <p:extLst>
      <p:ext uri="{BB962C8B-B14F-4D97-AF65-F5344CB8AC3E}">
        <p14:creationId xmlns:p14="http://schemas.microsoft.com/office/powerpoint/2010/main" val="375917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873f09cc-05a6-41e2-9fbe-51576d695e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a:t>Using Mocking Frameworks</a:t>
            </a:r>
          </a:p>
        </p:txBody>
      </p:sp>
      <p:sp>
        <p:nvSpPr>
          <p:cNvPr id="4" name="Content Placeholder 2"/>
          <p:cNvSpPr txBox="1">
            <a:spLocks/>
          </p:cNvSpPr>
          <p:nvPr/>
        </p:nvSpPr>
        <p:spPr>
          <a:xfrm>
            <a:off x="1296000" y="1537251"/>
            <a:ext cx="8805944" cy="46313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A mocking framework automates the creation of mock objects during tests</a:t>
            </a:r>
          </a:p>
          <a:p>
            <a:pPr marL="360000" lvl="1"/>
            <a:r>
              <a:rPr lang="en-US" sz="2000" kern="0" dirty="0">
                <a:solidFill>
                  <a:srgbClr val="000000"/>
                </a:solidFill>
                <a:latin typeface="+mn-lt"/>
              </a:rPr>
              <a:t>You can automate the creation of a single object</a:t>
            </a:r>
          </a:p>
          <a:p>
            <a:pPr marL="360000" lvl="1"/>
            <a:r>
              <a:rPr lang="en-US" sz="2000" kern="0" dirty="0">
                <a:solidFill>
                  <a:srgbClr val="000000"/>
                </a:solidFill>
                <a:latin typeface="+mn-lt"/>
              </a:rPr>
              <a:t>You can automate the creation of multiple objects of the same type</a:t>
            </a:r>
          </a:p>
          <a:p>
            <a:pPr marL="360000" lvl="1"/>
            <a:r>
              <a:rPr lang="en-US" sz="2000" kern="0" dirty="0">
                <a:solidFill>
                  <a:srgbClr val="000000"/>
                </a:solidFill>
                <a:latin typeface="+mn-lt"/>
              </a:rPr>
              <a:t>You can automate the creation of multiple objects that implement different interfaces</a:t>
            </a:r>
          </a:p>
          <a:p>
            <a:pPr lvl="1">
              <a:buNone/>
            </a:pPr>
            <a:endParaRPr lang="en-US" sz="2000" kern="0" dirty="0">
              <a:solidFill>
                <a:srgbClr val="000000"/>
              </a:solidFill>
              <a:latin typeface="+mn-lt"/>
            </a:endParaRPr>
          </a:p>
          <a:p>
            <a:pPr lvl="0"/>
            <a:r>
              <a:rPr lang="en-US" sz="2000" kern="0" dirty="0">
                <a:solidFill>
                  <a:srgbClr val="000000"/>
                </a:solidFill>
                <a:latin typeface="+mn-lt"/>
              </a:rPr>
              <a:t>The mocking framework saves time when writing unit tests</a:t>
            </a:r>
          </a:p>
        </p:txBody>
      </p:sp>
    </p:spTree>
    <p:extLst>
      <p:ext uri="{BB962C8B-B14F-4D97-AF65-F5344CB8AC3E}">
        <p14:creationId xmlns:p14="http://schemas.microsoft.com/office/powerpoint/2010/main" val="174102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5381c03-700e-4d78-bd11-8288a02b90aa">
    <p:spTree>
      <p:nvGrpSpPr>
        <p:cNvPr id="1" name=""/>
        <p:cNvGrpSpPr/>
        <p:nvPr/>
      </p:nvGrpSpPr>
      <p:grpSpPr>
        <a:xfrm>
          <a:off x="0" y="0"/>
          <a:ext cx="0" cy="0"/>
          <a:chOff x="0" y="0"/>
          <a:chExt cx="0" cy="0"/>
        </a:xfrm>
      </p:grpSpPr>
      <p:sp>
        <p:nvSpPr>
          <p:cNvPr id="2" name="Title 1"/>
          <p:cNvSpPr>
            <a:spLocks noGrp="1"/>
          </p:cNvSpPr>
          <p:nvPr>
            <p:ph type="title"/>
          </p:nvPr>
        </p:nvSpPr>
        <p:spPr>
          <a:xfrm>
            <a:off x="1408392" y="741757"/>
            <a:ext cx="9639215" cy="740664"/>
          </a:xfrm>
        </p:spPr>
        <p:txBody>
          <a:bodyPr/>
          <a:lstStyle/>
          <a:p>
            <a:r>
              <a:rPr lang="en-US" sz="2400" dirty="0"/>
              <a:t>Lesson 2: Implementing an Exception Handling Strategy</a:t>
            </a:r>
            <a:endParaRPr lang="en-IN" sz="2400" dirty="0"/>
          </a:p>
        </p:txBody>
      </p:sp>
      <p:sp>
        <p:nvSpPr>
          <p:cNvPr id="3" name="Text Placeholder 2"/>
          <p:cNvSpPr>
            <a:spLocks noGrp="1"/>
          </p:cNvSpPr>
          <p:nvPr>
            <p:ph type="body" idx="1"/>
          </p:nvPr>
        </p:nvSpPr>
        <p:spPr/>
        <p:txBody>
          <a:bodyPr>
            <a:normAutofit/>
          </a:bodyPr>
          <a:lstStyle/>
          <a:p>
            <a:r>
              <a:rPr lang="en-US" sz="2000" dirty="0"/>
              <a:t>Raising and Catching Exceptions
Working with Multiple Environments
Configuring Error Handling
Demonstration: How to Configure Exception Handling</a:t>
            </a:r>
            <a:endParaRPr lang="en-IN" sz="2000" dirty="0"/>
          </a:p>
        </p:txBody>
      </p:sp>
    </p:spTree>
    <p:extLst>
      <p:ext uri="{BB962C8B-B14F-4D97-AF65-F5344CB8AC3E}">
        <p14:creationId xmlns:p14="http://schemas.microsoft.com/office/powerpoint/2010/main" val="305415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dfc8785-e862-4502-84f7-a0a60a7230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Raising and Catching Exceptions</a:t>
            </a:r>
          </a:p>
        </p:txBody>
      </p:sp>
      <p:sp>
        <p:nvSpPr>
          <p:cNvPr id="4" name="Content Placeholder 2"/>
          <p:cNvSpPr txBox="1">
            <a:spLocks/>
          </p:cNvSpPr>
          <p:nvPr/>
        </p:nvSpPr>
        <p:spPr>
          <a:xfrm>
            <a:off x="1296000" y="1470991"/>
            <a:ext cx="8805944" cy="469758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The most common method to catch an exception is to use the </a:t>
            </a:r>
            <a:r>
              <a:rPr lang="en-US" sz="2000" b="1" kern="0" dirty="0">
                <a:solidFill>
                  <a:srgbClr val="000000"/>
                </a:solidFill>
                <a:latin typeface="+mn-lt"/>
              </a:rPr>
              <a:t>try/catch</a:t>
            </a:r>
            <a:r>
              <a:rPr lang="en-US" sz="2000" kern="0" dirty="0">
                <a:solidFill>
                  <a:srgbClr val="000000"/>
                </a:solidFill>
                <a:latin typeface="+mn-lt"/>
              </a:rPr>
              <a:t> block</a:t>
            </a:r>
          </a:p>
          <a:p>
            <a:pPr lvl="0"/>
            <a:r>
              <a:rPr lang="en-US" sz="2000" kern="0" dirty="0">
                <a:solidFill>
                  <a:srgbClr val="000000"/>
                </a:solidFill>
                <a:latin typeface="+mn-lt"/>
              </a:rPr>
              <a:t>You can add custom exceptions or use existing ones</a:t>
            </a:r>
          </a:p>
          <a:p>
            <a:pPr marL="0" indent="0">
              <a:buNone/>
            </a:pPr>
            <a:r>
              <a:rPr lang="en-US" sz="1800" kern="0" dirty="0">
                <a:solidFill>
                  <a:srgbClr val="000000"/>
                </a:solidFill>
              </a:rPr>
              <a:t>	</a:t>
            </a:r>
            <a:r>
              <a:rPr lang="en-US" sz="2000" kern="0" dirty="0">
                <a:solidFill>
                  <a:srgbClr val="000000"/>
                </a:solidFill>
                <a:latin typeface="Consolas" panose="020B0609020204030204" pitchFamily="49" charset="0"/>
              </a:rPr>
              <a:t>throw new </a:t>
            </a:r>
            <a:r>
              <a:rPr lang="en-US" sz="2000" kern="0" dirty="0" err="1">
                <a:solidFill>
                  <a:srgbClr val="000000"/>
                </a:solidFill>
                <a:latin typeface="Consolas" panose="020B0609020204030204" pitchFamily="49" charset="0"/>
              </a:rPr>
              <a:t>ArgumentNullException</a:t>
            </a:r>
            <a:r>
              <a:rPr lang="en-US" sz="2000" kern="0" dirty="0">
                <a:solidFill>
                  <a:srgbClr val="000000"/>
                </a:solidFill>
                <a:latin typeface="Consolas" panose="020B0609020204030204" pitchFamily="49" charset="0"/>
              </a:rPr>
              <a:t>();</a:t>
            </a:r>
          </a:p>
          <a:p>
            <a:pPr marL="0" indent="0">
              <a:buNone/>
            </a:pPr>
            <a:r>
              <a:rPr lang="en-US" sz="2000" kern="0" dirty="0">
                <a:solidFill>
                  <a:srgbClr val="000000"/>
                </a:solidFill>
                <a:latin typeface="Consolas" panose="020B0609020204030204" pitchFamily="49" charset="0"/>
              </a:rPr>
              <a:t>	…</a:t>
            </a:r>
          </a:p>
          <a:p>
            <a:pPr marL="0" indent="0">
              <a:buNone/>
            </a:pPr>
            <a:r>
              <a:rPr lang="en-US" sz="2000" kern="0" dirty="0">
                <a:solidFill>
                  <a:srgbClr val="000000"/>
                </a:solidFill>
                <a:latin typeface="Consolas" panose="020B0609020204030204" pitchFamily="49" charset="0"/>
              </a:rPr>
              <a:t>	</a:t>
            </a:r>
            <a:r>
              <a:rPr lang="en-GB" sz="2000" kern="0" dirty="0">
                <a:solidFill>
                  <a:srgbClr val="000000"/>
                </a:solidFill>
                <a:latin typeface="Consolas" panose="020B0609020204030204" pitchFamily="49" charset="0"/>
              </a:rPr>
              <a:t>try</a:t>
            </a:r>
          </a:p>
          <a:p>
            <a:pPr marL="0" indent="0">
              <a:buNone/>
            </a:pPr>
            <a:r>
              <a:rPr lang="en-GB" sz="2000" kern="0" dirty="0">
                <a:solidFill>
                  <a:srgbClr val="000000"/>
                </a:solidFill>
                <a:latin typeface="Consolas" panose="020B0609020204030204" pitchFamily="49" charset="0"/>
              </a:rPr>
              <a:t>	{</a:t>
            </a:r>
          </a:p>
          <a:p>
            <a:pPr marL="0" indent="0">
              <a:buNone/>
            </a:pPr>
            <a:r>
              <a:rPr lang="en-GB" sz="2000" kern="0" dirty="0">
                <a:solidFill>
                  <a:srgbClr val="000000"/>
                </a:solidFill>
                <a:latin typeface="Consolas" panose="020B0609020204030204" pitchFamily="49" charset="0"/>
              </a:rPr>
              <a:t>        	    price = </a:t>
            </a:r>
            <a:r>
              <a:rPr lang="en-GB" sz="2000" kern="0" dirty="0" err="1">
                <a:solidFill>
                  <a:srgbClr val="000000"/>
                </a:solidFill>
                <a:latin typeface="Consolas" panose="020B0609020204030204" pitchFamily="49" charset="0"/>
              </a:rPr>
              <a:t>product.GetPriceWithTax</a:t>
            </a:r>
            <a:r>
              <a:rPr lang="en-GB" sz="2000" kern="0" dirty="0">
                <a:solidFill>
                  <a:srgbClr val="000000"/>
                </a:solidFill>
                <a:latin typeface="Consolas" panose="020B0609020204030204" pitchFamily="49" charset="0"/>
              </a:rPr>
              <a:t>(-20);</a:t>
            </a:r>
          </a:p>
          <a:p>
            <a:pPr marL="0" indent="0">
              <a:buNone/>
            </a:pPr>
            <a:r>
              <a:rPr lang="en-GB" sz="2000" kern="0" dirty="0">
                <a:solidFill>
                  <a:srgbClr val="000000"/>
                </a:solidFill>
                <a:latin typeface="Consolas" panose="020B0609020204030204" pitchFamily="49" charset="0"/>
              </a:rPr>
              <a:t>	}</a:t>
            </a:r>
          </a:p>
          <a:p>
            <a:pPr marL="0" indent="0">
              <a:buNone/>
            </a:pPr>
            <a:r>
              <a:rPr lang="en-GB" sz="2000" kern="0" dirty="0">
                <a:solidFill>
                  <a:srgbClr val="000000"/>
                </a:solidFill>
                <a:latin typeface="Consolas" panose="020B0609020204030204" pitchFamily="49" charset="0"/>
              </a:rPr>
              <a:t>	catch (</a:t>
            </a:r>
            <a:r>
              <a:rPr lang="en-GB" sz="2000" kern="0" dirty="0" err="1">
                <a:solidFill>
                  <a:srgbClr val="000000"/>
                </a:solidFill>
                <a:latin typeface="Consolas" panose="020B0609020204030204" pitchFamily="49" charset="0"/>
              </a:rPr>
              <a:t>InvalidTaxException</a:t>
            </a:r>
            <a:r>
              <a:rPr lang="en-GB" sz="2000" kern="0" dirty="0">
                <a:solidFill>
                  <a:srgbClr val="000000"/>
                </a:solidFill>
                <a:latin typeface="Consolas" panose="020B0609020204030204" pitchFamily="49" charset="0"/>
              </a:rPr>
              <a:t> ex)</a:t>
            </a:r>
          </a:p>
          <a:p>
            <a:pPr marL="0" indent="0">
              <a:buNone/>
            </a:pPr>
            <a:r>
              <a:rPr lang="en-GB" sz="2000" kern="0" dirty="0">
                <a:solidFill>
                  <a:srgbClr val="000000"/>
                </a:solidFill>
                <a:latin typeface="Consolas" panose="020B0609020204030204" pitchFamily="49" charset="0"/>
              </a:rPr>
              <a:t>	{</a:t>
            </a:r>
          </a:p>
          <a:p>
            <a:pPr marL="0" indent="0">
              <a:buNone/>
            </a:pPr>
            <a:r>
              <a:rPr lang="en-GB" sz="2000" kern="0" dirty="0">
                <a:solidFill>
                  <a:srgbClr val="000000"/>
                </a:solidFill>
                <a:latin typeface="Consolas" panose="020B0609020204030204" pitchFamily="49" charset="0"/>
              </a:rPr>
              <a:t>    	    return Content("Tax cannot be negative");</a:t>
            </a:r>
          </a:p>
          <a:p>
            <a:pPr marL="0" indent="0">
              <a:buNone/>
            </a:pPr>
            <a:r>
              <a:rPr lang="en-GB" sz="2000" kern="0" dirty="0">
                <a:solidFill>
                  <a:srgbClr val="000000"/>
                </a:solidFill>
                <a:latin typeface="Consolas" panose="020B0609020204030204" pitchFamily="49" charset="0"/>
              </a:rPr>
              <a:t>	}</a:t>
            </a:r>
            <a:endParaRPr lang="en-US" sz="200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069001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d99e470-bccb-4def-bf28-6cd3bb3a73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Working with Multiple Environments</a:t>
            </a:r>
          </a:p>
        </p:txBody>
      </p:sp>
      <p:sp>
        <p:nvSpPr>
          <p:cNvPr id="4" name="Content Placeholder 3">
            <a:extLst>
              <a:ext uri="{FF2B5EF4-FFF2-40B4-BE49-F238E27FC236}">
                <a16:creationId xmlns:a16="http://schemas.microsoft.com/office/drawing/2014/main" id="{1A5F2315-4A8F-4650-A2D5-D6CE6A55C61D}"/>
              </a:ext>
            </a:extLst>
          </p:cNvPr>
          <p:cNvSpPr txBox="1">
            <a:spLocks/>
          </p:cNvSpPr>
          <p:nvPr/>
        </p:nvSpPr>
        <p:spPr>
          <a:xfrm>
            <a:off x="1032000" y="1563757"/>
            <a:ext cx="9110540" cy="460481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Use the environment variable </a:t>
            </a:r>
            <a:r>
              <a:rPr lang="en-US" sz="2000" b="1" kern="0" dirty="0">
                <a:solidFill>
                  <a:srgbClr val="000000"/>
                </a:solidFill>
                <a:latin typeface="+mn-lt"/>
              </a:rPr>
              <a:t>ASPNETCORE_ENVIRONMENT </a:t>
            </a:r>
            <a:r>
              <a:rPr lang="en-US" sz="2000" kern="0" dirty="0">
                <a:solidFill>
                  <a:srgbClr val="000000"/>
                </a:solidFill>
                <a:latin typeface="+mn-lt"/>
              </a:rPr>
              <a:t>to determine application environment</a:t>
            </a:r>
          </a:p>
          <a:p>
            <a:pPr lvl="0"/>
            <a:r>
              <a:rPr lang="en-US" sz="2000" kern="0" dirty="0">
                <a:solidFill>
                  <a:srgbClr val="000000"/>
                </a:solidFill>
                <a:latin typeface="+mn-lt"/>
              </a:rPr>
              <a:t>The </a:t>
            </a:r>
            <a:r>
              <a:rPr lang="en-US" sz="2000" b="1" kern="0" dirty="0" err="1">
                <a:solidFill>
                  <a:srgbClr val="000000"/>
                </a:solidFill>
                <a:latin typeface="+mn-lt"/>
              </a:rPr>
              <a:t>IHostingEnvironment</a:t>
            </a:r>
            <a:r>
              <a:rPr lang="en-US" sz="2000" kern="0" dirty="0">
                <a:solidFill>
                  <a:srgbClr val="000000"/>
                </a:solidFill>
                <a:latin typeface="+mn-lt"/>
              </a:rPr>
              <a:t> interface exposes useful methods:</a:t>
            </a:r>
          </a:p>
          <a:p>
            <a:pPr marL="360000" lvl="1"/>
            <a:r>
              <a:rPr lang="en-US" sz="2000" b="1" kern="0" dirty="0" err="1">
                <a:solidFill>
                  <a:srgbClr val="000000"/>
                </a:solidFill>
                <a:latin typeface="+mn-lt"/>
              </a:rPr>
              <a:t>IsDevelopment</a:t>
            </a:r>
            <a:endParaRPr lang="en-US" sz="2000" b="1" kern="0" dirty="0">
              <a:solidFill>
                <a:srgbClr val="000000"/>
              </a:solidFill>
              <a:latin typeface="+mn-lt"/>
            </a:endParaRPr>
          </a:p>
          <a:p>
            <a:pPr marL="360000" lvl="1"/>
            <a:r>
              <a:rPr lang="en-US" sz="2000" b="1" kern="0" dirty="0" err="1">
                <a:solidFill>
                  <a:srgbClr val="000000"/>
                </a:solidFill>
                <a:latin typeface="+mn-lt"/>
              </a:rPr>
              <a:t>IsStaging</a:t>
            </a:r>
            <a:r>
              <a:rPr lang="en-US" sz="2000" kern="0" dirty="0">
                <a:solidFill>
                  <a:srgbClr val="000000"/>
                </a:solidFill>
                <a:latin typeface="+mn-lt"/>
              </a:rPr>
              <a:t> </a:t>
            </a:r>
          </a:p>
          <a:p>
            <a:pPr marL="360000" lvl="1"/>
            <a:r>
              <a:rPr lang="en-US" sz="2000" b="1" kern="0" dirty="0" err="1">
                <a:solidFill>
                  <a:srgbClr val="000000"/>
                </a:solidFill>
                <a:latin typeface="+mn-lt"/>
              </a:rPr>
              <a:t>IsProduction</a:t>
            </a:r>
            <a:r>
              <a:rPr lang="en-US" sz="2000" kern="0" dirty="0">
                <a:solidFill>
                  <a:srgbClr val="000000"/>
                </a:solidFill>
                <a:latin typeface="+mn-lt"/>
              </a:rPr>
              <a:t> </a:t>
            </a:r>
          </a:p>
          <a:p>
            <a:pPr marL="360000" lvl="1"/>
            <a:r>
              <a:rPr lang="en-US" sz="2000" b="1" kern="0" dirty="0" err="1">
                <a:solidFill>
                  <a:srgbClr val="000000"/>
                </a:solidFill>
                <a:latin typeface="+mn-lt"/>
              </a:rPr>
              <a:t>IsEnvironment</a:t>
            </a:r>
            <a:r>
              <a:rPr lang="en-US" sz="2000" kern="0" dirty="0">
                <a:solidFill>
                  <a:srgbClr val="000000"/>
                </a:solidFill>
                <a:latin typeface="+mn-lt"/>
              </a:rPr>
              <a:t>(*Environment Name*)</a:t>
            </a:r>
            <a:endParaRPr lang="he-IL" sz="2000" kern="0" dirty="0">
              <a:solidFill>
                <a:srgbClr val="000000"/>
              </a:solidFill>
              <a:latin typeface="+mn-lt"/>
            </a:endParaRPr>
          </a:p>
        </p:txBody>
      </p:sp>
    </p:spTree>
    <p:extLst>
      <p:ext uri="{BB962C8B-B14F-4D97-AF65-F5344CB8AC3E}">
        <p14:creationId xmlns:p14="http://schemas.microsoft.com/office/powerpoint/2010/main" val="223699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ccdf4cb-6e28-421c-8c5f-ad3e516b83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Using Environments in Page Content</a:t>
            </a:r>
          </a:p>
        </p:txBody>
      </p:sp>
      <p:sp>
        <p:nvSpPr>
          <p:cNvPr id="4" name="Content Placeholder 2"/>
          <p:cNvSpPr txBox="1">
            <a:spLocks/>
          </p:cNvSpPr>
          <p:nvPr/>
        </p:nvSpPr>
        <p:spPr>
          <a:xfrm>
            <a:off x="1032000" y="1510747"/>
            <a:ext cx="8962850" cy="465782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rPr>
              <a:t>Use the environment tag helper to differentiate between environments inside page content</a:t>
            </a:r>
          </a:p>
          <a:p>
            <a:pPr marL="0" indent="0">
              <a:buNone/>
            </a:pPr>
            <a:endParaRPr lang="en-US" kern="0" dirty="0">
              <a:solidFill>
                <a:srgbClr val="000000"/>
              </a:solidFill>
            </a:endParaRPr>
          </a:p>
          <a:p>
            <a:pPr marL="0" indent="0">
              <a:buNone/>
            </a:pPr>
            <a:r>
              <a:rPr lang="en-US" sz="2000" kern="0" dirty="0">
                <a:solidFill>
                  <a:srgbClr val="000000"/>
                </a:solidFill>
                <a:latin typeface="Consolas" panose="020B0609020204030204" pitchFamily="49" charset="0"/>
              </a:rPr>
              <a:t>    &lt;environment include="Development"&gt;</a:t>
            </a:r>
          </a:p>
          <a:p>
            <a:pPr marL="0" indent="0">
              <a:buNone/>
            </a:pPr>
            <a:r>
              <a:rPr lang="en-US" sz="2000" kern="0" dirty="0">
                <a:solidFill>
                  <a:srgbClr val="000000"/>
                </a:solidFill>
                <a:latin typeface="Consolas" panose="020B0609020204030204" pitchFamily="49" charset="0"/>
              </a:rPr>
              <a:t>        &lt;script </a:t>
            </a:r>
            <a:r>
              <a:rPr lang="en-US" sz="2000" kern="0" dirty="0" err="1">
                <a:solidFill>
                  <a:srgbClr val="000000"/>
                </a:solidFill>
                <a:latin typeface="Consolas" panose="020B0609020204030204" pitchFamily="49" charset="0"/>
              </a:rPr>
              <a:t>src</a:t>
            </a:r>
            <a:r>
              <a:rPr lang="en-US" sz="2000" kern="0" dirty="0">
                <a:solidFill>
                  <a:srgbClr val="000000"/>
                </a:solidFill>
                <a:latin typeface="Consolas" panose="020B0609020204030204" pitchFamily="49" charset="0"/>
              </a:rPr>
              <a:t>="~/Scripts/jquery.js"&gt;&lt;/script&gt;</a:t>
            </a:r>
          </a:p>
          <a:p>
            <a:pPr marL="0" indent="0">
              <a:buNone/>
            </a:pPr>
            <a:r>
              <a:rPr lang="en-US" sz="2000" kern="0" dirty="0">
                <a:solidFill>
                  <a:srgbClr val="000000"/>
                </a:solidFill>
                <a:latin typeface="Consolas" panose="020B0609020204030204" pitchFamily="49" charset="0"/>
              </a:rPr>
              <a:t>        &lt;script </a:t>
            </a:r>
            <a:r>
              <a:rPr lang="en-US" sz="2000" kern="0" dirty="0" err="1">
                <a:solidFill>
                  <a:srgbClr val="000000"/>
                </a:solidFill>
                <a:latin typeface="Consolas" panose="020B0609020204030204" pitchFamily="49" charset="0"/>
              </a:rPr>
              <a:t>src</a:t>
            </a:r>
            <a:r>
              <a:rPr lang="en-US" sz="2000" kern="0" dirty="0">
                <a:solidFill>
                  <a:srgbClr val="000000"/>
                </a:solidFill>
                <a:latin typeface="Consolas" panose="020B0609020204030204" pitchFamily="49" charset="0"/>
              </a:rPr>
              <a:t>="~/Scripts/popper.js"&gt;&lt;/script&gt;</a:t>
            </a:r>
          </a:p>
          <a:p>
            <a:pPr marL="0" indent="0">
              <a:buNone/>
            </a:pPr>
            <a:r>
              <a:rPr lang="en-US" sz="2000" kern="0" dirty="0">
                <a:solidFill>
                  <a:srgbClr val="000000"/>
                </a:solidFill>
                <a:latin typeface="Consolas" panose="020B0609020204030204" pitchFamily="49" charset="0"/>
              </a:rPr>
              <a:t>        &lt;script </a:t>
            </a:r>
            <a:r>
              <a:rPr lang="en-US" sz="2000" kern="0" dirty="0" err="1">
                <a:solidFill>
                  <a:srgbClr val="000000"/>
                </a:solidFill>
                <a:latin typeface="Consolas" panose="020B0609020204030204" pitchFamily="49" charset="0"/>
              </a:rPr>
              <a:t>src</a:t>
            </a:r>
            <a:r>
              <a:rPr lang="en-US" sz="2000" kern="0" dirty="0">
                <a:solidFill>
                  <a:srgbClr val="000000"/>
                </a:solidFill>
                <a:latin typeface="Consolas" panose="020B0609020204030204" pitchFamily="49" charset="0"/>
              </a:rPr>
              <a:t>="~/Scripts/bootstrap.js"&gt;&lt;/script&gt;</a:t>
            </a:r>
          </a:p>
          <a:p>
            <a:pPr marL="0" indent="0">
              <a:buNone/>
            </a:pPr>
            <a:r>
              <a:rPr lang="en-US" sz="2000" kern="0" dirty="0">
                <a:solidFill>
                  <a:srgbClr val="000000"/>
                </a:solidFill>
                <a:latin typeface="Consolas" panose="020B0609020204030204" pitchFamily="49" charset="0"/>
              </a:rPr>
              <a:t>    &lt;/environment&gt;</a:t>
            </a:r>
          </a:p>
          <a:p>
            <a:pPr marL="0" indent="0">
              <a:buNone/>
            </a:pPr>
            <a:r>
              <a:rPr lang="en-US" sz="2000" kern="0" dirty="0">
                <a:solidFill>
                  <a:srgbClr val="000000"/>
                </a:solidFill>
                <a:latin typeface="Consolas" panose="020B0609020204030204" pitchFamily="49" charset="0"/>
              </a:rPr>
              <a:t>    &lt;environment include="</a:t>
            </a:r>
            <a:r>
              <a:rPr lang="en-US" sz="2000" kern="0" dirty="0" err="1">
                <a:solidFill>
                  <a:srgbClr val="000000"/>
                </a:solidFill>
                <a:latin typeface="Consolas" panose="020B0609020204030204" pitchFamily="49" charset="0"/>
              </a:rPr>
              <a:t>Production,Staging</a:t>
            </a:r>
            <a:r>
              <a:rPr lang="en-US" sz="2000" kern="0" dirty="0">
                <a:solidFill>
                  <a:srgbClr val="000000"/>
                </a:solidFill>
                <a:latin typeface="Consolas" panose="020B0609020204030204" pitchFamily="49" charset="0"/>
              </a:rPr>
              <a:t>"&gt;</a:t>
            </a:r>
          </a:p>
          <a:p>
            <a:pPr marL="0" indent="0">
              <a:buNone/>
            </a:pPr>
            <a:r>
              <a:rPr lang="en-US" sz="2000" kern="0" dirty="0">
                <a:solidFill>
                  <a:srgbClr val="000000"/>
                </a:solidFill>
                <a:latin typeface="Consolas" panose="020B0609020204030204" pitchFamily="49" charset="0"/>
              </a:rPr>
              <a:t>        &lt;script </a:t>
            </a:r>
            <a:r>
              <a:rPr lang="en-US" sz="2000" kern="0" dirty="0" err="1">
                <a:solidFill>
                  <a:srgbClr val="000000"/>
                </a:solidFill>
                <a:latin typeface="Consolas" panose="020B0609020204030204" pitchFamily="49" charset="0"/>
              </a:rPr>
              <a:t>src</a:t>
            </a:r>
            <a:r>
              <a:rPr lang="en-US" sz="2000" kern="0" dirty="0">
                <a:solidFill>
                  <a:srgbClr val="000000"/>
                </a:solidFill>
                <a:latin typeface="Consolas" panose="020B0609020204030204" pitchFamily="49" charset="0"/>
              </a:rPr>
              <a:t>="~/Scripts/vendor.min.js"&gt;&lt;/script&gt;</a:t>
            </a:r>
          </a:p>
          <a:p>
            <a:pPr marL="0" indent="0">
              <a:buNone/>
            </a:pPr>
            <a:r>
              <a:rPr lang="en-US" sz="2000" kern="0" dirty="0">
                <a:solidFill>
                  <a:srgbClr val="000000"/>
                </a:solidFill>
                <a:latin typeface="Consolas" panose="020B0609020204030204" pitchFamily="49" charset="0"/>
              </a:rPr>
              <a:t>    &lt;/environment&gt;</a:t>
            </a:r>
          </a:p>
        </p:txBody>
      </p:sp>
    </p:spTree>
    <p:extLst>
      <p:ext uri="{BB962C8B-B14F-4D97-AF65-F5344CB8AC3E}">
        <p14:creationId xmlns:p14="http://schemas.microsoft.com/office/powerpoint/2010/main" val="75525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79cd4e8e-98f7-462d-b538-1169bd68c1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Configuring Error Handling</a:t>
            </a:r>
          </a:p>
        </p:txBody>
      </p:sp>
      <p:sp>
        <p:nvSpPr>
          <p:cNvPr id="4" name="Content Placeholder 2"/>
          <p:cNvSpPr txBox="1">
            <a:spLocks/>
          </p:cNvSpPr>
          <p:nvPr/>
        </p:nvSpPr>
        <p:spPr>
          <a:xfrm>
            <a:off x="1126435" y="1444487"/>
            <a:ext cx="8975509" cy="503251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ASP.NET Core applications, there are many ways to handle errors including:</a:t>
            </a:r>
          </a:p>
          <a:p>
            <a:pPr lvl="0"/>
            <a:r>
              <a:rPr lang="en-US" sz="2000" kern="0" dirty="0">
                <a:solidFill>
                  <a:srgbClr val="000000"/>
                </a:solidFill>
                <a:latin typeface="+mn-lt"/>
              </a:rPr>
              <a:t>Using the developer exception page</a:t>
            </a:r>
          </a:p>
          <a:p>
            <a:pPr lvl="0"/>
            <a:r>
              <a:rPr lang="en-US" sz="2000" kern="0" dirty="0">
                <a:solidFill>
                  <a:srgbClr val="000000"/>
                </a:solidFill>
                <a:latin typeface="+mn-lt"/>
              </a:rPr>
              <a:t>Using an exception handler to direct to a custom error page</a:t>
            </a:r>
          </a:p>
          <a:p>
            <a:pPr lvl="0"/>
            <a:r>
              <a:rPr lang="en-US" sz="2000" kern="0" dirty="0">
                <a:solidFill>
                  <a:srgbClr val="000000"/>
                </a:solidFill>
                <a:latin typeface="+mn-lt"/>
              </a:rPr>
              <a:t>Using status code pages</a:t>
            </a:r>
          </a:p>
          <a:p>
            <a:pPr lvl="0"/>
            <a:r>
              <a:rPr lang="en-US" sz="2000" kern="0" dirty="0">
                <a:solidFill>
                  <a:srgbClr val="000000"/>
                </a:solidFill>
                <a:latin typeface="+mn-lt"/>
              </a:rPr>
              <a:t>Using exception filters to catch exceptions in specific actions and controllers</a:t>
            </a:r>
          </a:p>
        </p:txBody>
      </p:sp>
    </p:spTree>
    <p:extLst>
      <p:ext uri="{BB962C8B-B14F-4D97-AF65-F5344CB8AC3E}">
        <p14:creationId xmlns:p14="http://schemas.microsoft.com/office/powerpoint/2010/main" val="39853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605808f-4b86-4dc2-8b01-3bb09a93ee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a:t>Configuring Error Handling Example</a:t>
            </a:r>
          </a:p>
        </p:txBody>
      </p:sp>
      <p:sp>
        <p:nvSpPr>
          <p:cNvPr id="4" name="Content Placeholder 2"/>
          <p:cNvSpPr txBox="1">
            <a:spLocks/>
          </p:cNvSpPr>
          <p:nvPr/>
        </p:nvSpPr>
        <p:spPr>
          <a:xfrm>
            <a:off x="1296000" y="1325217"/>
            <a:ext cx="8805944" cy="484335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sz="1500" kern="0" dirty="0">
              <a:solidFill>
                <a:srgbClr val="000000"/>
              </a:solidFill>
              <a:latin typeface="Consolas" panose="020B0609020204030204" pitchFamily="49" charset="0"/>
            </a:endParaRPr>
          </a:p>
          <a:p>
            <a:pPr marL="0" indent="0">
              <a:buNone/>
            </a:pPr>
            <a:r>
              <a:rPr lang="en-US" sz="1500" kern="0" dirty="0">
                <a:solidFill>
                  <a:srgbClr val="000000"/>
                </a:solidFill>
                <a:latin typeface="Consolas" panose="020B0609020204030204" pitchFamily="49" charset="0"/>
              </a:rPr>
              <a:t>//</a:t>
            </a:r>
            <a:r>
              <a:rPr lang="en-US" sz="1500" kern="0" dirty="0" err="1">
                <a:solidFill>
                  <a:srgbClr val="000000"/>
                </a:solidFill>
                <a:latin typeface="Consolas" panose="020B0609020204030204" pitchFamily="49" charset="0"/>
              </a:rPr>
              <a:t>Program.cs</a:t>
            </a:r>
            <a:endParaRPr lang="en-US" sz="1500" kern="0" dirty="0">
              <a:solidFill>
                <a:srgbClr val="000000"/>
              </a:solidFill>
              <a:latin typeface="Consolas" panose="020B0609020204030204" pitchFamily="49" charset="0"/>
            </a:endParaRPr>
          </a:p>
          <a:p>
            <a:pPr marL="0" indent="0">
              <a:buNone/>
            </a:pPr>
            <a:endParaRPr lang="en-US" sz="1500" kern="0" dirty="0">
              <a:solidFill>
                <a:srgbClr val="000000"/>
              </a:solidFill>
              <a:latin typeface="Consolas" panose="020B0609020204030204" pitchFamily="49" charset="0"/>
            </a:endParaRPr>
          </a:p>
          <a:p>
            <a:pPr marL="0" indent="0">
              <a:buNone/>
            </a:pPr>
            <a:r>
              <a:rPr lang="en-US" sz="1500" kern="0" dirty="0">
                <a:solidFill>
                  <a:srgbClr val="000000"/>
                </a:solidFill>
                <a:latin typeface="Consolas" panose="020B0609020204030204" pitchFamily="49" charset="0"/>
              </a:rPr>
              <a:t>// Configure the HTTP request pipeline.</a:t>
            </a:r>
          </a:p>
          <a:p>
            <a:pPr marL="0" indent="0">
              <a:buNone/>
            </a:pPr>
            <a:r>
              <a:rPr lang="en-US" sz="1500" kern="0" dirty="0">
                <a:solidFill>
                  <a:srgbClr val="000000"/>
                </a:solidFill>
                <a:latin typeface="Consolas" panose="020B0609020204030204" pitchFamily="49" charset="0"/>
              </a:rPr>
              <a:t>if (!</a:t>
            </a:r>
            <a:r>
              <a:rPr lang="en-US" sz="1500" kern="0" dirty="0" err="1">
                <a:solidFill>
                  <a:srgbClr val="000000"/>
                </a:solidFill>
                <a:latin typeface="Consolas" panose="020B0609020204030204" pitchFamily="49" charset="0"/>
              </a:rPr>
              <a:t>app.Environment.IsDevelopment</a:t>
            </a:r>
            <a:r>
              <a:rPr lang="en-US" sz="1500" kern="0" dirty="0">
                <a:solidFill>
                  <a:srgbClr val="000000"/>
                </a:solidFill>
                <a:latin typeface="Consolas" panose="020B0609020204030204" pitchFamily="49" charset="0"/>
              </a:rPr>
              <a:t>()) {</a:t>
            </a:r>
          </a:p>
          <a:p>
            <a:pPr marL="0" indent="0">
              <a:buNone/>
            </a:pPr>
            <a:r>
              <a:rPr lang="en-US" sz="1500" kern="0" dirty="0">
                <a:solidFill>
                  <a:srgbClr val="000000"/>
                </a:solidFill>
                <a:latin typeface="Consolas" panose="020B0609020204030204" pitchFamily="49" charset="0"/>
              </a:rPr>
              <a:t>    </a:t>
            </a:r>
            <a:r>
              <a:rPr lang="en-US" sz="1500" kern="0" dirty="0" err="1">
                <a:solidFill>
                  <a:srgbClr val="000000"/>
                </a:solidFill>
                <a:latin typeface="Consolas" panose="020B0609020204030204" pitchFamily="49" charset="0"/>
              </a:rPr>
              <a:t>app.UseExceptionHandler</a:t>
            </a:r>
            <a:r>
              <a:rPr lang="en-US" sz="1500" kern="0" dirty="0">
                <a:solidFill>
                  <a:srgbClr val="000000"/>
                </a:solidFill>
                <a:latin typeface="Consolas" panose="020B0609020204030204" pitchFamily="49" charset="0"/>
              </a:rPr>
              <a:t>("/Error");</a:t>
            </a:r>
          </a:p>
          <a:p>
            <a:pPr marL="0" indent="0">
              <a:buNone/>
            </a:pPr>
            <a:r>
              <a:rPr lang="en-US" sz="1500" kern="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45301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643a14c-3dea-4e09-8256-1ab322f60a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a:t>Lesson 3: </a:t>
            </a:r>
            <a:r>
              <a:rPr lang="fr-FR" sz="2400" dirty="0" err="1"/>
              <a:t>Logging</a:t>
            </a:r>
            <a:r>
              <a:rPr lang="fr-FR" sz="2400" dirty="0"/>
              <a:t> in Web Applications</a:t>
            </a:r>
            <a:endParaRPr lang="en-IN" sz="2400" dirty="0"/>
          </a:p>
        </p:txBody>
      </p:sp>
      <p:sp>
        <p:nvSpPr>
          <p:cNvPr id="3" name="Text Placeholder 2"/>
          <p:cNvSpPr>
            <a:spLocks noGrp="1"/>
          </p:cNvSpPr>
          <p:nvPr>
            <p:ph type="body" idx="1"/>
          </p:nvPr>
        </p:nvSpPr>
        <p:spPr/>
        <p:txBody>
          <a:bodyPr>
            <a:normAutofit/>
          </a:bodyPr>
          <a:lstStyle/>
          <a:p>
            <a:r>
              <a:rPr lang="en-US" sz="2000" dirty="0"/>
              <a:t>Logging Exceptions
Logging in ASP.NET Core
Demonstration: How to Log in a Web Application</a:t>
            </a:r>
            <a:endParaRPr lang="en-IN" sz="2000" dirty="0"/>
          </a:p>
        </p:txBody>
      </p:sp>
    </p:spTree>
    <p:extLst>
      <p:ext uri="{BB962C8B-B14F-4D97-AF65-F5344CB8AC3E}">
        <p14:creationId xmlns:p14="http://schemas.microsoft.com/office/powerpoint/2010/main" val="227033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4f23690-f22f-46cd-bc9f-3ed30abd72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Logging Exceptions</a:t>
            </a:r>
          </a:p>
        </p:txBody>
      </p:sp>
      <p:sp>
        <p:nvSpPr>
          <p:cNvPr id="18" name="Rectangle 17"/>
          <p:cNvSpPr/>
          <p:nvPr/>
        </p:nvSpPr>
        <p:spPr>
          <a:xfrm>
            <a:off x="2079173" y="5147493"/>
            <a:ext cx="7837713" cy="1015663"/>
          </a:xfrm>
          <a:prstGeom prst="rect">
            <a:avLst/>
          </a:prstGeom>
        </p:spPr>
        <p:txBody>
          <a:bodyPr wrap="square">
            <a:spAutoFit/>
          </a:bodyPr>
          <a:lstStyle/>
          <a:p>
            <a:pPr lvl="0" fontAlgn="base">
              <a:spcBef>
                <a:spcPct val="0"/>
              </a:spcBef>
              <a:spcAft>
                <a:spcPct val="0"/>
              </a:spcAft>
            </a:pPr>
            <a:r>
              <a:rPr lang="en-US" sz="2000" dirty="0">
                <a:solidFill>
                  <a:srgbClr val="000000"/>
                </a:solidFill>
                <a:ea typeface="Segoe UI" pitchFamily="34" charset="0"/>
                <a:cs typeface="Segoe UI" pitchFamily="34" charset="0"/>
              </a:rPr>
              <a:t>When an exception occurs, the application sends an email message to the administrators, and logs full details of the exception to a database.</a:t>
            </a:r>
          </a:p>
        </p:txBody>
      </p:sp>
      <p:grpSp>
        <p:nvGrpSpPr>
          <p:cNvPr id="21" name="Group 20" descr="The graphic on the slide shows a typical approach to error logging in a live web application. When an exception occurs, the application sends an email message to administrators, and logs full details of the exception to a database."/>
          <p:cNvGrpSpPr/>
          <p:nvPr/>
        </p:nvGrpSpPr>
        <p:grpSpPr>
          <a:xfrm>
            <a:off x="2921587" y="1202512"/>
            <a:ext cx="5941688" cy="3785260"/>
            <a:chOff x="1397587" y="1202512"/>
            <a:chExt cx="5941688" cy="3785260"/>
          </a:xfrm>
        </p:grpSpPr>
        <p:sp>
          <p:nvSpPr>
            <p:cNvPr id="4" name="Right Arrow 3"/>
            <p:cNvSpPr/>
            <p:nvPr/>
          </p:nvSpPr>
          <p:spPr bwMode="auto">
            <a:xfrm rot="2028006">
              <a:off x="4194657" y="3389449"/>
              <a:ext cx="1470937"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cs typeface="Arial"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8513" y="1260363"/>
              <a:ext cx="539185" cy="85191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7587" y="1202512"/>
              <a:ext cx="1191728" cy="1228243"/>
            </a:xfrm>
            <a:prstGeom prst="rect">
              <a:avLst/>
            </a:prstGeom>
          </p:spPr>
        </p:pic>
        <p:pic>
          <p:nvPicPr>
            <p:cNvPr id="7" name="Content Placeholder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1127" y="3679734"/>
              <a:ext cx="1426346" cy="93870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378" y="1816634"/>
              <a:ext cx="2350016" cy="221649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15347" y="2742884"/>
              <a:ext cx="789201" cy="78920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72399" y="1660804"/>
              <a:ext cx="326187" cy="665805"/>
            </a:xfrm>
            <a:prstGeom prst="rect">
              <a:avLst/>
            </a:prstGeom>
          </p:spPr>
        </p:pic>
        <p:sp>
          <p:nvSpPr>
            <p:cNvPr id="11" name="Right Arrow 10"/>
            <p:cNvSpPr/>
            <p:nvPr/>
          </p:nvSpPr>
          <p:spPr bwMode="auto">
            <a:xfrm rot="20093501">
              <a:off x="4273804" y="2113206"/>
              <a:ext cx="1406505" cy="601249"/>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cs typeface="Arial" charset="0"/>
              </a:endParaRPr>
            </a:p>
          </p:txBody>
        </p:sp>
        <p:sp>
          <p:nvSpPr>
            <p:cNvPr id="12" name="TextBox 11"/>
            <p:cNvSpPr txBox="1"/>
            <p:nvPr/>
          </p:nvSpPr>
          <p:spPr>
            <a:xfrm>
              <a:off x="2394503" y="1358419"/>
              <a:ext cx="1671302" cy="646331"/>
            </a:xfrm>
            <a:prstGeom prst="rect">
              <a:avLst/>
            </a:prstGeom>
            <a:noFill/>
          </p:spPr>
          <p:txBody>
            <a:bodyPr wrap="squar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Live Web </a:t>
              </a:r>
            </a:p>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Application</a:t>
              </a:r>
              <a:endParaRPr lang="en-GB" dirty="0">
                <a:solidFill>
                  <a:srgbClr val="000000"/>
                </a:solidFill>
                <a:latin typeface="Segoe UI" pitchFamily="34" charset="0"/>
                <a:ea typeface="Segoe UI" pitchFamily="34" charset="0"/>
                <a:cs typeface="Segoe UI" pitchFamily="34" charset="0"/>
              </a:endParaRPr>
            </a:p>
          </p:txBody>
        </p:sp>
        <p:sp>
          <p:nvSpPr>
            <p:cNvPr id="13" name="TextBox 12"/>
            <p:cNvSpPr txBox="1"/>
            <p:nvPr/>
          </p:nvSpPr>
          <p:spPr>
            <a:xfrm>
              <a:off x="3411568" y="3475332"/>
              <a:ext cx="673774" cy="369332"/>
            </a:xfrm>
            <a:prstGeom prst="rect">
              <a:avLst/>
            </a:prstGeom>
            <a:noFill/>
          </p:spPr>
          <p:txBody>
            <a:bodyPr wrap="non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Error</a:t>
              </a:r>
              <a:endParaRPr lang="en-GB" dirty="0">
                <a:solidFill>
                  <a:srgbClr val="000000"/>
                </a:solidFill>
                <a:latin typeface="Segoe UI" pitchFamily="34" charset="0"/>
                <a:ea typeface="Segoe UI" pitchFamily="34" charset="0"/>
                <a:cs typeface="Segoe UI" pitchFamily="34" charset="0"/>
              </a:endParaRPr>
            </a:p>
          </p:txBody>
        </p:sp>
        <p:sp>
          <p:nvSpPr>
            <p:cNvPr id="14" name="TextBox 13"/>
            <p:cNvSpPr txBox="1"/>
            <p:nvPr/>
          </p:nvSpPr>
          <p:spPr>
            <a:xfrm>
              <a:off x="5928811" y="4618440"/>
              <a:ext cx="1127425" cy="369332"/>
            </a:xfrm>
            <a:prstGeom prst="rect">
              <a:avLst/>
            </a:prstGeom>
            <a:noFill/>
          </p:spPr>
          <p:txBody>
            <a:bodyPr wrap="non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Database</a:t>
              </a:r>
              <a:endParaRPr lang="en-GB" dirty="0">
                <a:solidFill>
                  <a:srgbClr val="000000"/>
                </a:solidFill>
                <a:latin typeface="Segoe UI" pitchFamily="34" charset="0"/>
                <a:ea typeface="Segoe UI" pitchFamily="34" charset="0"/>
                <a:cs typeface="Segoe UI" pitchFamily="34" charset="0"/>
              </a:endParaRPr>
            </a:p>
          </p:txBody>
        </p:sp>
        <p:sp>
          <p:nvSpPr>
            <p:cNvPr id="15" name="TextBox 14"/>
            <p:cNvSpPr txBox="1"/>
            <p:nvPr/>
          </p:nvSpPr>
          <p:spPr>
            <a:xfrm>
              <a:off x="5763395" y="2296237"/>
              <a:ext cx="1575880" cy="369332"/>
            </a:xfrm>
            <a:prstGeom prst="rect">
              <a:avLst/>
            </a:prstGeom>
            <a:noFill/>
          </p:spPr>
          <p:txBody>
            <a:bodyPr wrap="non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Administrator</a:t>
              </a:r>
              <a:endParaRPr lang="en-GB" dirty="0">
                <a:solidFill>
                  <a:srgbClr val="000000"/>
                </a:solidFill>
                <a:latin typeface="Segoe UI" pitchFamily="34" charset="0"/>
                <a:ea typeface="Segoe UI" pitchFamily="34" charset="0"/>
                <a:cs typeface="Segoe UI"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0514" y="2898664"/>
              <a:ext cx="539185" cy="851913"/>
            </a:xfrm>
            <a:prstGeom prst="rect">
              <a:avLst/>
            </a:prstGeom>
          </p:spPr>
        </p:pic>
        <p:sp>
          <p:nvSpPr>
            <p:cNvPr id="17" name="TextBox 16"/>
            <p:cNvSpPr txBox="1"/>
            <p:nvPr/>
          </p:nvSpPr>
          <p:spPr>
            <a:xfrm>
              <a:off x="2192734" y="3722266"/>
              <a:ext cx="641521" cy="369332"/>
            </a:xfrm>
            <a:prstGeom prst="rect">
              <a:avLst/>
            </a:prstGeom>
            <a:noFill/>
          </p:spPr>
          <p:txBody>
            <a:bodyPr wrap="none" rtlCol="0">
              <a:spAutoFit/>
            </a:bodyPr>
            <a:lstStyle/>
            <a:p>
              <a:pPr lvl="0" algn="ctr" fontAlgn="base">
                <a:spcBef>
                  <a:spcPct val="0"/>
                </a:spcBef>
                <a:spcAft>
                  <a:spcPct val="0"/>
                </a:spcAft>
              </a:pPr>
              <a:r>
                <a:rPr lang="en-GB">
                  <a:solidFill>
                    <a:srgbClr val="000000"/>
                  </a:solidFill>
                  <a:latin typeface="Segoe UI" pitchFamily="34" charset="0"/>
                  <a:ea typeface="Segoe UI" pitchFamily="34" charset="0"/>
                  <a:cs typeface="Segoe UI" pitchFamily="34" charset="0"/>
                </a:rPr>
                <a:t>User</a:t>
              </a:r>
              <a:endParaRPr lang="en-GB" dirty="0">
                <a:solidFill>
                  <a:srgbClr val="000000"/>
                </a:solidFill>
                <a:latin typeface="Segoe UI" pitchFamily="34" charset="0"/>
                <a:ea typeface="Segoe UI" pitchFamily="34" charset="0"/>
                <a:cs typeface="Segoe UI" pitchFamily="34" charset="0"/>
              </a:endParaRPr>
            </a:p>
          </p:txBody>
        </p:sp>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785938">
              <a:off x="4444144" y="2104513"/>
              <a:ext cx="918669" cy="926658"/>
            </a:xfrm>
            <a:prstGeom prst="rect">
              <a:avLst/>
            </a:prstGeom>
          </p:spPr>
        </p:pic>
      </p:grpSp>
    </p:spTree>
    <p:extLst>
      <p:ext uri="{BB962C8B-B14F-4D97-AF65-F5344CB8AC3E}">
        <p14:creationId xmlns:p14="http://schemas.microsoft.com/office/powerpoint/2010/main" val="136883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a:t>Module Overview</a:t>
            </a:r>
          </a:p>
        </p:txBody>
      </p:sp>
      <p:sp>
        <p:nvSpPr>
          <p:cNvPr id="3" name="Text Placeholder 2"/>
          <p:cNvSpPr>
            <a:spLocks noGrp="1"/>
          </p:cNvSpPr>
          <p:nvPr>
            <p:ph type="body" idx="1"/>
          </p:nvPr>
        </p:nvSpPr>
        <p:spPr/>
        <p:txBody>
          <a:bodyPr>
            <a:normAutofit/>
          </a:bodyPr>
          <a:lstStyle/>
          <a:p>
            <a:r>
              <a:rPr lang="en-US" sz="2000" dirty="0"/>
              <a:t>Testing Web Applications
Implementing an Exception Handling Strategy
Logging Web Applications</a:t>
            </a:r>
            <a:endParaRPr lang="en-IN" sz="2000" dirty="0"/>
          </a:p>
        </p:txBody>
      </p:sp>
    </p:spTree>
    <p:extLst>
      <p:ext uri="{BB962C8B-B14F-4D97-AF65-F5344CB8AC3E}">
        <p14:creationId xmlns:p14="http://schemas.microsoft.com/office/powerpoint/2010/main" val="425548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73d5c3fe-7290-4811-8cab-0c4cd59022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Logging in ASP.NET Core</a:t>
            </a:r>
          </a:p>
        </p:txBody>
      </p:sp>
      <p:sp>
        <p:nvSpPr>
          <p:cNvPr id="4" name="Content Placeholder 2"/>
          <p:cNvSpPr txBox="1">
            <a:spLocks/>
          </p:cNvSpPr>
          <p:nvPr/>
        </p:nvSpPr>
        <p:spPr>
          <a:xfrm>
            <a:off x="1296000" y="1431235"/>
            <a:ext cx="8805944" cy="473733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1800" kern="0" dirty="0">
                <a:solidFill>
                  <a:srgbClr val="000000"/>
                </a:solidFill>
                <a:latin typeface="Consolas" panose="020B0609020204030204" pitchFamily="49" charset="0"/>
              </a:rPr>
              <a:t>public </a:t>
            </a:r>
            <a:r>
              <a:rPr lang="en-US" sz="1800" kern="0" dirty="0" err="1">
                <a:solidFill>
                  <a:srgbClr val="000000"/>
                </a:solidFill>
                <a:latin typeface="Consolas" panose="020B0609020204030204" pitchFamily="49" charset="0"/>
              </a:rPr>
              <a:t>ActionResult</a:t>
            </a:r>
            <a:r>
              <a:rPr lang="en-US" sz="1800" kern="0" dirty="0">
                <a:solidFill>
                  <a:srgbClr val="000000"/>
                </a:solidFill>
                <a:latin typeface="Consolas" panose="020B0609020204030204" pitchFamily="49" charset="0"/>
              </a:rPr>
              <a:t> </a:t>
            </a:r>
            <a:r>
              <a:rPr lang="en-US" sz="1800" kern="0" dirty="0" err="1">
                <a:solidFill>
                  <a:srgbClr val="000000"/>
                </a:solidFill>
                <a:latin typeface="Consolas" panose="020B0609020204030204" pitchFamily="49" charset="0"/>
              </a:rPr>
              <a:t>OnGet</a:t>
            </a:r>
            <a:r>
              <a:rPr lang="en-US" sz="1800" kern="0" dirty="0">
                <a:solidFill>
                  <a:srgbClr val="000000"/>
                </a:solidFill>
                <a:latin typeface="Consolas" panose="020B0609020204030204" pitchFamily="49" charset="0"/>
              </a:rPr>
              <a:t>()</a:t>
            </a:r>
          </a:p>
          <a:p>
            <a:pPr marL="0" indent="0">
              <a:buNone/>
            </a:pPr>
            <a:r>
              <a:rPr lang="en-US" sz="1800" kern="0" dirty="0">
                <a:solidFill>
                  <a:srgbClr val="000000"/>
                </a:solidFill>
                <a:latin typeface="Consolas" panose="020B0609020204030204" pitchFamily="49" charset="0"/>
              </a:rPr>
              <a:t>{</a:t>
            </a:r>
          </a:p>
          <a:p>
            <a:pPr marL="0" indent="0">
              <a:buNone/>
            </a:pPr>
            <a:r>
              <a:rPr lang="en-US" sz="1800" kern="0" dirty="0">
                <a:solidFill>
                  <a:srgbClr val="000000"/>
                </a:solidFill>
                <a:latin typeface="Consolas" panose="020B0609020204030204" pitchFamily="49" charset="0"/>
              </a:rPr>
              <a:t>   _</a:t>
            </a:r>
            <a:r>
              <a:rPr lang="en-US" sz="1800" kern="0" dirty="0" err="1">
                <a:solidFill>
                  <a:srgbClr val="000000"/>
                </a:solidFill>
                <a:latin typeface="Consolas" panose="020B0609020204030204" pitchFamily="49" charset="0"/>
              </a:rPr>
              <a:t>logger.LogDebug</a:t>
            </a:r>
            <a:r>
              <a:rPr lang="en-US" sz="1800" kern="0" dirty="0">
                <a:solidFill>
                  <a:srgbClr val="000000"/>
                </a:solidFill>
                <a:latin typeface="Consolas" panose="020B0609020204030204" pitchFamily="49" charset="0"/>
              </a:rPr>
              <a:t>("Index Page was entered");</a:t>
            </a:r>
          </a:p>
          <a:p>
            <a:pPr marL="0" indent="0">
              <a:buNone/>
            </a:pPr>
            <a:r>
              <a:rPr lang="en-US" sz="1800" kern="0" dirty="0">
                <a:solidFill>
                  <a:srgbClr val="000000"/>
                </a:solidFill>
                <a:latin typeface="Consolas" panose="020B0609020204030204" pitchFamily="49" charset="0"/>
              </a:rPr>
              <a:t>   try</a:t>
            </a:r>
          </a:p>
          <a:p>
            <a:pPr marL="0" indent="0">
              <a:buNone/>
            </a:pP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int x = 3;</a:t>
            </a:r>
          </a:p>
          <a:p>
            <a:pPr marL="0" indent="0">
              <a:buNone/>
            </a:pPr>
            <a:r>
              <a:rPr lang="en-US" sz="1800" kern="0" dirty="0">
                <a:solidFill>
                  <a:srgbClr val="000000"/>
                </a:solidFill>
                <a:latin typeface="Consolas" panose="020B0609020204030204" pitchFamily="49" charset="0"/>
              </a:rPr>
              <a:t>      x -= 3;</a:t>
            </a:r>
          </a:p>
          <a:p>
            <a:pPr marL="0" indent="0">
              <a:buNone/>
            </a:pPr>
            <a:r>
              <a:rPr lang="en-US" sz="1800" kern="0" dirty="0">
                <a:solidFill>
                  <a:srgbClr val="000000"/>
                </a:solidFill>
                <a:latin typeface="Consolas" panose="020B0609020204030204" pitchFamily="49" charset="0"/>
              </a:rPr>
              <a:t>      int result = 30 / x;</a:t>
            </a:r>
          </a:p>
          <a:p>
            <a:pPr marL="0" indent="0">
              <a:buNone/>
            </a:pP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catch (Exception ex)</a:t>
            </a:r>
          </a:p>
          <a:p>
            <a:pPr marL="0" indent="0">
              <a:buNone/>
            </a:pP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_</a:t>
            </a:r>
            <a:r>
              <a:rPr lang="en-US" sz="1800" kern="0" dirty="0" err="1">
                <a:solidFill>
                  <a:srgbClr val="000000"/>
                </a:solidFill>
                <a:latin typeface="Consolas" panose="020B0609020204030204" pitchFamily="49" charset="0"/>
              </a:rPr>
              <a:t>logger.LogError</a:t>
            </a:r>
            <a:r>
              <a:rPr lang="en-US" sz="1800" kern="0" dirty="0">
                <a:solidFill>
                  <a:srgbClr val="000000"/>
                </a:solidFill>
                <a:latin typeface="Consolas" panose="020B0609020204030204" pitchFamily="49" charset="0"/>
              </a:rPr>
              <a:t>(ex, "An error </a:t>
            </a:r>
            <a:r>
              <a:rPr lang="en-US" sz="1800" kern="0" dirty="0" err="1">
                <a:solidFill>
                  <a:srgbClr val="000000"/>
                </a:solidFill>
                <a:latin typeface="Consolas" panose="020B0609020204030204" pitchFamily="49" charset="0"/>
              </a:rPr>
              <a:t>occured</a:t>
            </a:r>
            <a:r>
              <a:rPr lang="en-US" sz="1800" kern="0" dirty="0">
                <a:solidFill>
                  <a:srgbClr val="000000"/>
                </a:solidFill>
                <a:latin typeface="Consolas" panose="020B0609020204030204" pitchFamily="49" charset="0"/>
              </a:rPr>
              <a:t> while dividing!");</a:t>
            </a:r>
          </a:p>
          <a:p>
            <a:pPr marL="0" indent="0">
              <a:buNone/>
            </a:pPr>
            <a:r>
              <a:rPr lang="en-US" sz="1800" kern="0" dirty="0">
                <a:solidFill>
                  <a:srgbClr val="000000"/>
                </a:solidFill>
                <a:latin typeface="Consolas" panose="020B0609020204030204" pitchFamily="49" charset="0"/>
              </a:rPr>
              <a:t>   }</a:t>
            </a:r>
          </a:p>
          <a:p>
            <a:pPr marL="0" indent="0">
              <a:buNone/>
            </a:pPr>
            <a:r>
              <a:rPr lang="en-US" sz="1800" kern="0" dirty="0">
                <a:solidFill>
                  <a:srgbClr val="000000"/>
                </a:solidFill>
                <a:latin typeface="Consolas" panose="020B0609020204030204" pitchFamily="49" charset="0"/>
              </a:rPr>
              <a:t>   return Content(“Result from Page");</a:t>
            </a:r>
          </a:p>
          <a:p>
            <a:pPr marL="0" indent="0">
              <a:buNone/>
            </a:pPr>
            <a:r>
              <a:rPr lang="en-US" sz="1800" kern="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78645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6745d9c-2a46-42bf-abea-296d5487cc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Demonstration: How to Log in a Web Application</a:t>
            </a:r>
            <a:endParaRPr lang="en-IN" sz="2400" dirty="0"/>
          </a:p>
        </p:txBody>
      </p:sp>
      <p:sp>
        <p:nvSpPr>
          <p:cNvPr id="4" name="Content Placeholder 2"/>
          <p:cNvSpPr txBox="1">
            <a:spLocks/>
          </p:cNvSpPr>
          <p:nvPr/>
        </p:nvSpPr>
        <p:spPr>
          <a:xfrm>
            <a:off x="1032000" y="1550503"/>
            <a:ext cx="9069944" cy="46180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In this demonstration, you will see how to:</a:t>
            </a:r>
          </a:p>
          <a:p>
            <a:pPr lvl="0"/>
            <a:r>
              <a:rPr lang="en-US" sz="2000" kern="0" dirty="0">
                <a:solidFill>
                  <a:srgbClr val="000000"/>
                </a:solidFill>
                <a:latin typeface="+mn-lt"/>
              </a:rPr>
              <a:t>Configure logging of an ASP.NET Core application</a:t>
            </a:r>
          </a:p>
          <a:p>
            <a:pPr lvl="0"/>
            <a:r>
              <a:rPr lang="en-US" sz="2000" kern="0" dirty="0">
                <a:solidFill>
                  <a:srgbClr val="000000"/>
                </a:solidFill>
                <a:latin typeface="+mn-lt"/>
              </a:rPr>
              <a:t>Write log messages to a file and to the console</a:t>
            </a:r>
          </a:p>
          <a:p>
            <a:pPr lvl="0"/>
            <a:r>
              <a:rPr lang="en-US" sz="2000" kern="0" dirty="0">
                <a:solidFill>
                  <a:srgbClr val="000000"/>
                </a:solidFill>
                <a:latin typeface="+mn-lt"/>
              </a:rPr>
              <a:t>Investigate and solve problems in an ASP.NET Core application using log messages</a:t>
            </a:r>
          </a:p>
          <a:p>
            <a:pPr marL="0" indent="0">
              <a:buNone/>
            </a:pPr>
            <a:endParaRPr lang="en-US" sz="2000" kern="0" dirty="0">
              <a:solidFill>
                <a:srgbClr val="000000"/>
              </a:solidFill>
              <a:latin typeface="+mn-lt"/>
            </a:endParaRPr>
          </a:p>
          <a:p>
            <a:pPr lvl="0"/>
            <a:endParaRPr lang="en-US" sz="2000" kern="0" dirty="0">
              <a:solidFill>
                <a:srgbClr val="000000"/>
              </a:solidFill>
              <a:latin typeface="+mn-lt"/>
            </a:endParaRPr>
          </a:p>
        </p:txBody>
      </p:sp>
    </p:spTree>
    <p:extLst>
      <p:ext uri="{BB962C8B-B14F-4D97-AF65-F5344CB8AC3E}">
        <p14:creationId xmlns:p14="http://schemas.microsoft.com/office/powerpoint/2010/main" val="1914716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a848b22-d2ae-4480-92f7-f00e65b674a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a:t>Lab: Testing and Troubleshooting</a:t>
            </a:r>
          </a:p>
        </p:txBody>
      </p:sp>
      <p:sp>
        <p:nvSpPr>
          <p:cNvPr id="3" name="Text Placeholder 2"/>
          <p:cNvSpPr>
            <a:spLocks noGrp="1"/>
          </p:cNvSpPr>
          <p:nvPr>
            <p:ph type="body" idx="1"/>
          </p:nvPr>
        </p:nvSpPr>
        <p:spPr>
          <a:xfrm>
            <a:off x="1192696" y="1497496"/>
            <a:ext cx="8909248" cy="3132257"/>
          </a:xfrm>
        </p:spPr>
        <p:txBody>
          <a:bodyPr>
            <a:normAutofit/>
          </a:bodyPr>
          <a:lstStyle/>
          <a:p>
            <a:r>
              <a:rPr lang="en-IN" sz="2000" dirty="0"/>
              <a:t>Exercise 1: Testing a Page using a Fake Service
Exercise 2: Adding Logging</a:t>
            </a:r>
          </a:p>
        </p:txBody>
      </p:sp>
      <p:sp>
        <p:nvSpPr>
          <p:cNvPr id="4" name="TextBox 3"/>
          <p:cNvSpPr txBox="1"/>
          <p:nvPr/>
        </p:nvSpPr>
        <p:spPr>
          <a:xfrm>
            <a:off x="1982789" y="5701343"/>
            <a:ext cx="4529573" cy="523220"/>
          </a:xfrm>
          <a:prstGeom prst="rect">
            <a:avLst/>
          </a:prstGeom>
          <a:noFill/>
        </p:spPr>
        <p:txBody>
          <a:bodyPr vert="horz" wrap="none" rtlCol="0">
            <a:spAutoFit/>
          </a:bodyPr>
          <a:lstStyle/>
          <a:p>
            <a:r>
              <a:rPr lang="en-IN" sz="2800" dirty="0">
                <a:latin typeface="Segoe UI" panose="020B0502040204020203" pitchFamily="34" charset="0"/>
              </a:rPr>
              <a:t>Estimated Time: 60 minutes</a:t>
            </a:r>
          </a:p>
        </p:txBody>
      </p:sp>
    </p:spTree>
    <p:extLst>
      <p:ext uri="{BB962C8B-B14F-4D97-AF65-F5344CB8AC3E}">
        <p14:creationId xmlns:p14="http://schemas.microsoft.com/office/powerpoint/2010/main" val="186477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71de0a2-03ac-4823-ac62-d8c6507e3e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Lesson 1: Testing Web Applications</a:t>
            </a:r>
          </a:p>
        </p:txBody>
      </p:sp>
      <p:sp>
        <p:nvSpPr>
          <p:cNvPr id="3" name="Text Placeholder 2"/>
          <p:cNvSpPr>
            <a:spLocks noGrp="1"/>
          </p:cNvSpPr>
          <p:nvPr>
            <p:ph type="body" idx="1"/>
          </p:nvPr>
        </p:nvSpPr>
        <p:spPr/>
        <p:txBody>
          <a:bodyPr>
            <a:normAutofit/>
          </a:bodyPr>
          <a:lstStyle/>
          <a:p>
            <a:r>
              <a:rPr lang="en-US" sz="2000" dirty="0"/>
              <a:t>Why Perform Unit Tests?
Principles of Test-Driven Development
Writing Loosely Coupled Web Components
Writing Unit Tests for Web Components
Demonstration: How to Run Unit Tests
Using Mocking Frameworks</a:t>
            </a:r>
            <a:endParaRPr lang="en-IN" sz="2000" dirty="0"/>
          </a:p>
        </p:txBody>
      </p:sp>
    </p:spTree>
    <p:extLst>
      <p:ext uri="{BB962C8B-B14F-4D97-AF65-F5344CB8AC3E}">
        <p14:creationId xmlns:p14="http://schemas.microsoft.com/office/powerpoint/2010/main" val="56514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7b5366f-0b73-4c4e-8039-837e277123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Why Perform Unit Tests?</a:t>
            </a:r>
          </a:p>
        </p:txBody>
      </p:sp>
      <p:sp>
        <p:nvSpPr>
          <p:cNvPr id="4" name="Content Placeholder 2"/>
          <p:cNvSpPr txBox="1">
            <a:spLocks/>
          </p:cNvSpPr>
          <p:nvPr/>
        </p:nvSpPr>
        <p:spPr>
          <a:xfrm>
            <a:off x="1032000" y="1563757"/>
            <a:ext cx="9069944" cy="493283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latin typeface="+mn-lt"/>
              </a:rPr>
              <a:t>Types of Tests:</a:t>
            </a:r>
          </a:p>
          <a:p>
            <a:pPr marL="360000" lvl="1"/>
            <a:r>
              <a:rPr lang="en-US" sz="2000" kern="0" dirty="0">
                <a:solidFill>
                  <a:srgbClr val="000000"/>
                </a:solidFill>
                <a:latin typeface="+mn-lt"/>
              </a:rPr>
              <a:t>Unit tests</a:t>
            </a:r>
          </a:p>
          <a:p>
            <a:pPr marL="360000" lvl="1"/>
            <a:r>
              <a:rPr lang="en-US" sz="2000" kern="0" dirty="0">
                <a:solidFill>
                  <a:srgbClr val="000000"/>
                </a:solidFill>
                <a:latin typeface="+mn-lt"/>
              </a:rPr>
              <a:t>Integration tests</a:t>
            </a:r>
          </a:p>
          <a:p>
            <a:pPr marL="360000" lvl="1"/>
            <a:r>
              <a:rPr lang="en-US" sz="2000" kern="0" dirty="0">
                <a:solidFill>
                  <a:srgbClr val="000000"/>
                </a:solidFill>
                <a:latin typeface="+mn-lt"/>
              </a:rPr>
              <a:t>Acceptance tests</a:t>
            </a:r>
          </a:p>
          <a:p>
            <a:pPr lvl="0"/>
            <a:r>
              <a:rPr lang="en-US" sz="2000" kern="0" dirty="0">
                <a:solidFill>
                  <a:srgbClr val="000000"/>
                </a:solidFill>
                <a:latin typeface="+mn-lt"/>
              </a:rPr>
              <a:t>Unit tests verify that small units of functionality work as designed</a:t>
            </a:r>
          </a:p>
          <a:p>
            <a:pPr marL="360000" lvl="1"/>
            <a:r>
              <a:rPr lang="en-US" sz="2000" kern="0" dirty="0">
                <a:solidFill>
                  <a:srgbClr val="000000"/>
                </a:solidFill>
                <a:latin typeface="+mn-lt"/>
              </a:rPr>
              <a:t>Arrange. This phase of a unit test arranges data to run the test on</a:t>
            </a:r>
          </a:p>
          <a:p>
            <a:pPr marL="360000" lvl="1"/>
            <a:r>
              <a:rPr lang="en-US" sz="2000" kern="0" dirty="0">
                <a:solidFill>
                  <a:srgbClr val="000000"/>
                </a:solidFill>
                <a:latin typeface="+mn-lt"/>
              </a:rPr>
              <a:t>Act. This phase of the unit test calls the methods you want to test</a:t>
            </a:r>
          </a:p>
          <a:p>
            <a:pPr marL="360000" lvl="1"/>
            <a:r>
              <a:rPr lang="en-US" sz="2000" kern="0" dirty="0">
                <a:solidFill>
                  <a:srgbClr val="000000"/>
                </a:solidFill>
                <a:latin typeface="+mn-lt"/>
              </a:rPr>
              <a:t>Assert. This phase of the unit test checks that the results are as expected</a:t>
            </a:r>
          </a:p>
          <a:p>
            <a:pPr lvl="0"/>
            <a:r>
              <a:rPr lang="en-US" sz="2000" kern="0" dirty="0">
                <a:solidFill>
                  <a:srgbClr val="000000"/>
                </a:solidFill>
                <a:latin typeface="+mn-lt"/>
              </a:rPr>
              <a:t>Any unit test that fails is highlighted in Visual Studio whenever you run the test or debug the application</a:t>
            </a:r>
          </a:p>
          <a:p>
            <a:pPr lvl="0"/>
            <a:r>
              <a:rPr lang="en-US" sz="2000" kern="0" dirty="0">
                <a:solidFill>
                  <a:srgbClr val="000000"/>
                </a:solidFill>
                <a:latin typeface="+mn-lt"/>
              </a:rPr>
              <a:t>Once defined, unit tests run throughout development and highlight any changes that cause them to fail</a:t>
            </a:r>
          </a:p>
        </p:txBody>
      </p:sp>
    </p:spTree>
    <p:extLst>
      <p:ext uri="{BB962C8B-B14F-4D97-AF65-F5344CB8AC3E}">
        <p14:creationId xmlns:p14="http://schemas.microsoft.com/office/powerpoint/2010/main" val="27750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d1d03c8-244a-41d5-ab36-6c7f2a62d0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latin typeface="+mn-lt"/>
              </a:rPr>
              <a:t>Principles of Test-Driven </a:t>
            </a:r>
            <a:br>
              <a:rPr lang="en-IN" sz="2400" dirty="0">
                <a:latin typeface="+mn-lt"/>
              </a:rPr>
            </a:br>
            <a:r>
              <a:rPr lang="en-IN" sz="2400" dirty="0">
                <a:latin typeface="+mn-lt"/>
              </a:rPr>
              <a:t>Development</a:t>
            </a:r>
          </a:p>
        </p:txBody>
      </p:sp>
      <p:grpSp>
        <p:nvGrpSpPr>
          <p:cNvPr id="3" name="Group 2" descr="This slide lists the core principles in TDD: &#10;• The loop begins by writing a test for a specific behavior required by the specifications. At this point, the test fails.&#10;• The loop then continues to passing the test. At this point, the absolute minimum code required to pass the test is written, and the test succeeds.&#10;• The loop then moves to refactoring the code. At this point, the code is changed to perform the required operation without any hard coding and to improve legibility. At this point, the test should still succeed. Then the loop starts over with a test for the next feature.&#10;"/>
          <p:cNvGrpSpPr/>
          <p:nvPr/>
        </p:nvGrpSpPr>
        <p:grpSpPr>
          <a:xfrm>
            <a:off x="2033293" y="927428"/>
            <a:ext cx="8141404" cy="5666813"/>
            <a:chOff x="509293" y="1110316"/>
            <a:chExt cx="8141404" cy="5666813"/>
          </a:xfrm>
        </p:grpSpPr>
        <p:grpSp>
          <p:nvGrpSpPr>
            <p:cNvPr id="4" name="Group 3"/>
            <p:cNvGrpSpPr/>
            <p:nvPr/>
          </p:nvGrpSpPr>
          <p:grpSpPr>
            <a:xfrm>
              <a:off x="3355960" y="1110316"/>
              <a:ext cx="2305015" cy="628109"/>
              <a:chOff x="1725" y="1234335"/>
              <a:chExt cx="2755979" cy="791753"/>
            </a:xfrm>
          </p:grpSpPr>
          <p:sp>
            <p:nvSpPr>
              <p:cNvPr id="5" name="Rectangle 4"/>
              <p:cNvSpPr/>
              <p:nvPr/>
            </p:nvSpPr>
            <p:spPr>
              <a:xfrm>
                <a:off x="1725"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p>
                <a:pPr lvl="0" fontAlgn="base">
                  <a:spcBef>
                    <a:spcPct val="0"/>
                  </a:spcBef>
                  <a:spcAft>
                    <a:spcPct val="0"/>
                  </a:spcAft>
                </a:pPr>
                <a:endParaRPr lang="en-US" b="1" dirty="0">
                  <a:solidFill>
                    <a:srgbClr val="000000"/>
                  </a:solidFill>
                  <a:cs typeface="Arial" charset="0"/>
                </a:endParaRPr>
              </a:p>
            </p:txBody>
          </p:sp>
          <p:sp>
            <p:nvSpPr>
              <p:cNvPr id="6" name="Rectangle 5"/>
              <p:cNvSpPr/>
              <p:nvPr/>
            </p:nvSpPr>
            <p:spPr>
              <a:xfrm>
                <a:off x="1725"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p>
                <a:pPr algn="ctr" defTabSz="1200150">
                  <a:lnSpc>
                    <a:spcPct val="90000"/>
                  </a:lnSpc>
                  <a:spcBef>
                    <a:spcPct val="0"/>
                  </a:spcBef>
                  <a:spcAft>
                    <a:spcPct val="35000"/>
                  </a:spcAft>
                  <a:defRPr/>
                </a:pPr>
                <a:r>
                  <a:rPr lang="en-US" sz="2300" dirty="0">
                    <a:solidFill>
                      <a:sysClr val="window" lastClr="FFFFFF"/>
                    </a:solidFill>
                    <a:ea typeface="Segoe UI" pitchFamily="34" charset="0"/>
                    <a:cs typeface="Segoe UI" pitchFamily="34" charset="0"/>
                  </a:rPr>
                  <a:t>Write the Test</a:t>
                </a:r>
              </a:p>
            </p:txBody>
          </p:sp>
        </p:grpSp>
        <p:grpSp>
          <p:nvGrpSpPr>
            <p:cNvPr id="7" name="Group 6"/>
            <p:cNvGrpSpPr/>
            <p:nvPr/>
          </p:nvGrpSpPr>
          <p:grpSpPr>
            <a:xfrm>
              <a:off x="3355960" y="1765821"/>
              <a:ext cx="2305015" cy="1946875"/>
              <a:chOff x="1725" y="1988841"/>
              <a:chExt cx="2755979" cy="3260447"/>
            </a:xfrm>
          </p:grpSpPr>
          <p:sp>
            <p:nvSpPr>
              <p:cNvPr id="8" name="Rectangle 7"/>
              <p:cNvSpPr/>
              <p:nvPr/>
            </p:nvSpPr>
            <p:spPr>
              <a:xfrm>
                <a:off x="1725" y="1988841"/>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cs typeface="Arial" charset="0"/>
                </a:endParaRPr>
              </a:p>
            </p:txBody>
          </p:sp>
          <p:sp>
            <p:nvSpPr>
              <p:cNvPr id="9" name="Rectangle 8"/>
              <p:cNvSpPr/>
              <p:nvPr/>
            </p:nvSpPr>
            <p:spPr>
              <a:xfrm>
                <a:off x="1725" y="1988841"/>
                <a:ext cx="2755979" cy="3260447"/>
              </a:xfrm>
              <a:prstGeom prst="rect">
                <a:avLst/>
              </a:prstGeom>
              <a:noFill/>
              <a:ln>
                <a:noFill/>
              </a:ln>
              <a:effectLst/>
            </p:spPr>
            <p:txBody>
              <a:bodyPr spcFirstLastPara="0" vert="horz" wrap="square" lIns="144018" tIns="144018" rIns="192024" bIns="216027" numCol="1" spcCol="1270" anchor="t" anchorCtr="0">
                <a:noAutofit/>
              </a:bodyPr>
              <a:lstStyle/>
              <a:p>
                <a:pPr marL="228600" lvl="1" indent="-228600" defTabSz="1200150">
                  <a:lnSpc>
                    <a:spcPct val="90000"/>
                  </a:lnSpc>
                  <a:spcBef>
                    <a:spcPct val="0"/>
                  </a:spcBef>
                  <a:spcAft>
                    <a:spcPct val="15000"/>
                  </a:spcAft>
                  <a:buClr>
                    <a:srgbClr val="0070C0"/>
                  </a:buClr>
                  <a:buFontTx/>
                  <a:buChar char="••"/>
                  <a:defRPr/>
                </a:pPr>
                <a:r>
                  <a:rPr lang="en-US" dirty="0">
                    <a:cs typeface="Segoe UI" pitchFamily="34" charset="0"/>
                  </a:rPr>
                  <a:t>Understand the problem</a:t>
                </a:r>
              </a:p>
              <a:p>
                <a:pPr marL="228600" lvl="1" indent="-228600" defTabSz="1200150">
                  <a:lnSpc>
                    <a:spcPct val="90000"/>
                  </a:lnSpc>
                  <a:spcBef>
                    <a:spcPct val="0"/>
                  </a:spcBef>
                  <a:spcAft>
                    <a:spcPct val="15000"/>
                  </a:spcAft>
                  <a:buClr>
                    <a:srgbClr val="0070C0"/>
                  </a:buClr>
                  <a:buFontTx/>
                  <a:buChar char="••"/>
                  <a:defRPr/>
                </a:pPr>
                <a:r>
                  <a:rPr lang="en-US" dirty="0">
                    <a:cs typeface="Segoe UI" pitchFamily="34" charset="0"/>
                  </a:rPr>
                  <a:t>Specify the desired behavior</a:t>
                </a:r>
              </a:p>
              <a:p>
                <a:pPr marL="228600" lvl="1" indent="-228600" defTabSz="1200150">
                  <a:lnSpc>
                    <a:spcPct val="90000"/>
                  </a:lnSpc>
                  <a:spcBef>
                    <a:spcPct val="0"/>
                  </a:spcBef>
                  <a:spcAft>
                    <a:spcPct val="15000"/>
                  </a:spcAft>
                  <a:buClr>
                    <a:srgbClr val="0070C0"/>
                  </a:buClr>
                  <a:buFontTx/>
                  <a:buChar char="••"/>
                  <a:defRPr/>
                </a:pPr>
                <a:r>
                  <a:rPr lang="en-US" dirty="0">
                    <a:cs typeface="Segoe UI" pitchFamily="34" charset="0"/>
                  </a:rPr>
                  <a:t>Run the test</a:t>
                </a:r>
              </a:p>
              <a:p>
                <a:pPr marL="228600" lvl="1" indent="-228600" defTabSz="1200150">
                  <a:lnSpc>
                    <a:spcPct val="90000"/>
                  </a:lnSpc>
                  <a:spcBef>
                    <a:spcPct val="0"/>
                  </a:spcBef>
                  <a:spcAft>
                    <a:spcPct val="15000"/>
                  </a:spcAft>
                  <a:buClr>
                    <a:srgbClr val="0070C0"/>
                  </a:buClr>
                  <a:buFontTx/>
                  <a:buChar char="••"/>
                  <a:defRPr/>
                </a:pPr>
                <a:r>
                  <a:rPr lang="en-US" dirty="0">
                    <a:cs typeface="Segoe UI" pitchFamily="34" charset="0"/>
                  </a:rPr>
                  <a:t>Test fails</a:t>
                </a:r>
                <a:endParaRPr lang="en-US" sz="2800" dirty="0">
                  <a:cs typeface="Segoe UI" pitchFamily="34" charset="0"/>
                </a:endParaRPr>
              </a:p>
            </p:txBody>
          </p:sp>
        </p:grpSp>
        <p:grpSp>
          <p:nvGrpSpPr>
            <p:cNvPr id="10" name="Group 9"/>
            <p:cNvGrpSpPr/>
            <p:nvPr/>
          </p:nvGrpSpPr>
          <p:grpSpPr>
            <a:xfrm>
              <a:off x="6145608" y="4001091"/>
              <a:ext cx="2505089" cy="590611"/>
              <a:chOff x="3194010" y="1234335"/>
              <a:chExt cx="2755979" cy="791753"/>
            </a:xfrm>
          </p:grpSpPr>
          <p:sp>
            <p:nvSpPr>
              <p:cNvPr id="11" name="Rectangle 10"/>
              <p:cNvSpPr/>
              <p:nvPr/>
            </p:nvSpPr>
            <p:spPr>
              <a:xfrm>
                <a:off x="3194010"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cs typeface="Arial" charset="0"/>
                </a:endParaRPr>
              </a:p>
            </p:txBody>
          </p:sp>
          <p:sp>
            <p:nvSpPr>
              <p:cNvPr id="12" name="Rectangle 11"/>
              <p:cNvSpPr/>
              <p:nvPr/>
            </p:nvSpPr>
            <p:spPr>
              <a:xfrm>
                <a:off x="3194010"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p>
                <a:pPr algn="ctr" defTabSz="1200150">
                  <a:lnSpc>
                    <a:spcPct val="90000"/>
                  </a:lnSpc>
                  <a:spcBef>
                    <a:spcPct val="0"/>
                  </a:spcBef>
                  <a:spcAft>
                    <a:spcPct val="35000"/>
                  </a:spcAft>
                  <a:defRPr/>
                </a:pPr>
                <a:r>
                  <a:rPr lang="en-US" sz="2300" dirty="0">
                    <a:solidFill>
                      <a:sysClr val="window" lastClr="FFFFFF"/>
                    </a:solidFill>
                    <a:ea typeface="Segoe UI" pitchFamily="34" charset="0"/>
                    <a:cs typeface="Segoe UI" pitchFamily="34" charset="0"/>
                  </a:rPr>
                  <a:t>Pass the Test</a:t>
                </a:r>
              </a:p>
            </p:txBody>
          </p:sp>
        </p:grpSp>
        <p:grpSp>
          <p:nvGrpSpPr>
            <p:cNvPr id="13" name="Group 12"/>
            <p:cNvGrpSpPr/>
            <p:nvPr/>
          </p:nvGrpSpPr>
          <p:grpSpPr>
            <a:xfrm>
              <a:off x="6145608" y="4616053"/>
              <a:ext cx="2505089" cy="2161076"/>
              <a:chOff x="3194010" y="1849208"/>
              <a:chExt cx="2755979" cy="3451999"/>
            </a:xfrm>
          </p:grpSpPr>
          <p:sp>
            <p:nvSpPr>
              <p:cNvPr id="14" name="Rectangle 13"/>
              <p:cNvSpPr/>
              <p:nvPr/>
            </p:nvSpPr>
            <p:spPr>
              <a:xfrm>
                <a:off x="3194010" y="1849208"/>
                <a:ext cx="2755979" cy="3260445"/>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cs typeface="Arial" charset="0"/>
                </a:endParaRPr>
              </a:p>
            </p:txBody>
          </p:sp>
          <p:sp>
            <p:nvSpPr>
              <p:cNvPr id="15" name="Rectangle 14"/>
              <p:cNvSpPr/>
              <p:nvPr/>
            </p:nvSpPr>
            <p:spPr>
              <a:xfrm>
                <a:off x="3194010"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p>
                <a:pPr marL="228600" lvl="1" indent="-228600" defTabSz="1200150">
                  <a:lnSpc>
                    <a:spcPct val="90000"/>
                  </a:lnSpc>
                  <a:spcBef>
                    <a:spcPct val="0"/>
                  </a:spcBef>
                  <a:spcAft>
                    <a:spcPct val="15000"/>
                  </a:spcAft>
                  <a:buClr>
                    <a:srgbClr val="0070C0"/>
                  </a:buClr>
                  <a:buFontTx/>
                  <a:buChar char="••"/>
                  <a:defRPr/>
                </a:pPr>
                <a:r>
                  <a:rPr lang="en-US" sz="2000" dirty="0">
                    <a:cs typeface="Segoe UI" pitchFamily="34" charset="0"/>
                  </a:rPr>
                  <a:t>Write application code</a:t>
                </a:r>
              </a:p>
              <a:p>
                <a:pPr marL="228600" lvl="1" indent="-228600" defTabSz="1200150">
                  <a:lnSpc>
                    <a:spcPct val="90000"/>
                  </a:lnSpc>
                  <a:spcBef>
                    <a:spcPct val="0"/>
                  </a:spcBef>
                  <a:spcAft>
                    <a:spcPct val="15000"/>
                  </a:spcAft>
                  <a:buClr>
                    <a:srgbClr val="0070C0"/>
                  </a:buClr>
                  <a:buFontTx/>
                  <a:buChar char="••"/>
                  <a:defRPr/>
                </a:pPr>
                <a:r>
                  <a:rPr lang="en-US" sz="2000" dirty="0">
                    <a:cs typeface="Segoe UI" pitchFamily="34" charset="0"/>
                  </a:rPr>
                  <a:t>Run the test</a:t>
                </a:r>
              </a:p>
              <a:p>
                <a:pPr marL="228600" lvl="1" indent="-228600" defTabSz="1200150">
                  <a:lnSpc>
                    <a:spcPct val="90000"/>
                  </a:lnSpc>
                  <a:spcBef>
                    <a:spcPct val="0"/>
                  </a:spcBef>
                  <a:spcAft>
                    <a:spcPct val="15000"/>
                  </a:spcAft>
                  <a:buClr>
                    <a:srgbClr val="0070C0"/>
                  </a:buClr>
                  <a:buFontTx/>
                  <a:buChar char="••"/>
                  <a:defRPr/>
                </a:pPr>
                <a:r>
                  <a:rPr lang="en-US" sz="2000" dirty="0">
                    <a:cs typeface="Segoe UI" pitchFamily="34" charset="0"/>
                  </a:rPr>
                  <a:t>Test passes</a:t>
                </a:r>
                <a:endParaRPr lang="en-US" sz="2800" dirty="0">
                  <a:cs typeface="Segoe UI" pitchFamily="34" charset="0"/>
                </a:endParaRPr>
              </a:p>
            </p:txBody>
          </p:sp>
        </p:grpSp>
        <p:grpSp>
          <p:nvGrpSpPr>
            <p:cNvPr id="16" name="Group 15"/>
            <p:cNvGrpSpPr/>
            <p:nvPr/>
          </p:nvGrpSpPr>
          <p:grpSpPr>
            <a:xfrm>
              <a:off x="509293" y="3996997"/>
              <a:ext cx="2278874" cy="508678"/>
              <a:chOff x="6386294" y="1234335"/>
              <a:chExt cx="2755979" cy="791753"/>
            </a:xfrm>
          </p:grpSpPr>
          <p:sp>
            <p:nvSpPr>
              <p:cNvPr id="17" name="Rectangle 16"/>
              <p:cNvSpPr/>
              <p:nvPr/>
            </p:nvSpPr>
            <p:spPr>
              <a:xfrm>
                <a:off x="6386294" y="1234335"/>
                <a:ext cx="2755979" cy="791753"/>
              </a:xfrm>
              <a:prstGeom prst="rect">
                <a:avLst/>
              </a:prstGeom>
              <a:solidFill>
                <a:srgbClr val="4F81BD">
                  <a:hueOff val="0"/>
                  <a:satOff val="0"/>
                  <a:lumOff val="0"/>
                  <a:alphaOff val="0"/>
                </a:srgbClr>
              </a:solidFill>
              <a:ln w="25400" cap="flat" cmpd="sng" algn="ctr">
                <a:solidFill>
                  <a:srgbClr val="4F81BD">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cs typeface="Arial" charset="0"/>
                </a:endParaRPr>
              </a:p>
            </p:txBody>
          </p:sp>
          <p:sp>
            <p:nvSpPr>
              <p:cNvPr id="18" name="Rectangle 17"/>
              <p:cNvSpPr/>
              <p:nvPr/>
            </p:nvSpPr>
            <p:spPr>
              <a:xfrm>
                <a:off x="6386294" y="1234335"/>
                <a:ext cx="2755979" cy="791753"/>
              </a:xfrm>
              <a:prstGeom prst="rect">
                <a:avLst/>
              </a:prstGeom>
              <a:noFill/>
              <a:ln>
                <a:noFill/>
              </a:ln>
              <a:effectLst/>
            </p:spPr>
            <p:txBody>
              <a:bodyPr spcFirstLastPara="0" vert="horz" wrap="square" lIns="192024" tIns="109728" rIns="192024" bIns="109728" numCol="1" spcCol="1270" anchor="ctr" anchorCtr="0">
                <a:noAutofit/>
              </a:bodyPr>
              <a:lstStyle/>
              <a:p>
                <a:pPr algn="ctr" defTabSz="1200150">
                  <a:lnSpc>
                    <a:spcPct val="90000"/>
                  </a:lnSpc>
                  <a:spcBef>
                    <a:spcPct val="0"/>
                  </a:spcBef>
                  <a:spcAft>
                    <a:spcPct val="35000"/>
                  </a:spcAft>
                  <a:defRPr/>
                </a:pPr>
                <a:r>
                  <a:rPr lang="en-US" sz="2300" dirty="0">
                    <a:solidFill>
                      <a:sysClr val="window" lastClr="FFFFFF"/>
                    </a:solidFill>
                    <a:ea typeface="Segoe UI" pitchFamily="34" charset="0"/>
                    <a:cs typeface="Segoe UI" pitchFamily="34" charset="0"/>
                  </a:rPr>
                  <a:t>Refactor</a:t>
                </a:r>
              </a:p>
            </p:txBody>
          </p:sp>
        </p:grpSp>
        <p:grpSp>
          <p:nvGrpSpPr>
            <p:cNvPr id="19" name="Group 18"/>
            <p:cNvGrpSpPr/>
            <p:nvPr/>
          </p:nvGrpSpPr>
          <p:grpSpPr>
            <a:xfrm>
              <a:off x="509293" y="4543907"/>
              <a:ext cx="2278874" cy="2094737"/>
              <a:chOff x="6386294" y="2040760"/>
              <a:chExt cx="2755979" cy="3260447"/>
            </a:xfrm>
          </p:grpSpPr>
          <p:sp>
            <p:nvSpPr>
              <p:cNvPr id="20" name="Rectangle 19"/>
              <p:cNvSpPr/>
              <p:nvPr/>
            </p:nvSpPr>
            <p:spPr>
              <a:xfrm>
                <a:off x="6386294" y="2040760"/>
                <a:ext cx="2755979" cy="3260447"/>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p:spPr>
            <p:txBody>
              <a:bodyPr/>
              <a:lstStyle/>
              <a:p>
                <a:pPr lvl="0" fontAlgn="base">
                  <a:spcBef>
                    <a:spcPct val="0"/>
                  </a:spcBef>
                  <a:spcAft>
                    <a:spcPct val="0"/>
                  </a:spcAft>
                </a:pPr>
                <a:endParaRPr lang="en-US" b="1">
                  <a:solidFill>
                    <a:srgbClr val="000000"/>
                  </a:solidFill>
                  <a:cs typeface="Arial" charset="0"/>
                </a:endParaRPr>
              </a:p>
            </p:txBody>
          </p:sp>
          <p:sp>
            <p:nvSpPr>
              <p:cNvPr id="21" name="Rectangle 20"/>
              <p:cNvSpPr/>
              <p:nvPr/>
            </p:nvSpPr>
            <p:spPr>
              <a:xfrm>
                <a:off x="6386294" y="2040760"/>
                <a:ext cx="2755979" cy="3260447"/>
              </a:xfrm>
              <a:prstGeom prst="rect">
                <a:avLst/>
              </a:prstGeom>
              <a:noFill/>
              <a:ln>
                <a:noFill/>
              </a:ln>
              <a:effectLst/>
            </p:spPr>
            <p:txBody>
              <a:bodyPr spcFirstLastPara="0" vert="horz" wrap="square" lIns="144018" tIns="144018" rIns="192024" bIns="216027" numCol="1" spcCol="1270" anchor="t" anchorCtr="0">
                <a:noAutofit/>
              </a:bodyPr>
              <a:lstStyle/>
              <a:p>
                <a:pPr marL="228600" lvl="1" indent="-228600" defTabSz="1200150">
                  <a:lnSpc>
                    <a:spcPct val="90000"/>
                  </a:lnSpc>
                  <a:spcBef>
                    <a:spcPct val="0"/>
                  </a:spcBef>
                  <a:spcAft>
                    <a:spcPct val="15000"/>
                  </a:spcAft>
                  <a:buClr>
                    <a:srgbClr val="0070C0"/>
                  </a:buClr>
                  <a:buFontTx/>
                  <a:buChar char="••"/>
                  <a:defRPr/>
                </a:pPr>
                <a:r>
                  <a:rPr lang="en-US" sz="2000" dirty="0">
                    <a:cs typeface="Segoe UI" pitchFamily="34" charset="0"/>
                  </a:rPr>
                  <a:t>Clean the code and remove assumptions</a:t>
                </a:r>
              </a:p>
              <a:p>
                <a:pPr marL="228600" lvl="1" indent="-228600" defTabSz="1200150">
                  <a:lnSpc>
                    <a:spcPct val="90000"/>
                  </a:lnSpc>
                  <a:spcBef>
                    <a:spcPct val="0"/>
                  </a:spcBef>
                  <a:spcAft>
                    <a:spcPct val="15000"/>
                  </a:spcAft>
                  <a:buClr>
                    <a:srgbClr val="0070C0"/>
                  </a:buClr>
                  <a:buFontTx/>
                  <a:buChar char="••"/>
                  <a:defRPr/>
                </a:pPr>
                <a:r>
                  <a:rPr lang="en-US" sz="2000" dirty="0">
                    <a:cs typeface="Segoe UI" pitchFamily="34" charset="0"/>
                  </a:rPr>
                  <a:t>Test passes</a:t>
                </a:r>
              </a:p>
            </p:txBody>
          </p:sp>
        </p:grpSp>
        <p:grpSp>
          <p:nvGrpSpPr>
            <p:cNvPr id="22" name="Group 21"/>
            <p:cNvGrpSpPr/>
            <p:nvPr/>
          </p:nvGrpSpPr>
          <p:grpSpPr>
            <a:xfrm>
              <a:off x="6474730" y="2249250"/>
              <a:ext cx="446022" cy="1329364"/>
              <a:chOff x="4852378" y="2532716"/>
              <a:chExt cx="503514" cy="1500718"/>
            </a:xfrm>
          </p:grpSpPr>
          <p:sp>
            <p:nvSpPr>
              <p:cNvPr id="23" name="Left Arrow 22"/>
              <p:cNvSpPr/>
              <p:nvPr/>
            </p:nvSpPr>
            <p:spPr>
              <a:xfrm rot="14400000">
                <a:off x="4353776" y="3031318"/>
                <a:ext cx="1500718" cy="503514"/>
              </a:xfrm>
              <a:prstGeom prst="leftArrow">
                <a:avLst/>
              </a:prstGeom>
              <a:solidFill>
                <a:srgbClr val="4F81BD">
                  <a:tint val="60000"/>
                  <a:hueOff val="0"/>
                  <a:satOff val="0"/>
                  <a:lumOff val="0"/>
                  <a:alphaOff val="0"/>
                </a:srgbClr>
              </a:solidFill>
              <a:ln>
                <a:noFill/>
              </a:ln>
              <a:effectLst/>
            </p:spPr>
            <p:txBody>
              <a:bodyPr/>
              <a:lstStyle/>
              <a:p>
                <a:pPr lvl="0" fontAlgn="base">
                  <a:spcBef>
                    <a:spcPct val="0"/>
                  </a:spcBef>
                  <a:spcAft>
                    <a:spcPct val="0"/>
                  </a:spcAft>
                </a:pPr>
                <a:endParaRPr lang="en-US" b="1">
                  <a:solidFill>
                    <a:srgbClr val="000000"/>
                  </a:solidFill>
                  <a:cs typeface="Arial" charset="0"/>
                </a:endParaRPr>
              </a:p>
            </p:txBody>
          </p:sp>
          <p:sp>
            <p:nvSpPr>
              <p:cNvPr id="24" name="Left Arrow 4"/>
              <p:cNvSpPr/>
              <p:nvPr/>
            </p:nvSpPr>
            <p:spPr>
              <a:xfrm rot="13705883">
                <a:off x="4504830" y="3132021"/>
                <a:ext cx="1198610" cy="302108"/>
              </a:xfrm>
              <a:prstGeom prst="rect">
                <a:avLst/>
              </a:prstGeom>
              <a:noFill/>
              <a:ln>
                <a:noFill/>
              </a:ln>
              <a:effectLst/>
            </p:spPr>
            <p:txBody>
              <a:bodyPr spcFirstLastPara="0" vert="horz" wrap="square" lIns="0" tIns="0" rIns="0" bIns="0" numCol="1" spcCol="1270" anchor="ctr" anchorCtr="0">
                <a:noAutofit/>
              </a:bodyPr>
              <a:lstStyle/>
              <a:p>
                <a:pPr algn="ctr" defTabSz="933450">
                  <a:lnSpc>
                    <a:spcPct val="90000"/>
                  </a:lnSpc>
                  <a:spcBef>
                    <a:spcPct val="0"/>
                  </a:spcBef>
                  <a:spcAft>
                    <a:spcPct val="35000"/>
                  </a:spcAft>
                  <a:defRPr/>
                </a:pPr>
                <a:endParaRPr lang="en-US" sz="2100">
                  <a:solidFill>
                    <a:sysClr val="window" lastClr="FFFFFF"/>
                  </a:solidFill>
                  <a:ea typeface="Segoe UI" pitchFamily="34" charset="0"/>
                  <a:cs typeface="Segoe UI" pitchFamily="34" charset="0"/>
                </a:endParaRPr>
              </a:p>
            </p:txBody>
          </p:sp>
        </p:grpSp>
        <p:grpSp>
          <p:nvGrpSpPr>
            <p:cNvPr id="25" name="Group 24"/>
            <p:cNvGrpSpPr/>
            <p:nvPr/>
          </p:nvGrpSpPr>
          <p:grpSpPr>
            <a:xfrm>
              <a:off x="3851623" y="5006390"/>
              <a:ext cx="1329366" cy="446023"/>
              <a:chOff x="3066064" y="4917261"/>
              <a:chExt cx="1500718" cy="503514"/>
            </a:xfrm>
          </p:grpSpPr>
          <p:sp>
            <p:nvSpPr>
              <p:cNvPr id="26" name="Left Arrow 25"/>
              <p:cNvSpPr/>
              <p:nvPr/>
            </p:nvSpPr>
            <p:spPr>
              <a:xfrm>
                <a:off x="3066064" y="4917261"/>
                <a:ext cx="1500718" cy="503514"/>
              </a:xfrm>
              <a:prstGeom prst="leftArrow">
                <a:avLst/>
              </a:prstGeom>
              <a:solidFill>
                <a:srgbClr val="4F81BD">
                  <a:tint val="60000"/>
                  <a:hueOff val="0"/>
                  <a:satOff val="0"/>
                  <a:lumOff val="0"/>
                  <a:alphaOff val="0"/>
                </a:srgbClr>
              </a:solidFill>
              <a:ln>
                <a:noFill/>
              </a:ln>
              <a:effectLst/>
            </p:spPr>
            <p:txBody>
              <a:bodyPr/>
              <a:lstStyle/>
              <a:p>
                <a:pPr lvl="0" fontAlgn="base">
                  <a:spcBef>
                    <a:spcPct val="0"/>
                  </a:spcBef>
                  <a:spcAft>
                    <a:spcPct val="0"/>
                  </a:spcAft>
                </a:pPr>
                <a:endParaRPr lang="en-US" b="1">
                  <a:solidFill>
                    <a:srgbClr val="000000"/>
                  </a:solidFill>
                  <a:cs typeface="Arial" charset="0"/>
                </a:endParaRPr>
              </a:p>
            </p:txBody>
          </p:sp>
          <p:sp>
            <p:nvSpPr>
              <p:cNvPr id="27" name="Left Arrow 6"/>
              <p:cNvSpPr/>
              <p:nvPr/>
            </p:nvSpPr>
            <p:spPr>
              <a:xfrm rot="10800000">
                <a:off x="3217118" y="5017964"/>
                <a:ext cx="1198610" cy="302108"/>
              </a:xfrm>
              <a:prstGeom prst="rect">
                <a:avLst/>
              </a:prstGeom>
              <a:noFill/>
              <a:ln>
                <a:noFill/>
              </a:ln>
              <a:effectLst/>
            </p:spPr>
            <p:txBody>
              <a:bodyPr spcFirstLastPara="0" vert="horz" wrap="square" lIns="0" tIns="0" rIns="0" bIns="0" numCol="1" spcCol="1270" anchor="ctr" anchorCtr="0">
                <a:noAutofit/>
              </a:bodyPr>
              <a:lstStyle/>
              <a:p>
                <a:pPr algn="ctr" defTabSz="933450">
                  <a:lnSpc>
                    <a:spcPct val="90000"/>
                  </a:lnSpc>
                  <a:spcBef>
                    <a:spcPct val="0"/>
                  </a:spcBef>
                  <a:spcAft>
                    <a:spcPct val="35000"/>
                  </a:spcAft>
                  <a:defRPr/>
                </a:pPr>
                <a:endParaRPr lang="en-US" sz="2100">
                  <a:solidFill>
                    <a:sysClr val="window" lastClr="FFFFFF"/>
                  </a:solidFill>
                  <a:ea typeface="Segoe UI" pitchFamily="34" charset="0"/>
                  <a:cs typeface="Segoe UI" pitchFamily="34" charset="0"/>
                </a:endParaRPr>
              </a:p>
            </p:txBody>
          </p:sp>
        </p:grpSp>
        <p:grpSp>
          <p:nvGrpSpPr>
            <p:cNvPr id="28" name="Group 27"/>
            <p:cNvGrpSpPr/>
            <p:nvPr/>
          </p:nvGrpSpPr>
          <p:grpSpPr>
            <a:xfrm>
              <a:off x="2153708" y="2237800"/>
              <a:ext cx="446022" cy="1329364"/>
              <a:chOff x="2276954" y="2532716"/>
              <a:chExt cx="503514" cy="1500718"/>
            </a:xfrm>
          </p:grpSpPr>
          <p:sp>
            <p:nvSpPr>
              <p:cNvPr id="29" name="Left Arrow 28"/>
              <p:cNvSpPr/>
              <p:nvPr/>
            </p:nvSpPr>
            <p:spPr>
              <a:xfrm rot="7200000">
                <a:off x="1778352" y="3031318"/>
                <a:ext cx="1500718" cy="503514"/>
              </a:xfrm>
              <a:prstGeom prst="leftArrow">
                <a:avLst/>
              </a:prstGeom>
              <a:solidFill>
                <a:srgbClr val="4F81BD">
                  <a:tint val="60000"/>
                  <a:hueOff val="0"/>
                  <a:satOff val="0"/>
                  <a:lumOff val="0"/>
                  <a:alphaOff val="0"/>
                </a:srgbClr>
              </a:solidFill>
              <a:ln>
                <a:noFill/>
              </a:ln>
              <a:effectLst/>
            </p:spPr>
            <p:txBody>
              <a:bodyPr/>
              <a:lstStyle/>
              <a:p>
                <a:pPr lvl="0" fontAlgn="base">
                  <a:spcBef>
                    <a:spcPct val="0"/>
                  </a:spcBef>
                  <a:spcAft>
                    <a:spcPct val="0"/>
                  </a:spcAft>
                </a:pPr>
                <a:endParaRPr lang="en-US" b="1">
                  <a:solidFill>
                    <a:srgbClr val="000000"/>
                  </a:solidFill>
                  <a:cs typeface="Arial" charset="0"/>
                </a:endParaRPr>
              </a:p>
            </p:txBody>
          </p:sp>
          <p:sp>
            <p:nvSpPr>
              <p:cNvPr id="30" name="Left Arrow 8"/>
              <p:cNvSpPr/>
              <p:nvPr/>
            </p:nvSpPr>
            <p:spPr>
              <a:xfrm rot="7200000">
                <a:off x="1929406" y="3132021"/>
                <a:ext cx="1198610" cy="302108"/>
              </a:xfrm>
              <a:prstGeom prst="rect">
                <a:avLst/>
              </a:prstGeom>
              <a:noFill/>
              <a:ln>
                <a:noFill/>
              </a:ln>
              <a:effectLst/>
            </p:spPr>
            <p:txBody>
              <a:bodyPr spcFirstLastPara="0" vert="horz" wrap="square" lIns="0" tIns="0" rIns="0" bIns="0" numCol="1" spcCol="1270" anchor="ctr" anchorCtr="0">
                <a:noAutofit/>
              </a:bodyPr>
              <a:lstStyle/>
              <a:p>
                <a:pPr algn="ctr" defTabSz="933450">
                  <a:lnSpc>
                    <a:spcPct val="90000"/>
                  </a:lnSpc>
                  <a:spcBef>
                    <a:spcPct val="0"/>
                  </a:spcBef>
                  <a:spcAft>
                    <a:spcPct val="35000"/>
                  </a:spcAft>
                  <a:defRPr/>
                </a:pPr>
                <a:endParaRPr lang="en-US" sz="2100">
                  <a:solidFill>
                    <a:sysClr val="window" lastClr="FFFFFF"/>
                  </a:solidFill>
                  <a:ea typeface="Segoe UI" pitchFamily="34" charset="0"/>
                  <a:cs typeface="Segoe UI" pitchFamily="34" charset="0"/>
                </a:endParaRPr>
              </a:p>
            </p:txBody>
          </p:sp>
        </p:grpSp>
      </p:grpSp>
    </p:spTree>
    <p:extLst>
      <p:ext uri="{BB962C8B-B14F-4D97-AF65-F5344CB8AC3E}">
        <p14:creationId xmlns:p14="http://schemas.microsoft.com/office/powerpoint/2010/main" val="259154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413cf58-f5d5-4e14-93e8-73c59d38a2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Writing Loosely Coupled Web Components</a:t>
            </a:r>
            <a:endParaRPr lang="en-IN" sz="2400" dirty="0"/>
          </a:p>
        </p:txBody>
      </p:sp>
      <p:sp>
        <p:nvSpPr>
          <p:cNvPr id="4" name="Content Placeholder 2"/>
          <p:cNvSpPr txBox="1">
            <a:spLocks/>
          </p:cNvSpPr>
          <p:nvPr/>
        </p:nvSpPr>
        <p:spPr>
          <a:xfrm>
            <a:off x="1296000" y="1590261"/>
            <a:ext cx="8805944" cy="394556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0"/>
              </a:spcBef>
            </a:pPr>
            <a:r>
              <a:rPr lang="en-US" sz="2000" kern="0" dirty="0">
                <a:solidFill>
                  <a:srgbClr val="000000"/>
                </a:solidFill>
                <a:latin typeface="+mn-lt"/>
              </a:rPr>
              <a:t>Loose coupling means that each component in a system requires few or no internal details of the other components in the system</a:t>
            </a:r>
          </a:p>
          <a:p>
            <a:pPr marL="0" indent="0">
              <a:spcBef>
                <a:spcPts val="0"/>
              </a:spcBef>
              <a:buNone/>
            </a:pPr>
            <a:endParaRPr lang="en-US" sz="2000" kern="0" dirty="0">
              <a:solidFill>
                <a:srgbClr val="000000"/>
              </a:solidFill>
              <a:latin typeface="+mn-lt"/>
            </a:endParaRPr>
          </a:p>
          <a:p>
            <a:pPr>
              <a:spcBef>
                <a:spcPts val="0"/>
              </a:spcBef>
            </a:pPr>
            <a:r>
              <a:rPr lang="en-US" sz="2000" kern="0" dirty="0">
                <a:solidFill>
                  <a:srgbClr val="000000"/>
                </a:solidFill>
                <a:latin typeface="+mn-lt"/>
              </a:rPr>
              <a:t>A loosely coupled application is easy to test because it is easier to replace a fully functional instance of a class with a simplified instance that is specifically designed for the test</a:t>
            </a:r>
          </a:p>
          <a:p>
            <a:pPr>
              <a:spcBef>
                <a:spcPts val="0"/>
              </a:spcBef>
            </a:pPr>
            <a:endParaRPr lang="en-US" sz="2000" kern="0" dirty="0">
              <a:solidFill>
                <a:srgbClr val="000000"/>
              </a:solidFill>
              <a:latin typeface="+mn-lt"/>
            </a:endParaRPr>
          </a:p>
          <a:p>
            <a:pPr>
              <a:spcBef>
                <a:spcPts val="0"/>
              </a:spcBef>
            </a:pPr>
            <a:r>
              <a:rPr lang="en-US" sz="2000" kern="0" dirty="0">
                <a:solidFill>
                  <a:srgbClr val="000000"/>
                </a:solidFill>
                <a:latin typeface="+mn-lt"/>
              </a:rPr>
              <a:t>Loose coupling makes it easier to replace simple components with more sophisticated components</a:t>
            </a:r>
          </a:p>
          <a:p>
            <a:pPr>
              <a:spcBef>
                <a:spcPts val="0"/>
              </a:spcBef>
            </a:pPr>
            <a:endParaRPr lang="en-US" sz="2000" kern="0" dirty="0">
              <a:solidFill>
                <a:srgbClr val="000000"/>
              </a:solidFill>
              <a:latin typeface="+mn-lt"/>
            </a:endParaRPr>
          </a:p>
          <a:p>
            <a:pPr>
              <a:spcBef>
                <a:spcPts val="0"/>
              </a:spcBef>
            </a:pPr>
            <a:r>
              <a:rPr lang="en-US" sz="2000" kern="0" dirty="0">
                <a:solidFill>
                  <a:srgbClr val="000000"/>
                </a:solidFill>
                <a:latin typeface="+mn-lt"/>
              </a:rPr>
              <a:t>Dependency injection inherently supports loose coupling</a:t>
            </a:r>
          </a:p>
        </p:txBody>
      </p:sp>
    </p:spTree>
    <p:extLst>
      <p:ext uri="{BB962C8B-B14F-4D97-AF65-F5344CB8AC3E}">
        <p14:creationId xmlns:p14="http://schemas.microsoft.com/office/powerpoint/2010/main" val="78985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eadb667-6b45-4017-97b5-670e3800cc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Writing Unit Tests for Web Components</a:t>
            </a:r>
            <a:endParaRPr lang="en-IN" sz="2400" dirty="0"/>
          </a:p>
        </p:txBody>
      </p:sp>
      <p:sp>
        <p:nvSpPr>
          <p:cNvPr id="4" name="Content Placeholder 2"/>
          <p:cNvSpPr txBox="1">
            <a:spLocks/>
          </p:cNvSpPr>
          <p:nvPr/>
        </p:nvSpPr>
        <p:spPr>
          <a:xfrm>
            <a:off x="1192696" y="1470991"/>
            <a:ext cx="8909248" cy="265616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0"/>
              </a:spcBef>
            </a:pPr>
            <a:r>
              <a:rPr lang="en-US" sz="2000" kern="0" dirty="0">
                <a:solidFill>
                  <a:srgbClr val="000000"/>
                </a:solidFill>
                <a:latin typeface="+mn-lt"/>
              </a:rPr>
              <a:t>You can test an ASP.NET Core Web web application project by adding a test project to the solution</a:t>
            </a:r>
          </a:p>
          <a:p>
            <a:pPr marL="0" indent="0">
              <a:spcBef>
                <a:spcPts val="0"/>
              </a:spcBef>
              <a:buNone/>
            </a:pPr>
            <a:endParaRPr lang="en-US" sz="2000" kern="0" dirty="0">
              <a:solidFill>
                <a:srgbClr val="000000"/>
              </a:solidFill>
              <a:latin typeface="+mn-lt"/>
            </a:endParaRPr>
          </a:p>
          <a:p>
            <a:pPr>
              <a:spcBef>
                <a:spcPts val="0"/>
              </a:spcBef>
            </a:pPr>
            <a:r>
              <a:rPr lang="en-IN" sz="2000" kern="0" dirty="0">
                <a:solidFill>
                  <a:srgbClr val="000000"/>
                </a:solidFill>
                <a:latin typeface="+mn-lt"/>
              </a:rPr>
              <a:t>Model classes can be tested by instantiating them in-memory, arranging their property values, acting on them by calling a method, and asserting that the result was as expected</a:t>
            </a:r>
          </a:p>
          <a:p>
            <a:pPr>
              <a:spcBef>
                <a:spcPts val="0"/>
              </a:spcBef>
            </a:pPr>
            <a:endParaRPr lang="en-US" sz="2000" kern="0" dirty="0">
              <a:solidFill>
                <a:srgbClr val="000000"/>
              </a:solidFill>
              <a:latin typeface="+mn-lt"/>
            </a:endParaRPr>
          </a:p>
        </p:txBody>
      </p:sp>
    </p:spTree>
    <p:extLst>
      <p:ext uri="{BB962C8B-B14F-4D97-AF65-F5344CB8AC3E}">
        <p14:creationId xmlns:p14="http://schemas.microsoft.com/office/powerpoint/2010/main" val="415300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6d6c216-3b4a-4cbe-8029-ae15255206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Testing a Page</a:t>
            </a:r>
          </a:p>
        </p:txBody>
      </p:sp>
      <p:sp>
        <p:nvSpPr>
          <p:cNvPr id="4" name="Content Placeholder 2"/>
          <p:cNvSpPr txBox="1">
            <a:spLocks/>
          </p:cNvSpPr>
          <p:nvPr/>
        </p:nvSpPr>
        <p:spPr>
          <a:xfrm>
            <a:off x="1166191" y="1577009"/>
            <a:ext cx="8836897" cy="45915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kern="0" dirty="0">
                <a:solidFill>
                  <a:srgbClr val="000000"/>
                </a:solidFill>
                <a:latin typeface="+mn-lt"/>
              </a:rPr>
              <a:t>You can test a page by:</a:t>
            </a:r>
          </a:p>
          <a:p>
            <a:pPr marL="270000" lvl="1"/>
            <a:r>
              <a:rPr lang="en-US" sz="2000" kern="0" dirty="0">
                <a:solidFill>
                  <a:srgbClr val="000000"/>
                </a:solidFill>
                <a:latin typeface="+mn-lt"/>
              </a:rPr>
              <a:t>Creating a service</a:t>
            </a:r>
          </a:p>
          <a:p>
            <a:pPr marL="270000" lvl="1"/>
            <a:r>
              <a:rPr lang="en-US" sz="2000" kern="0" dirty="0">
                <a:solidFill>
                  <a:srgbClr val="000000"/>
                </a:solidFill>
                <a:latin typeface="+mn-lt"/>
              </a:rPr>
              <a:t>Implementing and using a service in the application</a:t>
            </a:r>
          </a:p>
          <a:p>
            <a:pPr marL="270000" lvl="1"/>
            <a:r>
              <a:rPr lang="en-US" sz="2000" kern="0" dirty="0">
                <a:solidFill>
                  <a:srgbClr val="000000"/>
                </a:solidFill>
                <a:latin typeface="+mn-lt"/>
              </a:rPr>
              <a:t>Implementing a test double service</a:t>
            </a:r>
          </a:p>
          <a:p>
            <a:pPr marL="270000" lvl="1"/>
            <a:r>
              <a:rPr lang="en-US" sz="2000" kern="0" dirty="0">
                <a:solidFill>
                  <a:srgbClr val="000000"/>
                </a:solidFill>
                <a:latin typeface="+mn-lt"/>
              </a:rPr>
              <a:t>Using a test double to test a page</a:t>
            </a:r>
          </a:p>
        </p:txBody>
      </p:sp>
    </p:spTree>
    <p:extLst>
      <p:ext uri="{BB962C8B-B14F-4D97-AF65-F5344CB8AC3E}">
        <p14:creationId xmlns:p14="http://schemas.microsoft.com/office/powerpoint/2010/main" val="349255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a27301d-6180-4f47-9fa8-70786dfa89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a Test Double in a Unit Test</a:t>
            </a:r>
            <a:endParaRPr lang="en-IN" sz="2400" dirty="0"/>
          </a:p>
        </p:txBody>
      </p:sp>
      <p:sp>
        <p:nvSpPr>
          <p:cNvPr id="4" name="Rectangle 3"/>
          <p:cNvSpPr/>
          <p:nvPr/>
        </p:nvSpPr>
        <p:spPr>
          <a:xfrm>
            <a:off x="1296000" y="1563756"/>
            <a:ext cx="9864000" cy="5016758"/>
          </a:xfrm>
          <a:prstGeom prst="rect">
            <a:avLst/>
          </a:prstGeom>
        </p:spPr>
        <p:txBody>
          <a:bodyPr wrap="square">
            <a:spAutoFit/>
          </a:bodyPr>
          <a:lstStyle/>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a:t>
            </a:r>
            <a:r>
              <a:rPr lang="en-US" sz="1600" dirty="0" err="1">
                <a:solidFill>
                  <a:srgbClr val="000000"/>
                </a:solidFill>
                <a:latin typeface="Consolas" panose="020B0609020204030204" pitchFamily="49" charset="0"/>
                <a:cs typeface="Segoe UI" panose="020B0502040204020203" pitchFamily="34" charset="0"/>
              </a:rPr>
              <a:t>TestMethod</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public void </a:t>
            </a:r>
            <a:r>
              <a:rPr lang="en-US" sz="1600" dirty="0" err="1">
                <a:solidFill>
                  <a:srgbClr val="000000"/>
                </a:solidFill>
                <a:latin typeface="Consolas" panose="020B0609020204030204" pitchFamily="49" charset="0"/>
                <a:cs typeface="Segoe UI" panose="020B0502040204020203" pitchFamily="34" charset="0"/>
              </a:rPr>
              <a:t>IndexModelShouldBeListOfProducts</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 Arrange</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var </a:t>
            </a:r>
            <a:r>
              <a:rPr lang="en-US" sz="1600" dirty="0" err="1">
                <a:solidFill>
                  <a:srgbClr val="000000"/>
                </a:solidFill>
                <a:latin typeface="Consolas" panose="020B0609020204030204" pitchFamily="49" charset="0"/>
                <a:cs typeface="Segoe UI" panose="020B0502040204020203" pitchFamily="34" charset="0"/>
              </a:rPr>
              <a:t>productsService</a:t>
            </a:r>
            <a:r>
              <a:rPr lang="en-US" sz="1600" dirty="0">
                <a:solidFill>
                  <a:srgbClr val="000000"/>
                </a:solidFill>
                <a:latin typeface="Consolas" panose="020B0609020204030204" pitchFamily="49" charset="0"/>
                <a:cs typeface="Segoe UI" panose="020B0502040204020203" pitchFamily="34" charset="0"/>
              </a:rPr>
              <a:t> = new </a:t>
            </a:r>
            <a:r>
              <a:rPr lang="en-US" sz="1600" dirty="0" err="1">
                <a:solidFill>
                  <a:srgbClr val="000000"/>
                </a:solidFill>
                <a:latin typeface="Consolas" panose="020B0609020204030204" pitchFamily="49" charset="0"/>
                <a:cs typeface="Segoe UI" panose="020B0502040204020203" pitchFamily="34" charset="0"/>
              </a:rPr>
              <a:t>FakeProductsService</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var </a:t>
            </a:r>
            <a:r>
              <a:rPr lang="en-US" sz="1600" dirty="0" err="1">
                <a:solidFill>
                  <a:srgbClr val="000000"/>
                </a:solidFill>
                <a:latin typeface="Consolas" panose="020B0609020204030204" pitchFamily="49" charset="0"/>
                <a:cs typeface="Segoe UI" panose="020B0502040204020203" pitchFamily="34" charset="0"/>
              </a:rPr>
              <a:t>expectedProducts</a:t>
            </a:r>
            <a:r>
              <a:rPr lang="en-US" sz="1600" dirty="0">
                <a:solidFill>
                  <a:srgbClr val="000000"/>
                </a:solidFill>
                <a:latin typeface="Consolas" panose="020B0609020204030204" pitchFamily="49" charset="0"/>
                <a:cs typeface="Segoe UI" panose="020B0502040204020203" pitchFamily="34" charset="0"/>
              </a:rPr>
              <a:t> = new[] { new Product(), new Product(), new Product() }.</a:t>
            </a:r>
            <a:r>
              <a:rPr lang="en-US" sz="1600" dirty="0" err="1">
                <a:solidFill>
                  <a:srgbClr val="000000"/>
                </a:solidFill>
                <a:latin typeface="Consolas" panose="020B0609020204030204" pitchFamily="49" charset="0"/>
                <a:cs typeface="Segoe UI" panose="020B0502040204020203" pitchFamily="34" charset="0"/>
              </a:rPr>
              <a:t>AsQueryable</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productsService.Products</a:t>
            </a:r>
            <a:r>
              <a:rPr lang="en-US" sz="1600" dirty="0">
                <a:solidFill>
                  <a:srgbClr val="000000"/>
                </a:solidFill>
                <a:latin typeface="Consolas" panose="020B0609020204030204" pitchFamily="49" charset="0"/>
                <a:cs typeface="Segoe UI" panose="020B0502040204020203" pitchFamily="34" charset="0"/>
              </a:rPr>
              <a:t> = </a:t>
            </a:r>
            <a:r>
              <a:rPr lang="en-US" sz="1600" dirty="0" err="1">
                <a:solidFill>
                  <a:srgbClr val="000000"/>
                </a:solidFill>
                <a:latin typeface="Consolas" panose="020B0609020204030204" pitchFamily="49" charset="0"/>
                <a:cs typeface="Segoe UI" panose="020B0502040204020203" pitchFamily="34" charset="0"/>
              </a:rPr>
              <a:t>expectedProducts</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endParaRPr lang="en-US" sz="1600" dirty="0">
              <a:solidFill>
                <a:srgbClr val="000000"/>
              </a:solidFill>
              <a:latin typeface="Consolas" panose="020B0609020204030204" pitchFamily="49" charset="0"/>
              <a:cs typeface="Segoe UI" panose="020B0502040204020203" pitchFamily="34" charset="0"/>
            </a:endParaRP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var </a:t>
            </a:r>
            <a:r>
              <a:rPr lang="en-US" sz="1600" dirty="0" err="1">
                <a:solidFill>
                  <a:srgbClr val="000000"/>
                </a:solidFill>
                <a:latin typeface="Consolas" panose="020B0609020204030204" pitchFamily="49" charset="0"/>
                <a:cs typeface="Segoe UI" panose="020B0502040204020203" pitchFamily="34" charset="0"/>
              </a:rPr>
              <a:t>pageModel</a:t>
            </a:r>
            <a:r>
              <a:rPr lang="en-US" sz="1600" dirty="0">
                <a:solidFill>
                  <a:srgbClr val="000000"/>
                </a:solidFill>
                <a:latin typeface="Consolas" panose="020B0609020204030204" pitchFamily="49" charset="0"/>
                <a:cs typeface="Segoe UI" panose="020B0502040204020203" pitchFamily="34" charset="0"/>
              </a:rPr>
              <a:t> = new </a:t>
            </a:r>
            <a:r>
              <a:rPr lang="en-US" sz="1600" dirty="0" err="1">
                <a:solidFill>
                  <a:srgbClr val="000000"/>
                </a:solidFill>
                <a:latin typeface="Consolas" panose="020B0609020204030204" pitchFamily="49" charset="0"/>
                <a:cs typeface="Segoe UI" panose="020B0502040204020203" pitchFamily="34" charset="0"/>
              </a:rPr>
              <a:t>ProductPageModel</a:t>
            </a:r>
            <a:r>
              <a:rPr lang="en-US" sz="1600" dirty="0">
                <a:solidFill>
                  <a:srgbClr val="000000"/>
                </a:solidFill>
                <a:latin typeface="Consolas" panose="020B0609020204030204" pitchFamily="49" charset="0"/>
                <a:cs typeface="Segoe UI" panose="020B0502040204020203" pitchFamily="34" charset="0"/>
              </a:rPr>
              <a:t>(</a:t>
            </a:r>
            <a:r>
              <a:rPr lang="en-US" sz="1600" dirty="0" err="1">
                <a:solidFill>
                  <a:srgbClr val="000000"/>
                </a:solidFill>
                <a:latin typeface="Consolas" panose="020B0609020204030204" pitchFamily="49" charset="0"/>
                <a:cs typeface="Segoe UI" panose="020B0502040204020203" pitchFamily="34" charset="0"/>
              </a:rPr>
              <a:t>productsService</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endParaRPr lang="en-US" sz="1600" dirty="0">
              <a:solidFill>
                <a:srgbClr val="000000"/>
              </a:solidFill>
              <a:latin typeface="Consolas" panose="020B0609020204030204" pitchFamily="49" charset="0"/>
              <a:cs typeface="Segoe UI" panose="020B0502040204020203" pitchFamily="34" charset="0"/>
            </a:endParaRP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 Act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pageModel.OnGet</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endParaRPr lang="en-US" sz="1600" dirty="0">
              <a:solidFill>
                <a:srgbClr val="000000"/>
              </a:solidFill>
              <a:latin typeface="Consolas" panose="020B0609020204030204" pitchFamily="49" charset="0"/>
              <a:cs typeface="Segoe UI" panose="020B0502040204020203" pitchFamily="34" charset="0"/>
            </a:endParaRP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 Assert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var </a:t>
            </a:r>
            <a:r>
              <a:rPr lang="en-US" sz="1600" dirty="0" err="1">
                <a:solidFill>
                  <a:srgbClr val="000000"/>
                </a:solidFill>
                <a:latin typeface="Consolas" panose="020B0609020204030204" pitchFamily="49" charset="0"/>
                <a:cs typeface="Segoe UI" panose="020B0502040204020203" pitchFamily="34" charset="0"/>
              </a:rPr>
              <a:t>actualProducts</a:t>
            </a:r>
            <a:r>
              <a:rPr lang="en-US" sz="1600" dirty="0">
                <a:solidFill>
                  <a:srgbClr val="000000"/>
                </a:solidFill>
                <a:latin typeface="Consolas" panose="020B0609020204030204" pitchFamily="49" charset="0"/>
                <a:cs typeface="Segoe UI" panose="020B0502040204020203" pitchFamily="34" charset="0"/>
              </a:rPr>
              <a:t> = </a:t>
            </a:r>
            <a:r>
              <a:rPr lang="en-US" sz="1600" dirty="0" err="1">
                <a:solidFill>
                  <a:srgbClr val="000000"/>
                </a:solidFill>
                <a:latin typeface="Consolas" panose="020B0609020204030204" pitchFamily="49" charset="0"/>
                <a:cs typeface="Segoe UI" panose="020B0502040204020203" pitchFamily="34" charset="0"/>
              </a:rPr>
              <a:t>Assert.IsAssignableFrom</a:t>
            </a:r>
            <a:r>
              <a:rPr lang="en-US" sz="1600" dirty="0">
                <a:solidFill>
                  <a:srgbClr val="000000"/>
                </a:solidFill>
                <a:latin typeface="Consolas" panose="020B0609020204030204" pitchFamily="49" charset="0"/>
                <a:cs typeface="Segoe UI" panose="020B0502040204020203" pitchFamily="34" charset="0"/>
              </a:rPr>
              <a:t>&lt;List&lt;Product&gt;&gt;(</a:t>
            </a:r>
            <a:r>
              <a:rPr lang="en-US" sz="1600" dirty="0" err="1">
                <a:solidFill>
                  <a:srgbClr val="000000"/>
                </a:solidFill>
                <a:latin typeface="Consolas" panose="020B0609020204030204" pitchFamily="49" charset="0"/>
                <a:cs typeface="Segoe UI" panose="020B0502040204020203" pitchFamily="34" charset="0"/>
              </a:rPr>
              <a:t>pageModel.Products</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err="1">
                <a:solidFill>
                  <a:srgbClr val="000000"/>
                </a:solidFill>
                <a:latin typeface="Consolas" panose="020B0609020204030204" pitchFamily="49" charset="0"/>
                <a:cs typeface="Segoe UI" panose="020B0502040204020203" pitchFamily="34" charset="0"/>
              </a:rPr>
              <a:t>Assert.Equal</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expectedProducts.OrderBy</a:t>
            </a:r>
            <a:r>
              <a:rPr lang="en-US" sz="1600" dirty="0">
                <a:solidFill>
                  <a:srgbClr val="000000"/>
                </a:solidFill>
                <a:latin typeface="Consolas" panose="020B0609020204030204" pitchFamily="49" charset="0"/>
                <a:cs typeface="Segoe UI" panose="020B0502040204020203" pitchFamily="34" charset="0"/>
              </a:rPr>
              <a:t>(m =&gt; </a:t>
            </a:r>
            <a:r>
              <a:rPr lang="en-US" sz="1600" dirty="0" err="1">
                <a:solidFill>
                  <a:srgbClr val="000000"/>
                </a:solidFill>
                <a:latin typeface="Consolas" panose="020B0609020204030204" pitchFamily="49" charset="0"/>
                <a:cs typeface="Segoe UI" panose="020B0502040204020203" pitchFamily="34" charset="0"/>
              </a:rPr>
              <a:t>m.Id</a:t>
            </a:r>
            <a:r>
              <a:rPr lang="en-US" sz="1600" dirty="0">
                <a:solidFill>
                  <a:srgbClr val="000000"/>
                </a:solidFill>
                <a:latin typeface="Consolas" panose="020B0609020204030204" pitchFamily="49" charset="0"/>
                <a:cs typeface="Segoe UI" panose="020B0502040204020203" pitchFamily="34" charset="0"/>
              </a:rPr>
              <a:t>).Select(m =&gt; </a:t>
            </a:r>
            <a:r>
              <a:rPr lang="en-US" sz="1600" dirty="0" err="1">
                <a:solidFill>
                  <a:srgbClr val="000000"/>
                </a:solidFill>
                <a:latin typeface="Consolas" panose="020B0609020204030204" pitchFamily="49" charset="0"/>
                <a:cs typeface="Segoe UI" panose="020B0502040204020203" pitchFamily="34" charset="0"/>
              </a:rPr>
              <a:t>m.Text</a:t>
            </a:r>
            <a:r>
              <a:rPr lang="en-US" sz="1600" dirty="0">
                <a:solidFill>
                  <a:srgbClr val="000000"/>
                </a:solidFill>
                <a:latin typeface="Consolas" panose="020B0609020204030204" pitchFamily="49" charset="0"/>
                <a:cs typeface="Segoe UI" panose="020B0502040204020203" pitchFamily="34" charset="0"/>
              </a:rPr>
              <a:t>), </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    </a:t>
            </a:r>
            <a:r>
              <a:rPr lang="en-US" sz="1600" dirty="0" err="1">
                <a:solidFill>
                  <a:srgbClr val="000000"/>
                </a:solidFill>
                <a:latin typeface="Consolas" panose="020B0609020204030204" pitchFamily="49" charset="0"/>
                <a:cs typeface="Segoe UI" panose="020B0502040204020203" pitchFamily="34" charset="0"/>
              </a:rPr>
              <a:t>actualProducts.OrderBy</a:t>
            </a:r>
            <a:r>
              <a:rPr lang="en-US" sz="1600" dirty="0">
                <a:solidFill>
                  <a:srgbClr val="000000"/>
                </a:solidFill>
                <a:latin typeface="Consolas" panose="020B0609020204030204" pitchFamily="49" charset="0"/>
                <a:cs typeface="Segoe UI" panose="020B0502040204020203" pitchFamily="34" charset="0"/>
              </a:rPr>
              <a:t>(m =&gt; </a:t>
            </a:r>
            <a:r>
              <a:rPr lang="en-US" sz="1600" dirty="0" err="1">
                <a:solidFill>
                  <a:srgbClr val="000000"/>
                </a:solidFill>
                <a:latin typeface="Consolas" panose="020B0609020204030204" pitchFamily="49" charset="0"/>
                <a:cs typeface="Segoe UI" panose="020B0502040204020203" pitchFamily="34" charset="0"/>
              </a:rPr>
              <a:t>m.Id</a:t>
            </a:r>
            <a:r>
              <a:rPr lang="en-US" sz="1600" dirty="0">
                <a:solidFill>
                  <a:srgbClr val="000000"/>
                </a:solidFill>
                <a:latin typeface="Consolas" panose="020B0609020204030204" pitchFamily="49" charset="0"/>
                <a:cs typeface="Segoe UI" panose="020B0502040204020203" pitchFamily="34" charset="0"/>
              </a:rPr>
              <a:t>).Select(m =&gt; </a:t>
            </a:r>
            <a:r>
              <a:rPr lang="en-US" sz="1600" dirty="0" err="1">
                <a:solidFill>
                  <a:srgbClr val="000000"/>
                </a:solidFill>
                <a:latin typeface="Consolas" panose="020B0609020204030204" pitchFamily="49" charset="0"/>
                <a:cs typeface="Segoe UI" panose="020B0502040204020203" pitchFamily="34" charset="0"/>
              </a:rPr>
              <a:t>m.Text</a:t>
            </a:r>
            <a:r>
              <a:rPr lang="en-US" sz="1600" dirty="0">
                <a:solidFill>
                  <a:srgbClr val="000000"/>
                </a:solidFill>
                <a:latin typeface="Consolas" panose="020B0609020204030204" pitchFamily="49" charset="0"/>
                <a:cs typeface="Segoe UI" panose="020B0502040204020203" pitchFamily="34" charset="0"/>
              </a:rPr>
              <a:t>));</a:t>
            </a:r>
          </a:p>
          <a:p>
            <a:pPr lvl="0" fontAlgn="base">
              <a:spcBef>
                <a:spcPct val="0"/>
              </a:spcBef>
              <a:spcAft>
                <a:spcPct val="0"/>
              </a:spcAft>
            </a:pPr>
            <a:r>
              <a:rPr lang="en-US" sz="1600" dirty="0">
                <a:solidFill>
                  <a:srgbClr val="000000"/>
                </a:solidFill>
                <a:latin typeface="Consolas" panose="020B0609020204030204" pitchFamily="49" charset="0"/>
                <a:cs typeface="Segoe UI" panose="020B0502040204020203" pitchFamily="34" charset="0"/>
              </a:rPr>
              <a:t>}</a:t>
            </a:r>
            <a:endParaRPr lang="en-GB" sz="1600" dirty="0">
              <a:solidFill>
                <a:srgbClr val="000000"/>
              </a:solidFill>
              <a:latin typeface="Consolas" panose="020B0609020204030204" pitchFamily="49"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177554342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2776</Words>
  <Application>Microsoft Office PowerPoint</Application>
  <PresentationFormat>Widescreen</PresentationFormat>
  <Paragraphs>277</Paragraphs>
  <Slides>22</Slides>
  <Notes>22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22</vt:i4>
      </vt:variant>
    </vt:vector>
  </HeadingPairs>
  <TitlesOfParts>
    <vt:vector size="34" baseType="lpstr">
      <vt:lpstr>Arial</vt:lpstr>
      <vt:lpstr>Calibri</vt:lpstr>
      <vt:lpstr>Times New Roman</vt:lpstr>
      <vt:lpstr>Wingdings</vt:lpstr>
      <vt:lpstr>Segoe UI Light</vt:lpstr>
      <vt:lpstr>Segoe UI</vt:lpstr>
      <vt:lpstr>Verdana</vt:lpstr>
      <vt:lpstr>Consolas</vt:lpstr>
      <vt:lpstr>NG_MOC_Core_ModuleNew2</vt:lpstr>
      <vt:lpstr>Info Support - licht</vt:lpstr>
      <vt:lpstr>KC slides</vt:lpstr>
      <vt:lpstr>Info Support - donker</vt:lpstr>
      <vt:lpstr>Module 10</vt:lpstr>
      <vt:lpstr>Module Overview</vt:lpstr>
      <vt:lpstr>Lesson 1: Testing Web Applications</vt:lpstr>
      <vt:lpstr>Why Perform Unit Tests?</vt:lpstr>
      <vt:lpstr>Principles of Test-Driven  Development</vt:lpstr>
      <vt:lpstr>Writing Loosely Coupled Web Components</vt:lpstr>
      <vt:lpstr>Writing Unit Tests for Web Components</vt:lpstr>
      <vt:lpstr>Testing a Page</vt:lpstr>
      <vt:lpstr>Using a Test Double in a Unit Test</vt:lpstr>
      <vt:lpstr>Demonstration: How to Run Unit Tests</vt:lpstr>
      <vt:lpstr>Using Mocking Frameworks</vt:lpstr>
      <vt:lpstr>Lesson 2: Implementing an Exception Handling Strategy</vt:lpstr>
      <vt:lpstr>Raising and Catching Exceptions</vt:lpstr>
      <vt:lpstr>Working with Multiple Environments</vt:lpstr>
      <vt:lpstr>Using Environments in Page Content</vt:lpstr>
      <vt:lpstr>Configuring Error Handling</vt:lpstr>
      <vt:lpstr>Configuring Error Handling Example</vt:lpstr>
      <vt:lpstr>Lesson 3: Logging in Web Applications</vt:lpstr>
      <vt:lpstr>Logging Exceptions</vt:lpstr>
      <vt:lpstr>Logging in ASP.NET Core</vt:lpstr>
      <vt:lpstr>Demonstration: How to Log in a Web Application</vt:lpstr>
      <vt:lpstr>Lab: Testing and Troubleshooting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2019-01-25T10:01:29Z</dcterms:created>
  <dcterms:modified xsi:type="dcterms:W3CDTF">2021-11-17T07:32:48Z</dcterms:modified>
</cp:coreProperties>
</file>