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rial Narrow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rialNarrow-bold.fntdata"/><Relationship Id="rId14" Type="http://schemas.openxmlformats.org/officeDocument/2006/relationships/font" Target="fonts/ArialNarrow-regular.fntdata"/><Relationship Id="rId17" Type="http://schemas.openxmlformats.org/officeDocument/2006/relationships/font" Target="fonts/ArialNarrow-boldItalic.fntdata"/><Relationship Id="rId16" Type="http://schemas.openxmlformats.org/officeDocument/2006/relationships/font" Target="fonts/ArialNarrow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bd2870af4a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bd2870af4a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a04b8c0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aa04b8c0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aa04b8c0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aa04b8c0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aa04b8c0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aa04b8c0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aa04b8c0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aa04b8c0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aa04b8c0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aa04b8c0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aa04b8c0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aa04b8c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a04b8c0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aa04b8c0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27750" y="438900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6325" y="0"/>
            <a:ext cx="2687675" cy="190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1">
  <p:cSld name="CAPTION_ONLY_1">
    <p:bg>
      <p:bgPr>
        <a:gradFill>
          <a:gsLst>
            <a:gs pos="0">
              <a:srgbClr val="3A74C7"/>
            </a:gs>
            <a:gs pos="100000">
              <a:srgbClr val="1B3B70"/>
            </a:gs>
          </a:gsLst>
          <a:lin ang="0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57300" y="0"/>
            <a:ext cx="3786700" cy="267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6" name="Google Shape;6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3625" y="43805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 b="24219" l="0" r="0" t="0"/>
          <a:stretch/>
        </p:blipFill>
        <p:spPr>
          <a:xfrm>
            <a:off x="-28950" y="2481100"/>
            <a:ext cx="9199498" cy="27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/>
        </p:nvSpPr>
        <p:spPr>
          <a:xfrm>
            <a:off x="-28950" y="-19600"/>
            <a:ext cx="9199500" cy="2877000"/>
          </a:xfrm>
          <a:prstGeom prst="rect">
            <a:avLst/>
          </a:prstGeom>
          <a:solidFill>
            <a:srgbClr val="1B3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 rot="10800000">
            <a:off x="4076700" y="2819400"/>
            <a:ext cx="666900" cy="381000"/>
          </a:xfrm>
          <a:prstGeom prst="triangle">
            <a:avLst>
              <a:gd fmla="val 50000" name="adj"/>
            </a:avLst>
          </a:prstGeom>
          <a:solidFill>
            <a:srgbClr val="1B3B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876300" y="1847850"/>
            <a:ext cx="7086600" cy="7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2" type="title"/>
          </p:nvPr>
        </p:nvSpPr>
        <p:spPr>
          <a:xfrm>
            <a:off x="466650" y="856850"/>
            <a:ext cx="83658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Narrow"/>
              <a:buNone/>
              <a:defRPr sz="60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500" y="1805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-9800" y="439674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585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-9800" y="4389124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" name="Google Shape;3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28237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-9800" y="4398921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438034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/>
          <p:nvPr/>
        </p:nvSpPr>
        <p:spPr>
          <a:xfrm>
            <a:off x="2459077" y="145850"/>
            <a:ext cx="6704400" cy="754500"/>
          </a:xfrm>
          <a:prstGeom prst="rect">
            <a:avLst/>
          </a:prstGeom>
          <a:gradFill>
            <a:gsLst>
              <a:gs pos="0">
                <a:srgbClr val="3A74C7"/>
              </a:gs>
              <a:gs pos="100000">
                <a:srgbClr val="1B3B70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05500" y="72447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20925" y="184950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-9800" y="4300950"/>
            <a:ext cx="9199500" cy="754500"/>
          </a:xfrm>
          <a:prstGeom prst="rect">
            <a:avLst/>
          </a:prstGeom>
          <a:gradFill>
            <a:gsLst>
              <a:gs pos="0">
                <a:srgbClr val="1B3B70"/>
              </a:gs>
              <a:gs pos="100000">
                <a:srgbClr val="3A74C7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" name="Google Shape;5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rgbClr val="1B3B70"/>
            </a:gs>
            <a:gs pos="100000">
              <a:srgbClr val="3A74C7"/>
            </a:gs>
          </a:gsLst>
          <a:lin ang="0" scaled="0"/>
        </a:gra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25" y="4340063"/>
            <a:ext cx="3810000" cy="6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" type="subTitle"/>
          </p:nvPr>
        </p:nvSpPr>
        <p:spPr>
          <a:xfrm>
            <a:off x="231125" y="2098725"/>
            <a:ext cx="7086600" cy="5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Samantha Colbert-Neal</a:t>
            </a:r>
            <a:r>
              <a:rPr lang="en" sz="1100">
                <a:solidFill>
                  <a:schemeClr val="lt1"/>
                </a:solidFill>
              </a:rPr>
              <a:t> | HCP Digital Marketing Specialist, Kenvue</a:t>
            </a:r>
            <a:br>
              <a:rPr lang="en" sz="1100">
                <a:solidFill>
                  <a:schemeClr val="lt1"/>
                </a:solidFill>
              </a:rPr>
            </a:br>
            <a:r>
              <a:rPr lang="en" sz="1100">
                <a:solidFill>
                  <a:schemeClr val="lt1"/>
                </a:solidFill>
              </a:rPr>
              <a:t>Master’s Candidate in Artificial Intelligence</a:t>
            </a:r>
            <a:endParaRPr/>
          </a:p>
        </p:txBody>
      </p:sp>
      <p:sp>
        <p:nvSpPr>
          <p:cNvPr id="87" name="Google Shape;87;p16"/>
          <p:cNvSpPr txBox="1"/>
          <p:nvPr>
            <p:ph idx="2" type="title"/>
          </p:nvPr>
        </p:nvSpPr>
        <p:spPr>
          <a:xfrm>
            <a:off x="466650" y="910625"/>
            <a:ext cx="8365800" cy="1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Driving</a:t>
            </a:r>
            <a:r>
              <a:rPr lang="en" sz="3600"/>
              <a:t> HCP Engagement with Machine Learning</a:t>
            </a:r>
            <a:endParaRPr sz="3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500">
                <a:latin typeface="Arial"/>
                <a:ea typeface="Arial"/>
                <a:cs typeface="Arial"/>
                <a:sym typeface="Arial"/>
              </a:rPr>
              <a:t>Unlocking smarter strategies to connect with our healthcare professionals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Challenge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Problem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We’re sending more campaigns than ever—</a:t>
            </a:r>
            <a:r>
              <a:rPr b="1" lang="en" sz="1100">
                <a:solidFill>
                  <a:schemeClr val="dk1"/>
                </a:solidFill>
              </a:rPr>
              <a:t>but HCPs are tuning out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Despite a 40% increase in digital campaign volume last year, </a:t>
            </a:r>
            <a:r>
              <a:rPr b="1" lang="en" sz="1100">
                <a:solidFill>
                  <a:schemeClr val="dk1"/>
                </a:solidFill>
              </a:rPr>
              <a:t>engagement rates are down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Leadership wants answers:</a:t>
            </a:r>
            <a:r>
              <a:rPr lang="en" sz="1100">
                <a:solidFill>
                  <a:schemeClr val="dk1"/>
                </a:solidFill>
              </a:rPr>
              <a:t> How can we work smarter, not louder?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  <p:sp>
        <p:nvSpPr>
          <p:cNvPr id="94" name="Google Shape;94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Why this matters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HCP inbox fatigue is real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+35% increase in branded emails year-over-year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-9% drop in open rates despite personalized subject lines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Saturation is killing performance—</a:t>
            </a:r>
            <a:r>
              <a:rPr b="1" lang="en" sz="1100">
                <a:solidFill>
                  <a:schemeClr val="dk1"/>
                </a:solidFill>
              </a:rPr>
              <a:t>blanket messaging isn’t cutting it anymore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We need </a:t>
            </a:r>
            <a:r>
              <a:rPr b="1" lang="en" sz="1100">
                <a:solidFill>
                  <a:schemeClr val="dk1"/>
                </a:solidFill>
              </a:rPr>
              <a:t>data-backed targeting</a:t>
            </a:r>
            <a:r>
              <a:rPr lang="en" sz="1100">
                <a:solidFill>
                  <a:schemeClr val="dk1"/>
                </a:solidFill>
              </a:rPr>
              <a:t> that earns HCP attention, not demands it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238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Approach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9261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 explored a historical dataset of digital marketing campaigns: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Channels</a:t>
            </a:r>
            <a:r>
              <a:rPr lang="en" sz="1100">
                <a:solidFill>
                  <a:schemeClr val="dk1"/>
                </a:solidFill>
              </a:rPr>
              <a:t> (email, social, portal)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Target audience segments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Day/time of send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Success metrics</a:t>
            </a:r>
            <a:r>
              <a:rPr lang="en" sz="1100">
                <a:solidFill>
                  <a:schemeClr val="dk1"/>
                </a:solidFill>
              </a:rPr>
              <a:t> like open rate, click-through rate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Defined success as: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Open Rate &gt; 20%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CTR &gt; 5%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Can we predict which campaigns will hit or miss—before we launch?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179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Models I Tested </a:t>
            </a:r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311700" y="8864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Logistic Regression</a:t>
            </a:r>
            <a:r>
              <a:rPr lang="en" sz="1100">
                <a:solidFill>
                  <a:schemeClr val="dk1"/>
                </a:solidFill>
              </a:rPr>
              <a:t> – Fast but too simplistic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Decision Tree</a:t>
            </a:r>
            <a:r>
              <a:rPr lang="en" sz="1100">
                <a:solidFill>
                  <a:schemeClr val="dk1"/>
                </a:solidFill>
              </a:rPr>
              <a:t> – More explainable, but overfit the data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Random Forest</a:t>
            </a:r>
            <a:r>
              <a:rPr lang="en" sz="1100">
                <a:solidFill>
                  <a:schemeClr val="dk1"/>
                </a:solidFill>
              </a:rPr>
              <a:t> – 🎯 </a:t>
            </a:r>
            <a:r>
              <a:rPr b="1" lang="en" sz="1100">
                <a:solidFill>
                  <a:schemeClr val="dk1"/>
                </a:solidFill>
              </a:rPr>
              <a:t>Best performer overall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86% accuracy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Strong F1 score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Captured non-linear patterns in audience behavior</a:t>
            </a:r>
            <a:endParaRPr/>
          </a:p>
        </p:txBody>
      </p:sp>
      <p:sp>
        <p:nvSpPr>
          <p:cNvPr id="107" name="Google Shape;107;p19"/>
          <p:cNvSpPr txBox="1"/>
          <p:nvPr>
            <p:ph idx="2" type="body"/>
          </p:nvPr>
        </p:nvSpPr>
        <p:spPr>
          <a:xfrm>
            <a:off x="4832400" y="8864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Key Insights from the Model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Timing is everything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Midweek campaigns (Tuesday–Thursday) saw 18% higher engagement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Audience segmentation matters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Specialists engaged more with technical whitepapers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GPs responded best to clinical digest formats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Too many reminders ≠ more engagement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sz="1100">
                <a:solidFill>
                  <a:schemeClr val="dk1"/>
                </a:solidFill>
              </a:rPr>
              <a:t>3+ sends = diminishing returns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265500" y="26542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the Impact</a:t>
            </a:r>
            <a:endParaRPr/>
          </a:p>
        </p:txBody>
      </p:sp>
      <p:sp>
        <p:nvSpPr>
          <p:cNvPr id="113" name="Google Shape;113;p20"/>
          <p:cNvSpPr txBox="1"/>
          <p:nvPr>
            <p:ph idx="1" type="subTitle"/>
          </p:nvPr>
        </p:nvSpPr>
        <p:spPr>
          <a:xfrm>
            <a:off x="265500" y="1828000"/>
            <a:ext cx="4045200" cy="22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📊 </a:t>
            </a:r>
            <a:r>
              <a:rPr i="1" lang="en" sz="1100">
                <a:solidFill>
                  <a:schemeClr val="dk1"/>
                </a:solidFill>
              </a:rPr>
              <a:t>Top Influencers on Campaign Success:</a:t>
            </a:r>
            <a:endParaRPr i="1"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Audience Type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Day of Week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Channel Type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📉 </a:t>
            </a:r>
            <a:r>
              <a:rPr i="1" lang="en" sz="1100">
                <a:solidFill>
                  <a:schemeClr val="dk1"/>
                </a:solidFill>
              </a:rPr>
              <a:t>Prediction Spread:</a:t>
            </a:r>
            <a:endParaRPr i="1" sz="1100">
              <a:solidFill>
                <a:schemeClr val="dk1"/>
              </a:solidFill>
            </a:endParaRPr>
          </a:p>
          <a:p>
            <a:pPr indent="-293211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Model clearly distinguishes likely vs. unlikely campaign wins</a:t>
            </a:r>
            <a:endParaRPr/>
          </a:p>
        </p:txBody>
      </p:sp>
      <p:pic>
        <p:nvPicPr>
          <p:cNvPr id="114" name="Google Shape;114;p20" title="Screenshot 2025-06-23 at 9.44.2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225" y="167175"/>
            <a:ext cx="4202801" cy="234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 title="Screenshot 2025-06-23 at 9.47.52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9225" y="2645650"/>
            <a:ext cx="4202801" cy="2345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This Helps Kenvue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With smarter targeting, we can: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Lift HCP engagement by 15–20%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Reduce low-performing sends</a:t>
            </a:r>
            <a:r>
              <a:rPr lang="en" sz="1100">
                <a:solidFill>
                  <a:schemeClr val="dk1"/>
                </a:solidFill>
              </a:rPr>
              <a:t> by 30%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Free up time for high-touch strategies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This isn’t just about predictions—</a:t>
            </a:r>
            <a:r>
              <a:rPr b="1" lang="en" sz="1100">
                <a:solidFill>
                  <a:schemeClr val="dk1"/>
                </a:solidFill>
              </a:rPr>
              <a:t>it’s about precision strategy</a:t>
            </a:r>
            <a:endParaRPr/>
          </a:p>
        </p:txBody>
      </p:sp>
      <p:sp>
        <p:nvSpPr>
          <p:cNvPr id="122" name="Google Shape;12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Recommend a </a:t>
            </a:r>
            <a:r>
              <a:rPr b="1" lang="en" sz="1100">
                <a:solidFill>
                  <a:schemeClr val="dk1"/>
                </a:solidFill>
              </a:rPr>
              <a:t>Q4 pilot with Dermatology brand team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Run </a:t>
            </a:r>
            <a:r>
              <a:rPr b="1" lang="en" sz="1100">
                <a:solidFill>
                  <a:schemeClr val="dk1"/>
                </a:solidFill>
              </a:rPr>
              <a:t>model-guided campaigns vs. business-as-usual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Track improvements in: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Open rates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Click-throughs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Sales rep follow-up alignment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Risk, Ethics &amp; Path Forward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Ethics, Privacy &amp; Risk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No PHI</a:t>
            </a:r>
            <a:r>
              <a:rPr lang="en" sz="1100">
                <a:solidFill>
                  <a:schemeClr val="dk1"/>
                </a:solidFill>
              </a:rPr>
              <a:t>—anonymized behavioral metadata only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✅ </a:t>
            </a:r>
            <a:r>
              <a:rPr b="1" lang="en" sz="1100">
                <a:solidFill>
                  <a:schemeClr val="dk1"/>
                </a:solidFill>
              </a:rPr>
              <a:t>Auditable, interpretable model</a:t>
            </a:r>
            <a:r>
              <a:rPr lang="en" sz="1100">
                <a:solidFill>
                  <a:schemeClr val="dk1"/>
                </a:solidFill>
              </a:rPr>
              <a:t> (Random Forest)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✅ Mitigation plan for overfitting with retraining schedules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Our approach aligns with </a:t>
            </a:r>
            <a:r>
              <a:rPr b="1" lang="en" sz="1100">
                <a:solidFill>
                  <a:schemeClr val="dk1"/>
                </a:solidFill>
              </a:rPr>
              <a:t>data governance and compliance</a:t>
            </a:r>
            <a:endParaRPr/>
          </a:p>
        </p:txBody>
      </p:sp>
      <p:sp>
        <p:nvSpPr>
          <p:cNvPr id="129" name="Google Shape;129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Deployment Path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Weekly batch predictions</a:t>
            </a:r>
            <a:r>
              <a:rPr lang="en" sz="1100">
                <a:solidFill>
                  <a:schemeClr val="dk1"/>
                </a:solidFill>
              </a:rPr>
              <a:t> from campaign planning data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Integrate into dashboard view</a:t>
            </a:r>
            <a:r>
              <a:rPr lang="en" sz="1100">
                <a:solidFill>
                  <a:schemeClr val="dk1"/>
                </a:solidFill>
              </a:rPr>
              <a:t> for brand teams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Scalable across franchises after pilot validation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Future: </a:t>
            </a:r>
            <a:r>
              <a:rPr b="1" lang="en" sz="1100">
                <a:solidFill>
                  <a:schemeClr val="dk1"/>
                </a:solidFill>
              </a:rPr>
              <a:t>Real-time scoring API for omnichannel strategy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Technical Report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