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DD62-A2E3-4FE5-A37F-1769D44767B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4D2B-832C-49E1-B5C1-F899D29BF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7200" y="1084857"/>
            <a:ext cx="2495939" cy="1543054"/>
            <a:chOff x="1295400" y="3600448"/>
            <a:chExt cx="2064543" cy="127635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295400" y="3946358"/>
              <a:ext cx="838200" cy="930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295400" y="4529221"/>
              <a:ext cx="1228558" cy="347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521743" y="3600448"/>
              <a:ext cx="838200" cy="930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131219" y="3600448"/>
              <a:ext cx="1228558" cy="347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1" name="Group 1170"/>
          <p:cNvGrpSpPr/>
          <p:nvPr/>
        </p:nvGrpSpPr>
        <p:grpSpPr>
          <a:xfrm>
            <a:off x="3733800" y="627657"/>
            <a:ext cx="5191691" cy="2177099"/>
            <a:chOff x="994269" y="4284659"/>
            <a:chExt cx="5191691" cy="2177099"/>
          </a:xfrm>
        </p:grpSpPr>
        <p:grpSp>
          <p:nvGrpSpPr>
            <p:cNvPr id="1170" name="Group 1169"/>
            <p:cNvGrpSpPr/>
            <p:nvPr/>
          </p:nvGrpSpPr>
          <p:grpSpPr>
            <a:xfrm>
              <a:off x="994269" y="4284659"/>
              <a:ext cx="5191691" cy="2177099"/>
              <a:chOff x="994269" y="4284659"/>
              <a:chExt cx="5191691" cy="2177099"/>
            </a:xfrm>
          </p:grpSpPr>
          <p:cxnSp>
            <p:nvCxnSpPr>
              <p:cNvPr id="291" name="Straight Connector 73"/>
              <p:cNvCxnSpPr/>
              <p:nvPr/>
            </p:nvCxnSpPr>
            <p:spPr>
              <a:xfrm flipV="1">
                <a:off x="1538813" y="4444088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71"/>
              <p:cNvCxnSpPr/>
              <p:nvPr/>
            </p:nvCxnSpPr>
            <p:spPr>
              <a:xfrm flipV="1">
                <a:off x="2076975" y="4293115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23"/>
              <p:cNvCxnSpPr/>
              <p:nvPr/>
            </p:nvCxnSpPr>
            <p:spPr>
              <a:xfrm flipV="1">
                <a:off x="1181069" y="4587078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60"/>
              <p:cNvCxnSpPr/>
              <p:nvPr/>
            </p:nvCxnSpPr>
            <p:spPr>
              <a:xfrm flipV="1">
                <a:off x="1180041" y="4843185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61"/>
              <p:cNvCxnSpPr/>
              <p:nvPr/>
            </p:nvCxnSpPr>
            <p:spPr>
              <a:xfrm flipV="1">
                <a:off x="1718170" y="4435632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56"/>
              <p:cNvCxnSpPr/>
              <p:nvPr/>
            </p:nvCxnSpPr>
            <p:spPr>
              <a:xfrm flipV="1">
                <a:off x="1718203" y="4692212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57"/>
              <p:cNvCxnSpPr/>
              <p:nvPr/>
            </p:nvCxnSpPr>
            <p:spPr>
              <a:xfrm flipV="1">
                <a:off x="2256332" y="4284659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53"/>
              <p:cNvCxnSpPr/>
              <p:nvPr/>
            </p:nvCxnSpPr>
            <p:spPr>
              <a:xfrm flipV="1">
                <a:off x="1351456" y="4842831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49"/>
              <p:cNvCxnSpPr/>
              <p:nvPr/>
            </p:nvCxnSpPr>
            <p:spPr>
              <a:xfrm flipV="1">
                <a:off x="1351489" y="5099411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50"/>
              <p:cNvCxnSpPr/>
              <p:nvPr/>
            </p:nvCxnSpPr>
            <p:spPr>
              <a:xfrm flipV="1">
                <a:off x="1889618" y="4691858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81"/>
              <p:cNvCxnSpPr/>
              <p:nvPr/>
            </p:nvCxnSpPr>
            <p:spPr>
              <a:xfrm flipV="1">
                <a:off x="994269" y="5243815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77"/>
              <p:cNvCxnSpPr/>
              <p:nvPr/>
            </p:nvCxnSpPr>
            <p:spPr>
              <a:xfrm flipV="1">
                <a:off x="994302" y="5500395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78"/>
              <p:cNvCxnSpPr/>
              <p:nvPr/>
            </p:nvCxnSpPr>
            <p:spPr>
              <a:xfrm flipV="1">
                <a:off x="1532431" y="5092842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72"/>
              <p:cNvCxnSpPr/>
              <p:nvPr/>
            </p:nvCxnSpPr>
            <p:spPr>
              <a:xfrm flipV="1">
                <a:off x="1165717" y="5500041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207"/>
              <p:cNvCxnSpPr/>
              <p:nvPr/>
            </p:nvCxnSpPr>
            <p:spPr>
              <a:xfrm flipV="1">
                <a:off x="2257431" y="454076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22"/>
              <p:cNvCxnSpPr/>
              <p:nvPr/>
            </p:nvCxnSpPr>
            <p:spPr>
              <a:xfrm flipV="1">
                <a:off x="2795593" y="4389794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38"/>
              <p:cNvCxnSpPr/>
              <p:nvPr/>
            </p:nvCxnSpPr>
            <p:spPr>
              <a:xfrm flipV="1">
                <a:off x="1890717" y="4947966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39"/>
              <p:cNvCxnSpPr/>
              <p:nvPr/>
            </p:nvCxnSpPr>
            <p:spPr>
              <a:xfrm flipV="1">
                <a:off x="2428846" y="4540413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 flipV="1">
                <a:off x="2428879" y="4796993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V="1">
                <a:off x="2967008" y="4389440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/>
              <p:cNvCxnSpPr/>
              <p:nvPr/>
            </p:nvCxnSpPr>
            <p:spPr>
              <a:xfrm flipV="1">
                <a:off x="2965980" y="464554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/>
              <p:cNvCxnSpPr/>
              <p:nvPr/>
            </p:nvCxnSpPr>
            <p:spPr>
              <a:xfrm flipV="1">
                <a:off x="3504142" y="4494574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/>
              <p:cNvCxnSpPr/>
              <p:nvPr/>
            </p:nvCxnSpPr>
            <p:spPr>
              <a:xfrm flipV="1">
                <a:off x="1533530" y="5348950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/>
              <p:cNvCxnSpPr/>
              <p:nvPr/>
            </p:nvCxnSpPr>
            <p:spPr>
              <a:xfrm flipV="1">
                <a:off x="2071659" y="4941397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22"/>
              <p:cNvCxnSpPr/>
              <p:nvPr/>
            </p:nvCxnSpPr>
            <p:spPr>
              <a:xfrm flipV="1">
                <a:off x="2071692" y="519797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23"/>
              <p:cNvCxnSpPr/>
              <p:nvPr/>
            </p:nvCxnSpPr>
            <p:spPr>
              <a:xfrm flipV="1">
                <a:off x="2609821" y="479042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/>
              <p:nvPr/>
            </p:nvCxnSpPr>
            <p:spPr>
              <a:xfrm flipV="1">
                <a:off x="1166816" y="5756149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66"/>
              <p:cNvCxnSpPr/>
              <p:nvPr/>
            </p:nvCxnSpPr>
            <p:spPr>
              <a:xfrm flipV="1">
                <a:off x="1704945" y="5348596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/>
              <p:cNvCxnSpPr/>
              <p:nvPr/>
            </p:nvCxnSpPr>
            <p:spPr>
              <a:xfrm flipV="1">
                <a:off x="1704978" y="5605176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/>
              <p:nvPr/>
            </p:nvCxnSpPr>
            <p:spPr>
              <a:xfrm flipV="1">
                <a:off x="2243107" y="5197623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/>
              <p:nvPr/>
            </p:nvCxnSpPr>
            <p:spPr>
              <a:xfrm flipV="1">
                <a:off x="2608793" y="5046531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/>
            </p:nvCxnSpPr>
            <p:spPr>
              <a:xfrm flipV="1">
                <a:off x="3146922" y="4638978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54"/>
              <p:cNvCxnSpPr/>
              <p:nvPr/>
            </p:nvCxnSpPr>
            <p:spPr>
              <a:xfrm flipV="1">
                <a:off x="3146955" y="4895558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55"/>
              <p:cNvCxnSpPr/>
              <p:nvPr/>
            </p:nvCxnSpPr>
            <p:spPr>
              <a:xfrm flipV="1">
                <a:off x="3685084" y="4488005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/>
              <p:nvPr/>
            </p:nvCxnSpPr>
            <p:spPr>
              <a:xfrm flipV="1">
                <a:off x="2242079" y="5453730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/>
              <p:cNvCxnSpPr/>
              <p:nvPr/>
            </p:nvCxnSpPr>
            <p:spPr>
              <a:xfrm flipV="1">
                <a:off x="2780208" y="5046177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/>
              <p:nvPr/>
            </p:nvCxnSpPr>
            <p:spPr>
              <a:xfrm flipV="1">
                <a:off x="2780241" y="530275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>
              <a:xfrm flipV="1">
                <a:off x="3318370" y="489520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 flipV="1">
                <a:off x="1342997" y="5747707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22"/>
              <p:cNvCxnSpPr/>
              <p:nvPr/>
            </p:nvCxnSpPr>
            <p:spPr>
              <a:xfrm flipV="1">
                <a:off x="1343030" y="600428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23"/>
              <p:cNvCxnSpPr/>
              <p:nvPr/>
            </p:nvCxnSpPr>
            <p:spPr>
              <a:xfrm flipV="1">
                <a:off x="1881159" y="559673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269"/>
              <p:cNvCxnSpPr/>
              <p:nvPr/>
            </p:nvCxnSpPr>
            <p:spPr>
              <a:xfrm flipV="1">
                <a:off x="1514445" y="6003933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 flipV="1">
                <a:off x="1880131" y="5852841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 flipV="1">
                <a:off x="2418260" y="5445288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258"/>
              <p:cNvCxnSpPr/>
              <p:nvPr/>
            </p:nvCxnSpPr>
            <p:spPr>
              <a:xfrm flipV="1">
                <a:off x="2418293" y="5701868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259"/>
              <p:cNvCxnSpPr/>
              <p:nvPr/>
            </p:nvCxnSpPr>
            <p:spPr>
              <a:xfrm flipV="1">
                <a:off x="2956422" y="5294315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/>
              <p:cNvCxnSpPr/>
              <p:nvPr/>
            </p:nvCxnSpPr>
            <p:spPr>
              <a:xfrm flipV="1">
                <a:off x="1513417" y="6260040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>
              <a:xfrm flipV="1">
                <a:off x="2051546" y="5852487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252"/>
              <p:cNvCxnSpPr/>
              <p:nvPr/>
            </p:nvCxnSpPr>
            <p:spPr>
              <a:xfrm flipV="1">
                <a:off x="2051579" y="610906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253"/>
              <p:cNvCxnSpPr/>
              <p:nvPr/>
            </p:nvCxnSpPr>
            <p:spPr>
              <a:xfrm flipV="1">
                <a:off x="2589708" y="570151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38"/>
              <p:cNvCxnSpPr/>
              <p:nvPr/>
            </p:nvCxnSpPr>
            <p:spPr>
              <a:xfrm flipV="1">
                <a:off x="4041771" y="4339953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flipV="1">
                <a:off x="3684584" y="474093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 flipV="1">
                <a:off x="4222713" y="433338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22"/>
              <p:cNvCxnSpPr/>
              <p:nvPr/>
            </p:nvCxnSpPr>
            <p:spPr>
              <a:xfrm flipV="1">
                <a:off x="4222746" y="4589964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/>
              <p:nvPr/>
            </p:nvCxnSpPr>
            <p:spPr>
              <a:xfrm flipV="1">
                <a:off x="3317870" y="5148136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 flipV="1">
                <a:off x="3855999" y="4740583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7"/>
              <p:cNvCxnSpPr/>
              <p:nvPr/>
            </p:nvCxnSpPr>
            <p:spPr>
              <a:xfrm flipV="1">
                <a:off x="3856032" y="4997163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8"/>
              <p:cNvCxnSpPr/>
              <p:nvPr/>
            </p:nvCxnSpPr>
            <p:spPr>
              <a:xfrm flipV="1">
                <a:off x="4394161" y="4589610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0"/>
              <p:cNvCxnSpPr/>
              <p:nvPr/>
            </p:nvCxnSpPr>
            <p:spPr>
              <a:xfrm flipV="1">
                <a:off x="4759847" y="4438518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 flipV="1">
                <a:off x="5298009" y="4287545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73"/>
              <p:cNvCxnSpPr/>
              <p:nvPr/>
            </p:nvCxnSpPr>
            <p:spPr>
              <a:xfrm flipV="1">
                <a:off x="4393133" y="484571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74"/>
              <p:cNvCxnSpPr/>
              <p:nvPr/>
            </p:nvCxnSpPr>
            <p:spPr>
              <a:xfrm flipV="1">
                <a:off x="4931262" y="443816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71"/>
              <p:cNvCxnSpPr/>
              <p:nvPr/>
            </p:nvCxnSpPr>
            <p:spPr>
              <a:xfrm flipV="1">
                <a:off x="4931295" y="4694744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72"/>
              <p:cNvCxnSpPr/>
              <p:nvPr/>
            </p:nvCxnSpPr>
            <p:spPr>
              <a:xfrm flipV="1">
                <a:off x="5469424" y="4287191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17"/>
              <p:cNvCxnSpPr/>
              <p:nvPr/>
            </p:nvCxnSpPr>
            <p:spPr>
              <a:xfrm flipV="1">
                <a:off x="2955922" y="554724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18"/>
              <p:cNvCxnSpPr/>
              <p:nvPr/>
            </p:nvCxnSpPr>
            <p:spPr>
              <a:xfrm flipV="1">
                <a:off x="3494051" y="513969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22"/>
              <p:cNvCxnSpPr/>
              <p:nvPr/>
            </p:nvCxnSpPr>
            <p:spPr>
              <a:xfrm flipV="1">
                <a:off x="3494084" y="5396274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23"/>
              <p:cNvCxnSpPr/>
              <p:nvPr/>
            </p:nvCxnSpPr>
            <p:spPr>
              <a:xfrm flipV="1">
                <a:off x="4032213" y="4988721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38"/>
              <p:cNvCxnSpPr/>
              <p:nvPr/>
            </p:nvCxnSpPr>
            <p:spPr>
              <a:xfrm flipV="1">
                <a:off x="2589208" y="5954446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39"/>
              <p:cNvCxnSpPr/>
              <p:nvPr/>
            </p:nvCxnSpPr>
            <p:spPr>
              <a:xfrm flipV="1">
                <a:off x="3127337" y="5546893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V="1">
                <a:off x="3127370" y="5803473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V="1">
                <a:off x="3665499" y="5395920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 flipV="1">
                <a:off x="4031185" y="5244828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 flipV="1">
                <a:off x="4569314" y="4837275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56"/>
              <p:cNvCxnSpPr/>
              <p:nvPr/>
            </p:nvCxnSpPr>
            <p:spPr>
              <a:xfrm flipV="1">
                <a:off x="4569347" y="5093855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57"/>
              <p:cNvCxnSpPr/>
              <p:nvPr/>
            </p:nvCxnSpPr>
            <p:spPr>
              <a:xfrm flipV="1">
                <a:off x="5107476" y="4686302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 flipV="1">
                <a:off x="3664471" y="565202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 flipV="1">
                <a:off x="4202600" y="524447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V="1">
                <a:off x="4202633" y="5501054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 flipV="1">
                <a:off x="4740762" y="5093501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 flipV="1">
                <a:off x="3845413" y="5645458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7"/>
              <p:cNvCxnSpPr/>
              <p:nvPr/>
            </p:nvCxnSpPr>
            <p:spPr>
              <a:xfrm flipV="1">
                <a:off x="3845446" y="5902038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 flipV="1">
                <a:off x="4383575" y="5494485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4"/>
              <p:cNvCxnSpPr/>
              <p:nvPr/>
            </p:nvCxnSpPr>
            <p:spPr>
              <a:xfrm flipV="1">
                <a:off x="3478699" y="6052657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1"/>
              <p:cNvCxnSpPr/>
              <p:nvPr/>
            </p:nvCxnSpPr>
            <p:spPr>
              <a:xfrm flipV="1">
                <a:off x="3478732" y="630923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2"/>
              <p:cNvCxnSpPr/>
              <p:nvPr/>
            </p:nvCxnSpPr>
            <p:spPr>
              <a:xfrm flipV="1">
                <a:off x="4016861" y="5901684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 flipV="1">
                <a:off x="5108575" y="4942410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22"/>
              <p:cNvCxnSpPr/>
              <p:nvPr/>
            </p:nvCxnSpPr>
            <p:spPr>
              <a:xfrm flipV="1">
                <a:off x="5646737" y="4791437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38"/>
              <p:cNvCxnSpPr/>
              <p:nvPr/>
            </p:nvCxnSpPr>
            <p:spPr>
              <a:xfrm flipV="1">
                <a:off x="4741861" y="5349609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39"/>
              <p:cNvCxnSpPr/>
              <p:nvPr/>
            </p:nvCxnSpPr>
            <p:spPr>
              <a:xfrm flipV="1">
                <a:off x="5279990" y="4942056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 flipV="1">
                <a:off x="5280023" y="5198636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/>
              <p:cNvCxnSpPr/>
              <p:nvPr/>
            </p:nvCxnSpPr>
            <p:spPr>
              <a:xfrm flipV="1">
                <a:off x="5818152" y="4791083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V="1">
                <a:off x="4384674" y="5750593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 flipV="1">
                <a:off x="4922803" y="5343040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22"/>
              <p:cNvCxnSpPr/>
              <p:nvPr/>
            </p:nvCxnSpPr>
            <p:spPr>
              <a:xfrm flipV="1">
                <a:off x="4922836" y="5599620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23"/>
              <p:cNvCxnSpPr/>
              <p:nvPr/>
            </p:nvCxnSpPr>
            <p:spPr>
              <a:xfrm flipV="1">
                <a:off x="5460965" y="5192067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V="1">
                <a:off x="4017960" y="6157792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 flipV="1">
                <a:off x="4556089" y="5750239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V="1">
                <a:off x="4556122" y="6006819"/>
                <a:ext cx="539100" cy="152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 flipV="1">
                <a:off x="5094251" y="5599266"/>
                <a:ext cx="367808" cy="408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3" name="Straight Connector 1162"/>
            <p:cNvCxnSpPr/>
            <p:nvPr/>
          </p:nvCxnSpPr>
          <p:spPr>
            <a:xfrm>
              <a:off x="1732272" y="5745500"/>
              <a:ext cx="3449328" cy="0"/>
            </a:xfrm>
            <a:prstGeom prst="line">
              <a:avLst/>
            </a:prstGeom>
            <a:ln w="57150">
              <a:solidFill>
                <a:srgbClr val="C00000">
                  <a:alpha val="23137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/>
            <p:cNvCxnSpPr/>
            <p:nvPr/>
          </p:nvCxnSpPr>
          <p:spPr>
            <a:xfrm flipV="1">
              <a:off x="1704348" y="4624388"/>
              <a:ext cx="0" cy="1149687"/>
            </a:xfrm>
            <a:prstGeom prst="line">
              <a:avLst/>
            </a:prstGeom>
            <a:ln w="57150">
              <a:solidFill>
                <a:srgbClr val="C00000">
                  <a:alpha val="23137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2" name="TextBox 1171"/>
          <p:cNvSpPr txBox="1"/>
          <p:nvPr/>
        </p:nvSpPr>
        <p:spPr>
          <a:xfrm>
            <a:off x="4958044" y="152400"/>
            <a:ext cx="32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2) Find Orthogonal Super Cell</a:t>
            </a:r>
          </a:p>
        </p:txBody>
      </p:sp>
      <p:sp>
        <p:nvSpPr>
          <p:cNvPr id="1173" name="TextBox 1172"/>
          <p:cNvSpPr txBox="1"/>
          <p:nvPr/>
        </p:nvSpPr>
        <p:spPr>
          <a:xfrm>
            <a:off x="609600" y="152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1) Tetragonal Unit Cell </a:t>
            </a:r>
          </a:p>
        </p:txBody>
      </p:sp>
      <p:sp>
        <p:nvSpPr>
          <p:cNvPr id="1174" name="TextBox 1173"/>
          <p:cNvSpPr txBox="1"/>
          <p:nvPr/>
        </p:nvSpPr>
        <p:spPr>
          <a:xfrm>
            <a:off x="4108450" y="14658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75" name="TextBox 1174"/>
          <p:cNvSpPr txBox="1"/>
          <p:nvPr/>
        </p:nvSpPr>
        <p:spPr>
          <a:xfrm>
            <a:off x="6019800" y="21516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184" name="Group 1183"/>
          <p:cNvGrpSpPr/>
          <p:nvPr/>
        </p:nvGrpSpPr>
        <p:grpSpPr>
          <a:xfrm>
            <a:off x="5486400" y="4038600"/>
            <a:ext cx="2155416" cy="1508086"/>
            <a:chOff x="606834" y="3702090"/>
            <a:chExt cx="2155416" cy="1508086"/>
          </a:xfrm>
        </p:grpSpPr>
        <p:grpSp>
          <p:nvGrpSpPr>
            <p:cNvPr id="1180" name="Group 1179"/>
            <p:cNvGrpSpPr/>
            <p:nvPr/>
          </p:nvGrpSpPr>
          <p:grpSpPr>
            <a:xfrm>
              <a:off x="962676" y="4060488"/>
              <a:ext cx="1799574" cy="1149688"/>
              <a:chOff x="962676" y="4060488"/>
              <a:chExt cx="1799574" cy="1149688"/>
            </a:xfrm>
          </p:grpSpPr>
          <p:cxnSp>
            <p:nvCxnSpPr>
              <p:cNvPr id="1176" name="Straight Connector 1175"/>
              <p:cNvCxnSpPr/>
              <p:nvPr/>
            </p:nvCxnSpPr>
            <p:spPr>
              <a:xfrm>
                <a:off x="990600" y="5181600"/>
                <a:ext cx="1771650" cy="0"/>
              </a:xfrm>
              <a:prstGeom prst="line">
                <a:avLst/>
              </a:prstGeom>
              <a:ln w="57150">
                <a:solidFill>
                  <a:srgbClr val="C00000">
                    <a:alpha val="23137"/>
                  </a:srgb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/>
              <p:cNvCxnSpPr/>
              <p:nvPr/>
            </p:nvCxnSpPr>
            <p:spPr>
              <a:xfrm flipV="1">
                <a:off x="962676" y="4060488"/>
                <a:ext cx="0" cy="1149688"/>
              </a:xfrm>
              <a:prstGeom prst="line">
                <a:avLst/>
              </a:prstGeom>
              <a:ln w="57150">
                <a:solidFill>
                  <a:srgbClr val="C00000">
                    <a:alpha val="23137"/>
                  </a:srgb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1" name="Group 1180"/>
            <p:cNvGrpSpPr/>
            <p:nvPr/>
          </p:nvGrpSpPr>
          <p:grpSpPr>
            <a:xfrm rot="19998350">
              <a:off x="606834" y="3702090"/>
              <a:ext cx="1799574" cy="1149688"/>
              <a:chOff x="962676" y="4060488"/>
              <a:chExt cx="1799574" cy="1149688"/>
            </a:xfrm>
          </p:grpSpPr>
          <p:cxnSp>
            <p:nvCxnSpPr>
              <p:cNvPr id="1182" name="Straight Connector 1181"/>
              <p:cNvCxnSpPr/>
              <p:nvPr/>
            </p:nvCxnSpPr>
            <p:spPr>
              <a:xfrm>
                <a:off x="990600" y="5181600"/>
                <a:ext cx="1771650" cy="0"/>
              </a:xfrm>
              <a:prstGeom prst="line">
                <a:avLst/>
              </a:prstGeom>
              <a:ln w="57150">
                <a:solidFill>
                  <a:srgbClr val="C00000">
                    <a:alpha val="23137"/>
                  </a:srgb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/>
              <p:cNvCxnSpPr/>
              <p:nvPr/>
            </p:nvCxnSpPr>
            <p:spPr>
              <a:xfrm flipV="1">
                <a:off x="962676" y="4060488"/>
                <a:ext cx="0" cy="1149688"/>
              </a:xfrm>
              <a:prstGeom prst="line">
                <a:avLst/>
              </a:prstGeom>
              <a:ln w="57150">
                <a:solidFill>
                  <a:srgbClr val="C00000">
                    <a:alpha val="23137"/>
                  </a:srgb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5" name="TextBox 1184"/>
          <p:cNvSpPr txBox="1"/>
          <p:nvPr/>
        </p:nvSpPr>
        <p:spPr>
          <a:xfrm>
            <a:off x="5219700" y="3516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4) Change Vector Orientations</a:t>
            </a:r>
          </a:p>
        </p:txBody>
      </p:sp>
      <p:graphicFrame>
        <p:nvGraphicFramePr>
          <p:cNvPr id="1186" name="Table 1185"/>
          <p:cNvGraphicFramePr>
            <a:graphicFrameLocks noGrp="1"/>
          </p:cNvGraphicFramePr>
          <p:nvPr/>
        </p:nvGraphicFramePr>
        <p:xfrm>
          <a:off x="152400" y="4114800"/>
          <a:ext cx="4191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19200"/>
                <a:gridCol w="2133600"/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Strain (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, dB, </a:t>
                      </a:r>
                      <a:r>
                        <a:rPr lang="en-US" dirty="0" err="1" smtClean="0"/>
                        <a:t>dC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87" name="Rectangle 1186"/>
          <p:cNvSpPr/>
          <p:nvPr/>
        </p:nvSpPr>
        <p:spPr>
          <a:xfrm>
            <a:off x="304800" y="3516868"/>
            <a:ext cx="406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3) Tabulate Periodic Repeating Distances</a:t>
            </a:r>
            <a:endParaRPr lang="en-US" b="1" u="sng" dirty="0" smtClean="0"/>
          </a:p>
        </p:txBody>
      </p:sp>
      <p:sp>
        <p:nvSpPr>
          <p:cNvPr id="1189" name="TextBox 1188"/>
          <p:cNvSpPr txBox="1"/>
          <p:nvPr/>
        </p:nvSpPr>
        <p:spPr>
          <a:xfrm>
            <a:off x="3977640" y="2691825"/>
            <a:ext cx="524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sz="1600" dirty="0" smtClean="0"/>
              <a:t>* Create orthogonal vectors and find where a repeating  image intersects the origin within a threshold. </a:t>
            </a:r>
            <a:endParaRPr lang="en-US" sz="1600" dirty="0"/>
          </a:p>
        </p:txBody>
      </p:sp>
      <p:sp>
        <p:nvSpPr>
          <p:cNvPr id="1190" name="TextBox 1189"/>
          <p:cNvSpPr txBox="1"/>
          <p:nvPr/>
        </p:nvSpPr>
        <p:spPr>
          <a:xfrm>
            <a:off x="5509260" y="179845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  <p:sp>
        <p:nvSpPr>
          <p:cNvPr id="1191" name="TextBox 1190"/>
          <p:cNvSpPr txBox="1"/>
          <p:nvPr/>
        </p:nvSpPr>
        <p:spPr>
          <a:xfrm>
            <a:off x="7505700" y="180875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1192" name="TextBox 1191"/>
          <p:cNvSpPr txBox="1"/>
          <p:nvPr/>
        </p:nvSpPr>
        <p:spPr>
          <a:xfrm>
            <a:off x="152400" y="56388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charset="0"/>
              <a:buChar char="•"/>
            </a:pPr>
            <a:r>
              <a:rPr lang="en-US" sz="1600" dirty="0" smtClean="0"/>
              <a:t>Shorter vectors with larger strain could be used for </a:t>
            </a:r>
            <a:r>
              <a:rPr lang="en-US" sz="1600" dirty="0" err="1" smtClean="0"/>
              <a:t>ab</a:t>
            </a:r>
            <a:r>
              <a:rPr lang="en-US" sz="1600" dirty="0" smtClean="0"/>
              <a:t> initio versus.</a:t>
            </a:r>
          </a:p>
          <a:p>
            <a:pPr marL="174625" indent="-174625">
              <a:buFont typeface="Arial" charset="0"/>
              <a:buChar char="•"/>
            </a:pPr>
            <a:r>
              <a:rPr lang="en-US" sz="1600" dirty="0" smtClean="0"/>
              <a:t>Comparison of super cell area, volume, and strain.</a:t>
            </a:r>
            <a:endParaRPr lang="en-US" sz="1600" dirty="0"/>
          </a:p>
        </p:txBody>
      </p:sp>
      <p:sp>
        <p:nvSpPr>
          <p:cNvPr id="1193" name="TextBox 1192"/>
          <p:cNvSpPr txBox="1"/>
          <p:nvPr/>
        </p:nvSpPr>
        <p:spPr>
          <a:xfrm>
            <a:off x="5067300" y="573024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charset="0"/>
              <a:buChar char="•"/>
            </a:pPr>
            <a:r>
              <a:rPr lang="en-US" sz="1600" dirty="0" smtClean="0"/>
              <a:t>General grain boundaries can be formed by finding similar periodic repeating distances.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P. Coleman</dc:creator>
  <cp:lastModifiedBy>Shawn P. Coleman</cp:lastModifiedBy>
  <cp:revision>11</cp:revision>
  <dcterms:created xsi:type="dcterms:W3CDTF">2014-11-12T13:52:40Z</dcterms:created>
  <dcterms:modified xsi:type="dcterms:W3CDTF">2014-11-12T15:34:22Z</dcterms:modified>
</cp:coreProperties>
</file>