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873fef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873fef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873fef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873fef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873fefd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873fefd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9b8912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9b8912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9b8912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9b8912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9b8912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9b8912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Clique Approximation Solution Code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Bron Kerbosch Pseudo Code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266325"/>
            <a:ext cx="472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BronKerbosch1(R, P, X):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 and X are both empty: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Report R as maximal clique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vertex v in 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BronKerbosch1(R </a:t>
            </a:r>
            <a:r>
              <a:rPr lang="en"/>
              <a:t>⋃ {v}, P ⋂ N(v), X ⋂ N(v))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 := P / {v}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X := X ⋃ {v}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Wikipedia Source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873950" y="838675"/>
            <a:ext cx="3784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algorithm maintains three disjoint sets of nodes, R, P, X. Set R stands for the currently growing clique; set P stands for prospective nodes which are connected to all nodes in R and using which R can be expanded; set X contains nodes already processed i.e. nodes which were previously in P and hence all maximal cliques containing them have already been reported. An important invariant is that all nodes which are connected to every node of R are either in P or X. Purpose of X is to avoid reporting the same maximal clique multiple times, through the update P = P − {ui}. To avoid reporting cliques which are not maximal, the algorithm checks whether set X is empty, if X is non-empty, the nodes in X may be added to R, but this would yield previously found maximal cliques.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 Call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8800" y="1417150"/>
            <a:ext cx="345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BronKerbosch1(R, P, X)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P and X are both empty 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report R as a maximal clique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for each vertex v in P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BronKerbosch1(R ⋃ {v}, P ⋂ N(v), X ⋂ N(v))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 := P \ {v}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X := X ⋃ {v}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953550" y="1307850"/>
            <a:ext cx="1548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R:{}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P:{1,2,3,4,5}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X:{}</a:t>
            </a:r>
            <a:endParaRPr sz="1300"/>
          </a:p>
        </p:txBody>
      </p:sp>
      <p:sp>
        <p:nvSpPr>
          <p:cNvPr id="150" name="Google Shape;150;p15"/>
          <p:cNvSpPr/>
          <p:nvPr/>
        </p:nvSpPr>
        <p:spPr>
          <a:xfrm>
            <a:off x="5082587" y="2268101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P:{2,3}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X:{}</a:t>
            </a:r>
            <a:endParaRPr sz="1000"/>
          </a:p>
        </p:txBody>
      </p:sp>
      <p:sp>
        <p:nvSpPr>
          <p:cNvPr id="151" name="Google Shape;151;p15"/>
          <p:cNvSpPr/>
          <p:nvPr/>
        </p:nvSpPr>
        <p:spPr>
          <a:xfrm>
            <a:off x="5082587" y="3232339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R:{1,2}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X:{}</a:t>
            </a:r>
            <a:endParaRPr sz="1000"/>
          </a:p>
        </p:txBody>
      </p:sp>
      <p:sp>
        <p:nvSpPr>
          <p:cNvPr id="152" name="Google Shape;152;p15"/>
          <p:cNvSpPr/>
          <p:nvPr/>
        </p:nvSpPr>
        <p:spPr>
          <a:xfrm>
            <a:off x="5082587" y="4196577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R:{1,2,3}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X:{}</a:t>
            </a:r>
            <a:endParaRPr sz="1000"/>
          </a:p>
        </p:txBody>
      </p:sp>
      <p:cxnSp>
        <p:nvCxnSpPr>
          <p:cNvPr id="153" name="Google Shape;153;p15"/>
          <p:cNvCxnSpPr>
            <a:stCxn id="150" idx="2"/>
            <a:endCxn id="151" idx="0"/>
          </p:cNvCxnSpPr>
          <p:nvPr/>
        </p:nvCxnSpPr>
        <p:spPr>
          <a:xfrm>
            <a:off x="5727587" y="2904401"/>
            <a:ext cx="0" cy="3279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>
            <a:stCxn id="149" idx="2"/>
            <a:endCxn id="150" idx="0"/>
          </p:cNvCxnSpPr>
          <p:nvPr/>
        </p:nvCxnSpPr>
        <p:spPr>
          <a:xfrm>
            <a:off x="5727550" y="1944150"/>
            <a:ext cx="0" cy="3240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>
            <a:stCxn id="151" idx="2"/>
            <a:endCxn id="152" idx="0"/>
          </p:cNvCxnSpPr>
          <p:nvPr/>
        </p:nvCxnSpPr>
        <p:spPr>
          <a:xfrm>
            <a:off x="5727587" y="3868639"/>
            <a:ext cx="0" cy="3279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/>
          <p:nvPr/>
        </p:nvSpPr>
        <p:spPr>
          <a:xfrm>
            <a:off x="6821267" y="3232339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R:{1,3}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X:{2}</a:t>
            </a:r>
            <a:endParaRPr sz="1000"/>
          </a:p>
        </p:txBody>
      </p:sp>
      <p:cxnSp>
        <p:nvCxnSpPr>
          <p:cNvPr id="157" name="Google Shape;157;p15"/>
          <p:cNvCxnSpPr>
            <a:stCxn id="150" idx="2"/>
            <a:endCxn id="156" idx="0"/>
          </p:cNvCxnSpPr>
          <p:nvPr/>
        </p:nvCxnSpPr>
        <p:spPr>
          <a:xfrm>
            <a:off x="5727587" y="2904401"/>
            <a:ext cx="1738800" cy="3279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" name="Google Shape;158;p15"/>
          <p:cNvGrpSpPr/>
          <p:nvPr/>
        </p:nvGrpSpPr>
        <p:grpSpPr>
          <a:xfrm>
            <a:off x="2288325" y="3724898"/>
            <a:ext cx="2072351" cy="942573"/>
            <a:chOff x="436500" y="3108225"/>
            <a:chExt cx="2673311" cy="1215910"/>
          </a:xfrm>
        </p:grpSpPr>
        <p:cxnSp>
          <p:nvCxnSpPr>
            <p:cNvPr id="159" name="Google Shape;159;p15"/>
            <p:cNvCxnSpPr/>
            <p:nvPr/>
          </p:nvCxnSpPr>
          <p:spPr>
            <a:xfrm>
              <a:off x="717875" y="3337725"/>
              <a:ext cx="451500" cy="806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5"/>
            <p:cNvCxnSpPr/>
            <p:nvPr/>
          </p:nvCxnSpPr>
          <p:spPr>
            <a:xfrm flipH="1">
              <a:off x="1169375" y="3359925"/>
              <a:ext cx="532800" cy="747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740075" y="3352525"/>
              <a:ext cx="932400" cy="75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1709575" y="3374725"/>
              <a:ext cx="1125000" cy="75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15"/>
            <p:cNvSpPr/>
            <p:nvPr/>
          </p:nvSpPr>
          <p:spPr>
            <a:xfrm>
              <a:off x="436500" y="310822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84982" y="388103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427546" y="310822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567111" y="313472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000736" y="3881018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75" y="917300"/>
            <a:ext cx="7163774" cy="40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88" y="1088975"/>
            <a:ext cx="78050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1187225"/>
            <a:ext cx="63998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0" y="1598475"/>
            <a:ext cx="1394125" cy="25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875" y="1307850"/>
            <a:ext cx="53911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