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11" Type="http://schemas.openxmlformats.org/officeDocument/2006/relationships/slide" Target="slides/slide8.xml"/><Relationship Id="rId10" Type="http://schemas.openxmlformats.org/officeDocument/2006/relationships/slide" Target="slides/slide7.xml"/><Relationship Id="rId12" Type="http://schemas.openxmlformats.org/officeDocument/2006/relationships/slide" Target="slides/slide9.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4508-F596-BAEE-CC8D-0009297F1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1E305-FC7F-292D-778B-530113135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66B20-1E5E-FEDB-E603-5291EDDCB519}"/>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5" name="Footer Placeholder 4">
            <a:extLst>
              <a:ext uri="{FF2B5EF4-FFF2-40B4-BE49-F238E27FC236}">
                <a16:creationId xmlns:a16="http://schemas.microsoft.com/office/drawing/2014/main" id="{3C354D6A-71B1-236F-1852-D5DF72EA7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99788-96A5-0473-FF67-76E57A96FFA4}"/>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3361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E034-023B-F9F8-A30A-7DA45C9F0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8767E-193F-0EEE-C320-FC2D7A2D3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D7903-7A54-1FCF-115F-A32BF6E4B434}"/>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5" name="Footer Placeholder 4">
            <a:extLst>
              <a:ext uri="{FF2B5EF4-FFF2-40B4-BE49-F238E27FC236}">
                <a16:creationId xmlns:a16="http://schemas.microsoft.com/office/drawing/2014/main" id="{A69C3C1E-654C-E6DF-E1EE-076B4087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71AA-EB4E-53EE-9542-A6314C08BAE6}"/>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62100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12B34-65DB-305F-AA89-4FD25845D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892D4-1177-0C18-EE2C-9800A20F8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7878E-0394-63FF-1FAE-2C59274D1C0F}"/>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5" name="Footer Placeholder 4">
            <a:extLst>
              <a:ext uri="{FF2B5EF4-FFF2-40B4-BE49-F238E27FC236}">
                <a16:creationId xmlns:a16="http://schemas.microsoft.com/office/drawing/2014/main" id="{3FDBCAA0-AB10-51D7-4108-7A43DDE8B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7F73-D85B-9AC3-E337-92683A159C4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78063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0D2-EF32-0C25-ECDC-01A2F656C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5BFDD-217B-5129-D3D4-12E07A533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CB321-3D50-9C5A-F686-96A7989E9B77}"/>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5" name="Footer Placeholder 4">
            <a:extLst>
              <a:ext uri="{FF2B5EF4-FFF2-40B4-BE49-F238E27FC236}">
                <a16:creationId xmlns:a16="http://schemas.microsoft.com/office/drawing/2014/main" id="{2B5881D9-E934-2F9B-AC78-91BB885D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61958-7148-B7CF-F0A9-2BBDE85FF065}"/>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2854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A26-E235-00B4-C8C7-FE267EE63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6864A-EE3F-3FD6-E15F-7B772097D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86F67-3E68-6B8A-32B3-A4AD34A016AE}"/>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5" name="Footer Placeholder 4">
            <a:extLst>
              <a:ext uri="{FF2B5EF4-FFF2-40B4-BE49-F238E27FC236}">
                <a16:creationId xmlns:a16="http://schemas.microsoft.com/office/drawing/2014/main" id="{870B7FE5-087C-C33B-CE71-F9F180467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46CE-89F4-AF6E-8243-8DAC493C543E}"/>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08488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2DA2-36FC-9558-E686-EC2A91729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0D10C-F61A-3C37-0223-2BF6503D4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03AF0-7213-9075-3472-0C19D1C06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EB87F-C210-0960-57B2-06EEF2BE5856}"/>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6" name="Footer Placeholder 5">
            <a:extLst>
              <a:ext uri="{FF2B5EF4-FFF2-40B4-BE49-F238E27FC236}">
                <a16:creationId xmlns:a16="http://schemas.microsoft.com/office/drawing/2014/main" id="{8AE13119-9D78-CABC-2F3F-022976E2A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CE35D-2689-A893-56CB-D3E88EE5EBFA}"/>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3413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3347-B99B-0C39-650F-52ABF1563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3A9B6-D8F8-9E6F-1342-CFA71AFFC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DC61-CFF5-2784-122F-EC2D685A8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AB346-6F0D-697E-8B15-B52422D53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13B02-24EA-EDC0-8B4F-8405F95DC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91BC7-6007-FF0D-3FF1-1A412F24FA82}"/>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8" name="Footer Placeholder 7">
            <a:extLst>
              <a:ext uri="{FF2B5EF4-FFF2-40B4-BE49-F238E27FC236}">
                <a16:creationId xmlns:a16="http://schemas.microsoft.com/office/drawing/2014/main" id="{EB41A4CD-C38F-3F57-DB99-1032EA03B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D39B2-3CF2-8964-EA0F-360364E9FDC1}"/>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014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130-2C03-8A00-E202-377B66646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FD08E-653E-618C-53E7-0068D8A65227}"/>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4" name="Footer Placeholder 3">
            <a:extLst>
              <a:ext uri="{FF2B5EF4-FFF2-40B4-BE49-F238E27FC236}">
                <a16:creationId xmlns:a16="http://schemas.microsoft.com/office/drawing/2014/main" id="{86448165-B735-5863-3039-1BEA26314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C0CCE-34E1-9F54-2A55-7AF105AD3F7D}"/>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78648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1418-15FE-86F0-C5FD-C2EDC1F0D567}"/>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3" name="Footer Placeholder 2">
            <a:extLst>
              <a:ext uri="{FF2B5EF4-FFF2-40B4-BE49-F238E27FC236}">
                <a16:creationId xmlns:a16="http://schemas.microsoft.com/office/drawing/2014/main" id="{9BB6490A-5790-77E2-7715-16A17047B2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28D06-15AD-DFB1-CFFF-CF4A2E8899C2}"/>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40704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9A80-6660-2851-A339-2AD8CBF33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464F9-F887-8722-6532-F77FA682C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BE629-6993-845C-1DC8-1DE3FDD6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3D762-2485-8E9E-D98D-468294D21919}"/>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6" name="Footer Placeholder 5">
            <a:extLst>
              <a:ext uri="{FF2B5EF4-FFF2-40B4-BE49-F238E27FC236}">
                <a16:creationId xmlns:a16="http://schemas.microsoft.com/office/drawing/2014/main" id="{1FB8BF29-8DB4-9DEE-3F0D-210CF58BC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AC864-C22B-298F-E153-4AD0162915E7}"/>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58391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1527-46BC-1B92-7A15-60D7657FC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E3521E-39C7-4FCE-C6E3-C613F2DDC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B0321-F3D4-482D-242A-64DB769FC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B74C0-0457-C4D2-597F-C1A6613712C3}"/>
              </a:ext>
            </a:extLst>
          </p:cNvPr>
          <p:cNvSpPr>
            <a:spLocks noGrp="1"/>
          </p:cNvSpPr>
          <p:nvPr>
            <p:ph type="dt" sz="half" idx="10"/>
          </p:nvPr>
        </p:nvSpPr>
        <p:spPr/>
        <p:txBody>
          <a:bodyPr/>
          <a:lstStyle/>
          <a:p>
            <a:fld id="{5A0B357F-9D5E-0045-988D-BB8854058ED8}" type="datetimeFigureOut">
              <a:rPr lang="en-US" smtClean="0"/>
              <a:t>4/25/22</a:t>
            </a:fld>
            <a:endParaRPr lang="en-US"/>
          </a:p>
        </p:txBody>
      </p:sp>
      <p:sp>
        <p:nvSpPr>
          <p:cNvPr id="6" name="Footer Placeholder 5">
            <a:extLst>
              <a:ext uri="{FF2B5EF4-FFF2-40B4-BE49-F238E27FC236}">
                <a16:creationId xmlns:a16="http://schemas.microsoft.com/office/drawing/2014/main" id="{CB8472EC-7DA7-5092-B4FE-A2DAE0F16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07E0B-11A7-2E8C-ABBC-CD09E99CF77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0872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DF536-FB15-EDB6-4E36-CC1DF6B9D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FF093-E0D2-0A40-3963-67B90F3A5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89FB-E85A-2439-5E31-1D091D970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B357F-9D5E-0045-988D-BB8854058ED8}" type="datetimeFigureOut">
              <a:rPr lang="en-US" smtClean="0"/>
              <a:t>4/25/22</a:t>
            </a:fld>
            <a:endParaRPr lang="en-US"/>
          </a:p>
        </p:txBody>
      </p:sp>
      <p:sp>
        <p:nvSpPr>
          <p:cNvPr id="5" name="Footer Placeholder 4">
            <a:extLst>
              <a:ext uri="{FF2B5EF4-FFF2-40B4-BE49-F238E27FC236}">
                <a16:creationId xmlns:a16="http://schemas.microsoft.com/office/drawing/2014/main" id="{462DA0EA-4ABB-410D-EF30-13C8EB502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94CFA-8BEB-E88F-F0B3-1BED7F049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881AA-DC15-1149-A2CC-F75FEFAAA45D}" type="slidenum">
              <a:rPr lang="en-US" smtClean="0"/>
              <a:t>‹#›</a:t>
            </a:fld>
            <a:endParaRPr lang="en-US"/>
          </a:p>
        </p:txBody>
      </p:sp>
    </p:spTree>
    <p:extLst>
      <p:ext uri="{BB962C8B-B14F-4D97-AF65-F5344CB8AC3E}">
        <p14:creationId xmlns:p14="http://schemas.microsoft.com/office/powerpoint/2010/main" val="326133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 name="Shape 14"/>
        <p:cNvGrpSpPr/>
        <p:nvPr/>
      </p:nvGrpSpPr>
      <p:grpSpPr>
        <a:xfrm>
          <a:off x="0" y="0"/>
          <a:ext cx="0" cy="0"/>
          <a:chOff x="0" y="0"/>
          <a:chExt cx="0" cy="0"/>
        </a:xfrm>
      </p:grpSpPr>
      <p:sp>
        <p:nvSpPr>
          <p:cNvPr id="15" name="Google Shape;15;p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Max Clique Problem Presentation</a:t>
            </a:r>
            <a:endParaRPr/>
          </a:p>
        </p:txBody>
      </p:sp>
      <p:sp>
        <p:nvSpPr>
          <p:cNvPr id="16" name="Google Shape;16;p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Sammy Collins, Kory Erdmann, Matt Andrews, Hafet Abdulle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0"/>
            <a:ext cx="10726605" cy="25861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My problem (phrase as a decision problem):</a:t>
            </a:r>
          </a:p>
          <a:p>
            <a:pPr lvl="1" algn="l"/>
            <a:r>
              <a:rPr lang="en-US" dirty="0">
                <a:latin typeface="Calibri" panose="020F0502020204030204" pitchFamily="34" charset="0"/>
                <a:cs typeface="Calibri" panose="020F0502020204030204" pitchFamily="34" charset="0"/>
              </a:rPr>
              <a:t>Given X, Y, and Z, does an "</a:t>
            </a:r>
            <a:r>
              <a:rPr lang="en-US" dirty="0" err="1">
                <a:latin typeface="Calibri" panose="020F0502020204030204" pitchFamily="34" charset="0"/>
                <a:cs typeface="Calibri" panose="020F0502020204030204" pitchFamily="34" charset="0"/>
              </a:rPr>
              <a:t>xxxx</a:t>
            </a:r>
            <a:r>
              <a:rPr lang="en-US" dirty="0">
                <a:latin typeface="Calibri" panose="020F0502020204030204" pitchFamily="34" charset="0"/>
                <a:cs typeface="Calibri" panose="020F0502020204030204" pitchFamily="34" charset="0"/>
              </a:rPr>
              <a:t>" exist of size "xxx"?</a:t>
            </a:r>
          </a:p>
          <a:p>
            <a:pPr lvl="1" algn="l"/>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Optimization Version:</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Many NP-Complete problems have their "optimization" version.  For </a:t>
            </a:r>
            <a:r>
              <a:rPr lang="en-US" dirty="0" err="1">
                <a:latin typeface="Calibri" panose="020F0502020204030204" pitchFamily="34" charset="0"/>
                <a:cs typeface="Calibri" panose="020F0502020204030204" pitchFamily="34" charset="0"/>
              </a:rPr>
              <a:t>exampe</a:t>
            </a:r>
            <a:r>
              <a:rPr lang="en-US" dirty="0">
                <a:latin typeface="Calibri" panose="020F0502020204030204" pitchFamily="34" charset="0"/>
                <a:cs typeface="Calibri" panose="020F0502020204030204" pitchFamily="34" charset="0"/>
              </a:rPr>
              <a:t>, what is the largest independent set in a graph G?</a:t>
            </a: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My Problem</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2</a:t>
            </a:fld>
            <a:endParaRPr lang="en-US" dirty="0"/>
          </a:p>
        </p:txBody>
      </p:sp>
    </p:spTree>
    <p:extLst>
      <p:ext uri="{BB962C8B-B14F-4D97-AF65-F5344CB8AC3E}">
        <p14:creationId xmlns:p14="http://schemas.microsoft.com/office/powerpoint/2010/main" val="68605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does the input to your problem look?</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Provide example input</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If it uses a graph, is it complete?  Directed? Weighted? </a:t>
            </a:r>
          </a:p>
          <a:p>
            <a:pPr lvl="1" algn="l"/>
            <a:endParaRPr lang="en-US" dirty="0">
              <a:latin typeface="Calibri" panose="020F0502020204030204" pitchFamily="34" charset="0"/>
              <a:cs typeface="Calibri" panose="020F0502020204030204" pitchFamily="34" charset="0"/>
            </a:endParaRP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Problem Input</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3</a:t>
            </a:fld>
            <a:endParaRPr lang="en-US" dirty="0"/>
          </a:p>
        </p:txBody>
      </p:sp>
    </p:spTree>
    <p:extLst>
      <p:ext uri="{BB962C8B-B14F-4D97-AF65-F5344CB8AC3E}">
        <p14:creationId xmlns:p14="http://schemas.microsoft.com/office/powerpoint/2010/main" val="281893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Reduction (justify its inclusion in  NP-Complete)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4</a:t>
            </a:fld>
            <a:endParaRPr lang="en-US" dirty="0"/>
          </a:p>
        </p:txBody>
      </p:sp>
      <p:sp>
        <p:nvSpPr>
          <p:cNvPr id="5" name="Content Placeholder 2">
            <a:extLst>
              <a:ext uri="{FF2B5EF4-FFF2-40B4-BE49-F238E27FC236}">
                <a16:creationId xmlns:a16="http://schemas.microsoft.com/office/drawing/2014/main" id="{7B4FD3A8-D751-EA4E-E3FE-30C3B6403970}"/>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Show the reduction that justifies the problem is in NP-Complete</a:t>
            </a:r>
          </a:p>
        </p:txBody>
      </p:sp>
    </p:spTree>
    <p:extLst>
      <p:ext uri="{BB962C8B-B14F-4D97-AF65-F5344CB8AC3E}">
        <p14:creationId xmlns:p14="http://schemas.microsoft.com/office/powerpoint/2010/main" val="178866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Sketch of Exact Solution (pseudo-code)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5</a:t>
            </a:fld>
            <a:endParaRPr lang="en-US" dirty="0"/>
          </a:p>
        </p:txBody>
      </p:sp>
    </p:spTree>
    <p:extLst>
      <p:ext uri="{BB962C8B-B14F-4D97-AF65-F5344CB8AC3E}">
        <p14:creationId xmlns:p14="http://schemas.microsoft.com/office/powerpoint/2010/main" val="325535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Worst Case Example (if possible)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6</a:t>
            </a:fld>
            <a:endParaRPr lang="en-US" dirty="0"/>
          </a:p>
        </p:txBody>
      </p:sp>
    </p:spTree>
    <p:extLst>
      <p:ext uri="{BB962C8B-B14F-4D97-AF65-F5344CB8AC3E}">
        <p14:creationId xmlns:p14="http://schemas.microsoft.com/office/powerpoint/2010/main" val="144130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Test Cases</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7</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0827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did you generate them? (hopefully with a python program)</a:t>
            </a:r>
          </a:p>
          <a:p>
            <a:pPr algn="l"/>
            <a:r>
              <a:rPr lang="en-US" dirty="0">
                <a:latin typeface="Calibri" panose="020F0502020204030204" pitchFamily="34" charset="0"/>
                <a:cs typeface="Calibri" panose="020F0502020204030204" pitchFamily="34" charset="0"/>
              </a:rPr>
              <a:t>Test case Sizes?</a:t>
            </a:r>
          </a:p>
          <a:p>
            <a:pPr algn="l"/>
            <a:r>
              <a:rPr lang="en-US" dirty="0">
                <a:latin typeface="Calibri" panose="020F0502020204030204" pitchFamily="34" charset="0"/>
                <a:cs typeface="Calibri" panose="020F0502020204030204" pitchFamily="34" charset="0"/>
              </a:rPr>
              <a:t>Performance of test cases of different sizes?</a:t>
            </a:r>
          </a:p>
          <a:p>
            <a:pPr algn="l"/>
            <a:r>
              <a:rPr lang="en-US" dirty="0">
                <a:latin typeface="Calibri" panose="020F0502020204030204" pitchFamily="34" charset="0"/>
                <a:cs typeface="Calibri" panose="020F0502020204030204" pitchFamily="34" charset="0"/>
              </a:rPr>
              <a:t>Plot of the run time of your program as you increase the input size.  You MUST run your program on inputs that cause your program to run more than 20 minutes.</a:t>
            </a:r>
          </a:p>
        </p:txBody>
      </p:sp>
    </p:spTree>
    <p:extLst>
      <p:ext uri="{BB962C8B-B14F-4D97-AF65-F5344CB8AC3E}">
        <p14:creationId xmlns:p14="http://schemas.microsoft.com/office/powerpoint/2010/main" val="2886979065"/>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
        <p:nvSpPr>
          <p:cNvPr id="19" name="Google Shape;19;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Sammy Collins, Kory Erdmann, Matt Andrews, Hafet Abdulle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Approximation</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9</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5759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Sketch algorithm choices (anytime algorithms, greedy algorithms, stochastic algorithms).</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Bounds on its performance</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Plot comparing difference in run time and solution quality using your test cases.</a:t>
            </a:r>
          </a:p>
        </p:txBody>
      </p:sp>
    </p:spTree>
    <p:extLst>
      <p:ext uri="{BB962C8B-B14F-4D97-AF65-F5344CB8AC3E}">
        <p14:creationId xmlns:p14="http://schemas.microsoft.com/office/powerpoint/2010/main" val="27518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