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4" r:id="rId7"/>
    <p:sldId id="265" r:id="rId8"/>
    <p:sldId id="266" r:id="rId9"/>
    <p:sldId id="262" r:id="rId10"/>
    <p:sldId id="263" r:id="rId11"/>
    <p:sldId id="267"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53" d="100"/>
          <a:sy n="153" d="100"/>
        </p:scale>
        <p:origin x="16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ADCB-B99F-4430-9047-30356C1DC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FA1F20-00F6-448C-A5A4-3BF77634E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154BF4-D754-4E37-BAE1-CB580F9C6CFE}"/>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5" name="Footer Placeholder 4">
            <a:extLst>
              <a:ext uri="{FF2B5EF4-FFF2-40B4-BE49-F238E27FC236}">
                <a16:creationId xmlns:a16="http://schemas.microsoft.com/office/drawing/2014/main" id="{1D4166F3-941E-485D-BF78-3D15F2E22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FA4D1-F33A-445F-BABD-8A49354B5009}"/>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190154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1745-2991-4F06-BE43-A2604C986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553D85-4000-40CD-8011-C2A021B4DB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E09C0-98B0-4E33-B485-60621972069C}"/>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5" name="Footer Placeholder 4">
            <a:extLst>
              <a:ext uri="{FF2B5EF4-FFF2-40B4-BE49-F238E27FC236}">
                <a16:creationId xmlns:a16="http://schemas.microsoft.com/office/drawing/2014/main" id="{0D437630-A599-48EC-A2F3-6E99D5553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3D41B-7AA8-4289-BB20-5E5A61CBFDC6}"/>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143483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26390-B641-4A95-A6A0-FAA2C83D82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91D685-2BF4-492C-B111-0324872414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7B6F4-B001-4DED-BD24-A65DE7F95547}"/>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5" name="Footer Placeholder 4">
            <a:extLst>
              <a:ext uri="{FF2B5EF4-FFF2-40B4-BE49-F238E27FC236}">
                <a16:creationId xmlns:a16="http://schemas.microsoft.com/office/drawing/2014/main" id="{0F56E1CB-3543-40F8-8368-49E3979C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36FC5-472F-438C-BE6D-6DBD50E6A02E}"/>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241014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9254-F888-4AEB-91FD-601466832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50504-07CB-4DF1-8E20-95950CF01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288A4-FA6A-41BD-A903-5FAF2A32FD7E}"/>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5" name="Footer Placeholder 4">
            <a:extLst>
              <a:ext uri="{FF2B5EF4-FFF2-40B4-BE49-F238E27FC236}">
                <a16:creationId xmlns:a16="http://schemas.microsoft.com/office/drawing/2014/main" id="{7A67C18D-A588-4F16-9F1B-D426B6ADA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32506-82C3-49A1-88F5-6BD0432E6D77}"/>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27459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3EB9-3C45-495B-9079-3BC4FFE4A9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51BC10-261C-4896-86E5-405B8D41C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ACA074-ADD3-43F5-8312-75F71284884E}"/>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5" name="Footer Placeholder 4">
            <a:extLst>
              <a:ext uri="{FF2B5EF4-FFF2-40B4-BE49-F238E27FC236}">
                <a16:creationId xmlns:a16="http://schemas.microsoft.com/office/drawing/2014/main" id="{EE014F11-D411-406C-BCE6-8A8A2811F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A848F-70B6-40F3-A3B2-2C8BF2AE3E58}"/>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254094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2B57-6C66-40B8-A29C-168DA28A1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C5BBAD-BE77-46B6-991F-8DD6387FF8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6B753A-25DB-4AF7-9816-8D272BA7DA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51B43-EC41-467C-A56B-6D70D3E2F3B1}"/>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6" name="Footer Placeholder 5">
            <a:extLst>
              <a:ext uri="{FF2B5EF4-FFF2-40B4-BE49-F238E27FC236}">
                <a16:creationId xmlns:a16="http://schemas.microsoft.com/office/drawing/2014/main" id="{F7699C01-6BF4-4D83-A548-96CB3D0F0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6C44D-185C-4576-8B33-0E8755DF9997}"/>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132120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A141-56BC-42B6-96F9-85E389A807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754F9D-D110-443D-AADA-425304062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B024C-F90A-4F02-A0D1-99F51D8F4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EB2288-69AD-4C5F-AA15-9712028DD4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1294C4-6613-44EE-A81F-0E5077299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1AE46A-3B1D-4A79-80E1-7D4397CB38C0}"/>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8" name="Footer Placeholder 7">
            <a:extLst>
              <a:ext uri="{FF2B5EF4-FFF2-40B4-BE49-F238E27FC236}">
                <a16:creationId xmlns:a16="http://schemas.microsoft.com/office/drawing/2014/main" id="{1B597EE8-EB90-48FB-9845-5C83F4C026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D89D6-A4C1-464F-B288-775B208BCC93}"/>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329397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970A-C48D-44C1-BFC9-08259F7D4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8A5BE-B2C4-43F6-9E2D-8CAD09FED7C5}"/>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4" name="Footer Placeholder 3">
            <a:extLst>
              <a:ext uri="{FF2B5EF4-FFF2-40B4-BE49-F238E27FC236}">
                <a16:creationId xmlns:a16="http://schemas.microsoft.com/office/drawing/2014/main" id="{1511D02A-8600-4C49-911C-AD2856F51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33474E-E213-4CDB-8F58-9FC8492E28DB}"/>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114426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72B28-8DAB-45EB-B9B3-1A91F01D1A89}"/>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3" name="Footer Placeholder 2">
            <a:extLst>
              <a:ext uri="{FF2B5EF4-FFF2-40B4-BE49-F238E27FC236}">
                <a16:creationId xmlns:a16="http://schemas.microsoft.com/office/drawing/2014/main" id="{3B78546F-126C-452C-A495-2AA27E18D6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008A73-CD74-4A02-B28D-3C41429517C4}"/>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186743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4ECA-E01F-4175-98F7-879F3A4BA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5A472-EC94-41F1-9E81-914C8B1A9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A4C3B9-151F-4A58-8458-008AA9D9A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2560A-39FD-4BA0-9E0B-B34A24E06D0C}"/>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6" name="Footer Placeholder 5">
            <a:extLst>
              <a:ext uri="{FF2B5EF4-FFF2-40B4-BE49-F238E27FC236}">
                <a16:creationId xmlns:a16="http://schemas.microsoft.com/office/drawing/2014/main" id="{DC0AA399-36E5-4A91-A4D8-6C4D898D8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BC331-EED7-4229-A790-11FE02AD8C57}"/>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413279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D52B-D563-44D0-AC29-0FDC25466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24B36-324F-4CB2-9E39-85F239200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D9E167-C066-40D9-950D-5D3BAAB45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AA773-56A5-41E1-B304-7DCB1833BE5C}"/>
              </a:ext>
            </a:extLst>
          </p:cNvPr>
          <p:cNvSpPr>
            <a:spLocks noGrp="1"/>
          </p:cNvSpPr>
          <p:nvPr>
            <p:ph type="dt" sz="half" idx="10"/>
          </p:nvPr>
        </p:nvSpPr>
        <p:spPr/>
        <p:txBody>
          <a:bodyPr/>
          <a:lstStyle/>
          <a:p>
            <a:fld id="{125ACA35-5E3D-41E7-8FC9-FE7282AF2124}" type="datetimeFigureOut">
              <a:rPr lang="en-US" smtClean="0"/>
              <a:t>8/6/2021</a:t>
            </a:fld>
            <a:endParaRPr lang="en-US"/>
          </a:p>
        </p:txBody>
      </p:sp>
      <p:sp>
        <p:nvSpPr>
          <p:cNvPr id="6" name="Footer Placeholder 5">
            <a:extLst>
              <a:ext uri="{FF2B5EF4-FFF2-40B4-BE49-F238E27FC236}">
                <a16:creationId xmlns:a16="http://schemas.microsoft.com/office/drawing/2014/main" id="{FA33F249-FD67-4DDB-9F89-A31C1052F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6193D-615B-4B6C-9DB6-A5811D74C52F}"/>
              </a:ext>
            </a:extLst>
          </p:cNvPr>
          <p:cNvSpPr>
            <a:spLocks noGrp="1"/>
          </p:cNvSpPr>
          <p:nvPr>
            <p:ph type="sldNum" sz="quarter" idx="12"/>
          </p:nvPr>
        </p:nvSpPr>
        <p:spPr/>
        <p:txBody>
          <a:bodyPr/>
          <a:lstStyle/>
          <a:p>
            <a:fld id="{2CA44EFB-BCC0-4979-90CE-CFB047F194E7}" type="slidenum">
              <a:rPr lang="en-US" smtClean="0"/>
              <a:t>‹#›</a:t>
            </a:fld>
            <a:endParaRPr lang="en-US"/>
          </a:p>
        </p:txBody>
      </p:sp>
    </p:spTree>
    <p:extLst>
      <p:ext uri="{BB962C8B-B14F-4D97-AF65-F5344CB8AC3E}">
        <p14:creationId xmlns:p14="http://schemas.microsoft.com/office/powerpoint/2010/main" val="333470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541BC-C473-4A44-8B8F-ECF1C3F86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8171A58-E0AD-4CB4-B45F-1689329BF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0D9F7-A261-4A52-BCF7-82EE7B91A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ACA35-5E3D-41E7-8FC9-FE7282AF2124}" type="datetimeFigureOut">
              <a:rPr lang="en-US" smtClean="0"/>
              <a:t>8/6/2021</a:t>
            </a:fld>
            <a:endParaRPr lang="en-US"/>
          </a:p>
        </p:txBody>
      </p:sp>
      <p:sp>
        <p:nvSpPr>
          <p:cNvPr id="5" name="Footer Placeholder 4">
            <a:extLst>
              <a:ext uri="{FF2B5EF4-FFF2-40B4-BE49-F238E27FC236}">
                <a16:creationId xmlns:a16="http://schemas.microsoft.com/office/drawing/2014/main" id="{B693B0A9-AC0F-4305-93F6-4C9E16669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FBC649-636B-4F66-92FA-3BFDCE4CA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44EFB-BCC0-4979-90CE-CFB047F194E7}" type="slidenum">
              <a:rPr lang="en-US" smtClean="0"/>
              <a:t>‹#›</a:t>
            </a:fld>
            <a:endParaRPr lang="en-US"/>
          </a:p>
        </p:txBody>
      </p:sp>
    </p:spTree>
    <p:extLst>
      <p:ext uri="{BB962C8B-B14F-4D97-AF65-F5344CB8AC3E}">
        <p14:creationId xmlns:p14="http://schemas.microsoft.com/office/powerpoint/2010/main" val="100649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00F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3ED0-7911-445D-89EB-F3A9D814AFDE}"/>
              </a:ext>
            </a:extLst>
          </p:cNvPr>
          <p:cNvSpPr>
            <a:spLocks noGrp="1"/>
          </p:cNvSpPr>
          <p:nvPr>
            <p:ph type="ctrTitle"/>
          </p:nvPr>
        </p:nvSpPr>
        <p:spPr/>
        <p:txBody>
          <a:bodyPr>
            <a:normAutofit/>
          </a:bodyPr>
          <a:lstStyle/>
          <a:p>
            <a:r>
              <a:rPr lang="en-US" dirty="0"/>
              <a:t>Exploring Humor with NLP</a:t>
            </a:r>
          </a:p>
        </p:txBody>
      </p:sp>
      <p:sp>
        <p:nvSpPr>
          <p:cNvPr id="3" name="Subtitle 2">
            <a:extLst>
              <a:ext uri="{FF2B5EF4-FFF2-40B4-BE49-F238E27FC236}">
                <a16:creationId xmlns:a16="http://schemas.microsoft.com/office/drawing/2014/main" id="{13036DFD-CDA9-4265-BAAD-E4584F657769}"/>
              </a:ext>
            </a:extLst>
          </p:cNvPr>
          <p:cNvSpPr>
            <a:spLocks noGrp="1"/>
          </p:cNvSpPr>
          <p:nvPr>
            <p:ph type="subTitle" idx="1"/>
          </p:nvPr>
        </p:nvSpPr>
        <p:spPr/>
        <p:txBody>
          <a:bodyPr/>
          <a:lstStyle/>
          <a:p>
            <a:r>
              <a:rPr lang="en-US" dirty="0"/>
              <a:t>Scott Locke</a:t>
            </a:r>
          </a:p>
          <a:p>
            <a:r>
              <a:rPr lang="en-US" dirty="0"/>
              <a:t>DSI 628 Deckard</a:t>
            </a:r>
          </a:p>
          <a:p>
            <a:r>
              <a:rPr lang="en-US" dirty="0"/>
              <a:t>Project 3</a:t>
            </a:r>
          </a:p>
        </p:txBody>
      </p:sp>
    </p:spTree>
    <p:extLst>
      <p:ext uri="{BB962C8B-B14F-4D97-AF65-F5344CB8AC3E}">
        <p14:creationId xmlns:p14="http://schemas.microsoft.com/office/powerpoint/2010/main" val="267745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9F2A-EE0E-46EC-8E3B-EA5BF2F732AB}"/>
              </a:ext>
            </a:extLst>
          </p:cNvPr>
          <p:cNvSpPr>
            <a:spLocks noGrp="1"/>
          </p:cNvSpPr>
          <p:nvPr>
            <p:ph type="title"/>
          </p:nvPr>
        </p:nvSpPr>
        <p:spPr/>
        <p:txBody>
          <a:bodyPr/>
          <a:lstStyle/>
          <a:p>
            <a:r>
              <a:rPr lang="en-US" dirty="0"/>
              <a:t>Modeling Results (cont’d)</a:t>
            </a:r>
          </a:p>
        </p:txBody>
      </p:sp>
      <p:pic>
        <p:nvPicPr>
          <p:cNvPr id="2052" name="Picture 4">
            <a:extLst>
              <a:ext uri="{FF2B5EF4-FFF2-40B4-BE49-F238E27FC236}">
                <a16:creationId xmlns:a16="http://schemas.microsoft.com/office/drawing/2014/main" id="{05194447-8D51-4C5E-B325-F89E7B7A5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269" y="3230215"/>
            <a:ext cx="3227160" cy="2730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81ABD7-C15C-4458-B777-289B882B61A8}"/>
              </a:ext>
            </a:extLst>
          </p:cNvPr>
          <p:cNvSpPr txBox="1"/>
          <p:nvPr/>
        </p:nvSpPr>
        <p:spPr>
          <a:xfrm>
            <a:off x="1268377" y="2514863"/>
            <a:ext cx="2196948" cy="369332"/>
          </a:xfrm>
          <a:prstGeom prst="rect">
            <a:avLst/>
          </a:prstGeom>
          <a:noFill/>
        </p:spPr>
        <p:txBody>
          <a:bodyPr wrap="none" rtlCol="0">
            <a:spAutoFit/>
          </a:bodyPr>
          <a:lstStyle/>
          <a:p>
            <a:r>
              <a:rPr lang="en-US" dirty="0"/>
              <a:t>No stem/</a:t>
            </a:r>
            <a:r>
              <a:rPr lang="en-US" dirty="0" err="1"/>
              <a:t>lem</a:t>
            </a:r>
            <a:r>
              <a:rPr lang="en-US" dirty="0"/>
              <a:t>, </a:t>
            </a:r>
            <a:r>
              <a:rPr lang="en-US" dirty="0" err="1"/>
              <a:t>LogReg</a:t>
            </a:r>
            <a:endParaRPr lang="en-US" dirty="0"/>
          </a:p>
        </p:txBody>
      </p:sp>
      <p:sp>
        <p:nvSpPr>
          <p:cNvPr id="6" name="TextBox 5">
            <a:extLst>
              <a:ext uri="{FF2B5EF4-FFF2-40B4-BE49-F238E27FC236}">
                <a16:creationId xmlns:a16="http://schemas.microsoft.com/office/drawing/2014/main" id="{6EED7CAE-0686-4040-A514-D4501302F190}"/>
              </a:ext>
            </a:extLst>
          </p:cNvPr>
          <p:cNvSpPr txBox="1"/>
          <p:nvPr/>
        </p:nvSpPr>
        <p:spPr>
          <a:xfrm>
            <a:off x="1475068" y="2143910"/>
            <a:ext cx="1783565" cy="369332"/>
          </a:xfrm>
          <a:prstGeom prst="rect">
            <a:avLst/>
          </a:prstGeom>
          <a:noFill/>
        </p:spPr>
        <p:txBody>
          <a:bodyPr wrap="none" rtlCol="0">
            <a:spAutoFit/>
          </a:bodyPr>
          <a:lstStyle/>
          <a:p>
            <a:r>
              <a:rPr lang="en-US" dirty="0"/>
              <a:t>Highest Accuracy</a:t>
            </a:r>
          </a:p>
        </p:txBody>
      </p:sp>
      <p:pic>
        <p:nvPicPr>
          <p:cNvPr id="2058" name="Picture 10">
            <a:extLst>
              <a:ext uri="{FF2B5EF4-FFF2-40B4-BE49-F238E27FC236}">
                <a16:creationId xmlns:a16="http://schemas.microsoft.com/office/drawing/2014/main" id="{F3FD1856-2525-4629-9C6D-6E04FB3FC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885" y="3230215"/>
            <a:ext cx="3251795" cy="273067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A21D2C3-3C18-4ED4-A566-52FA0DD9A469}"/>
              </a:ext>
            </a:extLst>
          </p:cNvPr>
          <p:cNvSpPr txBox="1"/>
          <p:nvPr/>
        </p:nvSpPr>
        <p:spPr>
          <a:xfrm>
            <a:off x="8195907" y="2516306"/>
            <a:ext cx="2833724" cy="369332"/>
          </a:xfrm>
          <a:prstGeom prst="rect">
            <a:avLst/>
          </a:prstGeom>
          <a:noFill/>
        </p:spPr>
        <p:txBody>
          <a:bodyPr wrap="none" rtlCol="0">
            <a:spAutoFit/>
          </a:bodyPr>
          <a:lstStyle/>
          <a:p>
            <a:r>
              <a:rPr lang="en-US" dirty="0"/>
              <a:t>Porter Stem, Random Forest</a:t>
            </a:r>
          </a:p>
        </p:txBody>
      </p:sp>
      <p:sp>
        <p:nvSpPr>
          <p:cNvPr id="13" name="TextBox 12">
            <a:extLst>
              <a:ext uri="{FF2B5EF4-FFF2-40B4-BE49-F238E27FC236}">
                <a16:creationId xmlns:a16="http://schemas.microsoft.com/office/drawing/2014/main" id="{0274057A-F032-4C96-ADDE-4EF9FE4C7AB2}"/>
              </a:ext>
            </a:extLst>
          </p:cNvPr>
          <p:cNvSpPr txBox="1"/>
          <p:nvPr/>
        </p:nvSpPr>
        <p:spPr>
          <a:xfrm>
            <a:off x="8790606" y="2197824"/>
            <a:ext cx="1493807" cy="369332"/>
          </a:xfrm>
          <a:prstGeom prst="rect">
            <a:avLst/>
          </a:prstGeom>
          <a:noFill/>
        </p:spPr>
        <p:txBody>
          <a:bodyPr wrap="none" rtlCol="0">
            <a:spAutoFit/>
          </a:bodyPr>
          <a:lstStyle/>
          <a:p>
            <a:r>
              <a:rPr lang="en-US" dirty="0"/>
              <a:t>Highest Recall</a:t>
            </a:r>
          </a:p>
        </p:txBody>
      </p:sp>
      <p:pic>
        <p:nvPicPr>
          <p:cNvPr id="2060" name="Picture 12">
            <a:extLst>
              <a:ext uri="{FF2B5EF4-FFF2-40B4-BE49-F238E27FC236}">
                <a16:creationId xmlns:a16="http://schemas.microsoft.com/office/drawing/2014/main" id="{F5915E3D-37D1-4321-B15B-609AC1024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5136" y="3203542"/>
            <a:ext cx="3324752" cy="273067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406A1FD-BDC6-4AF8-A64E-DF38CB143923}"/>
              </a:ext>
            </a:extLst>
          </p:cNvPr>
          <p:cNvSpPr txBox="1"/>
          <p:nvPr/>
        </p:nvSpPr>
        <p:spPr>
          <a:xfrm>
            <a:off x="4648927" y="2463574"/>
            <a:ext cx="2643672" cy="369332"/>
          </a:xfrm>
          <a:prstGeom prst="rect">
            <a:avLst/>
          </a:prstGeom>
          <a:noFill/>
        </p:spPr>
        <p:txBody>
          <a:bodyPr wrap="none" rtlCol="0">
            <a:spAutoFit/>
          </a:bodyPr>
          <a:lstStyle/>
          <a:p>
            <a:r>
              <a:rPr lang="en-US" dirty="0"/>
              <a:t>No stem/</a:t>
            </a:r>
            <a:r>
              <a:rPr lang="en-US" dirty="0" err="1"/>
              <a:t>lem</a:t>
            </a:r>
            <a:r>
              <a:rPr lang="en-US" dirty="0"/>
              <a:t>, Naïve Bayes</a:t>
            </a:r>
          </a:p>
        </p:txBody>
      </p:sp>
      <p:sp>
        <p:nvSpPr>
          <p:cNvPr id="17" name="TextBox 16">
            <a:extLst>
              <a:ext uri="{FF2B5EF4-FFF2-40B4-BE49-F238E27FC236}">
                <a16:creationId xmlns:a16="http://schemas.microsoft.com/office/drawing/2014/main" id="{5B26E5EA-1BF8-4EF3-BACE-86016E6A7BEF}"/>
              </a:ext>
            </a:extLst>
          </p:cNvPr>
          <p:cNvSpPr txBox="1"/>
          <p:nvPr/>
        </p:nvSpPr>
        <p:spPr>
          <a:xfrm>
            <a:off x="5015453" y="2146974"/>
            <a:ext cx="1894108" cy="369332"/>
          </a:xfrm>
          <a:prstGeom prst="rect">
            <a:avLst/>
          </a:prstGeom>
          <a:noFill/>
        </p:spPr>
        <p:txBody>
          <a:bodyPr wrap="none" rtlCol="0">
            <a:spAutoFit/>
          </a:bodyPr>
          <a:lstStyle/>
          <a:p>
            <a:r>
              <a:rPr lang="en-US" dirty="0"/>
              <a:t>Highest Specificity</a:t>
            </a:r>
          </a:p>
        </p:txBody>
      </p:sp>
      <p:sp>
        <p:nvSpPr>
          <p:cNvPr id="22" name="TextBox 21">
            <a:extLst>
              <a:ext uri="{FF2B5EF4-FFF2-40B4-BE49-F238E27FC236}">
                <a16:creationId xmlns:a16="http://schemas.microsoft.com/office/drawing/2014/main" id="{F9519A1D-903D-4FEC-81A7-183DA1CCD20B}"/>
              </a:ext>
            </a:extLst>
          </p:cNvPr>
          <p:cNvSpPr txBox="1"/>
          <p:nvPr/>
        </p:nvSpPr>
        <p:spPr>
          <a:xfrm>
            <a:off x="7772619" y="4786427"/>
            <a:ext cx="559769" cy="369332"/>
          </a:xfrm>
          <a:prstGeom prst="rect">
            <a:avLst/>
          </a:prstGeom>
          <a:noFill/>
        </p:spPr>
        <p:txBody>
          <a:bodyPr wrap="none" rtlCol="0">
            <a:spAutoFit/>
          </a:bodyPr>
          <a:lstStyle/>
          <a:p>
            <a:r>
              <a:rPr lang="en-US" dirty="0"/>
              <a:t>Dad</a:t>
            </a:r>
          </a:p>
        </p:txBody>
      </p:sp>
      <p:sp>
        <p:nvSpPr>
          <p:cNvPr id="23" name="TextBox 22">
            <a:extLst>
              <a:ext uri="{FF2B5EF4-FFF2-40B4-BE49-F238E27FC236}">
                <a16:creationId xmlns:a16="http://schemas.microsoft.com/office/drawing/2014/main" id="{9ADD2274-2950-44E1-9430-84F1C7A522D9}"/>
              </a:ext>
            </a:extLst>
          </p:cNvPr>
          <p:cNvSpPr txBox="1"/>
          <p:nvPr/>
        </p:nvSpPr>
        <p:spPr>
          <a:xfrm>
            <a:off x="7785798" y="3639833"/>
            <a:ext cx="567271" cy="369332"/>
          </a:xfrm>
          <a:prstGeom prst="rect">
            <a:avLst/>
          </a:prstGeom>
          <a:noFill/>
        </p:spPr>
        <p:txBody>
          <a:bodyPr wrap="none" rtlCol="0">
            <a:spAutoFit/>
          </a:bodyPr>
          <a:lstStyle/>
          <a:p>
            <a:r>
              <a:rPr lang="en-US" dirty="0"/>
              <a:t>Anti</a:t>
            </a:r>
          </a:p>
        </p:txBody>
      </p:sp>
      <p:sp>
        <p:nvSpPr>
          <p:cNvPr id="24" name="TextBox 23">
            <a:extLst>
              <a:ext uri="{FF2B5EF4-FFF2-40B4-BE49-F238E27FC236}">
                <a16:creationId xmlns:a16="http://schemas.microsoft.com/office/drawing/2014/main" id="{781C9006-B859-4688-B712-53D9EA68CD92}"/>
              </a:ext>
            </a:extLst>
          </p:cNvPr>
          <p:cNvSpPr txBox="1"/>
          <p:nvPr/>
        </p:nvSpPr>
        <p:spPr>
          <a:xfrm>
            <a:off x="4123370" y="4813567"/>
            <a:ext cx="559769" cy="369332"/>
          </a:xfrm>
          <a:prstGeom prst="rect">
            <a:avLst/>
          </a:prstGeom>
          <a:noFill/>
        </p:spPr>
        <p:txBody>
          <a:bodyPr wrap="none" rtlCol="0">
            <a:spAutoFit/>
          </a:bodyPr>
          <a:lstStyle/>
          <a:p>
            <a:r>
              <a:rPr lang="en-US" dirty="0"/>
              <a:t>Dad</a:t>
            </a:r>
          </a:p>
        </p:txBody>
      </p:sp>
      <p:sp>
        <p:nvSpPr>
          <p:cNvPr id="25" name="TextBox 24">
            <a:extLst>
              <a:ext uri="{FF2B5EF4-FFF2-40B4-BE49-F238E27FC236}">
                <a16:creationId xmlns:a16="http://schemas.microsoft.com/office/drawing/2014/main" id="{44F260EF-05D6-4450-A25A-4DE63B9F428D}"/>
              </a:ext>
            </a:extLst>
          </p:cNvPr>
          <p:cNvSpPr txBox="1"/>
          <p:nvPr/>
        </p:nvSpPr>
        <p:spPr>
          <a:xfrm>
            <a:off x="4136549" y="3666973"/>
            <a:ext cx="567271" cy="369332"/>
          </a:xfrm>
          <a:prstGeom prst="rect">
            <a:avLst/>
          </a:prstGeom>
          <a:noFill/>
        </p:spPr>
        <p:txBody>
          <a:bodyPr wrap="none" rtlCol="0">
            <a:spAutoFit/>
          </a:bodyPr>
          <a:lstStyle/>
          <a:p>
            <a:r>
              <a:rPr lang="en-US" dirty="0"/>
              <a:t>Anti</a:t>
            </a:r>
          </a:p>
        </p:txBody>
      </p:sp>
      <p:sp>
        <p:nvSpPr>
          <p:cNvPr id="28" name="TextBox 27">
            <a:extLst>
              <a:ext uri="{FF2B5EF4-FFF2-40B4-BE49-F238E27FC236}">
                <a16:creationId xmlns:a16="http://schemas.microsoft.com/office/drawing/2014/main" id="{B7D5B0CB-7B77-49A0-89A2-DA67E40A2C79}"/>
              </a:ext>
            </a:extLst>
          </p:cNvPr>
          <p:cNvSpPr txBox="1"/>
          <p:nvPr/>
        </p:nvSpPr>
        <p:spPr>
          <a:xfrm>
            <a:off x="522137" y="4819829"/>
            <a:ext cx="559769" cy="369332"/>
          </a:xfrm>
          <a:prstGeom prst="rect">
            <a:avLst/>
          </a:prstGeom>
          <a:noFill/>
        </p:spPr>
        <p:txBody>
          <a:bodyPr wrap="none" rtlCol="0">
            <a:spAutoFit/>
          </a:bodyPr>
          <a:lstStyle/>
          <a:p>
            <a:r>
              <a:rPr lang="en-US" dirty="0"/>
              <a:t>Dad</a:t>
            </a:r>
          </a:p>
        </p:txBody>
      </p:sp>
      <p:sp>
        <p:nvSpPr>
          <p:cNvPr id="29" name="TextBox 28">
            <a:extLst>
              <a:ext uri="{FF2B5EF4-FFF2-40B4-BE49-F238E27FC236}">
                <a16:creationId xmlns:a16="http://schemas.microsoft.com/office/drawing/2014/main" id="{74D2F1F7-F663-49F0-B7A5-B89196AE136F}"/>
              </a:ext>
            </a:extLst>
          </p:cNvPr>
          <p:cNvSpPr txBox="1"/>
          <p:nvPr/>
        </p:nvSpPr>
        <p:spPr>
          <a:xfrm>
            <a:off x="535316" y="3673235"/>
            <a:ext cx="567271" cy="369332"/>
          </a:xfrm>
          <a:prstGeom prst="rect">
            <a:avLst/>
          </a:prstGeom>
          <a:noFill/>
        </p:spPr>
        <p:txBody>
          <a:bodyPr wrap="none" rtlCol="0">
            <a:spAutoFit/>
          </a:bodyPr>
          <a:lstStyle/>
          <a:p>
            <a:r>
              <a:rPr lang="en-US" dirty="0"/>
              <a:t>Anti</a:t>
            </a:r>
          </a:p>
        </p:txBody>
      </p:sp>
      <p:sp>
        <p:nvSpPr>
          <p:cNvPr id="8" name="TextBox 7">
            <a:extLst>
              <a:ext uri="{FF2B5EF4-FFF2-40B4-BE49-F238E27FC236}">
                <a16:creationId xmlns:a16="http://schemas.microsoft.com/office/drawing/2014/main" id="{C75A2433-0559-4E84-8E38-5E3F034DE7F5}"/>
              </a:ext>
            </a:extLst>
          </p:cNvPr>
          <p:cNvSpPr txBox="1"/>
          <p:nvPr/>
        </p:nvSpPr>
        <p:spPr>
          <a:xfrm>
            <a:off x="4355410" y="1563181"/>
            <a:ext cx="3568862" cy="369332"/>
          </a:xfrm>
          <a:prstGeom prst="rect">
            <a:avLst/>
          </a:prstGeom>
          <a:noFill/>
        </p:spPr>
        <p:txBody>
          <a:bodyPr wrap="none" rtlCol="0">
            <a:spAutoFit/>
          </a:bodyPr>
          <a:lstStyle/>
          <a:p>
            <a:r>
              <a:rPr lang="en-US" dirty="0"/>
              <a:t>Take all with similar overall accuracy</a:t>
            </a:r>
          </a:p>
        </p:txBody>
      </p:sp>
      <p:sp>
        <p:nvSpPr>
          <p:cNvPr id="9" name="TextBox 8">
            <a:extLst>
              <a:ext uri="{FF2B5EF4-FFF2-40B4-BE49-F238E27FC236}">
                <a16:creationId xmlns:a16="http://schemas.microsoft.com/office/drawing/2014/main" id="{4D342643-6CC8-4AF2-AB5D-9762BE815B21}"/>
              </a:ext>
            </a:extLst>
          </p:cNvPr>
          <p:cNvSpPr txBox="1"/>
          <p:nvPr/>
        </p:nvSpPr>
        <p:spPr>
          <a:xfrm>
            <a:off x="8266887" y="2835367"/>
            <a:ext cx="2762744" cy="369332"/>
          </a:xfrm>
          <a:prstGeom prst="rect">
            <a:avLst/>
          </a:prstGeom>
          <a:noFill/>
        </p:spPr>
        <p:txBody>
          <a:bodyPr wrap="none" rtlCol="0">
            <a:spAutoFit/>
          </a:bodyPr>
          <a:lstStyle/>
          <a:p>
            <a:r>
              <a:rPr lang="en-US" dirty="0"/>
              <a:t>Acc = 71.4%, Recall = 83.8%</a:t>
            </a:r>
          </a:p>
        </p:txBody>
      </p:sp>
      <p:sp>
        <p:nvSpPr>
          <p:cNvPr id="33" name="TextBox 32">
            <a:extLst>
              <a:ext uri="{FF2B5EF4-FFF2-40B4-BE49-F238E27FC236}">
                <a16:creationId xmlns:a16="http://schemas.microsoft.com/office/drawing/2014/main" id="{5214A71F-5AE6-44A4-B5B5-C8B72AB383E0}"/>
              </a:ext>
            </a:extLst>
          </p:cNvPr>
          <p:cNvSpPr txBox="1"/>
          <p:nvPr/>
        </p:nvSpPr>
        <p:spPr>
          <a:xfrm>
            <a:off x="4683139" y="2834210"/>
            <a:ext cx="2654894" cy="369332"/>
          </a:xfrm>
          <a:prstGeom prst="rect">
            <a:avLst/>
          </a:prstGeom>
          <a:noFill/>
        </p:spPr>
        <p:txBody>
          <a:bodyPr wrap="none" rtlCol="0">
            <a:spAutoFit/>
          </a:bodyPr>
          <a:lstStyle/>
          <a:p>
            <a:r>
              <a:rPr lang="en-US" dirty="0"/>
              <a:t>Acc = 73.0%, Spec = 77.9%</a:t>
            </a:r>
          </a:p>
        </p:txBody>
      </p:sp>
      <p:sp>
        <p:nvSpPr>
          <p:cNvPr id="34" name="TextBox 33">
            <a:extLst>
              <a:ext uri="{FF2B5EF4-FFF2-40B4-BE49-F238E27FC236}">
                <a16:creationId xmlns:a16="http://schemas.microsoft.com/office/drawing/2014/main" id="{CE5E44A6-3D14-416D-BE6A-2D87CBDB4947}"/>
              </a:ext>
            </a:extLst>
          </p:cNvPr>
          <p:cNvSpPr txBox="1"/>
          <p:nvPr/>
        </p:nvSpPr>
        <p:spPr>
          <a:xfrm>
            <a:off x="1629451" y="2837352"/>
            <a:ext cx="1308371" cy="369332"/>
          </a:xfrm>
          <a:prstGeom prst="rect">
            <a:avLst/>
          </a:prstGeom>
          <a:noFill/>
        </p:spPr>
        <p:txBody>
          <a:bodyPr wrap="none" rtlCol="0">
            <a:spAutoFit/>
          </a:bodyPr>
          <a:lstStyle/>
          <a:p>
            <a:r>
              <a:rPr lang="en-US" dirty="0"/>
              <a:t>Acc = 74.4%</a:t>
            </a:r>
          </a:p>
        </p:txBody>
      </p:sp>
    </p:spTree>
    <p:extLst>
      <p:ext uri="{BB962C8B-B14F-4D97-AF65-F5344CB8AC3E}">
        <p14:creationId xmlns:p14="http://schemas.microsoft.com/office/powerpoint/2010/main" val="367947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EDBB-E996-4B64-A896-21F5231FDC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151E19B-D92E-4B4C-A8BB-E55493EB219C}"/>
              </a:ext>
            </a:extLst>
          </p:cNvPr>
          <p:cNvSpPr>
            <a:spLocks noGrp="1"/>
          </p:cNvSpPr>
          <p:nvPr>
            <p:ph idx="1"/>
          </p:nvPr>
        </p:nvSpPr>
        <p:spPr/>
        <p:txBody>
          <a:bodyPr/>
          <a:lstStyle/>
          <a:p>
            <a:r>
              <a:rPr lang="en-US" dirty="0"/>
              <a:t>Somewhat successfully can classify jokes, with limitations on how close different categories are</a:t>
            </a:r>
          </a:p>
          <a:p>
            <a:pPr lvl="1"/>
            <a:r>
              <a:rPr lang="en-US" dirty="0"/>
              <a:t>Accuracy in detecting type of joke similar amongst most groups (71-74%)</a:t>
            </a:r>
          </a:p>
          <a:p>
            <a:pPr lvl="1"/>
            <a:r>
              <a:rPr lang="en-US" dirty="0"/>
              <a:t>Depending on how we wish to mold Siri’s “personality” dictates which of these models to choose from</a:t>
            </a:r>
          </a:p>
          <a:p>
            <a:pPr lvl="2"/>
            <a:r>
              <a:rPr lang="en-US" dirty="0"/>
              <a:t>If you want to error on the side of dad jokes and puns, Stemmed Random Forest is best</a:t>
            </a:r>
          </a:p>
          <a:p>
            <a:pPr lvl="2"/>
            <a:r>
              <a:rPr lang="en-US" dirty="0"/>
              <a:t>If you want to maximize just being right, no word alteration and Logistic Regression</a:t>
            </a:r>
          </a:p>
        </p:txBody>
      </p:sp>
    </p:spTree>
    <p:extLst>
      <p:ext uri="{BB962C8B-B14F-4D97-AF65-F5344CB8AC3E}">
        <p14:creationId xmlns:p14="http://schemas.microsoft.com/office/powerpoint/2010/main" val="128134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CD794-633E-48DF-952F-7D5EC27D313F}"/>
              </a:ext>
            </a:extLst>
          </p:cNvPr>
          <p:cNvSpPr>
            <a:spLocks noGrp="1"/>
          </p:cNvSpPr>
          <p:nvPr>
            <p:ph idx="1"/>
          </p:nvPr>
        </p:nvSpPr>
        <p:spPr>
          <a:xfrm>
            <a:off x="31315" y="0"/>
            <a:ext cx="12129370" cy="6795370"/>
          </a:xfrm>
        </p:spPr>
        <p:txBody>
          <a:bodyPr>
            <a:noAutofit/>
          </a:bodyPr>
          <a:lstStyle/>
          <a:p>
            <a:pPr marL="0" marR="0" indent="0">
              <a:lnSpc>
                <a:spcPct val="107000"/>
              </a:lnSpc>
              <a:spcBef>
                <a:spcPts val="0"/>
              </a:spcBef>
              <a:spcAft>
                <a:spcPts val="0"/>
              </a:spcAft>
              <a:buNone/>
            </a:pPr>
            <a:r>
              <a:rPr lang="en-US" sz="800" dirty="0">
                <a:effectLst/>
                <a:latin typeface="Calibri" panose="020F0502020204030204" pitchFamily="34" charset="0"/>
                <a:ea typeface="DengXian" panose="02010600030101010101" pitchFamily="2" charset="-122"/>
                <a:cs typeface="Times New Roman" panose="02020603050405020304" pitchFamily="18" charset="0"/>
              </a:rPr>
              <a:t>'A man walks down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sidewalk and up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walkway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of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and breakfast. He presses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doorbell and peers through a small gap in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curtains as a woman in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dress,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hat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high heels walks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towards him. She opens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and greets him with a big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"Welcome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House good sir! Follow me, I will show you to your room." The man follows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maiden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in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They walk up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down a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4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doors before arriving at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He shuffles through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and sets his suitcase on a small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bench at the foot of his fluffy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The bed covered in a plethora of frilly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pillows. He walks over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window and pulls apart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curtains so he could look out into the perfectly pruned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garden.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petunias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roses fill the yard around a beautiful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fountain with flowing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water. "Have a wonderful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evening! Breakfast is at 9am sharp." said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as she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behind her.  A second man walks down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sidewalk and up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walkway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of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and breakfast. He presses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doorbell and peers through a small gap in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curtains as a woman in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dress,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hat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high heels walks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towards him. She opens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and greets him with a big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"Welcome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House good sir! Follow me, I will show you to your room." The man follows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maiden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in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They walk up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down a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3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doors before arriving at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He walks through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doorway and tosses his backpack onto his fluffy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2 frilly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pillows fall off of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and onto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stained hardwood floor. He surveys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and walks over to a large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chair set in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corner. He plops himself down on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chair and puts his feet up on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ottoman in front of him. "Have a wonderful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evening! Breakfast is at 9am sharp." said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as she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behind her. A young woman walks down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sidewalk and up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walkway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of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and breakfast. She presses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doorbell and peers through a small gap in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curtains as a woman in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dress,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hat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high heels walks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towards her. She opens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and greets her with a big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"Welcome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House madam! Follow me, I will show you to your room." The woman follows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maiden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in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They walk up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down a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2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doors before arriving at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She runs into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and catapults herself onto her fluffy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Her head is buried by frilly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pillows. She kicks her own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shoes off and they land on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throw rug next to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"Have a wonderful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evening! Breakfast is at 9am sharp." said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as she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behind her. A very old woman slowly walks down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sidewalk and up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walkway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of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and breakfast. She presses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doorbell and peers through a small gap in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curtains as a woman in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dress,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hat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high heels walks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towards him. She opens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and greets her with a big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"Welcome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House madam! Follow me, I will show you to your room." The woman follows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maiden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in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They walk up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down a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1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before arriving at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The old woman pushes past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and heads directly to her pretty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bathroom. She admires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sink,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shower curtains, ornate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Venetian mirror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commode before slamming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bathroom door.  "Have a wonderful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evening! Breakfast is at 9am sharp." said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as she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behind her.  An old man with a cane walks down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sidewalk and up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walkway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of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and breakfast. He presses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doorbell with his cane. He notices a small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crack under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doorbell. Sticking out of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crack was the corner of a tiny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envelope. He plucked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envelope from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crack and looked it over. It was no bigger than a postage stamp and was sealed with a tiny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wax seal. He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couldnt</a:t>
            </a:r>
            <a:r>
              <a:rPr lang="en-US" sz="800" dirty="0">
                <a:effectLst/>
                <a:latin typeface="Calibri" panose="020F0502020204030204" pitchFamily="34" charset="0"/>
                <a:ea typeface="DengXian" panose="02010600030101010101" pitchFamily="2" charset="-122"/>
                <a:cs typeface="Times New Roman" panose="02020603050405020304" pitchFamily="18" charset="0"/>
              </a:rPr>
              <a:t> decipher the markings on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seal as his eyes were not what they used to be. He hears rattling from behind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and quickly shoves the tiny envelope into his coat pocket. A woman dressed all in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opens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and greets him with a big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"Welcome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House good sir! Follow me, I will show you to your room." The man follows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maiden down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in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They walk up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down a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before arriving at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He walks into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 and hangs his cane on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coat rack before sitting on the edge of his fluffy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bed. His hand searches his pocket for the envelope he had discovered as he stares at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framed portrait of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bunny in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tuxedo playing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pipe organ. "Have a wonderful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evening! Breakfast is at 9am sharp." said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as she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behind her. Morning comes. 8:55am. The first man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to his room and walks down the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He passes 4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doors on his 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staircase. He walks down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and down another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He heads into a beautiful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dining room complete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place settings,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 cloth and even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crystal chandelier.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greets him with a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as she pours him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glass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champagne. "Good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morning!" she said. "In addition the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the</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to your left, we have your choice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 flakes or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Which would you prefer?" The man chooses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goes into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kitchen, picks up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bowl and fills it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She then pours the perfect amount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milk into the bowl and delivers it to the man along with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spoon. He makes himself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plate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bacon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eggs from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and sits down in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chair to enjoy his meal. 8.56am. The second man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to his room and walks down the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He passes 3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doors on his 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staircase. He walks down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and down another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He notices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balerina</a:t>
            </a:r>
            <a:r>
              <a:rPr lang="en-US" sz="800" dirty="0">
                <a:effectLst/>
                <a:latin typeface="Calibri" panose="020F0502020204030204" pitchFamily="34" charset="0"/>
                <a:ea typeface="DengXian" panose="02010600030101010101" pitchFamily="2" charset="-122"/>
                <a:cs typeface="Times New Roman" panose="02020603050405020304" pitchFamily="18" charset="0"/>
              </a:rPr>
              <a:t> figurine has been knocked over onto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so he picks it up and returns it to it\'s home on the ornate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sidetable</a:t>
            </a:r>
            <a:r>
              <a:rPr lang="en-US" sz="800" dirty="0">
                <a:effectLst/>
                <a:latin typeface="Calibri" panose="020F0502020204030204" pitchFamily="34" charset="0"/>
                <a:ea typeface="DengXian" panose="02010600030101010101" pitchFamily="2" charset="-122"/>
                <a:cs typeface="Times New Roman" panose="02020603050405020304" pitchFamily="18" charset="0"/>
              </a:rPr>
              <a:t>. He heads into a beautiful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dining room complete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place settings,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 cloth and even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crystal chandelier.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greets him with a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as she pours him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glass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champagne. "Good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morning!" she said. "In addition the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the</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to your left, we have your choice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 flakes or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Which would you prefer?" The second man chooses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 flakes.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goes into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kitchen, picks up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bowl and fills it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 flakes. She then pours the perfect amount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milk into the bowl and delivers it to the second man along with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spoon. He makes himself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plate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sausage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eggs from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and sits down in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chair to enjoy his meal. 8:57am. The young woman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to her room and walks down the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She passes 2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doors on her 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staircase. She walks down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and down another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She notices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balerina</a:t>
            </a:r>
            <a:r>
              <a:rPr lang="en-US" sz="800" dirty="0">
                <a:effectLst/>
                <a:latin typeface="Calibri" panose="020F0502020204030204" pitchFamily="34" charset="0"/>
                <a:ea typeface="DengXian" panose="02010600030101010101" pitchFamily="2" charset="-122"/>
                <a:cs typeface="Times New Roman" panose="02020603050405020304" pitchFamily="18" charset="0"/>
              </a:rPr>
              <a:t> figurine is facing in the opposite direction than the other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on the ornate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 so she turns it 180° to the left. She heads into a beautiful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dining room complete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place settings,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 cloth and even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crystal chandelier.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greets her with a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as she pours her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glass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champagne. "Good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morning!" she said. "In addition the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the</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to your left, we have your choice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 flakes or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Which would you prefer?" The young woman chooses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goes into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kitchen, picks up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bowl and fills it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She then pours the perfect amount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milk into the bowl and delivers it to the young woman along with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spoon. She makes herself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plate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pastries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berries from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and sits down in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chair to enjoy her meal. 8:58am. The old woman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to her room and walks down the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She passes 1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on her 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staircase. She walks down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and down another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She stops to admire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birdcage on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stand. In it is 4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singbirds</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chirping in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glow of the morning sun streaming through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lace curtains. The smell of bacon fills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nose and her stomach grumbles with anticipation. She heads into a beautiful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dining room complete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place settings,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 cloth and even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crystal chandelier.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greets her with a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as she pours her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glass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champagne. "Good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morning!" she said. "In addition the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the</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to your left, we have your choice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 flakes or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Which would you prefer?" The old woman chooses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goes into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kitchen, picks up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bowl and fills it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She then pours the perfect amount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milk into the bowl and delivers it to the old woman along with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spoon. She makes herself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plate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bacon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French toast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and sits down in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chair to enjoy her meal. 9:01am. The old man is late. He is sitting on the edge of his bed staring at the tiny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envelope he had found the previous day. He was unsure if he should open it. He had almost done it twice already but felt guilty for taking it from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crack under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doorbell. He notices he is late so he puts the still sealed envelope back into his coat pocket, grabs his cane from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coat rack and heads for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The old man closes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to his room and walks down the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He passes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cat licking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paws on his way 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staircase. He walks down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and down another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and covered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He heads into a beautiful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dining room complete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place settings,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 cloth and even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crystal chandelier.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greets him with a smile from behind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lipstick laden lips as she pours him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glass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champagne. "Good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morning!" she said. "In addition the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the</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to your left, we have your choice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corn flakes or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Which would you prefer?" The old man chooses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goes into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kitchen, picks up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bowl and fills it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She then pours the perfect amount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milk into the bowl and delivers it to the old man along with a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spoon. He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isn</a:t>
            </a:r>
            <a:r>
              <a:rPr lang="en-US" sz="800" dirty="0">
                <a:effectLst/>
                <a:latin typeface="Calibri" panose="020F0502020204030204" pitchFamily="34" charset="0"/>
                <a:ea typeface="DengXian" panose="02010600030101010101" pitchFamily="2" charset="-122"/>
                <a:cs typeface="Times New Roman" panose="02020603050405020304" pitchFamily="18" charset="0"/>
              </a:rPr>
              <a:t>\'t very hungry so he skips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buffet and just eats his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frosted flakes while still contemplating what to do with the envelope.  The guests all finish their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meals and make their way back to their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rooms to pack their belongings. They all walk together out of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dining room past the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covered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They walk up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and down the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each stopping at their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doors before entering their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rooms. After packing they all head back downstairs to check out. Back down the long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down 3 flights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stairs, down another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hallway past various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paintings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tables set atop plush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carpeting covered with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flowers and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knickknacks.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innkeeper thanks all of them for staying at her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a:t>
            </a:r>
            <a:r>
              <a:rPr lang="en-US" sz="800" dirty="0" err="1">
                <a:effectLst/>
                <a:latin typeface="Calibri" panose="020F0502020204030204" pitchFamily="34" charset="0"/>
                <a:ea typeface="DengXian" panose="02010600030101010101" pitchFamily="2" charset="-122"/>
                <a:cs typeface="Times New Roman" panose="02020603050405020304" pitchFamily="18" charset="0"/>
              </a:rPr>
              <a:t>B&amp;amp;B</a:t>
            </a:r>
            <a:r>
              <a:rPr lang="en-US" sz="800" dirty="0">
                <a:effectLst/>
                <a:latin typeface="Calibri" panose="020F0502020204030204" pitchFamily="34" charset="0"/>
                <a:ea typeface="DengXian" panose="02010600030101010101" pitchFamily="2" charset="-122"/>
                <a:cs typeface="Times New Roman" panose="02020603050405020304" pitchFamily="18" charset="0"/>
              </a:rPr>
              <a:t> and hands each of them a small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gift bag full of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toiletries and some homemade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salt water taffy.  The old man is last to leave. As he walks out onto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porch and the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door closes behind him, he reaches into his pocket one more time and pulls out that tiny </a:t>
            </a:r>
            <a:r>
              <a:rPr lang="en-US" sz="800" dirty="0">
                <a:solidFill>
                  <a:srgbClr val="FF00FF"/>
                </a:solidFill>
                <a:effectLst/>
                <a:latin typeface="Calibri" panose="020F0502020204030204" pitchFamily="34" charset="0"/>
                <a:ea typeface="DengXian" panose="02010600030101010101" pitchFamily="2" charset="-122"/>
                <a:cs typeface="Times New Roman" panose="02020603050405020304" pitchFamily="18" charset="0"/>
              </a:rPr>
              <a:t>pink</a:t>
            </a:r>
            <a:r>
              <a:rPr lang="en-US" sz="800" dirty="0">
                <a:effectLst/>
                <a:latin typeface="Calibri" panose="020F0502020204030204" pitchFamily="34" charset="0"/>
                <a:ea typeface="DengXian" panose="02010600030101010101" pitchFamily="2" charset="-122"/>
                <a:cs typeface="Times New Roman" panose="02020603050405020304" pitchFamily="18" charset="0"/>
              </a:rPr>
              <a:t> envelope. He turns it over in his hand wondering what secrets it holds. He thinks back over his long life. Images of loves lost and missed opportunities flood his brain. He pulls a small pocket knife that he has carried since he was a boy. It has an inlaid bone handle and his initials engraved on one side. His father had given it to him before going of to die in the war. The knife opens with a soft click and he slowly peels back the wax seal with the razor sharp blade. Finally, he sees what is in the envelope.  The moral of this story... \n4 out of 5 people prefer frosted flakes over corn flakes.'</a:t>
            </a:r>
          </a:p>
        </p:txBody>
      </p:sp>
    </p:spTree>
    <p:extLst>
      <p:ext uri="{BB962C8B-B14F-4D97-AF65-F5344CB8AC3E}">
        <p14:creationId xmlns:p14="http://schemas.microsoft.com/office/powerpoint/2010/main" val="287154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07933-26FC-41D9-8618-8D4D84F2B7B0}"/>
              </a:ext>
            </a:extLst>
          </p:cNvPr>
          <p:cNvSpPr>
            <a:spLocks noGrp="1"/>
          </p:cNvSpPr>
          <p:nvPr>
            <p:ph type="title"/>
          </p:nvPr>
        </p:nvSpPr>
        <p:spPr/>
        <p:txBody>
          <a:bodyPr/>
          <a:lstStyle/>
          <a:p>
            <a:r>
              <a:rPr lang="en-US" dirty="0"/>
              <a:t>Exploring Forms of Humor with Jokes</a:t>
            </a:r>
          </a:p>
        </p:txBody>
      </p:sp>
      <p:sp>
        <p:nvSpPr>
          <p:cNvPr id="3" name="Content Placeholder 2">
            <a:extLst>
              <a:ext uri="{FF2B5EF4-FFF2-40B4-BE49-F238E27FC236}">
                <a16:creationId xmlns:a16="http://schemas.microsoft.com/office/drawing/2014/main" id="{3F086EDA-8C32-436C-AEE3-A8913E5BBC80}"/>
              </a:ext>
            </a:extLst>
          </p:cNvPr>
          <p:cNvSpPr>
            <a:spLocks noGrp="1"/>
          </p:cNvSpPr>
          <p:nvPr>
            <p:ph sz="half" idx="1"/>
          </p:nvPr>
        </p:nvSpPr>
        <p:spPr/>
        <p:txBody>
          <a:bodyPr>
            <a:normAutofit/>
          </a:bodyPr>
          <a:lstStyle/>
          <a:p>
            <a:r>
              <a:rPr lang="en-US" dirty="0"/>
              <a:t>Apple has been trying to make Siri more immersive, and humor is one of the most difficult things for AI to be able to recreate. </a:t>
            </a:r>
          </a:p>
          <a:p>
            <a:r>
              <a:rPr lang="en-US" dirty="0"/>
              <a:t>Want to take the first step in trying to decern the type of joke being told</a:t>
            </a:r>
          </a:p>
          <a:p>
            <a:pPr lvl="1"/>
            <a:r>
              <a:rPr lang="en-US" dirty="0"/>
              <a:t>Can use proper identification of type of humor to decide an appropriate response</a:t>
            </a:r>
          </a:p>
        </p:txBody>
      </p:sp>
      <p:pic>
        <p:nvPicPr>
          <p:cNvPr id="8" name="Content Placeholder 7" descr="A picture containing shape&#10;&#10;Description automatically generated">
            <a:extLst>
              <a:ext uri="{FF2B5EF4-FFF2-40B4-BE49-F238E27FC236}">
                <a16:creationId xmlns:a16="http://schemas.microsoft.com/office/drawing/2014/main" id="{FE937841-0AEC-4833-9FC0-52067081193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5354" y="1488517"/>
            <a:ext cx="4688446" cy="4688446"/>
          </a:xfrm>
        </p:spPr>
      </p:pic>
    </p:spTree>
    <p:extLst>
      <p:ext uri="{BB962C8B-B14F-4D97-AF65-F5344CB8AC3E}">
        <p14:creationId xmlns:p14="http://schemas.microsoft.com/office/powerpoint/2010/main" val="205973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54FA-A159-46A2-BEBA-289285977026}"/>
              </a:ext>
            </a:extLst>
          </p:cNvPr>
          <p:cNvSpPr>
            <a:spLocks noGrp="1"/>
          </p:cNvSpPr>
          <p:nvPr>
            <p:ph type="title"/>
          </p:nvPr>
        </p:nvSpPr>
        <p:spPr/>
        <p:txBody>
          <a:bodyPr/>
          <a:lstStyle/>
          <a:p>
            <a:r>
              <a:rPr lang="en-US" dirty="0"/>
              <a:t>General Process</a:t>
            </a:r>
          </a:p>
        </p:txBody>
      </p:sp>
      <p:sp>
        <p:nvSpPr>
          <p:cNvPr id="3" name="Content Placeholder 2">
            <a:extLst>
              <a:ext uri="{FF2B5EF4-FFF2-40B4-BE49-F238E27FC236}">
                <a16:creationId xmlns:a16="http://schemas.microsoft.com/office/drawing/2014/main" id="{922EB4DA-FD93-4C9B-A1D3-9F36E3622856}"/>
              </a:ext>
            </a:extLst>
          </p:cNvPr>
          <p:cNvSpPr>
            <a:spLocks noGrp="1"/>
          </p:cNvSpPr>
          <p:nvPr>
            <p:ph idx="1"/>
          </p:nvPr>
        </p:nvSpPr>
        <p:spPr>
          <a:xfrm>
            <a:off x="838200" y="1825625"/>
            <a:ext cx="5257800" cy="4351338"/>
          </a:xfrm>
        </p:spPr>
        <p:txBody>
          <a:bodyPr/>
          <a:lstStyle/>
          <a:p>
            <a:r>
              <a:rPr lang="en-US" dirty="0"/>
              <a:t>Use Reddit as source for “dad jokes” and “anti-jokes”</a:t>
            </a:r>
          </a:p>
          <a:p>
            <a:r>
              <a:rPr lang="en-US" dirty="0"/>
              <a:t>~6k most recent somewhat unique, non-removed posts from each subreddit</a:t>
            </a:r>
          </a:p>
          <a:p>
            <a:pPr lvl="1"/>
            <a:r>
              <a:rPr lang="en-US" dirty="0"/>
              <a:t>r/</a:t>
            </a:r>
            <a:r>
              <a:rPr lang="en-US" dirty="0" err="1"/>
              <a:t>dadJokes</a:t>
            </a:r>
            <a:r>
              <a:rPr lang="en-US" dirty="0"/>
              <a:t>:</a:t>
            </a:r>
          </a:p>
          <a:p>
            <a:pPr lvl="2"/>
            <a:r>
              <a:rPr lang="en-US" dirty="0"/>
              <a:t>June 22</a:t>
            </a:r>
            <a:r>
              <a:rPr lang="en-US" baseline="30000" dirty="0"/>
              <a:t>nd</a:t>
            </a:r>
            <a:r>
              <a:rPr lang="en-US" dirty="0"/>
              <a:t> – July 30</a:t>
            </a:r>
            <a:r>
              <a:rPr lang="en-US" baseline="30000" dirty="0"/>
              <a:t>th</a:t>
            </a:r>
            <a:r>
              <a:rPr lang="en-US" dirty="0"/>
              <a:t> 2021</a:t>
            </a:r>
          </a:p>
          <a:p>
            <a:pPr lvl="1"/>
            <a:r>
              <a:rPr lang="en-US" dirty="0"/>
              <a:t>r/</a:t>
            </a:r>
            <a:r>
              <a:rPr lang="en-US" dirty="0" err="1"/>
              <a:t>AntiJokes</a:t>
            </a:r>
            <a:r>
              <a:rPr lang="en-US" dirty="0"/>
              <a:t>:</a:t>
            </a:r>
          </a:p>
          <a:p>
            <a:pPr lvl="2"/>
            <a:r>
              <a:rPr lang="en-US" dirty="0"/>
              <a:t>March 23</a:t>
            </a:r>
            <a:r>
              <a:rPr lang="en-US" baseline="30000" dirty="0"/>
              <a:t>rd</a:t>
            </a:r>
            <a:r>
              <a:rPr lang="en-US" dirty="0"/>
              <a:t> 2020 – July 30</a:t>
            </a:r>
            <a:r>
              <a:rPr lang="en-US" baseline="30000" dirty="0"/>
              <a:t>th</a:t>
            </a:r>
            <a:r>
              <a:rPr lang="en-US" dirty="0"/>
              <a:t> 2021</a:t>
            </a:r>
          </a:p>
          <a:p>
            <a:pPr marL="0" indent="0">
              <a:buNone/>
            </a:pPr>
            <a:endParaRPr lang="en-US" dirty="0"/>
          </a:p>
        </p:txBody>
      </p:sp>
      <p:sp>
        <p:nvSpPr>
          <p:cNvPr id="4" name="Cloud 3">
            <a:extLst>
              <a:ext uri="{FF2B5EF4-FFF2-40B4-BE49-F238E27FC236}">
                <a16:creationId xmlns:a16="http://schemas.microsoft.com/office/drawing/2014/main" id="{D05890C3-4778-4D41-9F21-5D8B74F8C337}"/>
              </a:ext>
            </a:extLst>
          </p:cNvPr>
          <p:cNvSpPr/>
          <p:nvPr/>
        </p:nvSpPr>
        <p:spPr>
          <a:xfrm>
            <a:off x="6000481" y="365125"/>
            <a:ext cx="2846231" cy="1857777"/>
          </a:xfrm>
          <a:prstGeom prst="clou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Reddit/</a:t>
            </a:r>
            <a:r>
              <a:rPr lang="en-US" dirty="0" err="1"/>
              <a:t>PushShift</a:t>
            </a:r>
            <a:endParaRPr lang="en-US" dirty="0"/>
          </a:p>
        </p:txBody>
      </p:sp>
      <p:cxnSp>
        <p:nvCxnSpPr>
          <p:cNvPr id="6" name="Straight Arrow Connector 5">
            <a:extLst>
              <a:ext uri="{FF2B5EF4-FFF2-40B4-BE49-F238E27FC236}">
                <a16:creationId xmlns:a16="http://schemas.microsoft.com/office/drawing/2014/main" id="{72899420-4D38-44E1-8D40-FFDCC410C0E6}"/>
              </a:ext>
            </a:extLst>
          </p:cNvPr>
          <p:cNvCxnSpPr>
            <a:cxnSpLocks/>
          </p:cNvCxnSpPr>
          <p:nvPr/>
        </p:nvCxnSpPr>
        <p:spPr>
          <a:xfrm>
            <a:off x="8846714" y="1279044"/>
            <a:ext cx="342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Off-page Connector 8">
            <a:extLst>
              <a:ext uri="{FF2B5EF4-FFF2-40B4-BE49-F238E27FC236}">
                <a16:creationId xmlns:a16="http://schemas.microsoft.com/office/drawing/2014/main" id="{266037EA-E1BE-4C23-A85D-C5EE17C94CB1}"/>
              </a:ext>
            </a:extLst>
          </p:cNvPr>
          <p:cNvSpPr/>
          <p:nvPr/>
        </p:nvSpPr>
        <p:spPr>
          <a:xfrm rot="10800000">
            <a:off x="9189075" y="502276"/>
            <a:ext cx="1622732" cy="1403797"/>
          </a:xfrm>
          <a:prstGeom prst="flowChartOffpageConnec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31C7C44-8618-4DED-8EB3-448F62C0ED26}"/>
              </a:ext>
            </a:extLst>
          </p:cNvPr>
          <p:cNvSpPr txBox="1"/>
          <p:nvPr/>
        </p:nvSpPr>
        <p:spPr>
          <a:xfrm>
            <a:off x="9259757" y="1109347"/>
            <a:ext cx="1481368" cy="646331"/>
          </a:xfrm>
          <a:prstGeom prst="rect">
            <a:avLst/>
          </a:prstGeom>
          <a:noFill/>
        </p:spPr>
        <p:txBody>
          <a:bodyPr wrap="none" rtlCol="0">
            <a:spAutoFit/>
          </a:bodyPr>
          <a:lstStyle/>
          <a:p>
            <a:r>
              <a:rPr lang="en-US" dirty="0">
                <a:solidFill>
                  <a:schemeClr val="bg1"/>
                </a:solidFill>
              </a:rPr>
              <a:t>Data Cleaning</a:t>
            </a:r>
          </a:p>
          <a:p>
            <a:pPr algn="ctr"/>
            <a:r>
              <a:rPr lang="en-US" dirty="0">
                <a:solidFill>
                  <a:schemeClr val="bg1"/>
                </a:solidFill>
              </a:rPr>
              <a:t>Feature Eng.</a:t>
            </a:r>
          </a:p>
        </p:txBody>
      </p:sp>
      <p:sp>
        <p:nvSpPr>
          <p:cNvPr id="11" name="Rectangle 10">
            <a:extLst>
              <a:ext uri="{FF2B5EF4-FFF2-40B4-BE49-F238E27FC236}">
                <a16:creationId xmlns:a16="http://schemas.microsoft.com/office/drawing/2014/main" id="{D2D94C76-E495-4F9C-B135-D741A040295C}"/>
              </a:ext>
            </a:extLst>
          </p:cNvPr>
          <p:cNvSpPr/>
          <p:nvPr/>
        </p:nvSpPr>
        <p:spPr>
          <a:xfrm>
            <a:off x="8329411" y="2434910"/>
            <a:ext cx="1719327" cy="7984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CountVector</a:t>
            </a:r>
            <a:r>
              <a:rPr lang="en-US" dirty="0"/>
              <a:t> </a:t>
            </a:r>
          </a:p>
          <a:p>
            <a:pPr algn="ctr"/>
            <a:r>
              <a:rPr lang="en-US" dirty="0"/>
              <a:t>vs </a:t>
            </a:r>
            <a:br>
              <a:rPr lang="en-US" dirty="0"/>
            </a:br>
            <a:r>
              <a:rPr lang="en-US" dirty="0"/>
              <a:t>TFIDF</a:t>
            </a:r>
          </a:p>
        </p:txBody>
      </p:sp>
      <p:cxnSp>
        <p:nvCxnSpPr>
          <p:cNvPr id="15" name="Straight Arrow Connector 14">
            <a:extLst>
              <a:ext uri="{FF2B5EF4-FFF2-40B4-BE49-F238E27FC236}">
                <a16:creationId xmlns:a16="http://schemas.microsoft.com/office/drawing/2014/main" id="{7AA6FE43-2B67-4E2A-8934-5C526730A704}"/>
              </a:ext>
            </a:extLst>
          </p:cNvPr>
          <p:cNvCxnSpPr>
            <a:stCxn id="9" idx="0"/>
            <a:endCxn id="11" idx="0"/>
          </p:cNvCxnSpPr>
          <p:nvPr/>
        </p:nvCxnSpPr>
        <p:spPr>
          <a:xfrm flipH="1">
            <a:off x="9189075" y="1906073"/>
            <a:ext cx="811366" cy="52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990AC242-EB93-453F-B80B-44D14E3323D5}"/>
              </a:ext>
            </a:extLst>
          </p:cNvPr>
          <p:cNvSpPr/>
          <p:nvPr/>
        </p:nvSpPr>
        <p:spPr>
          <a:xfrm>
            <a:off x="6829173" y="3804744"/>
            <a:ext cx="1900172" cy="825841"/>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1/Token 1</a:t>
            </a:r>
          </a:p>
        </p:txBody>
      </p:sp>
      <p:sp>
        <p:nvSpPr>
          <p:cNvPr id="21" name="Rectangle: Rounded Corners 20">
            <a:extLst>
              <a:ext uri="{FF2B5EF4-FFF2-40B4-BE49-F238E27FC236}">
                <a16:creationId xmlns:a16="http://schemas.microsoft.com/office/drawing/2014/main" id="{6D1D3129-94E9-4058-94C2-F72EFE936BC9}"/>
              </a:ext>
            </a:extLst>
          </p:cNvPr>
          <p:cNvSpPr/>
          <p:nvPr/>
        </p:nvSpPr>
        <p:spPr>
          <a:xfrm>
            <a:off x="9615151" y="3804744"/>
            <a:ext cx="2001592" cy="84693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N/Token M</a:t>
            </a:r>
          </a:p>
        </p:txBody>
      </p:sp>
      <p:sp>
        <p:nvSpPr>
          <p:cNvPr id="23" name="TextBox 22">
            <a:extLst>
              <a:ext uri="{FF2B5EF4-FFF2-40B4-BE49-F238E27FC236}">
                <a16:creationId xmlns:a16="http://schemas.microsoft.com/office/drawing/2014/main" id="{B4F4F4A8-9EDB-40D9-B41A-EE8AFDEBC05D}"/>
              </a:ext>
            </a:extLst>
          </p:cNvPr>
          <p:cNvSpPr txBox="1"/>
          <p:nvPr/>
        </p:nvSpPr>
        <p:spPr>
          <a:xfrm>
            <a:off x="8955682" y="3826137"/>
            <a:ext cx="433132" cy="523220"/>
          </a:xfrm>
          <a:prstGeom prst="rect">
            <a:avLst/>
          </a:prstGeom>
          <a:noFill/>
        </p:spPr>
        <p:txBody>
          <a:bodyPr wrap="none" rtlCol="0">
            <a:spAutoFit/>
          </a:bodyPr>
          <a:lstStyle/>
          <a:p>
            <a:r>
              <a:rPr lang="en-US" sz="2800" dirty="0"/>
              <a:t>…</a:t>
            </a:r>
          </a:p>
        </p:txBody>
      </p:sp>
      <p:cxnSp>
        <p:nvCxnSpPr>
          <p:cNvPr id="25" name="Straight Arrow Connector 24">
            <a:extLst>
              <a:ext uri="{FF2B5EF4-FFF2-40B4-BE49-F238E27FC236}">
                <a16:creationId xmlns:a16="http://schemas.microsoft.com/office/drawing/2014/main" id="{9F488D86-177C-4456-BB3B-BD3851E33AE1}"/>
              </a:ext>
            </a:extLst>
          </p:cNvPr>
          <p:cNvCxnSpPr>
            <a:stCxn id="11" idx="2"/>
          </p:cNvCxnSpPr>
          <p:nvPr/>
        </p:nvCxnSpPr>
        <p:spPr>
          <a:xfrm>
            <a:off x="9189075" y="3233400"/>
            <a:ext cx="0" cy="532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B7CAC71-593C-48B0-BF44-0CA8880EA623}"/>
              </a:ext>
            </a:extLst>
          </p:cNvPr>
          <p:cNvCxnSpPr>
            <a:stCxn id="11" idx="2"/>
            <a:endCxn id="20" idx="0"/>
          </p:cNvCxnSpPr>
          <p:nvPr/>
        </p:nvCxnSpPr>
        <p:spPr>
          <a:xfrm flipH="1">
            <a:off x="7779259" y="3233400"/>
            <a:ext cx="1409816" cy="571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1BD486C-B6D4-4AC5-ADD3-5C3714EEC46D}"/>
              </a:ext>
            </a:extLst>
          </p:cNvPr>
          <p:cNvCxnSpPr>
            <a:stCxn id="11" idx="2"/>
            <a:endCxn id="21" idx="0"/>
          </p:cNvCxnSpPr>
          <p:nvPr/>
        </p:nvCxnSpPr>
        <p:spPr>
          <a:xfrm>
            <a:off x="9189075" y="3233400"/>
            <a:ext cx="1426872" cy="571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6A29C33-F715-4F6D-AF5F-A4EFCAA1CE94}"/>
              </a:ext>
            </a:extLst>
          </p:cNvPr>
          <p:cNvCxnSpPr>
            <a:stCxn id="20" idx="2"/>
          </p:cNvCxnSpPr>
          <p:nvPr/>
        </p:nvCxnSpPr>
        <p:spPr>
          <a:xfrm>
            <a:off x="7779259" y="4630585"/>
            <a:ext cx="1409816" cy="82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DC8FD5-22A9-4552-ACDE-5EFB68191392}"/>
              </a:ext>
            </a:extLst>
          </p:cNvPr>
          <p:cNvCxnSpPr>
            <a:stCxn id="21" idx="2"/>
          </p:cNvCxnSpPr>
          <p:nvPr/>
        </p:nvCxnSpPr>
        <p:spPr>
          <a:xfrm flipH="1">
            <a:off x="9189075" y="4651677"/>
            <a:ext cx="1426872" cy="80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580546-83E5-4F54-90EB-CD92CB3004CB}"/>
              </a:ext>
            </a:extLst>
          </p:cNvPr>
          <p:cNvCxnSpPr>
            <a:stCxn id="23" idx="2"/>
          </p:cNvCxnSpPr>
          <p:nvPr/>
        </p:nvCxnSpPr>
        <p:spPr>
          <a:xfrm>
            <a:off x="9172248" y="4349357"/>
            <a:ext cx="16827" cy="110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C31A1A6-0F22-4A97-B346-AAF658D4FBBA}"/>
              </a:ext>
            </a:extLst>
          </p:cNvPr>
          <p:cNvSpPr/>
          <p:nvPr/>
        </p:nvSpPr>
        <p:spPr>
          <a:xfrm>
            <a:off x="8152171" y="5475295"/>
            <a:ext cx="2073805" cy="97024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Tree>
    <p:extLst>
      <p:ext uri="{BB962C8B-B14F-4D97-AF65-F5344CB8AC3E}">
        <p14:creationId xmlns:p14="http://schemas.microsoft.com/office/powerpoint/2010/main" val="370953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B9E4544-2D3A-47FE-82A5-70414F888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305" y="3429000"/>
            <a:ext cx="4904173" cy="33496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999101-0475-49F8-8D7F-C20C8B9017F0}"/>
              </a:ext>
            </a:extLst>
          </p:cNvPr>
          <p:cNvSpPr>
            <a:spLocks noGrp="1"/>
          </p:cNvSpPr>
          <p:nvPr>
            <p:ph type="title"/>
          </p:nvPr>
        </p:nvSpPr>
        <p:spPr/>
        <p:txBody>
          <a:bodyPr/>
          <a:lstStyle/>
          <a:p>
            <a:r>
              <a:rPr lang="en-US" dirty="0"/>
              <a:t>Data Cleaning, EDA</a:t>
            </a:r>
          </a:p>
        </p:txBody>
      </p:sp>
      <p:sp>
        <p:nvSpPr>
          <p:cNvPr id="3" name="Content Placeholder 2">
            <a:extLst>
              <a:ext uri="{FF2B5EF4-FFF2-40B4-BE49-F238E27FC236}">
                <a16:creationId xmlns:a16="http://schemas.microsoft.com/office/drawing/2014/main" id="{A52B2699-35E5-4236-B5F3-722EE1E3CFAA}"/>
              </a:ext>
            </a:extLst>
          </p:cNvPr>
          <p:cNvSpPr>
            <a:spLocks noGrp="1"/>
          </p:cNvSpPr>
          <p:nvPr>
            <p:ph idx="1"/>
          </p:nvPr>
        </p:nvSpPr>
        <p:spPr>
          <a:xfrm>
            <a:off x="774879" y="1812746"/>
            <a:ext cx="5611427" cy="4351338"/>
          </a:xfrm>
        </p:spPr>
        <p:txBody>
          <a:bodyPr>
            <a:normAutofit/>
          </a:bodyPr>
          <a:lstStyle/>
          <a:p>
            <a:r>
              <a:rPr lang="en-US" dirty="0"/>
              <a:t>Use only:</a:t>
            </a:r>
          </a:p>
          <a:p>
            <a:pPr lvl="1"/>
            <a:r>
              <a:rPr lang="en-US" dirty="0"/>
              <a:t>Post Title</a:t>
            </a:r>
          </a:p>
          <a:p>
            <a:pPr lvl="1"/>
            <a:r>
              <a:rPr lang="en-US" dirty="0"/>
              <a:t>Self Text (Body)</a:t>
            </a:r>
          </a:p>
          <a:p>
            <a:r>
              <a:rPr lang="en-US" dirty="0"/>
              <a:t>Remove duplicates</a:t>
            </a:r>
          </a:p>
          <a:p>
            <a:pPr lvl="1"/>
            <a:r>
              <a:rPr lang="en-US" dirty="0"/>
              <a:t>Based on self text</a:t>
            </a:r>
          </a:p>
          <a:p>
            <a:r>
              <a:rPr lang="en-US" dirty="0"/>
              <a:t>Custom stop words</a:t>
            </a:r>
          </a:p>
          <a:p>
            <a:pPr lvl="1"/>
            <a:r>
              <a:rPr lang="en-US" dirty="0"/>
              <a:t>Force removal of obvious indicators</a:t>
            </a:r>
          </a:p>
          <a:p>
            <a:r>
              <a:rPr lang="en-US" dirty="0"/>
              <a:t>Attempt to make a few features</a:t>
            </a:r>
          </a:p>
          <a:p>
            <a:pPr lvl="1"/>
            <a:r>
              <a:rPr lang="en-US" dirty="0"/>
              <a:t>Word count, post length, sentiment, certain indicators</a:t>
            </a:r>
          </a:p>
        </p:txBody>
      </p:sp>
      <p:pic>
        <p:nvPicPr>
          <p:cNvPr id="1031" name="Picture 7">
            <a:extLst>
              <a:ext uri="{FF2B5EF4-FFF2-40B4-BE49-F238E27FC236}">
                <a16:creationId xmlns:a16="http://schemas.microsoft.com/office/drawing/2014/main" id="{06445245-89F6-48F3-B938-CFCA5777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306" y="184822"/>
            <a:ext cx="4904173" cy="326733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EE11884-81DF-4CB2-AB4B-F7327B8073F0}"/>
              </a:ext>
            </a:extLst>
          </p:cNvPr>
          <p:cNvCxnSpPr>
            <a:cxnSpLocks/>
          </p:cNvCxnSpPr>
          <p:nvPr/>
        </p:nvCxnSpPr>
        <p:spPr>
          <a:xfrm flipH="1">
            <a:off x="8379912" y="1178416"/>
            <a:ext cx="621884" cy="124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255CA5F-7F2F-4261-AC64-01FD49C3AD35}"/>
              </a:ext>
            </a:extLst>
          </p:cNvPr>
          <p:cNvSpPr txBox="1"/>
          <p:nvPr/>
        </p:nvSpPr>
        <p:spPr>
          <a:xfrm>
            <a:off x="9001796" y="913206"/>
            <a:ext cx="1538434" cy="461665"/>
          </a:xfrm>
          <a:prstGeom prst="rect">
            <a:avLst/>
          </a:prstGeom>
          <a:noFill/>
        </p:spPr>
        <p:txBody>
          <a:bodyPr wrap="none" rtlCol="0">
            <a:spAutoFit/>
          </a:bodyPr>
          <a:lstStyle/>
          <a:p>
            <a:r>
              <a:rPr lang="en-US" sz="1200" dirty="0"/>
              <a:t>2 </a:t>
            </a:r>
            <a:r>
              <a:rPr lang="en-US" sz="1200" dirty="0" err="1"/>
              <a:t>antijokes</a:t>
            </a:r>
            <a:r>
              <a:rPr lang="en-US" sz="1200" dirty="0"/>
              <a:t> have &gt;100</a:t>
            </a:r>
            <a:br>
              <a:rPr lang="en-US" sz="1200" dirty="0"/>
            </a:br>
            <a:r>
              <a:rPr lang="en-US" sz="1200" dirty="0"/>
              <a:t>uses of the word pink</a:t>
            </a:r>
          </a:p>
        </p:txBody>
      </p:sp>
      <p:sp>
        <p:nvSpPr>
          <p:cNvPr id="10" name="Rectangle 9">
            <a:extLst>
              <a:ext uri="{FF2B5EF4-FFF2-40B4-BE49-F238E27FC236}">
                <a16:creationId xmlns:a16="http://schemas.microsoft.com/office/drawing/2014/main" id="{23A5433C-9B47-4AE9-9851-3D27BAF0E0FD}"/>
              </a:ext>
            </a:extLst>
          </p:cNvPr>
          <p:cNvSpPr/>
          <p:nvPr/>
        </p:nvSpPr>
        <p:spPr>
          <a:xfrm>
            <a:off x="6563637" y="469726"/>
            <a:ext cx="400834" cy="90187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A7CEA6-C05D-4ACB-880C-C323ECACFE55}"/>
              </a:ext>
            </a:extLst>
          </p:cNvPr>
          <p:cNvSpPr/>
          <p:nvPr/>
        </p:nvSpPr>
        <p:spPr>
          <a:xfrm>
            <a:off x="6563637" y="1867204"/>
            <a:ext cx="400833" cy="1524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96EB51-1CBF-4D8D-BEB4-475ADE518B07}"/>
              </a:ext>
            </a:extLst>
          </p:cNvPr>
          <p:cNvSpPr/>
          <p:nvPr/>
        </p:nvSpPr>
        <p:spPr>
          <a:xfrm>
            <a:off x="6471779" y="3770442"/>
            <a:ext cx="400834" cy="901874"/>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8F025A-B598-47A1-AAED-8A06BB8338F0}"/>
              </a:ext>
            </a:extLst>
          </p:cNvPr>
          <p:cNvSpPr/>
          <p:nvPr/>
        </p:nvSpPr>
        <p:spPr>
          <a:xfrm>
            <a:off x="6563637" y="4794374"/>
            <a:ext cx="308976" cy="15240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87EB19D-3BE6-4680-BB02-168F4E83D15C}"/>
              </a:ext>
            </a:extLst>
          </p:cNvPr>
          <p:cNvCxnSpPr/>
          <p:nvPr/>
        </p:nvCxnSpPr>
        <p:spPr>
          <a:xfrm flipH="1">
            <a:off x="7759874" y="3801757"/>
            <a:ext cx="63882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9657FC-321E-47CD-968A-9B3E6C35FAF9}"/>
              </a:ext>
            </a:extLst>
          </p:cNvPr>
          <p:cNvCxnSpPr>
            <a:cxnSpLocks/>
          </p:cNvCxnSpPr>
          <p:nvPr/>
        </p:nvCxnSpPr>
        <p:spPr>
          <a:xfrm flipH="1">
            <a:off x="8373650" y="4835047"/>
            <a:ext cx="50104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6888A6-6B50-4D74-A85F-503732A061D5}"/>
              </a:ext>
            </a:extLst>
          </p:cNvPr>
          <p:cNvCxnSpPr/>
          <p:nvPr/>
        </p:nvCxnSpPr>
        <p:spPr>
          <a:xfrm flipH="1">
            <a:off x="8210810" y="4459266"/>
            <a:ext cx="544882"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508292F-61EB-4E27-A9F5-047F8FD429C5}"/>
              </a:ext>
            </a:extLst>
          </p:cNvPr>
          <p:cNvSpPr txBox="1"/>
          <p:nvPr/>
        </p:nvSpPr>
        <p:spPr>
          <a:xfrm>
            <a:off x="8364482" y="3670952"/>
            <a:ext cx="652743" cy="261610"/>
          </a:xfrm>
          <a:prstGeom prst="rect">
            <a:avLst/>
          </a:prstGeom>
          <a:noFill/>
        </p:spPr>
        <p:txBody>
          <a:bodyPr wrap="none" rtlCol="0">
            <a:spAutoFit/>
          </a:bodyPr>
          <a:lstStyle/>
          <a:p>
            <a:r>
              <a:rPr lang="en-US" sz="1100" dirty="0">
                <a:solidFill>
                  <a:srgbClr val="FF0000"/>
                </a:solidFill>
              </a:rPr>
              <a:t>Remove</a:t>
            </a:r>
          </a:p>
        </p:txBody>
      </p:sp>
      <p:sp>
        <p:nvSpPr>
          <p:cNvPr id="22" name="TextBox 21">
            <a:extLst>
              <a:ext uri="{FF2B5EF4-FFF2-40B4-BE49-F238E27FC236}">
                <a16:creationId xmlns:a16="http://schemas.microsoft.com/office/drawing/2014/main" id="{2F3E1B7F-32ED-453D-A090-F7CD1FC4331C}"/>
              </a:ext>
            </a:extLst>
          </p:cNvPr>
          <p:cNvSpPr txBox="1"/>
          <p:nvPr/>
        </p:nvSpPr>
        <p:spPr>
          <a:xfrm>
            <a:off x="8838392" y="4685577"/>
            <a:ext cx="652743" cy="261610"/>
          </a:xfrm>
          <a:prstGeom prst="rect">
            <a:avLst/>
          </a:prstGeom>
          <a:noFill/>
        </p:spPr>
        <p:txBody>
          <a:bodyPr wrap="none" rtlCol="0">
            <a:spAutoFit/>
          </a:bodyPr>
          <a:lstStyle/>
          <a:p>
            <a:r>
              <a:rPr lang="en-US" sz="1100" dirty="0">
                <a:solidFill>
                  <a:srgbClr val="FF0000"/>
                </a:solidFill>
              </a:rPr>
              <a:t>Remove</a:t>
            </a:r>
          </a:p>
        </p:txBody>
      </p:sp>
      <p:sp>
        <p:nvSpPr>
          <p:cNvPr id="20" name="TextBox 19">
            <a:extLst>
              <a:ext uri="{FF2B5EF4-FFF2-40B4-BE49-F238E27FC236}">
                <a16:creationId xmlns:a16="http://schemas.microsoft.com/office/drawing/2014/main" id="{00C3402B-E76A-4C96-BFC1-5D121F5433B8}"/>
              </a:ext>
            </a:extLst>
          </p:cNvPr>
          <p:cNvSpPr txBox="1"/>
          <p:nvPr/>
        </p:nvSpPr>
        <p:spPr>
          <a:xfrm>
            <a:off x="8690853" y="4328461"/>
            <a:ext cx="473206" cy="261610"/>
          </a:xfrm>
          <a:prstGeom prst="rect">
            <a:avLst/>
          </a:prstGeom>
          <a:noFill/>
        </p:spPr>
        <p:txBody>
          <a:bodyPr wrap="none" rtlCol="0">
            <a:spAutoFit/>
          </a:bodyPr>
          <a:lstStyle/>
          <a:p>
            <a:r>
              <a:rPr lang="en-US" sz="1100" dirty="0">
                <a:solidFill>
                  <a:srgbClr val="0000FF"/>
                </a:solidFill>
              </a:rPr>
              <a:t>Keep</a:t>
            </a:r>
            <a:endParaRPr lang="en-US" dirty="0">
              <a:solidFill>
                <a:srgbClr val="0000FF"/>
              </a:solidFill>
            </a:endParaRPr>
          </a:p>
        </p:txBody>
      </p:sp>
    </p:spTree>
    <p:extLst>
      <p:ext uri="{BB962C8B-B14F-4D97-AF65-F5344CB8AC3E}">
        <p14:creationId xmlns:p14="http://schemas.microsoft.com/office/powerpoint/2010/main" val="344538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AA2B-3148-435E-A542-32DC0602F7B7}"/>
              </a:ext>
            </a:extLst>
          </p:cNvPr>
          <p:cNvSpPr>
            <a:spLocks noGrp="1"/>
          </p:cNvSpPr>
          <p:nvPr>
            <p:ph type="title"/>
          </p:nvPr>
        </p:nvSpPr>
        <p:spPr>
          <a:xfrm>
            <a:off x="838200" y="42506"/>
            <a:ext cx="10515600" cy="1325563"/>
          </a:xfrm>
        </p:spPr>
        <p:txBody>
          <a:bodyPr/>
          <a:lstStyle/>
          <a:p>
            <a:r>
              <a:rPr lang="en-US" dirty="0"/>
              <a:t>Modeling Method</a:t>
            </a:r>
          </a:p>
        </p:txBody>
      </p:sp>
      <p:sp>
        <p:nvSpPr>
          <p:cNvPr id="10" name="Rectangle 9">
            <a:extLst>
              <a:ext uri="{FF2B5EF4-FFF2-40B4-BE49-F238E27FC236}">
                <a16:creationId xmlns:a16="http://schemas.microsoft.com/office/drawing/2014/main" id="{1868DE55-3B4C-44A1-B2C7-B2338C9BA7F9}"/>
              </a:ext>
            </a:extLst>
          </p:cNvPr>
          <p:cNvSpPr/>
          <p:nvPr/>
        </p:nvSpPr>
        <p:spPr>
          <a:xfrm>
            <a:off x="1648496" y="1368069"/>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Vectorizer</a:t>
            </a:r>
          </a:p>
        </p:txBody>
      </p:sp>
      <p:sp>
        <p:nvSpPr>
          <p:cNvPr id="15" name="Rectangle 14">
            <a:extLst>
              <a:ext uri="{FF2B5EF4-FFF2-40B4-BE49-F238E27FC236}">
                <a16:creationId xmlns:a16="http://schemas.microsoft.com/office/drawing/2014/main" id="{DDB428C9-BAC8-40FB-BF3C-E6FF0325616B}"/>
              </a:ext>
            </a:extLst>
          </p:cNvPr>
          <p:cNvSpPr/>
          <p:nvPr/>
        </p:nvSpPr>
        <p:spPr>
          <a:xfrm>
            <a:off x="4899276" y="1384819"/>
            <a:ext cx="1841724" cy="63158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Tf-idf</a:t>
            </a:r>
            <a:endParaRPr lang="en-US" dirty="0"/>
          </a:p>
        </p:txBody>
      </p:sp>
      <p:sp>
        <p:nvSpPr>
          <p:cNvPr id="24" name="Rectangle 23">
            <a:extLst>
              <a:ext uri="{FF2B5EF4-FFF2-40B4-BE49-F238E27FC236}">
                <a16:creationId xmlns:a16="http://schemas.microsoft.com/office/drawing/2014/main" id="{A99FE340-6525-4610-93FA-194A2DEF92EB}"/>
              </a:ext>
            </a:extLst>
          </p:cNvPr>
          <p:cNvSpPr/>
          <p:nvPr/>
        </p:nvSpPr>
        <p:spPr>
          <a:xfrm>
            <a:off x="2235181"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25" name="Rectangle 24">
            <a:extLst>
              <a:ext uri="{FF2B5EF4-FFF2-40B4-BE49-F238E27FC236}">
                <a16:creationId xmlns:a16="http://schemas.microsoft.com/office/drawing/2014/main" id="{E94B2A39-BB5A-4A25-BCE0-AFBEACAFFE46}"/>
              </a:ext>
            </a:extLst>
          </p:cNvPr>
          <p:cNvSpPr/>
          <p:nvPr/>
        </p:nvSpPr>
        <p:spPr>
          <a:xfrm>
            <a:off x="243399"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Bayes</a:t>
            </a:r>
          </a:p>
        </p:txBody>
      </p:sp>
      <p:sp>
        <p:nvSpPr>
          <p:cNvPr id="26" name="Rectangle 25">
            <a:extLst>
              <a:ext uri="{FF2B5EF4-FFF2-40B4-BE49-F238E27FC236}">
                <a16:creationId xmlns:a16="http://schemas.microsoft.com/office/drawing/2014/main" id="{8136108E-8BD1-4074-80F3-FA18CB472A63}"/>
              </a:ext>
            </a:extLst>
          </p:cNvPr>
          <p:cNvSpPr/>
          <p:nvPr/>
        </p:nvSpPr>
        <p:spPr>
          <a:xfrm>
            <a:off x="4243377" y="4451292"/>
            <a:ext cx="165292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27" name="Rectangle 26">
            <a:extLst>
              <a:ext uri="{FF2B5EF4-FFF2-40B4-BE49-F238E27FC236}">
                <a16:creationId xmlns:a16="http://schemas.microsoft.com/office/drawing/2014/main" id="{186BAC62-8779-4AB4-9FA5-13E8805F2096}"/>
              </a:ext>
            </a:extLst>
          </p:cNvPr>
          <p:cNvSpPr/>
          <p:nvPr/>
        </p:nvSpPr>
        <p:spPr>
          <a:xfrm>
            <a:off x="6213795" y="4451292"/>
            <a:ext cx="163151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Vectorizer</a:t>
            </a:r>
          </a:p>
        </p:txBody>
      </p:sp>
      <p:sp>
        <p:nvSpPr>
          <p:cNvPr id="28" name="Rectangle 27">
            <a:extLst>
              <a:ext uri="{FF2B5EF4-FFF2-40B4-BE49-F238E27FC236}">
                <a16:creationId xmlns:a16="http://schemas.microsoft.com/office/drawing/2014/main" id="{108658D8-F2E6-469D-96EF-C4E23559AFF2}"/>
              </a:ext>
            </a:extLst>
          </p:cNvPr>
          <p:cNvSpPr/>
          <p:nvPr/>
        </p:nvSpPr>
        <p:spPr>
          <a:xfrm>
            <a:off x="5671013"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Lemmatizing</a:t>
            </a:r>
          </a:p>
        </p:txBody>
      </p:sp>
      <p:sp>
        <p:nvSpPr>
          <p:cNvPr id="29" name="Rectangle 28">
            <a:extLst>
              <a:ext uri="{FF2B5EF4-FFF2-40B4-BE49-F238E27FC236}">
                <a16:creationId xmlns:a16="http://schemas.microsoft.com/office/drawing/2014/main" id="{12D7E04A-07BF-4C91-8A2D-409E1E25D0ED}"/>
              </a:ext>
            </a:extLst>
          </p:cNvPr>
          <p:cNvSpPr/>
          <p:nvPr/>
        </p:nvSpPr>
        <p:spPr>
          <a:xfrm>
            <a:off x="3228114"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Stemming</a:t>
            </a:r>
          </a:p>
        </p:txBody>
      </p:sp>
      <p:sp>
        <p:nvSpPr>
          <p:cNvPr id="30" name="Rectangle 29">
            <a:extLst>
              <a:ext uri="{FF2B5EF4-FFF2-40B4-BE49-F238E27FC236}">
                <a16:creationId xmlns:a16="http://schemas.microsoft.com/office/drawing/2014/main" id="{2815F7AA-932B-4E3C-B695-B56B5A3FB501}"/>
              </a:ext>
            </a:extLst>
          </p:cNvPr>
          <p:cNvSpPr/>
          <p:nvPr/>
        </p:nvSpPr>
        <p:spPr>
          <a:xfrm>
            <a:off x="966490" y="299240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Tokenizing</a:t>
            </a:r>
          </a:p>
        </p:txBody>
      </p:sp>
      <p:sp>
        <p:nvSpPr>
          <p:cNvPr id="33" name="Rectangle 32">
            <a:extLst>
              <a:ext uri="{FF2B5EF4-FFF2-40B4-BE49-F238E27FC236}">
                <a16:creationId xmlns:a16="http://schemas.microsoft.com/office/drawing/2014/main" id="{D0F7D592-91E7-4F9D-A641-951F46681DA4}"/>
              </a:ext>
            </a:extLst>
          </p:cNvPr>
          <p:cNvSpPr/>
          <p:nvPr/>
        </p:nvSpPr>
        <p:spPr>
          <a:xfrm>
            <a:off x="891567" y="5711683"/>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Lasso</a:t>
            </a:r>
          </a:p>
        </p:txBody>
      </p:sp>
      <p:sp>
        <p:nvSpPr>
          <p:cNvPr id="34" name="Rectangle 33">
            <a:extLst>
              <a:ext uri="{FF2B5EF4-FFF2-40B4-BE49-F238E27FC236}">
                <a16:creationId xmlns:a16="http://schemas.microsoft.com/office/drawing/2014/main" id="{BCADF4E1-ED4D-4E67-87FF-B202740621D0}"/>
              </a:ext>
            </a:extLst>
          </p:cNvPr>
          <p:cNvSpPr/>
          <p:nvPr/>
        </p:nvSpPr>
        <p:spPr>
          <a:xfrm>
            <a:off x="3261151" y="570686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a:t>
            </a:r>
          </a:p>
        </p:txBody>
      </p:sp>
      <p:sp>
        <p:nvSpPr>
          <p:cNvPr id="32" name="TextBox 31">
            <a:extLst>
              <a:ext uri="{FF2B5EF4-FFF2-40B4-BE49-F238E27FC236}">
                <a16:creationId xmlns:a16="http://schemas.microsoft.com/office/drawing/2014/main" id="{D355D4C4-AF83-4CEB-909B-67567A8CE182}"/>
              </a:ext>
            </a:extLst>
          </p:cNvPr>
          <p:cNvSpPr txBox="1"/>
          <p:nvPr/>
        </p:nvSpPr>
        <p:spPr>
          <a:xfrm>
            <a:off x="3917357" y="2004413"/>
            <a:ext cx="529312" cy="923330"/>
          </a:xfrm>
          <a:prstGeom prst="rect">
            <a:avLst/>
          </a:prstGeom>
          <a:noFill/>
        </p:spPr>
        <p:txBody>
          <a:bodyPr wrap="none" rtlCol="0">
            <a:spAutoFit/>
          </a:bodyPr>
          <a:lstStyle/>
          <a:p>
            <a:r>
              <a:rPr lang="en-US" sz="5400" dirty="0"/>
              <a:t>×</a:t>
            </a:r>
          </a:p>
        </p:txBody>
      </p:sp>
      <p:sp>
        <p:nvSpPr>
          <p:cNvPr id="37" name="TextBox 36">
            <a:extLst>
              <a:ext uri="{FF2B5EF4-FFF2-40B4-BE49-F238E27FC236}">
                <a16:creationId xmlns:a16="http://schemas.microsoft.com/office/drawing/2014/main" id="{825A15EE-478E-4249-89A5-744FD1E1C242}"/>
              </a:ext>
            </a:extLst>
          </p:cNvPr>
          <p:cNvSpPr txBox="1"/>
          <p:nvPr/>
        </p:nvSpPr>
        <p:spPr>
          <a:xfrm>
            <a:off x="3839829" y="3577266"/>
            <a:ext cx="529312" cy="923330"/>
          </a:xfrm>
          <a:prstGeom prst="rect">
            <a:avLst/>
          </a:prstGeom>
          <a:noFill/>
        </p:spPr>
        <p:txBody>
          <a:bodyPr wrap="none" rtlCol="0">
            <a:spAutoFit/>
          </a:bodyPr>
          <a:lstStyle/>
          <a:p>
            <a:r>
              <a:rPr lang="en-US" sz="5400" dirty="0"/>
              <a:t>×</a:t>
            </a:r>
          </a:p>
        </p:txBody>
      </p:sp>
      <p:cxnSp>
        <p:nvCxnSpPr>
          <p:cNvPr id="36" name="Straight Arrow Connector 35">
            <a:extLst>
              <a:ext uri="{FF2B5EF4-FFF2-40B4-BE49-F238E27FC236}">
                <a16:creationId xmlns:a16="http://schemas.microsoft.com/office/drawing/2014/main" id="{00D8D31D-213F-4A68-A0B8-17273FFFC57E}"/>
              </a:ext>
            </a:extLst>
          </p:cNvPr>
          <p:cNvCxnSpPr>
            <a:stCxn id="24" idx="2"/>
            <a:endCxn id="33" idx="0"/>
          </p:cNvCxnSpPr>
          <p:nvPr/>
        </p:nvCxnSpPr>
        <p:spPr>
          <a:xfrm flipH="1">
            <a:off x="1812429" y="5090102"/>
            <a:ext cx="1207267" cy="6215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C2A4A9-A4E4-4F90-91F3-1A6CB9425F04}"/>
              </a:ext>
            </a:extLst>
          </p:cNvPr>
          <p:cNvCxnSpPr>
            <a:endCxn id="34" idx="0"/>
          </p:cNvCxnSpPr>
          <p:nvPr/>
        </p:nvCxnSpPr>
        <p:spPr>
          <a:xfrm>
            <a:off x="3052293" y="5087636"/>
            <a:ext cx="1129720" cy="6192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11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AA2B-3148-435E-A542-32DC0602F7B7}"/>
              </a:ext>
            </a:extLst>
          </p:cNvPr>
          <p:cNvSpPr>
            <a:spLocks noGrp="1"/>
          </p:cNvSpPr>
          <p:nvPr>
            <p:ph type="title"/>
          </p:nvPr>
        </p:nvSpPr>
        <p:spPr>
          <a:xfrm>
            <a:off x="838200" y="42506"/>
            <a:ext cx="10515600" cy="1325563"/>
          </a:xfrm>
        </p:spPr>
        <p:txBody>
          <a:bodyPr/>
          <a:lstStyle/>
          <a:p>
            <a:r>
              <a:rPr lang="en-US" dirty="0"/>
              <a:t>Modeling Method</a:t>
            </a:r>
          </a:p>
        </p:txBody>
      </p:sp>
      <p:pic>
        <p:nvPicPr>
          <p:cNvPr id="3074" name="Picture 2">
            <a:extLst>
              <a:ext uri="{FF2B5EF4-FFF2-40B4-BE49-F238E27FC236}">
                <a16:creationId xmlns:a16="http://schemas.microsoft.com/office/drawing/2014/main" id="{431D6B2B-0241-44EB-8712-9F10765C9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473" y="406409"/>
            <a:ext cx="3634878" cy="30523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66836A3-1844-4952-8EEF-03DD80CCF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473" y="3737339"/>
            <a:ext cx="3634877" cy="3052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945760-3826-45B5-94FA-01B20C7126A4}"/>
              </a:ext>
            </a:extLst>
          </p:cNvPr>
          <p:cNvSpPr txBox="1"/>
          <p:nvPr/>
        </p:nvSpPr>
        <p:spPr>
          <a:xfrm>
            <a:off x="9164773" y="82461"/>
            <a:ext cx="1692899" cy="369332"/>
          </a:xfrm>
          <a:prstGeom prst="rect">
            <a:avLst/>
          </a:prstGeom>
          <a:noFill/>
        </p:spPr>
        <p:txBody>
          <a:bodyPr wrap="none" rtlCol="0">
            <a:spAutoFit/>
          </a:bodyPr>
          <a:lstStyle/>
          <a:p>
            <a:r>
              <a:rPr lang="en-US" dirty="0" err="1"/>
              <a:t>CountVectorizer</a:t>
            </a:r>
            <a:endParaRPr lang="en-US" dirty="0"/>
          </a:p>
        </p:txBody>
      </p:sp>
      <p:sp>
        <p:nvSpPr>
          <p:cNvPr id="7" name="TextBox 6">
            <a:extLst>
              <a:ext uri="{FF2B5EF4-FFF2-40B4-BE49-F238E27FC236}">
                <a16:creationId xmlns:a16="http://schemas.microsoft.com/office/drawing/2014/main" id="{63AA257F-C9E9-4B16-AD32-C1D7A19F61E2}"/>
              </a:ext>
            </a:extLst>
          </p:cNvPr>
          <p:cNvSpPr txBox="1"/>
          <p:nvPr/>
        </p:nvSpPr>
        <p:spPr>
          <a:xfrm>
            <a:off x="9669623" y="3458775"/>
            <a:ext cx="683200" cy="369332"/>
          </a:xfrm>
          <a:prstGeom prst="rect">
            <a:avLst/>
          </a:prstGeom>
          <a:noFill/>
        </p:spPr>
        <p:txBody>
          <a:bodyPr wrap="none" rtlCol="0">
            <a:spAutoFit/>
          </a:bodyPr>
          <a:lstStyle/>
          <a:p>
            <a:r>
              <a:rPr lang="en-US" dirty="0" err="1"/>
              <a:t>Tf-idf</a:t>
            </a:r>
            <a:endParaRPr lang="en-US" dirty="0"/>
          </a:p>
        </p:txBody>
      </p:sp>
      <p:sp>
        <p:nvSpPr>
          <p:cNvPr id="8" name="TextBox 7">
            <a:extLst>
              <a:ext uri="{FF2B5EF4-FFF2-40B4-BE49-F238E27FC236}">
                <a16:creationId xmlns:a16="http://schemas.microsoft.com/office/drawing/2014/main" id="{DC9E19B2-8AD7-448F-B0C7-2DB7FD5101F4}"/>
              </a:ext>
            </a:extLst>
          </p:cNvPr>
          <p:cNvSpPr txBox="1"/>
          <p:nvPr/>
        </p:nvSpPr>
        <p:spPr>
          <a:xfrm>
            <a:off x="7987658" y="2180657"/>
            <a:ext cx="559769" cy="369332"/>
          </a:xfrm>
          <a:prstGeom prst="rect">
            <a:avLst/>
          </a:prstGeom>
          <a:noFill/>
        </p:spPr>
        <p:txBody>
          <a:bodyPr wrap="none" rtlCol="0">
            <a:spAutoFit/>
          </a:bodyPr>
          <a:lstStyle/>
          <a:p>
            <a:r>
              <a:rPr lang="en-US" dirty="0"/>
              <a:t>Dad</a:t>
            </a:r>
          </a:p>
        </p:txBody>
      </p:sp>
      <p:sp>
        <p:nvSpPr>
          <p:cNvPr id="9" name="TextBox 8">
            <a:extLst>
              <a:ext uri="{FF2B5EF4-FFF2-40B4-BE49-F238E27FC236}">
                <a16:creationId xmlns:a16="http://schemas.microsoft.com/office/drawing/2014/main" id="{10630AE5-ABD1-4057-8015-18A0FDEBC476}"/>
              </a:ext>
            </a:extLst>
          </p:cNvPr>
          <p:cNvSpPr txBox="1"/>
          <p:nvPr/>
        </p:nvSpPr>
        <p:spPr>
          <a:xfrm>
            <a:off x="8000837" y="902539"/>
            <a:ext cx="567271" cy="369332"/>
          </a:xfrm>
          <a:prstGeom prst="rect">
            <a:avLst/>
          </a:prstGeom>
          <a:noFill/>
        </p:spPr>
        <p:txBody>
          <a:bodyPr wrap="none" rtlCol="0">
            <a:spAutoFit/>
          </a:bodyPr>
          <a:lstStyle/>
          <a:p>
            <a:r>
              <a:rPr lang="en-US" dirty="0"/>
              <a:t>Anti</a:t>
            </a:r>
          </a:p>
        </p:txBody>
      </p:sp>
      <p:sp>
        <p:nvSpPr>
          <p:cNvPr id="12" name="TextBox 11">
            <a:extLst>
              <a:ext uri="{FF2B5EF4-FFF2-40B4-BE49-F238E27FC236}">
                <a16:creationId xmlns:a16="http://schemas.microsoft.com/office/drawing/2014/main" id="{29A7B7CA-FA9C-4E98-B7CF-EC10FB461A24}"/>
              </a:ext>
            </a:extLst>
          </p:cNvPr>
          <p:cNvSpPr txBox="1"/>
          <p:nvPr/>
        </p:nvSpPr>
        <p:spPr>
          <a:xfrm>
            <a:off x="7966977" y="5527017"/>
            <a:ext cx="559769" cy="369332"/>
          </a:xfrm>
          <a:prstGeom prst="rect">
            <a:avLst/>
          </a:prstGeom>
          <a:noFill/>
        </p:spPr>
        <p:txBody>
          <a:bodyPr wrap="none" rtlCol="0">
            <a:spAutoFit/>
          </a:bodyPr>
          <a:lstStyle/>
          <a:p>
            <a:r>
              <a:rPr lang="en-US" dirty="0"/>
              <a:t>Dad</a:t>
            </a:r>
          </a:p>
        </p:txBody>
      </p:sp>
      <p:sp>
        <p:nvSpPr>
          <p:cNvPr id="13" name="TextBox 12">
            <a:extLst>
              <a:ext uri="{FF2B5EF4-FFF2-40B4-BE49-F238E27FC236}">
                <a16:creationId xmlns:a16="http://schemas.microsoft.com/office/drawing/2014/main" id="{D1C1B5A2-53DC-4286-B31F-828E82715AFC}"/>
              </a:ext>
            </a:extLst>
          </p:cNvPr>
          <p:cNvSpPr txBox="1"/>
          <p:nvPr/>
        </p:nvSpPr>
        <p:spPr>
          <a:xfrm>
            <a:off x="7980156" y="4248899"/>
            <a:ext cx="567271" cy="369332"/>
          </a:xfrm>
          <a:prstGeom prst="rect">
            <a:avLst/>
          </a:prstGeom>
          <a:noFill/>
        </p:spPr>
        <p:txBody>
          <a:bodyPr wrap="none" rtlCol="0">
            <a:spAutoFit/>
          </a:bodyPr>
          <a:lstStyle/>
          <a:p>
            <a:r>
              <a:rPr lang="en-US" dirty="0"/>
              <a:t>Anti</a:t>
            </a:r>
          </a:p>
        </p:txBody>
      </p:sp>
      <p:sp>
        <p:nvSpPr>
          <p:cNvPr id="10" name="Rectangle 9">
            <a:extLst>
              <a:ext uri="{FF2B5EF4-FFF2-40B4-BE49-F238E27FC236}">
                <a16:creationId xmlns:a16="http://schemas.microsoft.com/office/drawing/2014/main" id="{1868DE55-3B4C-44A1-B2C7-B2338C9BA7F9}"/>
              </a:ext>
            </a:extLst>
          </p:cNvPr>
          <p:cNvSpPr/>
          <p:nvPr/>
        </p:nvSpPr>
        <p:spPr>
          <a:xfrm>
            <a:off x="1648496" y="1368069"/>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Vectorizer</a:t>
            </a:r>
          </a:p>
        </p:txBody>
      </p:sp>
      <p:sp>
        <p:nvSpPr>
          <p:cNvPr id="15" name="Rectangle 14">
            <a:extLst>
              <a:ext uri="{FF2B5EF4-FFF2-40B4-BE49-F238E27FC236}">
                <a16:creationId xmlns:a16="http://schemas.microsoft.com/office/drawing/2014/main" id="{DDB428C9-BAC8-40FB-BF3C-E6FF0325616B}"/>
              </a:ext>
            </a:extLst>
          </p:cNvPr>
          <p:cNvSpPr/>
          <p:nvPr/>
        </p:nvSpPr>
        <p:spPr>
          <a:xfrm>
            <a:off x="4899276" y="1384819"/>
            <a:ext cx="1841724" cy="63158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Tf-idf</a:t>
            </a:r>
            <a:endParaRPr lang="en-US" dirty="0"/>
          </a:p>
        </p:txBody>
      </p:sp>
      <p:sp>
        <p:nvSpPr>
          <p:cNvPr id="24" name="Rectangle 23">
            <a:extLst>
              <a:ext uri="{FF2B5EF4-FFF2-40B4-BE49-F238E27FC236}">
                <a16:creationId xmlns:a16="http://schemas.microsoft.com/office/drawing/2014/main" id="{A99FE340-6525-4610-93FA-194A2DEF92EB}"/>
              </a:ext>
            </a:extLst>
          </p:cNvPr>
          <p:cNvSpPr/>
          <p:nvPr/>
        </p:nvSpPr>
        <p:spPr>
          <a:xfrm>
            <a:off x="2235181"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25" name="Rectangle 24">
            <a:extLst>
              <a:ext uri="{FF2B5EF4-FFF2-40B4-BE49-F238E27FC236}">
                <a16:creationId xmlns:a16="http://schemas.microsoft.com/office/drawing/2014/main" id="{E94B2A39-BB5A-4A25-BCE0-AFBEACAFFE46}"/>
              </a:ext>
            </a:extLst>
          </p:cNvPr>
          <p:cNvSpPr/>
          <p:nvPr/>
        </p:nvSpPr>
        <p:spPr>
          <a:xfrm>
            <a:off x="243399"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Bayes</a:t>
            </a:r>
          </a:p>
        </p:txBody>
      </p:sp>
      <p:sp>
        <p:nvSpPr>
          <p:cNvPr id="26" name="Rectangle 25">
            <a:extLst>
              <a:ext uri="{FF2B5EF4-FFF2-40B4-BE49-F238E27FC236}">
                <a16:creationId xmlns:a16="http://schemas.microsoft.com/office/drawing/2014/main" id="{8136108E-8BD1-4074-80F3-FA18CB472A63}"/>
              </a:ext>
            </a:extLst>
          </p:cNvPr>
          <p:cNvSpPr/>
          <p:nvPr/>
        </p:nvSpPr>
        <p:spPr>
          <a:xfrm>
            <a:off x="4243377" y="4451292"/>
            <a:ext cx="165292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27" name="Rectangle 26">
            <a:extLst>
              <a:ext uri="{FF2B5EF4-FFF2-40B4-BE49-F238E27FC236}">
                <a16:creationId xmlns:a16="http://schemas.microsoft.com/office/drawing/2014/main" id="{186BAC62-8779-4AB4-9FA5-13E8805F2096}"/>
              </a:ext>
            </a:extLst>
          </p:cNvPr>
          <p:cNvSpPr/>
          <p:nvPr/>
        </p:nvSpPr>
        <p:spPr>
          <a:xfrm>
            <a:off x="6213795" y="4451292"/>
            <a:ext cx="163151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Vectorizer</a:t>
            </a:r>
          </a:p>
        </p:txBody>
      </p:sp>
      <p:sp>
        <p:nvSpPr>
          <p:cNvPr id="28" name="Rectangle 27">
            <a:extLst>
              <a:ext uri="{FF2B5EF4-FFF2-40B4-BE49-F238E27FC236}">
                <a16:creationId xmlns:a16="http://schemas.microsoft.com/office/drawing/2014/main" id="{108658D8-F2E6-469D-96EF-C4E23559AFF2}"/>
              </a:ext>
            </a:extLst>
          </p:cNvPr>
          <p:cNvSpPr/>
          <p:nvPr/>
        </p:nvSpPr>
        <p:spPr>
          <a:xfrm>
            <a:off x="5671013"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Lemmatizing</a:t>
            </a:r>
          </a:p>
        </p:txBody>
      </p:sp>
      <p:sp>
        <p:nvSpPr>
          <p:cNvPr id="29" name="Rectangle 28">
            <a:extLst>
              <a:ext uri="{FF2B5EF4-FFF2-40B4-BE49-F238E27FC236}">
                <a16:creationId xmlns:a16="http://schemas.microsoft.com/office/drawing/2014/main" id="{12D7E04A-07BF-4C91-8A2D-409E1E25D0ED}"/>
              </a:ext>
            </a:extLst>
          </p:cNvPr>
          <p:cNvSpPr/>
          <p:nvPr/>
        </p:nvSpPr>
        <p:spPr>
          <a:xfrm>
            <a:off x="3228114"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Stemming</a:t>
            </a:r>
          </a:p>
        </p:txBody>
      </p:sp>
      <p:sp>
        <p:nvSpPr>
          <p:cNvPr id="30" name="Rectangle 29">
            <a:extLst>
              <a:ext uri="{FF2B5EF4-FFF2-40B4-BE49-F238E27FC236}">
                <a16:creationId xmlns:a16="http://schemas.microsoft.com/office/drawing/2014/main" id="{2815F7AA-932B-4E3C-B695-B56B5A3FB501}"/>
              </a:ext>
            </a:extLst>
          </p:cNvPr>
          <p:cNvSpPr/>
          <p:nvPr/>
        </p:nvSpPr>
        <p:spPr>
          <a:xfrm>
            <a:off x="966490" y="299240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Tokenizing</a:t>
            </a:r>
          </a:p>
        </p:txBody>
      </p:sp>
      <p:sp>
        <p:nvSpPr>
          <p:cNvPr id="33" name="Rectangle 32">
            <a:extLst>
              <a:ext uri="{FF2B5EF4-FFF2-40B4-BE49-F238E27FC236}">
                <a16:creationId xmlns:a16="http://schemas.microsoft.com/office/drawing/2014/main" id="{D0F7D592-91E7-4F9D-A641-951F46681DA4}"/>
              </a:ext>
            </a:extLst>
          </p:cNvPr>
          <p:cNvSpPr/>
          <p:nvPr/>
        </p:nvSpPr>
        <p:spPr>
          <a:xfrm>
            <a:off x="891567" y="5711683"/>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Lasso</a:t>
            </a:r>
          </a:p>
        </p:txBody>
      </p:sp>
      <p:sp>
        <p:nvSpPr>
          <p:cNvPr id="34" name="Rectangle 33">
            <a:extLst>
              <a:ext uri="{FF2B5EF4-FFF2-40B4-BE49-F238E27FC236}">
                <a16:creationId xmlns:a16="http://schemas.microsoft.com/office/drawing/2014/main" id="{BCADF4E1-ED4D-4E67-87FF-B202740621D0}"/>
              </a:ext>
            </a:extLst>
          </p:cNvPr>
          <p:cNvSpPr/>
          <p:nvPr/>
        </p:nvSpPr>
        <p:spPr>
          <a:xfrm>
            <a:off x="3261151" y="570686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a:t>
            </a:r>
          </a:p>
        </p:txBody>
      </p:sp>
      <p:sp>
        <p:nvSpPr>
          <p:cNvPr id="32" name="TextBox 31">
            <a:extLst>
              <a:ext uri="{FF2B5EF4-FFF2-40B4-BE49-F238E27FC236}">
                <a16:creationId xmlns:a16="http://schemas.microsoft.com/office/drawing/2014/main" id="{D355D4C4-AF83-4CEB-909B-67567A8CE182}"/>
              </a:ext>
            </a:extLst>
          </p:cNvPr>
          <p:cNvSpPr txBox="1"/>
          <p:nvPr/>
        </p:nvSpPr>
        <p:spPr>
          <a:xfrm>
            <a:off x="3917357" y="2004413"/>
            <a:ext cx="529312" cy="923330"/>
          </a:xfrm>
          <a:prstGeom prst="rect">
            <a:avLst/>
          </a:prstGeom>
          <a:noFill/>
        </p:spPr>
        <p:txBody>
          <a:bodyPr wrap="none" rtlCol="0">
            <a:spAutoFit/>
          </a:bodyPr>
          <a:lstStyle/>
          <a:p>
            <a:r>
              <a:rPr lang="en-US" sz="5400" dirty="0"/>
              <a:t>×</a:t>
            </a:r>
          </a:p>
        </p:txBody>
      </p:sp>
      <p:sp>
        <p:nvSpPr>
          <p:cNvPr id="37" name="TextBox 36">
            <a:extLst>
              <a:ext uri="{FF2B5EF4-FFF2-40B4-BE49-F238E27FC236}">
                <a16:creationId xmlns:a16="http://schemas.microsoft.com/office/drawing/2014/main" id="{825A15EE-478E-4249-89A5-744FD1E1C242}"/>
              </a:ext>
            </a:extLst>
          </p:cNvPr>
          <p:cNvSpPr txBox="1"/>
          <p:nvPr/>
        </p:nvSpPr>
        <p:spPr>
          <a:xfrm>
            <a:off x="3839829" y="3577266"/>
            <a:ext cx="529312" cy="923330"/>
          </a:xfrm>
          <a:prstGeom prst="rect">
            <a:avLst/>
          </a:prstGeom>
          <a:noFill/>
        </p:spPr>
        <p:txBody>
          <a:bodyPr wrap="none" rtlCol="0">
            <a:spAutoFit/>
          </a:bodyPr>
          <a:lstStyle/>
          <a:p>
            <a:r>
              <a:rPr lang="en-US" sz="5400" dirty="0"/>
              <a:t>×</a:t>
            </a:r>
          </a:p>
        </p:txBody>
      </p:sp>
      <p:cxnSp>
        <p:nvCxnSpPr>
          <p:cNvPr id="36" name="Straight Arrow Connector 35">
            <a:extLst>
              <a:ext uri="{FF2B5EF4-FFF2-40B4-BE49-F238E27FC236}">
                <a16:creationId xmlns:a16="http://schemas.microsoft.com/office/drawing/2014/main" id="{00D8D31D-213F-4A68-A0B8-17273FFFC57E}"/>
              </a:ext>
            </a:extLst>
          </p:cNvPr>
          <p:cNvCxnSpPr>
            <a:stCxn id="24" idx="2"/>
            <a:endCxn id="33" idx="0"/>
          </p:cNvCxnSpPr>
          <p:nvPr/>
        </p:nvCxnSpPr>
        <p:spPr>
          <a:xfrm flipH="1">
            <a:off x="1812429" y="5090102"/>
            <a:ext cx="1207267" cy="6215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C2A4A9-A4E4-4F90-91F3-1A6CB9425F04}"/>
              </a:ext>
            </a:extLst>
          </p:cNvPr>
          <p:cNvCxnSpPr>
            <a:endCxn id="34" idx="0"/>
          </p:cNvCxnSpPr>
          <p:nvPr/>
        </p:nvCxnSpPr>
        <p:spPr>
          <a:xfrm>
            <a:off x="3052293" y="5087636"/>
            <a:ext cx="1129720" cy="6192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1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AA2B-3148-435E-A542-32DC0602F7B7}"/>
              </a:ext>
            </a:extLst>
          </p:cNvPr>
          <p:cNvSpPr>
            <a:spLocks noGrp="1"/>
          </p:cNvSpPr>
          <p:nvPr>
            <p:ph type="title"/>
          </p:nvPr>
        </p:nvSpPr>
        <p:spPr>
          <a:xfrm>
            <a:off x="838200" y="42506"/>
            <a:ext cx="10515600" cy="1325563"/>
          </a:xfrm>
        </p:spPr>
        <p:txBody>
          <a:bodyPr/>
          <a:lstStyle/>
          <a:p>
            <a:r>
              <a:rPr lang="en-US" dirty="0"/>
              <a:t>Modeling Method</a:t>
            </a:r>
          </a:p>
        </p:txBody>
      </p:sp>
      <p:pic>
        <p:nvPicPr>
          <p:cNvPr id="3074" name="Picture 2">
            <a:extLst>
              <a:ext uri="{FF2B5EF4-FFF2-40B4-BE49-F238E27FC236}">
                <a16:creationId xmlns:a16="http://schemas.microsoft.com/office/drawing/2014/main" id="{431D6B2B-0241-44EB-8712-9F10765C9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473" y="406409"/>
            <a:ext cx="3634878" cy="30523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66836A3-1844-4952-8EEF-03DD80CCF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473" y="3737339"/>
            <a:ext cx="3634877" cy="3052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945760-3826-45B5-94FA-01B20C7126A4}"/>
              </a:ext>
            </a:extLst>
          </p:cNvPr>
          <p:cNvSpPr txBox="1"/>
          <p:nvPr/>
        </p:nvSpPr>
        <p:spPr>
          <a:xfrm>
            <a:off x="9164773" y="82461"/>
            <a:ext cx="1692899" cy="369332"/>
          </a:xfrm>
          <a:prstGeom prst="rect">
            <a:avLst/>
          </a:prstGeom>
          <a:noFill/>
        </p:spPr>
        <p:txBody>
          <a:bodyPr wrap="none" rtlCol="0">
            <a:spAutoFit/>
          </a:bodyPr>
          <a:lstStyle/>
          <a:p>
            <a:r>
              <a:rPr lang="en-US" dirty="0" err="1"/>
              <a:t>CountVectorizer</a:t>
            </a:r>
            <a:endParaRPr lang="en-US" dirty="0"/>
          </a:p>
        </p:txBody>
      </p:sp>
      <p:sp>
        <p:nvSpPr>
          <p:cNvPr id="7" name="TextBox 6">
            <a:extLst>
              <a:ext uri="{FF2B5EF4-FFF2-40B4-BE49-F238E27FC236}">
                <a16:creationId xmlns:a16="http://schemas.microsoft.com/office/drawing/2014/main" id="{63AA257F-C9E9-4B16-AD32-C1D7A19F61E2}"/>
              </a:ext>
            </a:extLst>
          </p:cNvPr>
          <p:cNvSpPr txBox="1"/>
          <p:nvPr/>
        </p:nvSpPr>
        <p:spPr>
          <a:xfrm>
            <a:off x="9669623" y="3458775"/>
            <a:ext cx="683200" cy="369332"/>
          </a:xfrm>
          <a:prstGeom prst="rect">
            <a:avLst/>
          </a:prstGeom>
          <a:noFill/>
        </p:spPr>
        <p:txBody>
          <a:bodyPr wrap="none" rtlCol="0">
            <a:spAutoFit/>
          </a:bodyPr>
          <a:lstStyle/>
          <a:p>
            <a:r>
              <a:rPr lang="en-US" dirty="0" err="1"/>
              <a:t>Tf-idf</a:t>
            </a:r>
            <a:endParaRPr lang="en-US" dirty="0"/>
          </a:p>
        </p:txBody>
      </p:sp>
      <p:sp>
        <p:nvSpPr>
          <p:cNvPr id="8" name="TextBox 7">
            <a:extLst>
              <a:ext uri="{FF2B5EF4-FFF2-40B4-BE49-F238E27FC236}">
                <a16:creationId xmlns:a16="http://schemas.microsoft.com/office/drawing/2014/main" id="{DC9E19B2-8AD7-448F-B0C7-2DB7FD5101F4}"/>
              </a:ext>
            </a:extLst>
          </p:cNvPr>
          <p:cNvSpPr txBox="1"/>
          <p:nvPr/>
        </p:nvSpPr>
        <p:spPr>
          <a:xfrm>
            <a:off x="7987658" y="2180657"/>
            <a:ext cx="559769" cy="369332"/>
          </a:xfrm>
          <a:prstGeom prst="rect">
            <a:avLst/>
          </a:prstGeom>
          <a:noFill/>
        </p:spPr>
        <p:txBody>
          <a:bodyPr wrap="none" rtlCol="0">
            <a:spAutoFit/>
          </a:bodyPr>
          <a:lstStyle/>
          <a:p>
            <a:r>
              <a:rPr lang="en-US" dirty="0"/>
              <a:t>Dad</a:t>
            </a:r>
          </a:p>
        </p:txBody>
      </p:sp>
      <p:sp>
        <p:nvSpPr>
          <p:cNvPr id="9" name="TextBox 8">
            <a:extLst>
              <a:ext uri="{FF2B5EF4-FFF2-40B4-BE49-F238E27FC236}">
                <a16:creationId xmlns:a16="http://schemas.microsoft.com/office/drawing/2014/main" id="{10630AE5-ABD1-4057-8015-18A0FDEBC476}"/>
              </a:ext>
            </a:extLst>
          </p:cNvPr>
          <p:cNvSpPr txBox="1"/>
          <p:nvPr/>
        </p:nvSpPr>
        <p:spPr>
          <a:xfrm>
            <a:off x="8000837" y="902539"/>
            <a:ext cx="567271" cy="369332"/>
          </a:xfrm>
          <a:prstGeom prst="rect">
            <a:avLst/>
          </a:prstGeom>
          <a:noFill/>
        </p:spPr>
        <p:txBody>
          <a:bodyPr wrap="none" rtlCol="0">
            <a:spAutoFit/>
          </a:bodyPr>
          <a:lstStyle/>
          <a:p>
            <a:r>
              <a:rPr lang="en-US" dirty="0"/>
              <a:t>Anti</a:t>
            </a:r>
          </a:p>
        </p:txBody>
      </p:sp>
      <p:sp>
        <p:nvSpPr>
          <p:cNvPr id="12" name="TextBox 11">
            <a:extLst>
              <a:ext uri="{FF2B5EF4-FFF2-40B4-BE49-F238E27FC236}">
                <a16:creationId xmlns:a16="http://schemas.microsoft.com/office/drawing/2014/main" id="{29A7B7CA-FA9C-4E98-B7CF-EC10FB461A24}"/>
              </a:ext>
            </a:extLst>
          </p:cNvPr>
          <p:cNvSpPr txBox="1"/>
          <p:nvPr/>
        </p:nvSpPr>
        <p:spPr>
          <a:xfrm>
            <a:off x="7966977" y="5527017"/>
            <a:ext cx="559769" cy="369332"/>
          </a:xfrm>
          <a:prstGeom prst="rect">
            <a:avLst/>
          </a:prstGeom>
          <a:noFill/>
        </p:spPr>
        <p:txBody>
          <a:bodyPr wrap="none" rtlCol="0">
            <a:spAutoFit/>
          </a:bodyPr>
          <a:lstStyle/>
          <a:p>
            <a:r>
              <a:rPr lang="en-US" dirty="0"/>
              <a:t>Dad</a:t>
            </a:r>
          </a:p>
        </p:txBody>
      </p:sp>
      <p:sp>
        <p:nvSpPr>
          <p:cNvPr id="13" name="TextBox 12">
            <a:extLst>
              <a:ext uri="{FF2B5EF4-FFF2-40B4-BE49-F238E27FC236}">
                <a16:creationId xmlns:a16="http://schemas.microsoft.com/office/drawing/2014/main" id="{D1C1B5A2-53DC-4286-B31F-828E82715AFC}"/>
              </a:ext>
            </a:extLst>
          </p:cNvPr>
          <p:cNvSpPr txBox="1"/>
          <p:nvPr/>
        </p:nvSpPr>
        <p:spPr>
          <a:xfrm>
            <a:off x="7980156" y="4248899"/>
            <a:ext cx="567271" cy="369332"/>
          </a:xfrm>
          <a:prstGeom prst="rect">
            <a:avLst/>
          </a:prstGeom>
          <a:noFill/>
        </p:spPr>
        <p:txBody>
          <a:bodyPr wrap="none" rtlCol="0">
            <a:spAutoFit/>
          </a:bodyPr>
          <a:lstStyle/>
          <a:p>
            <a:r>
              <a:rPr lang="en-US" dirty="0"/>
              <a:t>Anti</a:t>
            </a:r>
          </a:p>
        </p:txBody>
      </p:sp>
      <p:sp>
        <p:nvSpPr>
          <p:cNvPr id="10" name="Rectangle 9">
            <a:extLst>
              <a:ext uri="{FF2B5EF4-FFF2-40B4-BE49-F238E27FC236}">
                <a16:creationId xmlns:a16="http://schemas.microsoft.com/office/drawing/2014/main" id="{1868DE55-3B4C-44A1-B2C7-B2338C9BA7F9}"/>
              </a:ext>
            </a:extLst>
          </p:cNvPr>
          <p:cNvSpPr/>
          <p:nvPr/>
        </p:nvSpPr>
        <p:spPr>
          <a:xfrm>
            <a:off x="1648496" y="1368069"/>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Vectorizer</a:t>
            </a:r>
          </a:p>
        </p:txBody>
      </p:sp>
      <p:sp>
        <p:nvSpPr>
          <p:cNvPr id="15" name="Rectangle 14">
            <a:extLst>
              <a:ext uri="{FF2B5EF4-FFF2-40B4-BE49-F238E27FC236}">
                <a16:creationId xmlns:a16="http://schemas.microsoft.com/office/drawing/2014/main" id="{DDB428C9-BAC8-40FB-BF3C-E6FF0325616B}"/>
              </a:ext>
            </a:extLst>
          </p:cNvPr>
          <p:cNvSpPr/>
          <p:nvPr/>
        </p:nvSpPr>
        <p:spPr>
          <a:xfrm>
            <a:off x="4899276" y="1384819"/>
            <a:ext cx="1841724" cy="63158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Tf-idf</a:t>
            </a:r>
            <a:endParaRPr lang="en-US" dirty="0"/>
          </a:p>
        </p:txBody>
      </p:sp>
      <p:sp>
        <p:nvSpPr>
          <p:cNvPr id="24" name="Rectangle 23">
            <a:extLst>
              <a:ext uri="{FF2B5EF4-FFF2-40B4-BE49-F238E27FC236}">
                <a16:creationId xmlns:a16="http://schemas.microsoft.com/office/drawing/2014/main" id="{A99FE340-6525-4610-93FA-194A2DEF92EB}"/>
              </a:ext>
            </a:extLst>
          </p:cNvPr>
          <p:cNvSpPr/>
          <p:nvPr/>
        </p:nvSpPr>
        <p:spPr>
          <a:xfrm>
            <a:off x="2235181"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25" name="Rectangle 24">
            <a:extLst>
              <a:ext uri="{FF2B5EF4-FFF2-40B4-BE49-F238E27FC236}">
                <a16:creationId xmlns:a16="http://schemas.microsoft.com/office/drawing/2014/main" id="{E94B2A39-BB5A-4A25-BCE0-AFBEACAFFE46}"/>
              </a:ext>
            </a:extLst>
          </p:cNvPr>
          <p:cNvSpPr/>
          <p:nvPr/>
        </p:nvSpPr>
        <p:spPr>
          <a:xfrm>
            <a:off x="243399"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Bayes</a:t>
            </a:r>
          </a:p>
        </p:txBody>
      </p:sp>
      <p:sp>
        <p:nvSpPr>
          <p:cNvPr id="26" name="Rectangle 25">
            <a:extLst>
              <a:ext uri="{FF2B5EF4-FFF2-40B4-BE49-F238E27FC236}">
                <a16:creationId xmlns:a16="http://schemas.microsoft.com/office/drawing/2014/main" id="{8136108E-8BD1-4074-80F3-FA18CB472A63}"/>
              </a:ext>
            </a:extLst>
          </p:cNvPr>
          <p:cNvSpPr/>
          <p:nvPr/>
        </p:nvSpPr>
        <p:spPr>
          <a:xfrm>
            <a:off x="4243377" y="4451292"/>
            <a:ext cx="165292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27" name="Rectangle 26">
            <a:extLst>
              <a:ext uri="{FF2B5EF4-FFF2-40B4-BE49-F238E27FC236}">
                <a16:creationId xmlns:a16="http://schemas.microsoft.com/office/drawing/2014/main" id="{186BAC62-8779-4AB4-9FA5-13E8805F2096}"/>
              </a:ext>
            </a:extLst>
          </p:cNvPr>
          <p:cNvSpPr/>
          <p:nvPr/>
        </p:nvSpPr>
        <p:spPr>
          <a:xfrm>
            <a:off x="6213795" y="4451292"/>
            <a:ext cx="163151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Vectorizer</a:t>
            </a:r>
          </a:p>
        </p:txBody>
      </p:sp>
      <p:sp>
        <p:nvSpPr>
          <p:cNvPr id="28" name="Rectangle 27">
            <a:extLst>
              <a:ext uri="{FF2B5EF4-FFF2-40B4-BE49-F238E27FC236}">
                <a16:creationId xmlns:a16="http://schemas.microsoft.com/office/drawing/2014/main" id="{108658D8-F2E6-469D-96EF-C4E23559AFF2}"/>
              </a:ext>
            </a:extLst>
          </p:cNvPr>
          <p:cNvSpPr/>
          <p:nvPr/>
        </p:nvSpPr>
        <p:spPr>
          <a:xfrm>
            <a:off x="5671013"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Lemmatizing</a:t>
            </a:r>
          </a:p>
        </p:txBody>
      </p:sp>
      <p:sp>
        <p:nvSpPr>
          <p:cNvPr id="29" name="Rectangle 28">
            <a:extLst>
              <a:ext uri="{FF2B5EF4-FFF2-40B4-BE49-F238E27FC236}">
                <a16:creationId xmlns:a16="http://schemas.microsoft.com/office/drawing/2014/main" id="{12D7E04A-07BF-4C91-8A2D-409E1E25D0ED}"/>
              </a:ext>
            </a:extLst>
          </p:cNvPr>
          <p:cNvSpPr/>
          <p:nvPr/>
        </p:nvSpPr>
        <p:spPr>
          <a:xfrm>
            <a:off x="3228114"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Stemming</a:t>
            </a:r>
          </a:p>
        </p:txBody>
      </p:sp>
      <p:sp>
        <p:nvSpPr>
          <p:cNvPr id="30" name="Rectangle 29">
            <a:extLst>
              <a:ext uri="{FF2B5EF4-FFF2-40B4-BE49-F238E27FC236}">
                <a16:creationId xmlns:a16="http://schemas.microsoft.com/office/drawing/2014/main" id="{2815F7AA-932B-4E3C-B695-B56B5A3FB501}"/>
              </a:ext>
            </a:extLst>
          </p:cNvPr>
          <p:cNvSpPr/>
          <p:nvPr/>
        </p:nvSpPr>
        <p:spPr>
          <a:xfrm>
            <a:off x="966490" y="299240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Tokenizing</a:t>
            </a:r>
          </a:p>
        </p:txBody>
      </p:sp>
      <p:sp>
        <p:nvSpPr>
          <p:cNvPr id="33" name="Rectangle 32">
            <a:extLst>
              <a:ext uri="{FF2B5EF4-FFF2-40B4-BE49-F238E27FC236}">
                <a16:creationId xmlns:a16="http://schemas.microsoft.com/office/drawing/2014/main" id="{D0F7D592-91E7-4F9D-A641-951F46681DA4}"/>
              </a:ext>
            </a:extLst>
          </p:cNvPr>
          <p:cNvSpPr/>
          <p:nvPr/>
        </p:nvSpPr>
        <p:spPr>
          <a:xfrm>
            <a:off x="891567" y="5711683"/>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Lasso</a:t>
            </a:r>
          </a:p>
        </p:txBody>
      </p:sp>
      <p:sp>
        <p:nvSpPr>
          <p:cNvPr id="34" name="Rectangle 33">
            <a:extLst>
              <a:ext uri="{FF2B5EF4-FFF2-40B4-BE49-F238E27FC236}">
                <a16:creationId xmlns:a16="http://schemas.microsoft.com/office/drawing/2014/main" id="{BCADF4E1-ED4D-4E67-87FF-B202740621D0}"/>
              </a:ext>
            </a:extLst>
          </p:cNvPr>
          <p:cNvSpPr/>
          <p:nvPr/>
        </p:nvSpPr>
        <p:spPr>
          <a:xfrm>
            <a:off x="3261151" y="570686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a:t>
            </a:r>
          </a:p>
        </p:txBody>
      </p:sp>
      <p:sp>
        <p:nvSpPr>
          <p:cNvPr id="32" name="TextBox 31">
            <a:extLst>
              <a:ext uri="{FF2B5EF4-FFF2-40B4-BE49-F238E27FC236}">
                <a16:creationId xmlns:a16="http://schemas.microsoft.com/office/drawing/2014/main" id="{D355D4C4-AF83-4CEB-909B-67567A8CE182}"/>
              </a:ext>
            </a:extLst>
          </p:cNvPr>
          <p:cNvSpPr txBox="1"/>
          <p:nvPr/>
        </p:nvSpPr>
        <p:spPr>
          <a:xfrm>
            <a:off x="3917357" y="2004413"/>
            <a:ext cx="529312" cy="923330"/>
          </a:xfrm>
          <a:prstGeom prst="rect">
            <a:avLst/>
          </a:prstGeom>
          <a:noFill/>
        </p:spPr>
        <p:txBody>
          <a:bodyPr wrap="none" rtlCol="0">
            <a:spAutoFit/>
          </a:bodyPr>
          <a:lstStyle/>
          <a:p>
            <a:r>
              <a:rPr lang="en-US" sz="5400" dirty="0"/>
              <a:t>×</a:t>
            </a:r>
          </a:p>
        </p:txBody>
      </p:sp>
      <p:sp>
        <p:nvSpPr>
          <p:cNvPr id="37" name="TextBox 36">
            <a:extLst>
              <a:ext uri="{FF2B5EF4-FFF2-40B4-BE49-F238E27FC236}">
                <a16:creationId xmlns:a16="http://schemas.microsoft.com/office/drawing/2014/main" id="{825A15EE-478E-4249-89A5-744FD1E1C242}"/>
              </a:ext>
            </a:extLst>
          </p:cNvPr>
          <p:cNvSpPr txBox="1"/>
          <p:nvPr/>
        </p:nvSpPr>
        <p:spPr>
          <a:xfrm>
            <a:off x="3839829" y="3577266"/>
            <a:ext cx="529312" cy="923330"/>
          </a:xfrm>
          <a:prstGeom prst="rect">
            <a:avLst/>
          </a:prstGeom>
          <a:noFill/>
        </p:spPr>
        <p:txBody>
          <a:bodyPr wrap="none" rtlCol="0">
            <a:spAutoFit/>
          </a:bodyPr>
          <a:lstStyle/>
          <a:p>
            <a:r>
              <a:rPr lang="en-US" sz="5400" dirty="0"/>
              <a:t>×</a:t>
            </a:r>
          </a:p>
        </p:txBody>
      </p:sp>
      <p:cxnSp>
        <p:nvCxnSpPr>
          <p:cNvPr id="36" name="Straight Arrow Connector 35">
            <a:extLst>
              <a:ext uri="{FF2B5EF4-FFF2-40B4-BE49-F238E27FC236}">
                <a16:creationId xmlns:a16="http://schemas.microsoft.com/office/drawing/2014/main" id="{00D8D31D-213F-4A68-A0B8-17273FFFC57E}"/>
              </a:ext>
            </a:extLst>
          </p:cNvPr>
          <p:cNvCxnSpPr>
            <a:stCxn id="24" idx="2"/>
            <a:endCxn id="33" idx="0"/>
          </p:cNvCxnSpPr>
          <p:nvPr/>
        </p:nvCxnSpPr>
        <p:spPr>
          <a:xfrm flipH="1">
            <a:off x="1812429" y="5090102"/>
            <a:ext cx="1207267" cy="6215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C2A4A9-A4E4-4F90-91F3-1A6CB9425F04}"/>
              </a:ext>
            </a:extLst>
          </p:cNvPr>
          <p:cNvCxnSpPr>
            <a:endCxn id="34" idx="0"/>
          </p:cNvCxnSpPr>
          <p:nvPr/>
        </p:nvCxnSpPr>
        <p:spPr>
          <a:xfrm>
            <a:off x="3052293" y="5087636"/>
            <a:ext cx="1129720" cy="6192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43E1BF9-34D3-4273-A793-9AA13D1E8739}"/>
              </a:ext>
            </a:extLst>
          </p:cNvPr>
          <p:cNvCxnSpPr/>
          <p:nvPr/>
        </p:nvCxnSpPr>
        <p:spPr>
          <a:xfrm>
            <a:off x="1648496" y="1368069"/>
            <a:ext cx="1841724" cy="636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F8F922-61A7-41CF-AE01-7AA494E30951}"/>
              </a:ext>
            </a:extLst>
          </p:cNvPr>
          <p:cNvCxnSpPr>
            <a:cxnSpLocks/>
          </p:cNvCxnSpPr>
          <p:nvPr/>
        </p:nvCxnSpPr>
        <p:spPr>
          <a:xfrm flipV="1">
            <a:off x="1648496" y="1384819"/>
            <a:ext cx="1841724" cy="6195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3461062-AC74-45BE-9139-7D7E0441FCB6}"/>
              </a:ext>
            </a:extLst>
          </p:cNvPr>
          <p:cNvSpPr txBox="1"/>
          <p:nvPr/>
        </p:nvSpPr>
        <p:spPr>
          <a:xfrm>
            <a:off x="1724152" y="2009906"/>
            <a:ext cx="1470082" cy="646331"/>
          </a:xfrm>
          <a:prstGeom prst="rect">
            <a:avLst/>
          </a:prstGeom>
          <a:noFill/>
        </p:spPr>
        <p:txBody>
          <a:bodyPr wrap="none" rtlCol="0">
            <a:spAutoFit/>
          </a:bodyPr>
          <a:lstStyle/>
          <a:p>
            <a:pPr algn="ctr"/>
            <a:r>
              <a:rPr lang="en-US" dirty="0">
                <a:solidFill>
                  <a:srgbClr val="FF0000"/>
                </a:solidFill>
              </a:rPr>
              <a:t>Remove After</a:t>
            </a:r>
            <a:br>
              <a:rPr lang="en-US" dirty="0">
                <a:solidFill>
                  <a:srgbClr val="FF0000"/>
                </a:solidFill>
              </a:rPr>
            </a:br>
            <a:r>
              <a:rPr lang="en-US" dirty="0">
                <a:solidFill>
                  <a:srgbClr val="FF0000"/>
                </a:solidFill>
              </a:rPr>
              <a:t>Round 3</a:t>
            </a:r>
          </a:p>
        </p:txBody>
      </p:sp>
    </p:spTree>
    <p:extLst>
      <p:ext uri="{BB962C8B-B14F-4D97-AF65-F5344CB8AC3E}">
        <p14:creationId xmlns:p14="http://schemas.microsoft.com/office/powerpoint/2010/main" val="256732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AA2B-3148-435E-A542-32DC0602F7B7}"/>
              </a:ext>
            </a:extLst>
          </p:cNvPr>
          <p:cNvSpPr>
            <a:spLocks noGrp="1"/>
          </p:cNvSpPr>
          <p:nvPr>
            <p:ph type="title"/>
          </p:nvPr>
        </p:nvSpPr>
        <p:spPr>
          <a:xfrm>
            <a:off x="838200" y="42506"/>
            <a:ext cx="10515600" cy="1325563"/>
          </a:xfrm>
        </p:spPr>
        <p:txBody>
          <a:bodyPr/>
          <a:lstStyle/>
          <a:p>
            <a:r>
              <a:rPr lang="en-US" dirty="0"/>
              <a:t>Modeling Method</a:t>
            </a:r>
          </a:p>
        </p:txBody>
      </p:sp>
      <p:pic>
        <p:nvPicPr>
          <p:cNvPr id="3074" name="Picture 2">
            <a:extLst>
              <a:ext uri="{FF2B5EF4-FFF2-40B4-BE49-F238E27FC236}">
                <a16:creationId xmlns:a16="http://schemas.microsoft.com/office/drawing/2014/main" id="{431D6B2B-0241-44EB-8712-9F10765C9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473" y="406409"/>
            <a:ext cx="3634878" cy="30523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66836A3-1844-4952-8EEF-03DD80CCF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473" y="3737339"/>
            <a:ext cx="3634877" cy="3052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945760-3826-45B5-94FA-01B20C7126A4}"/>
              </a:ext>
            </a:extLst>
          </p:cNvPr>
          <p:cNvSpPr txBox="1"/>
          <p:nvPr/>
        </p:nvSpPr>
        <p:spPr>
          <a:xfrm>
            <a:off x="9164773" y="82461"/>
            <a:ext cx="1692899" cy="369332"/>
          </a:xfrm>
          <a:prstGeom prst="rect">
            <a:avLst/>
          </a:prstGeom>
          <a:noFill/>
        </p:spPr>
        <p:txBody>
          <a:bodyPr wrap="none" rtlCol="0">
            <a:spAutoFit/>
          </a:bodyPr>
          <a:lstStyle/>
          <a:p>
            <a:r>
              <a:rPr lang="en-US" dirty="0" err="1"/>
              <a:t>CountVectorizer</a:t>
            </a:r>
            <a:endParaRPr lang="en-US" dirty="0"/>
          </a:p>
        </p:txBody>
      </p:sp>
      <p:sp>
        <p:nvSpPr>
          <p:cNvPr id="7" name="TextBox 6">
            <a:extLst>
              <a:ext uri="{FF2B5EF4-FFF2-40B4-BE49-F238E27FC236}">
                <a16:creationId xmlns:a16="http://schemas.microsoft.com/office/drawing/2014/main" id="{63AA257F-C9E9-4B16-AD32-C1D7A19F61E2}"/>
              </a:ext>
            </a:extLst>
          </p:cNvPr>
          <p:cNvSpPr txBox="1"/>
          <p:nvPr/>
        </p:nvSpPr>
        <p:spPr>
          <a:xfrm>
            <a:off x="9669623" y="3458775"/>
            <a:ext cx="683200" cy="369332"/>
          </a:xfrm>
          <a:prstGeom prst="rect">
            <a:avLst/>
          </a:prstGeom>
          <a:noFill/>
        </p:spPr>
        <p:txBody>
          <a:bodyPr wrap="none" rtlCol="0">
            <a:spAutoFit/>
          </a:bodyPr>
          <a:lstStyle/>
          <a:p>
            <a:r>
              <a:rPr lang="en-US" dirty="0" err="1"/>
              <a:t>Tf-idf</a:t>
            </a:r>
            <a:endParaRPr lang="en-US" dirty="0"/>
          </a:p>
        </p:txBody>
      </p:sp>
      <p:sp>
        <p:nvSpPr>
          <p:cNvPr id="8" name="TextBox 7">
            <a:extLst>
              <a:ext uri="{FF2B5EF4-FFF2-40B4-BE49-F238E27FC236}">
                <a16:creationId xmlns:a16="http://schemas.microsoft.com/office/drawing/2014/main" id="{DC9E19B2-8AD7-448F-B0C7-2DB7FD5101F4}"/>
              </a:ext>
            </a:extLst>
          </p:cNvPr>
          <p:cNvSpPr txBox="1"/>
          <p:nvPr/>
        </p:nvSpPr>
        <p:spPr>
          <a:xfrm>
            <a:off x="7987658" y="2180657"/>
            <a:ext cx="559769" cy="369332"/>
          </a:xfrm>
          <a:prstGeom prst="rect">
            <a:avLst/>
          </a:prstGeom>
          <a:noFill/>
        </p:spPr>
        <p:txBody>
          <a:bodyPr wrap="none" rtlCol="0">
            <a:spAutoFit/>
          </a:bodyPr>
          <a:lstStyle/>
          <a:p>
            <a:r>
              <a:rPr lang="en-US" dirty="0"/>
              <a:t>Dad</a:t>
            </a:r>
          </a:p>
        </p:txBody>
      </p:sp>
      <p:sp>
        <p:nvSpPr>
          <p:cNvPr id="9" name="TextBox 8">
            <a:extLst>
              <a:ext uri="{FF2B5EF4-FFF2-40B4-BE49-F238E27FC236}">
                <a16:creationId xmlns:a16="http://schemas.microsoft.com/office/drawing/2014/main" id="{10630AE5-ABD1-4057-8015-18A0FDEBC476}"/>
              </a:ext>
            </a:extLst>
          </p:cNvPr>
          <p:cNvSpPr txBox="1"/>
          <p:nvPr/>
        </p:nvSpPr>
        <p:spPr>
          <a:xfrm>
            <a:off x="8000837" y="902539"/>
            <a:ext cx="567271" cy="369332"/>
          </a:xfrm>
          <a:prstGeom prst="rect">
            <a:avLst/>
          </a:prstGeom>
          <a:noFill/>
        </p:spPr>
        <p:txBody>
          <a:bodyPr wrap="none" rtlCol="0">
            <a:spAutoFit/>
          </a:bodyPr>
          <a:lstStyle/>
          <a:p>
            <a:r>
              <a:rPr lang="en-US" dirty="0"/>
              <a:t>Anti</a:t>
            </a:r>
          </a:p>
        </p:txBody>
      </p:sp>
      <p:sp>
        <p:nvSpPr>
          <p:cNvPr id="12" name="TextBox 11">
            <a:extLst>
              <a:ext uri="{FF2B5EF4-FFF2-40B4-BE49-F238E27FC236}">
                <a16:creationId xmlns:a16="http://schemas.microsoft.com/office/drawing/2014/main" id="{29A7B7CA-FA9C-4E98-B7CF-EC10FB461A24}"/>
              </a:ext>
            </a:extLst>
          </p:cNvPr>
          <p:cNvSpPr txBox="1"/>
          <p:nvPr/>
        </p:nvSpPr>
        <p:spPr>
          <a:xfrm>
            <a:off x="7966977" y="5527017"/>
            <a:ext cx="559769" cy="369332"/>
          </a:xfrm>
          <a:prstGeom prst="rect">
            <a:avLst/>
          </a:prstGeom>
          <a:noFill/>
        </p:spPr>
        <p:txBody>
          <a:bodyPr wrap="none" rtlCol="0">
            <a:spAutoFit/>
          </a:bodyPr>
          <a:lstStyle/>
          <a:p>
            <a:r>
              <a:rPr lang="en-US" dirty="0"/>
              <a:t>Dad</a:t>
            </a:r>
          </a:p>
        </p:txBody>
      </p:sp>
      <p:sp>
        <p:nvSpPr>
          <p:cNvPr id="13" name="TextBox 12">
            <a:extLst>
              <a:ext uri="{FF2B5EF4-FFF2-40B4-BE49-F238E27FC236}">
                <a16:creationId xmlns:a16="http://schemas.microsoft.com/office/drawing/2014/main" id="{D1C1B5A2-53DC-4286-B31F-828E82715AFC}"/>
              </a:ext>
            </a:extLst>
          </p:cNvPr>
          <p:cNvSpPr txBox="1"/>
          <p:nvPr/>
        </p:nvSpPr>
        <p:spPr>
          <a:xfrm>
            <a:off x="7980156" y="4248899"/>
            <a:ext cx="567271" cy="369332"/>
          </a:xfrm>
          <a:prstGeom prst="rect">
            <a:avLst/>
          </a:prstGeom>
          <a:noFill/>
        </p:spPr>
        <p:txBody>
          <a:bodyPr wrap="none" rtlCol="0">
            <a:spAutoFit/>
          </a:bodyPr>
          <a:lstStyle/>
          <a:p>
            <a:r>
              <a:rPr lang="en-US" dirty="0"/>
              <a:t>Anti</a:t>
            </a:r>
          </a:p>
        </p:txBody>
      </p:sp>
      <p:sp>
        <p:nvSpPr>
          <p:cNvPr id="10" name="Rectangle 9">
            <a:extLst>
              <a:ext uri="{FF2B5EF4-FFF2-40B4-BE49-F238E27FC236}">
                <a16:creationId xmlns:a16="http://schemas.microsoft.com/office/drawing/2014/main" id="{1868DE55-3B4C-44A1-B2C7-B2338C9BA7F9}"/>
              </a:ext>
            </a:extLst>
          </p:cNvPr>
          <p:cNvSpPr/>
          <p:nvPr/>
        </p:nvSpPr>
        <p:spPr>
          <a:xfrm>
            <a:off x="1648496" y="1368069"/>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 Vectorizer</a:t>
            </a:r>
          </a:p>
        </p:txBody>
      </p:sp>
      <p:sp>
        <p:nvSpPr>
          <p:cNvPr id="15" name="Rectangle 14">
            <a:extLst>
              <a:ext uri="{FF2B5EF4-FFF2-40B4-BE49-F238E27FC236}">
                <a16:creationId xmlns:a16="http://schemas.microsoft.com/office/drawing/2014/main" id="{DDB428C9-BAC8-40FB-BF3C-E6FF0325616B}"/>
              </a:ext>
            </a:extLst>
          </p:cNvPr>
          <p:cNvSpPr/>
          <p:nvPr/>
        </p:nvSpPr>
        <p:spPr>
          <a:xfrm>
            <a:off x="4899276" y="1384819"/>
            <a:ext cx="1841724" cy="63158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Tf-idf</a:t>
            </a:r>
            <a:endParaRPr lang="en-US" dirty="0"/>
          </a:p>
        </p:txBody>
      </p:sp>
      <p:sp>
        <p:nvSpPr>
          <p:cNvPr id="24" name="Rectangle 23">
            <a:extLst>
              <a:ext uri="{FF2B5EF4-FFF2-40B4-BE49-F238E27FC236}">
                <a16:creationId xmlns:a16="http://schemas.microsoft.com/office/drawing/2014/main" id="{A99FE340-6525-4610-93FA-194A2DEF92EB}"/>
              </a:ext>
            </a:extLst>
          </p:cNvPr>
          <p:cNvSpPr/>
          <p:nvPr/>
        </p:nvSpPr>
        <p:spPr>
          <a:xfrm>
            <a:off x="2235181"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25" name="Rectangle 24">
            <a:extLst>
              <a:ext uri="{FF2B5EF4-FFF2-40B4-BE49-F238E27FC236}">
                <a16:creationId xmlns:a16="http://schemas.microsoft.com/office/drawing/2014/main" id="{E94B2A39-BB5A-4A25-BCE0-AFBEACAFFE46}"/>
              </a:ext>
            </a:extLst>
          </p:cNvPr>
          <p:cNvSpPr/>
          <p:nvPr/>
        </p:nvSpPr>
        <p:spPr>
          <a:xfrm>
            <a:off x="243399" y="4453758"/>
            <a:ext cx="1569030"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Bayes</a:t>
            </a:r>
          </a:p>
        </p:txBody>
      </p:sp>
      <p:sp>
        <p:nvSpPr>
          <p:cNvPr id="26" name="Rectangle 25">
            <a:extLst>
              <a:ext uri="{FF2B5EF4-FFF2-40B4-BE49-F238E27FC236}">
                <a16:creationId xmlns:a16="http://schemas.microsoft.com/office/drawing/2014/main" id="{8136108E-8BD1-4074-80F3-FA18CB472A63}"/>
              </a:ext>
            </a:extLst>
          </p:cNvPr>
          <p:cNvSpPr/>
          <p:nvPr/>
        </p:nvSpPr>
        <p:spPr>
          <a:xfrm>
            <a:off x="4243377" y="4451292"/>
            <a:ext cx="165292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27" name="Rectangle 26">
            <a:extLst>
              <a:ext uri="{FF2B5EF4-FFF2-40B4-BE49-F238E27FC236}">
                <a16:creationId xmlns:a16="http://schemas.microsoft.com/office/drawing/2014/main" id="{186BAC62-8779-4AB4-9FA5-13E8805F2096}"/>
              </a:ext>
            </a:extLst>
          </p:cNvPr>
          <p:cNvSpPr/>
          <p:nvPr/>
        </p:nvSpPr>
        <p:spPr>
          <a:xfrm>
            <a:off x="6213795" y="4451292"/>
            <a:ext cx="1631512"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28" name="Rectangle 27">
            <a:extLst>
              <a:ext uri="{FF2B5EF4-FFF2-40B4-BE49-F238E27FC236}">
                <a16:creationId xmlns:a16="http://schemas.microsoft.com/office/drawing/2014/main" id="{108658D8-F2E6-469D-96EF-C4E23559AFF2}"/>
              </a:ext>
            </a:extLst>
          </p:cNvPr>
          <p:cNvSpPr/>
          <p:nvPr/>
        </p:nvSpPr>
        <p:spPr>
          <a:xfrm>
            <a:off x="5671013"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Lemmatizing</a:t>
            </a:r>
          </a:p>
        </p:txBody>
      </p:sp>
      <p:sp>
        <p:nvSpPr>
          <p:cNvPr id="29" name="Rectangle 28">
            <a:extLst>
              <a:ext uri="{FF2B5EF4-FFF2-40B4-BE49-F238E27FC236}">
                <a16:creationId xmlns:a16="http://schemas.microsoft.com/office/drawing/2014/main" id="{12D7E04A-07BF-4C91-8A2D-409E1E25D0ED}"/>
              </a:ext>
            </a:extLst>
          </p:cNvPr>
          <p:cNvSpPr/>
          <p:nvPr/>
        </p:nvSpPr>
        <p:spPr>
          <a:xfrm>
            <a:off x="3228114" y="2990225"/>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Stemming</a:t>
            </a:r>
          </a:p>
        </p:txBody>
      </p:sp>
      <p:sp>
        <p:nvSpPr>
          <p:cNvPr id="30" name="Rectangle 29">
            <a:extLst>
              <a:ext uri="{FF2B5EF4-FFF2-40B4-BE49-F238E27FC236}">
                <a16:creationId xmlns:a16="http://schemas.microsoft.com/office/drawing/2014/main" id="{2815F7AA-932B-4E3C-B695-B56B5A3FB501}"/>
              </a:ext>
            </a:extLst>
          </p:cNvPr>
          <p:cNvSpPr/>
          <p:nvPr/>
        </p:nvSpPr>
        <p:spPr>
          <a:xfrm>
            <a:off x="966490" y="299240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Tokenizing</a:t>
            </a:r>
          </a:p>
        </p:txBody>
      </p:sp>
      <p:sp>
        <p:nvSpPr>
          <p:cNvPr id="33" name="Rectangle 32">
            <a:extLst>
              <a:ext uri="{FF2B5EF4-FFF2-40B4-BE49-F238E27FC236}">
                <a16:creationId xmlns:a16="http://schemas.microsoft.com/office/drawing/2014/main" id="{D0F7D592-91E7-4F9D-A641-951F46681DA4}"/>
              </a:ext>
            </a:extLst>
          </p:cNvPr>
          <p:cNvSpPr/>
          <p:nvPr/>
        </p:nvSpPr>
        <p:spPr>
          <a:xfrm>
            <a:off x="891567" y="5711683"/>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Lasso</a:t>
            </a:r>
          </a:p>
        </p:txBody>
      </p:sp>
      <p:sp>
        <p:nvSpPr>
          <p:cNvPr id="34" name="Rectangle 33">
            <a:extLst>
              <a:ext uri="{FF2B5EF4-FFF2-40B4-BE49-F238E27FC236}">
                <a16:creationId xmlns:a16="http://schemas.microsoft.com/office/drawing/2014/main" id="{BCADF4E1-ED4D-4E67-87FF-B202740621D0}"/>
              </a:ext>
            </a:extLst>
          </p:cNvPr>
          <p:cNvSpPr/>
          <p:nvPr/>
        </p:nvSpPr>
        <p:spPr>
          <a:xfrm>
            <a:off x="3261151" y="5706864"/>
            <a:ext cx="1841724" cy="63634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Ridge</a:t>
            </a:r>
          </a:p>
        </p:txBody>
      </p:sp>
      <p:sp>
        <p:nvSpPr>
          <p:cNvPr id="32" name="TextBox 31">
            <a:extLst>
              <a:ext uri="{FF2B5EF4-FFF2-40B4-BE49-F238E27FC236}">
                <a16:creationId xmlns:a16="http://schemas.microsoft.com/office/drawing/2014/main" id="{D355D4C4-AF83-4CEB-909B-67567A8CE182}"/>
              </a:ext>
            </a:extLst>
          </p:cNvPr>
          <p:cNvSpPr txBox="1"/>
          <p:nvPr/>
        </p:nvSpPr>
        <p:spPr>
          <a:xfrm>
            <a:off x="3917357" y="2004413"/>
            <a:ext cx="529312" cy="923330"/>
          </a:xfrm>
          <a:prstGeom prst="rect">
            <a:avLst/>
          </a:prstGeom>
          <a:noFill/>
        </p:spPr>
        <p:txBody>
          <a:bodyPr wrap="none" rtlCol="0">
            <a:spAutoFit/>
          </a:bodyPr>
          <a:lstStyle/>
          <a:p>
            <a:r>
              <a:rPr lang="en-US" sz="5400" dirty="0"/>
              <a:t>×</a:t>
            </a:r>
          </a:p>
        </p:txBody>
      </p:sp>
      <p:sp>
        <p:nvSpPr>
          <p:cNvPr id="37" name="TextBox 36">
            <a:extLst>
              <a:ext uri="{FF2B5EF4-FFF2-40B4-BE49-F238E27FC236}">
                <a16:creationId xmlns:a16="http://schemas.microsoft.com/office/drawing/2014/main" id="{825A15EE-478E-4249-89A5-744FD1E1C242}"/>
              </a:ext>
            </a:extLst>
          </p:cNvPr>
          <p:cNvSpPr txBox="1"/>
          <p:nvPr/>
        </p:nvSpPr>
        <p:spPr>
          <a:xfrm>
            <a:off x="3839829" y="3577266"/>
            <a:ext cx="529312" cy="923330"/>
          </a:xfrm>
          <a:prstGeom prst="rect">
            <a:avLst/>
          </a:prstGeom>
          <a:noFill/>
        </p:spPr>
        <p:txBody>
          <a:bodyPr wrap="none" rtlCol="0">
            <a:spAutoFit/>
          </a:bodyPr>
          <a:lstStyle/>
          <a:p>
            <a:r>
              <a:rPr lang="en-US" sz="5400" dirty="0"/>
              <a:t>×</a:t>
            </a:r>
          </a:p>
        </p:txBody>
      </p:sp>
      <p:cxnSp>
        <p:nvCxnSpPr>
          <p:cNvPr id="36" name="Straight Arrow Connector 35">
            <a:extLst>
              <a:ext uri="{FF2B5EF4-FFF2-40B4-BE49-F238E27FC236}">
                <a16:creationId xmlns:a16="http://schemas.microsoft.com/office/drawing/2014/main" id="{00D8D31D-213F-4A68-A0B8-17273FFFC57E}"/>
              </a:ext>
            </a:extLst>
          </p:cNvPr>
          <p:cNvCxnSpPr>
            <a:stCxn id="24" idx="2"/>
            <a:endCxn id="33" idx="0"/>
          </p:cNvCxnSpPr>
          <p:nvPr/>
        </p:nvCxnSpPr>
        <p:spPr>
          <a:xfrm flipH="1">
            <a:off x="1812429" y="5090102"/>
            <a:ext cx="1207267" cy="6215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C2A4A9-A4E4-4F90-91F3-1A6CB9425F04}"/>
              </a:ext>
            </a:extLst>
          </p:cNvPr>
          <p:cNvCxnSpPr>
            <a:endCxn id="34" idx="0"/>
          </p:cNvCxnSpPr>
          <p:nvPr/>
        </p:nvCxnSpPr>
        <p:spPr>
          <a:xfrm>
            <a:off x="3052293" y="5087636"/>
            <a:ext cx="1129720" cy="6192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43E1BF9-34D3-4273-A793-9AA13D1E8739}"/>
              </a:ext>
            </a:extLst>
          </p:cNvPr>
          <p:cNvCxnSpPr/>
          <p:nvPr/>
        </p:nvCxnSpPr>
        <p:spPr>
          <a:xfrm>
            <a:off x="1648496" y="1368069"/>
            <a:ext cx="1841724" cy="63634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F8F922-61A7-41CF-AE01-7AA494E30951}"/>
              </a:ext>
            </a:extLst>
          </p:cNvPr>
          <p:cNvCxnSpPr>
            <a:cxnSpLocks/>
          </p:cNvCxnSpPr>
          <p:nvPr/>
        </p:nvCxnSpPr>
        <p:spPr>
          <a:xfrm flipV="1">
            <a:off x="1648496" y="1384819"/>
            <a:ext cx="1841724" cy="61959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6153164E-3CAE-412D-ABE5-35AF3BE18C7C}"/>
              </a:ext>
            </a:extLst>
          </p:cNvPr>
          <p:cNvSpPr/>
          <p:nvPr/>
        </p:nvSpPr>
        <p:spPr>
          <a:xfrm>
            <a:off x="727074" y="4185006"/>
            <a:ext cx="4585244" cy="260985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B89FD2D-B0C9-4AAC-9F74-9406CF76CCE2}"/>
              </a:ext>
            </a:extLst>
          </p:cNvPr>
          <p:cNvSpPr txBox="1"/>
          <p:nvPr/>
        </p:nvSpPr>
        <p:spPr>
          <a:xfrm>
            <a:off x="5563229" y="5473182"/>
            <a:ext cx="1841724" cy="646331"/>
          </a:xfrm>
          <a:prstGeom prst="rect">
            <a:avLst/>
          </a:prstGeom>
          <a:noFill/>
        </p:spPr>
        <p:txBody>
          <a:bodyPr wrap="square" rtlCol="0">
            <a:spAutoFit/>
          </a:bodyPr>
          <a:lstStyle/>
          <a:p>
            <a:r>
              <a:rPr lang="en-US" dirty="0"/>
              <a:t>Attempt added features here</a:t>
            </a:r>
          </a:p>
        </p:txBody>
      </p:sp>
    </p:spTree>
    <p:extLst>
      <p:ext uri="{BB962C8B-B14F-4D97-AF65-F5344CB8AC3E}">
        <p14:creationId xmlns:p14="http://schemas.microsoft.com/office/powerpoint/2010/main" val="198395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AD5C-13CB-4662-BB29-A0109F436265}"/>
              </a:ext>
            </a:extLst>
          </p:cNvPr>
          <p:cNvSpPr>
            <a:spLocks noGrp="1"/>
          </p:cNvSpPr>
          <p:nvPr>
            <p:ph type="title"/>
          </p:nvPr>
        </p:nvSpPr>
        <p:spPr/>
        <p:txBody>
          <a:bodyPr/>
          <a:lstStyle/>
          <a:p>
            <a:r>
              <a:rPr lang="en-US" dirty="0"/>
              <a:t>Modeling Results</a:t>
            </a:r>
          </a:p>
        </p:txBody>
      </p:sp>
      <p:pic>
        <p:nvPicPr>
          <p:cNvPr id="1037" name="Picture 13">
            <a:extLst>
              <a:ext uri="{FF2B5EF4-FFF2-40B4-BE49-F238E27FC236}">
                <a16:creationId xmlns:a16="http://schemas.microsoft.com/office/drawing/2014/main" id="{8DE383B7-78A9-4E90-97EE-FBD41D125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89" y="1854557"/>
            <a:ext cx="5481347" cy="393114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2844DE5B-2EBC-46AC-BC99-98CC5D88C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742" y="1854557"/>
            <a:ext cx="5481347" cy="39311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D77942-10A2-4A14-8701-97AE76923000}"/>
              </a:ext>
            </a:extLst>
          </p:cNvPr>
          <p:cNvSpPr txBox="1"/>
          <p:nvPr/>
        </p:nvSpPr>
        <p:spPr>
          <a:xfrm>
            <a:off x="8323898" y="2767951"/>
            <a:ext cx="699230" cy="369332"/>
          </a:xfrm>
          <a:prstGeom prst="rect">
            <a:avLst/>
          </a:prstGeom>
          <a:noFill/>
        </p:spPr>
        <p:txBody>
          <a:bodyPr wrap="none" rtlCol="0">
            <a:spAutoFit/>
          </a:bodyPr>
          <a:lstStyle/>
          <a:p>
            <a:r>
              <a:rPr lang="en-US" dirty="0"/>
              <a:t>~74%</a:t>
            </a:r>
          </a:p>
        </p:txBody>
      </p:sp>
    </p:spTree>
    <p:extLst>
      <p:ext uri="{BB962C8B-B14F-4D97-AF65-F5344CB8AC3E}">
        <p14:creationId xmlns:p14="http://schemas.microsoft.com/office/powerpoint/2010/main" val="4282276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3489</Words>
  <Application>Microsoft Office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Exploring Humor with NLP</vt:lpstr>
      <vt:lpstr>Exploring Forms of Humor with Jokes</vt:lpstr>
      <vt:lpstr>General Process</vt:lpstr>
      <vt:lpstr>Data Cleaning, EDA</vt:lpstr>
      <vt:lpstr>Modeling Method</vt:lpstr>
      <vt:lpstr>Modeling Method</vt:lpstr>
      <vt:lpstr>Modeling Method</vt:lpstr>
      <vt:lpstr>Modeling Method</vt:lpstr>
      <vt:lpstr>Modeling Results</vt:lpstr>
      <vt:lpstr>Modeling Results (cont’d)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Humor with NLP</dc:title>
  <dc:creator>Scott Locke</dc:creator>
  <cp:lastModifiedBy>Scott Locke</cp:lastModifiedBy>
  <cp:revision>6</cp:revision>
  <dcterms:created xsi:type="dcterms:W3CDTF">2021-08-05T22:32:35Z</dcterms:created>
  <dcterms:modified xsi:type="dcterms:W3CDTF">2021-08-06T17:43:45Z</dcterms:modified>
</cp:coreProperties>
</file>