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9EDA-252C-4108-981C-6CB4C7183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0FB9D-C112-46E7-BA75-E5CC1AEE3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EAC4-C3D0-44F6-B99A-2D39EC9B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F0EC5-D7A3-4BC1-A26F-EBA52225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2CB4-ACB0-4AC0-A5DC-4D180C7D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CFB0-2CF1-4DEE-937B-E60B2126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63BFB-F34D-4053-A713-A3AA68866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3D200-C486-4F62-8794-0F22DF5E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78D84-A119-45C0-BE23-53A241C7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50E21-A0F1-4D11-BE52-55795481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8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FE6BA-9C6B-41E4-8504-A94CE2F94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E86EA-E0D2-4E01-A564-A3BAA102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CB532-8678-4264-92DD-02C31D07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913F-B8C1-491A-9A0E-A8018500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D83C-E4F2-4E61-8650-4E8D993B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3F19-65AA-4297-A453-9E4A5B39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84C9-132A-43BE-AFDF-F78E1670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41758-5D4D-4BD2-8129-D39908EA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7591A-D9E3-4E2B-A7C1-F4DAEE8C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A0337-3B7A-4CD4-BF03-F5F86057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31AB-0F7F-4547-9CA6-DE056A3F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0264C-D003-48E0-9054-919AF4AC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EE9E-258D-4052-A2C4-AD3DBF1D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7B06B-D1FA-47E4-B215-7A24F25A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060FB-46D6-438B-9063-61BBDDAC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A9C7-BBBC-4C35-A58F-3140ADF6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0A42-C4CB-47D7-BA10-4A7F4ECE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093E1-C23B-43B2-81C0-B4F4C7B7D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A0FD4-EB04-47F4-A60A-807CD797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9F632-6CC7-45F9-866E-1A5C6BA2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C07B4-102F-4674-AF83-CF43FF8E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9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477B-DE1C-4682-9371-5D3C4CC1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0AE6-3F00-4A8E-89A8-F417D54D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A4FA1-9842-4F0A-AAB2-75F206B7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26C88-31F1-47F5-AB9B-42AAFE64A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B67A5-DEFA-4FAF-88DA-7998F0614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E0763-E5D7-4B46-9879-A0C8DAF4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B1E0A-03A5-4B79-A444-C7227BFB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15CFC-1887-4825-AE3D-2D27EFDB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0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311D-A869-47B2-9E44-4639BD80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07E16-6D29-4EDF-9DE4-7B98F497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879B3-62AD-4A79-9AE0-EEEF69BF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8CFEC-4E7E-4D4E-B1EA-367452C7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7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734C0-E109-4EEE-B933-CA58C7FA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3496E-B30D-42DB-B440-87262285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23B2E-3E5C-43AD-9BBB-379EC499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8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9B74-5295-4355-BA52-A4F8D094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F45C-536F-4320-8B20-36C883982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3D1BE-9F89-47C0-9C06-37342C2E9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78B34-F566-4341-9DD4-B7BC3AF4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EE7F8-031F-44F0-AF07-1E8896EF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1C72E-DA90-4DC7-945A-3AF7F293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0276-DDA1-43EC-B15B-4AEC4C2A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BF925-8B00-4080-A0ED-F25119E69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8E2F8-23DE-4647-AF9C-5EC82C4E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E337C-5B24-447A-85D2-0C927CA1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518A1-D130-4DEC-AA33-B8DB66C5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1D8A6-9D2D-40AD-B1BE-A64D81EC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C2AE8-7983-443C-8F3B-0FB992E9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B245-215A-4EE4-BF3F-0FC49B3E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17E09-8EE7-4442-8DAF-F4422C91D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4951B-8AE4-4FA3-890C-B9B2A9415E3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B2B4-563A-4E37-974D-80BF9D5C7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D1D0-09DA-4CEA-8BD2-4F5E71AA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C4483-5ADC-46D3-BCB2-38CC6D1E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3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167D-C84D-47E1-983E-53964A1EA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Equality and Bias in Standardized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7BC37-47F0-4500-A57A-252573485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Locke</a:t>
            </a:r>
          </a:p>
          <a:p>
            <a:r>
              <a:rPr lang="en-US" dirty="0"/>
              <a:t>2021/12/07</a:t>
            </a:r>
          </a:p>
          <a:p>
            <a:r>
              <a:rPr lang="en-US" dirty="0"/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403210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00D2-E890-492E-936A-701AA4C1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FE911-C71D-4403-BE02-0B986EDF3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believe that the current usage of standardized tests, such as the SAT, has inherent bias based on demographics, and we examine the extent of this possible bias. </a:t>
            </a:r>
          </a:p>
          <a:p>
            <a:r>
              <a:rPr lang="en-US" dirty="0"/>
              <a:t>Data relies on yearly averages for each state, broken down by the following major ethnic groups:</a:t>
            </a:r>
          </a:p>
          <a:p>
            <a:pPr lvl="1"/>
            <a:r>
              <a:rPr lang="en-US" dirty="0"/>
              <a:t>American Indian/Alaska Native, Asian, Black/African American, Hispanic/Latino, Native Hawaiian/Other Pacific Islander, or White</a:t>
            </a:r>
          </a:p>
          <a:p>
            <a:pPr lvl="1"/>
            <a:r>
              <a:rPr lang="en-US" dirty="0"/>
              <a:t>10+ people for a given group needed to take the SAT for scores to be reported. </a:t>
            </a:r>
          </a:p>
          <a:p>
            <a:r>
              <a:rPr lang="en-US" dirty="0"/>
              <a:t>Information on aggregated SAT results were gathered from the official annual report from the College Boards suite of assessments as well as from collegevine.com</a:t>
            </a:r>
          </a:p>
          <a:p>
            <a:pPr lvl="1"/>
            <a:r>
              <a:rPr lang="en-US" dirty="0"/>
              <a:t>Data includes 2017-2019 figures</a:t>
            </a:r>
          </a:p>
          <a:p>
            <a:pPr lvl="1"/>
            <a:r>
              <a:rPr lang="en-US" dirty="0"/>
              <a:t>Use of the word instance or instances refers to a state’s result in a particular year.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7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85C9-53A0-44F7-8FA1-B0AB81F0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E9E9-0DC8-4C0A-AD42-40E6D66D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Benchmark for a subject is defined by likelihood to pass (&gt;75%) a corresponding freshman course for math and reading/writing</a:t>
            </a:r>
          </a:p>
          <a:p>
            <a:r>
              <a:rPr lang="en-US" dirty="0"/>
              <a:t>Consistently White and Asian students perform better than Latino, Black, Native American, and Pacific Islander students.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424009-0BA2-43C0-A4A2-B34B3E206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258" y="1428750"/>
            <a:ext cx="6286498" cy="400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A8F2AD-2FED-4449-8D23-90F5F24AE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75" y="5714998"/>
            <a:ext cx="306772" cy="53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1B384-524E-41C4-94C1-F2CF0BE23823}"/>
              </a:ext>
            </a:extLst>
          </p:cNvPr>
          <p:cNvSpPr txBox="1"/>
          <p:nvPr/>
        </p:nvSpPr>
        <p:spPr>
          <a:xfrm>
            <a:off x="8177954" y="5518809"/>
            <a:ext cx="3014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 of students for that state </a:t>
            </a:r>
            <a:br>
              <a:rPr lang="en-US" dirty="0"/>
            </a:br>
            <a:r>
              <a:rPr lang="en-US" dirty="0"/>
              <a:t>and year met both math and </a:t>
            </a:r>
            <a:br>
              <a:rPr lang="en-US" dirty="0"/>
            </a:br>
            <a:r>
              <a:rPr lang="en-US" dirty="0"/>
              <a:t>reading/writing benchmarks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28395-D0C9-4410-AF88-F35B4416D69B}"/>
              </a:ext>
            </a:extLst>
          </p:cNvPr>
          <p:cNvSpPr txBox="1"/>
          <p:nvPr/>
        </p:nvSpPr>
        <p:spPr>
          <a:xfrm>
            <a:off x="7940061" y="57958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24158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BAA7482-3DB1-45A6-859C-DAA96D3FE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521" y="168693"/>
            <a:ext cx="4727864" cy="32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18E279-40AB-49D6-8B1C-EA925188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2F70-3BDE-4EC0-9DB4-50F913B2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Dependencies by different states are corrected for by taking race performance in relation to state average</a:t>
            </a:r>
          </a:p>
          <a:p>
            <a:r>
              <a:rPr lang="en-US" dirty="0"/>
              <a:t>States with higher participation rates, or full participation, tend to have worse scores overall</a:t>
            </a:r>
          </a:p>
          <a:p>
            <a:pPr lvl="1"/>
            <a:r>
              <a:rPr lang="en-US" dirty="0"/>
              <a:t>Likely lower participation states are more students opting in, either with more preparation or more certainty on college aspirations</a:t>
            </a:r>
          </a:p>
          <a:p>
            <a:r>
              <a:rPr lang="en-US" dirty="0"/>
              <a:t>Seen across all ethnicities, but to varying extent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8B438-D36C-45BD-88A0-149C8066734D}"/>
              </a:ext>
            </a:extLst>
          </p:cNvPr>
          <p:cNvSpPr txBox="1"/>
          <p:nvPr/>
        </p:nvSpPr>
        <p:spPr>
          <a:xfrm>
            <a:off x="5539378" y="178496"/>
            <a:ext cx="1484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Higher Participation/</a:t>
            </a:r>
            <a:br>
              <a:rPr lang="en-US" sz="1200" dirty="0"/>
            </a:br>
            <a:r>
              <a:rPr lang="en-US" sz="1200" dirty="0"/>
              <a:t>Lower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4DE73-A7A9-4597-8D5B-9BB9557DC559}"/>
              </a:ext>
            </a:extLst>
          </p:cNvPr>
          <p:cNvSpPr txBox="1"/>
          <p:nvPr/>
        </p:nvSpPr>
        <p:spPr>
          <a:xfrm>
            <a:off x="9739794" y="2082417"/>
            <a:ext cx="1455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Lower Participation/</a:t>
            </a:r>
            <a:br>
              <a:rPr lang="en-US" sz="1200" dirty="0"/>
            </a:br>
            <a:r>
              <a:rPr lang="en-US" sz="1200" dirty="0"/>
              <a:t>Higher Average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224C70E-EDAF-4ECA-9EDE-12038BE61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790" y="3455103"/>
            <a:ext cx="4500224" cy="325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73C3C-8A74-4D76-8A0F-D8EAD3194AD5}"/>
              </a:ext>
            </a:extLst>
          </p:cNvPr>
          <p:cNvSpPr txBox="1"/>
          <p:nvPr/>
        </p:nvSpPr>
        <p:spPr>
          <a:xfrm>
            <a:off x="10774014" y="3826096"/>
            <a:ext cx="13932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Black/</a:t>
            </a:r>
            <a:r>
              <a:rPr lang="en-US" sz="1400" dirty="0" err="1">
                <a:solidFill>
                  <a:srgbClr val="FF0000"/>
                </a:solidFill>
              </a:rPr>
              <a:t>Af.Am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Native American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Hawaiian/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Pac.Is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1400" dirty="0">
                <a:solidFill>
                  <a:srgbClr val="00FFFF"/>
                </a:solidFill>
              </a:rPr>
              <a:t>Latino/Hispanic</a:t>
            </a:r>
          </a:p>
          <a:p>
            <a:r>
              <a:rPr lang="en-US" sz="1400" dirty="0">
                <a:solidFill>
                  <a:srgbClr val="0066FF"/>
                </a:solidFill>
              </a:rPr>
              <a:t>White</a:t>
            </a:r>
          </a:p>
          <a:p>
            <a:r>
              <a:rPr lang="en-US" sz="1400" dirty="0">
                <a:solidFill>
                  <a:srgbClr val="7030A0"/>
                </a:solidFill>
              </a:rPr>
              <a:t>Asian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2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BA8-BFB9-4C8E-9846-7C070606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Correcting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42F1-1970-46C6-B988-022B333E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78"/>
            <a:ext cx="5257800" cy="48131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Almost all the underperforming demographics are below the respective average for every state</a:t>
            </a:r>
          </a:p>
          <a:p>
            <a:pPr lvl="1"/>
            <a:r>
              <a:rPr lang="en-US" dirty="0"/>
              <a:t>Only 9/231 instances did Latino or Pacific Islanders perform better than state average</a:t>
            </a:r>
          </a:p>
          <a:p>
            <a:pPr lvl="1"/>
            <a:r>
              <a:rPr lang="en-US" dirty="0"/>
              <a:t>And 0/247 instances did Black or Native American do better than the state average over the three years</a:t>
            </a:r>
          </a:p>
          <a:p>
            <a:pPr lvl="1"/>
            <a:r>
              <a:rPr lang="en-US" dirty="0"/>
              <a:t>Only 1/153 instances did White students perform worse than the state average</a:t>
            </a:r>
          </a:p>
          <a:p>
            <a:r>
              <a:rPr lang="en-US" dirty="0"/>
              <a:t>The spread for most ethnicities is cut by roughly 40-55%</a:t>
            </a:r>
          </a:p>
          <a:p>
            <a:pPr lvl="1"/>
            <a:r>
              <a:rPr lang="en-US" dirty="0"/>
              <a:t>Exceptions are Asian and Hawaiian/Pacific Islanders with a reduction of 20% and 30% respectively</a:t>
            </a:r>
          </a:p>
          <a:p>
            <a:pPr lvl="1"/>
            <a:r>
              <a:rPr lang="en-US" dirty="0"/>
              <a:t>Remaining variance most likely due to state specific differences still tied to race</a:t>
            </a:r>
          </a:p>
          <a:p>
            <a:pPr lvl="2"/>
            <a:r>
              <a:rPr lang="en-US" dirty="0"/>
              <a:t>When done by gender, spread reduced by ~90% </a:t>
            </a:r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2A1F090D-735E-4999-BDCF-4E7AE7E72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091" y="-48127"/>
            <a:ext cx="4556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9A37BE-5D35-4A58-A6CA-3870B62018FD}"/>
              </a:ext>
            </a:extLst>
          </p:cNvPr>
          <p:cNvSpPr txBox="1"/>
          <p:nvPr/>
        </p:nvSpPr>
        <p:spPr>
          <a:xfrm>
            <a:off x="11056305" y="4960095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Washington, DC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D06A30-FC01-4ACA-82DC-DAFFCCCF37F4}"/>
              </a:ext>
            </a:extLst>
          </p:cNvPr>
          <p:cNvSpPr/>
          <p:nvPr/>
        </p:nvSpPr>
        <p:spPr>
          <a:xfrm>
            <a:off x="10545679" y="5221705"/>
            <a:ext cx="445168" cy="2406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AA578C-1938-4D33-82F9-8E3DB01B35C6}"/>
              </a:ext>
            </a:extLst>
          </p:cNvPr>
          <p:cNvCxnSpPr>
            <a:cxnSpLocks/>
          </p:cNvCxnSpPr>
          <p:nvPr/>
        </p:nvCxnSpPr>
        <p:spPr>
          <a:xfrm flipH="1">
            <a:off x="10864517" y="5137484"/>
            <a:ext cx="264694" cy="8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01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B175-AB76-48AC-B5DC-8B5A3FEC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B40C-E044-419A-AD97-5D630D70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Results from the SAT show a strong correlation between ethnicity and SAT performance. </a:t>
            </a:r>
          </a:p>
          <a:p>
            <a:r>
              <a:rPr lang="en-US" dirty="0"/>
              <a:t>Although these are clear, more studies would need to be performed to better understand the cause of these differences.</a:t>
            </a:r>
          </a:p>
          <a:p>
            <a:pPr lvl="1"/>
            <a:r>
              <a:rPr lang="en-US" dirty="0"/>
              <a:t>Potential causes could stem from socioeconomic factors, cultural importance on scholastic performance and test preparation, and difference in public school quality based on location. </a:t>
            </a:r>
          </a:p>
          <a:p>
            <a:pPr lvl="1"/>
            <a:r>
              <a:rPr lang="en-US" dirty="0"/>
              <a:t>Difference in SAT scores may not be indicative of an actual difference in intelligence</a:t>
            </a:r>
          </a:p>
          <a:p>
            <a:r>
              <a:rPr lang="en-US" dirty="0"/>
              <a:t>Recommend placing less emphasis on SAT results for college admission until more research can be done on the cause of discrepancies</a:t>
            </a:r>
          </a:p>
        </p:txBody>
      </p:sp>
    </p:spTree>
    <p:extLst>
      <p:ext uri="{BB962C8B-B14F-4D97-AF65-F5344CB8AC3E}">
        <p14:creationId xmlns:p14="http://schemas.microsoft.com/office/powerpoint/2010/main" val="21707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526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Equality and Bias in Standardized Testing</vt:lpstr>
      <vt:lpstr>Introduction</vt:lpstr>
      <vt:lpstr>Meeting Benchmarks</vt:lpstr>
      <vt:lpstr>Differences by State</vt:lpstr>
      <vt:lpstr>Correcting by State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 and Bias in Standardized Testing</dc:title>
  <dc:creator>Scott Locke</dc:creator>
  <cp:lastModifiedBy>Scott Locke</cp:lastModifiedBy>
  <cp:revision>30</cp:revision>
  <dcterms:created xsi:type="dcterms:W3CDTF">2021-07-11T23:45:23Z</dcterms:created>
  <dcterms:modified xsi:type="dcterms:W3CDTF">2021-07-12T22:53:58Z</dcterms:modified>
</cp:coreProperties>
</file>