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Montserrat" pitchFamily="2" charset="77"/>
      <p:regular r:id="rId32"/>
      <p:bold r:id="rId33"/>
      <p:italic r:id="rId34"/>
      <p:boldItalic r:id="rId35"/>
    </p:embeddedFont>
    <p:embeddedFont>
      <p:font typeface="Montserrat SemiBold" pitchFamily="2" charset="77"/>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7"/>
    <p:restoredTop sz="94643"/>
  </p:normalViewPr>
  <p:slideViewPr>
    <p:cSldViewPr snapToGrid="0">
      <p:cViewPr varScale="1">
        <p:scale>
          <a:sx n="140" d="100"/>
          <a:sy n="140" d="100"/>
        </p:scale>
        <p:origin x="1136"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629bcd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629bcd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4629bcd3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4629bcd3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4629bcd31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4629bcd3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4507699c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4507699c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4507699c4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4507699c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4507699c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4507699c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This is a Pear Deck Number Slide </a:t>
            </a:r>
            <a:endParaRPr/>
          </a:p>
          <a:p>
            <a:pPr marL="0" lvl="0" indent="0" algn="l" rtl="0">
              <a:spcBef>
                <a:spcPts val="0"/>
              </a:spcBef>
              <a:spcAft>
                <a:spcPts val="0"/>
              </a:spcAft>
              <a:buNone/>
            </a:pPr>
            <a:r>
              <a:rPr lang="en"/>
              <a:t>🍐 To edit the type of question, go back to the "Ask Students a Question" in the Pear Deck sidebar.</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4629bcd3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4629bcd3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4629bcd3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4629bcd3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4629bcd31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4629bcd3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4629bcd31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4629bcd3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c1eb13871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c1eb1387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4629bcd3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74629bcd3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This is a Pear Deck Multiple Choice Slide. Your current options are: A: Yes!, B: No, and I will reach out to my instructor for help with this step., </a:t>
            </a:r>
            <a:endParaRPr/>
          </a:p>
          <a:p>
            <a:pPr marL="0" lvl="0" indent="0" algn="l" rtl="0">
              <a:spcBef>
                <a:spcPts val="0"/>
              </a:spcBef>
              <a:spcAft>
                <a:spcPts val="0"/>
              </a:spcAft>
              <a:buNone/>
            </a:pPr>
            <a:r>
              <a:rPr lang="en"/>
              <a:t>🍐  To edit the type of question or choices, go back to the "Ask Students a Question" in the Pear Deck sidebar.</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4629bcd31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4629bcd3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4629bcd31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74629bcd31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4629bcd31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4629bcd3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4629bcd31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74629bcd3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This is a Pear Deck Multiple Choice Slide. Your current options are: A: Yes, the master branch is up to date with my changes!, B: No, and I will read the next slide to see what I can do to fix my error., </a:t>
            </a:r>
            <a:endParaRPr/>
          </a:p>
          <a:p>
            <a:pPr marL="0" lvl="0" indent="0" algn="l" rtl="0">
              <a:spcBef>
                <a:spcPts val="0"/>
              </a:spcBef>
              <a:spcAft>
                <a:spcPts val="0"/>
              </a:spcAft>
              <a:buNone/>
            </a:pPr>
            <a:r>
              <a:rPr lang="en"/>
              <a:t>🍐  To edit the type of question or choices, go back to the "Ask Students a Question" in the Pear Deck sidebar.</a:t>
            </a: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74629bcd31_4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74629bcd31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4629bcd31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4629bcd3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This is a Pear Deck Text Slide </a:t>
            </a:r>
            <a:endParaRPr/>
          </a:p>
          <a:p>
            <a:pPr marL="0" lvl="0" indent="0" algn="l" rtl="0">
              <a:spcBef>
                <a:spcPts val="0"/>
              </a:spcBef>
              <a:spcAft>
                <a:spcPts val="0"/>
              </a:spcAft>
              <a:buNone/>
            </a:pPr>
            <a:r>
              <a:rPr lang="en"/>
              <a:t>🍐 To edit the type of question, go back to the "Ask Students a Question" in the Pear Deck sidebar.</a:t>
            </a:r>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4629bcd31_4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4629bcd31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7abc96870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7abc96870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This is a Pear Deck Text Slide </a:t>
            </a:r>
            <a:endParaRPr/>
          </a:p>
          <a:p>
            <a:pPr marL="0" lvl="0" indent="0" algn="l" rtl="0">
              <a:spcBef>
                <a:spcPts val="0"/>
              </a:spcBef>
              <a:spcAft>
                <a:spcPts val="0"/>
              </a:spcAft>
              <a:buNone/>
            </a:pPr>
            <a:r>
              <a:rPr lang="en"/>
              <a:t>🍐 To edit the type of question, go back to the "Ask Students a Question" in the Pear Deck sidebar.</a:t>
            </a:r>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74629bcd31_4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74629bcd31_4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c1eb13871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c1eb13871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This is a Pear Deck Text Slide </a:t>
            </a:r>
            <a:endParaRPr/>
          </a:p>
          <a:p>
            <a:pPr marL="0" lvl="0" indent="0" algn="l" rtl="0">
              <a:spcBef>
                <a:spcPts val="0"/>
              </a:spcBef>
              <a:spcAft>
                <a:spcPts val="0"/>
              </a:spcAft>
              <a:buNone/>
            </a:pPr>
            <a:r>
              <a:rPr lang="en"/>
              <a:t>🍐 To edit the type of question, go back to the "Ask Students a Question" in the Pear Deck sidebar.</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4507699c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4507699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4507699c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4507699c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4507699c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4507699c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4d6dcda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4d6dcda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4507699c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4507699c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This is a Pear Deck Multiple Choice Slide. Your current options are: A: Yes, Partner B has been added to the repo!, B: No, and I will reach out to my instructor for help with this step., </a:t>
            </a:r>
            <a:endParaRPr/>
          </a:p>
          <a:p>
            <a:pPr marL="0" lvl="0" indent="0" algn="l" rtl="0">
              <a:spcBef>
                <a:spcPts val="0"/>
              </a:spcBef>
              <a:spcAft>
                <a:spcPts val="0"/>
              </a:spcAft>
              <a:buNone/>
            </a:pPr>
            <a:r>
              <a:rPr lang="en"/>
              <a:t>🍐  To edit the type of question or choices, go back to the "Ask Students a Question" in the Pear Deck sidebar.</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4629bcd31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4629bcd3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dontchangethislink.peardeckmagic.zone?eyJ0eXBlIjoiZ29vZ2xlLXNsaWRlcy1hZGRvbi1yZXNwb25zZS1mb290ZXIiLCJsYXN0RWRpdGVkQnkiOiIxMDIwNjY0Mjc2NTY2NzE5NDU5NDciLCJwcmVzZW50YXRpb25JZCI6IjFhNUpOamRtVWZlZzJGek5DT05Mb1FpTkN1ZE5tWThTZk1Jb2JndGhtS3BJIiwiY29udGVudElkIjoiY3VzdG9tLXJlc3BvbnNlLWZyZWVSZXNwb25zZS1udW1iZXIiLCJzbGlkZUlkIjoiZzc0NTA3Njk5YzRfMF81OSIsImNvbnRlbnRJbnN0YW5jZUlkIjoiMWE1Sk5qZG1VZmVnMkZ6TkNPTkxvUWlOQ3VkTm1ZOFNmTUlvYmd0aG1LcEkvNDI0OTZhMDgtZTkwZS00YzU2LTk2NWMtNjI4YmUzOWQ4NzNiIn0=pearId=magic-pear-metadata-identifier" TargetMode="External"/><Relationship Id="rId5" Type="http://schemas.openxmlformats.org/officeDocument/2006/relationships/image" Target="../media/image12.png"/><Relationship Id="rId4" Type="http://schemas.openxmlformats.org/officeDocument/2006/relationships/hyperlink" Target="http://dontchangethislink.peardeckmagic.zone?eyJ0eXBlIjoiZnJlZVJlc3BvbnNlLW51bWJlciIsImRyYWdnYWJsZXMiOlt7ImlkIjoiZHJhZ2dhYmxlMCIsInR5cGUiOiJpY29uIiwiaWNvbiI6eyJpZCI6ImRlZmF1bHQtY2lyY2xlIn0sImNvbG9yIjoiI0Q1MUQyOCJ9XSwiZHJhZ2dhYmxlU2l6ZSI6MTIuNTUsImVtYmVkZGFibGVVcmwiOiJodHRwczovLyIsImFuc3dlcnMiOltdfQ==pearId=magic-pear-shape-identifier"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llcyEiLCJObywgYW5kIEkgd2lsbCByZWFjaCBvdXQgdG8gbXkgaW5zdHJ1Y3RvciBmb3IgaGVscCB3aXRoIHRoaXMgc3RlcC4iXX0=pearId=magic-pear-shape-identifier"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dontchangethislink.peardeckmagic.zone?eyJ0eXBlIjoiZ29vZ2xlLXNsaWRlcy1hZGRvbi1yZXNwb25zZS1mb290ZXIiLCJsYXN0RWRpdGVkQnkiOiIxMDIwNjY0Mjc2NTY2NzE5NDU5NDciLCJwcmVzZW50YXRpb25JZCI6IjFhNUpOamRtVWZlZzJGek5DT05Mb1FpTkN1ZE5tWThTZk1Jb2JndGhtS3BJIiwiY29udGVudElkIjoiY3VzdG9tLXJlc3BvbnNlLW11bHRpcGxlQ2hvaWNlIiwic2xpZGVJZCI6Imc3NDYyOWJjZDMxXzBfNTUiLCJjb250ZW50SW5zdGFuY2VJZCI6IjFhNUpOamRtVWZlZzJGek5DT05Mb1FpTkN1ZE5tWThTZk1Jb2JndGhtS3BJLzkzM2RkYjlmLTY1NTAtNDkxMC1hNTRlLWU2YjdhMGY5YTczMyJ9pearId=magic-pear-metadata-identifier" TargetMode="Externa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dontchangethislink.peardeckmagic.zone?eyJ0eXBlIjoiZ29vZ2xlLXNsaWRlcy1hZGRvbi1yZXNwb25zZS1mb290ZXIiLCJsYXN0RWRpdGVkQnkiOiIxMDIwNjY0Mjc2NTY2NzE5NDU5NDciLCJwcmVzZW50YXRpb25JZCI6IjFhNUpOamRtVWZlZzJGek5DT05Mb1FpTkN1ZE5tWThTZk1Jb2JndGhtS3BJIiwiY29udGVudElkIjoiY3VzdG9tLXJlc3BvbnNlLW11bHRpcGxlQ2hvaWNlIiwic2xpZGVJZCI6Imc3NDYyOWJjZDMxXzBfODUiLCJjb250ZW50SW5zdGFuY2VJZCI6IjFhNUpOamRtVWZlZzJGek5DT05Mb1FpTkN1ZE5tWThTZk1Jb2JndGhtS3BJLzQ0YWNlYjBhLTQxMDYtNDdlZC1hZTRiLTA0MjNlMGRmOTNkNCJ9pearId=magic-pear-metadata-identifier" TargetMode="External"/><Relationship Id="rId5" Type="http://schemas.openxmlformats.org/officeDocument/2006/relationships/image" Target="../media/image6.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llcywgdGhlIG1hc3RlciBicmFuY2ggaXMgdXAgdG8gZGF0ZSB3aXRoIG15IGNoYW5nZXMhIiwiTm8sIGFuZCBJIHdpbGwgcmVhZCB0aGUgbmV4dCBzbGlkZSB0byBzZWUgd2hhdCBJIGNhbiBkbyB0byBmaXggbXkgZXJyb3IuIl19pearId=magic-pear-shape-identifier"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https://www.cloudways.com/blog/manage-branches-and-resolve-conflicts-git/" TargetMode="External"/><Relationship Id="rId5" Type="http://schemas.openxmlformats.org/officeDocument/2006/relationships/hyperlink" Target="https://rollout.io/blog/resolve-github-merge-conflicts/" TargetMode="External"/><Relationship Id="rId4" Type="http://schemas.openxmlformats.org/officeDocument/2006/relationships/hyperlink" Target="https://help.github.com/en/github/collaborating-with-issues-and-pull-requests/about-merge-conflict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dontchangethislink.peardeckmagic.zone?eyJ0eXBlIjoiZ29vZ2xlLXNsaWRlcy1hZGRvbi1yZXNwb25zZS1mb290ZXIiLCJsYXN0RWRpdGVkQnkiOiIxMDIwNjY0Mjc2NTY2NzE5NDU5NDciLCJwcmVzZW50YXRpb25JZCI6IjFhNUpOamRtVWZlZzJGek5DT05Mb1FpTkN1ZE5tWThTZk1Jb2JndGhtS3BJIiwiY29udGVudElkIjoiY3VzdG9tLXJlc3BvbnNlLWZyZWVSZXNwb25zZS10ZXh0Iiwic2xpZGVJZCI6Imc3NDYyOWJjZDMxXzBfOTYiLCJjb250ZW50SW5zdGFuY2VJZCI6IjFhNUpOamRtVWZlZzJGek5DT05Mb1FpTkN1ZE5tWThTZk1Jb2JndGhtS3BJLzg1ZjI0MDc1LTFlMzYtNDIyOS04YzFkLTFkNjc3OWYzZDc3ZiJ9pearId=magic-pear-metadata-identifier" TargetMode="External"/><Relationship Id="rId5" Type="http://schemas.openxmlformats.org/officeDocument/2006/relationships/image" Target="../media/image2.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dontchangethislink.peardeckmagic.zone?eyJ0eXBlIjoiZ29vZ2xlLXNsaWRlcy1hZGRvbi1yZXNwb25zZS1mb290ZXIiLCJsYXN0RWRpdGVkQnkiOiIxMDIwNjY0Mjc2NTY2NzE5NDU5NDciLCJwcmVzZW50YXRpb25JZCI6IjFhNUpOamRtVWZlZzJGek5DT05Mb1FpTkN1ZE5tWThTZk1Jb2JndGhtS3BJIiwiY29udGVudElkIjoiY3VzdG9tLXJlc3BvbnNlLWZyZWVSZXNwb25zZS10ZXh0Iiwic2xpZGVJZCI6Imc3YWJjOTY4NzBhXzBfMTUiLCJjb250ZW50SW5zdGFuY2VJZCI6IjFhNUpOamRtVWZlZzJGek5DT05Mb1FpTkN1ZE5tWThTZk1Jb2JndGhtS3BJLzkzNzU1YmU1LTg1ODktNDI3ZC1hNzkzLTA4NzY0ZTk2YzYwYiJ9pearId=magic-pear-metadata-identifier" TargetMode="External"/><Relationship Id="rId5" Type="http://schemas.openxmlformats.org/officeDocument/2006/relationships/image" Target="../media/image2.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15.jpg"/><Relationship Id="rId5" Type="http://schemas.openxmlformats.org/officeDocument/2006/relationships/hyperlink" Target="http://www.youtube.com/watch?v=y3AuydEpEgk" TargetMode="External"/><Relationship Id="rId4" Type="http://schemas.openxmlformats.org/officeDocument/2006/relationships/hyperlink" Target="https://www.youtube.com/watch?v=y3AuydEpEg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dontchangethislink.peardeckmagic.zone?eyJ0eXBlIjoiZ29vZ2xlLXNsaWRlcy1hZGRvbi1yZXNwb25zZS1mb290ZXIiLCJsYXN0RWRpdGVkQnkiOiIxMDIwNjY0Mjc2NTY2NzE5NDU5NDciLCJwcmVzZW50YXRpb25JZCI6IjFhNUpOamRtVWZlZzJGek5DT05Mb1FpTkN1ZE5tWThTZk1Jb2JndGhtS3BJIiwiY29udGVudElkIjoiY3VzdG9tLXJlc3BvbnNlLWZyZWVSZXNwb25zZS10ZXh0Iiwic2xpZGVJZCI6Imc2YzFlYjEzODcxXzBfMTQxIiwiY29udGVudEluc3RhbmNlSWQiOiIxYTVKTmpkbVVmZWcyRnpOQ09OTG9RaU5DdWRObVk4U2ZNSW9iZ3RobUtwSS82YTllNDhlYS0zYTY2LTRmNzgtYTNhYy0wNmY2YTIwNDVjZjUifQ==pearId=magic-pear-metadata-identifier" TargetMode="External"/><Relationship Id="rId5" Type="http://schemas.openxmlformats.org/officeDocument/2006/relationships/image" Target="../media/image2.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dontchangethislink.peardeckmagic.zone?eyJ0eXBlIjoiZ29vZ2xlLXNsaWRlcy1hZGRvbi1yZXNwb25zZS1mb290ZXIiLCJsYXN0RWRpdGVkQnkiOiIxMDIwNjY0Mjc2NTY2NzE5NDU5NDciLCJwcmVzZW50YXRpb25JZCI6IjFhNUpOamRtVWZlZzJGek5DT05Mb1FpTkN1ZE5tWThTZk1Jb2JndGhtS3BJIiwiY29udGVudElkIjoiY3VzdG9tLXJlc3BvbnNlLW11bHRpcGxlQ2hvaWNlIiwic2xpZGVJZCI6Imc3NDUwNzY5OWM0XzBfMzAiLCJjb250ZW50SW5zdGFuY2VJZCI6IjFhNUpOamRtVWZlZzJGek5DT05Mb1FpTkN1ZE5tWThTZk1Jb2JndGhtS3BJLzRjYzM3OWY5LWNkM2UtNGJjZi04MTlmLWJkNjNjMDI0YmE0NyJ9pearId=magic-pear-metadata-identifier" TargetMode="External"/><Relationship Id="rId5" Type="http://schemas.openxmlformats.org/officeDocument/2006/relationships/image" Target="../media/image6.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llcywgUGFydG5lciBCIGhhcyBiZWVuIGFkZGVkIHRvIHRoZSByZXBvISIsIk5vLCBhbmQgSSB3aWxsIHJlYWNoIG91dCB0byBteSBpbnN0cnVjdG9yIGZvciBoZWxwIHdpdGggdGhpcyBzdGVwLiJdfQ==pearId=magic-pear-shape-identifie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56275"/>
            <a:ext cx="8520600" cy="307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b="1">
                <a:solidFill>
                  <a:srgbClr val="FFFFFF"/>
                </a:solidFill>
                <a:latin typeface="Montserrat"/>
                <a:ea typeface="Montserrat"/>
                <a:cs typeface="Montserrat"/>
                <a:sym typeface="Montserrat"/>
              </a:rPr>
              <a:t>GitHub for Teams</a:t>
            </a:r>
            <a:endParaRPr sz="7200" b="1">
              <a:solidFill>
                <a:srgbClr val="FFFFFF"/>
              </a:solidFill>
              <a:latin typeface="Montserrat"/>
              <a:ea typeface="Montserrat"/>
              <a:cs typeface="Montserrat"/>
              <a:sym typeface="Montserrat"/>
            </a:endParaRPr>
          </a:p>
          <a:p>
            <a:pPr marL="0" lvl="0" indent="0" algn="ctr" rtl="0">
              <a:spcBef>
                <a:spcPts val="0"/>
              </a:spcBef>
              <a:spcAft>
                <a:spcPts val="0"/>
              </a:spcAft>
              <a:buNone/>
            </a:pPr>
            <a:r>
              <a:rPr lang="en" sz="5000" b="1">
                <a:solidFill>
                  <a:srgbClr val="FFFFFF"/>
                </a:solidFill>
                <a:latin typeface="Montserrat"/>
                <a:ea typeface="Montserrat"/>
                <a:cs typeface="Montserrat"/>
                <a:sym typeface="Montserrat"/>
              </a:rPr>
              <a:t>Group Practice Activity</a:t>
            </a:r>
            <a:endParaRPr sz="5000" b="1">
              <a:solidFill>
                <a:srgbClr val="FFFFFF"/>
              </a:solidFill>
              <a:latin typeface="Montserrat"/>
              <a:ea typeface="Montserrat"/>
              <a:cs typeface="Montserrat"/>
              <a:sym typeface="Montserrat"/>
            </a:endParaRPr>
          </a:p>
        </p:txBody>
      </p:sp>
      <p:sp>
        <p:nvSpPr>
          <p:cNvPr id="55" name="Google Shape;55;p13"/>
          <p:cNvSpPr txBox="1">
            <a:spLocks noGrp="1"/>
          </p:cNvSpPr>
          <p:nvPr>
            <p:ph type="subTitle" idx="1"/>
          </p:nvPr>
        </p:nvSpPr>
        <p:spPr>
          <a:xfrm>
            <a:off x="311700" y="4285675"/>
            <a:ext cx="8520600" cy="7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B7B7B7"/>
                </a:solidFill>
                <a:latin typeface="Montserrat"/>
                <a:ea typeface="Montserrat"/>
                <a:cs typeface="Montserrat"/>
                <a:sym typeface="Montserrat"/>
              </a:rPr>
              <a:t>DATA SCIENCE IMMERSIVE</a:t>
            </a:r>
            <a:endParaRPr>
              <a:solidFill>
                <a:srgbClr val="B7B7B7"/>
              </a:solidFill>
              <a:latin typeface="Montserrat"/>
              <a:ea typeface="Montserrat"/>
              <a:cs typeface="Montserrat"/>
              <a:sym typeface="Montserrat"/>
            </a:endParaRPr>
          </a:p>
        </p:txBody>
      </p:sp>
      <p:pic>
        <p:nvPicPr>
          <p:cNvPr id="56" name="Google Shape;56;p13" descr="GA-Cog-900.png"/>
          <p:cNvPicPr preferRelativeResize="0"/>
          <p:nvPr/>
        </p:nvPicPr>
        <p:blipFill rotWithShape="1">
          <a:blip r:embed="rId3">
            <a:alphaModFix/>
          </a:blip>
          <a:srcRect/>
          <a:stretch/>
        </p:blipFill>
        <p:spPr>
          <a:xfrm>
            <a:off x="8273950" y="4285675"/>
            <a:ext cx="79260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6</a:t>
            </a:r>
            <a:endParaRPr b="1">
              <a:latin typeface="Montserrat"/>
              <a:ea typeface="Montserrat"/>
              <a:cs typeface="Montserrat"/>
              <a:sym typeface="Montserrat"/>
            </a:endParaRPr>
          </a:p>
        </p:txBody>
      </p:sp>
      <p:cxnSp>
        <p:nvCxnSpPr>
          <p:cNvPr id="140" name="Google Shape;140;p22"/>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141" name="Google Shape;141;p22"/>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pic>
        <p:nvPicPr>
          <p:cNvPr id="142" name="Google Shape;142;p22" descr="GA-Cog-900.png"/>
          <p:cNvPicPr preferRelativeResize="0"/>
          <p:nvPr/>
        </p:nvPicPr>
        <p:blipFill rotWithShape="1">
          <a:blip r:embed="rId3">
            <a:alphaModFix/>
          </a:blip>
          <a:srcRect/>
          <a:stretch/>
        </p:blipFill>
        <p:spPr>
          <a:xfrm>
            <a:off x="8273950" y="4285675"/>
            <a:ext cx="792600" cy="792600"/>
          </a:xfrm>
          <a:prstGeom prst="rect">
            <a:avLst/>
          </a:prstGeom>
          <a:noFill/>
          <a:ln>
            <a:noFill/>
          </a:ln>
        </p:spPr>
      </p:pic>
      <p:sp>
        <p:nvSpPr>
          <p:cNvPr id="143" name="Google Shape;143;p22"/>
          <p:cNvSpPr txBox="1">
            <a:spLocks noGrp="1"/>
          </p:cNvSpPr>
          <p:nvPr>
            <p:ph type="body" idx="1"/>
          </p:nvPr>
        </p:nvSpPr>
        <p:spPr>
          <a:xfrm>
            <a:off x="311700" y="1028225"/>
            <a:ext cx="8520600" cy="3936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200" b="1">
                <a:solidFill>
                  <a:srgbClr val="0000FF"/>
                </a:solidFill>
                <a:latin typeface="Montserrat"/>
                <a:ea typeface="Montserrat"/>
                <a:cs typeface="Montserrat"/>
                <a:sym typeface="Montserrat"/>
              </a:rPr>
              <a:t>Partner A</a:t>
            </a:r>
            <a:r>
              <a:rPr lang="en" sz="2200">
                <a:solidFill>
                  <a:srgbClr val="434343"/>
                </a:solidFill>
                <a:latin typeface="Montserrat SemiBold"/>
                <a:ea typeface="Montserrat SemiBold"/>
                <a:cs typeface="Montserrat SemiBold"/>
                <a:sym typeface="Montserrat SemiBold"/>
              </a:rPr>
              <a:t>:</a:t>
            </a:r>
            <a:endParaRPr sz="2200">
              <a:solidFill>
                <a:srgbClr val="434343"/>
              </a:solidFill>
              <a:latin typeface="Montserrat SemiBold"/>
              <a:ea typeface="Montserrat SemiBold"/>
              <a:cs typeface="Montserrat SemiBold"/>
              <a:sym typeface="Montserrat SemiBold"/>
            </a:endParaRPr>
          </a:p>
          <a:p>
            <a:pPr marL="457200" marR="0" lvl="0" indent="-368300" algn="l" rtl="0">
              <a:lnSpc>
                <a:spcPct val="100000"/>
              </a:lnSpc>
              <a:spcBef>
                <a:spcPts val="700"/>
              </a:spcBef>
              <a:spcAft>
                <a:spcPts val="0"/>
              </a:spcAft>
              <a:buClr>
                <a:srgbClr val="434343"/>
              </a:buClr>
              <a:buSzPts val="2200"/>
              <a:buFont typeface="Montserrat SemiBold"/>
              <a:buChar char="❏"/>
            </a:pPr>
            <a:r>
              <a:rPr lang="en" sz="2200">
                <a:solidFill>
                  <a:srgbClr val="434343"/>
                </a:solidFill>
                <a:latin typeface="Montserrat SemiBold"/>
                <a:ea typeface="Montserrat SemiBold"/>
                <a:cs typeface="Montserrat SemiBold"/>
                <a:sym typeface="Montserrat SemiBold"/>
              </a:rPr>
              <a:t>Clone the repository to your computer</a:t>
            </a:r>
            <a:endParaRPr sz="2200">
              <a:solidFill>
                <a:srgbClr val="434343"/>
              </a:solidFill>
              <a:latin typeface="Montserrat SemiBold"/>
              <a:ea typeface="Montserrat SemiBold"/>
              <a:cs typeface="Montserrat SemiBold"/>
              <a:sym typeface="Montserrat SemiBold"/>
            </a:endParaRPr>
          </a:p>
          <a:p>
            <a:pPr marL="457200" marR="0" lvl="0" indent="-368300" algn="l" rtl="0">
              <a:lnSpc>
                <a:spcPct val="100000"/>
              </a:lnSpc>
              <a:spcBef>
                <a:spcPts val="0"/>
              </a:spcBef>
              <a:spcAft>
                <a:spcPts val="0"/>
              </a:spcAft>
              <a:buClr>
                <a:srgbClr val="434343"/>
              </a:buClr>
              <a:buSzPts val="2200"/>
              <a:buFont typeface="Montserrat SemiBold"/>
              <a:buAutoNum type="arabicPeriod"/>
            </a:pPr>
            <a:r>
              <a:rPr lang="en" sz="2200">
                <a:solidFill>
                  <a:srgbClr val="434343"/>
                </a:solidFill>
                <a:latin typeface="Montserrat SemiBold"/>
                <a:ea typeface="Montserrat SemiBold"/>
                <a:cs typeface="Montserrat SemiBold"/>
                <a:sym typeface="Montserrat SemiBold"/>
              </a:rPr>
              <a:t>Navigate into the folder you want this to be located on your local computer</a:t>
            </a:r>
            <a:endParaRPr sz="220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r>
              <a:rPr lang="en" sz="2200" b="1">
                <a:solidFill>
                  <a:srgbClr val="FFFFFF"/>
                </a:solidFill>
                <a:highlight>
                  <a:srgbClr val="000000"/>
                </a:highlight>
                <a:latin typeface="Montserrat"/>
                <a:ea typeface="Montserrat"/>
                <a:cs typeface="Montserrat"/>
                <a:sym typeface="Montserrat"/>
              </a:rPr>
              <a:t>cd path/to/clone</a:t>
            </a:r>
            <a:endParaRPr sz="2200" b="1">
              <a:solidFill>
                <a:srgbClr val="FFFFFF"/>
              </a:solidFill>
              <a:highlight>
                <a:srgbClr val="000000"/>
              </a:highlight>
              <a:latin typeface="Montserrat"/>
              <a:ea typeface="Montserrat"/>
              <a:cs typeface="Montserrat"/>
              <a:sym typeface="Montserrat"/>
            </a:endParaRPr>
          </a:p>
          <a:p>
            <a:pPr marL="457200" marR="0" lvl="0" indent="-368300" algn="l" rtl="0">
              <a:lnSpc>
                <a:spcPct val="100000"/>
              </a:lnSpc>
              <a:spcBef>
                <a:spcPts val="700"/>
              </a:spcBef>
              <a:spcAft>
                <a:spcPts val="0"/>
              </a:spcAft>
              <a:buClr>
                <a:srgbClr val="434343"/>
              </a:buClr>
              <a:buSzPts val="2200"/>
              <a:buFont typeface="Montserrat SemiBold"/>
              <a:buAutoNum type="arabicPeriod"/>
            </a:pPr>
            <a:r>
              <a:rPr lang="en" sz="2200">
                <a:solidFill>
                  <a:srgbClr val="434343"/>
                </a:solidFill>
                <a:latin typeface="Montserrat SemiBold"/>
                <a:ea typeface="Montserrat SemiBold"/>
                <a:cs typeface="Montserrat SemiBold"/>
                <a:sym typeface="Montserrat SemiBold"/>
              </a:rPr>
              <a:t>Clone the repo</a:t>
            </a:r>
            <a:endParaRPr sz="220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r>
              <a:rPr lang="en" sz="2200" b="1">
                <a:solidFill>
                  <a:srgbClr val="FFFFFF"/>
                </a:solidFill>
                <a:highlight>
                  <a:srgbClr val="000000"/>
                </a:highlight>
                <a:latin typeface="Montserrat"/>
                <a:ea typeface="Montserrat"/>
                <a:cs typeface="Montserrat"/>
                <a:sym typeface="Montserrat"/>
              </a:rPr>
              <a:t>git clone &lt;copied_clone_path_from_github&gt;</a:t>
            </a:r>
            <a:endParaRPr sz="2200">
              <a:solidFill>
                <a:srgbClr val="434343"/>
              </a:solidFill>
              <a:latin typeface="Montserrat SemiBold"/>
              <a:ea typeface="Montserrat SemiBold"/>
              <a:cs typeface="Montserrat SemiBold"/>
              <a:sym typeface="Montserrat SemiBold"/>
            </a:endParaRPr>
          </a:p>
          <a:p>
            <a:pPr marL="457200" marR="0" lvl="0" indent="-368300" algn="l" rtl="0">
              <a:lnSpc>
                <a:spcPct val="100000"/>
              </a:lnSpc>
              <a:spcBef>
                <a:spcPts val="700"/>
              </a:spcBef>
              <a:spcAft>
                <a:spcPts val="0"/>
              </a:spcAft>
              <a:buClr>
                <a:srgbClr val="434343"/>
              </a:buClr>
              <a:buSzPts val="2200"/>
              <a:buFont typeface="Montserrat SemiBold"/>
              <a:buAutoNum type="arabicPeriod"/>
            </a:pPr>
            <a:r>
              <a:rPr lang="en" sz="2200">
                <a:solidFill>
                  <a:srgbClr val="434343"/>
                </a:solidFill>
                <a:latin typeface="Montserrat SemiBold"/>
                <a:ea typeface="Montserrat SemiBold"/>
                <a:cs typeface="Montserrat SemiBold"/>
                <a:sym typeface="Montserrat SemiBold"/>
              </a:rPr>
              <a:t>Navigate into the cloned repo</a:t>
            </a:r>
            <a:endParaRPr sz="220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r>
              <a:rPr lang="en" sz="2200" b="1">
                <a:solidFill>
                  <a:srgbClr val="FFFFFF"/>
                </a:solidFill>
                <a:highlight>
                  <a:srgbClr val="000000"/>
                </a:highlight>
                <a:latin typeface="Montserrat"/>
                <a:ea typeface="Montserrat"/>
                <a:cs typeface="Montserrat"/>
                <a:sym typeface="Montserrat"/>
              </a:rPr>
              <a:t>cd team-practice</a:t>
            </a:r>
            <a:endParaRPr sz="2200">
              <a:solidFill>
                <a:srgbClr val="434343"/>
              </a:solidFill>
              <a:latin typeface="Montserrat SemiBold"/>
              <a:ea typeface="Montserrat SemiBold"/>
              <a:cs typeface="Montserrat SemiBold"/>
              <a:sym typeface="Montserrat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7</a:t>
            </a:r>
            <a:endParaRPr b="1">
              <a:latin typeface="Montserrat"/>
              <a:ea typeface="Montserrat"/>
              <a:cs typeface="Montserrat"/>
              <a:sym typeface="Montserrat"/>
            </a:endParaRPr>
          </a:p>
        </p:txBody>
      </p:sp>
      <p:cxnSp>
        <p:nvCxnSpPr>
          <p:cNvPr id="149" name="Google Shape;149;p23"/>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150" name="Google Shape;150;p23"/>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pic>
        <p:nvPicPr>
          <p:cNvPr id="151" name="Google Shape;151;p23" descr="GA-Cog-900.png"/>
          <p:cNvPicPr preferRelativeResize="0"/>
          <p:nvPr/>
        </p:nvPicPr>
        <p:blipFill rotWithShape="1">
          <a:blip r:embed="rId3">
            <a:alphaModFix/>
          </a:blip>
          <a:srcRect/>
          <a:stretch/>
        </p:blipFill>
        <p:spPr>
          <a:xfrm>
            <a:off x="8273950" y="4285675"/>
            <a:ext cx="792600" cy="792600"/>
          </a:xfrm>
          <a:prstGeom prst="rect">
            <a:avLst/>
          </a:prstGeom>
          <a:noFill/>
          <a:ln>
            <a:noFill/>
          </a:ln>
        </p:spPr>
      </p:pic>
      <p:sp>
        <p:nvSpPr>
          <p:cNvPr id="152" name="Google Shape;152;p23"/>
          <p:cNvSpPr txBox="1">
            <a:spLocks noGrp="1"/>
          </p:cNvSpPr>
          <p:nvPr>
            <p:ph type="body" idx="1"/>
          </p:nvPr>
        </p:nvSpPr>
        <p:spPr>
          <a:xfrm>
            <a:off x="311700" y="1028225"/>
            <a:ext cx="8520600" cy="39576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b="1" dirty="0">
                <a:solidFill>
                  <a:srgbClr val="0000FF"/>
                </a:solidFill>
                <a:latin typeface="Montserrat"/>
                <a:ea typeface="Montserrat"/>
                <a:cs typeface="Montserrat"/>
                <a:sym typeface="Montserrat"/>
              </a:rPr>
              <a:t>Partner A</a:t>
            </a:r>
            <a:r>
              <a:rPr lang="en" dirty="0">
                <a:solidFill>
                  <a:srgbClr val="434343"/>
                </a:solidFill>
                <a:latin typeface="Montserrat SemiBold"/>
                <a:ea typeface="Montserrat SemiBold"/>
                <a:cs typeface="Montserrat SemiBold"/>
                <a:sym typeface="Montserrat SemiBold"/>
              </a:rPr>
              <a:t>:</a:t>
            </a:r>
            <a:endParaRPr dirty="0">
              <a:solidFill>
                <a:srgbClr val="434343"/>
              </a:solidFill>
              <a:latin typeface="Montserrat SemiBold"/>
              <a:ea typeface="Montserrat SemiBold"/>
              <a:cs typeface="Montserrat SemiBold"/>
              <a:sym typeface="Montserrat SemiBold"/>
            </a:endParaRPr>
          </a:p>
          <a:p>
            <a:pPr marL="457200" marR="0" lvl="0" indent="-355600" algn="l" rtl="0">
              <a:lnSpc>
                <a:spcPct val="100000"/>
              </a:lnSpc>
              <a:spcBef>
                <a:spcPts val="700"/>
              </a:spcBef>
              <a:spcAft>
                <a:spcPts val="0"/>
              </a:spcAft>
              <a:buClr>
                <a:srgbClr val="434343"/>
              </a:buClr>
              <a:buSzPts val="2000"/>
              <a:buFont typeface="Montserrat SemiBold"/>
              <a:buChar char="❏"/>
            </a:pPr>
            <a:r>
              <a:rPr lang="en" sz="2000" dirty="0">
                <a:solidFill>
                  <a:srgbClr val="434343"/>
                </a:solidFill>
                <a:latin typeface="Montserrat SemiBold"/>
                <a:ea typeface="Montserrat SemiBold"/>
                <a:cs typeface="Montserrat SemiBold"/>
                <a:sym typeface="Montserrat SemiBold"/>
              </a:rPr>
              <a:t>Add the </a:t>
            </a:r>
            <a:r>
              <a:rPr lang="en" sz="2000" dirty="0" err="1">
                <a:solidFill>
                  <a:srgbClr val="434343"/>
                </a:solidFill>
                <a:latin typeface="Montserrat SemiBold"/>
                <a:ea typeface="Montserrat SemiBold"/>
                <a:cs typeface="Montserrat SemiBold"/>
                <a:sym typeface="Montserrat SemiBold"/>
              </a:rPr>
              <a:t>Models.ipynb</a:t>
            </a:r>
            <a:r>
              <a:rPr lang="en" sz="2000" dirty="0">
                <a:solidFill>
                  <a:srgbClr val="434343"/>
                </a:solidFill>
                <a:latin typeface="Montserrat SemiBold"/>
                <a:ea typeface="Montserrat SemiBold"/>
                <a:cs typeface="Montserrat SemiBold"/>
                <a:sym typeface="Montserrat SemiBold"/>
              </a:rPr>
              <a:t> and data/</a:t>
            </a:r>
            <a:r>
              <a:rPr lang="en" sz="2000" dirty="0" err="1">
                <a:solidFill>
                  <a:srgbClr val="434343"/>
                </a:solidFill>
                <a:latin typeface="Montserrat SemiBold"/>
                <a:ea typeface="Montserrat SemiBold"/>
                <a:cs typeface="Montserrat SemiBold"/>
                <a:sym typeface="Montserrat SemiBold"/>
              </a:rPr>
              <a:t>admissions.csv</a:t>
            </a:r>
            <a:r>
              <a:rPr lang="en" sz="2000" dirty="0">
                <a:solidFill>
                  <a:srgbClr val="434343"/>
                </a:solidFill>
                <a:latin typeface="Montserrat SemiBold"/>
                <a:ea typeface="Montserrat SemiBold"/>
                <a:cs typeface="Montserrat SemiBold"/>
                <a:sym typeface="Montserrat SemiBold"/>
              </a:rPr>
              <a:t> files to the repo by copying it from your fork of materials into your new repo</a:t>
            </a:r>
            <a:endParaRPr sz="2000" dirty="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r>
              <a:rPr lang="en" sz="1600" b="1" dirty="0">
                <a:solidFill>
                  <a:srgbClr val="FFFFFF"/>
                </a:solidFill>
                <a:highlight>
                  <a:srgbClr val="000000"/>
                </a:highlight>
                <a:latin typeface="Montserrat"/>
                <a:ea typeface="Montserrat"/>
                <a:cs typeface="Montserrat"/>
                <a:sym typeface="Montserrat"/>
              </a:rPr>
              <a:t>cp ~/absolute/path/DSI/Week_07/hackathon/</a:t>
            </a:r>
            <a:r>
              <a:rPr lang="en" sz="1600" b="1" dirty="0" err="1">
                <a:solidFill>
                  <a:srgbClr val="FFFFFF"/>
                </a:solidFill>
                <a:highlight>
                  <a:srgbClr val="000000"/>
                </a:highlight>
                <a:latin typeface="Montserrat"/>
                <a:ea typeface="Montserrat"/>
                <a:cs typeface="Montserrat"/>
                <a:sym typeface="Montserrat"/>
              </a:rPr>
              <a:t>Models.ipynb</a:t>
            </a:r>
            <a:r>
              <a:rPr lang="en" sz="1600" b="1" dirty="0">
                <a:solidFill>
                  <a:srgbClr val="FFFFFF"/>
                </a:solidFill>
                <a:highlight>
                  <a:srgbClr val="000000"/>
                </a:highlight>
                <a:latin typeface="Montserrat"/>
                <a:ea typeface="Montserrat"/>
                <a:cs typeface="Montserrat"/>
                <a:sym typeface="Montserrat"/>
              </a:rPr>
              <a:t> .  </a:t>
            </a:r>
            <a:endParaRPr sz="1600" b="1" dirty="0">
              <a:solidFill>
                <a:srgbClr val="FFFFFF"/>
              </a:solidFill>
              <a:highlight>
                <a:srgbClr val="000000"/>
              </a:highlight>
              <a:latin typeface="Montserrat"/>
              <a:ea typeface="Montserrat"/>
              <a:cs typeface="Montserrat"/>
              <a:sym typeface="Montserrat"/>
            </a:endParaRPr>
          </a:p>
          <a:p>
            <a:pPr marL="457200" marR="0" lvl="0" indent="0" algn="l" rtl="0">
              <a:lnSpc>
                <a:spcPct val="100000"/>
              </a:lnSpc>
              <a:spcBef>
                <a:spcPts val="700"/>
              </a:spcBef>
              <a:spcAft>
                <a:spcPts val="0"/>
              </a:spcAft>
              <a:buNone/>
            </a:pPr>
            <a:r>
              <a:rPr lang="en" sz="2000" i="1" dirty="0">
                <a:solidFill>
                  <a:srgbClr val="434343"/>
                </a:solidFill>
                <a:latin typeface="Montserrat SemiBold"/>
                <a:ea typeface="Montserrat SemiBold"/>
                <a:cs typeface="Montserrat SemiBold"/>
                <a:sym typeface="Montserrat SemiBold"/>
              </a:rPr>
              <a:t>(note: this is the copy command: </a:t>
            </a:r>
            <a:r>
              <a:rPr lang="en" sz="2000" b="1" i="1" dirty="0">
                <a:solidFill>
                  <a:srgbClr val="FFFFFF"/>
                </a:solidFill>
                <a:highlight>
                  <a:srgbClr val="000000"/>
                </a:highlight>
                <a:latin typeface="Montserrat"/>
                <a:ea typeface="Montserrat"/>
                <a:cs typeface="Montserrat"/>
                <a:sym typeface="Montserrat"/>
              </a:rPr>
              <a:t>cp from to</a:t>
            </a:r>
            <a:r>
              <a:rPr lang="en" sz="2000" i="1" dirty="0">
                <a:solidFill>
                  <a:srgbClr val="434343"/>
                </a:solidFill>
                <a:latin typeface="Montserrat SemiBold"/>
                <a:ea typeface="Montserrat SemiBold"/>
                <a:cs typeface="Montserrat SemiBold"/>
                <a:sym typeface="Montserrat SemiBold"/>
              </a:rPr>
              <a:t> - don’t forget the ‘.’ at the end to signify you are copying the notebook to this current folder)</a:t>
            </a:r>
            <a:endParaRPr sz="2000" i="1" dirty="0">
              <a:solidFill>
                <a:srgbClr val="434343"/>
              </a:solidFill>
              <a:latin typeface="Montserrat SemiBold"/>
              <a:ea typeface="Montserrat SemiBold"/>
              <a:cs typeface="Montserrat SemiBold"/>
              <a:sym typeface="Montserrat SemiBold"/>
            </a:endParaRPr>
          </a:p>
          <a:p>
            <a:pPr marL="457200" marR="0" lvl="0" indent="-355600" algn="l" rtl="0">
              <a:lnSpc>
                <a:spcPct val="100000"/>
              </a:lnSpc>
              <a:spcBef>
                <a:spcPts val="700"/>
              </a:spcBef>
              <a:spcAft>
                <a:spcPts val="0"/>
              </a:spcAft>
              <a:buClr>
                <a:srgbClr val="434343"/>
              </a:buClr>
              <a:buSzPts val="2000"/>
              <a:buFont typeface="Montserrat SemiBold"/>
              <a:buChar char="❏"/>
            </a:pPr>
            <a:r>
              <a:rPr lang="en" sz="2000" dirty="0">
                <a:solidFill>
                  <a:srgbClr val="434343"/>
                </a:solidFill>
                <a:latin typeface="Montserrat SemiBold"/>
                <a:ea typeface="Montserrat SemiBold"/>
                <a:cs typeface="Montserrat SemiBold"/>
                <a:sym typeface="Montserrat SemiBold"/>
              </a:rPr>
              <a:t>Do the same for your data</a:t>
            </a:r>
            <a:endParaRPr sz="2000" dirty="0">
              <a:solidFill>
                <a:srgbClr val="434343"/>
              </a:solidFill>
              <a:latin typeface="Montserrat SemiBold"/>
              <a:ea typeface="Montserrat SemiBold"/>
              <a:cs typeface="Montserrat SemiBold"/>
              <a:sym typeface="Montserrat SemiBold"/>
            </a:endParaRPr>
          </a:p>
          <a:p>
            <a:pPr marL="457200" lvl="0" indent="0" algn="l" rtl="0">
              <a:lnSpc>
                <a:spcPct val="100000"/>
              </a:lnSpc>
              <a:spcBef>
                <a:spcPts val="700"/>
              </a:spcBef>
              <a:spcAft>
                <a:spcPts val="0"/>
              </a:spcAft>
              <a:buNone/>
            </a:pPr>
            <a:r>
              <a:rPr lang="en" sz="1400" b="1" dirty="0">
                <a:solidFill>
                  <a:srgbClr val="FFFFFF"/>
                </a:solidFill>
                <a:highlight>
                  <a:schemeClr val="dk1"/>
                </a:highlight>
                <a:latin typeface="Montserrat"/>
                <a:ea typeface="Montserrat"/>
                <a:cs typeface="Montserrat"/>
                <a:sym typeface="Montserrat"/>
              </a:rPr>
              <a:t>cp ~/absolute/path/DSI/Week_07/hackathon/data/</a:t>
            </a:r>
            <a:r>
              <a:rPr lang="en" sz="1400" b="1" dirty="0" err="1">
                <a:solidFill>
                  <a:srgbClr val="FFFFFF"/>
                </a:solidFill>
                <a:highlight>
                  <a:schemeClr val="dk1"/>
                </a:highlight>
                <a:latin typeface="Montserrat"/>
                <a:ea typeface="Montserrat"/>
                <a:cs typeface="Montserrat"/>
                <a:sym typeface="Montserrat"/>
              </a:rPr>
              <a:t>admissions.csv</a:t>
            </a:r>
            <a:r>
              <a:rPr lang="en" sz="1400" b="1" dirty="0">
                <a:solidFill>
                  <a:srgbClr val="FFFFFF"/>
                </a:solidFill>
                <a:highlight>
                  <a:schemeClr val="dk1"/>
                </a:highlight>
                <a:latin typeface="Montserrat"/>
                <a:ea typeface="Montserrat"/>
                <a:cs typeface="Montserrat"/>
                <a:sym typeface="Montserrat"/>
              </a:rPr>
              <a:t> .  </a:t>
            </a:r>
            <a:endParaRPr sz="1400" dirty="0">
              <a:solidFill>
                <a:srgbClr val="434343"/>
              </a:solidFill>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8</a:t>
            </a:r>
            <a:endParaRPr b="1">
              <a:latin typeface="Montserrat"/>
              <a:ea typeface="Montserrat"/>
              <a:cs typeface="Montserrat"/>
              <a:sym typeface="Montserrat"/>
            </a:endParaRPr>
          </a:p>
        </p:txBody>
      </p:sp>
      <p:cxnSp>
        <p:nvCxnSpPr>
          <p:cNvPr id="158" name="Google Shape;158;p24"/>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159" name="Google Shape;159;p24"/>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pic>
        <p:nvPicPr>
          <p:cNvPr id="160" name="Google Shape;160;p24" descr="GA-Cog-900.png"/>
          <p:cNvPicPr preferRelativeResize="0"/>
          <p:nvPr/>
        </p:nvPicPr>
        <p:blipFill rotWithShape="1">
          <a:blip r:embed="rId3">
            <a:alphaModFix/>
          </a:blip>
          <a:srcRect/>
          <a:stretch/>
        </p:blipFill>
        <p:spPr>
          <a:xfrm>
            <a:off x="8273950" y="4285675"/>
            <a:ext cx="792600" cy="792600"/>
          </a:xfrm>
          <a:prstGeom prst="rect">
            <a:avLst/>
          </a:prstGeom>
          <a:noFill/>
          <a:ln>
            <a:noFill/>
          </a:ln>
        </p:spPr>
      </p:pic>
      <p:sp>
        <p:nvSpPr>
          <p:cNvPr id="161" name="Google Shape;161;p24"/>
          <p:cNvSpPr txBox="1">
            <a:spLocks noGrp="1"/>
          </p:cNvSpPr>
          <p:nvPr>
            <p:ph type="body" idx="1"/>
          </p:nvPr>
        </p:nvSpPr>
        <p:spPr>
          <a:xfrm>
            <a:off x="311700" y="1028225"/>
            <a:ext cx="8005800" cy="4050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000" b="1">
                <a:solidFill>
                  <a:srgbClr val="0000FF"/>
                </a:solidFill>
                <a:latin typeface="Montserrat"/>
                <a:ea typeface="Montserrat"/>
                <a:cs typeface="Montserrat"/>
                <a:sym typeface="Montserrat"/>
              </a:rPr>
              <a:t>Partner A</a:t>
            </a:r>
            <a:r>
              <a:rPr lang="en" sz="2000">
                <a:solidFill>
                  <a:srgbClr val="434343"/>
                </a:solidFill>
                <a:latin typeface="Montserrat SemiBold"/>
                <a:ea typeface="Montserrat SemiBold"/>
                <a:cs typeface="Montserrat SemiBold"/>
                <a:sym typeface="Montserrat SemiBold"/>
              </a:rPr>
              <a:t>:</a:t>
            </a:r>
            <a:endParaRPr sz="2000">
              <a:solidFill>
                <a:srgbClr val="434343"/>
              </a:solidFill>
              <a:latin typeface="Montserrat SemiBold"/>
              <a:ea typeface="Montserrat SemiBold"/>
              <a:cs typeface="Montserrat SemiBold"/>
              <a:sym typeface="Montserrat SemiBold"/>
            </a:endParaRPr>
          </a:p>
          <a:p>
            <a:pPr marL="457200" marR="0" lvl="0" indent="-355600" algn="l" rtl="0">
              <a:lnSpc>
                <a:spcPct val="100000"/>
              </a:lnSpc>
              <a:spcBef>
                <a:spcPts val="700"/>
              </a:spcBef>
              <a:spcAft>
                <a:spcPts val="0"/>
              </a:spcAft>
              <a:buClr>
                <a:srgbClr val="434343"/>
              </a:buClr>
              <a:buSzPts val="2000"/>
              <a:buFont typeface="Montserrat SemiBold"/>
              <a:buChar char="❏"/>
            </a:pPr>
            <a:r>
              <a:rPr lang="en" sz="2000">
                <a:solidFill>
                  <a:srgbClr val="434343"/>
                </a:solidFill>
                <a:latin typeface="Montserrat SemiBold"/>
                <a:ea typeface="Montserrat SemiBold"/>
                <a:cs typeface="Montserrat SemiBold"/>
                <a:sym typeface="Montserrat SemiBold"/>
              </a:rPr>
              <a:t>Add your changes</a:t>
            </a:r>
            <a:endParaRPr sz="200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r>
              <a:rPr lang="en" sz="2000" b="1">
                <a:solidFill>
                  <a:srgbClr val="FFFFFF"/>
                </a:solidFill>
                <a:highlight>
                  <a:srgbClr val="000000"/>
                </a:highlight>
                <a:latin typeface="Montserrat"/>
                <a:ea typeface="Montserrat"/>
                <a:cs typeface="Montserrat"/>
                <a:sym typeface="Montserrat"/>
              </a:rPr>
              <a:t>git add Models.ipynb</a:t>
            </a:r>
            <a:endParaRPr sz="2000" b="1">
              <a:solidFill>
                <a:srgbClr val="FFFFFF"/>
              </a:solidFill>
              <a:highlight>
                <a:srgbClr val="000000"/>
              </a:highlight>
              <a:latin typeface="Montserrat"/>
              <a:ea typeface="Montserrat"/>
              <a:cs typeface="Montserrat"/>
              <a:sym typeface="Montserrat"/>
            </a:endParaRPr>
          </a:p>
          <a:p>
            <a:pPr marL="457200" marR="0" lvl="0" indent="0" algn="l" rtl="0">
              <a:lnSpc>
                <a:spcPct val="100000"/>
              </a:lnSpc>
              <a:spcBef>
                <a:spcPts val="700"/>
              </a:spcBef>
              <a:spcAft>
                <a:spcPts val="0"/>
              </a:spcAft>
              <a:buNone/>
            </a:pPr>
            <a:r>
              <a:rPr lang="en" sz="2000" b="1">
                <a:solidFill>
                  <a:srgbClr val="FFFFFF"/>
                </a:solidFill>
                <a:highlight>
                  <a:srgbClr val="000000"/>
                </a:highlight>
                <a:latin typeface="Montserrat"/>
                <a:ea typeface="Montserrat"/>
                <a:cs typeface="Montserrat"/>
                <a:sym typeface="Montserrat"/>
              </a:rPr>
              <a:t>git add admissions.csv</a:t>
            </a:r>
            <a:endParaRPr sz="2000" b="1">
              <a:solidFill>
                <a:srgbClr val="FFFFFF"/>
              </a:solidFill>
              <a:highlight>
                <a:srgbClr val="000000"/>
              </a:highlight>
              <a:latin typeface="Montserrat"/>
              <a:ea typeface="Montserrat"/>
              <a:cs typeface="Montserrat"/>
              <a:sym typeface="Montserrat"/>
            </a:endParaRPr>
          </a:p>
          <a:p>
            <a:pPr marL="457200" marR="0" lvl="0" indent="-355600" algn="l" rtl="0">
              <a:lnSpc>
                <a:spcPct val="100000"/>
              </a:lnSpc>
              <a:spcBef>
                <a:spcPts val="700"/>
              </a:spcBef>
              <a:spcAft>
                <a:spcPts val="0"/>
              </a:spcAft>
              <a:buClr>
                <a:srgbClr val="434343"/>
              </a:buClr>
              <a:buSzPts val="2000"/>
              <a:buFont typeface="Montserrat SemiBold"/>
              <a:buChar char="❏"/>
            </a:pPr>
            <a:r>
              <a:rPr lang="en" sz="2000">
                <a:solidFill>
                  <a:srgbClr val="434343"/>
                </a:solidFill>
                <a:latin typeface="Montserrat SemiBold"/>
                <a:ea typeface="Montserrat SemiBold"/>
                <a:cs typeface="Montserrat SemiBold"/>
                <a:sym typeface="Montserrat SemiBold"/>
              </a:rPr>
              <a:t>Commit your changes</a:t>
            </a:r>
            <a:endParaRPr sz="200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r>
              <a:rPr lang="en" sz="2000" b="1">
                <a:solidFill>
                  <a:srgbClr val="FFFFFF"/>
                </a:solidFill>
                <a:highlight>
                  <a:srgbClr val="000000"/>
                </a:highlight>
                <a:latin typeface="Montserrat"/>
                <a:ea typeface="Montserrat"/>
                <a:cs typeface="Montserrat"/>
                <a:sym typeface="Montserrat"/>
              </a:rPr>
              <a:t>git commit -m “adding materials”</a:t>
            </a:r>
            <a:endParaRPr sz="2000">
              <a:solidFill>
                <a:srgbClr val="434343"/>
              </a:solidFill>
              <a:latin typeface="Montserrat SemiBold"/>
              <a:ea typeface="Montserrat SemiBold"/>
              <a:cs typeface="Montserrat SemiBold"/>
              <a:sym typeface="Montserrat SemiBold"/>
            </a:endParaRPr>
          </a:p>
          <a:p>
            <a:pPr marL="457200" marR="0" lvl="0" indent="-355600" algn="l" rtl="0">
              <a:lnSpc>
                <a:spcPct val="100000"/>
              </a:lnSpc>
              <a:spcBef>
                <a:spcPts val="700"/>
              </a:spcBef>
              <a:spcAft>
                <a:spcPts val="0"/>
              </a:spcAft>
              <a:buClr>
                <a:srgbClr val="434343"/>
              </a:buClr>
              <a:buSzPts val="2000"/>
              <a:buFont typeface="Montserrat SemiBold"/>
              <a:buChar char="❏"/>
            </a:pPr>
            <a:r>
              <a:rPr lang="en" sz="2000">
                <a:solidFill>
                  <a:srgbClr val="434343"/>
                </a:solidFill>
                <a:latin typeface="Montserrat SemiBold"/>
                <a:ea typeface="Montserrat SemiBold"/>
                <a:cs typeface="Montserrat SemiBold"/>
                <a:sym typeface="Montserrat SemiBold"/>
              </a:rPr>
              <a:t>Push your changes</a:t>
            </a:r>
            <a:endParaRPr sz="200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r>
              <a:rPr lang="en" sz="2000" b="1">
                <a:solidFill>
                  <a:srgbClr val="FFFFFF"/>
                </a:solidFill>
                <a:highlight>
                  <a:srgbClr val="000000"/>
                </a:highlight>
                <a:latin typeface="Montserrat"/>
                <a:ea typeface="Montserrat"/>
                <a:cs typeface="Montserrat"/>
                <a:sym typeface="Montserrat"/>
              </a:rPr>
              <a:t>git push</a:t>
            </a:r>
            <a:endParaRPr sz="2000">
              <a:solidFill>
                <a:srgbClr val="434343"/>
              </a:solidFill>
              <a:latin typeface="Montserrat SemiBold"/>
              <a:ea typeface="Montserrat SemiBold"/>
              <a:cs typeface="Montserrat SemiBold"/>
              <a:sym typeface="Montserrat SemiBold"/>
            </a:endParaRPr>
          </a:p>
          <a:p>
            <a:pPr marL="457200" marR="0" lvl="0" indent="-355600" algn="l" rtl="0">
              <a:lnSpc>
                <a:spcPct val="100000"/>
              </a:lnSpc>
              <a:spcBef>
                <a:spcPts val="700"/>
              </a:spcBef>
              <a:spcAft>
                <a:spcPts val="0"/>
              </a:spcAft>
              <a:buClr>
                <a:srgbClr val="434343"/>
              </a:buClr>
              <a:buSzPts val="2000"/>
              <a:buFont typeface="Montserrat SemiBold"/>
              <a:buChar char="❏"/>
            </a:pPr>
            <a:r>
              <a:rPr lang="en" sz="2000">
                <a:solidFill>
                  <a:srgbClr val="434343"/>
                </a:solidFill>
                <a:latin typeface="Montserrat SemiBold"/>
                <a:ea typeface="Montserrat SemiBold"/>
                <a:cs typeface="Montserrat SemiBold"/>
                <a:sym typeface="Montserrat SemiBold"/>
              </a:rPr>
              <a:t>Verify that your Models.ipynb and admissions.csv files are now on your GitHub repo</a:t>
            </a:r>
            <a:endParaRPr sz="2000">
              <a:solidFill>
                <a:srgbClr val="434343"/>
              </a:solidFill>
              <a:latin typeface="Montserrat SemiBold"/>
              <a:ea typeface="Montserrat SemiBold"/>
              <a:cs typeface="Montserrat SemiBold"/>
              <a:sym typeface="Montserrat SemiBold"/>
            </a:endParaRPr>
          </a:p>
        </p:txBody>
      </p:sp>
      <p:pic>
        <p:nvPicPr>
          <p:cNvPr id="162" name="Google Shape;162;p24"/>
          <p:cNvPicPr preferRelativeResize="0"/>
          <p:nvPr/>
        </p:nvPicPr>
        <p:blipFill rotWithShape="1">
          <a:blip r:embed="rId4">
            <a:alphaModFix/>
          </a:blip>
          <a:srcRect r="76201"/>
          <a:stretch/>
        </p:blipFill>
        <p:spPr>
          <a:xfrm>
            <a:off x="5628874" y="1973088"/>
            <a:ext cx="3349900" cy="216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9A</a:t>
            </a:r>
            <a:endParaRPr b="1">
              <a:latin typeface="Montserrat"/>
              <a:ea typeface="Montserrat"/>
              <a:cs typeface="Montserrat"/>
              <a:sym typeface="Montserrat"/>
            </a:endParaRPr>
          </a:p>
        </p:txBody>
      </p:sp>
      <p:cxnSp>
        <p:nvCxnSpPr>
          <p:cNvPr id="168" name="Google Shape;168;p25"/>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169" name="Google Shape;169;p25"/>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sp>
        <p:nvSpPr>
          <p:cNvPr id="170" name="Google Shape;170;p25"/>
          <p:cNvSpPr txBox="1">
            <a:spLocks noGrp="1"/>
          </p:cNvSpPr>
          <p:nvPr>
            <p:ph type="body" idx="1"/>
          </p:nvPr>
        </p:nvSpPr>
        <p:spPr>
          <a:xfrm>
            <a:off x="311700" y="1028225"/>
            <a:ext cx="5745900" cy="3909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200" b="1">
                <a:solidFill>
                  <a:srgbClr val="0000FF"/>
                </a:solidFill>
                <a:latin typeface="Montserrat"/>
                <a:ea typeface="Montserrat"/>
                <a:cs typeface="Montserrat"/>
                <a:sym typeface="Montserrat"/>
              </a:rPr>
              <a:t>Partner A</a:t>
            </a:r>
            <a:r>
              <a:rPr lang="en" sz="2200">
                <a:solidFill>
                  <a:srgbClr val="434343"/>
                </a:solidFill>
                <a:latin typeface="Montserrat SemiBold"/>
                <a:ea typeface="Montserrat SemiBold"/>
                <a:cs typeface="Montserrat SemiBold"/>
                <a:sym typeface="Montserrat SemiBold"/>
              </a:rPr>
              <a:t>:</a:t>
            </a:r>
            <a:endParaRPr sz="2200">
              <a:solidFill>
                <a:srgbClr val="434343"/>
              </a:solidFill>
              <a:latin typeface="Montserrat SemiBold"/>
              <a:ea typeface="Montserrat SemiBold"/>
              <a:cs typeface="Montserrat SemiBold"/>
              <a:sym typeface="Montserrat SemiBold"/>
            </a:endParaRPr>
          </a:p>
          <a:p>
            <a:pPr marL="457200" marR="0" lvl="0" indent="-368300" algn="l" rtl="0">
              <a:lnSpc>
                <a:spcPct val="100000"/>
              </a:lnSpc>
              <a:spcBef>
                <a:spcPts val="700"/>
              </a:spcBef>
              <a:spcAft>
                <a:spcPts val="0"/>
              </a:spcAft>
              <a:buClr>
                <a:srgbClr val="434343"/>
              </a:buClr>
              <a:buSzPts val="2200"/>
              <a:buFont typeface="Montserrat SemiBold"/>
              <a:buChar char="❏"/>
            </a:pPr>
            <a:r>
              <a:rPr lang="en" sz="2200">
                <a:solidFill>
                  <a:srgbClr val="434343"/>
                </a:solidFill>
                <a:latin typeface="Montserrat SemiBold"/>
                <a:ea typeface="Montserrat SemiBold"/>
                <a:cs typeface="Montserrat SemiBold"/>
                <a:sym typeface="Montserrat SemiBold"/>
              </a:rPr>
              <a:t>Create a branch named </a:t>
            </a:r>
            <a:r>
              <a:rPr lang="en" sz="2200">
                <a:solidFill>
                  <a:srgbClr val="0000FF"/>
                </a:solidFill>
                <a:latin typeface="Montserrat SemiBold"/>
                <a:ea typeface="Montserrat SemiBold"/>
                <a:cs typeface="Montserrat SemiBold"/>
                <a:sym typeface="Montserrat SemiBold"/>
              </a:rPr>
              <a:t>Partner-A</a:t>
            </a:r>
            <a:r>
              <a:rPr lang="en" sz="2200">
                <a:solidFill>
                  <a:srgbClr val="434343"/>
                </a:solidFill>
                <a:latin typeface="Montserrat SemiBold"/>
                <a:ea typeface="Montserrat SemiBold"/>
                <a:cs typeface="Montserrat SemiBold"/>
                <a:sym typeface="Montserrat SemiBold"/>
              </a:rPr>
              <a:t> (or your name)</a:t>
            </a:r>
            <a:endParaRPr sz="2200">
              <a:solidFill>
                <a:srgbClr val="434343"/>
              </a:solidFill>
              <a:latin typeface="Montserrat SemiBold"/>
              <a:ea typeface="Montserrat SemiBold"/>
              <a:cs typeface="Montserrat SemiBold"/>
              <a:sym typeface="Montserrat SemiBold"/>
            </a:endParaRPr>
          </a:p>
          <a:p>
            <a:pPr marL="914400" marR="0" lvl="1" indent="-368300" algn="l" rtl="0">
              <a:lnSpc>
                <a:spcPct val="100000"/>
              </a:lnSpc>
              <a:spcBef>
                <a:spcPts val="0"/>
              </a:spcBef>
              <a:spcAft>
                <a:spcPts val="0"/>
              </a:spcAft>
              <a:buClr>
                <a:srgbClr val="434343"/>
              </a:buClr>
              <a:buSzPts val="2200"/>
              <a:buFont typeface="Montserrat SemiBold"/>
              <a:buChar char="❏"/>
            </a:pPr>
            <a:r>
              <a:rPr lang="en" sz="2200">
                <a:solidFill>
                  <a:srgbClr val="434343"/>
                </a:solidFill>
                <a:latin typeface="Montserrat SemiBold"/>
                <a:ea typeface="Montserrat SemiBold"/>
                <a:cs typeface="Montserrat SemiBold"/>
                <a:sym typeface="Montserrat SemiBold"/>
              </a:rPr>
              <a:t>To do this:</a:t>
            </a:r>
            <a:endParaRPr sz="2200">
              <a:solidFill>
                <a:srgbClr val="434343"/>
              </a:solidFill>
              <a:latin typeface="Montserrat SemiBold"/>
              <a:ea typeface="Montserrat SemiBold"/>
              <a:cs typeface="Montserrat SemiBold"/>
              <a:sym typeface="Montserrat SemiBold"/>
            </a:endParaRPr>
          </a:p>
          <a:p>
            <a:pPr marL="1485900" marR="0" lvl="0" indent="-368300" algn="l" rtl="0">
              <a:lnSpc>
                <a:spcPct val="100000"/>
              </a:lnSpc>
              <a:spcBef>
                <a:spcPts val="0"/>
              </a:spcBef>
              <a:spcAft>
                <a:spcPts val="0"/>
              </a:spcAft>
              <a:buClr>
                <a:srgbClr val="434343"/>
              </a:buClr>
              <a:buSzPts val="2200"/>
              <a:buFont typeface="Montserrat SemiBold"/>
              <a:buAutoNum type="arabicPeriod"/>
            </a:pPr>
            <a:r>
              <a:rPr lang="en" sz="2200">
                <a:solidFill>
                  <a:srgbClr val="434343"/>
                </a:solidFill>
                <a:latin typeface="Montserrat SemiBold"/>
                <a:ea typeface="Montserrat SemiBold"/>
                <a:cs typeface="Montserrat SemiBold"/>
                <a:sym typeface="Montserrat SemiBold"/>
              </a:rPr>
              <a:t>Click on the Branch icon</a:t>
            </a:r>
            <a:endParaRPr sz="2200">
              <a:solidFill>
                <a:srgbClr val="434343"/>
              </a:solidFill>
              <a:latin typeface="Montserrat SemiBold"/>
              <a:ea typeface="Montserrat SemiBold"/>
              <a:cs typeface="Montserrat SemiBold"/>
              <a:sym typeface="Montserrat SemiBold"/>
            </a:endParaRPr>
          </a:p>
          <a:p>
            <a:pPr marL="1485900" marR="0" lvl="0" indent="-368300" algn="l" rtl="0">
              <a:lnSpc>
                <a:spcPct val="100000"/>
              </a:lnSpc>
              <a:spcBef>
                <a:spcPts val="0"/>
              </a:spcBef>
              <a:spcAft>
                <a:spcPts val="0"/>
              </a:spcAft>
              <a:buClr>
                <a:srgbClr val="434343"/>
              </a:buClr>
              <a:buSzPts val="2200"/>
              <a:buFont typeface="Montserrat SemiBold"/>
              <a:buAutoNum type="arabicPeriod"/>
            </a:pPr>
            <a:r>
              <a:rPr lang="en" sz="2200">
                <a:solidFill>
                  <a:srgbClr val="434343"/>
                </a:solidFill>
                <a:latin typeface="Montserrat SemiBold"/>
                <a:ea typeface="Montserrat SemiBold"/>
                <a:cs typeface="Montserrat SemiBold"/>
                <a:sym typeface="Montserrat SemiBold"/>
              </a:rPr>
              <a:t>Type the name of your new branch</a:t>
            </a:r>
            <a:endParaRPr sz="2200">
              <a:solidFill>
                <a:srgbClr val="434343"/>
              </a:solidFill>
              <a:latin typeface="Montserrat SemiBold"/>
              <a:ea typeface="Montserrat SemiBold"/>
              <a:cs typeface="Montserrat SemiBold"/>
              <a:sym typeface="Montserrat SemiBold"/>
            </a:endParaRPr>
          </a:p>
          <a:p>
            <a:pPr marL="1485900" marR="0" lvl="0" indent="-368300" algn="l" rtl="0">
              <a:lnSpc>
                <a:spcPct val="100000"/>
              </a:lnSpc>
              <a:spcBef>
                <a:spcPts val="0"/>
              </a:spcBef>
              <a:spcAft>
                <a:spcPts val="0"/>
              </a:spcAft>
              <a:buClr>
                <a:srgbClr val="434343"/>
              </a:buClr>
              <a:buSzPts val="2200"/>
              <a:buFont typeface="Montserrat SemiBold"/>
              <a:buAutoNum type="arabicPeriod"/>
            </a:pPr>
            <a:r>
              <a:rPr lang="en" sz="2200">
                <a:solidFill>
                  <a:srgbClr val="434343"/>
                </a:solidFill>
                <a:latin typeface="Montserrat SemiBold"/>
                <a:ea typeface="Montserrat SemiBold"/>
                <a:cs typeface="Montserrat SemiBold"/>
                <a:sym typeface="Montserrat SemiBold"/>
              </a:rPr>
              <a:t>Press enter</a:t>
            </a:r>
            <a:endParaRPr sz="2200">
              <a:solidFill>
                <a:srgbClr val="434343"/>
              </a:solidFill>
              <a:latin typeface="Montserrat SemiBold"/>
              <a:ea typeface="Montserrat SemiBold"/>
              <a:cs typeface="Montserrat SemiBold"/>
              <a:sym typeface="Montserrat SemiBold"/>
            </a:endParaRPr>
          </a:p>
          <a:p>
            <a:pPr marL="1485900" marR="0" lvl="0" indent="-368300" algn="l" rtl="0">
              <a:lnSpc>
                <a:spcPct val="100000"/>
              </a:lnSpc>
              <a:spcBef>
                <a:spcPts val="0"/>
              </a:spcBef>
              <a:spcAft>
                <a:spcPts val="0"/>
              </a:spcAft>
              <a:buClr>
                <a:srgbClr val="434343"/>
              </a:buClr>
              <a:buSzPts val="2200"/>
              <a:buFont typeface="Montserrat SemiBold"/>
              <a:buAutoNum type="arabicPeriod"/>
            </a:pPr>
            <a:r>
              <a:rPr lang="en" sz="2200">
                <a:solidFill>
                  <a:srgbClr val="434343"/>
                </a:solidFill>
                <a:latin typeface="Montserrat SemiBold"/>
                <a:ea typeface="Montserrat SemiBold"/>
                <a:cs typeface="Montserrat SemiBold"/>
                <a:sym typeface="Montserrat SemiBold"/>
              </a:rPr>
              <a:t>You should now be on your new branch</a:t>
            </a:r>
            <a:endParaRPr sz="220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endParaRPr sz="2200">
              <a:solidFill>
                <a:srgbClr val="434343"/>
              </a:solidFill>
              <a:latin typeface="Montserrat SemiBold"/>
              <a:ea typeface="Montserrat SemiBold"/>
              <a:cs typeface="Montserrat SemiBold"/>
              <a:sym typeface="Montserrat SemiBold"/>
            </a:endParaRPr>
          </a:p>
        </p:txBody>
      </p:sp>
      <p:pic>
        <p:nvPicPr>
          <p:cNvPr id="171" name="Google Shape;171;p25"/>
          <p:cNvPicPr preferRelativeResize="0"/>
          <p:nvPr/>
        </p:nvPicPr>
        <p:blipFill>
          <a:blip r:embed="rId3">
            <a:alphaModFix/>
          </a:blip>
          <a:stretch>
            <a:fillRect/>
          </a:stretch>
        </p:blipFill>
        <p:spPr>
          <a:xfrm>
            <a:off x="5994538" y="1887800"/>
            <a:ext cx="3076575" cy="2190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9B</a:t>
            </a:r>
            <a:endParaRPr b="1">
              <a:latin typeface="Montserrat"/>
              <a:ea typeface="Montserrat"/>
              <a:cs typeface="Montserrat"/>
              <a:sym typeface="Montserrat"/>
            </a:endParaRPr>
          </a:p>
        </p:txBody>
      </p:sp>
      <p:cxnSp>
        <p:nvCxnSpPr>
          <p:cNvPr id="177" name="Google Shape;177;p26"/>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178" name="Google Shape;178;p26"/>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sp>
        <p:nvSpPr>
          <p:cNvPr id="179" name="Google Shape;179;p26"/>
          <p:cNvSpPr txBox="1">
            <a:spLocks noGrp="1"/>
          </p:cNvSpPr>
          <p:nvPr>
            <p:ph type="body" idx="1"/>
          </p:nvPr>
        </p:nvSpPr>
        <p:spPr>
          <a:xfrm>
            <a:off x="311700" y="1028225"/>
            <a:ext cx="5745900" cy="3909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200" b="1">
                <a:solidFill>
                  <a:srgbClr val="FF9900"/>
                </a:solidFill>
                <a:latin typeface="Montserrat"/>
                <a:ea typeface="Montserrat"/>
                <a:cs typeface="Montserrat"/>
                <a:sym typeface="Montserrat"/>
              </a:rPr>
              <a:t>Partner B</a:t>
            </a:r>
            <a:r>
              <a:rPr lang="en" sz="2200">
                <a:solidFill>
                  <a:srgbClr val="434343"/>
                </a:solidFill>
                <a:latin typeface="Montserrat SemiBold"/>
                <a:ea typeface="Montserrat SemiBold"/>
                <a:cs typeface="Montserrat SemiBold"/>
                <a:sym typeface="Montserrat SemiBold"/>
              </a:rPr>
              <a:t>:</a:t>
            </a:r>
            <a:endParaRPr sz="2200">
              <a:solidFill>
                <a:srgbClr val="434343"/>
              </a:solidFill>
              <a:latin typeface="Montserrat SemiBold"/>
              <a:ea typeface="Montserrat SemiBold"/>
              <a:cs typeface="Montserrat SemiBold"/>
              <a:sym typeface="Montserrat SemiBold"/>
            </a:endParaRPr>
          </a:p>
          <a:p>
            <a:pPr marL="457200" marR="0" lvl="0" indent="-368300" algn="l" rtl="0">
              <a:lnSpc>
                <a:spcPct val="100000"/>
              </a:lnSpc>
              <a:spcBef>
                <a:spcPts val="700"/>
              </a:spcBef>
              <a:spcAft>
                <a:spcPts val="0"/>
              </a:spcAft>
              <a:buClr>
                <a:srgbClr val="434343"/>
              </a:buClr>
              <a:buSzPts val="2200"/>
              <a:buFont typeface="Montserrat SemiBold"/>
              <a:buChar char="❏"/>
            </a:pPr>
            <a:r>
              <a:rPr lang="en" sz="2200">
                <a:solidFill>
                  <a:srgbClr val="434343"/>
                </a:solidFill>
                <a:latin typeface="Montserrat SemiBold"/>
                <a:ea typeface="Montserrat SemiBold"/>
                <a:cs typeface="Montserrat SemiBold"/>
                <a:sym typeface="Montserrat SemiBold"/>
              </a:rPr>
              <a:t>Create a branch named </a:t>
            </a:r>
            <a:r>
              <a:rPr lang="en" sz="2200">
                <a:solidFill>
                  <a:srgbClr val="FF9900"/>
                </a:solidFill>
                <a:latin typeface="Montserrat SemiBold"/>
                <a:ea typeface="Montserrat SemiBold"/>
                <a:cs typeface="Montserrat SemiBold"/>
                <a:sym typeface="Montserrat SemiBold"/>
              </a:rPr>
              <a:t>Partner-B</a:t>
            </a:r>
            <a:r>
              <a:rPr lang="en" sz="2200">
                <a:solidFill>
                  <a:srgbClr val="434343"/>
                </a:solidFill>
                <a:latin typeface="Montserrat SemiBold"/>
                <a:ea typeface="Montserrat SemiBold"/>
                <a:cs typeface="Montserrat SemiBold"/>
                <a:sym typeface="Montserrat SemiBold"/>
              </a:rPr>
              <a:t> (or your name)</a:t>
            </a:r>
            <a:endParaRPr sz="2200">
              <a:solidFill>
                <a:srgbClr val="434343"/>
              </a:solidFill>
              <a:latin typeface="Montserrat SemiBold"/>
              <a:ea typeface="Montserrat SemiBold"/>
              <a:cs typeface="Montserrat SemiBold"/>
              <a:sym typeface="Montserrat SemiBold"/>
            </a:endParaRPr>
          </a:p>
          <a:p>
            <a:pPr marL="914400" marR="0" lvl="1" indent="-368300" algn="l" rtl="0">
              <a:lnSpc>
                <a:spcPct val="100000"/>
              </a:lnSpc>
              <a:spcBef>
                <a:spcPts val="0"/>
              </a:spcBef>
              <a:spcAft>
                <a:spcPts val="0"/>
              </a:spcAft>
              <a:buClr>
                <a:srgbClr val="434343"/>
              </a:buClr>
              <a:buSzPts val="2200"/>
              <a:buFont typeface="Montserrat SemiBold"/>
              <a:buChar char="❏"/>
            </a:pPr>
            <a:r>
              <a:rPr lang="en" sz="2200">
                <a:solidFill>
                  <a:srgbClr val="434343"/>
                </a:solidFill>
                <a:latin typeface="Montserrat SemiBold"/>
                <a:ea typeface="Montserrat SemiBold"/>
                <a:cs typeface="Montserrat SemiBold"/>
                <a:sym typeface="Montserrat SemiBold"/>
              </a:rPr>
              <a:t>To do this:</a:t>
            </a:r>
            <a:endParaRPr sz="2200">
              <a:solidFill>
                <a:srgbClr val="434343"/>
              </a:solidFill>
              <a:latin typeface="Montserrat SemiBold"/>
              <a:ea typeface="Montserrat SemiBold"/>
              <a:cs typeface="Montserrat SemiBold"/>
              <a:sym typeface="Montserrat SemiBold"/>
            </a:endParaRPr>
          </a:p>
          <a:p>
            <a:pPr marL="1485900" marR="0" lvl="0" indent="-368300" algn="l" rtl="0">
              <a:lnSpc>
                <a:spcPct val="100000"/>
              </a:lnSpc>
              <a:spcBef>
                <a:spcPts val="0"/>
              </a:spcBef>
              <a:spcAft>
                <a:spcPts val="0"/>
              </a:spcAft>
              <a:buClr>
                <a:srgbClr val="434343"/>
              </a:buClr>
              <a:buSzPts val="2200"/>
              <a:buFont typeface="Montserrat SemiBold"/>
              <a:buAutoNum type="arabicPeriod"/>
            </a:pPr>
            <a:r>
              <a:rPr lang="en" sz="2200">
                <a:solidFill>
                  <a:srgbClr val="434343"/>
                </a:solidFill>
                <a:latin typeface="Montserrat SemiBold"/>
                <a:ea typeface="Montserrat SemiBold"/>
                <a:cs typeface="Montserrat SemiBold"/>
                <a:sym typeface="Montserrat SemiBold"/>
              </a:rPr>
              <a:t>Click on the Branch icon</a:t>
            </a:r>
            <a:endParaRPr sz="2200">
              <a:solidFill>
                <a:srgbClr val="434343"/>
              </a:solidFill>
              <a:latin typeface="Montserrat SemiBold"/>
              <a:ea typeface="Montserrat SemiBold"/>
              <a:cs typeface="Montserrat SemiBold"/>
              <a:sym typeface="Montserrat SemiBold"/>
            </a:endParaRPr>
          </a:p>
          <a:p>
            <a:pPr marL="1485900" marR="0" lvl="0" indent="-368300" algn="l" rtl="0">
              <a:lnSpc>
                <a:spcPct val="100000"/>
              </a:lnSpc>
              <a:spcBef>
                <a:spcPts val="0"/>
              </a:spcBef>
              <a:spcAft>
                <a:spcPts val="0"/>
              </a:spcAft>
              <a:buClr>
                <a:srgbClr val="434343"/>
              </a:buClr>
              <a:buSzPts val="2200"/>
              <a:buFont typeface="Montserrat SemiBold"/>
              <a:buAutoNum type="arabicPeriod"/>
            </a:pPr>
            <a:r>
              <a:rPr lang="en" sz="2200">
                <a:solidFill>
                  <a:srgbClr val="434343"/>
                </a:solidFill>
                <a:latin typeface="Montserrat SemiBold"/>
                <a:ea typeface="Montserrat SemiBold"/>
                <a:cs typeface="Montserrat SemiBold"/>
                <a:sym typeface="Montserrat SemiBold"/>
              </a:rPr>
              <a:t>Type the name of your new branch</a:t>
            </a:r>
            <a:endParaRPr sz="2200">
              <a:solidFill>
                <a:srgbClr val="434343"/>
              </a:solidFill>
              <a:latin typeface="Montserrat SemiBold"/>
              <a:ea typeface="Montserrat SemiBold"/>
              <a:cs typeface="Montserrat SemiBold"/>
              <a:sym typeface="Montserrat SemiBold"/>
            </a:endParaRPr>
          </a:p>
          <a:p>
            <a:pPr marL="1485900" marR="0" lvl="0" indent="-368300" algn="l" rtl="0">
              <a:lnSpc>
                <a:spcPct val="100000"/>
              </a:lnSpc>
              <a:spcBef>
                <a:spcPts val="0"/>
              </a:spcBef>
              <a:spcAft>
                <a:spcPts val="0"/>
              </a:spcAft>
              <a:buClr>
                <a:srgbClr val="434343"/>
              </a:buClr>
              <a:buSzPts val="2200"/>
              <a:buFont typeface="Montserrat SemiBold"/>
              <a:buAutoNum type="arabicPeriod"/>
            </a:pPr>
            <a:r>
              <a:rPr lang="en" sz="2200">
                <a:solidFill>
                  <a:srgbClr val="434343"/>
                </a:solidFill>
                <a:latin typeface="Montserrat SemiBold"/>
                <a:ea typeface="Montserrat SemiBold"/>
                <a:cs typeface="Montserrat SemiBold"/>
                <a:sym typeface="Montserrat SemiBold"/>
              </a:rPr>
              <a:t>Press enter</a:t>
            </a:r>
            <a:endParaRPr sz="2200">
              <a:solidFill>
                <a:srgbClr val="434343"/>
              </a:solidFill>
              <a:latin typeface="Montserrat SemiBold"/>
              <a:ea typeface="Montserrat SemiBold"/>
              <a:cs typeface="Montserrat SemiBold"/>
              <a:sym typeface="Montserrat SemiBold"/>
            </a:endParaRPr>
          </a:p>
          <a:p>
            <a:pPr marL="1485900" marR="0" lvl="0" indent="-368300" algn="l" rtl="0">
              <a:lnSpc>
                <a:spcPct val="100000"/>
              </a:lnSpc>
              <a:spcBef>
                <a:spcPts val="0"/>
              </a:spcBef>
              <a:spcAft>
                <a:spcPts val="0"/>
              </a:spcAft>
              <a:buClr>
                <a:srgbClr val="434343"/>
              </a:buClr>
              <a:buSzPts val="2200"/>
              <a:buFont typeface="Montserrat SemiBold"/>
              <a:buAutoNum type="arabicPeriod"/>
            </a:pPr>
            <a:r>
              <a:rPr lang="en" sz="2200">
                <a:solidFill>
                  <a:srgbClr val="434343"/>
                </a:solidFill>
                <a:latin typeface="Montserrat SemiBold"/>
                <a:ea typeface="Montserrat SemiBold"/>
                <a:cs typeface="Montserrat SemiBold"/>
                <a:sym typeface="Montserrat SemiBold"/>
              </a:rPr>
              <a:t>You should now be on your new branch</a:t>
            </a:r>
            <a:endParaRPr sz="220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endParaRPr sz="2200">
              <a:solidFill>
                <a:srgbClr val="434343"/>
              </a:solidFill>
              <a:latin typeface="Montserrat SemiBold"/>
              <a:ea typeface="Montserrat SemiBold"/>
              <a:cs typeface="Montserrat SemiBold"/>
              <a:sym typeface="Montserrat SemiBold"/>
            </a:endParaRPr>
          </a:p>
        </p:txBody>
      </p:sp>
      <p:pic>
        <p:nvPicPr>
          <p:cNvPr id="180" name="Google Shape;180;p26"/>
          <p:cNvPicPr preferRelativeResize="0"/>
          <p:nvPr/>
        </p:nvPicPr>
        <p:blipFill>
          <a:blip r:embed="rId3">
            <a:alphaModFix/>
          </a:blip>
          <a:stretch>
            <a:fillRect/>
          </a:stretch>
        </p:blipFill>
        <p:spPr>
          <a:xfrm>
            <a:off x="6005325" y="1932075"/>
            <a:ext cx="3007200" cy="2102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10</a:t>
            </a:r>
            <a:endParaRPr b="1">
              <a:latin typeface="Montserrat"/>
              <a:ea typeface="Montserrat"/>
              <a:cs typeface="Montserrat"/>
              <a:sym typeface="Montserrat"/>
            </a:endParaRPr>
          </a:p>
        </p:txBody>
      </p:sp>
      <p:cxnSp>
        <p:nvCxnSpPr>
          <p:cNvPr id="186" name="Google Shape;186;p27"/>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187" name="Google Shape;187;p27"/>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sp>
        <p:nvSpPr>
          <p:cNvPr id="188" name="Google Shape;188;p27"/>
          <p:cNvSpPr txBox="1">
            <a:spLocks noGrp="1"/>
          </p:cNvSpPr>
          <p:nvPr>
            <p:ph type="body" idx="1"/>
          </p:nvPr>
        </p:nvSpPr>
        <p:spPr>
          <a:xfrm>
            <a:off x="311700" y="1028225"/>
            <a:ext cx="8386200" cy="3909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200" b="1">
                <a:solidFill>
                  <a:srgbClr val="000000"/>
                </a:solidFill>
                <a:latin typeface="Montserrat"/>
                <a:ea typeface="Montserrat"/>
                <a:cs typeface="Montserrat"/>
                <a:sym typeface="Montserrat"/>
              </a:rPr>
              <a:t>Both</a:t>
            </a:r>
            <a:r>
              <a:rPr lang="en" sz="2200">
                <a:solidFill>
                  <a:srgbClr val="434343"/>
                </a:solidFill>
                <a:latin typeface="Montserrat SemiBold"/>
                <a:ea typeface="Montserrat SemiBold"/>
                <a:cs typeface="Montserrat SemiBold"/>
                <a:sym typeface="Montserrat SemiBold"/>
              </a:rPr>
              <a:t>:</a:t>
            </a:r>
            <a:endParaRPr sz="2200">
              <a:solidFill>
                <a:srgbClr val="434343"/>
              </a:solidFill>
              <a:latin typeface="Montserrat SemiBold"/>
              <a:ea typeface="Montserrat SemiBold"/>
              <a:cs typeface="Montserrat SemiBold"/>
              <a:sym typeface="Montserrat SemiBold"/>
            </a:endParaRPr>
          </a:p>
          <a:p>
            <a:pPr marL="0" marR="0" lvl="0" indent="0" algn="l" rtl="0">
              <a:lnSpc>
                <a:spcPct val="100000"/>
              </a:lnSpc>
              <a:spcBef>
                <a:spcPts val="700"/>
              </a:spcBef>
              <a:spcAft>
                <a:spcPts val="0"/>
              </a:spcAft>
              <a:buNone/>
            </a:pPr>
            <a:r>
              <a:rPr lang="en" sz="2200">
                <a:solidFill>
                  <a:srgbClr val="434343"/>
                </a:solidFill>
                <a:latin typeface="Montserrat SemiBold"/>
                <a:ea typeface="Montserrat SemiBold"/>
                <a:cs typeface="Montserrat SemiBold"/>
                <a:sym typeface="Montserrat SemiBold"/>
              </a:rPr>
              <a:t>You should now have 3 branches:</a:t>
            </a:r>
            <a:endParaRPr sz="2200">
              <a:solidFill>
                <a:srgbClr val="434343"/>
              </a:solidFill>
              <a:latin typeface="Montserrat SemiBold"/>
              <a:ea typeface="Montserrat SemiBold"/>
              <a:cs typeface="Montserrat SemiBold"/>
              <a:sym typeface="Montserrat SemiBold"/>
            </a:endParaRPr>
          </a:p>
          <a:p>
            <a:pPr marL="457200" marR="0" lvl="0" indent="-368300" algn="l" rtl="0">
              <a:lnSpc>
                <a:spcPct val="100000"/>
              </a:lnSpc>
              <a:spcBef>
                <a:spcPts val="700"/>
              </a:spcBef>
              <a:spcAft>
                <a:spcPts val="0"/>
              </a:spcAft>
              <a:buClr>
                <a:srgbClr val="434343"/>
              </a:buClr>
              <a:buSzPts val="2200"/>
              <a:buFont typeface="Montserrat SemiBold"/>
              <a:buAutoNum type="arabicPeriod"/>
            </a:pPr>
            <a:r>
              <a:rPr lang="en" sz="2200">
                <a:solidFill>
                  <a:srgbClr val="434343"/>
                </a:solidFill>
                <a:latin typeface="Montserrat SemiBold"/>
                <a:ea typeface="Montserrat SemiBold"/>
                <a:cs typeface="Montserrat SemiBold"/>
                <a:sym typeface="Montserrat SemiBold"/>
              </a:rPr>
              <a:t>Master</a:t>
            </a:r>
            <a:endParaRPr sz="2200">
              <a:solidFill>
                <a:srgbClr val="434343"/>
              </a:solidFill>
              <a:latin typeface="Montserrat SemiBold"/>
              <a:ea typeface="Montserrat SemiBold"/>
              <a:cs typeface="Montserrat SemiBold"/>
              <a:sym typeface="Montserrat SemiBold"/>
            </a:endParaRPr>
          </a:p>
          <a:p>
            <a:pPr marL="457200" marR="0" lvl="0" indent="-368300" algn="l" rtl="0">
              <a:lnSpc>
                <a:spcPct val="100000"/>
              </a:lnSpc>
              <a:spcBef>
                <a:spcPts val="0"/>
              </a:spcBef>
              <a:spcAft>
                <a:spcPts val="0"/>
              </a:spcAft>
              <a:buClr>
                <a:srgbClr val="0000FF"/>
              </a:buClr>
              <a:buSzPts val="2200"/>
              <a:buFont typeface="Montserrat SemiBold"/>
              <a:buAutoNum type="arabicPeriod"/>
            </a:pPr>
            <a:r>
              <a:rPr lang="en" sz="2200">
                <a:solidFill>
                  <a:srgbClr val="0000FF"/>
                </a:solidFill>
                <a:latin typeface="Montserrat SemiBold"/>
                <a:ea typeface="Montserrat SemiBold"/>
                <a:cs typeface="Montserrat SemiBold"/>
                <a:sym typeface="Montserrat SemiBold"/>
              </a:rPr>
              <a:t>Partner-A</a:t>
            </a:r>
            <a:endParaRPr sz="2200">
              <a:solidFill>
                <a:srgbClr val="0000FF"/>
              </a:solidFill>
              <a:latin typeface="Montserrat SemiBold"/>
              <a:ea typeface="Montserrat SemiBold"/>
              <a:cs typeface="Montserrat SemiBold"/>
              <a:sym typeface="Montserrat SemiBold"/>
            </a:endParaRPr>
          </a:p>
          <a:p>
            <a:pPr marL="457200" marR="0" lvl="0" indent="-368300" algn="l" rtl="0">
              <a:lnSpc>
                <a:spcPct val="100000"/>
              </a:lnSpc>
              <a:spcBef>
                <a:spcPts val="0"/>
              </a:spcBef>
              <a:spcAft>
                <a:spcPts val="0"/>
              </a:spcAft>
              <a:buClr>
                <a:srgbClr val="FF9900"/>
              </a:buClr>
              <a:buSzPts val="2200"/>
              <a:buFont typeface="Montserrat SemiBold"/>
              <a:buAutoNum type="arabicPeriod"/>
            </a:pPr>
            <a:r>
              <a:rPr lang="en" sz="2200">
                <a:solidFill>
                  <a:srgbClr val="FF9900"/>
                </a:solidFill>
                <a:latin typeface="Montserrat SemiBold"/>
                <a:ea typeface="Montserrat SemiBold"/>
                <a:cs typeface="Montserrat SemiBold"/>
                <a:sym typeface="Montserrat SemiBold"/>
              </a:rPr>
              <a:t>Partner-B</a:t>
            </a:r>
            <a:endParaRPr sz="2200">
              <a:solidFill>
                <a:srgbClr val="FF9900"/>
              </a:solidFill>
              <a:latin typeface="Montserrat SemiBold"/>
              <a:ea typeface="Montserrat SemiBold"/>
              <a:cs typeface="Montserrat SemiBold"/>
              <a:sym typeface="Montserrat SemiBold"/>
            </a:endParaRPr>
          </a:p>
          <a:p>
            <a:pPr marL="0" marR="0" lvl="0" indent="0" algn="l" rtl="0">
              <a:lnSpc>
                <a:spcPct val="100000"/>
              </a:lnSpc>
              <a:spcBef>
                <a:spcPts val="700"/>
              </a:spcBef>
              <a:spcAft>
                <a:spcPts val="0"/>
              </a:spcAft>
              <a:buNone/>
            </a:pPr>
            <a:r>
              <a:rPr lang="en" sz="2200">
                <a:solidFill>
                  <a:srgbClr val="434343"/>
                </a:solidFill>
                <a:latin typeface="Montserrat SemiBold"/>
                <a:ea typeface="Montserrat SemiBold"/>
                <a:cs typeface="Montserrat SemiBold"/>
                <a:sym typeface="Montserrat SemiBold"/>
              </a:rPr>
              <a:t>Verify that this is the case!</a:t>
            </a:r>
            <a:endParaRPr sz="2200">
              <a:solidFill>
                <a:srgbClr val="434343"/>
              </a:solidFill>
              <a:latin typeface="Montserrat SemiBold"/>
              <a:ea typeface="Montserrat SemiBold"/>
              <a:cs typeface="Montserrat SemiBold"/>
              <a:sym typeface="Montserrat SemiBold"/>
            </a:endParaRPr>
          </a:p>
          <a:p>
            <a:pPr marL="0" marR="0" lvl="0" indent="0" algn="l" rtl="0">
              <a:lnSpc>
                <a:spcPct val="100000"/>
              </a:lnSpc>
              <a:spcBef>
                <a:spcPts val="700"/>
              </a:spcBef>
              <a:spcAft>
                <a:spcPts val="0"/>
              </a:spcAft>
              <a:buNone/>
            </a:pPr>
            <a:endParaRPr sz="1000">
              <a:solidFill>
                <a:srgbClr val="434343"/>
              </a:solidFill>
              <a:latin typeface="Montserrat SemiBold"/>
              <a:ea typeface="Montserrat SemiBold"/>
              <a:cs typeface="Montserrat SemiBold"/>
              <a:sym typeface="Montserrat SemiBold"/>
            </a:endParaRPr>
          </a:p>
          <a:p>
            <a:pPr marL="457200" lvl="0" indent="-381000" algn="l" rtl="0">
              <a:lnSpc>
                <a:spcPct val="100000"/>
              </a:lnSpc>
              <a:spcBef>
                <a:spcPts val="700"/>
              </a:spcBef>
              <a:spcAft>
                <a:spcPts val="0"/>
              </a:spcAft>
              <a:buClr>
                <a:srgbClr val="434343"/>
              </a:buClr>
              <a:buSzPts val="2400"/>
              <a:buFont typeface="Montserrat"/>
              <a:buChar char="➔"/>
            </a:pPr>
            <a:r>
              <a:rPr lang="en" sz="2400" b="1">
                <a:solidFill>
                  <a:srgbClr val="434343"/>
                </a:solidFill>
                <a:latin typeface="Montserrat"/>
                <a:ea typeface="Montserrat"/>
                <a:cs typeface="Montserrat"/>
                <a:sym typeface="Montserrat"/>
              </a:rPr>
              <a:t>Question: Check your GitHub repo. How many branches does your repo have?</a:t>
            </a:r>
            <a:endParaRPr sz="220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endParaRPr sz="2200">
              <a:solidFill>
                <a:srgbClr val="434343"/>
              </a:solidFill>
              <a:latin typeface="Montserrat SemiBold"/>
              <a:ea typeface="Montserrat SemiBold"/>
              <a:cs typeface="Montserrat SemiBold"/>
              <a:sym typeface="Montserrat SemiBold"/>
            </a:endParaRPr>
          </a:p>
        </p:txBody>
      </p:sp>
      <p:pic>
        <p:nvPicPr>
          <p:cNvPr id="189" name="Google Shape;189;p27"/>
          <p:cNvPicPr preferRelativeResize="0"/>
          <p:nvPr/>
        </p:nvPicPr>
        <p:blipFill>
          <a:blip r:embed="rId3">
            <a:alphaModFix/>
          </a:blip>
          <a:stretch>
            <a:fillRect/>
          </a:stretch>
        </p:blipFill>
        <p:spPr>
          <a:xfrm>
            <a:off x="5596825" y="1320350"/>
            <a:ext cx="3101075" cy="2215050"/>
          </a:xfrm>
          <a:prstGeom prst="rect">
            <a:avLst/>
          </a:prstGeom>
          <a:noFill/>
          <a:ln>
            <a:noFill/>
          </a:ln>
        </p:spPr>
      </p:pic>
      <p:pic>
        <p:nvPicPr>
          <p:cNvPr id="190" name="Google Shape;190;p27">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91" name="Google Shape;191;p27">
            <a:hlinkClick r:id="rId6"/>
          </p:cNvPr>
          <p:cNvSpPr/>
          <p:nvPr/>
        </p:nvSpPr>
        <p:spPr>
          <a:xfrm>
            <a:off x="0" y="5207000"/>
            <a:ext cx="12600" cy="1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11A</a:t>
            </a:r>
            <a:endParaRPr b="1">
              <a:latin typeface="Montserrat"/>
              <a:ea typeface="Montserrat"/>
              <a:cs typeface="Montserrat"/>
              <a:sym typeface="Montserrat"/>
            </a:endParaRPr>
          </a:p>
        </p:txBody>
      </p:sp>
      <p:cxnSp>
        <p:nvCxnSpPr>
          <p:cNvPr id="197" name="Google Shape;197;p28"/>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198" name="Google Shape;198;p28"/>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sp>
        <p:nvSpPr>
          <p:cNvPr id="199" name="Google Shape;199;p28"/>
          <p:cNvSpPr txBox="1">
            <a:spLocks noGrp="1"/>
          </p:cNvSpPr>
          <p:nvPr>
            <p:ph type="body" idx="1"/>
          </p:nvPr>
        </p:nvSpPr>
        <p:spPr>
          <a:xfrm>
            <a:off x="311700" y="1028225"/>
            <a:ext cx="8277900" cy="3909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200" b="1">
                <a:solidFill>
                  <a:srgbClr val="0000FF"/>
                </a:solidFill>
                <a:latin typeface="Montserrat"/>
                <a:ea typeface="Montserrat"/>
                <a:cs typeface="Montserrat"/>
                <a:sym typeface="Montserrat"/>
              </a:rPr>
              <a:t>Partner A</a:t>
            </a:r>
            <a:r>
              <a:rPr lang="en" sz="2200">
                <a:solidFill>
                  <a:srgbClr val="434343"/>
                </a:solidFill>
                <a:latin typeface="Montserrat SemiBold"/>
                <a:ea typeface="Montserrat SemiBold"/>
                <a:cs typeface="Montserrat SemiBold"/>
                <a:sym typeface="Montserrat SemiBold"/>
              </a:rPr>
              <a:t>:</a:t>
            </a:r>
            <a:endParaRPr sz="2200">
              <a:solidFill>
                <a:srgbClr val="434343"/>
              </a:solidFill>
              <a:latin typeface="Montserrat SemiBold"/>
              <a:ea typeface="Montserrat SemiBold"/>
              <a:cs typeface="Montserrat SemiBold"/>
              <a:sym typeface="Montserrat SemiBold"/>
            </a:endParaRPr>
          </a:p>
          <a:p>
            <a:pPr marL="457200" marR="0" lvl="0" indent="-368300" algn="l" rtl="0">
              <a:lnSpc>
                <a:spcPct val="100000"/>
              </a:lnSpc>
              <a:spcBef>
                <a:spcPts val="700"/>
              </a:spcBef>
              <a:spcAft>
                <a:spcPts val="0"/>
              </a:spcAft>
              <a:buClr>
                <a:srgbClr val="434343"/>
              </a:buClr>
              <a:buSzPts val="2200"/>
              <a:buFont typeface="Montserrat SemiBold"/>
              <a:buChar char="❏"/>
            </a:pPr>
            <a:r>
              <a:rPr lang="en" sz="2200">
                <a:solidFill>
                  <a:srgbClr val="434343"/>
                </a:solidFill>
                <a:latin typeface="Montserrat SemiBold"/>
                <a:ea typeface="Montserrat SemiBold"/>
                <a:cs typeface="Montserrat SemiBold"/>
                <a:sym typeface="Montserrat SemiBold"/>
              </a:rPr>
              <a:t>Pull the new changes to your local repository</a:t>
            </a:r>
            <a:endParaRPr sz="2200">
              <a:solidFill>
                <a:srgbClr val="434343"/>
              </a:solidFill>
              <a:latin typeface="Montserrat SemiBold"/>
              <a:ea typeface="Montserrat SemiBold"/>
              <a:cs typeface="Montserrat SemiBold"/>
              <a:sym typeface="Montserrat SemiBold"/>
            </a:endParaRPr>
          </a:p>
          <a:p>
            <a:pPr marL="457200" marR="0" lvl="0" indent="-368300" algn="l" rtl="0">
              <a:lnSpc>
                <a:spcPct val="100000"/>
              </a:lnSpc>
              <a:spcBef>
                <a:spcPts val="0"/>
              </a:spcBef>
              <a:spcAft>
                <a:spcPts val="0"/>
              </a:spcAft>
              <a:buClr>
                <a:srgbClr val="434343"/>
              </a:buClr>
              <a:buSzPts val="2200"/>
              <a:buFont typeface="Montserrat SemiBold"/>
              <a:buAutoNum type="arabicPeriod"/>
            </a:pPr>
            <a:r>
              <a:rPr lang="en" sz="2200">
                <a:solidFill>
                  <a:srgbClr val="434343"/>
                </a:solidFill>
                <a:latin typeface="Montserrat SemiBold"/>
                <a:ea typeface="Montserrat SemiBold"/>
                <a:cs typeface="Montserrat SemiBold"/>
                <a:sym typeface="Montserrat SemiBold"/>
              </a:rPr>
              <a:t>Navigate into your cloned repo</a:t>
            </a:r>
            <a:endParaRPr sz="2200">
              <a:solidFill>
                <a:srgbClr val="434343"/>
              </a:solidFill>
              <a:latin typeface="Montserrat SemiBold"/>
              <a:ea typeface="Montserrat SemiBold"/>
              <a:cs typeface="Montserrat SemiBold"/>
              <a:sym typeface="Montserrat SemiBold"/>
            </a:endParaRPr>
          </a:p>
          <a:p>
            <a:pPr marL="0" marR="0" lvl="0" indent="457200" algn="l" rtl="0">
              <a:lnSpc>
                <a:spcPct val="100000"/>
              </a:lnSpc>
              <a:spcBef>
                <a:spcPts val="700"/>
              </a:spcBef>
              <a:spcAft>
                <a:spcPts val="0"/>
              </a:spcAft>
              <a:buNone/>
            </a:pPr>
            <a:r>
              <a:rPr lang="en" sz="2200" b="1">
                <a:solidFill>
                  <a:srgbClr val="FFFFFF"/>
                </a:solidFill>
                <a:highlight>
                  <a:srgbClr val="000000"/>
                </a:highlight>
                <a:latin typeface="Montserrat"/>
                <a:ea typeface="Montserrat"/>
                <a:cs typeface="Montserrat"/>
                <a:sym typeface="Montserrat"/>
              </a:rPr>
              <a:t>cd ~/path/team-practice</a:t>
            </a:r>
            <a:endParaRPr sz="2200" b="1">
              <a:solidFill>
                <a:srgbClr val="FFFFFF"/>
              </a:solidFill>
              <a:highlight>
                <a:srgbClr val="000000"/>
              </a:highlight>
              <a:latin typeface="Montserrat"/>
              <a:ea typeface="Montserrat"/>
              <a:cs typeface="Montserrat"/>
              <a:sym typeface="Montserrat"/>
            </a:endParaRPr>
          </a:p>
          <a:p>
            <a:pPr marL="0" marR="0" lvl="0" indent="0" algn="l" rtl="0">
              <a:lnSpc>
                <a:spcPct val="100000"/>
              </a:lnSpc>
              <a:spcBef>
                <a:spcPts val="700"/>
              </a:spcBef>
              <a:spcAft>
                <a:spcPts val="0"/>
              </a:spcAft>
              <a:buNone/>
            </a:pPr>
            <a:r>
              <a:rPr lang="en" sz="2200">
                <a:solidFill>
                  <a:srgbClr val="434343"/>
                </a:solidFill>
                <a:latin typeface="Montserrat SemiBold"/>
                <a:ea typeface="Montserrat SemiBold"/>
                <a:cs typeface="Montserrat SemiBold"/>
                <a:sym typeface="Montserrat SemiBold"/>
              </a:rPr>
              <a:t>2. Pull the changes</a:t>
            </a:r>
            <a:endParaRPr sz="2200">
              <a:solidFill>
                <a:srgbClr val="434343"/>
              </a:solidFill>
              <a:latin typeface="Montserrat SemiBold"/>
              <a:ea typeface="Montserrat SemiBold"/>
              <a:cs typeface="Montserrat SemiBold"/>
              <a:sym typeface="Montserrat SemiBold"/>
            </a:endParaRPr>
          </a:p>
          <a:p>
            <a:pPr marL="0" marR="0" lvl="0" indent="0" algn="l" rtl="0">
              <a:lnSpc>
                <a:spcPct val="100000"/>
              </a:lnSpc>
              <a:spcBef>
                <a:spcPts val="700"/>
              </a:spcBef>
              <a:spcAft>
                <a:spcPts val="0"/>
              </a:spcAft>
              <a:buNone/>
            </a:pPr>
            <a:r>
              <a:rPr lang="en" sz="2200">
                <a:solidFill>
                  <a:srgbClr val="434343"/>
                </a:solidFill>
                <a:latin typeface="Montserrat SemiBold"/>
                <a:ea typeface="Montserrat SemiBold"/>
                <a:cs typeface="Montserrat SemiBold"/>
                <a:sym typeface="Montserrat SemiBold"/>
              </a:rPr>
              <a:t>	</a:t>
            </a:r>
            <a:r>
              <a:rPr lang="en" sz="2200" b="1">
                <a:solidFill>
                  <a:srgbClr val="FFFFFF"/>
                </a:solidFill>
                <a:highlight>
                  <a:srgbClr val="000000"/>
                </a:highlight>
                <a:latin typeface="Montserrat"/>
                <a:ea typeface="Montserrat"/>
                <a:cs typeface="Montserrat"/>
                <a:sym typeface="Montserrat"/>
              </a:rPr>
              <a:t>git pull</a:t>
            </a:r>
            <a:endParaRPr sz="2200" b="1">
              <a:solidFill>
                <a:srgbClr val="FFFFFF"/>
              </a:solidFill>
              <a:highlight>
                <a:srgbClr val="000000"/>
              </a:highlight>
              <a:latin typeface="Montserrat"/>
              <a:ea typeface="Montserrat"/>
              <a:cs typeface="Montserrat"/>
              <a:sym typeface="Montserrat"/>
            </a:endParaRPr>
          </a:p>
          <a:p>
            <a:pPr marL="457200" marR="0" lvl="0" indent="0" algn="l" rtl="0">
              <a:lnSpc>
                <a:spcPct val="100000"/>
              </a:lnSpc>
              <a:spcBef>
                <a:spcPts val="700"/>
              </a:spcBef>
              <a:spcAft>
                <a:spcPts val="0"/>
              </a:spcAft>
              <a:buNone/>
            </a:pPr>
            <a:endParaRPr sz="2200">
              <a:solidFill>
                <a:srgbClr val="434343"/>
              </a:solidFill>
              <a:latin typeface="Montserrat SemiBold"/>
              <a:ea typeface="Montserrat SemiBold"/>
              <a:cs typeface="Montserrat SemiBold"/>
              <a:sym typeface="Montserrat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11B</a:t>
            </a:r>
            <a:endParaRPr b="1">
              <a:latin typeface="Montserrat"/>
              <a:ea typeface="Montserrat"/>
              <a:cs typeface="Montserrat"/>
              <a:sym typeface="Montserrat"/>
            </a:endParaRPr>
          </a:p>
        </p:txBody>
      </p:sp>
      <p:cxnSp>
        <p:nvCxnSpPr>
          <p:cNvPr id="205" name="Google Shape;205;p29"/>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206" name="Google Shape;206;p29"/>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sp>
        <p:nvSpPr>
          <p:cNvPr id="207" name="Google Shape;207;p29"/>
          <p:cNvSpPr txBox="1">
            <a:spLocks noGrp="1"/>
          </p:cNvSpPr>
          <p:nvPr>
            <p:ph type="body" idx="1"/>
          </p:nvPr>
        </p:nvSpPr>
        <p:spPr>
          <a:xfrm>
            <a:off x="311700" y="1028225"/>
            <a:ext cx="8277900" cy="3909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200" b="1">
                <a:solidFill>
                  <a:srgbClr val="FF9900"/>
                </a:solidFill>
                <a:latin typeface="Montserrat"/>
                <a:ea typeface="Montserrat"/>
                <a:cs typeface="Montserrat"/>
                <a:sym typeface="Montserrat"/>
              </a:rPr>
              <a:t>Partner B</a:t>
            </a:r>
            <a:r>
              <a:rPr lang="en" sz="2200">
                <a:solidFill>
                  <a:srgbClr val="434343"/>
                </a:solidFill>
                <a:latin typeface="Montserrat SemiBold"/>
                <a:ea typeface="Montserrat SemiBold"/>
                <a:cs typeface="Montserrat SemiBold"/>
                <a:sym typeface="Montserrat SemiBold"/>
              </a:rPr>
              <a:t>:</a:t>
            </a:r>
            <a:endParaRPr sz="2200">
              <a:solidFill>
                <a:srgbClr val="434343"/>
              </a:solidFill>
              <a:latin typeface="Montserrat SemiBold"/>
              <a:ea typeface="Montserrat SemiBold"/>
              <a:cs typeface="Montserrat SemiBold"/>
              <a:sym typeface="Montserrat SemiBold"/>
            </a:endParaRPr>
          </a:p>
          <a:p>
            <a:pPr marL="457200" lvl="0" indent="-368300" algn="l" rtl="0">
              <a:lnSpc>
                <a:spcPct val="100000"/>
              </a:lnSpc>
              <a:spcBef>
                <a:spcPts val="700"/>
              </a:spcBef>
              <a:spcAft>
                <a:spcPts val="0"/>
              </a:spcAft>
              <a:buClr>
                <a:srgbClr val="434343"/>
              </a:buClr>
              <a:buSzPts val="2200"/>
              <a:buFont typeface="Montserrat SemiBold"/>
              <a:buChar char="❏"/>
            </a:pPr>
            <a:r>
              <a:rPr lang="en" sz="2200">
                <a:solidFill>
                  <a:srgbClr val="434343"/>
                </a:solidFill>
                <a:latin typeface="Montserrat SemiBold"/>
                <a:ea typeface="Montserrat SemiBold"/>
                <a:cs typeface="Montserrat SemiBold"/>
                <a:sym typeface="Montserrat SemiBold"/>
              </a:rPr>
              <a:t>Clone the repository to your computer</a:t>
            </a:r>
            <a:endParaRPr sz="2200">
              <a:solidFill>
                <a:srgbClr val="434343"/>
              </a:solidFill>
              <a:latin typeface="Montserrat SemiBold"/>
              <a:ea typeface="Montserrat SemiBold"/>
              <a:cs typeface="Montserrat SemiBold"/>
              <a:sym typeface="Montserrat SemiBold"/>
            </a:endParaRPr>
          </a:p>
          <a:p>
            <a:pPr marL="457200" lvl="0" indent="-368300" algn="l" rtl="0">
              <a:lnSpc>
                <a:spcPct val="100000"/>
              </a:lnSpc>
              <a:spcBef>
                <a:spcPts val="0"/>
              </a:spcBef>
              <a:spcAft>
                <a:spcPts val="0"/>
              </a:spcAft>
              <a:buClr>
                <a:srgbClr val="434343"/>
              </a:buClr>
              <a:buSzPts val="2200"/>
              <a:buFont typeface="Montserrat SemiBold"/>
              <a:buAutoNum type="arabicPeriod"/>
            </a:pPr>
            <a:r>
              <a:rPr lang="en" sz="2200">
                <a:solidFill>
                  <a:srgbClr val="434343"/>
                </a:solidFill>
                <a:latin typeface="Montserrat SemiBold"/>
                <a:ea typeface="Montserrat SemiBold"/>
                <a:cs typeface="Montserrat SemiBold"/>
                <a:sym typeface="Montserrat SemiBold"/>
              </a:rPr>
              <a:t>Navigate into the folder you want this to be located on your local computer</a:t>
            </a:r>
            <a:endParaRPr sz="2200">
              <a:solidFill>
                <a:srgbClr val="434343"/>
              </a:solidFill>
              <a:latin typeface="Montserrat SemiBold"/>
              <a:ea typeface="Montserrat SemiBold"/>
              <a:cs typeface="Montserrat SemiBold"/>
              <a:sym typeface="Montserrat SemiBold"/>
            </a:endParaRPr>
          </a:p>
          <a:p>
            <a:pPr marL="457200" lvl="0" indent="0" algn="l" rtl="0">
              <a:lnSpc>
                <a:spcPct val="100000"/>
              </a:lnSpc>
              <a:spcBef>
                <a:spcPts val="700"/>
              </a:spcBef>
              <a:spcAft>
                <a:spcPts val="0"/>
              </a:spcAft>
              <a:buClr>
                <a:schemeClr val="dk1"/>
              </a:buClr>
              <a:buSzPts val="1100"/>
              <a:buFont typeface="Arial"/>
              <a:buNone/>
            </a:pPr>
            <a:r>
              <a:rPr lang="en" sz="2200" b="1">
                <a:solidFill>
                  <a:srgbClr val="FFFFFF"/>
                </a:solidFill>
                <a:highlight>
                  <a:schemeClr val="dk1"/>
                </a:highlight>
                <a:latin typeface="Montserrat"/>
                <a:ea typeface="Montserrat"/>
                <a:cs typeface="Montserrat"/>
                <a:sym typeface="Montserrat"/>
              </a:rPr>
              <a:t>cd path/to/clone</a:t>
            </a:r>
            <a:endParaRPr sz="2200" b="1">
              <a:solidFill>
                <a:srgbClr val="FFFFFF"/>
              </a:solidFill>
              <a:highlight>
                <a:schemeClr val="dk1"/>
              </a:highlight>
              <a:latin typeface="Montserrat"/>
              <a:ea typeface="Montserrat"/>
              <a:cs typeface="Montserrat"/>
              <a:sym typeface="Montserrat"/>
            </a:endParaRPr>
          </a:p>
          <a:p>
            <a:pPr marL="457200" lvl="0" indent="-368300" algn="l" rtl="0">
              <a:lnSpc>
                <a:spcPct val="100000"/>
              </a:lnSpc>
              <a:spcBef>
                <a:spcPts val="700"/>
              </a:spcBef>
              <a:spcAft>
                <a:spcPts val="0"/>
              </a:spcAft>
              <a:buClr>
                <a:srgbClr val="434343"/>
              </a:buClr>
              <a:buSzPts val="2200"/>
              <a:buFont typeface="Montserrat SemiBold"/>
              <a:buAutoNum type="arabicPeriod"/>
            </a:pPr>
            <a:r>
              <a:rPr lang="en" sz="2200">
                <a:solidFill>
                  <a:srgbClr val="434343"/>
                </a:solidFill>
                <a:latin typeface="Montserrat SemiBold"/>
                <a:ea typeface="Montserrat SemiBold"/>
                <a:cs typeface="Montserrat SemiBold"/>
                <a:sym typeface="Montserrat SemiBold"/>
              </a:rPr>
              <a:t>Clone the repo</a:t>
            </a:r>
            <a:endParaRPr sz="2200">
              <a:solidFill>
                <a:srgbClr val="434343"/>
              </a:solidFill>
              <a:latin typeface="Montserrat SemiBold"/>
              <a:ea typeface="Montserrat SemiBold"/>
              <a:cs typeface="Montserrat SemiBold"/>
              <a:sym typeface="Montserrat SemiBold"/>
            </a:endParaRPr>
          </a:p>
          <a:p>
            <a:pPr marL="457200" lvl="0" indent="0" algn="l" rtl="0">
              <a:lnSpc>
                <a:spcPct val="100000"/>
              </a:lnSpc>
              <a:spcBef>
                <a:spcPts val="700"/>
              </a:spcBef>
              <a:spcAft>
                <a:spcPts val="0"/>
              </a:spcAft>
              <a:buClr>
                <a:schemeClr val="dk1"/>
              </a:buClr>
              <a:buSzPts val="1100"/>
              <a:buFont typeface="Arial"/>
              <a:buNone/>
            </a:pPr>
            <a:r>
              <a:rPr lang="en" sz="2200" b="1">
                <a:solidFill>
                  <a:srgbClr val="FFFFFF"/>
                </a:solidFill>
                <a:highlight>
                  <a:schemeClr val="dk1"/>
                </a:highlight>
                <a:latin typeface="Montserrat"/>
                <a:ea typeface="Montserrat"/>
                <a:cs typeface="Montserrat"/>
                <a:sym typeface="Montserrat"/>
              </a:rPr>
              <a:t>git clone &lt;copied_clone_path_from_github&gt;</a:t>
            </a:r>
            <a:endParaRPr sz="2200">
              <a:solidFill>
                <a:srgbClr val="434343"/>
              </a:solidFill>
              <a:latin typeface="Montserrat SemiBold"/>
              <a:ea typeface="Montserrat SemiBold"/>
              <a:cs typeface="Montserrat SemiBold"/>
              <a:sym typeface="Montserrat SemiBold"/>
            </a:endParaRPr>
          </a:p>
          <a:p>
            <a:pPr marL="457200" lvl="0" indent="-368300" algn="l" rtl="0">
              <a:lnSpc>
                <a:spcPct val="100000"/>
              </a:lnSpc>
              <a:spcBef>
                <a:spcPts val="700"/>
              </a:spcBef>
              <a:spcAft>
                <a:spcPts val="0"/>
              </a:spcAft>
              <a:buClr>
                <a:srgbClr val="434343"/>
              </a:buClr>
              <a:buSzPts val="2200"/>
              <a:buFont typeface="Montserrat SemiBold"/>
              <a:buAutoNum type="arabicPeriod"/>
            </a:pPr>
            <a:r>
              <a:rPr lang="en" sz="2200">
                <a:solidFill>
                  <a:srgbClr val="434343"/>
                </a:solidFill>
                <a:latin typeface="Montserrat SemiBold"/>
                <a:ea typeface="Montserrat SemiBold"/>
                <a:cs typeface="Montserrat SemiBold"/>
                <a:sym typeface="Montserrat SemiBold"/>
              </a:rPr>
              <a:t>Navigate into the cloned repo</a:t>
            </a:r>
            <a:endParaRPr sz="2200">
              <a:solidFill>
                <a:srgbClr val="434343"/>
              </a:solidFill>
              <a:latin typeface="Montserrat SemiBold"/>
              <a:ea typeface="Montserrat SemiBold"/>
              <a:cs typeface="Montserrat SemiBold"/>
              <a:sym typeface="Montserrat SemiBold"/>
            </a:endParaRPr>
          </a:p>
          <a:p>
            <a:pPr marL="457200" lvl="0" indent="0" algn="l" rtl="0">
              <a:lnSpc>
                <a:spcPct val="100000"/>
              </a:lnSpc>
              <a:spcBef>
                <a:spcPts val="700"/>
              </a:spcBef>
              <a:spcAft>
                <a:spcPts val="0"/>
              </a:spcAft>
              <a:buClr>
                <a:schemeClr val="dk1"/>
              </a:buClr>
              <a:buSzPts val="1100"/>
              <a:buFont typeface="Arial"/>
              <a:buNone/>
            </a:pPr>
            <a:r>
              <a:rPr lang="en" sz="2200" b="1">
                <a:solidFill>
                  <a:srgbClr val="FFFFFF"/>
                </a:solidFill>
                <a:highlight>
                  <a:schemeClr val="dk1"/>
                </a:highlight>
                <a:latin typeface="Montserrat"/>
                <a:ea typeface="Montserrat"/>
                <a:cs typeface="Montserrat"/>
                <a:sym typeface="Montserrat"/>
              </a:rPr>
              <a:t>cd team-practice</a:t>
            </a:r>
            <a:endParaRPr sz="220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endParaRPr sz="2200">
              <a:solidFill>
                <a:srgbClr val="434343"/>
              </a:solidFill>
              <a:latin typeface="Montserrat SemiBold"/>
              <a:ea typeface="Montserrat SemiBold"/>
              <a:cs typeface="Montserrat SemiBold"/>
              <a:sym typeface="Montserrat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12A</a:t>
            </a:r>
            <a:endParaRPr b="1">
              <a:latin typeface="Montserrat"/>
              <a:ea typeface="Montserrat"/>
              <a:cs typeface="Montserrat"/>
              <a:sym typeface="Montserrat"/>
            </a:endParaRPr>
          </a:p>
        </p:txBody>
      </p:sp>
      <p:cxnSp>
        <p:nvCxnSpPr>
          <p:cNvPr id="213" name="Google Shape;213;p30"/>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214" name="Google Shape;214;p30"/>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sp>
        <p:nvSpPr>
          <p:cNvPr id="215" name="Google Shape;215;p30"/>
          <p:cNvSpPr txBox="1">
            <a:spLocks noGrp="1"/>
          </p:cNvSpPr>
          <p:nvPr>
            <p:ph type="body" idx="1"/>
          </p:nvPr>
        </p:nvSpPr>
        <p:spPr>
          <a:xfrm>
            <a:off x="311700" y="1028225"/>
            <a:ext cx="8277900" cy="3909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200" b="1">
                <a:solidFill>
                  <a:srgbClr val="0000FF"/>
                </a:solidFill>
                <a:latin typeface="Montserrat"/>
                <a:ea typeface="Montserrat"/>
                <a:cs typeface="Montserrat"/>
                <a:sym typeface="Montserrat"/>
              </a:rPr>
              <a:t>Partner A</a:t>
            </a:r>
            <a:r>
              <a:rPr lang="en" sz="2200">
                <a:solidFill>
                  <a:srgbClr val="434343"/>
                </a:solidFill>
                <a:latin typeface="Montserrat SemiBold"/>
                <a:ea typeface="Montserrat SemiBold"/>
                <a:cs typeface="Montserrat SemiBold"/>
                <a:sym typeface="Montserrat SemiBold"/>
              </a:rPr>
              <a:t>:</a:t>
            </a:r>
            <a:endParaRPr sz="2200">
              <a:solidFill>
                <a:srgbClr val="434343"/>
              </a:solidFill>
              <a:latin typeface="Montserrat SemiBold"/>
              <a:ea typeface="Montserrat SemiBold"/>
              <a:cs typeface="Montserrat SemiBold"/>
              <a:sym typeface="Montserrat SemiBold"/>
            </a:endParaRPr>
          </a:p>
          <a:p>
            <a:pPr marL="457200" marR="0" lvl="0" indent="-368300" algn="l" rtl="0">
              <a:lnSpc>
                <a:spcPct val="100000"/>
              </a:lnSpc>
              <a:spcBef>
                <a:spcPts val="700"/>
              </a:spcBef>
              <a:spcAft>
                <a:spcPts val="0"/>
              </a:spcAft>
              <a:buClr>
                <a:srgbClr val="434343"/>
              </a:buClr>
              <a:buSzPts val="2200"/>
              <a:buFont typeface="Montserrat SemiBold"/>
              <a:buChar char="❏"/>
            </a:pPr>
            <a:r>
              <a:rPr lang="en" sz="2200">
                <a:solidFill>
                  <a:srgbClr val="434343"/>
                </a:solidFill>
                <a:latin typeface="Montserrat SemiBold"/>
                <a:ea typeface="Montserrat SemiBold"/>
                <a:cs typeface="Montserrat SemiBold"/>
                <a:sym typeface="Montserrat SemiBold"/>
              </a:rPr>
              <a:t>Change to your branch of the local repo</a:t>
            </a:r>
            <a:endParaRPr sz="2200">
              <a:solidFill>
                <a:srgbClr val="434343"/>
              </a:solidFill>
              <a:latin typeface="Montserrat SemiBold"/>
              <a:ea typeface="Montserrat SemiBold"/>
              <a:cs typeface="Montserrat SemiBold"/>
              <a:sym typeface="Montserrat SemiBold"/>
            </a:endParaRPr>
          </a:p>
          <a:p>
            <a:pPr marL="0" marR="0" lvl="0" indent="457200" algn="l" rtl="0">
              <a:lnSpc>
                <a:spcPct val="100000"/>
              </a:lnSpc>
              <a:spcBef>
                <a:spcPts val="700"/>
              </a:spcBef>
              <a:spcAft>
                <a:spcPts val="0"/>
              </a:spcAft>
              <a:buNone/>
            </a:pPr>
            <a:r>
              <a:rPr lang="en" sz="2200" b="1">
                <a:solidFill>
                  <a:srgbClr val="FFFFFF"/>
                </a:solidFill>
                <a:highlight>
                  <a:srgbClr val="000000"/>
                </a:highlight>
                <a:latin typeface="Montserrat"/>
                <a:ea typeface="Montserrat"/>
                <a:cs typeface="Montserrat"/>
                <a:sym typeface="Montserrat"/>
              </a:rPr>
              <a:t>git checkout Partner-A</a:t>
            </a:r>
            <a:endParaRPr sz="2200" b="1">
              <a:solidFill>
                <a:srgbClr val="FFFFFF"/>
              </a:solidFill>
              <a:highlight>
                <a:srgbClr val="000000"/>
              </a:highlight>
              <a:latin typeface="Montserrat"/>
              <a:ea typeface="Montserrat"/>
              <a:cs typeface="Montserrat"/>
              <a:sym typeface="Montserrat"/>
            </a:endParaRPr>
          </a:p>
          <a:p>
            <a:pPr marL="457200" marR="0" lvl="0" indent="0" algn="l" rtl="0">
              <a:lnSpc>
                <a:spcPct val="100000"/>
              </a:lnSpc>
              <a:spcBef>
                <a:spcPts val="700"/>
              </a:spcBef>
              <a:spcAft>
                <a:spcPts val="0"/>
              </a:spcAft>
              <a:buNone/>
            </a:pPr>
            <a:r>
              <a:rPr lang="en" sz="2200" i="1">
                <a:solidFill>
                  <a:srgbClr val="434343"/>
                </a:solidFill>
                <a:latin typeface="Montserrat SemiBold"/>
                <a:ea typeface="Montserrat SemiBold"/>
                <a:cs typeface="Montserrat SemiBold"/>
                <a:sym typeface="Montserrat SemiBold"/>
              </a:rPr>
              <a:t>(you should see a message saying “Switched to a new branch ‘Partner-A’”)</a:t>
            </a:r>
            <a:endParaRPr sz="2200">
              <a:solidFill>
                <a:srgbClr val="434343"/>
              </a:solidFill>
              <a:latin typeface="Montserrat SemiBold"/>
              <a:ea typeface="Montserrat SemiBold"/>
              <a:cs typeface="Montserrat SemiBold"/>
              <a:sym typeface="Montserrat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12B</a:t>
            </a:r>
            <a:endParaRPr b="1">
              <a:latin typeface="Montserrat"/>
              <a:ea typeface="Montserrat"/>
              <a:cs typeface="Montserrat"/>
              <a:sym typeface="Montserrat"/>
            </a:endParaRPr>
          </a:p>
        </p:txBody>
      </p:sp>
      <p:cxnSp>
        <p:nvCxnSpPr>
          <p:cNvPr id="221" name="Google Shape;221;p31"/>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222" name="Google Shape;222;p31"/>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sp>
        <p:nvSpPr>
          <p:cNvPr id="223" name="Google Shape;223;p31"/>
          <p:cNvSpPr txBox="1">
            <a:spLocks noGrp="1"/>
          </p:cNvSpPr>
          <p:nvPr>
            <p:ph type="body" idx="1"/>
          </p:nvPr>
        </p:nvSpPr>
        <p:spPr>
          <a:xfrm>
            <a:off x="311700" y="1028225"/>
            <a:ext cx="8277900" cy="3909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200" b="1">
                <a:solidFill>
                  <a:srgbClr val="FF9900"/>
                </a:solidFill>
                <a:latin typeface="Montserrat"/>
                <a:ea typeface="Montserrat"/>
                <a:cs typeface="Montserrat"/>
                <a:sym typeface="Montserrat"/>
              </a:rPr>
              <a:t>Partner B</a:t>
            </a:r>
            <a:r>
              <a:rPr lang="en" sz="2200">
                <a:solidFill>
                  <a:srgbClr val="434343"/>
                </a:solidFill>
                <a:latin typeface="Montserrat SemiBold"/>
                <a:ea typeface="Montserrat SemiBold"/>
                <a:cs typeface="Montserrat SemiBold"/>
                <a:sym typeface="Montserrat SemiBold"/>
              </a:rPr>
              <a:t>:</a:t>
            </a:r>
            <a:endParaRPr sz="2200">
              <a:solidFill>
                <a:srgbClr val="434343"/>
              </a:solidFill>
              <a:latin typeface="Montserrat SemiBold"/>
              <a:ea typeface="Montserrat SemiBold"/>
              <a:cs typeface="Montserrat SemiBold"/>
              <a:sym typeface="Montserrat SemiBold"/>
            </a:endParaRPr>
          </a:p>
          <a:p>
            <a:pPr marL="457200" marR="0" lvl="0" indent="-368300" algn="l" rtl="0">
              <a:lnSpc>
                <a:spcPct val="100000"/>
              </a:lnSpc>
              <a:spcBef>
                <a:spcPts val="700"/>
              </a:spcBef>
              <a:spcAft>
                <a:spcPts val="0"/>
              </a:spcAft>
              <a:buClr>
                <a:srgbClr val="434343"/>
              </a:buClr>
              <a:buSzPts val="2200"/>
              <a:buFont typeface="Montserrat SemiBold"/>
              <a:buChar char="❏"/>
            </a:pPr>
            <a:r>
              <a:rPr lang="en" sz="2200">
                <a:solidFill>
                  <a:srgbClr val="434343"/>
                </a:solidFill>
                <a:latin typeface="Montserrat SemiBold"/>
                <a:ea typeface="Montserrat SemiBold"/>
                <a:cs typeface="Montserrat SemiBold"/>
                <a:sym typeface="Montserrat SemiBold"/>
              </a:rPr>
              <a:t>Change to your branch of the local repo</a:t>
            </a:r>
            <a:endParaRPr sz="2200">
              <a:solidFill>
                <a:srgbClr val="434343"/>
              </a:solidFill>
              <a:latin typeface="Montserrat SemiBold"/>
              <a:ea typeface="Montserrat SemiBold"/>
              <a:cs typeface="Montserrat SemiBold"/>
              <a:sym typeface="Montserrat SemiBold"/>
            </a:endParaRPr>
          </a:p>
          <a:p>
            <a:pPr marL="0" marR="0" lvl="0" indent="457200" algn="l" rtl="0">
              <a:lnSpc>
                <a:spcPct val="100000"/>
              </a:lnSpc>
              <a:spcBef>
                <a:spcPts val="700"/>
              </a:spcBef>
              <a:spcAft>
                <a:spcPts val="0"/>
              </a:spcAft>
              <a:buNone/>
            </a:pPr>
            <a:r>
              <a:rPr lang="en" sz="2200" b="1">
                <a:solidFill>
                  <a:srgbClr val="FFFFFF"/>
                </a:solidFill>
                <a:highlight>
                  <a:srgbClr val="000000"/>
                </a:highlight>
                <a:latin typeface="Montserrat"/>
                <a:ea typeface="Montserrat"/>
                <a:cs typeface="Montserrat"/>
                <a:sym typeface="Montserrat"/>
              </a:rPr>
              <a:t>git checkout Partner-B</a:t>
            </a:r>
            <a:endParaRPr sz="2200" b="1">
              <a:solidFill>
                <a:srgbClr val="FFFFFF"/>
              </a:solidFill>
              <a:highlight>
                <a:srgbClr val="000000"/>
              </a:highlight>
              <a:latin typeface="Montserrat"/>
              <a:ea typeface="Montserrat"/>
              <a:cs typeface="Montserrat"/>
              <a:sym typeface="Montserrat"/>
            </a:endParaRPr>
          </a:p>
          <a:p>
            <a:pPr marL="457200" marR="0" lvl="0" indent="0" algn="l" rtl="0">
              <a:lnSpc>
                <a:spcPct val="100000"/>
              </a:lnSpc>
              <a:spcBef>
                <a:spcPts val="700"/>
              </a:spcBef>
              <a:spcAft>
                <a:spcPts val="0"/>
              </a:spcAft>
              <a:buNone/>
            </a:pPr>
            <a:r>
              <a:rPr lang="en" sz="2200" i="1">
                <a:solidFill>
                  <a:srgbClr val="434343"/>
                </a:solidFill>
                <a:latin typeface="Montserrat SemiBold"/>
                <a:ea typeface="Montserrat SemiBold"/>
                <a:cs typeface="Montserrat SemiBold"/>
                <a:sym typeface="Montserrat SemiBold"/>
              </a:rPr>
              <a:t>(you should see a message saying “Switched to a new branch ‘Partner-B’”)</a:t>
            </a:r>
            <a:endParaRPr sz="2200">
              <a:solidFill>
                <a:srgbClr val="434343"/>
              </a:solidFill>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LEARNING OBJECTIVES</a:t>
            </a:r>
            <a:endParaRPr b="1">
              <a:latin typeface="Montserrat"/>
              <a:ea typeface="Montserrat"/>
              <a:cs typeface="Montserrat"/>
              <a:sym typeface="Montserrat"/>
            </a:endParaRPr>
          </a:p>
        </p:txBody>
      </p:sp>
      <p:sp>
        <p:nvSpPr>
          <p:cNvPr id="62" name="Google Shape;62;p14"/>
          <p:cNvSpPr txBox="1">
            <a:spLocks noGrp="1"/>
          </p:cNvSpPr>
          <p:nvPr>
            <p:ph type="body" idx="1"/>
          </p:nvPr>
        </p:nvSpPr>
        <p:spPr>
          <a:xfrm>
            <a:off x="311700" y="1221050"/>
            <a:ext cx="8520600" cy="3348000"/>
          </a:xfrm>
          <a:prstGeom prst="rect">
            <a:avLst/>
          </a:prstGeom>
        </p:spPr>
        <p:txBody>
          <a:bodyPr spcFirstLastPara="1" wrap="square" lIns="91425" tIns="91425" rIns="91425" bIns="91425" anchor="t" anchorCtr="0">
            <a:noAutofit/>
          </a:bodyPr>
          <a:lstStyle/>
          <a:p>
            <a:pPr marL="0" lvl="0" indent="0" algn="l" rtl="0">
              <a:lnSpc>
                <a:spcPct val="100000"/>
              </a:lnSpc>
              <a:spcBef>
                <a:spcPts val="700"/>
              </a:spcBef>
              <a:spcAft>
                <a:spcPts val="0"/>
              </a:spcAft>
              <a:buNone/>
            </a:pPr>
            <a:r>
              <a:rPr lang="en" sz="2400">
                <a:solidFill>
                  <a:srgbClr val="434343"/>
                </a:solidFill>
                <a:latin typeface="Montserrat SemiBold"/>
                <a:ea typeface="Montserrat SemiBold"/>
                <a:cs typeface="Montserrat SemiBold"/>
                <a:sym typeface="Montserrat SemiBold"/>
              </a:rPr>
              <a:t>After this lesson, you will be able to:</a:t>
            </a:r>
            <a:endParaRPr sz="2400">
              <a:solidFill>
                <a:srgbClr val="434343"/>
              </a:solidFill>
              <a:latin typeface="Montserrat SemiBold"/>
              <a:ea typeface="Montserrat SemiBold"/>
              <a:cs typeface="Montserrat SemiBold"/>
              <a:sym typeface="Montserrat SemiBold"/>
            </a:endParaRPr>
          </a:p>
          <a:p>
            <a:pPr marL="914400" marR="0" lvl="0" indent="-381000" algn="l" rtl="0">
              <a:lnSpc>
                <a:spcPct val="100000"/>
              </a:lnSpc>
              <a:spcBef>
                <a:spcPts val="700"/>
              </a:spcBef>
              <a:spcAft>
                <a:spcPts val="0"/>
              </a:spcAft>
              <a:buClr>
                <a:srgbClr val="434343"/>
              </a:buClr>
              <a:buSzPts val="2400"/>
              <a:buFont typeface="Montserrat SemiBold"/>
              <a:buChar char="❏"/>
            </a:pPr>
            <a:r>
              <a:rPr lang="en" sz="2400">
                <a:solidFill>
                  <a:srgbClr val="434343"/>
                </a:solidFill>
                <a:latin typeface="Montserrat SemiBold"/>
                <a:ea typeface="Montserrat SemiBold"/>
                <a:cs typeface="Montserrat SemiBold"/>
                <a:sym typeface="Montserrat SemiBold"/>
              </a:rPr>
              <a:t>Use GitHub as a resource for working on Data Science projects with teams</a:t>
            </a:r>
            <a:endParaRPr sz="2400">
              <a:solidFill>
                <a:srgbClr val="434343"/>
              </a:solidFill>
              <a:latin typeface="Montserrat SemiBold"/>
              <a:ea typeface="Montserrat SemiBold"/>
              <a:cs typeface="Montserrat SemiBold"/>
              <a:sym typeface="Montserrat SemiBold"/>
            </a:endParaRPr>
          </a:p>
        </p:txBody>
      </p:sp>
      <p:cxnSp>
        <p:nvCxnSpPr>
          <p:cNvPr id="63" name="Google Shape;63;p14"/>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64" name="Google Shape;64;p14"/>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pic>
        <p:nvPicPr>
          <p:cNvPr id="65" name="Google Shape;65;p14" descr="GA-Cog-900.png"/>
          <p:cNvPicPr preferRelativeResize="0"/>
          <p:nvPr/>
        </p:nvPicPr>
        <p:blipFill rotWithShape="1">
          <a:blip r:embed="rId3">
            <a:alphaModFix/>
          </a:blip>
          <a:srcRect/>
          <a:stretch/>
        </p:blipFill>
        <p:spPr>
          <a:xfrm>
            <a:off x="8273950" y="4285675"/>
            <a:ext cx="792600"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13</a:t>
            </a:r>
            <a:endParaRPr b="1">
              <a:latin typeface="Montserrat"/>
              <a:ea typeface="Montserrat"/>
              <a:cs typeface="Montserrat"/>
              <a:sym typeface="Montserrat"/>
            </a:endParaRPr>
          </a:p>
        </p:txBody>
      </p:sp>
      <p:cxnSp>
        <p:nvCxnSpPr>
          <p:cNvPr id="229" name="Google Shape;229;p32"/>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230" name="Google Shape;230;p32"/>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sp>
        <p:nvSpPr>
          <p:cNvPr id="231" name="Google Shape;231;p32"/>
          <p:cNvSpPr txBox="1">
            <a:spLocks noGrp="1"/>
          </p:cNvSpPr>
          <p:nvPr>
            <p:ph type="body" idx="1"/>
          </p:nvPr>
        </p:nvSpPr>
        <p:spPr>
          <a:xfrm>
            <a:off x="311700" y="1028225"/>
            <a:ext cx="8277900" cy="3909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200" b="1">
                <a:solidFill>
                  <a:srgbClr val="000000"/>
                </a:solidFill>
                <a:latin typeface="Montserrat"/>
                <a:ea typeface="Montserrat"/>
                <a:cs typeface="Montserrat"/>
                <a:sym typeface="Montserrat"/>
              </a:rPr>
              <a:t>Both</a:t>
            </a:r>
            <a:r>
              <a:rPr lang="en" sz="2200">
                <a:solidFill>
                  <a:srgbClr val="434343"/>
                </a:solidFill>
                <a:latin typeface="Montserrat SemiBold"/>
                <a:ea typeface="Montserrat SemiBold"/>
                <a:cs typeface="Montserrat SemiBold"/>
                <a:sym typeface="Montserrat SemiBold"/>
              </a:rPr>
              <a:t>:</a:t>
            </a:r>
            <a:endParaRPr sz="2200">
              <a:solidFill>
                <a:srgbClr val="434343"/>
              </a:solidFill>
              <a:latin typeface="Montserrat SemiBold"/>
              <a:ea typeface="Montserrat SemiBold"/>
              <a:cs typeface="Montserrat SemiBold"/>
              <a:sym typeface="Montserrat SemiBold"/>
            </a:endParaRPr>
          </a:p>
          <a:p>
            <a:pPr marL="457200" marR="0" lvl="0" indent="-368300" algn="l" rtl="0">
              <a:lnSpc>
                <a:spcPct val="100000"/>
              </a:lnSpc>
              <a:spcBef>
                <a:spcPts val="700"/>
              </a:spcBef>
              <a:spcAft>
                <a:spcPts val="0"/>
              </a:spcAft>
              <a:buClr>
                <a:srgbClr val="434343"/>
              </a:buClr>
              <a:buSzPts val="2200"/>
              <a:buFont typeface="Montserrat SemiBold"/>
              <a:buChar char="❏"/>
            </a:pPr>
            <a:r>
              <a:rPr lang="en" sz="2200">
                <a:solidFill>
                  <a:srgbClr val="434343"/>
                </a:solidFill>
                <a:latin typeface="Montserrat SemiBold"/>
                <a:ea typeface="Montserrat SemiBold"/>
                <a:cs typeface="Montserrat SemiBold"/>
                <a:sym typeface="Montserrat SemiBold"/>
              </a:rPr>
              <a:t>Open up Jupyter notebook and work on your section of the Models.ipynb file</a:t>
            </a:r>
            <a:endParaRPr sz="2200">
              <a:solidFill>
                <a:srgbClr val="434343"/>
              </a:solidFill>
              <a:latin typeface="Montserrat SemiBold"/>
              <a:ea typeface="Montserrat SemiBold"/>
              <a:cs typeface="Montserrat SemiBold"/>
              <a:sym typeface="Montserrat SemiBold"/>
            </a:endParaRPr>
          </a:p>
          <a:p>
            <a:pPr marL="0" marR="0" lvl="0" indent="0" algn="l" rtl="0">
              <a:lnSpc>
                <a:spcPct val="100000"/>
              </a:lnSpc>
              <a:spcBef>
                <a:spcPts val="700"/>
              </a:spcBef>
              <a:spcAft>
                <a:spcPts val="0"/>
              </a:spcAft>
              <a:buNone/>
            </a:pPr>
            <a:endParaRPr sz="2200">
              <a:solidFill>
                <a:srgbClr val="434343"/>
              </a:solidFill>
              <a:latin typeface="Montserrat SemiBold"/>
              <a:ea typeface="Montserrat SemiBold"/>
              <a:cs typeface="Montserrat SemiBold"/>
              <a:sym typeface="Montserrat SemiBold"/>
            </a:endParaRPr>
          </a:p>
          <a:p>
            <a:pPr marL="0" marR="0" lvl="0" indent="0" algn="l" rtl="0">
              <a:lnSpc>
                <a:spcPct val="100000"/>
              </a:lnSpc>
              <a:spcBef>
                <a:spcPts val="700"/>
              </a:spcBef>
              <a:spcAft>
                <a:spcPts val="0"/>
              </a:spcAft>
              <a:buNone/>
            </a:pPr>
            <a:endParaRPr sz="2200">
              <a:solidFill>
                <a:srgbClr val="434343"/>
              </a:solidFill>
              <a:latin typeface="Montserrat SemiBold"/>
              <a:ea typeface="Montserrat SemiBold"/>
              <a:cs typeface="Montserrat SemiBold"/>
              <a:sym typeface="Montserrat SemiBold"/>
            </a:endParaRPr>
          </a:p>
          <a:p>
            <a:pPr marL="457200" lvl="0" indent="-381000" algn="l" rtl="0">
              <a:lnSpc>
                <a:spcPct val="100000"/>
              </a:lnSpc>
              <a:spcBef>
                <a:spcPts val="700"/>
              </a:spcBef>
              <a:spcAft>
                <a:spcPts val="0"/>
              </a:spcAft>
              <a:buClr>
                <a:srgbClr val="434343"/>
              </a:buClr>
              <a:buSzPts val="2400"/>
              <a:buFont typeface="Montserrat"/>
              <a:buChar char="➔"/>
            </a:pPr>
            <a:r>
              <a:rPr lang="en" sz="2400" b="1">
                <a:solidFill>
                  <a:srgbClr val="434343"/>
                </a:solidFill>
                <a:latin typeface="Montserrat"/>
                <a:ea typeface="Montserrat"/>
                <a:cs typeface="Montserrat"/>
                <a:sym typeface="Montserrat"/>
              </a:rPr>
              <a:t>Question: Did you complete your section of the notebook?</a:t>
            </a:r>
            <a:endParaRPr sz="2200">
              <a:solidFill>
                <a:srgbClr val="434343"/>
              </a:solidFill>
              <a:latin typeface="Montserrat SemiBold"/>
              <a:ea typeface="Montserrat SemiBold"/>
              <a:cs typeface="Montserrat SemiBold"/>
              <a:sym typeface="Montserrat SemiBold"/>
            </a:endParaRPr>
          </a:p>
        </p:txBody>
      </p:sp>
      <p:pic>
        <p:nvPicPr>
          <p:cNvPr id="232" name="Google Shape;232;p3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33" name="Google Shape;233;p32">
            <a:hlinkClick r:id="rId5"/>
          </p:cNvPr>
          <p:cNvSpPr/>
          <p:nvPr/>
        </p:nvSpPr>
        <p:spPr>
          <a:xfrm>
            <a:off x="0" y="5207000"/>
            <a:ext cx="12600" cy="1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14</a:t>
            </a:r>
            <a:endParaRPr b="1">
              <a:latin typeface="Montserrat"/>
              <a:ea typeface="Montserrat"/>
              <a:cs typeface="Montserrat"/>
              <a:sym typeface="Montserrat"/>
            </a:endParaRPr>
          </a:p>
        </p:txBody>
      </p:sp>
      <p:cxnSp>
        <p:nvCxnSpPr>
          <p:cNvPr id="239" name="Google Shape;239;p33"/>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240" name="Google Shape;240;p33"/>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sp>
        <p:nvSpPr>
          <p:cNvPr id="241" name="Google Shape;241;p33"/>
          <p:cNvSpPr txBox="1">
            <a:spLocks noGrp="1"/>
          </p:cNvSpPr>
          <p:nvPr>
            <p:ph type="body" idx="1"/>
          </p:nvPr>
        </p:nvSpPr>
        <p:spPr>
          <a:xfrm>
            <a:off x="156925" y="1028225"/>
            <a:ext cx="8913900" cy="3909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000" b="1">
                <a:solidFill>
                  <a:srgbClr val="000000"/>
                </a:solidFill>
                <a:latin typeface="Montserrat"/>
                <a:ea typeface="Montserrat"/>
                <a:cs typeface="Montserrat"/>
                <a:sym typeface="Montserrat"/>
              </a:rPr>
              <a:t>Both</a:t>
            </a:r>
            <a:r>
              <a:rPr lang="en" sz="2000">
                <a:solidFill>
                  <a:srgbClr val="434343"/>
                </a:solidFill>
                <a:latin typeface="Montserrat SemiBold"/>
                <a:ea typeface="Montserrat SemiBold"/>
                <a:cs typeface="Montserrat SemiBold"/>
                <a:sym typeface="Montserrat SemiBold"/>
              </a:rPr>
              <a:t>:</a:t>
            </a:r>
            <a:endParaRPr sz="2000">
              <a:solidFill>
                <a:srgbClr val="434343"/>
              </a:solidFill>
              <a:latin typeface="Montserrat SemiBold"/>
              <a:ea typeface="Montserrat SemiBold"/>
              <a:cs typeface="Montserrat SemiBold"/>
              <a:sym typeface="Montserrat SemiBold"/>
            </a:endParaRPr>
          </a:p>
          <a:p>
            <a:pPr marL="457200" marR="0" lvl="0" indent="-355600" algn="l" rtl="0">
              <a:lnSpc>
                <a:spcPct val="100000"/>
              </a:lnSpc>
              <a:spcBef>
                <a:spcPts val="700"/>
              </a:spcBef>
              <a:spcAft>
                <a:spcPts val="0"/>
              </a:spcAft>
              <a:buClr>
                <a:srgbClr val="434343"/>
              </a:buClr>
              <a:buSzPts val="2000"/>
              <a:buFont typeface="Montserrat SemiBold"/>
              <a:buChar char="❏"/>
            </a:pPr>
            <a:r>
              <a:rPr lang="en" sz="2000">
                <a:solidFill>
                  <a:srgbClr val="434343"/>
                </a:solidFill>
                <a:latin typeface="Montserrat SemiBold"/>
                <a:ea typeface="Montserrat SemiBold"/>
                <a:cs typeface="Montserrat SemiBold"/>
                <a:sym typeface="Montserrat SemiBold"/>
              </a:rPr>
              <a:t>When your section is complete, add, commit, and push your changes to your remote branch (before you do this, you can make sure you are working in your branch by typing </a:t>
            </a:r>
            <a:r>
              <a:rPr lang="en" sz="2000">
                <a:solidFill>
                  <a:srgbClr val="FFFFFF"/>
                </a:solidFill>
                <a:highlight>
                  <a:srgbClr val="000000"/>
                </a:highlight>
                <a:latin typeface="Montserrat SemiBold"/>
                <a:ea typeface="Montserrat SemiBold"/>
                <a:cs typeface="Montserrat SemiBold"/>
                <a:sym typeface="Montserrat SemiBold"/>
              </a:rPr>
              <a:t>git branch</a:t>
            </a:r>
            <a:r>
              <a:rPr lang="en" sz="2000">
                <a:solidFill>
                  <a:srgbClr val="434343"/>
                </a:solidFill>
                <a:latin typeface="Montserrat SemiBold"/>
                <a:ea typeface="Montserrat SemiBold"/>
                <a:cs typeface="Montserrat SemiBold"/>
                <a:sym typeface="Montserrat SemiBold"/>
              </a:rPr>
              <a:t> and checking that yours is starred)</a:t>
            </a:r>
            <a:endParaRPr sz="2000">
              <a:solidFill>
                <a:srgbClr val="434343"/>
              </a:solidFill>
              <a:latin typeface="Montserrat SemiBold"/>
              <a:ea typeface="Montserrat SemiBold"/>
              <a:cs typeface="Montserrat SemiBold"/>
              <a:sym typeface="Montserrat SemiBold"/>
            </a:endParaRPr>
          </a:p>
          <a:p>
            <a:pPr marL="457200" lvl="0" indent="-355600" algn="l" rtl="0">
              <a:lnSpc>
                <a:spcPct val="100000"/>
              </a:lnSpc>
              <a:spcBef>
                <a:spcPts val="0"/>
              </a:spcBef>
              <a:spcAft>
                <a:spcPts val="0"/>
              </a:spcAft>
              <a:buClr>
                <a:srgbClr val="434343"/>
              </a:buClr>
              <a:buSzPts val="2000"/>
              <a:buFont typeface="Montserrat SemiBold"/>
              <a:buChar char="❏"/>
            </a:pPr>
            <a:r>
              <a:rPr lang="en" sz="2000">
                <a:solidFill>
                  <a:srgbClr val="434343"/>
                </a:solidFill>
                <a:latin typeface="Montserrat SemiBold"/>
                <a:ea typeface="Montserrat SemiBold"/>
                <a:cs typeface="Montserrat SemiBold"/>
                <a:sym typeface="Montserrat SemiBold"/>
              </a:rPr>
              <a:t>Add your changes </a:t>
            </a:r>
            <a:r>
              <a:rPr lang="en" sz="2000" b="1">
                <a:solidFill>
                  <a:srgbClr val="FFFFFF"/>
                </a:solidFill>
                <a:highlight>
                  <a:schemeClr val="dk1"/>
                </a:highlight>
                <a:latin typeface="Montserrat"/>
                <a:ea typeface="Montserrat"/>
                <a:cs typeface="Montserrat"/>
                <a:sym typeface="Montserrat"/>
              </a:rPr>
              <a:t>git add Models.ipynb</a:t>
            </a:r>
            <a:endParaRPr sz="2000" b="1">
              <a:solidFill>
                <a:srgbClr val="FFFFFF"/>
              </a:solidFill>
              <a:highlight>
                <a:schemeClr val="dk1"/>
              </a:highlight>
              <a:latin typeface="Montserrat"/>
              <a:ea typeface="Montserrat"/>
              <a:cs typeface="Montserrat"/>
              <a:sym typeface="Montserrat"/>
            </a:endParaRPr>
          </a:p>
          <a:p>
            <a:pPr marL="457200" lvl="0" indent="-355600" algn="l" rtl="0">
              <a:lnSpc>
                <a:spcPct val="100000"/>
              </a:lnSpc>
              <a:spcBef>
                <a:spcPts val="0"/>
              </a:spcBef>
              <a:spcAft>
                <a:spcPts val="0"/>
              </a:spcAft>
              <a:buClr>
                <a:srgbClr val="434343"/>
              </a:buClr>
              <a:buSzPts val="2000"/>
              <a:buFont typeface="Montserrat SemiBold"/>
              <a:buChar char="❏"/>
            </a:pPr>
            <a:r>
              <a:rPr lang="en" sz="2000">
                <a:solidFill>
                  <a:srgbClr val="434343"/>
                </a:solidFill>
                <a:latin typeface="Montserrat SemiBold"/>
                <a:ea typeface="Montserrat SemiBold"/>
                <a:cs typeface="Montserrat SemiBold"/>
                <a:sym typeface="Montserrat SemiBold"/>
              </a:rPr>
              <a:t>Commit your changes </a:t>
            </a:r>
            <a:r>
              <a:rPr lang="en" sz="2000" b="1">
                <a:solidFill>
                  <a:srgbClr val="FFFFFF"/>
                </a:solidFill>
                <a:highlight>
                  <a:schemeClr val="dk1"/>
                </a:highlight>
                <a:latin typeface="Montserrat"/>
                <a:ea typeface="Montserrat"/>
                <a:cs typeface="Montserrat"/>
                <a:sym typeface="Montserrat"/>
              </a:rPr>
              <a:t>git commit -m “completed section”</a:t>
            </a:r>
            <a:endParaRPr sz="2000">
              <a:solidFill>
                <a:srgbClr val="434343"/>
              </a:solidFill>
              <a:latin typeface="Montserrat SemiBold"/>
              <a:ea typeface="Montserrat SemiBold"/>
              <a:cs typeface="Montserrat SemiBold"/>
              <a:sym typeface="Montserrat SemiBold"/>
            </a:endParaRPr>
          </a:p>
          <a:p>
            <a:pPr marL="457200" lvl="0" indent="-355600" algn="l" rtl="0">
              <a:lnSpc>
                <a:spcPct val="100000"/>
              </a:lnSpc>
              <a:spcBef>
                <a:spcPts val="0"/>
              </a:spcBef>
              <a:spcAft>
                <a:spcPts val="0"/>
              </a:spcAft>
              <a:buClr>
                <a:srgbClr val="434343"/>
              </a:buClr>
              <a:buSzPts val="2000"/>
              <a:buFont typeface="Montserrat SemiBold"/>
              <a:buChar char="❏"/>
            </a:pPr>
            <a:r>
              <a:rPr lang="en" sz="2000">
                <a:solidFill>
                  <a:srgbClr val="434343"/>
                </a:solidFill>
                <a:latin typeface="Montserrat SemiBold"/>
                <a:ea typeface="Montserrat SemiBold"/>
                <a:cs typeface="Montserrat SemiBold"/>
                <a:sym typeface="Montserrat SemiBold"/>
              </a:rPr>
              <a:t>Push your changes </a:t>
            </a:r>
            <a:r>
              <a:rPr lang="en" sz="2000" b="1">
                <a:solidFill>
                  <a:srgbClr val="FFFFFF"/>
                </a:solidFill>
                <a:highlight>
                  <a:schemeClr val="dk1"/>
                </a:highlight>
                <a:latin typeface="Montserrat"/>
                <a:ea typeface="Montserrat"/>
                <a:cs typeface="Montserrat"/>
                <a:sym typeface="Montserrat"/>
              </a:rPr>
              <a:t>git push</a:t>
            </a:r>
            <a:endParaRPr sz="2000">
              <a:solidFill>
                <a:srgbClr val="434343"/>
              </a:solidFill>
              <a:latin typeface="Montserrat SemiBold"/>
              <a:ea typeface="Montserrat SemiBold"/>
              <a:cs typeface="Montserrat SemiBold"/>
              <a:sym typeface="Montserrat SemiBold"/>
            </a:endParaRPr>
          </a:p>
          <a:p>
            <a:pPr marL="457200" lvl="0" indent="-355600" algn="l" rtl="0">
              <a:lnSpc>
                <a:spcPct val="100000"/>
              </a:lnSpc>
              <a:spcBef>
                <a:spcPts val="0"/>
              </a:spcBef>
              <a:spcAft>
                <a:spcPts val="0"/>
              </a:spcAft>
              <a:buClr>
                <a:srgbClr val="434343"/>
              </a:buClr>
              <a:buSzPts val="2000"/>
              <a:buFont typeface="Montserrat SemiBold"/>
              <a:buChar char="❏"/>
            </a:pPr>
            <a:r>
              <a:rPr lang="en" sz="2000">
                <a:solidFill>
                  <a:srgbClr val="434343"/>
                </a:solidFill>
                <a:latin typeface="Montserrat SemiBold"/>
                <a:ea typeface="Montserrat SemiBold"/>
                <a:cs typeface="Montserrat SemiBold"/>
                <a:sym typeface="Montserrat SemiBold"/>
              </a:rPr>
              <a:t>Verify that your Models.ipynb and admissions.csv files are now on your branch of the GitHub remote repo</a:t>
            </a:r>
            <a:endParaRPr sz="2000">
              <a:solidFill>
                <a:srgbClr val="434343"/>
              </a:solidFill>
              <a:latin typeface="Montserrat SemiBold"/>
              <a:ea typeface="Montserrat SemiBold"/>
              <a:cs typeface="Montserrat SemiBold"/>
              <a:sym typeface="Montserrat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15A</a:t>
            </a:r>
            <a:endParaRPr b="1">
              <a:latin typeface="Montserrat"/>
              <a:ea typeface="Montserrat"/>
              <a:cs typeface="Montserrat"/>
              <a:sym typeface="Montserrat"/>
            </a:endParaRPr>
          </a:p>
        </p:txBody>
      </p:sp>
      <p:cxnSp>
        <p:nvCxnSpPr>
          <p:cNvPr id="247" name="Google Shape;247;p34"/>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248" name="Google Shape;248;p34"/>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sp>
        <p:nvSpPr>
          <p:cNvPr id="249" name="Google Shape;249;p34"/>
          <p:cNvSpPr txBox="1">
            <a:spLocks noGrp="1"/>
          </p:cNvSpPr>
          <p:nvPr>
            <p:ph type="body" idx="1"/>
          </p:nvPr>
        </p:nvSpPr>
        <p:spPr>
          <a:xfrm>
            <a:off x="156925" y="1028225"/>
            <a:ext cx="5273100" cy="3909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000" b="1">
                <a:solidFill>
                  <a:srgbClr val="0000FF"/>
                </a:solidFill>
                <a:latin typeface="Montserrat"/>
                <a:ea typeface="Montserrat"/>
                <a:cs typeface="Montserrat"/>
                <a:sym typeface="Montserrat"/>
              </a:rPr>
              <a:t>Partner A</a:t>
            </a:r>
            <a:r>
              <a:rPr lang="en" sz="2000">
                <a:solidFill>
                  <a:srgbClr val="434343"/>
                </a:solidFill>
                <a:latin typeface="Montserrat SemiBold"/>
                <a:ea typeface="Montserrat SemiBold"/>
                <a:cs typeface="Montserrat SemiBold"/>
                <a:sym typeface="Montserrat SemiBold"/>
              </a:rPr>
              <a:t>:</a:t>
            </a:r>
            <a:endParaRPr sz="2000">
              <a:solidFill>
                <a:srgbClr val="434343"/>
              </a:solidFill>
              <a:latin typeface="Montserrat SemiBold"/>
              <a:ea typeface="Montserrat SemiBold"/>
              <a:cs typeface="Montserrat SemiBold"/>
              <a:sym typeface="Montserrat SemiBold"/>
            </a:endParaRPr>
          </a:p>
          <a:p>
            <a:pPr marL="457200" lvl="0" indent="-355600" algn="l" rtl="0">
              <a:lnSpc>
                <a:spcPct val="100000"/>
              </a:lnSpc>
              <a:spcBef>
                <a:spcPts val="700"/>
              </a:spcBef>
              <a:spcAft>
                <a:spcPts val="0"/>
              </a:spcAft>
              <a:buClr>
                <a:srgbClr val="434343"/>
              </a:buClr>
              <a:buSzPts val="2000"/>
              <a:buFont typeface="Montserrat SemiBold"/>
              <a:buChar char="❏"/>
            </a:pPr>
            <a:r>
              <a:rPr lang="en" sz="2000">
                <a:solidFill>
                  <a:srgbClr val="434343"/>
                </a:solidFill>
                <a:latin typeface="Montserrat SemiBold"/>
                <a:ea typeface="Montserrat SemiBold"/>
                <a:cs typeface="Montserrat SemiBold"/>
                <a:sym typeface="Montserrat SemiBold"/>
              </a:rPr>
              <a:t>Create a pull request to merge your material with the master branch on the remote repo.</a:t>
            </a:r>
            <a:endParaRPr sz="2000">
              <a:solidFill>
                <a:srgbClr val="434343"/>
              </a:solidFill>
              <a:latin typeface="Montserrat SemiBold"/>
              <a:ea typeface="Montserrat SemiBold"/>
              <a:cs typeface="Montserrat SemiBold"/>
              <a:sym typeface="Montserrat SemiBold"/>
            </a:endParaRPr>
          </a:p>
          <a:p>
            <a:pPr marL="571500" lvl="0" indent="-355600" algn="l" rtl="0">
              <a:lnSpc>
                <a:spcPct val="100000"/>
              </a:lnSpc>
              <a:spcBef>
                <a:spcPts val="0"/>
              </a:spcBef>
              <a:spcAft>
                <a:spcPts val="0"/>
              </a:spcAft>
              <a:buClr>
                <a:srgbClr val="434343"/>
              </a:buClr>
              <a:buSzPts val="2000"/>
              <a:buFont typeface="Montserrat SemiBold"/>
              <a:buAutoNum type="arabicPeriod"/>
            </a:pPr>
            <a:r>
              <a:rPr lang="en" sz="2000">
                <a:solidFill>
                  <a:srgbClr val="434343"/>
                </a:solidFill>
                <a:latin typeface="Montserrat SemiBold"/>
                <a:ea typeface="Montserrat SemiBold"/>
                <a:cs typeface="Montserrat SemiBold"/>
                <a:sym typeface="Montserrat SemiBold"/>
              </a:rPr>
              <a:t>To do this, click ‘New Pull Request’</a:t>
            </a:r>
            <a:endParaRPr sz="2000">
              <a:solidFill>
                <a:srgbClr val="434343"/>
              </a:solidFill>
              <a:latin typeface="Montserrat SemiBold"/>
              <a:ea typeface="Montserrat SemiBold"/>
              <a:cs typeface="Montserrat SemiBold"/>
              <a:sym typeface="Montserrat SemiBold"/>
            </a:endParaRPr>
          </a:p>
          <a:p>
            <a:pPr marL="571500" lvl="0" indent="-355600" algn="l" rtl="0">
              <a:lnSpc>
                <a:spcPct val="100000"/>
              </a:lnSpc>
              <a:spcBef>
                <a:spcPts val="0"/>
              </a:spcBef>
              <a:spcAft>
                <a:spcPts val="0"/>
              </a:spcAft>
              <a:buClr>
                <a:srgbClr val="434343"/>
              </a:buClr>
              <a:buSzPts val="2000"/>
              <a:buFont typeface="Montserrat SemiBold"/>
              <a:buAutoNum type="arabicPeriod"/>
            </a:pPr>
            <a:r>
              <a:rPr lang="en" sz="2000">
                <a:solidFill>
                  <a:srgbClr val="434343"/>
                </a:solidFill>
                <a:latin typeface="Montserrat SemiBold"/>
                <a:ea typeface="Montserrat SemiBold"/>
                <a:cs typeface="Montserrat SemiBold"/>
                <a:sym typeface="Montserrat SemiBold"/>
              </a:rPr>
              <a:t>The base should be the master branch</a:t>
            </a:r>
            <a:endParaRPr sz="2000">
              <a:solidFill>
                <a:srgbClr val="434343"/>
              </a:solidFill>
              <a:latin typeface="Montserrat SemiBold"/>
              <a:ea typeface="Montserrat SemiBold"/>
              <a:cs typeface="Montserrat SemiBold"/>
              <a:sym typeface="Montserrat SemiBold"/>
            </a:endParaRPr>
          </a:p>
          <a:p>
            <a:pPr marL="571500" lvl="0" indent="-355600" algn="l" rtl="0">
              <a:lnSpc>
                <a:spcPct val="100000"/>
              </a:lnSpc>
              <a:spcBef>
                <a:spcPts val="0"/>
              </a:spcBef>
              <a:spcAft>
                <a:spcPts val="0"/>
              </a:spcAft>
              <a:buClr>
                <a:srgbClr val="434343"/>
              </a:buClr>
              <a:buSzPts val="2000"/>
              <a:buFont typeface="Montserrat SemiBold"/>
              <a:buAutoNum type="arabicPeriod"/>
            </a:pPr>
            <a:r>
              <a:rPr lang="en" sz="2000">
                <a:solidFill>
                  <a:srgbClr val="434343"/>
                </a:solidFill>
                <a:latin typeface="Montserrat SemiBold"/>
                <a:ea typeface="Montserrat SemiBold"/>
                <a:cs typeface="Montserrat SemiBold"/>
                <a:sym typeface="Montserrat SemiBold"/>
              </a:rPr>
              <a:t>Create pull request, merge pull request, and confirm merge</a:t>
            </a:r>
            <a:endParaRPr sz="2000">
              <a:solidFill>
                <a:srgbClr val="434343"/>
              </a:solidFill>
              <a:latin typeface="Montserrat SemiBold"/>
              <a:ea typeface="Montserrat SemiBold"/>
              <a:cs typeface="Montserrat SemiBold"/>
              <a:sym typeface="Montserrat SemiBold"/>
            </a:endParaRPr>
          </a:p>
          <a:p>
            <a:pPr marL="571500" lvl="0" indent="-355600" algn="l" rtl="0">
              <a:lnSpc>
                <a:spcPct val="100000"/>
              </a:lnSpc>
              <a:spcBef>
                <a:spcPts val="0"/>
              </a:spcBef>
              <a:spcAft>
                <a:spcPts val="0"/>
              </a:spcAft>
              <a:buClr>
                <a:srgbClr val="434343"/>
              </a:buClr>
              <a:buSzPts val="2000"/>
              <a:buFont typeface="Montserrat SemiBold"/>
              <a:buAutoNum type="arabicPeriod"/>
            </a:pPr>
            <a:r>
              <a:rPr lang="en" sz="2000">
                <a:solidFill>
                  <a:srgbClr val="434343"/>
                </a:solidFill>
                <a:latin typeface="Montserrat SemiBold"/>
                <a:ea typeface="Montserrat SemiBold"/>
                <a:cs typeface="Montserrat SemiBold"/>
                <a:sym typeface="Montserrat SemiBold"/>
              </a:rPr>
              <a:t>You now should see your changes on the file on the master branch</a:t>
            </a:r>
            <a:endParaRPr sz="2000">
              <a:solidFill>
                <a:srgbClr val="434343"/>
              </a:solidFill>
              <a:latin typeface="Montserrat SemiBold"/>
              <a:ea typeface="Montserrat SemiBold"/>
              <a:cs typeface="Montserrat SemiBold"/>
              <a:sym typeface="Montserrat SemiBold"/>
            </a:endParaRPr>
          </a:p>
        </p:txBody>
      </p:sp>
      <p:pic>
        <p:nvPicPr>
          <p:cNvPr id="250" name="Google Shape;250;p34"/>
          <p:cNvPicPr preferRelativeResize="0"/>
          <p:nvPr/>
        </p:nvPicPr>
        <p:blipFill>
          <a:blip r:embed="rId3">
            <a:alphaModFix/>
          </a:blip>
          <a:stretch>
            <a:fillRect/>
          </a:stretch>
        </p:blipFill>
        <p:spPr>
          <a:xfrm>
            <a:off x="5337925" y="1528125"/>
            <a:ext cx="3756024" cy="25846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15B</a:t>
            </a:r>
            <a:endParaRPr b="1">
              <a:latin typeface="Montserrat"/>
              <a:ea typeface="Montserrat"/>
              <a:cs typeface="Montserrat"/>
              <a:sym typeface="Montserrat"/>
            </a:endParaRPr>
          </a:p>
        </p:txBody>
      </p:sp>
      <p:cxnSp>
        <p:nvCxnSpPr>
          <p:cNvPr id="256" name="Google Shape;256;p35"/>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257" name="Google Shape;257;p35"/>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sp>
        <p:nvSpPr>
          <p:cNvPr id="258" name="Google Shape;258;p35"/>
          <p:cNvSpPr txBox="1">
            <a:spLocks noGrp="1"/>
          </p:cNvSpPr>
          <p:nvPr>
            <p:ph type="body" idx="1"/>
          </p:nvPr>
        </p:nvSpPr>
        <p:spPr>
          <a:xfrm>
            <a:off x="156925" y="1028225"/>
            <a:ext cx="5273100" cy="3909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000" b="1">
                <a:solidFill>
                  <a:srgbClr val="FF9900"/>
                </a:solidFill>
                <a:latin typeface="Montserrat"/>
                <a:ea typeface="Montserrat"/>
                <a:cs typeface="Montserrat"/>
                <a:sym typeface="Montserrat"/>
              </a:rPr>
              <a:t>Partner B</a:t>
            </a:r>
            <a:r>
              <a:rPr lang="en" sz="2000">
                <a:solidFill>
                  <a:srgbClr val="434343"/>
                </a:solidFill>
                <a:latin typeface="Montserrat SemiBold"/>
                <a:ea typeface="Montserrat SemiBold"/>
                <a:cs typeface="Montserrat SemiBold"/>
                <a:sym typeface="Montserrat SemiBold"/>
              </a:rPr>
              <a:t>:</a:t>
            </a:r>
            <a:endParaRPr sz="2000">
              <a:solidFill>
                <a:srgbClr val="434343"/>
              </a:solidFill>
              <a:latin typeface="Montserrat SemiBold"/>
              <a:ea typeface="Montserrat SemiBold"/>
              <a:cs typeface="Montserrat SemiBold"/>
              <a:sym typeface="Montserrat SemiBold"/>
            </a:endParaRPr>
          </a:p>
          <a:p>
            <a:pPr marL="457200" lvl="0" indent="-355600" algn="l" rtl="0">
              <a:lnSpc>
                <a:spcPct val="100000"/>
              </a:lnSpc>
              <a:spcBef>
                <a:spcPts val="700"/>
              </a:spcBef>
              <a:spcAft>
                <a:spcPts val="0"/>
              </a:spcAft>
              <a:buClr>
                <a:srgbClr val="434343"/>
              </a:buClr>
              <a:buSzPts val="2000"/>
              <a:buFont typeface="Montserrat SemiBold"/>
              <a:buChar char="❏"/>
            </a:pPr>
            <a:r>
              <a:rPr lang="en" sz="2000">
                <a:solidFill>
                  <a:srgbClr val="434343"/>
                </a:solidFill>
                <a:latin typeface="Montserrat SemiBold"/>
                <a:ea typeface="Montserrat SemiBold"/>
                <a:cs typeface="Montserrat SemiBold"/>
                <a:sym typeface="Montserrat SemiBold"/>
              </a:rPr>
              <a:t>Create a pull request to merge your material with the master branch on the remote repo.</a:t>
            </a:r>
            <a:endParaRPr sz="2000">
              <a:solidFill>
                <a:srgbClr val="434343"/>
              </a:solidFill>
              <a:latin typeface="Montserrat SemiBold"/>
              <a:ea typeface="Montserrat SemiBold"/>
              <a:cs typeface="Montserrat SemiBold"/>
              <a:sym typeface="Montserrat SemiBold"/>
            </a:endParaRPr>
          </a:p>
          <a:p>
            <a:pPr marL="571500" lvl="0" indent="-355600" algn="l" rtl="0">
              <a:lnSpc>
                <a:spcPct val="100000"/>
              </a:lnSpc>
              <a:spcBef>
                <a:spcPts val="0"/>
              </a:spcBef>
              <a:spcAft>
                <a:spcPts val="0"/>
              </a:spcAft>
              <a:buClr>
                <a:srgbClr val="434343"/>
              </a:buClr>
              <a:buSzPts val="2000"/>
              <a:buFont typeface="Montserrat SemiBold"/>
              <a:buAutoNum type="arabicPeriod"/>
            </a:pPr>
            <a:r>
              <a:rPr lang="en" sz="2000">
                <a:solidFill>
                  <a:srgbClr val="434343"/>
                </a:solidFill>
                <a:latin typeface="Montserrat SemiBold"/>
                <a:ea typeface="Montserrat SemiBold"/>
                <a:cs typeface="Montserrat SemiBold"/>
                <a:sym typeface="Montserrat SemiBold"/>
              </a:rPr>
              <a:t>To do this, click ‘New Pull Request’</a:t>
            </a:r>
            <a:endParaRPr sz="2000">
              <a:solidFill>
                <a:srgbClr val="434343"/>
              </a:solidFill>
              <a:latin typeface="Montserrat SemiBold"/>
              <a:ea typeface="Montserrat SemiBold"/>
              <a:cs typeface="Montserrat SemiBold"/>
              <a:sym typeface="Montserrat SemiBold"/>
            </a:endParaRPr>
          </a:p>
          <a:p>
            <a:pPr marL="571500" lvl="0" indent="-355600" algn="l" rtl="0">
              <a:lnSpc>
                <a:spcPct val="100000"/>
              </a:lnSpc>
              <a:spcBef>
                <a:spcPts val="0"/>
              </a:spcBef>
              <a:spcAft>
                <a:spcPts val="0"/>
              </a:spcAft>
              <a:buClr>
                <a:srgbClr val="434343"/>
              </a:buClr>
              <a:buSzPts val="2000"/>
              <a:buFont typeface="Montserrat SemiBold"/>
              <a:buAutoNum type="arabicPeriod"/>
            </a:pPr>
            <a:r>
              <a:rPr lang="en" sz="2000">
                <a:solidFill>
                  <a:srgbClr val="434343"/>
                </a:solidFill>
                <a:latin typeface="Montserrat SemiBold"/>
                <a:ea typeface="Montserrat SemiBold"/>
                <a:cs typeface="Montserrat SemiBold"/>
                <a:sym typeface="Montserrat SemiBold"/>
              </a:rPr>
              <a:t>The base should be the master branch</a:t>
            </a:r>
            <a:endParaRPr sz="2000">
              <a:solidFill>
                <a:srgbClr val="434343"/>
              </a:solidFill>
              <a:latin typeface="Montserrat SemiBold"/>
              <a:ea typeface="Montserrat SemiBold"/>
              <a:cs typeface="Montserrat SemiBold"/>
              <a:sym typeface="Montserrat SemiBold"/>
            </a:endParaRPr>
          </a:p>
          <a:p>
            <a:pPr marL="571500" lvl="0" indent="-355600" algn="l" rtl="0">
              <a:lnSpc>
                <a:spcPct val="100000"/>
              </a:lnSpc>
              <a:spcBef>
                <a:spcPts val="0"/>
              </a:spcBef>
              <a:spcAft>
                <a:spcPts val="0"/>
              </a:spcAft>
              <a:buClr>
                <a:srgbClr val="434343"/>
              </a:buClr>
              <a:buSzPts val="2000"/>
              <a:buFont typeface="Montserrat SemiBold"/>
              <a:buAutoNum type="arabicPeriod"/>
            </a:pPr>
            <a:r>
              <a:rPr lang="en" sz="2000">
                <a:solidFill>
                  <a:srgbClr val="434343"/>
                </a:solidFill>
                <a:latin typeface="Montserrat SemiBold"/>
                <a:ea typeface="Montserrat SemiBold"/>
                <a:cs typeface="Montserrat SemiBold"/>
                <a:sym typeface="Montserrat SemiBold"/>
              </a:rPr>
              <a:t>Create pull request, merge pull request, and confirm merge</a:t>
            </a:r>
            <a:endParaRPr sz="2000">
              <a:solidFill>
                <a:srgbClr val="434343"/>
              </a:solidFill>
              <a:latin typeface="Montserrat SemiBold"/>
              <a:ea typeface="Montserrat SemiBold"/>
              <a:cs typeface="Montserrat SemiBold"/>
              <a:sym typeface="Montserrat SemiBold"/>
            </a:endParaRPr>
          </a:p>
          <a:p>
            <a:pPr marL="571500" lvl="0" indent="-355600" algn="l" rtl="0">
              <a:lnSpc>
                <a:spcPct val="100000"/>
              </a:lnSpc>
              <a:spcBef>
                <a:spcPts val="0"/>
              </a:spcBef>
              <a:spcAft>
                <a:spcPts val="0"/>
              </a:spcAft>
              <a:buClr>
                <a:srgbClr val="434343"/>
              </a:buClr>
              <a:buSzPts val="2000"/>
              <a:buFont typeface="Montserrat SemiBold"/>
              <a:buAutoNum type="arabicPeriod"/>
            </a:pPr>
            <a:r>
              <a:rPr lang="en" sz="2000">
                <a:solidFill>
                  <a:srgbClr val="434343"/>
                </a:solidFill>
                <a:latin typeface="Montserrat SemiBold"/>
                <a:ea typeface="Montserrat SemiBold"/>
                <a:cs typeface="Montserrat SemiBold"/>
                <a:sym typeface="Montserrat SemiBold"/>
              </a:rPr>
              <a:t>You now should see your changes on the file on the master branch</a:t>
            </a:r>
            <a:endParaRPr sz="2000">
              <a:solidFill>
                <a:srgbClr val="434343"/>
              </a:solidFill>
              <a:latin typeface="Montserrat SemiBold"/>
              <a:ea typeface="Montserrat SemiBold"/>
              <a:cs typeface="Montserrat SemiBold"/>
              <a:sym typeface="Montserrat SemiBold"/>
            </a:endParaRPr>
          </a:p>
        </p:txBody>
      </p:sp>
      <p:pic>
        <p:nvPicPr>
          <p:cNvPr id="259" name="Google Shape;259;p35"/>
          <p:cNvPicPr preferRelativeResize="0"/>
          <p:nvPr/>
        </p:nvPicPr>
        <p:blipFill>
          <a:blip r:embed="rId3">
            <a:alphaModFix/>
          </a:blip>
          <a:stretch>
            <a:fillRect/>
          </a:stretch>
        </p:blipFill>
        <p:spPr>
          <a:xfrm>
            <a:off x="5238325" y="1528125"/>
            <a:ext cx="3855624" cy="26531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Merge Check</a:t>
            </a:r>
            <a:endParaRPr b="1">
              <a:latin typeface="Montserrat"/>
              <a:ea typeface="Montserrat"/>
              <a:cs typeface="Montserrat"/>
              <a:sym typeface="Montserrat"/>
            </a:endParaRPr>
          </a:p>
        </p:txBody>
      </p:sp>
      <p:cxnSp>
        <p:nvCxnSpPr>
          <p:cNvPr id="265" name="Google Shape;265;p36"/>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266" name="Google Shape;266;p36"/>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pic>
        <p:nvPicPr>
          <p:cNvPr id="267" name="Google Shape;267;p36" descr="GA-Cog-900.png"/>
          <p:cNvPicPr preferRelativeResize="0"/>
          <p:nvPr/>
        </p:nvPicPr>
        <p:blipFill rotWithShape="1">
          <a:blip r:embed="rId3">
            <a:alphaModFix/>
          </a:blip>
          <a:srcRect/>
          <a:stretch/>
        </p:blipFill>
        <p:spPr>
          <a:xfrm>
            <a:off x="8273950" y="4285675"/>
            <a:ext cx="792600" cy="792600"/>
          </a:xfrm>
          <a:prstGeom prst="rect">
            <a:avLst/>
          </a:prstGeom>
          <a:noFill/>
          <a:ln>
            <a:noFill/>
          </a:ln>
        </p:spPr>
      </p:pic>
      <p:sp>
        <p:nvSpPr>
          <p:cNvPr id="268" name="Google Shape;268;p36"/>
          <p:cNvSpPr txBox="1">
            <a:spLocks noGrp="1"/>
          </p:cNvSpPr>
          <p:nvPr>
            <p:ph type="body" idx="1"/>
          </p:nvPr>
        </p:nvSpPr>
        <p:spPr>
          <a:xfrm>
            <a:off x="256200" y="1877950"/>
            <a:ext cx="8421000" cy="24078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700"/>
              </a:spcBef>
              <a:spcAft>
                <a:spcPts val="0"/>
              </a:spcAft>
              <a:buClr>
                <a:srgbClr val="434343"/>
              </a:buClr>
              <a:buSzPts val="2000"/>
              <a:buFont typeface="Montserrat SemiBold"/>
              <a:buChar char="➔"/>
            </a:pPr>
            <a:r>
              <a:rPr lang="en" sz="2400" b="1">
                <a:solidFill>
                  <a:srgbClr val="434343"/>
                </a:solidFill>
                <a:latin typeface="Montserrat"/>
                <a:ea typeface="Montserrat"/>
                <a:cs typeface="Montserrat"/>
                <a:sym typeface="Montserrat"/>
              </a:rPr>
              <a:t>Question: Were you able to create and merge your pull requests?</a:t>
            </a:r>
            <a:endParaRPr sz="2000" u="sng">
              <a:solidFill>
                <a:srgbClr val="4A86E8"/>
              </a:solidFill>
              <a:latin typeface="Montserrat SemiBold"/>
              <a:ea typeface="Montserrat SemiBold"/>
              <a:cs typeface="Montserrat SemiBold"/>
              <a:sym typeface="Montserrat SemiBold"/>
            </a:endParaRPr>
          </a:p>
        </p:txBody>
      </p:sp>
      <p:pic>
        <p:nvPicPr>
          <p:cNvPr id="269" name="Google Shape;269;p36">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70" name="Google Shape;270;p36">
            <a:hlinkClick r:id="rId6"/>
          </p:cNvPr>
          <p:cNvSpPr/>
          <p:nvPr/>
        </p:nvSpPr>
        <p:spPr>
          <a:xfrm>
            <a:off x="0" y="5207000"/>
            <a:ext cx="12600" cy="1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Unable to Merge?</a:t>
            </a:r>
            <a:endParaRPr b="1">
              <a:latin typeface="Montserrat"/>
              <a:ea typeface="Montserrat"/>
              <a:cs typeface="Montserrat"/>
              <a:sym typeface="Montserrat"/>
            </a:endParaRPr>
          </a:p>
        </p:txBody>
      </p:sp>
      <p:cxnSp>
        <p:nvCxnSpPr>
          <p:cNvPr id="276" name="Google Shape;276;p37"/>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277" name="Google Shape;277;p37"/>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pic>
        <p:nvPicPr>
          <p:cNvPr id="278" name="Google Shape;278;p37" descr="GA-Cog-900.png"/>
          <p:cNvPicPr preferRelativeResize="0"/>
          <p:nvPr/>
        </p:nvPicPr>
        <p:blipFill rotWithShape="1">
          <a:blip r:embed="rId3">
            <a:alphaModFix/>
          </a:blip>
          <a:srcRect/>
          <a:stretch/>
        </p:blipFill>
        <p:spPr>
          <a:xfrm>
            <a:off x="8273950" y="4285675"/>
            <a:ext cx="792600" cy="792600"/>
          </a:xfrm>
          <a:prstGeom prst="rect">
            <a:avLst/>
          </a:prstGeom>
          <a:noFill/>
          <a:ln>
            <a:noFill/>
          </a:ln>
        </p:spPr>
      </p:pic>
      <p:sp>
        <p:nvSpPr>
          <p:cNvPr id="279" name="Google Shape;279;p37"/>
          <p:cNvSpPr txBox="1">
            <a:spLocks noGrp="1"/>
          </p:cNvSpPr>
          <p:nvPr>
            <p:ph type="body" idx="1"/>
          </p:nvPr>
        </p:nvSpPr>
        <p:spPr>
          <a:xfrm>
            <a:off x="311700" y="1028225"/>
            <a:ext cx="7962300" cy="3791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1900">
                <a:solidFill>
                  <a:srgbClr val="434343"/>
                </a:solidFill>
                <a:latin typeface="Montserrat SemiBold"/>
                <a:ea typeface="Montserrat SemiBold"/>
                <a:cs typeface="Montserrat SemiBold"/>
                <a:sym typeface="Montserrat SemiBold"/>
              </a:rPr>
              <a:t>Were you unable to merge? It could be because:</a:t>
            </a:r>
            <a:endParaRPr sz="1900">
              <a:solidFill>
                <a:srgbClr val="434343"/>
              </a:solidFill>
              <a:latin typeface="Montserrat SemiBold"/>
              <a:ea typeface="Montserrat SemiBold"/>
              <a:cs typeface="Montserrat SemiBold"/>
              <a:sym typeface="Montserrat SemiBold"/>
            </a:endParaRPr>
          </a:p>
          <a:p>
            <a:pPr marL="457200" marR="0" lvl="0" indent="-349250" algn="l" rtl="0">
              <a:lnSpc>
                <a:spcPct val="100000"/>
              </a:lnSpc>
              <a:spcBef>
                <a:spcPts val="700"/>
              </a:spcBef>
              <a:spcAft>
                <a:spcPts val="0"/>
              </a:spcAft>
              <a:buClr>
                <a:srgbClr val="000000"/>
              </a:buClr>
              <a:buSzPts val="1900"/>
              <a:buFont typeface="Montserrat SemiBold"/>
              <a:buChar char="➔"/>
            </a:pPr>
            <a:r>
              <a:rPr lang="en" sz="1900">
                <a:solidFill>
                  <a:srgbClr val="434343"/>
                </a:solidFill>
                <a:latin typeface="Montserrat SemiBold"/>
                <a:ea typeface="Montserrat SemiBold"/>
                <a:cs typeface="Montserrat SemiBold"/>
                <a:sym typeface="Montserrat SemiBold"/>
              </a:rPr>
              <a:t>You and your partner changed on the same line of code. To fix this, you must resolve the conflict before you can merge your pull request. Read more about that here: </a:t>
            </a:r>
            <a:r>
              <a:rPr lang="en" sz="1900" u="sng">
                <a:solidFill>
                  <a:srgbClr val="4A86E8"/>
                </a:solidFill>
                <a:latin typeface="Montserrat SemiBold"/>
                <a:ea typeface="Montserrat SemiBold"/>
                <a:cs typeface="Montserrat SemiBold"/>
                <a:sym typeface="Montserrat SemiBold"/>
                <a:hlinkClick r:id="rId4">
                  <a:extLst>
                    <a:ext uri="{A12FA001-AC4F-418D-AE19-62706E023703}">
                      <ahyp:hlinkClr xmlns:ahyp="http://schemas.microsoft.com/office/drawing/2018/hyperlinkcolor" val="tx"/>
                    </a:ext>
                  </a:extLst>
                </a:hlinkClick>
              </a:rPr>
              <a:t>https://help.github.com/en/github/collaborating-with-issues-and-pull-requests/about-merge-conflicts</a:t>
            </a:r>
            <a:endParaRPr sz="1900" u="sng">
              <a:solidFill>
                <a:srgbClr val="4A86E8"/>
              </a:solidFill>
              <a:latin typeface="Montserrat SemiBold"/>
              <a:ea typeface="Montserrat SemiBold"/>
              <a:cs typeface="Montserrat SemiBold"/>
              <a:sym typeface="Montserrat SemiBold"/>
            </a:endParaRPr>
          </a:p>
          <a:p>
            <a:pPr marL="457200" marR="0" lvl="0" indent="-349250" algn="l" rtl="0">
              <a:lnSpc>
                <a:spcPct val="100000"/>
              </a:lnSpc>
              <a:spcBef>
                <a:spcPts val="0"/>
              </a:spcBef>
              <a:spcAft>
                <a:spcPts val="0"/>
              </a:spcAft>
              <a:buClr>
                <a:srgbClr val="000000"/>
              </a:buClr>
              <a:buSzPts val="1900"/>
              <a:buFont typeface="Montserrat SemiBold"/>
              <a:buChar char="➔"/>
            </a:pPr>
            <a:r>
              <a:rPr lang="en" sz="1900">
                <a:solidFill>
                  <a:srgbClr val="434343"/>
                </a:solidFill>
                <a:latin typeface="Montserrat SemiBold"/>
                <a:ea typeface="Montserrat SemiBold"/>
                <a:cs typeface="Montserrat SemiBold"/>
                <a:sym typeface="Montserrat SemiBold"/>
              </a:rPr>
              <a:t>And see more about how resolve the merge conflicts in GitHub here: </a:t>
            </a:r>
            <a:r>
              <a:rPr lang="en" sz="1900" u="sng">
                <a:solidFill>
                  <a:srgbClr val="4A86E8"/>
                </a:solidFill>
                <a:latin typeface="Montserrat SemiBold"/>
                <a:ea typeface="Montserrat SemiBold"/>
                <a:cs typeface="Montserrat SemiBold"/>
                <a:sym typeface="Montserrat SemiBold"/>
                <a:hlinkClick r:id="rId5">
                  <a:extLst>
                    <a:ext uri="{A12FA001-AC4F-418D-AE19-62706E023703}">
                      <ahyp:hlinkClr xmlns:ahyp="http://schemas.microsoft.com/office/drawing/2018/hyperlinkcolor" val="tx"/>
                    </a:ext>
                  </a:extLst>
                </a:hlinkClick>
              </a:rPr>
              <a:t>https://rollout.io/blog/resolve-github-merge-conflicts/</a:t>
            </a:r>
            <a:endParaRPr sz="1900" u="sng">
              <a:solidFill>
                <a:srgbClr val="4A86E8"/>
              </a:solidFill>
              <a:latin typeface="Montserrat SemiBold"/>
              <a:ea typeface="Montserrat SemiBold"/>
              <a:cs typeface="Montserrat SemiBold"/>
              <a:sym typeface="Montserrat SemiBold"/>
            </a:endParaRPr>
          </a:p>
          <a:p>
            <a:pPr marL="457200" marR="0" lvl="0" indent="-349250" algn="l" rtl="0">
              <a:lnSpc>
                <a:spcPct val="100000"/>
              </a:lnSpc>
              <a:spcBef>
                <a:spcPts val="0"/>
              </a:spcBef>
              <a:spcAft>
                <a:spcPts val="0"/>
              </a:spcAft>
              <a:buClr>
                <a:srgbClr val="000000"/>
              </a:buClr>
              <a:buSzPts val="1900"/>
              <a:buFont typeface="Montserrat SemiBold"/>
              <a:buChar char="➔"/>
            </a:pPr>
            <a:r>
              <a:rPr lang="en" sz="1900">
                <a:solidFill>
                  <a:srgbClr val="434343"/>
                </a:solidFill>
                <a:latin typeface="Montserrat SemiBold"/>
                <a:ea typeface="Montserrat SemiBold"/>
                <a:cs typeface="Montserrat SemiBold"/>
                <a:sym typeface="Montserrat SemiBold"/>
              </a:rPr>
              <a:t>Or here (using the command line):</a:t>
            </a:r>
            <a:r>
              <a:rPr lang="en" sz="1900" u="sng">
                <a:solidFill>
                  <a:srgbClr val="4A86E8"/>
                </a:solidFill>
                <a:latin typeface="Montserrat SemiBold"/>
                <a:ea typeface="Montserrat SemiBold"/>
                <a:cs typeface="Montserrat SemiBold"/>
                <a:sym typeface="Montserrat SemiBold"/>
              </a:rPr>
              <a:t> </a:t>
            </a:r>
            <a:r>
              <a:rPr lang="en" sz="1900" u="sng">
                <a:solidFill>
                  <a:srgbClr val="4A86E8"/>
                </a:solidFill>
                <a:latin typeface="Montserrat SemiBold"/>
                <a:ea typeface="Montserrat SemiBold"/>
                <a:cs typeface="Montserrat SemiBold"/>
                <a:sym typeface="Montserrat SemiBold"/>
                <a:hlinkClick r:id="rId6">
                  <a:extLst>
                    <a:ext uri="{A12FA001-AC4F-418D-AE19-62706E023703}">
                      <ahyp:hlinkClr xmlns:ahyp="http://schemas.microsoft.com/office/drawing/2018/hyperlinkcolor" val="tx"/>
                    </a:ext>
                  </a:extLst>
                </a:hlinkClick>
              </a:rPr>
              <a:t>https://www.cloudways.com/blog/manage-branches-and-resolve-conflicts-git/</a:t>
            </a:r>
            <a:endParaRPr sz="1900" u="sng">
              <a:solidFill>
                <a:srgbClr val="4A86E8"/>
              </a:solidFill>
              <a:latin typeface="Montserrat SemiBold"/>
              <a:ea typeface="Montserrat SemiBold"/>
              <a:cs typeface="Montserrat SemiBold"/>
              <a:sym typeface="Montserrat SemiBold"/>
            </a:endParaRPr>
          </a:p>
        </p:txBody>
      </p:sp>
      <p:pic>
        <p:nvPicPr>
          <p:cNvPr id="280" name="Google Shape;280;p37"/>
          <p:cNvPicPr preferRelativeResize="0"/>
          <p:nvPr/>
        </p:nvPicPr>
        <p:blipFill>
          <a:blip r:embed="rId7">
            <a:alphaModFix/>
          </a:blip>
          <a:stretch>
            <a:fillRect/>
          </a:stretch>
        </p:blipFill>
        <p:spPr>
          <a:xfrm>
            <a:off x="7498900" y="82402"/>
            <a:ext cx="1645099" cy="1519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16</a:t>
            </a:r>
            <a:endParaRPr b="1">
              <a:latin typeface="Montserrat"/>
              <a:ea typeface="Montserrat"/>
              <a:cs typeface="Montserrat"/>
              <a:sym typeface="Montserrat"/>
            </a:endParaRPr>
          </a:p>
        </p:txBody>
      </p:sp>
      <p:cxnSp>
        <p:nvCxnSpPr>
          <p:cNvPr id="286" name="Google Shape;286;p38"/>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287" name="Google Shape;287;p38"/>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pic>
        <p:nvPicPr>
          <p:cNvPr id="288" name="Google Shape;288;p38" descr="GA-Cog-900.png"/>
          <p:cNvPicPr preferRelativeResize="0"/>
          <p:nvPr/>
        </p:nvPicPr>
        <p:blipFill rotWithShape="1">
          <a:blip r:embed="rId3">
            <a:alphaModFix/>
          </a:blip>
          <a:srcRect/>
          <a:stretch/>
        </p:blipFill>
        <p:spPr>
          <a:xfrm>
            <a:off x="8273950" y="4285675"/>
            <a:ext cx="792600" cy="792600"/>
          </a:xfrm>
          <a:prstGeom prst="rect">
            <a:avLst/>
          </a:prstGeom>
          <a:noFill/>
          <a:ln>
            <a:noFill/>
          </a:ln>
        </p:spPr>
      </p:pic>
      <p:sp>
        <p:nvSpPr>
          <p:cNvPr id="289" name="Google Shape;289;p38"/>
          <p:cNvSpPr txBox="1">
            <a:spLocks noGrp="1"/>
          </p:cNvSpPr>
          <p:nvPr>
            <p:ph type="body" idx="1"/>
          </p:nvPr>
        </p:nvSpPr>
        <p:spPr>
          <a:xfrm>
            <a:off x="311700" y="1028225"/>
            <a:ext cx="8520600" cy="4050000"/>
          </a:xfrm>
          <a:prstGeom prst="rect">
            <a:avLst/>
          </a:prstGeom>
        </p:spPr>
        <p:txBody>
          <a:bodyPr spcFirstLastPara="1" wrap="square" lIns="91425" tIns="91425" rIns="91425" bIns="91425" anchor="t" anchorCtr="0">
            <a:noAutofit/>
          </a:bodyPr>
          <a:lstStyle/>
          <a:p>
            <a:pPr marL="0" lvl="0" indent="0" algn="l" rtl="0">
              <a:lnSpc>
                <a:spcPct val="100000"/>
              </a:lnSpc>
              <a:spcBef>
                <a:spcPts val="700"/>
              </a:spcBef>
              <a:spcAft>
                <a:spcPts val="0"/>
              </a:spcAft>
              <a:buClr>
                <a:schemeClr val="dk1"/>
              </a:buClr>
              <a:buSzPts val="1100"/>
              <a:buFont typeface="Arial"/>
              <a:buNone/>
            </a:pPr>
            <a:r>
              <a:rPr lang="en" sz="2200" b="1">
                <a:solidFill>
                  <a:schemeClr val="dk1"/>
                </a:solidFill>
                <a:latin typeface="Montserrat"/>
                <a:ea typeface="Montserrat"/>
                <a:cs typeface="Montserrat"/>
                <a:sym typeface="Montserrat"/>
              </a:rPr>
              <a:t>Both</a:t>
            </a:r>
            <a:r>
              <a:rPr lang="en" sz="2200">
                <a:solidFill>
                  <a:srgbClr val="434343"/>
                </a:solidFill>
                <a:latin typeface="Montserrat SemiBold"/>
                <a:ea typeface="Montserrat SemiBold"/>
                <a:cs typeface="Montserrat SemiBold"/>
                <a:sym typeface="Montserrat SemiBold"/>
              </a:rPr>
              <a:t>:</a:t>
            </a:r>
            <a:endParaRPr sz="2200">
              <a:solidFill>
                <a:srgbClr val="434343"/>
              </a:solidFill>
              <a:latin typeface="Montserrat SemiBold"/>
              <a:ea typeface="Montserrat SemiBold"/>
              <a:cs typeface="Montserrat SemiBold"/>
              <a:sym typeface="Montserrat SemiBold"/>
            </a:endParaRPr>
          </a:p>
          <a:p>
            <a:pPr marL="457200" lvl="0" indent="-368300" algn="l" rtl="0">
              <a:lnSpc>
                <a:spcPct val="100000"/>
              </a:lnSpc>
              <a:spcBef>
                <a:spcPts val="700"/>
              </a:spcBef>
              <a:spcAft>
                <a:spcPts val="0"/>
              </a:spcAft>
              <a:buClr>
                <a:srgbClr val="434343"/>
              </a:buClr>
              <a:buSzPts val="2200"/>
              <a:buFont typeface="Montserrat SemiBold"/>
              <a:buChar char="❏"/>
            </a:pPr>
            <a:r>
              <a:rPr lang="en" sz="2200">
                <a:solidFill>
                  <a:srgbClr val="434343"/>
                </a:solidFill>
                <a:latin typeface="Montserrat SemiBold"/>
                <a:ea typeface="Montserrat SemiBold"/>
                <a:cs typeface="Montserrat SemiBold"/>
                <a:sym typeface="Montserrat SemiBold"/>
              </a:rPr>
              <a:t>Once your master branch is up to date with both of your partners changes, submit the link to your repo here! </a:t>
            </a:r>
            <a:r>
              <a:rPr lang="en" sz="2200" i="1">
                <a:solidFill>
                  <a:srgbClr val="434343"/>
                </a:solidFill>
                <a:latin typeface="Montserrat SemiBold"/>
                <a:ea typeface="Montserrat SemiBold"/>
                <a:cs typeface="Montserrat SemiBold"/>
                <a:sym typeface="Montserrat SemiBold"/>
              </a:rPr>
              <a:t>(The master branch is where all of the final files should be - this is where everyone else will look to see your work)</a:t>
            </a:r>
            <a:endParaRPr sz="2200" i="1">
              <a:solidFill>
                <a:srgbClr val="434343"/>
              </a:solidFill>
              <a:latin typeface="Montserrat SemiBold"/>
              <a:ea typeface="Montserrat SemiBold"/>
              <a:cs typeface="Montserrat SemiBold"/>
              <a:sym typeface="Montserrat SemiBold"/>
            </a:endParaRPr>
          </a:p>
          <a:p>
            <a:pPr marL="0" lvl="0" indent="0" algn="l" rtl="0">
              <a:lnSpc>
                <a:spcPct val="100000"/>
              </a:lnSpc>
              <a:spcBef>
                <a:spcPts val="700"/>
              </a:spcBef>
              <a:spcAft>
                <a:spcPts val="0"/>
              </a:spcAft>
              <a:buNone/>
            </a:pPr>
            <a:endParaRPr sz="2200" i="1">
              <a:solidFill>
                <a:srgbClr val="434343"/>
              </a:solidFill>
              <a:latin typeface="Montserrat SemiBold"/>
              <a:ea typeface="Montserrat SemiBold"/>
              <a:cs typeface="Montserrat SemiBold"/>
              <a:sym typeface="Montserrat SemiBold"/>
            </a:endParaRPr>
          </a:p>
          <a:p>
            <a:pPr marL="457200" lvl="0" indent="-381000" algn="l" rtl="0">
              <a:lnSpc>
                <a:spcPct val="100000"/>
              </a:lnSpc>
              <a:spcBef>
                <a:spcPts val="700"/>
              </a:spcBef>
              <a:spcAft>
                <a:spcPts val="0"/>
              </a:spcAft>
              <a:buClr>
                <a:srgbClr val="434343"/>
              </a:buClr>
              <a:buSzPts val="2400"/>
              <a:buFont typeface="Montserrat"/>
              <a:buChar char="➔"/>
            </a:pPr>
            <a:r>
              <a:rPr lang="en" sz="2400" b="1">
                <a:solidFill>
                  <a:srgbClr val="434343"/>
                </a:solidFill>
                <a:latin typeface="Montserrat"/>
                <a:ea typeface="Montserrat"/>
                <a:cs typeface="Montserrat"/>
                <a:sym typeface="Montserrat"/>
              </a:rPr>
              <a:t>Question: Paste the link to your GitHub repo!</a:t>
            </a:r>
            <a:endParaRPr sz="2200" i="1">
              <a:solidFill>
                <a:srgbClr val="434343"/>
              </a:solidFill>
              <a:latin typeface="Montserrat SemiBold"/>
              <a:ea typeface="Montserrat SemiBold"/>
              <a:cs typeface="Montserrat SemiBold"/>
              <a:sym typeface="Montserrat SemiBold"/>
            </a:endParaRPr>
          </a:p>
        </p:txBody>
      </p:sp>
      <p:pic>
        <p:nvPicPr>
          <p:cNvPr id="290" name="Google Shape;290;p3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91" name="Google Shape;291;p38">
            <a:hlinkClick r:id="rId6"/>
          </p:cNvPr>
          <p:cNvSpPr/>
          <p:nvPr/>
        </p:nvSpPr>
        <p:spPr>
          <a:xfrm>
            <a:off x="0" y="5207000"/>
            <a:ext cx="12600" cy="1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More/Takeaways</a:t>
            </a:r>
            <a:endParaRPr b="1">
              <a:latin typeface="Montserrat"/>
              <a:ea typeface="Montserrat"/>
              <a:cs typeface="Montserrat"/>
              <a:sym typeface="Montserrat"/>
            </a:endParaRPr>
          </a:p>
        </p:txBody>
      </p:sp>
      <p:cxnSp>
        <p:nvCxnSpPr>
          <p:cNvPr id="297" name="Google Shape;297;p39"/>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298" name="Google Shape;298;p39"/>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pic>
        <p:nvPicPr>
          <p:cNvPr id="299" name="Google Shape;299;p39" descr="GA-Cog-900.png"/>
          <p:cNvPicPr preferRelativeResize="0"/>
          <p:nvPr/>
        </p:nvPicPr>
        <p:blipFill rotWithShape="1">
          <a:blip r:embed="rId3">
            <a:alphaModFix/>
          </a:blip>
          <a:srcRect/>
          <a:stretch/>
        </p:blipFill>
        <p:spPr>
          <a:xfrm>
            <a:off x="8273950" y="4285675"/>
            <a:ext cx="792600" cy="792600"/>
          </a:xfrm>
          <a:prstGeom prst="rect">
            <a:avLst/>
          </a:prstGeom>
          <a:noFill/>
          <a:ln>
            <a:noFill/>
          </a:ln>
        </p:spPr>
      </p:pic>
      <p:sp>
        <p:nvSpPr>
          <p:cNvPr id="300" name="Google Shape;300;p39"/>
          <p:cNvSpPr txBox="1">
            <a:spLocks noGrp="1"/>
          </p:cNvSpPr>
          <p:nvPr>
            <p:ph type="body" idx="1"/>
          </p:nvPr>
        </p:nvSpPr>
        <p:spPr>
          <a:xfrm>
            <a:off x="311700" y="1028225"/>
            <a:ext cx="8506200" cy="4050000"/>
          </a:xfrm>
          <a:prstGeom prst="rect">
            <a:avLst/>
          </a:prstGeom>
        </p:spPr>
        <p:txBody>
          <a:bodyPr spcFirstLastPara="1" wrap="square" lIns="91425" tIns="91425" rIns="91425" bIns="91425" anchor="t" anchorCtr="0">
            <a:noAutofit/>
          </a:bodyPr>
          <a:lstStyle/>
          <a:p>
            <a:pPr marL="457200" marR="0" lvl="0" indent="-361950" algn="l" rtl="0">
              <a:lnSpc>
                <a:spcPct val="100000"/>
              </a:lnSpc>
              <a:spcBef>
                <a:spcPts val="700"/>
              </a:spcBef>
              <a:spcAft>
                <a:spcPts val="0"/>
              </a:spcAft>
              <a:buClr>
                <a:srgbClr val="434343"/>
              </a:buClr>
              <a:buSzPts val="2100"/>
              <a:buFont typeface="Montserrat SemiBold"/>
              <a:buChar char="●"/>
            </a:pPr>
            <a:r>
              <a:rPr lang="en" sz="2100">
                <a:solidFill>
                  <a:srgbClr val="434343"/>
                </a:solidFill>
                <a:latin typeface="Montserrat SemiBold"/>
                <a:ea typeface="Montserrat SemiBold"/>
                <a:cs typeface="Montserrat SemiBold"/>
                <a:sym typeface="Montserrat SemiBold"/>
              </a:rPr>
              <a:t>Using GitHub is an easy way to keep track of changes and work on projects with others</a:t>
            </a:r>
            <a:endParaRPr sz="2100">
              <a:solidFill>
                <a:srgbClr val="434343"/>
              </a:solidFill>
              <a:latin typeface="Montserrat SemiBold"/>
              <a:ea typeface="Montserrat SemiBold"/>
              <a:cs typeface="Montserrat SemiBold"/>
              <a:sym typeface="Montserrat SemiBold"/>
            </a:endParaRPr>
          </a:p>
          <a:p>
            <a:pPr marL="457200" marR="0" lvl="0" indent="-361950" algn="l" rtl="0">
              <a:lnSpc>
                <a:spcPct val="100000"/>
              </a:lnSpc>
              <a:spcBef>
                <a:spcPts val="0"/>
              </a:spcBef>
              <a:spcAft>
                <a:spcPts val="0"/>
              </a:spcAft>
              <a:buClr>
                <a:srgbClr val="434343"/>
              </a:buClr>
              <a:buSzPts val="2100"/>
              <a:buFont typeface="Montserrat SemiBold"/>
              <a:buChar char="●"/>
            </a:pPr>
            <a:r>
              <a:rPr lang="en" sz="2100">
                <a:solidFill>
                  <a:srgbClr val="434343"/>
                </a:solidFill>
                <a:latin typeface="Montserrat SemiBold"/>
                <a:ea typeface="Montserrat SemiBold"/>
                <a:cs typeface="Montserrat SemiBold"/>
                <a:sym typeface="Montserrat SemiBold"/>
              </a:rPr>
              <a:t>You are not just limited to working on the same file as someone else; you can work on different files and push them to the master branch once you are done with your files</a:t>
            </a:r>
            <a:endParaRPr sz="2100">
              <a:solidFill>
                <a:srgbClr val="434343"/>
              </a:solidFill>
              <a:latin typeface="Montserrat SemiBold"/>
              <a:ea typeface="Montserrat SemiBold"/>
              <a:cs typeface="Montserrat SemiBold"/>
              <a:sym typeface="Montserrat SemiBold"/>
            </a:endParaRPr>
          </a:p>
          <a:p>
            <a:pPr marL="457200" marR="0" lvl="0" indent="-361950" algn="l" rtl="0">
              <a:lnSpc>
                <a:spcPct val="100000"/>
              </a:lnSpc>
              <a:spcBef>
                <a:spcPts val="0"/>
              </a:spcBef>
              <a:spcAft>
                <a:spcPts val="0"/>
              </a:spcAft>
              <a:buClr>
                <a:srgbClr val="434343"/>
              </a:buClr>
              <a:buSzPts val="2100"/>
              <a:buFont typeface="Montserrat SemiBold"/>
              <a:buChar char="●"/>
            </a:pPr>
            <a:r>
              <a:rPr lang="en" sz="2100">
                <a:solidFill>
                  <a:srgbClr val="434343"/>
                </a:solidFill>
                <a:latin typeface="Montserrat SemiBold"/>
                <a:ea typeface="Montserrat SemiBold"/>
                <a:cs typeface="Montserrat SemiBold"/>
                <a:sym typeface="Montserrat SemiBold"/>
              </a:rPr>
              <a:t>Branches are good ways to try things out before putting your code into production (the master branch is assumed to be the branch that will be used for production)</a:t>
            </a:r>
            <a:endParaRPr sz="2100">
              <a:solidFill>
                <a:srgbClr val="434343"/>
              </a:solidFill>
              <a:latin typeface="Montserrat SemiBold"/>
              <a:ea typeface="Montserrat SemiBold"/>
              <a:cs typeface="Montserrat SemiBold"/>
              <a:sym typeface="Montserrat SemiBold"/>
            </a:endParaRPr>
          </a:p>
          <a:p>
            <a:pPr marL="457200" marR="0" lvl="0" indent="-361950" algn="l" rtl="0">
              <a:lnSpc>
                <a:spcPct val="100000"/>
              </a:lnSpc>
              <a:spcBef>
                <a:spcPts val="0"/>
              </a:spcBef>
              <a:spcAft>
                <a:spcPts val="0"/>
              </a:spcAft>
              <a:buClr>
                <a:srgbClr val="434343"/>
              </a:buClr>
              <a:buSzPts val="2100"/>
              <a:buFont typeface="Montserrat SemiBold"/>
              <a:buChar char="●"/>
            </a:pPr>
            <a:r>
              <a:rPr lang="en" sz="2100">
                <a:solidFill>
                  <a:srgbClr val="434343"/>
                </a:solidFill>
                <a:latin typeface="Montserrat SemiBold"/>
                <a:ea typeface="Montserrat SemiBold"/>
                <a:cs typeface="Montserrat SemiBold"/>
                <a:sym typeface="Montserrat SemiBold"/>
              </a:rPr>
              <a:t>It is a good rule-of-thumb to never work off of the master branch when you are working with others</a:t>
            </a:r>
            <a:endParaRPr sz="2100">
              <a:solidFill>
                <a:srgbClr val="434343"/>
              </a:solidFill>
              <a:latin typeface="Montserrat SemiBold"/>
              <a:ea typeface="Montserrat SemiBold"/>
              <a:cs typeface="Montserrat SemiBold"/>
              <a:sym typeface="Montserrat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306" name="Google Shape;306;p40"/>
          <p:cNvSpPr txBox="1">
            <a:spLocks noGrp="1"/>
          </p:cNvSpPr>
          <p:nvPr>
            <p:ph type="body" idx="1"/>
          </p:nvPr>
        </p:nvSpPr>
        <p:spPr>
          <a:xfrm>
            <a:off x="311700" y="1221050"/>
            <a:ext cx="8520600" cy="3348000"/>
          </a:xfrm>
          <a:prstGeom prst="rect">
            <a:avLst/>
          </a:prstGeom>
        </p:spPr>
        <p:txBody>
          <a:bodyPr spcFirstLastPara="1" wrap="square" lIns="91425" tIns="91425" rIns="91425" bIns="91425" anchor="t" anchorCtr="0">
            <a:noAutofit/>
          </a:bodyPr>
          <a:lstStyle/>
          <a:p>
            <a:pPr marL="0" lvl="0" indent="0" algn="l" rtl="0">
              <a:lnSpc>
                <a:spcPct val="100000"/>
              </a:lnSpc>
              <a:spcBef>
                <a:spcPts val="700"/>
              </a:spcBef>
              <a:spcAft>
                <a:spcPts val="0"/>
              </a:spcAft>
              <a:buNone/>
            </a:pPr>
            <a:r>
              <a:rPr lang="en" sz="2400">
                <a:solidFill>
                  <a:srgbClr val="434343"/>
                </a:solidFill>
                <a:latin typeface="Montserrat SemiBold"/>
                <a:ea typeface="Montserrat SemiBold"/>
                <a:cs typeface="Montserrat SemiBold"/>
                <a:sym typeface="Montserrat SemiBold"/>
              </a:rPr>
              <a:t>Let’s review our learning objectives:</a:t>
            </a:r>
            <a:endParaRPr sz="2400">
              <a:solidFill>
                <a:srgbClr val="434343"/>
              </a:solidFill>
              <a:latin typeface="Montserrat SemiBold"/>
              <a:ea typeface="Montserrat SemiBold"/>
              <a:cs typeface="Montserrat SemiBold"/>
              <a:sym typeface="Montserrat SemiBold"/>
            </a:endParaRPr>
          </a:p>
          <a:p>
            <a:pPr marL="914400" lvl="0" indent="-349250" algn="l" rtl="0">
              <a:lnSpc>
                <a:spcPct val="100000"/>
              </a:lnSpc>
              <a:spcBef>
                <a:spcPts val="700"/>
              </a:spcBef>
              <a:spcAft>
                <a:spcPts val="0"/>
              </a:spcAft>
              <a:buClr>
                <a:srgbClr val="434343"/>
              </a:buClr>
              <a:buSzPts val="1900"/>
              <a:buFont typeface="Montserrat SemiBold"/>
              <a:buChar char="❏"/>
            </a:pPr>
            <a:r>
              <a:rPr lang="en" sz="2400">
                <a:solidFill>
                  <a:srgbClr val="434343"/>
                </a:solidFill>
                <a:latin typeface="Montserrat SemiBold"/>
                <a:ea typeface="Montserrat SemiBold"/>
                <a:cs typeface="Montserrat SemiBold"/>
                <a:sym typeface="Montserrat SemiBold"/>
              </a:rPr>
              <a:t>Use GitHub as a resource for working on Data Science projects with teams</a:t>
            </a:r>
            <a:endParaRPr sz="2400">
              <a:solidFill>
                <a:srgbClr val="434343"/>
              </a:solidFill>
              <a:latin typeface="Montserrat SemiBold"/>
              <a:ea typeface="Montserrat SemiBold"/>
              <a:cs typeface="Montserrat SemiBold"/>
              <a:sym typeface="Montserrat SemiBold"/>
            </a:endParaRPr>
          </a:p>
          <a:p>
            <a:pPr marL="0" lvl="0" indent="0" algn="l" rtl="0">
              <a:lnSpc>
                <a:spcPct val="100000"/>
              </a:lnSpc>
              <a:spcBef>
                <a:spcPts val="700"/>
              </a:spcBef>
              <a:spcAft>
                <a:spcPts val="0"/>
              </a:spcAft>
              <a:buNone/>
            </a:pPr>
            <a:endParaRPr sz="2400">
              <a:solidFill>
                <a:srgbClr val="434343"/>
              </a:solidFill>
              <a:latin typeface="Montserrat SemiBold"/>
              <a:ea typeface="Montserrat SemiBold"/>
              <a:cs typeface="Montserrat SemiBold"/>
              <a:sym typeface="Montserrat SemiBold"/>
            </a:endParaRPr>
          </a:p>
          <a:p>
            <a:pPr marL="457200" lvl="0" indent="-381000" algn="l" rtl="0">
              <a:lnSpc>
                <a:spcPct val="100000"/>
              </a:lnSpc>
              <a:spcBef>
                <a:spcPts val="700"/>
              </a:spcBef>
              <a:spcAft>
                <a:spcPts val="0"/>
              </a:spcAft>
              <a:buClr>
                <a:srgbClr val="434343"/>
              </a:buClr>
              <a:buSzPts val="2400"/>
              <a:buFont typeface="Montserrat"/>
              <a:buChar char="➔"/>
            </a:pPr>
            <a:r>
              <a:rPr lang="en" sz="2400" b="1">
                <a:solidFill>
                  <a:srgbClr val="434343"/>
                </a:solidFill>
                <a:latin typeface="Montserrat"/>
                <a:ea typeface="Montserrat"/>
                <a:cs typeface="Montserrat"/>
                <a:sym typeface="Montserrat"/>
              </a:rPr>
              <a:t>Question: What is one way that you can use GitHub as a resource when working on Data Science projects with others?</a:t>
            </a:r>
            <a:endParaRPr sz="2400">
              <a:solidFill>
                <a:srgbClr val="434343"/>
              </a:solidFill>
              <a:latin typeface="Montserrat SemiBold"/>
              <a:ea typeface="Montserrat SemiBold"/>
              <a:cs typeface="Montserrat SemiBold"/>
              <a:sym typeface="Montserrat SemiBold"/>
            </a:endParaRPr>
          </a:p>
        </p:txBody>
      </p:sp>
      <p:cxnSp>
        <p:nvCxnSpPr>
          <p:cNvPr id="307" name="Google Shape;307;p40"/>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308" name="Google Shape;308;p40"/>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pic>
        <p:nvPicPr>
          <p:cNvPr id="309" name="Google Shape;309;p40" descr="GA-Cog-900.png"/>
          <p:cNvPicPr preferRelativeResize="0"/>
          <p:nvPr/>
        </p:nvPicPr>
        <p:blipFill rotWithShape="1">
          <a:blip r:embed="rId3">
            <a:alphaModFix/>
          </a:blip>
          <a:srcRect/>
          <a:stretch/>
        </p:blipFill>
        <p:spPr>
          <a:xfrm>
            <a:off x="8273950" y="4285675"/>
            <a:ext cx="792600" cy="792600"/>
          </a:xfrm>
          <a:prstGeom prst="rect">
            <a:avLst/>
          </a:prstGeom>
          <a:noFill/>
          <a:ln>
            <a:noFill/>
          </a:ln>
        </p:spPr>
      </p:pic>
      <p:pic>
        <p:nvPicPr>
          <p:cNvPr id="310" name="Google Shape;310;p40">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11" name="Google Shape;311;p40">
            <a:hlinkClick r:id="rId6"/>
          </p:cNvPr>
          <p:cNvSpPr/>
          <p:nvPr/>
        </p:nvSpPr>
        <p:spPr>
          <a:xfrm>
            <a:off x="0" y="5207000"/>
            <a:ext cx="12600" cy="1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Bonus</a:t>
            </a:r>
            <a:endParaRPr b="1">
              <a:latin typeface="Montserrat"/>
              <a:ea typeface="Montserrat"/>
              <a:cs typeface="Montserrat"/>
              <a:sym typeface="Montserrat"/>
            </a:endParaRPr>
          </a:p>
        </p:txBody>
      </p:sp>
      <p:cxnSp>
        <p:nvCxnSpPr>
          <p:cNvPr id="317" name="Google Shape;317;p41"/>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318" name="Google Shape;318;p41"/>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pic>
        <p:nvPicPr>
          <p:cNvPr id="319" name="Google Shape;319;p41" descr="GA-Cog-900.png"/>
          <p:cNvPicPr preferRelativeResize="0"/>
          <p:nvPr/>
        </p:nvPicPr>
        <p:blipFill rotWithShape="1">
          <a:blip r:embed="rId3">
            <a:alphaModFix/>
          </a:blip>
          <a:srcRect/>
          <a:stretch/>
        </p:blipFill>
        <p:spPr>
          <a:xfrm>
            <a:off x="8273950" y="4285675"/>
            <a:ext cx="792600" cy="792600"/>
          </a:xfrm>
          <a:prstGeom prst="rect">
            <a:avLst/>
          </a:prstGeom>
          <a:noFill/>
          <a:ln>
            <a:noFill/>
          </a:ln>
        </p:spPr>
      </p:pic>
      <p:sp>
        <p:nvSpPr>
          <p:cNvPr id="320" name="Google Shape;320;p41"/>
          <p:cNvSpPr txBox="1">
            <a:spLocks noGrp="1"/>
          </p:cNvSpPr>
          <p:nvPr>
            <p:ph type="body" idx="1"/>
          </p:nvPr>
        </p:nvSpPr>
        <p:spPr>
          <a:xfrm>
            <a:off x="311700" y="1028225"/>
            <a:ext cx="8506200" cy="4050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100">
                <a:solidFill>
                  <a:srgbClr val="434343"/>
                </a:solidFill>
                <a:latin typeface="Montserrat SemiBold"/>
                <a:ea typeface="Montserrat SemiBold"/>
                <a:cs typeface="Montserrat SemiBold"/>
                <a:sym typeface="Montserrat SemiBold"/>
              </a:rPr>
              <a:t>Want to see even more on this topic? Watch this video:</a:t>
            </a:r>
            <a:r>
              <a:rPr lang="en" sz="2100" u="sng">
                <a:solidFill>
                  <a:srgbClr val="4A86E8"/>
                </a:solidFill>
                <a:latin typeface="Montserrat SemiBold"/>
                <a:ea typeface="Montserrat SemiBold"/>
                <a:cs typeface="Montserrat SemiBold"/>
                <a:sym typeface="Montserrat SemiBold"/>
              </a:rPr>
              <a:t> </a:t>
            </a:r>
            <a:r>
              <a:rPr lang="en" sz="2100" u="sng">
                <a:solidFill>
                  <a:srgbClr val="4A86E8"/>
                </a:solidFill>
                <a:latin typeface="Montserrat SemiBold"/>
                <a:ea typeface="Montserrat SemiBold"/>
                <a:cs typeface="Montserrat SemiBold"/>
                <a:sym typeface="Montserrat SemiBold"/>
                <a:hlinkClick r:id="rId4">
                  <a:extLst>
                    <a:ext uri="{A12FA001-AC4F-418D-AE19-62706E023703}">
                      <ahyp:hlinkClr xmlns:ahyp="http://schemas.microsoft.com/office/drawing/2018/hyperlinkcolor" val="tx"/>
                    </a:ext>
                  </a:extLst>
                </a:hlinkClick>
              </a:rPr>
              <a:t>https://www.youtube.com/watch?v=y3AuydEpEgk</a:t>
            </a:r>
            <a:endParaRPr sz="2100" u="sng">
              <a:solidFill>
                <a:srgbClr val="4A86E8"/>
              </a:solidFill>
              <a:latin typeface="Montserrat SemiBold"/>
              <a:ea typeface="Montserrat SemiBold"/>
              <a:cs typeface="Montserrat SemiBold"/>
              <a:sym typeface="Montserrat SemiBold"/>
            </a:endParaRPr>
          </a:p>
          <a:p>
            <a:pPr marL="0" marR="0" lvl="0" indent="0" algn="l" rtl="0">
              <a:lnSpc>
                <a:spcPct val="100000"/>
              </a:lnSpc>
              <a:spcBef>
                <a:spcPts val="700"/>
              </a:spcBef>
              <a:spcAft>
                <a:spcPts val="0"/>
              </a:spcAft>
              <a:buNone/>
            </a:pPr>
            <a:endParaRPr sz="2100">
              <a:solidFill>
                <a:srgbClr val="434343"/>
              </a:solidFill>
              <a:latin typeface="Montserrat SemiBold"/>
              <a:ea typeface="Montserrat SemiBold"/>
              <a:cs typeface="Montserrat SemiBold"/>
              <a:sym typeface="Montserrat SemiBold"/>
            </a:endParaRPr>
          </a:p>
        </p:txBody>
      </p:sp>
      <p:pic>
        <p:nvPicPr>
          <p:cNvPr id="321" name="Google Shape;321;p41" title="GitHub Tutorial  05  Organizations, Teams, and Collaborators">
            <a:hlinkClick r:id="rId5"/>
          </p:cNvPr>
          <p:cNvPicPr preferRelativeResize="0"/>
          <p:nvPr/>
        </p:nvPicPr>
        <p:blipFill>
          <a:blip r:embed="rId6">
            <a:alphaModFix/>
          </a:blip>
          <a:stretch>
            <a:fillRect/>
          </a:stretch>
        </p:blipFill>
        <p:spPr>
          <a:xfrm>
            <a:off x="2601250" y="1997275"/>
            <a:ext cx="3927100" cy="2945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1</a:t>
            </a:r>
            <a:endParaRPr b="1">
              <a:latin typeface="Montserrat"/>
              <a:ea typeface="Montserrat"/>
              <a:cs typeface="Montserrat"/>
              <a:sym typeface="Montserrat"/>
            </a:endParaRPr>
          </a:p>
        </p:txBody>
      </p:sp>
      <p:cxnSp>
        <p:nvCxnSpPr>
          <p:cNvPr id="71" name="Google Shape;71;p15"/>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72" name="Google Shape;72;p15"/>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pic>
        <p:nvPicPr>
          <p:cNvPr id="73" name="Google Shape;73;p15" descr="GA-Cog-900.png"/>
          <p:cNvPicPr preferRelativeResize="0"/>
          <p:nvPr/>
        </p:nvPicPr>
        <p:blipFill rotWithShape="1">
          <a:blip r:embed="rId3">
            <a:alphaModFix/>
          </a:blip>
          <a:srcRect/>
          <a:stretch/>
        </p:blipFill>
        <p:spPr>
          <a:xfrm>
            <a:off x="8273950" y="4285675"/>
            <a:ext cx="792600" cy="792600"/>
          </a:xfrm>
          <a:prstGeom prst="rect">
            <a:avLst/>
          </a:prstGeom>
          <a:noFill/>
          <a:ln>
            <a:noFill/>
          </a:ln>
        </p:spPr>
      </p:pic>
      <p:sp>
        <p:nvSpPr>
          <p:cNvPr id="74" name="Google Shape;74;p15"/>
          <p:cNvSpPr txBox="1">
            <a:spLocks noGrp="1"/>
          </p:cNvSpPr>
          <p:nvPr>
            <p:ph type="body" idx="1"/>
          </p:nvPr>
        </p:nvSpPr>
        <p:spPr>
          <a:xfrm>
            <a:off x="311700" y="1386900"/>
            <a:ext cx="8652300" cy="3182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400" dirty="0">
                <a:solidFill>
                  <a:srgbClr val="434343"/>
                </a:solidFill>
                <a:latin typeface="Montserrat SemiBold"/>
                <a:ea typeface="Montserrat SemiBold"/>
                <a:cs typeface="Montserrat SemiBold"/>
                <a:sym typeface="Montserrat SemiBold"/>
              </a:rPr>
              <a:t>Split into two roles:</a:t>
            </a:r>
            <a:endParaRPr sz="2400" dirty="0">
              <a:solidFill>
                <a:srgbClr val="434343"/>
              </a:solidFill>
              <a:latin typeface="Montserrat SemiBold"/>
              <a:ea typeface="Montserrat SemiBold"/>
              <a:cs typeface="Montserrat SemiBold"/>
              <a:sym typeface="Montserrat SemiBold"/>
            </a:endParaRPr>
          </a:p>
          <a:p>
            <a:pPr marL="742950" marR="0" lvl="0" indent="-381000" algn="l" rtl="0">
              <a:lnSpc>
                <a:spcPct val="100000"/>
              </a:lnSpc>
              <a:spcBef>
                <a:spcPts val="700"/>
              </a:spcBef>
              <a:spcAft>
                <a:spcPts val="0"/>
              </a:spcAft>
              <a:buClr>
                <a:srgbClr val="0000FF"/>
              </a:buClr>
              <a:buSzPts val="2400"/>
              <a:buFont typeface="Montserrat"/>
              <a:buChar char="●"/>
            </a:pPr>
            <a:r>
              <a:rPr lang="en" sz="2400" b="1" dirty="0">
                <a:solidFill>
                  <a:srgbClr val="0000FF"/>
                </a:solidFill>
                <a:latin typeface="Montserrat"/>
                <a:ea typeface="Montserrat"/>
                <a:cs typeface="Montserrat"/>
                <a:sym typeface="Montserrat"/>
              </a:rPr>
              <a:t>Partner A</a:t>
            </a:r>
            <a:endParaRPr sz="2400" b="1" dirty="0">
              <a:solidFill>
                <a:srgbClr val="0000FF"/>
              </a:solidFill>
              <a:latin typeface="Montserrat"/>
              <a:ea typeface="Montserrat"/>
              <a:cs typeface="Montserrat"/>
              <a:sym typeface="Montserrat"/>
            </a:endParaRPr>
          </a:p>
          <a:p>
            <a:pPr marL="742950" marR="0" lvl="0" indent="-381000" algn="l" rtl="0">
              <a:lnSpc>
                <a:spcPct val="100000"/>
              </a:lnSpc>
              <a:spcBef>
                <a:spcPts val="0"/>
              </a:spcBef>
              <a:spcAft>
                <a:spcPts val="0"/>
              </a:spcAft>
              <a:buClr>
                <a:srgbClr val="FF9900"/>
              </a:buClr>
              <a:buSzPts val="2400"/>
              <a:buFont typeface="Montserrat"/>
              <a:buChar char="●"/>
            </a:pPr>
            <a:r>
              <a:rPr lang="en" sz="2400" b="1" dirty="0">
                <a:solidFill>
                  <a:srgbClr val="FF9900"/>
                </a:solidFill>
                <a:latin typeface="Montserrat"/>
                <a:ea typeface="Montserrat"/>
                <a:cs typeface="Montserrat"/>
                <a:sym typeface="Montserrat"/>
              </a:rPr>
              <a:t>Partner B</a:t>
            </a:r>
            <a:endParaRPr sz="2400" b="1" dirty="0">
              <a:solidFill>
                <a:srgbClr val="FF9900"/>
              </a:solidFill>
              <a:latin typeface="Montserrat"/>
              <a:ea typeface="Montserrat"/>
              <a:cs typeface="Montserrat"/>
              <a:sym typeface="Montserrat"/>
            </a:endParaRPr>
          </a:p>
          <a:p>
            <a:pPr marL="0" marR="0" lvl="0" indent="0" algn="l" rtl="0">
              <a:lnSpc>
                <a:spcPct val="100000"/>
              </a:lnSpc>
              <a:spcBef>
                <a:spcPts val="700"/>
              </a:spcBef>
              <a:spcAft>
                <a:spcPts val="0"/>
              </a:spcAft>
              <a:buNone/>
            </a:pPr>
            <a:endParaRPr sz="2400" dirty="0">
              <a:solidFill>
                <a:srgbClr val="434343"/>
              </a:solidFill>
              <a:latin typeface="Montserrat SemiBold"/>
              <a:ea typeface="Montserrat SemiBold"/>
              <a:cs typeface="Montserrat SemiBold"/>
              <a:sym typeface="Montserrat SemiBold"/>
            </a:endParaRPr>
          </a:p>
          <a:p>
            <a:pPr marL="457200" marR="0" lvl="0" indent="-381000" algn="l" rtl="0">
              <a:lnSpc>
                <a:spcPct val="100000"/>
              </a:lnSpc>
              <a:spcBef>
                <a:spcPts val="700"/>
              </a:spcBef>
              <a:spcAft>
                <a:spcPts val="0"/>
              </a:spcAft>
              <a:buClr>
                <a:srgbClr val="434343"/>
              </a:buClr>
              <a:buSzPts val="2400"/>
              <a:buFont typeface="Montserrat"/>
              <a:buChar char="➔"/>
            </a:pPr>
            <a:r>
              <a:rPr lang="en" sz="2400" b="1" dirty="0">
                <a:solidFill>
                  <a:srgbClr val="434343"/>
                </a:solidFill>
                <a:latin typeface="Montserrat"/>
                <a:ea typeface="Montserrat"/>
                <a:cs typeface="Montserrat"/>
                <a:sym typeface="Montserrat"/>
              </a:rPr>
              <a:t>Question: Who is </a:t>
            </a:r>
            <a:r>
              <a:rPr lang="en" sz="2400" b="1" dirty="0">
                <a:solidFill>
                  <a:srgbClr val="0000FF"/>
                </a:solidFill>
                <a:latin typeface="Montserrat"/>
                <a:ea typeface="Montserrat"/>
                <a:cs typeface="Montserrat"/>
                <a:sym typeface="Montserrat"/>
              </a:rPr>
              <a:t>Partner A</a:t>
            </a:r>
            <a:r>
              <a:rPr lang="en" sz="2400" b="1" dirty="0">
                <a:solidFill>
                  <a:srgbClr val="434343"/>
                </a:solidFill>
                <a:latin typeface="Montserrat"/>
                <a:ea typeface="Montserrat"/>
                <a:cs typeface="Montserrat"/>
                <a:sym typeface="Montserrat"/>
              </a:rPr>
              <a:t> and who is </a:t>
            </a:r>
            <a:r>
              <a:rPr lang="en" sz="2400" b="1" dirty="0">
                <a:solidFill>
                  <a:srgbClr val="FF9900"/>
                </a:solidFill>
                <a:latin typeface="Montserrat"/>
                <a:ea typeface="Montserrat"/>
                <a:cs typeface="Montserrat"/>
                <a:sym typeface="Montserrat"/>
              </a:rPr>
              <a:t>Partner B</a:t>
            </a:r>
            <a:r>
              <a:rPr lang="en" sz="2400" b="1" dirty="0">
                <a:solidFill>
                  <a:srgbClr val="434343"/>
                </a:solidFill>
                <a:latin typeface="Montserrat"/>
                <a:ea typeface="Montserrat"/>
                <a:cs typeface="Montserrat"/>
                <a:sym typeface="Montserrat"/>
              </a:rPr>
              <a:t>?</a:t>
            </a:r>
            <a:endParaRPr sz="2400" b="1" dirty="0">
              <a:solidFill>
                <a:srgbClr val="434343"/>
              </a:solidFill>
              <a:latin typeface="Montserrat"/>
              <a:ea typeface="Montserrat"/>
              <a:cs typeface="Montserrat"/>
              <a:sym typeface="Montserrat"/>
            </a:endParaRPr>
          </a:p>
        </p:txBody>
      </p:sp>
      <p:pic>
        <p:nvPicPr>
          <p:cNvPr id="75" name="Google Shape;75;p15">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76" name="Google Shape;76;p15">
            <a:hlinkClick r:id="rId6"/>
          </p:cNvPr>
          <p:cNvSpPr/>
          <p:nvPr/>
        </p:nvSpPr>
        <p:spPr>
          <a:xfrm>
            <a:off x="0" y="5207000"/>
            <a:ext cx="12600" cy="1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2</a:t>
            </a:r>
            <a:endParaRPr b="1">
              <a:latin typeface="Montserrat"/>
              <a:ea typeface="Montserrat"/>
              <a:cs typeface="Montserrat"/>
              <a:sym typeface="Montserrat"/>
            </a:endParaRPr>
          </a:p>
        </p:txBody>
      </p:sp>
      <p:cxnSp>
        <p:nvCxnSpPr>
          <p:cNvPr id="82" name="Google Shape;82;p16"/>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83" name="Google Shape;83;p16"/>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pic>
        <p:nvPicPr>
          <p:cNvPr id="84" name="Google Shape;84;p16" descr="GA-Cog-900.png"/>
          <p:cNvPicPr preferRelativeResize="0"/>
          <p:nvPr/>
        </p:nvPicPr>
        <p:blipFill rotWithShape="1">
          <a:blip r:embed="rId3">
            <a:alphaModFix/>
          </a:blip>
          <a:srcRect/>
          <a:stretch/>
        </p:blipFill>
        <p:spPr>
          <a:xfrm>
            <a:off x="8273950" y="4285675"/>
            <a:ext cx="792600" cy="792600"/>
          </a:xfrm>
          <a:prstGeom prst="rect">
            <a:avLst/>
          </a:prstGeom>
          <a:noFill/>
          <a:ln>
            <a:noFill/>
          </a:ln>
        </p:spPr>
      </p:pic>
      <p:sp>
        <p:nvSpPr>
          <p:cNvPr id="85" name="Google Shape;85;p16"/>
          <p:cNvSpPr txBox="1">
            <a:spLocks noGrp="1"/>
          </p:cNvSpPr>
          <p:nvPr>
            <p:ph type="body" idx="1"/>
          </p:nvPr>
        </p:nvSpPr>
        <p:spPr>
          <a:xfrm>
            <a:off x="311700" y="1386900"/>
            <a:ext cx="8520600" cy="3182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400" b="1">
                <a:solidFill>
                  <a:srgbClr val="0000FF"/>
                </a:solidFill>
                <a:latin typeface="Montserrat"/>
                <a:ea typeface="Montserrat"/>
                <a:cs typeface="Montserrat"/>
                <a:sym typeface="Montserrat"/>
              </a:rPr>
              <a:t>Partner A</a:t>
            </a:r>
            <a:r>
              <a:rPr lang="en" sz="2400">
                <a:solidFill>
                  <a:srgbClr val="434343"/>
                </a:solidFill>
                <a:latin typeface="Montserrat SemiBold"/>
                <a:ea typeface="Montserrat SemiBold"/>
                <a:cs typeface="Montserrat SemiBold"/>
                <a:sym typeface="Montserrat SemiBold"/>
              </a:rPr>
              <a:t>:</a:t>
            </a:r>
            <a:endParaRPr sz="2400">
              <a:solidFill>
                <a:srgbClr val="434343"/>
              </a:solidFill>
              <a:latin typeface="Montserrat SemiBold"/>
              <a:ea typeface="Montserrat SemiBold"/>
              <a:cs typeface="Montserrat SemiBold"/>
              <a:sym typeface="Montserrat SemiBold"/>
            </a:endParaRPr>
          </a:p>
          <a:p>
            <a:pPr marL="457200" marR="0" lvl="0" indent="-381000" algn="l" rtl="0">
              <a:lnSpc>
                <a:spcPct val="100000"/>
              </a:lnSpc>
              <a:spcBef>
                <a:spcPts val="700"/>
              </a:spcBef>
              <a:spcAft>
                <a:spcPts val="0"/>
              </a:spcAft>
              <a:buClr>
                <a:srgbClr val="434343"/>
              </a:buClr>
              <a:buSzPts val="2400"/>
              <a:buFont typeface="Montserrat SemiBold"/>
              <a:buChar char="❏"/>
            </a:pPr>
            <a:r>
              <a:rPr lang="en" sz="2400">
                <a:solidFill>
                  <a:srgbClr val="434343"/>
                </a:solidFill>
                <a:latin typeface="Montserrat SemiBold"/>
                <a:ea typeface="Montserrat SemiBold"/>
                <a:cs typeface="Montserrat SemiBold"/>
                <a:sym typeface="Montserrat SemiBold"/>
              </a:rPr>
              <a:t>Go to GitHub Enterprise</a:t>
            </a:r>
            <a:endParaRPr sz="2400">
              <a:solidFill>
                <a:srgbClr val="434343"/>
              </a:solidFill>
              <a:latin typeface="Montserrat SemiBold"/>
              <a:ea typeface="Montserrat SemiBold"/>
              <a:cs typeface="Montserrat SemiBold"/>
              <a:sym typeface="Montserrat SemiBold"/>
            </a:endParaRPr>
          </a:p>
          <a:p>
            <a:pPr marL="457200" marR="0" lvl="0" indent="-381000" algn="l" rtl="0">
              <a:lnSpc>
                <a:spcPct val="100000"/>
              </a:lnSpc>
              <a:spcBef>
                <a:spcPts val="0"/>
              </a:spcBef>
              <a:spcAft>
                <a:spcPts val="0"/>
              </a:spcAft>
              <a:buClr>
                <a:srgbClr val="434343"/>
              </a:buClr>
              <a:buSzPts val="2400"/>
              <a:buFont typeface="Montserrat SemiBold"/>
              <a:buChar char="❏"/>
            </a:pPr>
            <a:r>
              <a:rPr lang="en" sz="2400">
                <a:solidFill>
                  <a:srgbClr val="434343"/>
                </a:solidFill>
                <a:latin typeface="Montserrat SemiBold"/>
                <a:ea typeface="Montserrat SemiBold"/>
                <a:cs typeface="Montserrat SemiBold"/>
                <a:sym typeface="Montserrat SemiBold"/>
              </a:rPr>
              <a:t>Click on the + icon at the top right corner of the screen and select new repository</a:t>
            </a:r>
            <a:endParaRPr sz="240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endParaRPr sz="2400">
              <a:solidFill>
                <a:srgbClr val="434343"/>
              </a:solidFill>
              <a:latin typeface="Montserrat SemiBold"/>
              <a:ea typeface="Montserrat SemiBold"/>
              <a:cs typeface="Montserrat SemiBold"/>
              <a:sym typeface="Montserrat SemiBold"/>
            </a:endParaRPr>
          </a:p>
        </p:txBody>
      </p:sp>
      <p:pic>
        <p:nvPicPr>
          <p:cNvPr id="86" name="Google Shape;86;p16"/>
          <p:cNvPicPr preferRelativeResize="0"/>
          <p:nvPr/>
        </p:nvPicPr>
        <p:blipFill>
          <a:blip r:embed="rId4">
            <a:alphaModFix/>
          </a:blip>
          <a:stretch>
            <a:fillRect/>
          </a:stretch>
        </p:blipFill>
        <p:spPr>
          <a:xfrm>
            <a:off x="3468238" y="3156325"/>
            <a:ext cx="2207525" cy="183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3</a:t>
            </a:r>
            <a:endParaRPr b="1">
              <a:latin typeface="Montserrat"/>
              <a:ea typeface="Montserrat"/>
              <a:cs typeface="Montserrat"/>
              <a:sym typeface="Montserrat"/>
            </a:endParaRPr>
          </a:p>
        </p:txBody>
      </p:sp>
      <p:cxnSp>
        <p:nvCxnSpPr>
          <p:cNvPr id="92" name="Google Shape;92;p17"/>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93" name="Google Shape;93;p17"/>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sp>
        <p:nvSpPr>
          <p:cNvPr id="94" name="Google Shape;94;p17"/>
          <p:cNvSpPr txBox="1">
            <a:spLocks noGrp="1"/>
          </p:cNvSpPr>
          <p:nvPr>
            <p:ph type="body" idx="1"/>
          </p:nvPr>
        </p:nvSpPr>
        <p:spPr>
          <a:xfrm>
            <a:off x="311700" y="1386900"/>
            <a:ext cx="4113996" cy="3182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400" b="1" dirty="0">
                <a:solidFill>
                  <a:srgbClr val="0000FF"/>
                </a:solidFill>
                <a:latin typeface="Montserrat"/>
                <a:ea typeface="Montserrat"/>
                <a:cs typeface="Montserrat"/>
                <a:sym typeface="Montserrat"/>
              </a:rPr>
              <a:t>Partner A</a:t>
            </a:r>
            <a:r>
              <a:rPr lang="en" sz="2400" dirty="0">
                <a:solidFill>
                  <a:srgbClr val="434343"/>
                </a:solidFill>
                <a:latin typeface="Montserrat SemiBold"/>
                <a:ea typeface="Montserrat SemiBold"/>
                <a:cs typeface="Montserrat SemiBold"/>
                <a:sym typeface="Montserrat SemiBold"/>
              </a:rPr>
              <a:t>:</a:t>
            </a:r>
            <a:endParaRPr sz="2400" dirty="0">
              <a:solidFill>
                <a:srgbClr val="434343"/>
              </a:solidFill>
              <a:latin typeface="Montserrat SemiBold"/>
              <a:ea typeface="Montserrat SemiBold"/>
              <a:cs typeface="Montserrat SemiBold"/>
              <a:sym typeface="Montserrat SemiBold"/>
            </a:endParaRPr>
          </a:p>
          <a:p>
            <a:pPr marL="457200" marR="0" lvl="0" indent="-381000" algn="l" rtl="0">
              <a:lnSpc>
                <a:spcPct val="100000"/>
              </a:lnSpc>
              <a:spcBef>
                <a:spcPts val="700"/>
              </a:spcBef>
              <a:spcAft>
                <a:spcPts val="0"/>
              </a:spcAft>
              <a:buClr>
                <a:srgbClr val="434343"/>
              </a:buClr>
              <a:buSzPts val="2400"/>
              <a:buFont typeface="Montserrat SemiBold"/>
              <a:buChar char="❏"/>
            </a:pPr>
            <a:r>
              <a:rPr lang="en" sz="2400" dirty="0">
                <a:solidFill>
                  <a:srgbClr val="434343"/>
                </a:solidFill>
                <a:latin typeface="Montserrat SemiBold"/>
                <a:ea typeface="Montserrat SemiBold"/>
                <a:cs typeface="Montserrat SemiBold"/>
                <a:sym typeface="Montserrat SemiBold"/>
              </a:rPr>
              <a:t>Name your repo ‘team-practice’</a:t>
            </a:r>
            <a:endParaRPr sz="2400" dirty="0">
              <a:solidFill>
                <a:srgbClr val="434343"/>
              </a:solidFill>
              <a:latin typeface="Montserrat SemiBold"/>
              <a:ea typeface="Montserrat SemiBold"/>
              <a:cs typeface="Montserrat SemiBold"/>
              <a:sym typeface="Montserrat SemiBold"/>
            </a:endParaRPr>
          </a:p>
          <a:p>
            <a:pPr marL="457200" marR="0" lvl="0" indent="-381000" algn="l" rtl="0">
              <a:lnSpc>
                <a:spcPct val="100000"/>
              </a:lnSpc>
              <a:spcBef>
                <a:spcPts val="0"/>
              </a:spcBef>
              <a:spcAft>
                <a:spcPts val="0"/>
              </a:spcAft>
              <a:buClr>
                <a:srgbClr val="434343"/>
              </a:buClr>
              <a:buSzPts val="2400"/>
              <a:buFont typeface="Montserrat SemiBold"/>
              <a:buChar char="❏"/>
            </a:pPr>
            <a:r>
              <a:rPr lang="en" sz="2400" dirty="0">
                <a:solidFill>
                  <a:srgbClr val="434343"/>
                </a:solidFill>
                <a:latin typeface="Montserrat SemiBold"/>
                <a:ea typeface="Montserrat SemiBold"/>
                <a:cs typeface="Montserrat SemiBold"/>
                <a:sym typeface="Montserrat SemiBold"/>
              </a:rPr>
              <a:t>Check initialize your repo with a readme</a:t>
            </a:r>
            <a:endParaRPr sz="2400" dirty="0">
              <a:solidFill>
                <a:srgbClr val="434343"/>
              </a:solidFill>
              <a:latin typeface="Montserrat SemiBold"/>
              <a:ea typeface="Montserrat SemiBold"/>
              <a:cs typeface="Montserrat SemiBold"/>
              <a:sym typeface="Montserrat SemiBold"/>
            </a:endParaRPr>
          </a:p>
          <a:p>
            <a:pPr marL="457200" marR="0" lvl="0" indent="-381000" algn="l" rtl="0">
              <a:lnSpc>
                <a:spcPct val="100000"/>
              </a:lnSpc>
              <a:spcBef>
                <a:spcPts val="0"/>
              </a:spcBef>
              <a:spcAft>
                <a:spcPts val="0"/>
              </a:spcAft>
              <a:buClr>
                <a:srgbClr val="434343"/>
              </a:buClr>
              <a:buSzPts val="2400"/>
              <a:buFont typeface="Montserrat SemiBold"/>
              <a:buChar char="❏"/>
            </a:pPr>
            <a:r>
              <a:rPr lang="en" sz="2400" dirty="0">
                <a:solidFill>
                  <a:srgbClr val="434343"/>
                </a:solidFill>
                <a:latin typeface="Montserrat SemiBold"/>
                <a:ea typeface="Montserrat SemiBold"/>
                <a:cs typeface="Montserrat SemiBold"/>
                <a:sym typeface="Montserrat SemiBold"/>
              </a:rPr>
              <a:t>Create your repo!</a:t>
            </a:r>
            <a:endParaRPr sz="2400" dirty="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endParaRPr sz="2400" dirty="0">
              <a:solidFill>
                <a:srgbClr val="434343"/>
              </a:solidFill>
              <a:latin typeface="Montserrat SemiBold"/>
              <a:ea typeface="Montserrat SemiBold"/>
              <a:cs typeface="Montserrat SemiBold"/>
              <a:sym typeface="Montserrat SemiBold"/>
            </a:endParaRPr>
          </a:p>
        </p:txBody>
      </p:sp>
      <p:pic>
        <p:nvPicPr>
          <p:cNvPr id="95" name="Google Shape;95;p17"/>
          <p:cNvPicPr preferRelativeResize="0"/>
          <p:nvPr/>
        </p:nvPicPr>
        <p:blipFill>
          <a:blip r:embed="rId3">
            <a:alphaModFix/>
          </a:blip>
          <a:stretch>
            <a:fillRect/>
          </a:stretch>
        </p:blipFill>
        <p:spPr>
          <a:xfrm>
            <a:off x="4209849" y="1255475"/>
            <a:ext cx="4804775" cy="354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4</a:t>
            </a:r>
            <a:endParaRPr b="1">
              <a:latin typeface="Montserrat"/>
              <a:ea typeface="Montserrat"/>
              <a:cs typeface="Montserrat"/>
              <a:sym typeface="Montserrat"/>
            </a:endParaRPr>
          </a:p>
        </p:txBody>
      </p:sp>
      <p:cxnSp>
        <p:nvCxnSpPr>
          <p:cNvPr id="101" name="Google Shape;101;p18"/>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102" name="Google Shape;102;p18"/>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sp>
        <p:nvSpPr>
          <p:cNvPr id="103" name="Google Shape;103;p18"/>
          <p:cNvSpPr txBox="1">
            <a:spLocks noGrp="1"/>
          </p:cNvSpPr>
          <p:nvPr>
            <p:ph type="body" idx="1"/>
          </p:nvPr>
        </p:nvSpPr>
        <p:spPr>
          <a:xfrm>
            <a:off x="311700" y="1028225"/>
            <a:ext cx="8520600" cy="3540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1900" b="1">
                <a:solidFill>
                  <a:srgbClr val="0000FF"/>
                </a:solidFill>
                <a:latin typeface="Montserrat"/>
                <a:ea typeface="Montserrat"/>
                <a:cs typeface="Montserrat"/>
                <a:sym typeface="Montserrat"/>
              </a:rPr>
              <a:t>Partner A</a:t>
            </a:r>
            <a:r>
              <a:rPr lang="en" sz="1900">
                <a:solidFill>
                  <a:srgbClr val="434343"/>
                </a:solidFill>
                <a:latin typeface="Montserrat SemiBold"/>
                <a:ea typeface="Montserrat SemiBold"/>
                <a:cs typeface="Montserrat SemiBold"/>
                <a:sym typeface="Montserrat SemiBold"/>
              </a:rPr>
              <a:t>:</a:t>
            </a:r>
            <a:endParaRPr sz="1900">
              <a:solidFill>
                <a:srgbClr val="434343"/>
              </a:solidFill>
              <a:latin typeface="Montserrat SemiBold"/>
              <a:ea typeface="Montserrat SemiBold"/>
              <a:cs typeface="Montserrat SemiBold"/>
              <a:sym typeface="Montserrat SemiBold"/>
            </a:endParaRPr>
          </a:p>
          <a:p>
            <a:pPr marL="457200" marR="0" lvl="0" indent="-349250" algn="l" rtl="0">
              <a:lnSpc>
                <a:spcPct val="100000"/>
              </a:lnSpc>
              <a:spcBef>
                <a:spcPts val="700"/>
              </a:spcBef>
              <a:spcAft>
                <a:spcPts val="0"/>
              </a:spcAft>
              <a:buClr>
                <a:srgbClr val="434343"/>
              </a:buClr>
              <a:buSzPts val="1900"/>
              <a:buFont typeface="Montserrat SemiBold"/>
              <a:buChar char="❏"/>
            </a:pPr>
            <a:r>
              <a:rPr lang="en" sz="1900">
                <a:solidFill>
                  <a:srgbClr val="434343"/>
                </a:solidFill>
                <a:latin typeface="Montserrat SemiBold"/>
                <a:ea typeface="Montserrat SemiBold"/>
                <a:cs typeface="Montserrat SemiBold"/>
                <a:sym typeface="Montserrat SemiBold"/>
              </a:rPr>
              <a:t>In your new repo, go to Settings -&gt; Collaborators (you may have to type in your password at this step)</a:t>
            </a:r>
            <a:endParaRPr sz="1900">
              <a:solidFill>
                <a:srgbClr val="434343"/>
              </a:solidFill>
              <a:latin typeface="Montserrat SemiBold"/>
              <a:ea typeface="Montserrat SemiBold"/>
              <a:cs typeface="Montserrat SemiBold"/>
              <a:sym typeface="Montserrat SemiBold"/>
            </a:endParaRPr>
          </a:p>
          <a:p>
            <a:pPr marL="457200" marR="0" lvl="0" indent="-349250" algn="l" rtl="0">
              <a:lnSpc>
                <a:spcPct val="100000"/>
              </a:lnSpc>
              <a:spcBef>
                <a:spcPts val="0"/>
              </a:spcBef>
              <a:spcAft>
                <a:spcPts val="0"/>
              </a:spcAft>
              <a:buClr>
                <a:srgbClr val="434343"/>
              </a:buClr>
              <a:buSzPts val="1900"/>
              <a:buFont typeface="Montserrat SemiBold"/>
              <a:buChar char="❏"/>
            </a:pPr>
            <a:r>
              <a:rPr lang="en" sz="1900">
                <a:solidFill>
                  <a:srgbClr val="434343"/>
                </a:solidFill>
                <a:latin typeface="Montserrat SemiBold"/>
                <a:ea typeface="Montserrat SemiBold"/>
                <a:cs typeface="Montserrat SemiBold"/>
                <a:sym typeface="Montserrat SemiBold"/>
              </a:rPr>
              <a:t>Add </a:t>
            </a:r>
            <a:r>
              <a:rPr lang="en" sz="1900">
                <a:solidFill>
                  <a:srgbClr val="FF9900"/>
                </a:solidFill>
                <a:latin typeface="Montserrat SemiBold"/>
                <a:ea typeface="Montserrat SemiBold"/>
                <a:cs typeface="Montserrat SemiBold"/>
                <a:sym typeface="Montserrat SemiBold"/>
              </a:rPr>
              <a:t>Partner B</a:t>
            </a:r>
            <a:r>
              <a:rPr lang="en" sz="1900">
                <a:solidFill>
                  <a:srgbClr val="434343"/>
                </a:solidFill>
                <a:latin typeface="Montserrat SemiBold"/>
                <a:ea typeface="Montserrat SemiBold"/>
                <a:cs typeface="Montserrat SemiBold"/>
                <a:sym typeface="Montserrat SemiBold"/>
              </a:rPr>
              <a:t> as a collaborator using their GitHub username</a:t>
            </a:r>
            <a:endParaRPr sz="1900">
              <a:solidFill>
                <a:srgbClr val="434343"/>
              </a:solidFill>
              <a:latin typeface="Montserrat SemiBold"/>
              <a:ea typeface="Montserrat SemiBold"/>
              <a:cs typeface="Montserrat SemiBold"/>
              <a:sym typeface="Montserrat SemiBold"/>
            </a:endParaRPr>
          </a:p>
          <a:p>
            <a:pPr marL="457200" marR="0" lvl="0" indent="-349250" algn="l" rtl="0">
              <a:lnSpc>
                <a:spcPct val="100000"/>
              </a:lnSpc>
              <a:spcBef>
                <a:spcPts val="0"/>
              </a:spcBef>
              <a:spcAft>
                <a:spcPts val="0"/>
              </a:spcAft>
              <a:buClr>
                <a:srgbClr val="434343"/>
              </a:buClr>
              <a:buSzPts val="1900"/>
              <a:buFont typeface="Montserrat SemiBold"/>
              <a:buChar char="❏"/>
            </a:pPr>
            <a:r>
              <a:rPr lang="en" sz="1900">
                <a:solidFill>
                  <a:srgbClr val="434343"/>
                </a:solidFill>
                <a:latin typeface="Montserrat SemiBold"/>
                <a:ea typeface="Montserrat SemiBold"/>
                <a:cs typeface="Montserrat SemiBold"/>
                <a:sym typeface="Montserrat SemiBold"/>
              </a:rPr>
              <a:t>Slack </a:t>
            </a:r>
            <a:r>
              <a:rPr lang="en" sz="1900">
                <a:solidFill>
                  <a:srgbClr val="FF9900"/>
                </a:solidFill>
                <a:latin typeface="Montserrat SemiBold"/>
                <a:ea typeface="Montserrat SemiBold"/>
                <a:cs typeface="Montserrat SemiBold"/>
                <a:sym typeface="Montserrat SemiBold"/>
              </a:rPr>
              <a:t>Partner B</a:t>
            </a:r>
            <a:r>
              <a:rPr lang="en" sz="1900">
                <a:solidFill>
                  <a:srgbClr val="434343"/>
                </a:solidFill>
                <a:latin typeface="Montserrat SemiBold"/>
                <a:ea typeface="Montserrat SemiBold"/>
                <a:cs typeface="Montserrat SemiBold"/>
                <a:sym typeface="Montserrat SemiBold"/>
              </a:rPr>
              <a:t> the link to your repo. They should now have access!</a:t>
            </a:r>
            <a:endParaRPr sz="190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endParaRPr sz="1900">
              <a:solidFill>
                <a:srgbClr val="434343"/>
              </a:solidFill>
              <a:latin typeface="Montserrat SemiBold"/>
              <a:ea typeface="Montserrat SemiBold"/>
              <a:cs typeface="Montserrat SemiBold"/>
              <a:sym typeface="Montserrat SemiBold"/>
            </a:endParaRPr>
          </a:p>
        </p:txBody>
      </p:sp>
      <p:pic>
        <p:nvPicPr>
          <p:cNvPr id="104" name="Google Shape;104;p18"/>
          <p:cNvPicPr preferRelativeResize="0"/>
          <p:nvPr/>
        </p:nvPicPr>
        <p:blipFill>
          <a:blip r:embed="rId3">
            <a:alphaModFix/>
          </a:blip>
          <a:stretch>
            <a:fillRect/>
          </a:stretch>
        </p:blipFill>
        <p:spPr>
          <a:xfrm>
            <a:off x="2033986" y="2785725"/>
            <a:ext cx="5926124" cy="235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4B</a:t>
            </a:r>
            <a:endParaRPr b="1">
              <a:latin typeface="Montserrat"/>
              <a:ea typeface="Montserrat"/>
              <a:cs typeface="Montserrat"/>
              <a:sym typeface="Montserrat"/>
            </a:endParaRPr>
          </a:p>
        </p:txBody>
      </p:sp>
      <p:cxnSp>
        <p:nvCxnSpPr>
          <p:cNvPr id="110" name="Google Shape;110;p19"/>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111" name="Google Shape;111;p19"/>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sp>
        <p:nvSpPr>
          <p:cNvPr id="112" name="Google Shape;112;p19"/>
          <p:cNvSpPr txBox="1">
            <a:spLocks noGrp="1"/>
          </p:cNvSpPr>
          <p:nvPr>
            <p:ph type="body" idx="1"/>
          </p:nvPr>
        </p:nvSpPr>
        <p:spPr>
          <a:xfrm>
            <a:off x="311700" y="1028225"/>
            <a:ext cx="8520600" cy="3540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1900" b="1" dirty="0">
                <a:solidFill>
                  <a:srgbClr val="0000FF"/>
                </a:solidFill>
                <a:latin typeface="Montserrat"/>
                <a:ea typeface="Montserrat"/>
                <a:cs typeface="Montserrat"/>
                <a:sym typeface="Montserrat"/>
              </a:rPr>
              <a:t>Partner A</a:t>
            </a:r>
            <a:r>
              <a:rPr lang="en" sz="1900" dirty="0">
                <a:solidFill>
                  <a:srgbClr val="434343"/>
                </a:solidFill>
                <a:latin typeface="Montserrat SemiBold"/>
                <a:ea typeface="Montserrat SemiBold"/>
                <a:cs typeface="Montserrat SemiBold"/>
                <a:sym typeface="Montserrat SemiBold"/>
              </a:rPr>
              <a:t>:</a:t>
            </a:r>
            <a:endParaRPr sz="1900" dirty="0">
              <a:solidFill>
                <a:srgbClr val="434343"/>
              </a:solidFill>
              <a:latin typeface="Montserrat SemiBold"/>
              <a:ea typeface="Montserrat SemiBold"/>
              <a:cs typeface="Montserrat SemiBold"/>
              <a:sym typeface="Montserrat SemiBold"/>
            </a:endParaRPr>
          </a:p>
          <a:p>
            <a:pPr marL="457200" marR="0" lvl="0" indent="-349250" algn="l" rtl="0">
              <a:lnSpc>
                <a:spcPct val="100000"/>
              </a:lnSpc>
              <a:spcBef>
                <a:spcPts val="700"/>
              </a:spcBef>
              <a:spcAft>
                <a:spcPts val="0"/>
              </a:spcAft>
              <a:buClr>
                <a:srgbClr val="434343"/>
              </a:buClr>
              <a:buSzPts val="1900"/>
              <a:buFont typeface="Montserrat SemiBold"/>
              <a:buChar char="❏"/>
            </a:pPr>
            <a:r>
              <a:rPr lang="en" sz="1900" dirty="0">
                <a:solidFill>
                  <a:srgbClr val="434343"/>
                </a:solidFill>
                <a:latin typeface="Montserrat SemiBold"/>
                <a:ea typeface="Montserrat SemiBold"/>
                <a:cs typeface="Montserrat SemiBold"/>
                <a:sym typeface="Montserrat SemiBold"/>
              </a:rPr>
              <a:t>In your repo, go to Settings -&gt; Collaborators (you may have to type in your password at this step)</a:t>
            </a:r>
            <a:endParaRPr sz="1900" dirty="0">
              <a:solidFill>
                <a:srgbClr val="434343"/>
              </a:solidFill>
              <a:latin typeface="Montserrat SemiBold"/>
              <a:ea typeface="Montserrat SemiBold"/>
              <a:cs typeface="Montserrat SemiBold"/>
              <a:sym typeface="Montserrat SemiBold"/>
            </a:endParaRPr>
          </a:p>
          <a:p>
            <a:pPr marL="457200" marR="0" lvl="0" indent="-349250" algn="l" rtl="0">
              <a:lnSpc>
                <a:spcPct val="100000"/>
              </a:lnSpc>
              <a:spcBef>
                <a:spcPts val="0"/>
              </a:spcBef>
              <a:spcAft>
                <a:spcPts val="0"/>
              </a:spcAft>
              <a:buClr>
                <a:srgbClr val="434343"/>
              </a:buClr>
              <a:buSzPts val="1900"/>
              <a:buFont typeface="Montserrat SemiBold"/>
              <a:buChar char="❏"/>
            </a:pPr>
            <a:r>
              <a:rPr lang="en" sz="1900" dirty="0">
                <a:solidFill>
                  <a:srgbClr val="434343"/>
                </a:solidFill>
                <a:latin typeface="Montserrat SemiBold"/>
                <a:ea typeface="Montserrat SemiBold"/>
                <a:cs typeface="Montserrat SemiBold"/>
                <a:sym typeface="Montserrat SemiBold"/>
              </a:rPr>
              <a:t>Add your instructor (@</a:t>
            </a:r>
            <a:r>
              <a:rPr lang="en-US" sz="1900" b="1" dirty="0">
                <a:solidFill>
                  <a:srgbClr val="434343"/>
                </a:solidFill>
                <a:latin typeface="Montserrat"/>
                <a:ea typeface="Montserrat SemiBold"/>
                <a:cs typeface="Montserrat SemiBold"/>
                <a:sym typeface="Montserrat"/>
              </a:rPr>
              <a:t>h</a:t>
            </a:r>
            <a:r>
              <a:rPr lang="en" sz="1900" b="1" dirty="0" err="1">
                <a:solidFill>
                  <a:srgbClr val="434343"/>
                </a:solidFill>
                <a:latin typeface="Montserrat"/>
                <a:ea typeface="Montserrat SemiBold"/>
                <a:cs typeface="Montserrat SemiBold"/>
                <a:sym typeface="Montserrat"/>
              </a:rPr>
              <a:t>ovanes</a:t>
            </a:r>
            <a:r>
              <a:rPr lang="en" sz="1900" b="1" dirty="0">
                <a:solidFill>
                  <a:srgbClr val="434343"/>
                </a:solidFill>
                <a:latin typeface="Montserrat"/>
                <a:ea typeface="Montserrat SemiBold"/>
                <a:cs typeface="Montserrat SemiBold"/>
                <a:sym typeface="Montserrat"/>
              </a:rPr>
              <a:t>/</a:t>
            </a:r>
            <a:r>
              <a:rPr lang="en-US" sz="1900" b="1" dirty="0">
                <a:solidFill>
                  <a:srgbClr val="434343"/>
                </a:solidFill>
                <a:latin typeface="Montserrat"/>
                <a:ea typeface="Montserrat SemiBold"/>
                <a:cs typeface="Montserrat SemiBold"/>
                <a:sym typeface="Montserrat"/>
              </a:rPr>
              <a:t>c</a:t>
            </a:r>
            <a:r>
              <a:rPr lang="en" sz="1900" b="1" dirty="0" err="1">
                <a:solidFill>
                  <a:srgbClr val="434343"/>
                </a:solidFill>
                <a:latin typeface="Montserrat"/>
                <a:ea typeface="Montserrat SemiBold"/>
                <a:cs typeface="Montserrat SemiBold"/>
                <a:sym typeface="Montserrat"/>
              </a:rPr>
              <a:t>harles</a:t>
            </a:r>
            <a:r>
              <a:rPr lang="en" sz="1900" b="1" dirty="0">
                <a:solidFill>
                  <a:srgbClr val="434343"/>
                </a:solidFill>
                <a:latin typeface="Montserrat"/>
                <a:ea typeface="Montserrat SemiBold"/>
                <a:cs typeface="Montserrat SemiBold"/>
                <a:sym typeface="Montserrat"/>
              </a:rPr>
              <a:t>-rice</a:t>
            </a:r>
            <a:r>
              <a:rPr lang="en" sz="1900" dirty="0">
                <a:solidFill>
                  <a:srgbClr val="434343"/>
                </a:solidFill>
                <a:latin typeface="Montserrat SemiBold"/>
                <a:ea typeface="Montserrat SemiBold"/>
                <a:cs typeface="Montserrat SemiBold"/>
                <a:sym typeface="Montserrat SemiBold"/>
              </a:rPr>
              <a:t>) as a collaborator as well (so they have access to your work after you are done!)</a:t>
            </a:r>
            <a:endParaRPr sz="1900" dirty="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endParaRPr sz="1900" dirty="0">
              <a:solidFill>
                <a:srgbClr val="434343"/>
              </a:solidFill>
              <a:latin typeface="Montserrat SemiBold"/>
              <a:ea typeface="Montserrat SemiBold"/>
              <a:cs typeface="Montserrat SemiBold"/>
              <a:sym typeface="Montserrat SemiBold"/>
            </a:endParaRPr>
          </a:p>
        </p:txBody>
      </p:sp>
      <p:pic>
        <p:nvPicPr>
          <p:cNvPr id="113" name="Google Shape;113;p19"/>
          <p:cNvPicPr preferRelativeResize="0"/>
          <p:nvPr/>
        </p:nvPicPr>
        <p:blipFill>
          <a:blip r:embed="rId3">
            <a:alphaModFix/>
          </a:blip>
          <a:stretch>
            <a:fillRect/>
          </a:stretch>
        </p:blipFill>
        <p:spPr>
          <a:xfrm>
            <a:off x="1662449" y="2785725"/>
            <a:ext cx="5926124" cy="235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5</a:t>
            </a:r>
            <a:endParaRPr b="1">
              <a:latin typeface="Montserrat"/>
              <a:ea typeface="Montserrat"/>
              <a:cs typeface="Montserrat"/>
              <a:sym typeface="Montserrat"/>
            </a:endParaRPr>
          </a:p>
        </p:txBody>
      </p:sp>
      <p:cxnSp>
        <p:nvCxnSpPr>
          <p:cNvPr id="119" name="Google Shape;119;p20"/>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120" name="Google Shape;120;p20"/>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pic>
        <p:nvPicPr>
          <p:cNvPr id="121" name="Google Shape;121;p20" descr="GA-Cog-900.png"/>
          <p:cNvPicPr preferRelativeResize="0"/>
          <p:nvPr/>
        </p:nvPicPr>
        <p:blipFill rotWithShape="1">
          <a:blip r:embed="rId3">
            <a:alphaModFix/>
          </a:blip>
          <a:srcRect/>
          <a:stretch/>
        </p:blipFill>
        <p:spPr>
          <a:xfrm>
            <a:off x="8273950" y="4285675"/>
            <a:ext cx="792600" cy="792600"/>
          </a:xfrm>
          <a:prstGeom prst="rect">
            <a:avLst/>
          </a:prstGeom>
          <a:noFill/>
          <a:ln>
            <a:noFill/>
          </a:ln>
        </p:spPr>
      </p:pic>
      <p:sp>
        <p:nvSpPr>
          <p:cNvPr id="122" name="Google Shape;122;p20"/>
          <p:cNvSpPr txBox="1">
            <a:spLocks noGrp="1"/>
          </p:cNvSpPr>
          <p:nvPr>
            <p:ph type="body" idx="1"/>
          </p:nvPr>
        </p:nvSpPr>
        <p:spPr>
          <a:xfrm>
            <a:off x="311700" y="1028225"/>
            <a:ext cx="8520600" cy="3540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200" b="1">
                <a:solidFill>
                  <a:srgbClr val="FF9900"/>
                </a:solidFill>
                <a:latin typeface="Montserrat"/>
                <a:ea typeface="Montserrat"/>
                <a:cs typeface="Montserrat"/>
                <a:sym typeface="Montserrat"/>
              </a:rPr>
              <a:t>Partner B</a:t>
            </a:r>
            <a:r>
              <a:rPr lang="en" sz="2200">
                <a:solidFill>
                  <a:srgbClr val="434343"/>
                </a:solidFill>
                <a:latin typeface="Montserrat SemiBold"/>
                <a:ea typeface="Montserrat SemiBold"/>
                <a:cs typeface="Montserrat SemiBold"/>
                <a:sym typeface="Montserrat SemiBold"/>
              </a:rPr>
              <a:t>:</a:t>
            </a:r>
            <a:endParaRPr sz="2200">
              <a:solidFill>
                <a:srgbClr val="434343"/>
              </a:solidFill>
              <a:latin typeface="Montserrat SemiBold"/>
              <a:ea typeface="Montserrat SemiBold"/>
              <a:cs typeface="Montserrat SemiBold"/>
              <a:sym typeface="Montserrat SemiBold"/>
            </a:endParaRPr>
          </a:p>
          <a:p>
            <a:pPr marL="457200" marR="0" lvl="0" indent="-368300" algn="l" rtl="0">
              <a:lnSpc>
                <a:spcPct val="100000"/>
              </a:lnSpc>
              <a:spcBef>
                <a:spcPts val="700"/>
              </a:spcBef>
              <a:spcAft>
                <a:spcPts val="0"/>
              </a:spcAft>
              <a:buClr>
                <a:srgbClr val="434343"/>
              </a:buClr>
              <a:buSzPts val="2200"/>
              <a:buFont typeface="Montserrat SemiBold"/>
              <a:buChar char="❏"/>
            </a:pPr>
            <a:r>
              <a:rPr lang="en" sz="2200">
                <a:solidFill>
                  <a:srgbClr val="434343"/>
                </a:solidFill>
                <a:latin typeface="Montserrat SemiBold"/>
                <a:ea typeface="Montserrat SemiBold"/>
                <a:cs typeface="Montserrat SemiBold"/>
                <a:sym typeface="Montserrat SemiBold"/>
              </a:rPr>
              <a:t>Open up the repo using the link </a:t>
            </a:r>
            <a:r>
              <a:rPr lang="en" sz="2200">
                <a:solidFill>
                  <a:srgbClr val="0000FF"/>
                </a:solidFill>
                <a:latin typeface="Montserrat SemiBold"/>
                <a:ea typeface="Montserrat SemiBold"/>
                <a:cs typeface="Montserrat SemiBold"/>
                <a:sym typeface="Montserrat SemiBold"/>
              </a:rPr>
              <a:t>Partner A</a:t>
            </a:r>
            <a:r>
              <a:rPr lang="en" sz="2200">
                <a:solidFill>
                  <a:srgbClr val="434343"/>
                </a:solidFill>
                <a:latin typeface="Montserrat SemiBold"/>
                <a:ea typeface="Montserrat SemiBold"/>
                <a:cs typeface="Montserrat SemiBold"/>
                <a:sym typeface="Montserrat SemiBold"/>
              </a:rPr>
              <a:t> sent you.</a:t>
            </a:r>
            <a:endParaRPr sz="2200">
              <a:solidFill>
                <a:srgbClr val="434343"/>
              </a:solidFill>
              <a:latin typeface="Montserrat SemiBold"/>
              <a:ea typeface="Montserrat SemiBold"/>
              <a:cs typeface="Montserrat SemiBold"/>
              <a:sym typeface="Montserrat SemiBold"/>
            </a:endParaRPr>
          </a:p>
          <a:p>
            <a:pPr marL="0" marR="0" lvl="0" indent="0" algn="l" rtl="0">
              <a:lnSpc>
                <a:spcPct val="100000"/>
              </a:lnSpc>
              <a:spcBef>
                <a:spcPts val="700"/>
              </a:spcBef>
              <a:spcAft>
                <a:spcPts val="0"/>
              </a:spcAft>
              <a:buNone/>
            </a:pPr>
            <a:endParaRPr sz="2200">
              <a:solidFill>
                <a:srgbClr val="434343"/>
              </a:solidFill>
              <a:latin typeface="Montserrat SemiBold"/>
              <a:ea typeface="Montserrat SemiBold"/>
              <a:cs typeface="Montserrat SemiBold"/>
              <a:sym typeface="Montserrat SemiBold"/>
            </a:endParaRPr>
          </a:p>
          <a:p>
            <a:pPr marL="0" marR="0" lvl="0" indent="0" algn="l" rtl="0">
              <a:lnSpc>
                <a:spcPct val="100000"/>
              </a:lnSpc>
              <a:spcBef>
                <a:spcPts val="700"/>
              </a:spcBef>
              <a:spcAft>
                <a:spcPts val="0"/>
              </a:spcAft>
              <a:buNone/>
            </a:pPr>
            <a:endParaRPr sz="2200">
              <a:solidFill>
                <a:srgbClr val="434343"/>
              </a:solidFill>
              <a:latin typeface="Montserrat SemiBold"/>
              <a:ea typeface="Montserrat SemiBold"/>
              <a:cs typeface="Montserrat SemiBold"/>
              <a:sym typeface="Montserrat SemiBold"/>
            </a:endParaRPr>
          </a:p>
          <a:p>
            <a:pPr marL="457200" lvl="0" indent="-381000" algn="l" rtl="0">
              <a:lnSpc>
                <a:spcPct val="100000"/>
              </a:lnSpc>
              <a:spcBef>
                <a:spcPts val="700"/>
              </a:spcBef>
              <a:spcAft>
                <a:spcPts val="0"/>
              </a:spcAft>
              <a:buClr>
                <a:srgbClr val="434343"/>
              </a:buClr>
              <a:buSzPts val="2400"/>
              <a:buFont typeface="Montserrat"/>
              <a:buChar char="➔"/>
            </a:pPr>
            <a:r>
              <a:rPr lang="en" sz="2400" b="1">
                <a:solidFill>
                  <a:srgbClr val="434343"/>
                </a:solidFill>
                <a:latin typeface="Montserrat"/>
                <a:ea typeface="Montserrat"/>
                <a:cs typeface="Montserrat"/>
                <a:sym typeface="Montserrat"/>
              </a:rPr>
              <a:t>Question: Has </a:t>
            </a:r>
            <a:r>
              <a:rPr lang="en" sz="2400" b="1">
                <a:solidFill>
                  <a:srgbClr val="FF9900"/>
                </a:solidFill>
                <a:latin typeface="Montserrat"/>
                <a:ea typeface="Montserrat"/>
                <a:cs typeface="Montserrat"/>
                <a:sym typeface="Montserrat"/>
              </a:rPr>
              <a:t>Partner B</a:t>
            </a:r>
            <a:r>
              <a:rPr lang="en" sz="2400" b="1">
                <a:solidFill>
                  <a:srgbClr val="434343"/>
                </a:solidFill>
                <a:latin typeface="Montserrat"/>
                <a:ea typeface="Montserrat"/>
                <a:cs typeface="Montserrat"/>
                <a:sym typeface="Montserrat"/>
              </a:rPr>
              <a:t> been added to the repo?</a:t>
            </a:r>
            <a:endParaRPr sz="220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endParaRPr sz="2200">
              <a:solidFill>
                <a:srgbClr val="434343"/>
              </a:solidFill>
              <a:latin typeface="Montserrat SemiBold"/>
              <a:ea typeface="Montserrat SemiBold"/>
              <a:cs typeface="Montserrat SemiBold"/>
              <a:sym typeface="Montserrat SemiBold"/>
            </a:endParaRPr>
          </a:p>
        </p:txBody>
      </p:sp>
      <p:pic>
        <p:nvPicPr>
          <p:cNvPr id="123" name="Google Shape;123;p20">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24" name="Google Shape;124;p20">
            <a:hlinkClick r:id="rId6"/>
          </p:cNvPr>
          <p:cNvSpPr/>
          <p:nvPr/>
        </p:nvSpPr>
        <p:spPr>
          <a:xfrm>
            <a:off x="0" y="5207000"/>
            <a:ext cx="12600" cy="1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STEP 5B</a:t>
            </a:r>
            <a:endParaRPr b="1">
              <a:latin typeface="Montserrat"/>
              <a:ea typeface="Montserrat"/>
              <a:cs typeface="Montserrat"/>
              <a:sym typeface="Montserrat"/>
            </a:endParaRPr>
          </a:p>
        </p:txBody>
      </p:sp>
      <p:cxnSp>
        <p:nvCxnSpPr>
          <p:cNvPr id="130" name="Google Shape;130;p21"/>
          <p:cNvCxnSpPr/>
          <p:nvPr/>
        </p:nvCxnSpPr>
        <p:spPr>
          <a:xfrm>
            <a:off x="372400" y="445025"/>
            <a:ext cx="8506200" cy="10500"/>
          </a:xfrm>
          <a:prstGeom prst="straightConnector1">
            <a:avLst/>
          </a:prstGeom>
          <a:noFill/>
          <a:ln w="38100" cap="flat" cmpd="sng">
            <a:solidFill>
              <a:srgbClr val="000000"/>
            </a:solidFill>
            <a:prstDash val="solid"/>
            <a:round/>
            <a:headEnd type="none" w="med" len="med"/>
            <a:tailEnd type="none" w="med" len="med"/>
          </a:ln>
        </p:spPr>
      </p:cxnSp>
      <p:cxnSp>
        <p:nvCxnSpPr>
          <p:cNvPr id="131" name="Google Shape;131;p21"/>
          <p:cNvCxnSpPr/>
          <p:nvPr/>
        </p:nvCxnSpPr>
        <p:spPr>
          <a:xfrm>
            <a:off x="372400" y="1017725"/>
            <a:ext cx="8506200" cy="10500"/>
          </a:xfrm>
          <a:prstGeom prst="straightConnector1">
            <a:avLst/>
          </a:prstGeom>
          <a:noFill/>
          <a:ln w="38100" cap="flat" cmpd="sng">
            <a:solidFill>
              <a:srgbClr val="000000"/>
            </a:solidFill>
            <a:prstDash val="solid"/>
            <a:round/>
            <a:headEnd type="none" w="med" len="med"/>
            <a:tailEnd type="none" w="med" len="med"/>
          </a:ln>
        </p:spPr>
      </p:cxnSp>
      <p:pic>
        <p:nvPicPr>
          <p:cNvPr id="132" name="Google Shape;132;p21" descr="GA-Cog-900.png"/>
          <p:cNvPicPr preferRelativeResize="0"/>
          <p:nvPr/>
        </p:nvPicPr>
        <p:blipFill rotWithShape="1">
          <a:blip r:embed="rId3">
            <a:alphaModFix/>
          </a:blip>
          <a:srcRect/>
          <a:stretch/>
        </p:blipFill>
        <p:spPr>
          <a:xfrm>
            <a:off x="8273950" y="4285675"/>
            <a:ext cx="792600" cy="792600"/>
          </a:xfrm>
          <a:prstGeom prst="rect">
            <a:avLst/>
          </a:prstGeom>
          <a:noFill/>
          <a:ln>
            <a:noFill/>
          </a:ln>
        </p:spPr>
      </p:pic>
      <p:sp>
        <p:nvSpPr>
          <p:cNvPr id="133" name="Google Shape;133;p21"/>
          <p:cNvSpPr txBox="1">
            <a:spLocks noGrp="1"/>
          </p:cNvSpPr>
          <p:nvPr>
            <p:ph type="body" idx="1"/>
          </p:nvPr>
        </p:nvSpPr>
        <p:spPr>
          <a:xfrm>
            <a:off x="311700" y="1028225"/>
            <a:ext cx="8520600" cy="3540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700"/>
              </a:spcBef>
              <a:spcAft>
                <a:spcPts val="0"/>
              </a:spcAft>
              <a:buNone/>
            </a:pPr>
            <a:r>
              <a:rPr lang="en" sz="2200" b="1">
                <a:solidFill>
                  <a:srgbClr val="FF9900"/>
                </a:solidFill>
                <a:latin typeface="Montserrat"/>
                <a:ea typeface="Montserrat"/>
                <a:cs typeface="Montserrat"/>
                <a:sym typeface="Montserrat"/>
              </a:rPr>
              <a:t>Partner B</a:t>
            </a:r>
            <a:r>
              <a:rPr lang="en" sz="2200">
                <a:solidFill>
                  <a:srgbClr val="434343"/>
                </a:solidFill>
                <a:latin typeface="Montserrat SemiBold"/>
                <a:ea typeface="Montserrat SemiBold"/>
                <a:cs typeface="Montserrat SemiBold"/>
                <a:sym typeface="Montserrat SemiBold"/>
              </a:rPr>
              <a:t>:</a:t>
            </a:r>
            <a:endParaRPr sz="2200">
              <a:solidFill>
                <a:srgbClr val="434343"/>
              </a:solidFill>
              <a:latin typeface="Montserrat SemiBold"/>
              <a:ea typeface="Montserrat SemiBold"/>
              <a:cs typeface="Montserrat SemiBold"/>
              <a:sym typeface="Montserrat SemiBold"/>
            </a:endParaRPr>
          </a:p>
          <a:p>
            <a:pPr marL="457200" marR="0" lvl="0" indent="-368300" algn="l" rtl="0">
              <a:lnSpc>
                <a:spcPct val="100000"/>
              </a:lnSpc>
              <a:spcBef>
                <a:spcPts val="700"/>
              </a:spcBef>
              <a:spcAft>
                <a:spcPts val="0"/>
              </a:spcAft>
              <a:buClr>
                <a:srgbClr val="434343"/>
              </a:buClr>
              <a:buSzPts val="2200"/>
              <a:buFont typeface="Montserrat SemiBold"/>
              <a:buChar char="❏"/>
            </a:pPr>
            <a:r>
              <a:rPr lang="en" sz="2200">
                <a:solidFill>
                  <a:srgbClr val="434343"/>
                </a:solidFill>
                <a:latin typeface="Montserrat SemiBold"/>
                <a:ea typeface="Montserrat SemiBold"/>
                <a:cs typeface="Montserrat SemiBold"/>
                <a:sym typeface="Montserrat SemiBold"/>
              </a:rPr>
              <a:t>Edit the README to look like this one:</a:t>
            </a:r>
            <a:endParaRPr sz="2200">
              <a:solidFill>
                <a:srgbClr val="434343"/>
              </a:solidFill>
              <a:latin typeface="Montserrat SemiBold"/>
              <a:ea typeface="Montserrat SemiBold"/>
              <a:cs typeface="Montserrat SemiBold"/>
              <a:sym typeface="Montserrat SemiBold"/>
            </a:endParaRPr>
          </a:p>
          <a:p>
            <a:pPr marL="457200" marR="0" lvl="0" indent="0" algn="l" rtl="0">
              <a:lnSpc>
                <a:spcPct val="100000"/>
              </a:lnSpc>
              <a:spcBef>
                <a:spcPts val="700"/>
              </a:spcBef>
              <a:spcAft>
                <a:spcPts val="0"/>
              </a:spcAft>
              <a:buNone/>
            </a:pPr>
            <a:endParaRPr sz="2200">
              <a:solidFill>
                <a:srgbClr val="434343"/>
              </a:solidFill>
              <a:latin typeface="Montserrat SemiBold"/>
              <a:ea typeface="Montserrat SemiBold"/>
              <a:cs typeface="Montserrat SemiBold"/>
              <a:sym typeface="Montserrat SemiBold"/>
            </a:endParaRPr>
          </a:p>
        </p:txBody>
      </p:sp>
      <p:pic>
        <p:nvPicPr>
          <p:cNvPr id="134" name="Google Shape;134;p21"/>
          <p:cNvPicPr preferRelativeResize="0"/>
          <p:nvPr/>
        </p:nvPicPr>
        <p:blipFill>
          <a:blip r:embed="rId4">
            <a:alphaModFix/>
          </a:blip>
          <a:stretch>
            <a:fillRect/>
          </a:stretch>
        </p:blipFill>
        <p:spPr>
          <a:xfrm>
            <a:off x="997987" y="2074649"/>
            <a:ext cx="7148025" cy="292037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1687</Words>
  <Application>Microsoft Macintosh PowerPoint</Application>
  <PresentationFormat>On-screen Show (16:9)</PresentationFormat>
  <Paragraphs>181</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Montserrat</vt:lpstr>
      <vt:lpstr>Montserrat SemiBold</vt:lpstr>
      <vt:lpstr>Arial</vt:lpstr>
      <vt:lpstr>Simple Light</vt:lpstr>
      <vt:lpstr>GitHub for Teams Group Practice Activity</vt:lpstr>
      <vt:lpstr>LEARNING OBJECTIVES</vt:lpstr>
      <vt:lpstr>STEP 1</vt:lpstr>
      <vt:lpstr>STEP 2</vt:lpstr>
      <vt:lpstr>STEP 3</vt:lpstr>
      <vt:lpstr>STEP 4</vt:lpstr>
      <vt:lpstr>STEP 4B</vt:lpstr>
      <vt:lpstr>STEP 5</vt:lpstr>
      <vt:lpstr>STEP 5B</vt:lpstr>
      <vt:lpstr>STEP 6</vt:lpstr>
      <vt:lpstr>STEP 7</vt:lpstr>
      <vt:lpstr>STEP 8</vt:lpstr>
      <vt:lpstr>STEP 9A</vt:lpstr>
      <vt:lpstr>STEP 9B</vt:lpstr>
      <vt:lpstr>STEP 10</vt:lpstr>
      <vt:lpstr>STEP 11A</vt:lpstr>
      <vt:lpstr>STEP 11B</vt:lpstr>
      <vt:lpstr>STEP 12A</vt:lpstr>
      <vt:lpstr>STEP 12B</vt:lpstr>
      <vt:lpstr>STEP 13</vt:lpstr>
      <vt:lpstr>STEP 14</vt:lpstr>
      <vt:lpstr>STEP 15A</vt:lpstr>
      <vt:lpstr>STEP 15B</vt:lpstr>
      <vt:lpstr>Merge Check</vt:lpstr>
      <vt:lpstr>Unable to Merge?</vt:lpstr>
      <vt:lpstr>Step 16</vt:lpstr>
      <vt:lpstr>More/Takeaways</vt:lpstr>
      <vt:lpstr>CONCLUSION</vt:lpstr>
      <vt:lpstr>Bonus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for Teams Group Practice Activity</dc:title>
  <cp:lastModifiedBy>Hovanes Gasparian</cp:lastModifiedBy>
  <cp:revision>1</cp:revision>
  <dcterms:modified xsi:type="dcterms:W3CDTF">2021-01-11T15:05:18Z</dcterms:modified>
</cp:coreProperties>
</file>