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76" r:id="rId4"/>
    <p:sldId id="273" r:id="rId5"/>
    <p:sldId id="278" r:id="rId6"/>
    <p:sldId id="279" r:id="rId7"/>
    <p:sldId id="280" r:id="rId8"/>
    <p:sldId id="291" r:id="rId9"/>
    <p:sldId id="292" r:id="rId10"/>
    <p:sldId id="289" r:id="rId11"/>
    <p:sldId id="290" r:id="rId12"/>
    <p:sldId id="295" r:id="rId13"/>
    <p:sldId id="264" r:id="rId14"/>
    <p:sldId id="285" r:id="rId15"/>
    <p:sldId id="294" r:id="rId16"/>
    <p:sldId id="286" r:id="rId17"/>
    <p:sldId id="267" r:id="rId18"/>
    <p:sldId id="29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19" autoAdjust="0"/>
  </p:normalViewPr>
  <p:slideViewPr>
    <p:cSldViewPr>
      <p:cViewPr>
        <p:scale>
          <a:sx n="75" d="100"/>
          <a:sy n="75" d="100"/>
        </p:scale>
        <p:origin x="-174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'[computers-liu-results.xlsx]Sheet1'!$B$2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'[computers-liu-results.xlsx]Sheet1'!$B$3:$B$23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F6-470B-B97A-3F8BF7110F92}"/>
            </c:ext>
          </c:extLst>
        </c:ser>
        <c:ser>
          <c:idx val="1"/>
          <c:order val="1"/>
          <c:tx>
            <c:strRef>
              <c:f>'[computers-liu-results.xlsx]Sheet1'!$C$2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'[computers-liu-results.xlsx]Sheet1'!$C$3:$C$23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1.089</c:v>
                </c:pt>
                <c:pt idx="2">
                  <c:v>1.0680000000000001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1.1060000000000001</c:v>
                </c:pt>
                <c:pt idx="6">
                  <c:v>1.0660000000000001</c:v>
                </c:pt>
                <c:pt idx="7">
                  <c:v>1.0529999999999999</c:v>
                </c:pt>
                <c:pt idx="8">
                  <c:v>1.0569999999999999</c:v>
                </c:pt>
                <c:pt idx="9">
                  <c:v>1.0409999999999999</c:v>
                </c:pt>
                <c:pt idx="10">
                  <c:v>1.0229999999999999</c:v>
                </c:pt>
                <c:pt idx="11">
                  <c:v>1.0649999999999999</c:v>
                </c:pt>
                <c:pt idx="12">
                  <c:v>1.101</c:v>
                </c:pt>
                <c:pt idx="13">
                  <c:v>1.0449999999999999</c:v>
                </c:pt>
                <c:pt idx="14">
                  <c:v>1.075</c:v>
                </c:pt>
                <c:pt idx="15">
                  <c:v>1.0900000000000001</c:v>
                </c:pt>
                <c:pt idx="16">
                  <c:v>1.089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1.0589999999999999</c:v>
                </c:pt>
                <c:pt idx="20">
                  <c:v>1.0669999999999999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F6-470B-B97A-3F8BF7110F92}"/>
            </c:ext>
          </c:extLst>
        </c:ser>
        <c:ser>
          <c:idx val="2"/>
          <c:order val="2"/>
          <c:tx>
            <c:strRef>
              <c:f>'[computers-liu-results.xlsx]Sheet1'!$D$2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'[computers-liu-results.xlsx]Sheet1'!$D$3:$D$23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F6-470B-B97A-3F8BF7110F92}"/>
            </c:ext>
          </c:extLst>
        </c:ser>
        <c:ser>
          <c:idx val="3"/>
          <c:order val="3"/>
          <c:tx>
            <c:strRef>
              <c:f>'[computers-liu-results.xlsx]Sheet1'!$E$2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'[computers-liu-results.xlsx]Sheet1'!$E$3:$E$23</c:f>
              <c:numCache>
                <c:formatCode>General</c:formatCode>
                <c:ptCount val="21"/>
                <c:pt idx="0">
                  <c:v>1.026</c:v>
                </c:pt>
                <c:pt idx="1">
                  <c:v>1.0049999999999999</c:v>
                </c:pt>
                <c:pt idx="2">
                  <c:v>1.0189999999999999</c:v>
                </c:pt>
                <c:pt idx="3">
                  <c:v>1.022</c:v>
                </c:pt>
                <c:pt idx="4">
                  <c:v>1</c:v>
                </c:pt>
                <c:pt idx="5">
                  <c:v>1.018</c:v>
                </c:pt>
                <c:pt idx="6">
                  <c:v>1.0309999999999999</c:v>
                </c:pt>
                <c:pt idx="7">
                  <c:v>1.0029999999999999</c:v>
                </c:pt>
                <c:pt idx="8">
                  <c:v>1.008</c:v>
                </c:pt>
                <c:pt idx="9">
                  <c:v>1.0129999999999999</c:v>
                </c:pt>
                <c:pt idx="10">
                  <c:v>1.008</c:v>
                </c:pt>
                <c:pt idx="11">
                  <c:v>1</c:v>
                </c:pt>
                <c:pt idx="12">
                  <c:v>1</c:v>
                </c:pt>
                <c:pt idx="13">
                  <c:v>1.022</c:v>
                </c:pt>
                <c:pt idx="14">
                  <c:v>1.0129999999999999</c:v>
                </c:pt>
                <c:pt idx="15">
                  <c:v>1.006</c:v>
                </c:pt>
                <c:pt idx="16">
                  <c:v>1</c:v>
                </c:pt>
                <c:pt idx="17">
                  <c:v>1.0169999999999999</c:v>
                </c:pt>
                <c:pt idx="18">
                  <c:v>1</c:v>
                </c:pt>
                <c:pt idx="19">
                  <c:v>1.0089999999999999</c:v>
                </c:pt>
                <c:pt idx="20">
                  <c:v>1.0109999999999999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5F6-470B-B97A-3F8BF7110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5312"/>
        <c:axId val="27971584"/>
      </c:barChart>
      <c:catAx>
        <c:axId val="279653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ja-JP"/>
          </a:p>
        </c:txPr>
        <c:crossAx val="27971584"/>
        <c:crosses val="autoZero"/>
        <c:auto val="1"/>
        <c:lblAlgn val="ctr"/>
        <c:lblOffset val="100"/>
        <c:noMultiLvlLbl val="0"/>
      </c:catAx>
      <c:valAx>
        <c:axId val="2797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796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'[computers-liu-results.xlsx]Sheet1'!$H$2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'[computers-liu-results.xlsx]Sheet1'!$H$3:$H$23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27-48CC-B0E3-FD38C7FF2AA6}"/>
            </c:ext>
          </c:extLst>
        </c:ser>
        <c:ser>
          <c:idx val="1"/>
          <c:order val="1"/>
          <c:tx>
            <c:strRef>
              <c:f>'[computers-liu-results.xlsx]Sheet1'!$I$2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'[computers-liu-results.xlsx]Sheet1'!$I$3:$I$23</c:f>
              <c:numCache>
                <c:formatCode>General</c:formatCode>
                <c:ptCount val="21"/>
                <c:pt idx="0">
                  <c:v>1.0349999999999999</c:v>
                </c:pt>
                <c:pt idx="1">
                  <c:v>1.091</c:v>
                </c:pt>
                <c:pt idx="2">
                  <c:v>1.1259999999999999</c:v>
                </c:pt>
                <c:pt idx="3">
                  <c:v>1.0169999999999999</c:v>
                </c:pt>
                <c:pt idx="4">
                  <c:v>1.02</c:v>
                </c:pt>
                <c:pt idx="5">
                  <c:v>1.1220000000000001</c:v>
                </c:pt>
                <c:pt idx="6">
                  <c:v>1.0840000000000001</c:v>
                </c:pt>
                <c:pt idx="7">
                  <c:v>1.1020000000000001</c:v>
                </c:pt>
                <c:pt idx="8">
                  <c:v>1.0609999999999999</c:v>
                </c:pt>
                <c:pt idx="9">
                  <c:v>1.091</c:v>
                </c:pt>
                <c:pt idx="10">
                  <c:v>1.05</c:v>
                </c:pt>
                <c:pt idx="11">
                  <c:v>1.1180000000000001</c:v>
                </c:pt>
                <c:pt idx="12">
                  <c:v>1.07</c:v>
                </c:pt>
                <c:pt idx="13">
                  <c:v>1.069</c:v>
                </c:pt>
                <c:pt idx="14">
                  <c:v>1.1220000000000001</c:v>
                </c:pt>
                <c:pt idx="15">
                  <c:v>1.048</c:v>
                </c:pt>
                <c:pt idx="16">
                  <c:v>1.0589999999999999</c:v>
                </c:pt>
                <c:pt idx="17">
                  <c:v>1.0409999999999999</c:v>
                </c:pt>
                <c:pt idx="18">
                  <c:v>1.0880000000000001</c:v>
                </c:pt>
                <c:pt idx="19">
                  <c:v>1.046</c:v>
                </c:pt>
                <c:pt idx="20">
                  <c:v>1.073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227-48CC-B0E3-FD38C7FF2AA6}"/>
            </c:ext>
          </c:extLst>
        </c:ser>
        <c:ser>
          <c:idx val="2"/>
          <c:order val="2"/>
          <c:tx>
            <c:strRef>
              <c:f>'[computers-liu-results.xlsx]Sheet1'!$J$2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'[computers-liu-results.xlsx]Sheet1'!$J$3:$J$23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227-48CC-B0E3-FD38C7FF2AA6}"/>
            </c:ext>
          </c:extLst>
        </c:ser>
        <c:ser>
          <c:idx val="3"/>
          <c:order val="3"/>
          <c:tx>
            <c:strRef>
              <c:f>'[computers-liu-results.xlsx]Sheet1'!$K$2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'[computers-liu-results.xlsx]Sheet1'!$K$3:$K$23</c:f>
              <c:numCache>
                <c:formatCode>General</c:formatCode>
                <c:ptCount val="21"/>
                <c:pt idx="0">
                  <c:v>1.036</c:v>
                </c:pt>
                <c:pt idx="1">
                  <c:v>1.0109999999999999</c:v>
                </c:pt>
                <c:pt idx="2">
                  <c:v>1.0289999999999999</c:v>
                </c:pt>
                <c:pt idx="3">
                  <c:v>1.042</c:v>
                </c:pt>
                <c:pt idx="4">
                  <c:v>1</c:v>
                </c:pt>
                <c:pt idx="5">
                  <c:v>1.016</c:v>
                </c:pt>
                <c:pt idx="6">
                  <c:v>1.0349999999999999</c:v>
                </c:pt>
                <c:pt idx="7">
                  <c:v>1.03</c:v>
                </c:pt>
                <c:pt idx="8">
                  <c:v>1.012</c:v>
                </c:pt>
                <c:pt idx="9">
                  <c:v>1.024</c:v>
                </c:pt>
                <c:pt idx="10">
                  <c:v>1.0249999999999999</c:v>
                </c:pt>
                <c:pt idx="11">
                  <c:v>1.0129999999999999</c:v>
                </c:pt>
                <c:pt idx="12">
                  <c:v>1.006</c:v>
                </c:pt>
                <c:pt idx="13">
                  <c:v>1.0129999999999999</c:v>
                </c:pt>
                <c:pt idx="14">
                  <c:v>1.028</c:v>
                </c:pt>
                <c:pt idx="15">
                  <c:v>1.0029999999999999</c:v>
                </c:pt>
                <c:pt idx="16">
                  <c:v>1.0369999999999999</c:v>
                </c:pt>
                <c:pt idx="17">
                  <c:v>1.028</c:v>
                </c:pt>
                <c:pt idx="18">
                  <c:v>1.0029999999999999</c:v>
                </c:pt>
                <c:pt idx="19">
                  <c:v>1.006</c:v>
                </c:pt>
                <c:pt idx="20">
                  <c:v>1.0189999999999999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227-48CC-B0E3-FD38C7FF2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013696"/>
        <c:axId val="28015616"/>
      </c:barChart>
      <c:catAx>
        <c:axId val="280136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ja-JP"/>
          </a:p>
        </c:txPr>
        <c:crossAx val="28015616"/>
        <c:crosses val="autoZero"/>
        <c:auto val="1"/>
        <c:lblAlgn val="ctr"/>
        <c:lblOffset val="100"/>
        <c:noMultiLvlLbl val="0"/>
      </c:catAx>
      <c:valAx>
        <c:axId val="280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2801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ja-JP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0.47759</cdr:x>
      <cdr:y>0.74808</cdr:y>
    </cdr:from>
    <cdr:to>
      <cdr:x>0.51894</cdr:x>
      <cdr:y>1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1524202" y="1865372"/>
          <a:ext cx="131982" cy="628179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7DEE-E261-4AA0-9ED4-FC0CF6645A9C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417C-66E5-4AD7-A8E0-9FAF8A22F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Thanks</a:t>
            </a:r>
            <a:r>
              <a:rPr lang="en-US" altLang="ja-JP" baseline="0" dirty="0" smtClean="0"/>
              <a:t> for introduction, today I going to talk about genetic algorithm for scheduling of data-parallel tasks.</a:t>
            </a:r>
          </a:p>
          <a:p>
            <a:r>
              <a:rPr lang="en-US" altLang="ja-JP" baseline="0" dirty="0" smtClean="0"/>
              <a:t>I am name is </a:t>
            </a:r>
            <a:r>
              <a:rPr lang="en-US" altLang="ja-JP" baseline="0" dirty="0" err="1" smtClean="0"/>
              <a:t>liu</a:t>
            </a:r>
            <a:r>
              <a:rPr lang="en-US" altLang="ja-JP" baseline="0" dirty="0" smtClean="0"/>
              <a:t> yang, form </a:t>
            </a:r>
            <a:r>
              <a:rPr lang="en-US" altLang="ja-JP" baseline="0" dirty="0" err="1" smtClean="0"/>
              <a:t>ritsumeikan</a:t>
            </a:r>
            <a:r>
              <a:rPr lang="en-US" altLang="ja-JP" baseline="0" dirty="0" smtClean="0"/>
              <a:t> university.</a:t>
            </a:r>
          </a:p>
          <a:p>
            <a:r>
              <a:rPr lang="en-US" altLang="ja-JP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4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Crossover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produces the child form two selected chromosomes.</a:t>
            </a:r>
          </a:p>
          <a:p>
            <a:pPr rtl="0"/>
            <a:r>
              <a:rPr lang="en-US" altLang="ja-JP" dirty="0" smtClean="0">
                <a:effectLst/>
              </a:rPr>
              <a:t>There</a:t>
            </a:r>
            <a:r>
              <a:rPr lang="en-US" altLang="ja-JP" baseline="0" dirty="0" smtClean="0">
                <a:effectLst/>
              </a:rPr>
              <a:t> </a:t>
            </a:r>
            <a:r>
              <a:rPr lang="en-US" altLang="ja-JP" dirty="0" smtClean="0">
                <a:effectLst/>
              </a:rPr>
              <a:t>is an example of crossover.</a:t>
            </a:r>
          </a:p>
          <a:p>
            <a:pPr rtl="0"/>
            <a:r>
              <a:rPr lang="en-US" altLang="ja-JP" dirty="0" smtClean="0">
                <a:effectLst/>
              </a:rPr>
              <a:t>We</a:t>
            </a:r>
            <a:r>
              <a:rPr lang="en-US" altLang="ja-JP" baseline="0" dirty="0" smtClean="0">
                <a:effectLst/>
              </a:rPr>
              <a:t> divide the chromosome A by a random cut-point.</a:t>
            </a:r>
          </a:p>
          <a:p>
            <a:pPr rtl="0"/>
            <a:endParaRPr lang="en-US" altLang="ja-JP" dirty="0" smtClean="0">
              <a:effectLst/>
            </a:endParaRPr>
          </a:p>
          <a:p>
            <a:pPr rtl="0"/>
            <a:r>
              <a:rPr lang="en-US" altLang="ja-JP" dirty="0" smtClean="0">
                <a:effectLst/>
              </a:rPr>
              <a:t>The</a:t>
            </a:r>
            <a:r>
              <a:rPr lang="en-US" altLang="ja-JP" baseline="0" dirty="0" smtClean="0">
                <a:effectLst/>
              </a:rPr>
              <a:t> tasks in</a:t>
            </a:r>
            <a:r>
              <a:rPr lang="en-US" altLang="ja-JP" dirty="0" smtClean="0">
                <a:effectLst/>
              </a:rPr>
              <a:t> first part</a:t>
            </a:r>
            <a:r>
              <a:rPr lang="en-US" altLang="ja-JP" baseline="0" dirty="0" smtClean="0">
                <a:effectLst/>
              </a:rPr>
              <a:t> is copied to child, and remove those tasks in chromosome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The rest part</a:t>
            </a:r>
            <a:r>
              <a:rPr lang="en-US" altLang="ja-JP" baseline="0" dirty="0" smtClean="0">
                <a:effectLst/>
              </a:rPr>
              <a:t> of B i</a:t>
            </a:r>
            <a:r>
              <a:rPr lang="en-US" altLang="ja-JP" dirty="0" smtClean="0">
                <a:effectLst/>
              </a:rPr>
              <a:t>s moved to child.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Our crossover</a:t>
            </a:r>
            <a:r>
              <a:rPr lang="en-US" altLang="ja-JP" baseline="0" dirty="0" smtClean="0">
                <a:effectLst/>
              </a:rPr>
              <a:t> algorithms also guarantees that if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are valid, the child chromosome  is also valid. </a:t>
            </a:r>
            <a:endParaRPr lang="en-US" altLang="ja-JP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2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Final step, The </a:t>
            </a:r>
            <a:r>
              <a:rPr kumimoji="1"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utation produce new chromosome by randomly changing one or more genes.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Here is a example, in this chromosome, we try to change the execution</a:t>
            </a:r>
            <a:r>
              <a:rPr lang="en-US" altLang="ja-JP" baseline="0" dirty="0" smtClean="0">
                <a:effectLst/>
              </a:rPr>
              <a:t> order of task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effectLst/>
              </a:rPr>
              <a:t>According to this task graph, task 5 must be scheduled after task 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effectLst/>
              </a:rPr>
              <a:t>There are all possible mutations. </a:t>
            </a:r>
          </a:p>
          <a:p>
            <a:pPr rtl="0"/>
            <a:r>
              <a:rPr lang="en-US" altLang="ja-JP" baseline="0" dirty="0" smtClean="0">
                <a:effectLst/>
              </a:rPr>
              <a:t>As we can see, our mutation also </a:t>
            </a:r>
            <a:r>
              <a:rPr lang="en-US" altLang="ja-JP" dirty="0" smtClean="0">
                <a:effectLst/>
              </a:rPr>
              <a:t>ensure that the</a:t>
            </a:r>
            <a:r>
              <a:rPr lang="en-US" altLang="ja-JP" baseline="0" dirty="0" smtClean="0">
                <a:effectLst/>
              </a:rPr>
              <a:t> new chromosome is valid.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3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 smtClean="0"/>
              <a:t>Fortunately,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 smtClean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We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 err="1" smtClean="0">
                <a:effectLst/>
              </a:rPr>
              <a:t>OpenMP</a:t>
            </a:r>
            <a:r>
              <a:rPr lang="en-US" altLang="ja-JP" dirty="0" smtClean="0">
                <a:effectLst/>
              </a:rPr>
              <a:t> to speed up it.</a:t>
            </a:r>
          </a:p>
          <a:p>
            <a:pPr rtl="0"/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0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 Graph Set which developed at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Set* (STG) is a kind of benchmark for evaluate scheduling algorithms.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cores was changed from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kumimoji="1" lang="ja-JP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experimental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asks 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compared with 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heuristic algorithm the PCS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one exacting branch-and-bound  algorithm 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5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ffectLst/>
              </a:rPr>
              <a:t>Because </a:t>
            </a:r>
            <a:r>
              <a:rPr kumimoji="1" lang="en-US" altLang="ja-JP" dirty="0" smtClean="0">
                <a:effectLst/>
              </a:rPr>
              <a:t>t</a:t>
            </a:r>
            <a:r>
              <a:rPr kumimoji="1" lang="en-US" altLang="ja-JP" dirty="0" smtClean="0"/>
              <a:t>he</a:t>
            </a:r>
            <a:r>
              <a:rPr kumimoji="1" lang="en-US" altLang="ja-JP" baseline="0" dirty="0" smtClean="0"/>
              <a:t> B&amp;B is exacting algorithm</a:t>
            </a:r>
            <a:r>
              <a:rPr lang="en-US" altLang="ja-JP" dirty="0" smtClean="0">
                <a:effectLst/>
              </a:rPr>
              <a:t>, it guarantees yield optimal 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In the graph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we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B&amp;B. we can find for 50 tasks on 4 cores system. our algorithm can a very good results </a:t>
            </a:r>
            <a:r>
              <a:rPr lang="en-US" altLang="ja-JP" dirty="0" smtClean="0">
                <a:effectLst/>
              </a:rPr>
              <a:t>very close to the optimal one.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7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50 tasks on 8 cores system. our algorithm also find shorter scheduling results than PCS or Dual-mode.</a:t>
            </a:r>
            <a:endParaRPr lang="en-US" altLang="ja-JP" dirty="0" smtClean="0">
              <a:effectLst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0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runtime of B&amp;B significantly depends on the task graph. In some cases, optimal 269 solutions were found within a second, but in some other cases, the branch-and-bound algorithm did 270 not finish within 12 hours. The PCS and dual-mode algorithms are very fast, at the cost of the 271 degraded quality of results as seen in Figures 7 and 8. Our single-threaded implementation of the 272 genetic algorithm found near-optimal solutions within 5 seconds, and the parallelized 273 implementation achieved approximately 7 times speed-up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3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the beginning,</a:t>
            </a:r>
            <a:r>
              <a:rPr kumimoji="1" lang="en-US" altLang="ja-JP" baseline="0" dirty="0" smtClean="0"/>
              <a:t> I want give a brief </a:t>
            </a:r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 </a:t>
            </a:r>
            <a:r>
              <a:rPr lang="en-US" altLang="ja-JP" b="1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kumimoji="1" lang="en-US" altLang="ja-JP" baseline="0" dirty="0" smtClean="0"/>
              <a:t>of this filed.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0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</a:t>
            </a:r>
            <a:r>
              <a:rPr kumimoji="1" lang="en-US" altLang="ja-JP" baseline="0" dirty="0" smtClean="0"/>
              <a:t> are many works for task scheduling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based on genetic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algorithm.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example, </a:t>
            </a:r>
            <a:r>
              <a:rPr lang="en-US" altLang="ja-JP" baseline="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omara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proposed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which mixed GA and heuristic.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Gupta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also proposed a genetic algorithm for heterogeneous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main distinction between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them 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is the chromosomal representation. As I mentioned before. There are no GAs considering both task and data parallelism. 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existing chromosomes not very appropriate for scheduling with data-parallel tasks. 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……</a:t>
            </a:r>
          </a:p>
          <a:p>
            <a:endParaRPr kumimoji="1"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7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en-US" altLang="zh-CN" baseline="0" dirty="0" smtClean="0"/>
              <a:t> the first, I want give the definition of </a:t>
            </a:r>
            <a:r>
              <a:rPr lang="en-US" altLang="zh-CN" sz="1200" b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</a:t>
            </a:r>
            <a:r>
              <a:rPr lang="en-US" altLang="zh-CN" sz="1200" b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 with </a:t>
            </a:r>
            <a:r>
              <a:rPr lang="en-US" altLang="zh-CN" sz="1200" b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data-parallel tasks</a:t>
            </a:r>
            <a:r>
              <a:rPr lang="en-US" altLang="zh-CN" sz="1200" b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can be modeled as a task graph.</a:t>
            </a:r>
          </a:p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is a very sample task graph.</a:t>
            </a:r>
          </a:p>
          <a:p>
            <a:r>
              <a:rPr lang="en-US" altLang="zh-CN" baseline="0" dirty="0" smtClean="0"/>
              <a:t>As we can see, a task graph including 2 dummy tasks, the Start task and the End task.</a:t>
            </a:r>
          </a:p>
          <a:p>
            <a:r>
              <a:rPr lang="en-US" altLang="zh-CN" baseline="0" dirty="0" smtClean="0"/>
              <a:t>Each normal task associated with 2 number, the first one indicate the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  <a:p>
            <a:endParaRPr lang="en-US" altLang="ja-JP" sz="1200" baseline="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8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page, I want talk some basic ideal of genetic algorithm.</a:t>
            </a:r>
          </a:p>
          <a:p>
            <a:r>
              <a:rPr lang="en-US" altLang="zh-CN" baseline="0" dirty="0" smtClean="0"/>
              <a:t>Genetic algorithm is inspired by natural selection.</a:t>
            </a:r>
          </a:p>
          <a:p>
            <a:r>
              <a:rPr lang="en-US" altLang="zh-CN" baseline="0" dirty="0" smtClean="0"/>
              <a:t>At first,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try to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following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discussion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will first</a:t>
            </a:r>
            <a:r>
              <a:rPr lang="ja-JP" altLang="en-US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give the definition of our chromosome.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introduce our algorithm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according to this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chart step by step.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6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chromosomal representation</a:t>
            </a:r>
            <a:r>
              <a:rPr lang="en-US" altLang="zh-CN" baseline="0" dirty="0" smtClean="0"/>
              <a:t> often be considered as the most important part for the genetic algorithm.</a:t>
            </a:r>
          </a:p>
          <a:p>
            <a:r>
              <a:rPr lang="en-US" altLang="zh-CN" baseline="0" dirty="0" smtClean="0"/>
              <a:t>The conventional chromosome for scheduling problem usual consist of 2 part. The part of scheduling information, indicated the order of task execution,</a:t>
            </a:r>
          </a:p>
          <a:p>
            <a:r>
              <a:rPr lang="en-US" altLang="zh-CN" baseline="0" dirty="0" smtClean="0"/>
              <a:t>Next part is mapping information, which means those tasks are mapped on which core.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Our chromosome is a sample string, which indicate the ordering of task execution, without mapping information,</a:t>
            </a:r>
          </a:p>
          <a:p>
            <a:r>
              <a:rPr lang="en-US" altLang="zh-CN" baseline="0" dirty="0" smtClean="0"/>
              <a:t>There is a sample chromosome, according to this chromosome, the task 1 is scheduled first, next is task 2, task 5, and so on…</a:t>
            </a:r>
          </a:p>
          <a:p>
            <a:r>
              <a:rPr lang="en-US" altLang="zh-CN" baseline="0" dirty="0" smtClean="0"/>
              <a:t>We must note that, due to the flow dependency,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1, so if we put 3 at the first, this chromosome is invalid one.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</a:t>
            </a:r>
            <a:r>
              <a:rPr lang="en-US" altLang="zh-CN" dirty="0" smtClean="0"/>
              <a:t>step is</a:t>
            </a:r>
            <a:r>
              <a:rPr lang="en-US" altLang="zh-CN" baseline="0" dirty="0" smtClean="0"/>
              <a:t> initialization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show the detail algorithm at here.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 algorithm  select the task by ID order.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this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into t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position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 is a random number between MIN and MAX,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 is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task’s ID,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the MAX is 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execution order of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last parent.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Here, we assume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that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task with a larger ID is not a parent for tasks with smaller ID. If the task graph does not satisfy this assumption, we need to reorder the tasks before the initialization.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fitness function.</a:t>
            </a:r>
          </a:p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chromosome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compute the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</a:t>
            </a: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detail of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 is show at here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Sample speaking,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schedules tasks as early as possible in the execution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 specified by the chromosome.</a:t>
            </a:r>
            <a:endParaRPr lang="ja-JP" altLang="en-US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 step</a:t>
            </a:r>
            <a:r>
              <a:rPr lang="en-US" altLang="zh-CN" baseline="0" dirty="0" smtClean="0"/>
              <a:t> is selection,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Our algorithm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use the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roulette wheel.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chromosomes with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better fitness value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segment.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 have a higher opportunity to be selected.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our algorithm also ensure that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even the chromosome with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 bad fitness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values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also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has the opportunity to be selected.</a:t>
            </a:r>
            <a:endParaRPr lang="ja-JP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6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112-79B1-4CC8-94A5-48C152A5489E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645024"/>
            <a:ext cx="9144000" cy="5760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F232-FD39-41F1-9610-46863DBB85D5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F2B7-8C0C-43F3-AC6A-CDEDB85AC60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4056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A37-7FB9-481E-8B2B-FE7EA98CDC36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>
            <a:lvl1pPr>
              <a:defRPr sz="3600"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BED71BD2-B24B-49C7-97A3-40EA2F9B79C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908720"/>
            <a:ext cx="9144000" cy="1440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D29-A9B1-4648-9967-BCD74C29CDC6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0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A3E-0892-4075-A27E-EB961FF63478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F423-7705-491A-95F9-2F526686A5AE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8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793-8433-40C0-8789-66A38A35907B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4830-51E9-462B-A566-E408E0E4AE69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3BAE-D935-4F0E-92C5-5B74997FBCDD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D019-00D5-496B-9FAE-D952E226A47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26C4-9AAD-4B13-B60C-00D68FA9AE93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4744"/>
            <a:ext cx="8892480" cy="225968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</a:t>
            </a: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Algorithm for Scheduling of </a:t>
            </a:r>
            <a:b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</a:b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Data-Parallel Tasks </a:t>
            </a:r>
            <a:endParaRPr kumimoji="1" lang="ja-JP" altLang="en-US" sz="4000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374480"/>
            <a:ext cx="8136904" cy="1752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Yang 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Liu, Lin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Meng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Hiroyuki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Tomiyama</a:t>
            </a:r>
            <a:endParaRPr lang="en-US" altLang="zh-CN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Ritsumeikan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University </a:t>
            </a:r>
            <a:endParaRPr kumimoji="1" lang="ja-JP" altLang="en-US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5714" y="6482418"/>
            <a:ext cx="2133600" cy="365125"/>
          </a:xfrm>
        </p:spPr>
        <p:txBody>
          <a:bodyPr vert="horz" lIns="91440" tIns="45720" rIns="91440" bIns="45720" rtlCol="0" anchor="ctr"/>
          <a:lstStyle/>
          <a:p>
            <a:fld id="{BED71BD2-B24B-49C7-97A3-40EA2F9B79CF}" type="slidenum">
              <a:rPr lang="ja-JP" altLang="en-US" sz="360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pPr/>
              <a:t>1</a:t>
            </a:fld>
            <a:endParaRPr lang="ja-JP" altLang="en-US" sz="360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Crossover</a:t>
            </a:r>
            <a:endParaRPr lang="zh-CN" altLang="en-US" b="1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515"/>
              </p:ext>
            </p:extLst>
          </p:nvPr>
        </p:nvGraphicFramePr>
        <p:xfrm>
          <a:off x="4257668" y="3006019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520" y="120983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</a:t>
            </a:r>
            <a:r>
              <a:rPr lang="ja-JP" altLang="en-US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produced from two selected chromosomes.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0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4" name="直接箭头连接符 10"/>
            <p:cNvCxnSpPr>
              <a:stCxn id="60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11"/>
            <p:cNvCxnSpPr>
              <a:stCxn id="79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80" name="直接箭头连接符 19"/>
            <p:cNvCxnSpPr>
              <a:stCxn id="68" idx="2"/>
              <a:endCxn id="79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正方形/長方形 10"/>
          <p:cNvSpPr/>
          <p:nvPr/>
        </p:nvSpPr>
        <p:spPr>
          <a:xfrm>
            <a:off x="2632058" y="3042242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1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25405"/>
              </p:ext>
            </p:extLst>
          </p:nvPr>
        </p:nvGraphicFramePr>
        <p:xfrm>
          <a:off x="4258444" y="3918952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72383" y="3933177"/>
            <a:ext cx="314512" cy="556042"/>
            <a:chOff x="6156176" y="5162844"/>
            <a:chExt cx="288032" cy="57041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12"/>
          <p:cNvGrpSpPr/>
          <p:nvPr/>
        </p:nvGrpSpPr>
        <p:grpSpPr>
          <a:xfrm>
            <a:off x="5949967" y="3919169"/>
            <a:ext cx="314512" cy="556042"/>
            <a:chOff x="6156176" y="5162844"/>
            <a:chExt cx="288032" cy="570412"/>
          </a:xfrm>
        </p:grpSpPr>
        <p:cxnSp>
          <p:nvCxnSpPr>
            <p:cNvPr id="84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2630004" y="3919169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7" name="等腰三角形 1"/>
          <p:cNvSpPr/>
          <p:nvPr/>
        </p:nvSpPr>
        <p:spPr>
          <a:xfrm flipV="1">
            <a:off x="5223334" y="2942964"/>
            <a:ext cx="122196" cy="549261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15571" y="2315125"/>
            <a:ext cx="24144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cut-point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957378" y="489511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9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0837"/>
              </p:ext>
            </p:extLst>
          </p:nvPr>
        </p:nvGraphicFramePr>
        <p:xfrm>
          <a:off x="4246001" y="4869160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0" name="TextBox 1"/>
          <p:cNvSpPr txBox="1"/>
          <p:nvPr/>
        </p:nvSpPr>
        <p:spPr>
          <a:xfrm>
            <a:off x="2168022" y="6021288"/>
            <a:ext cx="685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Our algorithm guarantees that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</a:t>
            </a:r>
            <a:endParaRPr lang="zh-CN" altLang="en-US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灯片编号占位符 3"/>
          <p:cNvSpPr txBox="1">
            <a:spLocks/>
          </p:cNvSpPr>
          <p:nvPr/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87381"/>
              </p:ext>
            </p:extLst>
          </p:nvPr>
        </p:nvGraphicFramePr>
        <p:xfrm>
          <a:off x="6012160" y="252217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16122" y="1217488"/>
            <a:ext cx="637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by randomly changing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one or more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genes.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20" name="グループ化 21"/>
          <p:cNvGrpSpPr/>
          <p:nvPr/>
        </p:nvGrpSpPr>
        <p:grpSpPr>
          <a:xfrm>
            <a:off x="2289744" y="4238933"/>
            <a:ext cx="3539346" cy="1938169"/>
            <a:chOff x="725749" y="1662570"/>
            <a:chExt cx="3137669" cy="1584176"/>
          </a:xfrm>
        </p:grpSpPr>
        <p:sp>
          <p:nvSpPr>
            <p:cNvPr id="21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22" name="グループ化 23"/>
            <p:cNvGrpSpPr/>
            <p:nvPr/>
          </p:nvGrpSpPr>
          <p:grpSpPr>
            <a:xfrm>
              <a:off x="725749" y="1662570"/>
              <a:ext cx="3137669" cy="1338325"/>
              <a:chOff x="725749" y="1662570"/>
              <a:chExt cx="3137669" cy="1338325"/>
            </a:xfrm>
          </p:grpSpPr>
          <p:sp>
            <p:nvSpPr>
              <p:cNvPr id="23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7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30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31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2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3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4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5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6"/>
              <p:cNvSpPr txBox="1"/>
              <p:nvPr/>
            </p:nvSpPr>
            <p:spPr>
              <a:xfrm>
                <a:off x="1010562" y="2112854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37"/>
              <p:cNvSpPr txBox="1"/>
              <p:nvPr/>
            </p:nvSpPr>
            <p:spPr>
              <a:xfrm>
                <a:off x="3195006" y="2544901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38"/>
              <p:cNvSpPr txBox="1"/>
              <p:nvPr/>
            </p:nvSpPr>
            <p:spPr>
              <a:xfrm>
                <a:off x="2686015" y="2112854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9"/>
              <p:cNvSpPr txBox="1"/>
              <p:nvPr/>
            </p:nvSpPr>
            <p:spPr>
              <a:xfrm>
                <a:off x="2095772" y="2544901"/>
                <a:ext cx="70251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9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41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2"/>
              <p:cNvSpPr txBox="1"/>
              <p:nvPr/>
            </p:nvSpPr>
            <p:spPr>
              <a:xfrm>
                <a:off x="1013781" y="2565225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471898" y="2202420"/>
            <a:ext cx="235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53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5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7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0" name="直接箭头连接符 10"/>
            <p:cNvCxnSpPr>
              <a:stCxn id="53" idx="2"/>
              <a:endCxn id="55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1"/>
            <p:cNvCxnSpPr>
              <a:stCxn id="68" idx="2"/>
              <a:endCxn id="5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"/>
            <p:cNvCxnSpPr>
              <a:stCxn id="59" idx="2"/>
              <a:endCxn id="5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20"/>
            <p:cNvCxnSpPr>
              <a:stCxn id="57" idx="1"/>
              <a:endCxn id="55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9" name="直接箭头连接符 19"/>
            <p:cNvCxnSpPr>
              <a:stCxn id="55" idx="2"/>
              <a:endCxn id="6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18276"/>
              </p:ext>
            </p:extLst>
          </p:nvPr>
        </p:nvGraphicFramePr>
        <p:xfrm>
          <a:off x="6021904" y="36307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8242"/>
              </p:ext>
            </p:extLst>
          </p:nvPr>
        </p:nvGraphicFramePr>
        <p:xfrm>
          <a:off x="6026096" y="42964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596"/>
              </p:ext>
            </p:extLst>
          </p:nvPr>
        </p:nvGraphicFramePr>
        <p:xfrm>
          <a:off x="6026096" y="497651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404030" y="3667117"/>
            <a:ext cx="339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All Possible mutations: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66781" y="2602742"/>
            <a:ext cx="318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Try to change Task 5: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322796" y="6259810"/>
            <a:ext cx="86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guarantees that the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new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37431" y="3179520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角丸四角形 35"/>
          <p:cNvSpPr/>
          <p:nvPr/>
        </p:nvSpPr>
        <p:spPr>
          <a:xfrm>
            <a:off x="5021874" y="317478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7" name="角丸四角形 42"/>
          <p:cNvSpPr/>
          <p:nvPr/>
        </p:nvSpPr>
        <p:spPr>
          <a:xfrm>
            <a:off x="1888571" y="317595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</a:t>
            </a: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  <a:endParaRPr kumimoji="1" lang="ja-JP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inherently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can speedup it by </a:t>
            </a:r>
            <a:r>
              <a:rPr lang="en-US" altLang="ja-JP" sz="24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正方形/長方形 3"/>
          <p:cNvSpPr/>
          <p:nvPr/>
        </p:nvSpPr>
        <p:spPr>
          <a:xfrm>
            <a:off x="389402" y="4146268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630" y="4653047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正方形/長方形 24"/>
          <p:cNvSpPr/>
          <p:nvPr/>
        </p:nvSpPr>
        <p:spPr>
          <a:xfrm>
            <a:off x="382059" y="3486283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5"/>
          <p:cNvSpPr/>
          <p:nvPr/>
        </p:nvSpPr>
        <p:spPr>
          <a:xfrm>
            <a:off x="389402" y="526729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14153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64831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6"/>
          <p:cNvSpPr/>
          <p:nvPr/>
        </p:nvSpPr>
        <p:spPr>
          <a:xfrm>
            <a:off x="5166502" y="348154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正方形/長方形 37"/>
          <p:cNvSpPr/>
          <p:nvPr/>
        </p:nvSpPr>
        <p:spPr>
          <a:xfrm>
            <a:off x="5173845" y="526255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角丸四角形 38"/>
          <p:cNvSpPr/>
          <p:nvPr/>
        </p:nvSpPr>
        <p:spPr>
          <a:xfrm>
            <a:off x="3522072" y="4301409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8" name="直線矢印コネクタ 41"/>
          <p:cNvCxnSpPr>
            <a:stCxn id="17" idx="3"/>
            <a:endCxn id="14" idx="1"/>
          </p:cNvCxnSpPr>
          <p:nvPr/>
        </p:nvCxnSpPr>
        <p:spPr>
          <a:xfrm>
            <a:off x="4573818" y="4558524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44"/>
          <p:cNvSpPr txBox="1"/>
          <p:nvPr/>
        </p:nvSpPr>
        <p:spPr>
          <a:xfrm>
            <a:off x="161319" y="2464281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0" name="テキスト ボックス 45"/>
          <p:cNvSpPr txBox="1"/>
          <p:nvPr/>
        </p:nvSpPr>
        <p:spPr>
          <a:xfrm>
            <a:off x="4858738" y="2464281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1" name="直線矢印コネクタ 52"/>
          <p:cNvCxnSpPr>
            <a:stCxn id="14" idx="3"/>
          </p:cNvCxnSpPr>
          <p:nvPr/>
        </p:nvCxnSpPr>
        <p:spPr>
          <a:xfrm>
            <a:off x="6291693" y="4559665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56"/>
          <p:cNvCxnSpPr>
            <a:stCxn id="33" idx="3"/>
            <a:endCxn id="27" idx="2"/>
          </p:cNvCxnSpPr>
          <p:nvPr/>
        </p:nvCxnSpPr>
        <p:spPr>
          <a:xfrm flipH="1">
            <a:off x="2523481" y="4547775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60"/>
          <p:cNvSpPr txBox="1"/>
          <p:nvPr/>
        </p:nvSpPr>
        <p:spPr>
          <a:xfrm>
            <a:off x="3264222" y="3313635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30"/>
          <p:cNvSpPr/>
          <p:nvPr/>
        </p:nvSpPr>
        <p:spPr>
          <a:xfrm>
            <a:off x="2040542" y="414270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テキスト ボックス 39"/>
          <p:cNvSpPr txBox="1"/>
          <p:nvPr/>
        </p:nvSpPr>
        <p:spPr>
          <a:xfrm>
            <a:off x="2161770" y="464947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正方形/長方形 43"/>
          <p:cNvSpPr/>
          <p:nvPr/>
        </p:nvSpPr>
        <p:spPr>
          <a:xfrm>
            <a:off x="2033199" y="348271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正方形/長方形 53"/>
          <p:cNvSpPr/>
          <p:nvPr/>
        </p:nvSpPr>
        <p:spPr>
          <a:xfrm>
            <a:off x="2040542" y="526372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30" name="直線矢印コネクタ 55"/>
          <p:cNvCxnSpPr>
            <a:stCxn id="27" idx="3"/>
            <a:endCxn id="17" idx="1"/>
          </p:cNvCxnSpPr>
          <p:nvPr/>
        </p:nvCxnSpPr>
        <p:spPr>
          <a:xfrm flipV="1">
            <a:off x="3158391" y="4558524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57"/>
          <p:cNvCxnSpPr>
            <a:stCxn id="8" idx="3"/>
            <a:endCxn id="27" idx="1"/>
          </p:cNvCxnSpPr>
          <p:nvPr/>
        </p:nvCxnSpPr>
        <p:spPr>
          <a:xfrm flipV="1">
            <a:off x="1507251" y="4560833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61"/>
          <p:cNvSpPr txBox="1"/>
          <p:nvPr/>
        </p:nvSpPr>
        <p:spPr>
          <a:xfrm>
            <a:off x="1838542" y="2464281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3" name="角丸四角形 62"/>
          <p:cNvSpPr/>
          <p:nvPr/>
        </p:nvSpPr>
        <p:spPr>
          <a:xfrm>
            <a:off x="6630268" y="4290660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4" name="テキスト ボックス 63"/>
          <p:cNvSpPr txBox="1"/>
          <p:nvPr/>
        </p:nvSpPr>
        <p:spPr>
          <a:xfrm>
            <a:off x="6466373" y="3624376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criteria</a:t>
            </a:r>
            <a:endParaRPr lang="en-US" altLang="ja-JP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single thread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1" y="1844824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Experiments</a:t>
            </a:r>
            <a:endParaRPr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65708" y="1294408"/>
            <a:ext cx="6348536" cy="3816424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Standard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Graph (STG) Set</a:t>
            </a:r>
          </a:p>
          <a:p>
            <a:pPr lvl="2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graphs with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tasks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number of cores:  4, 8</a:t>
            </a:r>
            <a:endParaRPr lang="ja-JP" altLang="en-US" sz="24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(</a:t>
            </a:r>
            <a:r>
              <a:rPr lang="en-US" altLang="ja-JP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IJNC 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2014)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(IJES 2017)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B&amp;B                             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(SASIMI 2016</a:t>
            </a:r>
            <a:r>
              <a:rPr lang="en-US" altLang="zh-CN" sz="1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lang="en-US" altLang="ja-JP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666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>
                <a:ea typeface="Arial Unicode MS" pitchFamily="34" charset="-122"/>
              </a:rPr>
              <a:t>13</a:t>
            </a:fld>
            <a:endParaRPr kumimoji="1" lang="ja-JP" altLang="en-US" dirty="0">
              <a:ea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766" y="5229200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rate 5%</a:t>
            </a:r>
          </a:p>
        </p:txBody>
      </p:sp>
    </p:spTree>
    <p:extLst>
      <p:ext uri="{BB962C8B-B14F-4D97-AF65-F5344CB8AC3E}">
        <p14:creationId xmlns:p14="http://schemas.microsoft.com/office/powerpoint/2010/main" val="3943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788498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4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2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62229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8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16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420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/>
                <a:gridCol w="2448272"/>
                <a:gridCol w="2600796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 cores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 </a:t>
                      </a:r>
                      <a:r>
                        <a:rPr lang="en-US" altLang="ja-JP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8 cores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 </a:t>
                      </a:r>
                      <a:r>
                        <a:rPr lang="en-US" altLang="ja-JP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ja-JP" altLang="zh-CN" sz="2400" b="0" dirty="0" smtClean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(SASIMA 2016)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(IJNC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2014)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2017)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 (this work)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  <a:endParaRPr lang="en-US" sz="2400" b="0" dirty="0" smtClean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this work)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 &amp; Future</a:t>
            </a:r>
            <a:endParaRPr kumimoji="1"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024" y="1340768"/>
            <a:ext cx="882047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both task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data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parallelism.</a:t>
            </a: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proposed a new chromosome representation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genetic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operators.</a:t>
            </a: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also proposed a parallelization method for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GA.</a:t>
            </a:r>
          </a:p>
          <a:p>
            <a:endParaRPr lang="en-US" altLang="ja-JP" sz="16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indent="0">
              <a:buNone/>
            </a:pP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Future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plan to extend our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inter-task communication.</a:t>
            </a:r>
            <a:endParaRPr lang="ja-JP" altLang="en-US" sz="2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>
                <a:ea typeface="Arial Unicode MS" pitchFamily="34" charset="-122"/>
              </a:rPr>
              <a:t>17</a:t>
            </a:fld>
            <a:endParaRPr kumimoji="1" lang="ja-JP" altLang="en-US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2924944"/>
            <a:ext cx="5112568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Questions?</a:t>
            </a:r>
            <a:endParaRPr kumimoji="1" lang="ja-JP" altLang="en-US" sz="8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7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ja-JP" altLang="en-US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Meiryo UI" pitchFamily="34" charset="-128"/>
              </a:rPr>
              <a:pPr/>
              <a:t>2</a:t>
            </a:fld>
            <a:endParaRPr lang="ja-JP" altLang="en-US" dirty="0">
              <a:ea typeface="Meiryo UI" pitchFamily="34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9512" y="1484784"/>
            <a:ext cx="8712968" cy="4875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the rapid spread of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multi-cores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task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became more important than ever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algorithms (GAs) are often used for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scheduling. However, no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study considers both task and data parallelism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is a efficient way to fully utilize multicores.</a:t>
            </a:r>
          </a:p>
          <a:p>
            <a:endParaRPr lang="en-US" altLang="ja-JP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endParaRPr lang="en-US" altLang="ja-JP" sz="16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pPr/>
              <a:t>3</a:t>
            </a:fld>
            <a:endParaRPr lang="ja-JP" altLang="en-US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1217344"/>
            <a:ext cx="9127195" cy="5184576"/>
          </a:xfrm>
        </p:spPr>
        <p:txBody>
          <a:bodyPr>
            <a:noAutofit/>
          </a:bodyPr>
          <a:lstStyle/>
          <a:p>
            <a:r>
              <a:rPr lang="en-US" altLang="zh-CN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</a:t>
            </a:r>
            <a:r>
              <a:rPr lang="en-US" altLang="zh-CN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algorithms for task scheduling problem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F. 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Omara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 M. </a:t>
            </a:r>
            <a:r>
              <a:rPr lang="en-US" altLang="zh-CN" sz="18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Arafa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(JPDC) 2010</a:t>
            </a:r>
            <a:r>
              <a:rPr lang="ja-JP" altLang="en-US" sz="1800" baseline="30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endParaRPr lang="en-US" altLang="ja-JP" sz="1800" baseline="30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457200" lvl="1" indent="0">
              <a:buNone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are proposed for scheduling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which mixed GA and heuristic.</a:t>
            </a:r>
          </a:p>
          <a:p>
            <a:pPr lvl="1"/>
            <a:endParaRPr lang="en-US" altLang="ja-JP" sz="2000" baseline="30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Scheduling in Multiprocessor System Using Genetic </a:t>
            </a:r>
            <a:r>
              <a:rPr lang="en-US" altLang="ja-JP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S. Gupta, G. 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Agarwal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 V.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Kumar (ICMLC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),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2010</a:t>
            </a:r>
          </a:p>
          <a:p>
            <a:pPr marL="457200" lvl="1" indent="0">
              <a:buNone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GA for heterogeneous system.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ja-JP" sz="1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zh-CN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Related Work</a:t>
            </a:r>
            <a:endParaRPr lang="ja-JP" altLang="ja-JP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3528" y="4365104"/>
            <a:ext cx="8352928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main distinction between them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is 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 GA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consider both task and data parallelism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existing chromosomes not appropriate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scheduling with data-parallel tasks.</a:t>
            </a:r>
          </a:p>
        </p:txBody>
      </p:sp>
    </p:spTree>
    <p:extLst>
      <p:ext uri="{BB962C8B-B14F-4D97-AF65-F5344CB8AC3E}">
        <p14:creationId xmlns:p14="http://schemas.microsoft.com/office/powerpoint/2010/main" val="35587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Problem Definition</a:t>
            </a:r>
            <a:endParaRPr kumimoji="1" lang="ja-JP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4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24274" y="3156272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en-US" altLang="ja-JP" sz="24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20 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55993" y="2631152"/>
            <a:ext cx="4455151" cy="2412300"/>
            <a:chOff x="725749" y="1662570"/>
            <a:chExt cx="3028682" cy="1584176"/>
          </a:xfrm>
        </p:grpSpPr>
        <p:sp>
          <p:nvSpPr>
            <p:cNvPr id="23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200" dirty="0" smtClean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E</a:t>
              </a:r>
              <a:endParaRPr kumimoji="1" lang="ja-JP" altLang="en-US" sz="2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725749" y="1662570"/>
              <a:ext cx="3028682" cy="1338325"/>
              <a:chOff x="725749" y="1662570"/>
              <a:chExt cx="3028682" cy="1338325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S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1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2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4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5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30" name="直線矢印コネクタ 29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25" idx="5"/>
                <a:endCxn id="27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27" idx="3"/>
                <a:endCxn id="28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27" idx="5"/>
                <a:endCxn id="29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29" idx="4"/>
                <a:endCxn id="23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28" idx="4"/>
                <a:endCxn id="23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26" idx="4"/>
                <a:endCxn id="41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1010562" y="2127470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</a:t>
                </a:r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3195005" y="2559516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( 3,20)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2686013" y="212747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095772" y="2559516"/>
                <a:ext cx="586670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( 1,40 )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41"/>
              <p:cNvCxnSpPr>
                <a:stCxn id="41" idx="4"/>
                <a:endCxn id="23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1013781" y="257984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</p:grpSp>
      </p:grpSp>
      <p:sp>
        <p:nvSpPr>
          <p:cNvPr id="44" name="テキスト ボックス 43"/>
          <p:cNvSpPr txBox="1"/>
          <p:nvPr/>
        </p:nvSpPr>
        <p:spPr>
          <a:xfrm>
            <a:off x="217272" y="1124744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can be modeled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as a task graph.</a:t>
            </a:r>
          </a:p>
        </p:txBody>
      </p:sp>
      <p:sp>
        <p:nvSpPr>
          <p:cNvPr id="48" name="正方形/長方形 6"/>
          <p:cNvSpPr>
            <a:spLocks noChangeArrowheads="1"/>
          </p:cNvSpPr>
          <p:nvPr/>
        </p:nvSpPr>
        <p:spPr bwMode="auto">
          <a:xfrm>
            <a:off x="1040411" y="5661248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scheduling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7655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892480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Algorithm Fundamentals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5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059833" y="1530157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23528" y="1327850"/>
            <a:ext cx="2163628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8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20" name="直接箭头连接符 19"/>
            <p:cNvCxnSpPr>
              <a:stCxn id="6" idx="2"/>
              <a:endCxn id="1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标注 21"/>
          <p:cNvSpPr/>
          <p:nvPr/>
        </p:nvSpPr>
        <p:spPr>
          <a:xfrm>
            <a:off x="3084563" y="4536633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3084564" y="2602448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3059832" y="5493990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changing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089797" y="3573264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6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7" name="グループ化 21"/>
          <p:cNvGrpSpPr/>
          <p:nvPr/>
        </p:nvGrpSpPr>
        <p:grpSpPr>
          <a:xfrm>
            <a:off x="4921973" y="2651231"/>
            <a:ext cx="4130328" cy="2252552"/>
            <a:chOff x="725749" y="1662570"/>
            <a:chExt cx="3020671" cy="1584176"/>
          </a:xfrm>
        </p:grpSpPr>
        <p:sp>
          <p:nvSpPr>
            <p:cNvPr id="8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9" name="グループ化 23"/>
            <p:cNvGrpSpPr/>
            <p:nvPr/>
          </p:nvGrpSpPr>
          <p:grpSpPr>
            <a:xfrm>
              <a:off x="725749" y="1662570"/>
              <a:ext cx="3020671" cy="1338325"/>
              <a:chOff x="725749" y="1662570"/>
              <a:chExt cx="3020671" cy="1338325"/>
            </a:xfrm>
          </p:grpSpPr>
          <p:sp>
            <p:nvSpPr>
              <p:cNvPr id="10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1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2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3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4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15" name="直線矢印コネクタ 29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30"/>
              <p:cNvCxnSpPr>
                <a:stCxn id="10" idx="5"/>
                <a:endCxn id="12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3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32"/>
              <p:cNvCxnSpPr>
                <a:stCxn id="12" idx="5"/>
                <a:endCxn id="14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33"/>
              <p:cNvCxnSpPr>
                <a:stCxn id="14" idx="4"/>
                <a:endCxn id="8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34"/>
              <p:cNvCxnSpPr>
                <a:stCxn id="13" idx="4"/>
                <a:endCxn id="8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35"/>
              <p:cNvCxnSpPr>
                <a:stCxn id="11" idx="4"/>
                <a:endCxn id="26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36"/>
              <p:cNvSpPr txBox="1"/>
              <p:nvPr/>
            </p:nvSpPr>
            <p:spPr>
              <a:xfrm>
                <a:off x="1010562" y="2130409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3" name="テキスト ボックス 37"/>
              <p:cNvSpPr txBox="1"/>
              <p:nvPr/>
            </p:nvSpPr>
            <p:spPr>
              <a:xfrm>
                <a:off x="3195005" y="2562456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テキスト ボックス 38"/>
              <p:cNvSpPr txBox="1"/>
              <p:nvPr/>
            </p:nvSpPr>
            <p:spPr>
              <a:xfrm>
                <a:off x="2686013" y="2130409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39"/>
              <p:cNvSpPr txBox="1"/>
              <p:nvPr/>
            </p:nvSpPr>
            <p:spPr>
              <a:xfrm>
                <a:off x="2095772" y="2562456"/>
                <a:ext cx="579551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7" name="直線矢印コネクタ 41"/>
              <p:cNvCxnSpPr>
                <a:stCxn id="26" idx="4"/>
                <a:endCxn id="8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42"/>
              <p:cNvSpPr txBox="1"/>
              <p:nvPr/>
            </p:nvSpPr>
            <p:spPr>
              <a:xfrm>
                <a:off x="1013781" y="2582781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91651" y="1271569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novel chromosomal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ordering of task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mapping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9267"/>
              </p:ext>
            </p:extLst>
          </p:nvPr>
        </p:nvGraphicFramePr>
        <p:xfrm>
          <a:off x="1590588" y="3158172"/>
          <a:ext cx="3031000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6200"/>
                <a:gridCol w="606200"/>
                <a:gridCol w="606200"/>
                <a:gridCol w="606200"/>
                <a:gridCol w="606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2042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554" y="4029688"/>
            <a:ext cx="42226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Means task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 is scheduled first.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task 2.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so on… </a:t>
            </a:r>
            <a:endParaRPr lang="en-US" altLang="ja-JP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517232"/>
            <a:ext cx="823067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the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flow dependency, not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42132" y="1916832"/>
            <a:ext cx="6694364" cy="43704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according to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ID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this 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into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 random number between 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MIN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MIN: The task’s 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MAX: The execution order of last parent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+ 1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Assume that: A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with a larger ID is not a parent for tasks with smaller ID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If the task graph does not satisfy this assumption, we need to reorder the tasks before the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7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360051" y="1196752"/>
            <a:ext cx="624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Try to randomly generate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valid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chromosomes.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8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2036" y="4287772"/>
            <a:ext cx="2063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の実行順の計算：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の親はないので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1~1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の整数を選択</a:t>
            </a:r>
            <a:endParaRPr lang="en-US" altLang="zh-CN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0050" y="2135864"/>
            <a:ext cx="649261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ja-JP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= the first gene in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Remove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from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follows: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= MAX(finished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Ti’s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parents).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 =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Earliest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time at which an enough number of cores for executing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become free.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MAX(a, b).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Finish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+ execution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the cores which were selected at step 2.2 to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Update the occupied time of the cores.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Go back to step 1 until the chromosome is empty.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= MAX(finish times of all tasks).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267744" y="1124743"/>
            <a:ext cx="73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chromo-some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it a fitness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value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following: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7759" y="5826037"/>
            <a:ext cx="646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above algorithm schedules tasks as early as possible </a:t>
            </a:r>
          </a:p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 the order specified by the chromosome.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Selection</a:t>
            </a:r>
            <a:endParaRPr lang="zh-CN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195736" y="1215570"/>
            <a:ext cx="67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roulette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wheel to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ja-JP" sz="32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:The fitness value of task </a:t>
                </a:r>
                <a:r>
                  <a:rPr lang="en-US" altLang="ja-JP" sz="1600" dirty="0" err="1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The difference between the 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of task i and the 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best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in this generation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：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a parameter</a:t>
                </a:r>
                <a:endParaRPr lang="zh-CN" altLang="en-US" sz="16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407" t="-180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3"/>
          <p:cNvCxnSpPr/>
          <p:nvPr/>
        </p:nvCxnSpPr>
        <p:spPr>
          <a:xfrm flipH="1" flipV="1">
            <a:off x="4811850" y="2962467"/>
            <a:ext cx="81454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0"/>
          <p:cNvGraphicFramePr/>
          <p:nvPr>
            <p:extLst>
              <p:ext uri="{D42A27DB-BD31-4B8C-83A1-F6EECF244321}">
                <p14:modId xmlns:p14="http://schemas.microsoft.com/office/powerpoint/2010/main" val="2959408204"/>
              </p:ext>
            </p:extLst>
          </p:nvPr>
        </p:nvGraphicFramePr>
        <p:xfrm>
          <a:off x="2023488" y="1775426"/>
          <a:ext cx="2955160" cy="262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082705" y="5473333"/>
            <a:ext cx="7087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chromosomes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have a larger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with a bad fitness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values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also has the opportunity to be selected.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2105</Words>
  <Application>Microsoft Office PowerPoint</Application>
  <PresentationFormat>画面に合わせる (4:3)</PresentationFormat>
  <Paragraphs>379</Paragraphs>
  <Slides>18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A Genetic Algorithm for Scheduling of  Data-Parallel Tasks </vt:lpstr>
      <vt:lpstr>Background</vt:lpstr>
      <vt:lpstr>Related Work</vt:lpstr>
      <vt:lpstr>Problem Definition</vt:lpstr>
      <vt:lpstr>Genetic Algorithm Fundamentals</vt:lpstr>
      <vt:lpstr>Chromosomal representation</vt:lpstr>
      <vt:lpstr>Initialization</vt:lpstr>
      <vt:lpstr>Fitness Function</vt:lpstr>
      <vt:lpstr>Selection</vt:lpstr>
      <vt:lpstr>Crossover</vt:lpstr>
      <vt:lpstr>Mutation</vt:lpstr>
      <vt:lpstr>Parallelization of the Algorithm</vt:lpstr>
      <vt:lpstr>Experiments</vt:lpstr>
      <vt:lpstr>50 Tasks on 4 cores</vt:lpstr>
      <vt:lpstr>50 Tasks on 8 cores</vt:lpstr>
      <vt:lpstr>Runtimes </vt:lpstr>
      <vt:lpstr>Conclusions &amp; Future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liuyang</dc:creator>
  <cp:lastModifiedBy>全社標準ＰＣ</cp:lastModifiedBy>
  <cp:revision>241</cp:revision>
  <dcterms:created xsi:type="dcterms:W3CDTF">2014-11-26T12:20:12Z</dcterms:created>
  <dcterms:modified xsi:type="dcterms:W3CDTF">2018-04-11T10:31:16Z</dcterms:modified>
</cp:coreProperties>
</file>