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76" r:id="rId4"/>
    <p:sldId id="273" r:id="rId5"/>
    <p:sldId id="278" r:id="rId6"/>
    <p:sldId id="279" r:id="rId7"/>
    <p:sldId id="280" r:id="rId8"/>
    <p:sldId id="291" r:id="rId9"/>
    <p:sldId id="292" r:id="rId10"/>
    <p:sldId id="289" r:id="rId11"/>
    <p:sldId id="290" r:id="rId12"/>
    <p:sldId id="295" r:id="rId13"/>
    <p:sldId id="264" r:id="rId14"/>
    <p:sldId id="285" r:id="rId15"/>
    <p:sldId id="294" r:id="rId16"/>
    <p:sldId id="286" r:id="rId17"/>
    <p:sldId id="267" r:id="rId18"/>
    <p:sldId id="296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258" autoAdjust="0"/>
  </p:normalViewPr>
  <p:slideViewPr>
    <p:cSldViewPr>
      <p:cViewPr>
        <p:scale>
          <a:sx n="75" d="100"/>
          <a:sy n="75" d="100"/>
        </p:scale>
        <p:origin x="-2652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comup\Desktop\work\computers-liu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選択された確率</c:v>
                </c:pt>
              </c:strCache>
            </c:strRef>
          </c:tx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1.2</c:v>
                </c:pt>
                <c:pt idx="1">
                  <c:v>1.2</c:v>
                </c:pt>
                <c:pt idx="2">
                  <c:v>0.4</c:v>
                </c:pt>
                <c:pt idx="3">
                  <c:v>0.2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  <c:pt idx="7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'[computers-liu-results.xlsx]Sheet1'!$B$2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'[computers-liu-results.xlsx]Sheet1'!$B$3:$B$23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5F6-470B-B97A-3F8BF7110F92}"/>
            </c:ext>
          </c:extLst>
        </c:ser>
        <c:ser>
          <c:idx val="1"/>
          <c:order val="1"/>
          <c:tx>
            <c:strRef>
              <c:f>'[computers-liu-results.xlsx]Sheet1'!$C$2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'[computers-liu-results.xlsx]Sheet1'!$C$3:$C$23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1.089</c:v>
                </c:pt>
                <c:pt idx="2">
                  <c:v>1.0680000000000001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1.1060000000000001</c:v>
                </c:pt>
                <c:pt idx="6">
                  <c:v>1.0660000000000001</c:v>
                </c:pt>
                <c:pt idx="7">
                  <c:v>1.0529999999999999</c:v>
                </c:pt>
                <c:pt idx="8">
                  <c:v>1.0569999999999999</c:v>
                </c:pt>
                <c:pt idx="9">
                  <c:v>1.0409999999999999</c:v>
                </c:pt>
                <c:pt idx="10">
                  <c:v>1.0229999999999999</c:v>
                </c:pt>
                <c:pt idx="11">
                  <c:v>1.0649999999999999</c:v>
                </c:pt>
                <c:pt idx="12">
                  <c:v>1.101</c:v>
                </c:pt>
                <c:pt idx="13">
                  <c:v>1.0449999999999999</c:v>
                </c:pt>
                <c:pt idx="14">
                  <c:v>1.075</c:v>
                </c:pt>
                <c:pt idx="15">
                  <c:v>1.0900000000000001</c:v>
                </c:pt>
                <c:pt idx="16">
                  <c:v>1.089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1.0589999999999999</c:v>
                </c:pt>
                <c:pt idx="20">
                  <c:v>1.0669999999999999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5F6-470B-B97A-3F8BF7110F92}"/>
            </c:ext>
          </c:extLst>
        </c:ser>
        <c:ser>
          <c:idx val="2"/>
          <c:order val="2"/>
          <c:tx>
            <c:strRef>
              <c:f>'[computers-liu-results.xlsx]Sheet1'!$D$2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'[computers-liu-results.xlsx]Sheet1'!$D$3:$D$23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5F6-470B-B97A-3F8BF7110F92}"/>
            </c:ext>
          </c:extLst>
        </c:ser>
        <c:ser>
          <c:idx val="3"/>
          <c:order val="3"/>
          <c:tx>
            <c:strRef>
              <c:f>'[computers-liu-results.xlsx]Sheet1'!$E$2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'[computers-liu-results.xlsx]Sheet1'!$A$3:$A$23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'[computers-liu-results.xlsx]Sheet1'!$E$3:$E$23</c:f>
              <c:numCache>
                <c:formatCode>General</c:formatCode>
                <c:ptCount val="21"/>
                <c:pt idx="0">
                  <c:v>1.026</c:v>
                </c:pt>
                <c:pt idx="1">
                  <c:v>1.0049999999999999</c:v>
                </c:pt>
                <c:pt idx="2">
                  <c:v>1.0189999999999999</c:v>
                </c:pt>
                <c:pt idx="3">
                  <c:v>1.022</c:v>
                </c:pt>
                <c:pt idx="4">
                  <c:v>1</c:v>
                </c:pt>
                <c:pt idx="5">
                  <c:v>1.018</c:v>
                </c:pt>
                <c:pt idx="6">
                  <c:v>1.0309999999999999</c:v>
                </c:pt>
                <c:pt idx="7">
                  <c:v>1.0029999999999999</c:v>
                </c:pt>
                <c:pt idx="8">
                  <c:v>1.008</c:v>
                </c:pt>
                <c:pt idx="9">
                  <c:v>1.0129999999999999</c:v>
                </c:pt>
                <c:pt idx="10">
                  <c:v>1.008</c:v>
                </c:pt>
                <c:pt idx="11">
                  <c:v>1</c:v>
                </c:pt>
                <c:pt idx="12">
                  <c:v>1</c:v>
                </c:pt>
                <c:pt idx="13">
                  <c:v>1.022</c:v>
                </c:pt>
                <c:pt idx="14">
                  <c:v>1.0129999999999999</c:v>
                </c:pt>
                <c:pt idx="15">
                  <c:v>1.006</c:v>
                </c:pt>
                <c:pt idx="16">
                  <c:v>1</c:v>
                </c:pt>
                <c:pt idx="17">
                  <c:v>1.0169999999999999</c:v>
                </c:pt>
                <c:pt idx="18">
                  <c:v>1</c:v>
                </c:pt>
                <c:pt idx="19">
                  <c:v>1.0089999999999999</c:v>
                </c:pt>
                <c:pt idx="20">
                  <c:v>1.0109999999999999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5F6-470B-B97A-3F8BF7110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708544"/>
        <c:axId val="209710464"/>
      </c:barChart>
      <c:catAx>
        <c:axId val="209708544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zh-CN"/>
          </a:p>
        </c:txPr>
        <c:crossAx val="209710464"/>
        <c:crosses val="autoZero"/>
        <c:auto val="1"/>
        <c:lblAlgn val="ctr"/>
        <c:lblOffset val="100"/>
        <c:noMultiLvlLbl val="0"/>
      </c:catAx>
      <c:valAx>
        <c:axId val="20971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20970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'[computers-liu-results.xlsx]Sheet1'!$H$2</c:f>
              <c:strCache>
                <c:ptCount val="1"/>
                <c:pt idx="0">
                  <c:v>B&amp;B (SASIMI 2016)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'[computers-liu-results.xlsx]Sheet1'!$H$3:$H$23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27-48CC-B0E3-FD38C7FF2AA6}"/>
            </c:ext>
          </c:extLst>
        </c:ser>
        <c:ser>
          <c:idx val="1"/>
          <c:order val="1"/>
          <c:tx>
            <c:strRef>
              <c:f>'[computers-liu-results.xlsx]Sheet1'!$I$2</c:f>
              <c:strCache>
                <c:ptCount val="1"/>
                <c:pt idx="0">
                  <c:v>PCS (IJNC 2014)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'[computers-liu-results.xlsx]Sheet1'!$I$3:$I$23</c:f>
              <c:numCache>
                <c:formatCode>General</c:formatCode>
                <c:ptCount val="21"/>
                <c:pt idx="0">
                  <c:v>1.0349999999999999</c:v>
                </c:pt>
                <c:pt idx="1">
                  <c:v>1.091</c:v>
                </c:pt>
                <c:pt idx="2">
                  <c:v>1.1259999999999999</c:v>
                </c:pt>
                <c:pt idx="3">
                  <c:v>1.0169999999999999</c:v>
                </c:pt>
                <c:pt idx="4">
                  <c:v>1.02</c:v>
                </c:pt>
                <c:pt idx="5">
                  <c:v>1.1220000000000001</c:v>
                </c:pt>
                <c:pt idx="6">
                  <c:v>1.0840000000000001</c:v>
                </c:pt>
                <c:pt idx="7">
                  <c:v>1.1020000000000001</c:v>
                </c:pt>
                <c:pt idx="8">
                  <c:v>1.0609999999999999</c:v>
                </c:pt>
                <c:pt idx="9">
                  <c:v>1.091</c:v>
                </c:pt>
                <c:pt idx="10">
                  <c:v>1.05</c:v>
                </c:pt>
                <c:pt idx="11">
                  <c:v>1.1180000000000001</c:v>
                </c:pt>
                <c:pt idx="12">
                  <c:v>1.07</c:v>
                </c:pt>
                <c:pt idx="13">
                  <c:v>1.069</c:v>
                </c:pt>
                <c:pt idx="14">
                  <c:v>1.1220000000000001</c:v>
                </c:pt>
                <c:pt idx="15">
                  <c:v>1.048</c:v>
                </c:pt>
                <c:pt idx="16">
                  <c:v>1.0589999999999999</c:v>
                </c:pt>
                <c:pt idx="17">
                  <c:v>1.0409999999999999</c:v>
                </c:pt>
                <c:pt idx="18">
                  <c:v>1.0880000000000001</c:v>
                </c:pt>
                <c:pt idx="19">
                  <c:v>1.046</c:v>
                </c:pt>
                <c:pt idx="20">
                  <c:v>1.073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227-48CC-B0E3-FD38C7FF2AA6}"/>
            </c:ext>
          </c:extLst>
        </c:ser>
        <c:ser>
          <c:idx val="2"/>
          <c:order val="2"/>
          <c:tx>
            <c:strRef>
              <c:f>'[computers-liu-results.xlsx]Sheet1'!$J$2</c:f>
              <c:strCache>
                <c:ptCount val="1"/>
                <c:pt idx="0">
                  <c:v>Dual-mode (IJES 2017)
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'[computers-liu-results.xlsx]Sheet1'!$J$3:$J$23</c:f>
              <c:numCache>
                <c:formatCode>General</c:formatCode>
                <c:ptCount val="21"/>
                <c:pt idx="0">
                  <c:v>1.0840000000000001</c:v>
                </c:pt>
                <c:pt idx="1">
                  <c:v>1.0449999999999999</c:v>
                </c:pt>
                <c:pt idx="2">
                  <c:v>1.0489999999999999</c:v>
                </c:pt>
                <c:pt idx="3">
                  <c:v>1.0720000000000001</c:v>
                </c:pt>
                <c:pt idx="4">
                  <c:v>1.006</c:v>
                </c:pt>
                <c:pt idx="5">
                  <c:v>1.073</c:v>
                </c:pt>
                <c:pt idx="6">
                  <c:v>1.0469999999999999</c:v>
                </c:pt>
                <c:pt idx="7">
                  <c:v>1.044</c:v>
                </c:pt>
                <c:pt idx="8">
                  <c:v>1.052</c:v>
                </c:pt>
                <c:pt idx="9">
                  <c:v>1.1339999999999999</c:v>
                </c:pt>
                <c:pt idx="10">
                  <c:v>1.0229999999999999</c:v>
                </c:pt>
                <c:pt idx="11">
                  <c:v>1.0349999999999999</c:v>
                </c:pt>
                <c:pt idx="12">
                  <c:v>1.073</c:v>
                </c:pt>
                <c:pt idx="13">
                  <c:v>1.079</c:v>
                </c:pt>
                <c:pt idx="14">
                  <c:v>1.05</c:v>
                </c:pt>
                <c:pt idx="15">
                  <c:v>1.081</c:v>
                </c:pt>
                <c:pt idx="16">
                  <c:v>1.0920000000000001</c:v>
                </c:pt>
                <c:pt idx="17">
                  <c:v>1.0529999999999999</c:v>
                </c:pt>
                <c:pt idx="18">
                  <c:v>1.091</c:v>
                </c:pt>
                <c:pt idx="19">
                  <c:v>1.022</c:v>
                </c:pt>
                <c:pt idx="20">
                  <c:v>1.06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227-48CC-B0E3-FD38C7FF2AA6}"/>
            </c:ext>
          </c:extLst>
        </c:ser>
        <c:ser>
          <c:idx val="3"/>
          <c:order val="3"/>
          <c:tx>
            <c:strRef>
              <c:f>'[computers-liu-results.xlsx]Sheet1'!$K$2</c:f>
              <c:strCache>
                <c:ptCount val="1"/>
                <c:pt idx="0">
                  <c:v>GA (this work)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'[computers-liu-results.xlsx]Sheet1'!$G$3:$G$23</c:f>
              <c:strCache>
                <c:ptCount val="21"/>
                <c:pt idx="0">
                  <c:v>50-0000</c:v>
                </c:pt>
                <c:pt idx="1">
                  <c:v>50-0001</c:v>
                </c:pt>
                <c:pt idx="2">
                  <c:v>50-0002</c:v>
                </c:pt>
                <c:pt idx="3">
                  <c:v>50-0003</c:v>
                </c:pt>
                <c:pt idx="4">
                  <c:v>50-0004</c:v>
                </c:pt>
                <c:pt idx="5">
                  <c:v>50-0005</c:v>
                </c:pt>
                <c:pt idx="6">
                  <c:v>50-0006</c:v>
                </c:pt>
                <c:pt idx="7">
                  <c:v>50-0007</c:v>
                </c:pt>
                <c:pt idx="8">
                  <c:v>50-0008</c:v>
                </c:pt>
                <c:pt idx="9">
                  <c:v>50-0009</c:v>
                </c:pt>
                <c:pt idx="10">
                  <c:v>50-0010</c:v>
                </c:pt>
                <c:pt idx="11">
                  <c:v>50-0011</c:v>
                </c:pt>
                <c:pt idx="12">
                  <c:v>50-0012</c:v>
                </c:pt>
                <c:pt idx="13">
                  <c:v>50-0013</c:v>
                </c:pt>
                <c:pt idx="14">
                  <c:v>50-0014</c:v>
                </c:pt>
                <c:pt idx="15">
                  <c:v>50-0015</c:v>
                </c:pt>
                <c:pt idx="16">
                  <c:v>50-0016</c:v>
                </c:pt>
                <c:pt idx="17">
                  <c:v>50-0017</c:v>
                </c:pt>
                <c:pt idx="18">
                  <c:v>50-0018</c:v>
                </c:pt>
                <c:pt idx="19">
                  <c:v>50-0019</c:v>
                </c:pt>
                <c:pt idx="20">
                  <c:v>Average</c:v>
                </c:pt>
              </c:strCache>
            </c:strRef>
          </c:cat>
          <c:val>
            <c:numRef>
              <c:f>'[computers-liu-results.xlsx]Sheet1'!$K$3:$K$23</c:f>
              <c:numCache>
                <c:formatCode>General</c:formatCode>
                <c:ptCount val="21"/>
                <c:pt idx="0">
                  <c:v>1.036</c:v>
                </c:pt>
                <c:pt idx="1">
                  <c:v>1.0109999999999999</c:v>
                </c:pt>
                <c:pt idx="2">
                  <c:v>1.0289999999999999</c:v>
                </c:pt>
                <c:pt idx="3">
                  <c:v>1.042</c:v>
                </c:pt>
                <c:pt idx="4">
                  <c:v>1</c:v>
                </c:pt>
                <c:pt idx="5">
                  <c:v>1.016</c:v>
                </c:pt>
                <c:pt idx="6">
                  <c:v>1.0349999999999999</c:v>
                </c:pt>
                <c:pt idx="7">
                  <c:v>1.03</c:v>
                </c:pt>
                <c:pt idx="8">
                  <c:v>1.012</c:v>
                </c:pt>
                <c:pt idx="9">
                  <c:v>1.024</c:v>
                </c:pt>
                <c:pt idx="10">
                  <c:v>1.0249999999999999</c:v>
                </c:pt>
                <c:pt idx="11">
                  <c:v>1.0129999999999999</c:v>
                </c:pt>
                <c:pt idx="12">
                  <c:v>1.006</c:v>
                </c:pt>
                <c:pt idx="13">
                  <c:v>1.0129999999999999</c:v>
                </c:pt>
                <c:pt idx="14">
                  <c:v>1.028</c:v>
                </c:pt>
                <c:pt idx="15">
                  <c:v>1.0029999999999999</c:v>
                </c:pt>
                <c:pt idx="16">
                  <c:v>1.0369999999999999</c:v>
                </c:pt>
                <c:pt idx="17">
                  <c:v>1.028</c:v>
                </c:pt>
                <c:pt idx="18">
                  <c:v>1.0029999999999999</c:v>
                </c:pt>
                <c:pt idx="19">
                  <c:v>1.006</c:v>
                </c:pt>
                <c:pt idx="20">
                  <c:v>1.0189999999999999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227-48CC-B0E3-FD38C7FF2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637568"/>
        <c:axId val="210639488"/>
      </c:barChart>
      <c:catAx>
        <c:axId val="210637568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Task graph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/>
          <a:lstStyle/>
          <a:p>
            <a:pPr>
              <a:defRPr/>
            </a:pPr>
            <a:endParaRPr lang="zh-CN"/>
          </a:p>
        </c:txPr>
        <c:crossAx val="210639488"/>
        <c:crosses val="autoZero"/>
        <c:auto val="1"/>
        <c:lblAlgn val="ctr"/>
        <c:lblOffset val="100"/>
        <c:noMultiLvlLbl val="0"/>
      </c:catAx>
      <c:valAx>
        <c:axId val="21063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schedule length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#,##0.00_ 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21063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9418197725282388E-4"/>
          <c:y val="1.3743061737728997E-2"/>
          <c:w val="0.99802274715660544"/>
          <c:h val="0.13343935810883928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 b="0">
          <a:solidFill>
            <a:schemeClr val="tx1"/>
          </a:solidFill>
          <a:latin typeface="Segoe UI Semilight" pitchFamily="34" charset="0"/>
          <a:ea typeface="Arial Unicode MS" pitchFamily="34" charset="-122"/>
          <a:cs typeface="Segoe UI Semilight" pitchFamily="34" charset="0"/>
        </a:defRPr>
      </a:pPr>
      <a:endParaRPr lang="zh-CN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0.47759</cdr:x>
      <cdr:y>0.74808</cdr:y>
    </cdr:from>
    <cdr:to>
      <cdr:x>0.51894</cdr:x>
      <cdr:y>1</cdr:y>
    </cdr:to>
    <cdr:sp macro="" textlink="">
      <cdr:nvSpPr>
        <cdr:cNvPr id="2" name="等腰三角形 1"/>
        <cdr:cNvSpPr/>
      </cdr:nvSpPr>
      <cdr:spPr>
        <a:xfrm xmlns:a="http://schemas.openxmlformats.org/drawingml/2006/main">
          <a:off x="1524202" y="1865372"/>
          <a:ext cx="131982" cy="628179"/>
        </a:xfrm>
        <a:prstGeom xmlns:a="http://schemas.openxmlformats.org/drawingml/2006/main" prst="triangl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2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7DEE-E261-4AA0-9ED4-FC0CF6645A9C}" type="datetimeFigureOut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F417C-66E5-4AD7-A8E0-9FAF8A22F6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3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Thanks</a:t>
            </a:r>
            <a:r>
              <a:rPr lang="en-US" altLang="ja-JP" baseline="0" dirty="0" smtClean="0"/>
              <a:t> for introduction, today I going to talk about genetic algorithm for scheduling of data-parallel tasks.</a:t>
            </a:r>
          </a:p>
          <a:p>
            <a:r>
              <a:rPr lang="en-US" altLang="ja-JP" baseline="0" dirty="0" smtClean="0"/>
              <a:t>I am name is </a:t>
            </a:r>
            <a:r>
              <a:rPr lang="en-US" altLang="ja-JP" baseline="0" dirty="0" err="1" smtClean="0"/>
              <a:t>liu</a:t>
            </a:r>
            <a:r>
              <a:rPr lang="en-US" altLang="ja-JP" baseline="0" dirty="0" smtClean="0"/>
              <a:t> yang, form </a:t>
            </a:r>
            <a:r>
              <a:rPr lang="en-US" altLang="ja-JP" baseline="0" dirty="0" err="1" smtClean="0"/>
              <a:t>ritsumeikan</a:t>
            </a:r>
            <a:r>
              <a:rPr lang="en-US" altLang="ja-JP" baseline="0" dirty="0" smtClean="0"/>
              <a:t> university.</a:t>
            </a:r>
          </a:p>
          <a:p>
            <a:r>
              <a:rPr lang="en-US" altLang="ja-JP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4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child chromosome</a:t>
            </a:r>
            <a:r>
              <a:rPr lang="ja-JP" altLang="en-US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produced from two selected chromosomes.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21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proposed 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algorithm,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use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 Graph Set which developed at 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Waseda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 Graph Set* (STG) is a kind of benchmark for evaluate scheduling algorithms.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20 graphs with 50 tasks, and more 20 graphs with 100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cores was changed from 2 to 32.</a:t>
            </a:r>
            <a:endParaRPr kumimoji="1" lang="ja-JP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experimental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resultasks</a:t>
            </a:r>
            <a:r>
              <a:rPr kumimoji="1" lang="en-US" altLang="ja-JP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compared with PCS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2DF3D-153C-4642-8079-728B16EE1C5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5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the beginning,</a:t>
            </a:r>
            <a:r>
              <a:rPr kumimoji="1" lang="en-US" altLang="ja-JP" baseline="0" dirty="0" smtClean="0"/>
              <a:t> I want give a brief </a:t>
            </a:r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 </a:t>
            </a:r>
            <a:r>
              <a:rPr lang="en-US" altLang="ja-JP" b="1" baseline="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kumimoji="1" lang="en-US" altLang="ja-JP" baseline="0" dirty="0" smtClean="0"/>
              <a:t>of </a:t>
            </a:r>
            <a:r>
              <a:rPr kumimoji="1" lang="en-US" altLang="ja-JP" baseline="0" dirty="0" smtClean="0"/>
              <a:t>this filed.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endParaRPr kumimoji="1" lang="en-US" altLang="ja-JP" baseline="0" dirty="0" smtClean="0"/>
          </a:p>
          <a:p>
            <a:endParaRPr kumimoji="1" lang="en-US" altLang="ja-JP" baseline="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07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</a:t>
            </a:r>
            <a:r>
              <a:rPr kumimoji="1" lang="en-US" altLang="ja-JP" baseline="0" dirty="0" smtClean="0"/>
              <a:t> are </a:t>
            </a:r>
            <a:r>
              <a:rPr kumimoji="1" lang="en-US" altLang="ja-JP" baseline="0" dirty="0" smtClean="0"/>
              <a:t>many works for task scheduling </a:t>
            </a:r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based on genetic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algorithm.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 example, </a:t>
            </a:r>
            <a:r>
              <a:rPr lang="en-US" altLang="ja-JP" baseline="0" dirty="0" err="1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omara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proposed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which mixed GA and heuristic.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Gupta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also proposed a genetic algorithm for heterogeneous system.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main distinction between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them 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is the chromosomal representation. As I mentioned before. There are no GAs considering both task and data parallelism. 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And</a:t>
            </a:r>
            <a:r>
              <a:rPr lang="en-US" altLang="ja-JP" baseline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existing chromosomes not very appropriate for scheduling with data-parallel tasks. </a:t>
            </a:r>
            <a:endParaRPr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kumimoji="1" lang="en-US" altLang="ja-JP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……</a:t>
            </a:r>
          </a:p>
          <a:p>
            <a:endParaRPr kumimoji="1" lang="en-US" altLang="ja-JP" dirty="0" smtClean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7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</a:t>
            </a:r>
            <a:r>
              <a:rPr lang="en-US" altLang="zh-CN" baseline="0" dirty="0" smtClean="0"/>
              <a:t> the first, I want give the definition of </a:t>
            </a:r>
            <a:r>
              <a:rPr lang="en-US" altLang="zh-CN" sz="1200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problem with data-Parallel Tasks.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can be modeled as a task graph.</a:t>
            </a:r>
          </a:p>
          <a:p>
            <a:r>
              <a:rPr lang="en-US" altLang="zh-CN" dirty="0" smtClean="0"/>
              <a:t>There</a:t>
            </a:r>
            <a:r>
              <a:rPr lang="en-US" altLang="zh-CN" baseline="0" dirty="0" smtClean="0"/>
              <a:t> is a very sample task graph.</a:t>
            </a:r>
          </a:p>
          <a:p>
            <a:r>
              <a:rPr lang="en-US" altLang="zh-CN" baseline="0" dirty="0" smtClean="0"/>
              <a:t>As we can see, a task graph including 2 dummy tasks, the Start task and the End task.</a:t>
            </a:r>
          </a:p>
          <a:p>
            <a:r>
              <a:rPr lang="en-US" altLang="zh-CN" baseline="0" dirty="0" smtClean="0"/>
              <a:t>Each normal task associated with 2 number, the first one indicate the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parallelism,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which means how many cores must be used, when this task is running.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second is the execution time of this task.</a:t>
            </a:r>
          </a:p>
          <a:p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scheduling problem can be defined as</a:t>
            </a:r>
            <a:r>
              <a:rPr lang="ja-JP" altLang="en-US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：　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giving a task graph and total cores number, try to find the minimal overall scheduling length.</a:t>
            </a:r>
          </a:p>
          <a:p>
            <a:endParaRPr lang="en-US" altLang="ja-JP" sz="1200" baseline="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68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page, I want talk some basic ideal of genetic algorithm.</a:t>
            </a:r>
          </a:p>
          <a:p>
            <a:r>
              <a:rPr lang="en-US" altLang="zh-CN" baseline="0" dirty="0" smtClean="0"/>
              <a:t>Genetic algorithm is inspired by natural selection.</a:t>
            </a:r>
          </a:p>
          <a:p>
            <a:r>
              <a:rPr lang="en-US" altLang="zh-CN" baseline="0" dirty="0" smtClean="0"/>
              <a:t>At first,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 try to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generate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 set of chromosomes, chromosome is a string containing the key information for a problem,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step,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evaluate those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find out which one is better.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Just as the natural selection, the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better one have high probability be selected to produce the next generation.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generation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may mutate by chance.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following </a:t>
            </a:r>
            <a:r>
              <a:rPr lang="en-US" altLang="zh-CN" sz="1200" baseline="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discusstion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will first</a:t>
            </a:r>
            <a:r>
              <a:rPr lang="ja-JP" altLang="en-US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give the definition of our chromosome.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introduce our algorithm </a:t>
            </a:r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according to this 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chart step by step.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16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chromosomal representation</a:t>
            </a:r>
            <a:r>
              <a:rPr lang="en-US" altLang="zh-CN" baseline="0" dirty="0" smtClean="0"/>
              <a:t> often be considered as the most important part for the genetic algorithm.</a:t>
            </a:r>
          </a:p>
          <a:p>
            <a:r>
              <a:rPr lang="en-US" altLang="zh-CN" baseline="0" dirty="0" smtClean="0"/>
              <a:t>The conventional chromosome for scheduling problem usual consist of 2 part. The part of scheduling information, indicated the order of task execution,</a:t>
            </a:r>
          </a:p>
          <a:p>
            <a:r>
              <a:rPr lang="en-US" altLang="zh-CN" baseline="0" dirty="0" smtClean="0"/>
              <a:t>Next part is mapping information, which means those tasks are mapped on which core.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Our chromosome is a sample string, which indicate the ordering of task execution, without mapping information,</a:t>
            </a:r>
          </a:p>
          <a:p>
            <a:r>
              <a:rPr lang="en-US" altLang="zh-CN" baseline="0" dirty="0" smtClean="0"/>
              <a:t>There is a sample chromosome, according to this chromosome, the task 1 is scheduled first, next is task 2, task 5, and so on…</a:t>
            </a:r>
          </a:p>
          <a:p>
            <a:r>
              <a:rPr lang="en-US" altLang="zh-CN" baseline="0" dirty="0" smtClean="0"/>
              <a:t>We must note that, due to the flow dependency,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all random chromosomes are valid.</a:t>
            </a:r>
          </a:p>
          <a:p>
            <a:r>
              <a:rPr lang="en-US" altLang="zh-CN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example, the task 3, depending on task 1, which means task 3 can  not be scheduled before task 1, so if we put 3 at the first, this chromosome is invalid one.</a:t>
            </a:r>
            <a:endParaRPr lang="en-US" altLang="zh-CN" baseline="0" dirty="0" smtClean="0"/>
          </a:p>
          <a:p>
            <a:r>
              <a:rPr lang="en-US" altLang="zh-CN" baseline="0" dirty="0" smtClean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1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first step:</a:t>
            </a:r>
            <a:r>
              <a:rPr lang="en-US" altLang="zh-CN" baseline="0" dirty="0" smtClean="0"/>
              <a:t> initialization, try to generate valid chromosomes.</a:t>
            </a:r>
          </a:p>
          <a:p>
            <a:r>
              <a:rPr lang="en-US" altLang="zh-CN" baseline="0" dirty="0" smtClean="0"/>
              <a:t>We show the detail algorithm at here.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Our </a:t>
            </a:r>
            <a:r>
              <a:rPr lang="en-US" altLang="zh-CN" baseline="0" dirty="0" smtClean="0"/>
              <a:t>algorithm  </a:t>
            </a:r>
            <a:r>
              <a:rPr lang="en-US" altLang="zh-CN" baseline="0" dirty="0" smtClean="0"/>
              <a:t>select the task by ID order.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this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into t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position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 is a random number between MIN and MAX,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MIN: The task’s ID,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and the MAX is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execution order of last parent tasks was executed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Here, we assume</a:t>
            </a:r>
            <a:r>
              <a:rPr lang="en-US" altLang="ja-JP" sz="2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that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task with a larger ID is not a parent for tasks with smaller ID. If the task graph does not satisfy this assumption, we need to reorder the tasks before the initialization.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fitness function.</a:t>
            </a:r>
          </a:p>
          <a:p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chromosome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compute the fitness value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for each </a:t>
            </a:r>
            <a:r>
              <a:rPr lang="en-US" altLang="ja-JP" sz="12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 detail of the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 is show at here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Sample speaking,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schedules tasks as early as possible in the execution</a:t>
            </a:r>
            <a:r>
              <a:rPr lang="en-US" altLang="ja-JP" sz="1200" baseline="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1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 specified by the chromosome.</a:t>
            </a:r>
            <a:endParaRPr lang="ja-JP" altLang="en-US" sz="1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sz="1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Next step</a:t>
            </a:r>
            <a:r>
              <a:rPr lang="en-US" altLang="zh-CN" baseline="0" dirty="0" smtClean="0"/>
              <a:t> is selection,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the roulette wheel to select chromosome.</a:t>
            </a:r>
            <a:endParaRPr lang="zh-CN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zh-CN" dirty="0" smtClean="0"/>
              <a:t>Just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as play a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roulette wheel,</a:t>
            </a:r>
            <a:r>
              <a:rPr lang="en-US" altLang="ja-JP" sz="1200" baseline="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good chromosomes have a large segment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ja-JP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hand, the 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chromosomes have a small segment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kumimoji="1" lang="en-US" altLang="zh-C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spin this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roulette wheel,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chromosomes have a higher opportunity to be selected.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our algorithm also ensure that </a:t>
            </a:r>
            <a:r>
              <a:rPr lang="en-US" altLang="ja-JP" sz="12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every chromosome has the opportunity to be selected even with a bad fitness values.</a:t>
            </a:r>
            <a:endParaRPr lang="ja-JP" altLang="en-US" sz="12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F417C-66E5-4AD7-A8E0-9FAF8A22F6E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6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112-79B1-4CC8-94A5-48C152A5489E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645024"/>
            <a:ext cx="9144000" cy="57606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99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F232-FD39-41F1-9610-46863DBB85D5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8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F2B7-8C0C-43F3-AC6A-CDEDB85AC604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504056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8A37-7FB9-481E-8B2B-FE7EA98CDC36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>
            <a:lvl1pPr>
              <a:defRPr sz="3600">
                <a:latin typeface="Segoe UI Semilight" pitchFamily="34" charset="0"/>
                <a:cs typeface="Segoe UI Semilight" pitchFamily="34" charset="0"/>
              </a:defRPr>
            </a:lvl1pPr>
          </a:lstStyle>
          <a:p>
            <a:fld id="{BED71BD2-B24B-49C7-97A3-40EA2F9B79C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908720"/>
            <a:ext cx="9144000" cy="14401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</a:schemeClr>
              </a:gs>
              <a:gs pos="5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28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D29-A9B1-4648-9967-BCD74C29CDC6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0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0A3E-0892-4075-A27E-EB961FF63478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F423-7705-491A-95F9-2F526686A5AE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88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E793-8433-40C0-8789-66A38A35907B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7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4830-51E9-462B-A566-E408E0E4AE69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6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3BAE-D935-4F0E-92C5-5B74997FBCDD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48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D019-00D5-496B-9FAE-D952E226A474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26C4-9AAD-4B13-B60C-00D68FA9AE93}" type="datetime1">
              <a:rPr kumimoji="1" lang="ja-JP" altLang="en-US" smtClean="0"/>
              <a:t>2018/4/9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71BD2-B24B-49C7-97A3-40EA2F9B7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0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124744"/>
            <a:ext cx="8892480" cy="225968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 </a:t>
            </a: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Algorithm for Scheduling of </a:t>
            </a:r>
            <a:b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</a:br>
            <a:r>
              <a:rPr lang="en-US" altLang="zh-CN" sz="4000" b="1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Data-Parallel Tasks </a:t>
            </a:r>
            <a:endParaRPr kumimoji="1" lang="ja-JP" altLang="en-US" sz="4000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4374480"/>
            <a:ext cx="8136904" cy="1752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Yang 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Liu, Lin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Meng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Hiroyuki </a:t>
            </a:r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Tomiyama</a:t>
            </a:r>
            <a:endParaRPr lang="en-US" altLang="zh-CN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zh-CN" sz="2800" dirty="0" err="1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Ritsumeikan</a:t>
            </a:r>
            <a:r>
              <a:rPr lang="en-US" altLang="zh-CN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 </a:t>
            </a:r>
            <a:r>
              <a:rPr lang="en-US" altLang="zh-CN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University </a:t>
            </a:r>
            <a:endParaRPr kumimoji="1" lang="ja-JP" altLang="en-US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995714" y="6482418"/>
            <a:ext cx="2133600" cy="365125"/>
          </a:xfrm>
        </p:spPr>
        <p:txBody>
          <a:bodyPr vert="horz" lIns="91440" tIns="45720" rIns="91440" bIns="45720" rtlCol="0" anchor="ctr"/>
          <a:lstStyle/>
          <a:p>
            <a:fld id="{BED71BD2-B24B-49C7-97A3-40EA2F9B79CF}" type="slidenum">
              <a:rPr lang="ja-JP" altLang="en-US" sz="360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pPr/>
              <a:t>1</a:t>
            </a:fld>
            <a:endParaRPr lang="ja-JP" altLang="en-US" sz="360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Crossover</a:t>
            </a:r>
            <a:endParaRPr lang="zh-CN" altLang="en-US" b="1" dirty="0">
              <a:latin typeface="Segoe UI Semilight" pitchFamily="34" charset="0"/>
              <a:ea typeface="Meiryo" pitchFamily="34" charset="-128"/>
              <a:cs typeface="Segoe UI Semilight" pitchFamily="34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515"/>
              </p:ext>
            </p:extLst>
          </p:nvPr>
        </p:nvGraphicFramePr>
        <p:xfrm>
          <a:off x="4257668" y="3006019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83520" y="1209835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</a:t>
            </a:r>
            <a:r>
              <a:rPr lang="ja-JP" altLang="en-US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produced from two selected chromosomes.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0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4" name="直接箭头连接符 10"/>
            <p:cNvCxnSpPr>
              <a:stCxn id="60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11"/>
            <p:cNvCxnSpPr>
              <a:stCxn id="79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80" name="直接箭头连接符 19"/>
            <p:cNvCxnSpPr>
              <a:stCxn id="68" idx="2"/>
              <a:endCxn id="79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正方形/長方形 10"/>
          <p:cNvSpPr/>
          <p:nvPr/>
        </p:nvSpPr>
        <p:spPr>
          <a:xfrm>
            <a:off x="2632058" y="3042242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A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1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25405"/>
              </p:ext>
            </p:extLst>
          </p:nvPr>
        </p:nvGraphicFramePr>
        <p:xfrm>
          <a:off x="4258444" y="3918952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872383" y="3933177"/>
            <a:ext cx="314512" cy="556042"/>
            <a:chOff x="6156176" y="5162844"/>
            <a:chExt cx="288032" cy="57041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12"/>
          <p:cNvGrpSpPr/>
          <p:nvPr/>
        </p:nvGrpSpPr>
        <p:grpSpPr>
          <a:xfrm>
            <a:off x="5949967" y="3919169"/>
            <a:ext cx="314512" cy="556042"/>
            <a:chOff x="6156176" y="5162844"/>
            <a:chExt cx="288032" cy="570412"/>
          </a:xfrm>
        </p:grpSpPr>
        <p:cxnSp>
          <p:nvCxnSpPr>
            <p:cNvPr id="84" name="直接连接符 9"/>
            <p:cNvCxnSpPr/>
            <p:nvPr/>
          </p:nvCxnSpPr>
          <p:spPr>
            <a:xfrm>
              <a:off x="6156176" y="5162844"/>
              <a:ext cx="288032" cy="570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2"/>
            <p:cNvCxnSpPr/>
            <p:nvPr/>
          </p:nvCxnSpPr>
          <p:spPr>
            <a:xfrm flipH="1">
              <a:off x="6156176" y="5162844"/>
              <a:ext cx="288032" cy="5560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正方形/長方形 85"/>
          <p:cNvSpPr/>
          <p:nvPr/>
        </p:nvSpPr>
        <p:spPr>
          <a:xfrm>
            <a:off x="2630004" y="3919169"/>
            <a:ext cx="1337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B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7" name="等腰三角形 1"/>
          <p:cNvSpPr/>
          <p:nvPr/>
        </p:nvSpPr>
        <p:spPr>
          <a:xfrm flipV="1">
            <a:off x="5223334" y="2942964"/>
            <a:ext cx="122196" cy="549261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15571" y="2315125"/>
            <a:ext cx="24144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cut-point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2957378" y="4895112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</a:t>
            </a:r>
            <a:endParaRPr lang="ja-JP" altLang="en-US" sz="2400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89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70837"/>
              </p:ext>
            </p:extLst>
          </p:nvPr>
        </p:nvGraphicFramePr>
        <p:xfrm>
          <a:off x="4246001" y="4869160"/>
          <a:ext cx="2610035" cy="51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22007"/>
                <a:gridCol w="522007"/>
                <a:gridCol w="522007"/>
                <a:gridCol w="522007"/>
                <a:gridCol w="522007"/>
              </a:tblGrid>
              <a:tr h="499687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28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0" name="TextBox 1"/>
          <p:cNvSpPr txBox="1"/>
          <p:nvPr/>
        </p:nvSpPr>
        <p:spPr>
          <a:xfrm>
            <a:off x="2168022" y="6021288"/>
            <a:ext cx="685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Our algorithm guarantees that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child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</a:t>
            </a:r>
            <a:endParaRPr lang="zh-CN" altLang="en-US" b="1" dirty="0"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6" name="灯片编号占位符 3"/>
          <p:cNvSpPr txBox="1">
            <a:spLocks/>
          </p:cNvSpPr>
          <p:nvPr/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dirty="0">
              <a:latin typeface="Segoe UI Semilight" pitchFamily="34" charset="0"/>
              <a:cs typeface="Segoe UI Semilight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87381"/>
              </p:ext>
            </p:extLst>
          </p:nvPr>
        </p:nvGraphicFramePr>
        <p:xfrm>
          <a:off x="6012160" y="252217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316122" y="1217488"/>
            <a:ext cx="637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produce new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by randomly changing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one or more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genes.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20" name="グループ化 21"/>
          <p:cNvGrpSpPr/>
          <p:nvPr/>
        </p:nvGrpSpPr>
        <p:grpSpPr>
          <a:xfrm>
            <a:off x="2289744" y="4238933"/>
            <a:ext cx="3539346" cy="1938169"/>
            <a:chOff x="725749" y="1662570"/>
            <a:chExt cx="3137669" cy="1584176"/>
          </a:xfrm>
        </p:grpSpPr>
        <p:sp>
          <p:nvSpPr>
            <p:cNvPr id="21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22" name="グループ化 23"/>
            <p:cNvGrpSpPr/>
            <p:nvPr/>
          </p:nvGrpSpPr>
          <p:grpSpPr>
            <a:xfrm>
              <a:off x="725749" y="1662570"/>
              <a:ext cx="3137669" cy="1338325"/>
              <a:chOff x="725749" y="1662570"/>
              <a:chExt cx="3137669" cy="1338325"/>
            </a:xfrm>
          </p:grpSpPr>
          <p:sp>
            <p:nvSpPr>
              <p:cNvPr id="23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7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8" name="直線矢印コネクタ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矢印コネクタ 30"/>
              <p:cNvCxnSpPr>
                <a:stCxn id="23" idx="5"/>
                <a:endCxn id="25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31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2"/>
              <p:cNvCxnSpPr>
                <a:stCxn id="25" idx="5"/>
                <a:endCxn id="27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3"/>
              <p:cNvCxnSpPr>
                <a:stCxn id="27" idx="4"/>
                <a:endCxn id="21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4"/>
              <p:cNvCxnSpPr>
                <a:stCxn id="26" idx="4"/>
                <a:endCxn id="21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5"/>
              <p:cNvCxnSpPr>
                <a:stCxn id="24" idx="4"/>
                <a:endCxn id="39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6"/>
              <p:cNvSpPr txBox="1"/>
              <p:nvPr/>
            </p:nvSpPr>
            <p:spPr>
              <a:xfrm>
                <a:off x="1010562" y="2112854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6" name="テキスト ボックス 37"/>
              <p:cNvSpPr txBox="1"/>
              <p:nvPr/>
            </p:nvSpPr>
            <p:spPr>
              <a:xfrm>
                <a:off x="3195006" y="2544901"/>
                <a:ext cx="668412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7" name="テキスト ボックス 38"/>
              <p:cNvSpPr txBox="1"/>
              <p:nvPr/>
            </p:nvSpPr>
            <p:spPr>
              <a:xfrm>
                <a:off x="2686015" y="2112854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9"/>
              <p:cNvSpPr txBox="1"/>
              <p:nvPr/>
            </p:nvSpPr>
            <p:spPr>
              <a:xfrm>
                <a:off x="2095772" y="2544901"/>
                <a:ext cx="70251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39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40" name="直線矢印コネクタ 41"/>
              <p:cNvCxnSpPr>
                <a:stCxn id="39" idx="4"/>
                <a:endCxn id="21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2"/>
              <p:cNvSpPr txBox="1"/>
              <p:nvPr/>
            </p:nvSpPr>
            <p:spPr>
              <a:xfrm>
                <a:off x="1013781" y="2565225"/>
                <a:ext cx="662727" cy="25156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2471898" y="2202420"/>
            <a:ext cx="235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grpSp>
        <p:nvGrpSpPr>
          <p:cNvPr id="49" name="グループ化 48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53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5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7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5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0" name="直接箭头连接符 10"/>
            <p:cNvCxnSpPr>
              <a:stCxn id="53" idx="2"/>
              <a:endCxn id="55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1"/>
            <p:cNvCxnSpPr>
              <a:stCxn id="68" idx="2"/>
              <a:endCxn id="5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14"/>
            <p:cNvCxnSpPr>
              <a:stCxn id="59" idx="2"/>
              <a:endCxn id="57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20"/>
            <p:cNvCxnSpPr>
              <a:stCxn id="57" idx="1"/>
              <a:endCxn id="55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69" name="直接箭头连接符 19"/>
            <p:cNvCxnSpPr>
              <a:stCxn id="55" idx="2"/>
              <a:endCxn id="6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18276"/>
              </p:ext>
            </p:extLst>
          </p:nvPr>
        </p:nvGraphicFramePr>
        <p:xfrm>
          <a:off x="6021904" y="36307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2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88242"/>
              </p:ext>
            </p:extLst>
          </p:nvPr>
        </p:nvGraphicFramePr>
        <p:xfrm>
          <a:off x="6026096" y="4296433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3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9596"/>
              </p:ext>
            </p:extLst>
          </p:nvPr>
        </p:nvGraphicFramePr>
        <p:xfrm>
          <a:off x="6026096" y="4976514"/>
          <a:ext cx="2824220" cy="5676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4844"/>
                <a:gridCol w="564844"/>
                <a:gridCol w="564844"/>
                <a:gridCol w="564844"/>
                <a:gridCol w="564844"/>
              </a:tblGrid>
              <a:tr h="567630"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2404030" y="3667117"/>
            <a:ext cx="3392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All Possible mutations: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66781" y="2602742"/>
            <a:ext cx="3185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Try to change Task 5:</a:t>
            </a:r>
            <a:endParaRPr kumimoji="1"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4" name="TextBox 1"/>
          <p:cNvSpPr txBox="1"/>
          <p:nvPr/>
        </p:nvSpPr>
        <p:spPr>
          <a:xfrm>
            <a:off x="322796" y="6259810"/>
            <a:ext cx="864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Mutation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guarantees that the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new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is valid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09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237431" y="3179520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4" name="角丸四角形 35"/>
          <p:cNvSpPr/>
          <p:nvPr/>
        </p:nvSpPr>
        <p:spPr>
          <a:xfrm>
            <a:off x="5021874" y="3174784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7" name="角丸四角形 42"/>
          <p:cNvSpPr/>
          <p:nvPr/>
        </p:nvSpPr>
        <p:spPr>
          <a:xfrm>
            <a:off x="1888571" y="3175952"/>
            <a:ext cx="1269820" cy="276976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632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Parallelization of the </a:t>
            </a: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  <a:endParaRPr kumimoji="1" lang="ja-JP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1080120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algorithm is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inherently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can speedup it by </a:t>
            </a:r>
            <a:r>
              <a:rPr lang="en-US" altLang="ja-JP" sz="24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OpenMP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endParaRPr kumimoji="1" lang="ja-JP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正方形/長方形 3"/>
          <p:cNvSpPr/>
          <p:nvPr/>
        </p:nvSpPr>
        <p:spPr>
          <a:xfrm>
            <a:off x="389402" y="4146268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0630" y="4653047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kumimoji="1"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9" name="正方形/長方形 24"/>
          <p:cNvSpPr/>
          <p:nvPr/>
        </p:nvSpPr>
        <p:spPr>
          <a:xfrm>
            <a:off x="382059" y="3486283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0" name="正方形/長方形 25"/>
          <p:cNvSpPr/>
          <p:nvPr/>
        </p:nvSpPr>
        <p:spPr>
          <a:xfrm>
            <a:off x="389402" y="526729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2" name="正方形/長方形 33"/>
          <p:cNvSpPr/>
          <p:nvPr/>
        </p:nvSpPr>
        <p:spPr>
          <a:xfrm>
            <a:off x="5173845" y="4141532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3" name="テキスト ボックス 34"/>
          <p:cNvSpPr txBox="1"/>
          <p:nvPr/>
        </p:nvSpPr>
        <p:spPr>
          <a:xfrm>
            <a:off x="5295073" y="4648311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5" name="正方形/長方形 36"/>
          <p:cNvSpPr/>
          <p:nvPr/>
        </p:nvSpPr>
        <p:spPr>
          <a:xfrm>
            <a:off x="5166502" y="348154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6" name="正方形/長方形 37"/>
          <p:cNvSpPr/>
          <p:nvPr/>
        </p:nvSpPr>
        <p:spPr>
          <a:xfrm>
            <a:off x="5173845" y="5262559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17" name="角丸四角形 38"/>
          <p:cNvSpPr/>
          <p:nvPr/>
        </p:nvSpPr>
        <p:spPr>
          <a:xfrm>
            <a:off x="3522072" y="4301409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18" name="直線矢印コネクタ 41"/>
          <p:cNvCxnSpPr>
            <a:stCxn id="17" idx="3"/>
            <a:endCxn id="14" idx="1"/>
          </p:cNvCxnSpPr>
          <p:nvPr/>
        </p:nvCxnSpPr>
        <p:spPr>
          <a:xfrm>
            <a:off x="4573818" y="4558524"/>
            <a:ext cx="448055" cy="114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44"/>
          <p:cNvSpPr txBox="1"/>
          <p:nvPr/>
        </p:nvSpPr>
        <p:spPr>
          <a:xfrm>
            <a:off x="161319" y="2464281"/>
            <a:ext cx="1444874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0" name="テキスト ボックス 45"/>
          <p:cNvSpPr txBox="1"/>
          <p:nvPr/>
        </p:nvSpPr>
        <p:spPr>
          <a:xfrm>
            <a:off x="4858738" y="2464281"/>
            <a:ext cx="197065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operators </a:t>
            </a:r>
          </a:p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multi-thread</a:t>
            </a:r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21" name="直線矢印コネクタ 52"/>
          <p:cNvCxnSpPr>
            <a:stCxn id="14" idx="3"/>
          </p:cNvCxnSpPr>
          <p:nvPr/>
        </p:nvCxnSpPr>
        <p:spPr>
          <a:xfrm>
            <a:off x="6291693" y="4559665"/>
            <a:ext cx="338574" cy="10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56"/>
          <p:cNvCxnSpPr>
            <a:stCxn id="33" idx="3"/>
            <a:endCxn id="27" idx="2"/>
          </p:cNvCxnSpPr>
          <p:nvPr/>
        </p:nvCxnSpPr>
        <p:spPr>
          <a:xfrm flipH="1">
            <a:off x="2523481" y="4547775"/>
            <a:ext cx="5158532" cy="1397936"/>
          </a:xfrm>
          <a:prstGeom prst="bentConnector4">
            <a:avLst>
              <a:gd name="adj1" fmla="val -9768"/>
              <a:gd name="adj2" fmla="val 12483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60"/>
          <p:cNvSpPr txBox="1"/>
          <p:nvPr/>
        </p:nvSpPr>
        <p:spPr>
          <a:xfrm>
            <a:off x="3264222" y="3313635"/>
            <a:ext cx="1739826" cy="90370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the 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selection factor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(single thread)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5" name="正方形/長方形 30"/>
          <p:cNvSpPr/>
          <p:nvPr/>
        </p:nvSpPr>
        <p:spPr>
          <a:xfrm>
            <a:off x="2040542" y="4142700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6" name="テキスト ボックス 39"/>
          <p:cNvSpPr txBox="1"/>
          <p:nvPr/>
        </p:nvSpPr>
        <p:spPr>
          <a:xfrm>
            <a:off x="2161770" y="4649479"/>
            <a:ext cx="79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…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正方形/長方形 43"/>
          <p:cNvSpPr/>
          <p:nvPr/>
        </p:nvSpPr>
        <p:spPr>
          <a:xfrm>
            <a:off x="2033199" y="3482715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正方形/長方形 53"/>
          <p:cNvSpPr/>
          <p:nvPr/>
        </p:nvSpPr>
        <p:spPr>
          <a:xfrm>
            <a:off x="2040542" y="5263727"/>
            <a:ext cx="1016226" cy="4495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cxnSp>
        <p:nvCxnSpPr>
          <p:cNvPr id="30" name="直線矢印コネクタ 55"/>
          <p:cNvCxnSpPr>
            <a:stCxn id="27" idx="3"/>
            <a:endCxn id="17" idx="1"/>
          </p:cNvCxnSpPr>
          <p:nvPr/>
        </p:nvCxnSpPr>
        <p:spPr>
          <a:xfrm flipV="1">
            <a:off x="3158391" y="4558524"/>
            <a:ext cx="363681" cy="230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57"/>
          <p:cNvCxnSpPr>
            <a:stCxn id="8" idx="3"/>
            <a:endCxn id="27" idx="1"/>
          </p:cNvCxnSpPr>
          <p:nvPr/>
        </p:nvCxnSpPr>
        <p:spPr>
          <a:xfrm flipV="1">
            <a:off x="1507251" y="4560833"/>
            <a:ext cx="381320" cy="35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61"/>
          <p:cNvSpPr txBox="1"/>
          <p:nvPr/>
        </p:nvSpPr>
        <p:spPr>
          <a:xfrm>
            <a:off x="1838542" y="2464281"/>
            <a:ext cx="2331783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fitness values</a:t>
            </a: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(multi-thread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3" name="角丸四角形 62"/>
          <p:cNvSpPr/>
          <p:nvPr/>
        </p:nvSpPr>
        <p:spPr>
          <a:xfrm>
            <a:off x="6630268" y="4290660"/>
            <a:ext cx="1051746" cy="5142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4" name="テキスト ボックス 63"/>
          <p:cNvSpPr txBox="1"/>
          <p:nvPr/>
        </p:nvSpPr>
        <p:spPr>
          <a:xfrm>
            <a:off x="6466373" y="3624376"/>
            <a:ext cx="2419499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Check stopping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criteria</a:t>
            </a:r>
            <a:endParaRPr lang="en-US" altLang="ja-JP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single thread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   </a:t>
            </a:r>
            <a:endParaRPr kumimoji="1" lang="ja-JP" altLang="en-US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4390" y="6477595"/>
            <a:ext cx="2133600" cy="365125"/>
          </a:xfrm>
        </p:spPr>
        <p:txBody>
          <a:bodyPr/>
          <a:lstStyle/>
          <a:p>
            <a:fld id="{BED71BD2-B24B-49C7-97A3-40EA2F9B79CF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891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ndom 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41" y="1844824"/>
            <a:ext cx="265323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Experiments</a:t>
            </a:r>
            <a:endParaRPr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>
          <a:xfrm>
            <a:off x="65708" y="1294408"/>
            <a:ext cx="6348536" cy="3816424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Benchmark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Standard T Graph (STG) Set</a:t>
            </a:r>
          </a:p>
          <a:p>
            <a:pPr lvl="2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http://www.kasahara.elec.waseda.ac.jp/schedule</a:t>
            </a:r>
          </a:p>
          <a:p>
            <a:pPr lvl="1"/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graphs with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tasks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number of cores:  4, 8</a:t>
            </a:r>
            <a:endParaRPr lang="ja-JP" altLang="en-US" sz="24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Compared methods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PCS</a:t>
            </a:r>
            <a:r>
              <a:rPr lang="ja-JP" altLang="en-US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            (</a:t>
            </a:r>
            <a:r>
              <a:rPr lang="en-US" altLang="ja-JP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IJNC </a:t>
            </a:r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2014)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Dual-mode algorithm    (IJES 2017)</a:t>
            </a:r>
          </a:p>
          <a:p>
            <a:pPr lvl="1"/>
            <a:r>
              <a:rPr lang="en-US" altLang="ja-JP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B&amp;B                             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(SASIMI 2016</a:t>
            </a:r>
            <a:r>
              <a:rPr lang="en-US" altLang="zh-CN" sz="1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</a:t>
            </a:r>
            <a:endParaRPr lang="en-US" altLang="ja-JP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6660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/>
            </a:r>
            <a:br>
              <a:rPr kumimoji="1" lang="ja-JP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</a:br>
            <a:endParaRPr kumimoji="1" lang="ja-JP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D3AF-DD5C-4316-9408-A55C3890F694}" type="slidenum">
              <a:rPr kumimoji="1" lang="ja-JP" altLang="en-US" smtClean="0">
                <a:ea typeface="Arial Unicode MS" pitchFamily="34" charset="-122"/>
              </a:rPr>
              <a:t>13</a:t>
            </a:fld>
            <a:endParaRPr kumimoji="1" lang="ja-JP" altLang="en-US" dirty="0">
              <a:ea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766" y="5229200"/>
            <a:ext cx="5948819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parameter of proposed GA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50 iterations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16384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Mutation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rate 5%</a:t>
            </a:r>
          </a:p>
        </p:txBody>
      </p:sp>
    </p:spTree>
    <p:extLst>
      <p:ext uri="{BB962C8B-B14F-4D97-AF65-F5344CB8AC3E}">
        <p14:creationId xmlns:p14="http://schemas.microsoft.com/office/powerpoint/2010/main" val="3943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788498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4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22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62229"/>
              </p:ext>
            </p:extLst>
          </p:nvPr>
        </p:nvGraphicFramePr>
        <p:xfrm>
          <a:off x="0" y="1052736"/>
          <a:ext cx="9144000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ja-JP" sz="4000" b="1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50 Tasks on 8 cores</a:t>
            </a:r>
            <a:endParaRPr lang="zh-CN" altLang="en-US" sz="4000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21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/>
            <a:r>
              <a:rPr lang="en-US" altLang="zh-CN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Runtimes 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16</a:t>
            </a:fld>
            <a:endParaRPr lang="ja-JP" altLang="en-US">
              <a:ea typeface="Arial Unicode MS" pitchFamily="34" charset="-122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420"/>
              </p:ext>
            </p:extLst>
          </p:nvPr>
        </p:nvGraphicFramePr>
        <p:xfrm>
          <a:off x="260028" y="1412776"/>
          <a:ext cx="8640960" cy="47525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591892"/>
                <a:gridCol w="2448272"/>
                <a:gridCol w="2600796"/>
              </a:tblGrid>
              <a:tr h="680912"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 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 cores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 </a:t>
                      </a:r>
                      <a:r>
                        <a:rPr lang="en-US" altLang="ja-JP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8 cores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 </a:t>
                      </a:r>
                      <a:r>
                        <a:rPr lang="en-US" altLang="ja-JP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(sec)</a:t>
                      </a:r>
                      <a:endParaRPr lang="ja-JP" altLang="zh-CN" sz="2400" b="0" dirty="0" smtClean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B&amp;B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(SASIMA 2016)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0.89 – 43,200 (suspended)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0.93 – 43,200 (suspended)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PCS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(IJNC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2014)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Dual-mode </a:t>
                      </a:r>
                      <a:r>
                        <a:rPr lang="en-US" sz="2400" b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(IJES</a:t>
                      </a:r>
                      <a:r>
                        <a:rPr lang="en-US" sz="2400" b="0" baseline="0" dirty="0" smtClean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 2017)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&lt; 0.01</a:t>
                      </a:r>
                      <a:endParaRPr lang="ja-JP" sz="240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680912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GA (this work)</a:t>
                      </a:r>
                      <a:endParaRPr lang="ja-JP" sz="2400" b="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3.81 – 4.37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4.21 – 4.84</a:t>
                      </a:r>
                      <a:endParaRPr lang="ja-JP" sz="2400" dirty="0"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  <a:tr h="1014440">
                <a:tc>
                  <a:txBody>
                    <a:bodyPr/>
                    <a:lstStyle/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Parallelized GA </a:t>
                      </a:r>
                      <a:endParaRPr lang="en-US" sz="2400" b="0" dirty="0" smtClean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  <a:p>
                      <a:pPr indent="183515" algn="just"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(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this work)</a:t>
                      </a:r>
                      <a:endParaRPr lang="ja-JP" sz="2400" b="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0.48 – 0.65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3515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Segoe UI Semilight" pitchFamily="34" charset="0"/>
                          <a:ea typeface="Arial Unicode MS" panose="020B0604020202020204" pitchFamily="50" charset="-128"/>
                          <a:cs typeface="Segoe UI Semilight" pitchFamily="34" charset="0"/>
                        </a:rPr>
                        <a:t>0.52 – 0.68</a:t>
                      </a:r>
                      <a:endParaRPr lang="ja-JP" sz="2400" dirty="0">
                        <a:solidFill>
                          <a:srgbClr val="FF0000"/>
                        </a:solidFill>
                        <a:effectLst/>
                        <a:latin typeface="Segoe UI Semilight" pitchFamily="34" charset="0"/>
                        <a:ea typeface="Arial Unicode MS" panose="020B0604020202020204" pitchFamily="50" charset="-128"/>
                        <a:cs typeface="Segoe UI Semilight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 &amp; Future</a:t>
            </a:r>
            <a:endParaRPr kumimoji="1" lang="ja-JP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024" y="1340768"/>
            <a:ext cx="8820472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Conclusions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both task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data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parallelism.</a:t>
            </a:r>
          </a:p>
          <a:p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proposed a new chromosome representation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corresponding genetic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operators.</a:t>
            </a: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also proposed a parallelization method for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GA.</a:t>
            </a:r>
          </a:p>
          <a:p>
            <a:endParaRPr lang="en-US" altLang="ja-JP" sz="16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0" indent="0">
              <a:buNone/>
            </a:pPr>
            <a:r>
              <a:rPr lang="en-US" altLang="ja-JP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Future</a:t>
            </a:r>
            <a:endParaRPr lang="en-US" altLang="ja-JP" sz="2800" b="1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plan to extend our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 for </a:t>
            </a:r>
            <a:r>
              <a:rPr lang="en-US" altLang="ja-JP" sz="2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scheduling problem </a:t>
            </a:r>
            <a:r>
              <a:rPr lang="en-US" altLang="ja-JP" sz="2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 inter-task communication.</a:t>
            </a:r>
            <a:endParaRPr lang="ja-JP" altLang="en-US" sz="2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kumimoji="1" lang="ja-JP" altLang="en-US" smtClean="0">
                <a:ea typeface="Arial Unicode MS" pitchFamily="34" charset="-122"/>
              </a:rPr>
              <a:t>17</a:t>
            </a:fld>
            <a:endParaRPr kumimoji="1" lang="ja-JP" altLang="en-US"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3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07704" y="2924944"/>
            <a:ext cx="5112568" cy="1008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8000" dirty="0" smtClean="0"/>
              <a:t>Questions?</a:t>
            </a:r>
            <a:endParaRPr kumimoji="1" lang="ja-JP" altLang="en-US" sz="8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71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Background</a:t>
            </a:r>
            <a:endParaRPr lang="ja-JP" altLang="en-US" b="1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Meiryo UI" pitchFamily="34" charset="-128"/>
              </a:rPr>
              <a:pPr/>
              <a:t>2</a:t>
            </a:fld>
            <a:endParaRPr lang="ja-JP" altLang="en-US" dirty="0">
              <a:ea typeface="Meiryo UI" pitchFamily="34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9512" y="1484784"/>
            <a:ext cx="8712968" cy="4875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Due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to the rapid spread of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multi-cores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,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task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 became more important than ever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Genetic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algorithms (GAs) are often used for 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scheduling. However, no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study considers both task and data parallelism</a:t>
            </a:r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.</a:t>
            </a:r>
          </a:p>
          <a:p>
            <a:endParaRPr lang="en-US" altLang="ja-JP" sz="2800" dirty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r>
              <a:rPr lang="en-US" altLang="ja-JP" sz="2800" dirty="0" smtClean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Considering </a:t>
            </a:r>
            <a:r>
              <a:rPr lang="en-US" altLang="ja-JP" sz="2800" dirty="0">
                <a:latin typeface="Segoe UI Semilight" pitchFamily="34" charset="0"/>
                <a:ea typeface="Meiryo UI" pitchFamily="34" charset="-128"/>
                <a:cs typeface="Segoe UI Semilight" pitchFamily="34" charset="0"/>
              </a:rPr>
              <a:t>both task and data parallelism is a efficient way to fully utilize multicores.</a:t>
            </a:r>
          </a:p>
          <a:p>
            <a:endParaRPr lang="en-US" altLang="ja-JP" sz="28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  <a:p>
            <a:endParaRPr lang="en-US" altLang="ja-JP" sz="1600" dirty="0" smtClean="0">
              <a:latin typeface="Segoe UI Semilight" pitchFamily="34" charset="0"/>
              <a:ea typeface="Meiryo UI" pitchFamily="34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pPr/>
              <a:t>3</a:t>
            </a:fld>
            <a:endParaRPr lang="ja-JP" altLang="en-US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0" y="1217344"/>
            <a:ext cx="9127195" cy="5184576"/>
          </a:xfrm>
        </p:spPr>
        <p:txBody>
          <a:bodyPr>
            <a:noAutofit/>
          </a:bodyPr>
          <a:lstStyle/>
          <a:p>
            <a:r>
              <a:rPr lang="en-US" altLang="zh-CN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</a:t>
            </a:r>
            <a:r>
              <a:rPr lang="en-US" altLang="zh-CN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algorithms for task scheduling problem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F. 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Omara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 M. </a:t>
            </a:r>
            <a:r>
              <a:rPr lang="en-US" altLang="zh-CN" sz="1800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Arafa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(JPDC) 2010</a:t>
            </a:r>
            <a:r>
              <a:rPr lang="ja-JP" altLang="en-US" sz="1800" baseline="30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endParaRPr lang="en-US" altLang="ja-JP" sz="1800" baseline="30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457200" lvl="1" indent="0">
              <a:buNone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Two algorithms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are proposed for scheduling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which mixed GA and heuristic.</a:t>
            </a:r>
          </a:p>
          <a:p>
            <a:pPr lvl="1"/>
            <a:endParaRPr lang="en-US" altLang="ja-JP" sz="2000" baseline="300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2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Scheduling in Multiprocessor System Using Genetic </a:t>
            </a:r>
            <a:r>
              <a:rPr lang="en-US" altLang="ja-JP" sz="22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Algorithm</a:t>
            </a:r>
          </a:p>
          <a:p>
            <a:pPr lvl="1"/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S. Gupta, G. </a:t>
            </a:r>
            <a:r>
              <a:rPr lang="en-US" altLang="zh-CN" sz="1800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Agarwal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, V.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Kumar (ICMLC</a:t>
            </a:r>
            <a:r>
              <a:rPr lang="en-US" altLang="zh-CN" sz="18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), </a:t>
            </a:r>
            <a:r>
              <a:rPr lang="en-US" altLang="zh-CN" sz="18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2010</a:t>
            </a:r>
          </a:p>
          <a:p>
            <a:pPr marL="457200" lvl="1" indent="0">
              <a:buNone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GA for heterogeneous system.</a:t>
            </a:r>
            <a:endParaRPr lang="en-US" altLang="ja-JP" sz="22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ja-JP" sz="1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lvl="1"/>
            <a:endParaRPr lang="en-US" altLang="zh-CN" sz="18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Related Work</a:t>
            </a:r>
            <a:endParaRPr lang="ja-JP" altLang="ja-JP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3528" y="4365104"/>
            <a:ext cx="8352928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main distinction between them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is 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GA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consider both task and data parallelism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existing chromosomes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 appropriate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for scheduling with data-parallel tasks.</a:t>
            </a:r>
          </a:p>
        </p:txBody>
      </p:sp>
    </p:spTree>
    <p:extLst>
      <p:ext uri="{BB962C8B-B14F-4D97-AF65-F5344CB8AC3E}">
        <p14:creationId xmlns:p14="http://schemas.microsoft.com/office/powerpoint/2010/main" val="35587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Problem Definition</a:t>
            </a:r>
            <a:endParaRPr kumimoji="1" lang="ja-JP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anose="020B0604020202020204" pitchFamily="50" charset="-128"/>
              </a:rPr>
              <a:pPr/>
              <a:t>4</a:t>
            </a:fld>
            <a:endParaRPr lang="ja-JP" altLang="en-US">
              <a:ea typeface="Arial Unicode MS" panose="020B060402020202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24274" y="3156272"/>
            <a:ext cx="42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</a:t>
            </a:r>
            <a:r>
              <a:rPr kumimoji="1"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5</a:t>
            </a:r>
          </a:p>
          <a:p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Degree of data parallelism: 3 </a:t>
            </a:r>
            <a:endParaRPr kumimoji="1" lang="en-US" altLang="ja-JP" sz="2400" dirty="0" smtClean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Execution time: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 20 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55993" y="2631152"/>
            <a:ext cx="4455151" cy="2412300"/>
            <a:chOff x="725749" y="1662570"/>
            <a:chExt cx="3028682" cy="1584176"/>
          </a:xfrm>
        </p:grpSpPr>
        <p:sp>
          <p:nvSpPr>
            <p:cNvPr id="23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200" dirty="0" smtClean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E</a:t>
              </a:r>
              <a:endParaRPr kumimoji="1" lang="ja-JP" altLang="en-US" sz="22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grpSp>
          <p:nvGrpSpPr>
            <p:cNvPr id="24" name="グループ化 23"/>
            <p:cNvGrpSpPr/>
            <p:nvPr/>
          </p:nvGrpSpPr>
          <p:grpSpPr>
            <a:xfrm>
              <a:off x="725749" y="1662570"/>
              <a:ext cx="3028682" cy="1338325"/>
              <a:chOff x="725749" y="1662570"/>
              <a:chExt cx="3028682" cy="1338325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S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1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2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4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5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30" name="直線矢印コネクタ 29"/>
              <p:cNvCxnSpPr>
                <a:stCxn id="25" idx="3"/>
                <a:endCxn id="26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/>
              <p:cNvCxnSpPr>
                <a:stCxn id="25" idx="5"/>
                <a:endCxn id="27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>
                <a:stCxn id="27" idx="3"/>
                <a:endCxn id="28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/>
              <p:cNvCxnSpPr>
                <a:stCxn id="27" idx="5"/>
                <a:endCxn id="29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>
                <a:stCxn id="29" idx="4"/>
                <a:endCxn id="23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矢印コネクタ 34"/>
              <p:cNvCxnSpPr>
                <a:stCxn id="28" idx="4"/>
                <a:endCxn id="23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>
                <a:stCxn id="26" idx="4"/>
                <a:endCxn id="41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/>
              <p:cNvSpPr txBox="1"/>
              <p:nvPr/>
            </p:nvSpPr>
            <p:spPr>
              <a:xfrm>
                <a:off x="1010562" y="2127470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</a:t>
                </a:r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3195005" y="2559516"/>
                <a:ext cx="559426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( 3,20)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2686013" y="212747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095772" y="2559516"/>
                <a:ext cx="586670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( 1,40 )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3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  <p:cxnSp>
            <p:nvCxnSpPr>
              <p:cNvPr id="42" name="直線矢印コネクタ 41"/>
              <p:cNvCxnSpPr>
                <a:stCxn id="41" idx="4"/>
                <a:endCxn id="23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テキスト ボックス 42"/>
              <p:cNvSpPr txBox="1"/>
              <p:nvPr/>
            </p:nvSpPr>
            <p:spPr>
              <a:xfrm>
                <a:off x="1013781" y="2579840"/>
                <a:ext cx="552887" cy="222331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200" dirty="0" smtClean="0">
                    <a:latin typeface="Segoe UI Semilight" pitchFamily="34" charset="0"/>
                    <a:ea typeface="Arial Unicode MS" panose="020B0604020202020204" pitchFamily="50" charset="-128"/>
                    <a:cs typeface="Segoe UI Semilight" pitchFamily="34" charset="0"/>
                  </a:rPr>
                  <a:t>( 1,10 )</a:t>
                </a:r>
                <a:endParaRPr kumimoji="1" lang="ja-JP" altLang="en-US" sz="2200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endParaRPr>
              </a:p>
            </p:txBody>
          </p:sp>
        </p:grpSp>
      </p:grpSp>
      <p:sp>
        <p:nvSpPr>
          <p:cNvPr id="44" name="テキスト ボックス 43"/>
          <p:cNvSpPr txBox="1"/>
          <p:nvPr/>
        </p:nvSpPr>
        <p:spPr>
          <a:xfrm>
            <a:off x="217272" y="1124744"/>
            <a:ext cx="8692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An application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can be modeled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as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a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task graph.</a:t>
            </a:r>
          </a:p>
        </p:txBody>
      </p:sp>
      <p:sp>
        <p:nvSpPr>
          <p:cNvPr id="48" name="正方形/長方形 6"/>
          <p:cNvSpPr>
            <a:spLocks noChangeArrowheads="1"/>
          </p:cNvSpPr>
          <p:nvPr/>
        </p:nvSpPr>
        <p:spPr bwMode="auto">
          <a:xfrm>
            <a:off x="1040411" y="5661248"/>
            <a:ext cx="7766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Given:		Task graph, total cores numbers</a:t>
            </a:r>
          </a:p>
          <a:p>
            <a:pPr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Objective : 	minimize the overall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scheduling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length</a:t>
            </a:r>
            <a:endParaRPr lang="en-US" altLang="ja-JP" sz="2400" dirty="0" smtClean="0">
              <a:solidFill>
                <a:srgbClr val="FF0000"/>
              </a:solidFill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7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892480" cy="70609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Genetic Algorithm Fundamentals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5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3059833" y="1530157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generating 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323528" y="1327850"/>
            <a:ext cx="2163628" cy="4693438"/>
            <a:chOff x="467545" y="1327850"/>
            <a:chExt cx="2163628" cy="4693438"/>
          </a:xfrm>
        </p:grpSpPr>
        <p:sp>
          <p:nvSpPr>
            <p:cNvPr id="5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11" name="直接箭头连接符 10"/>
            <p:cNvCxnSpPr>
              <a:stCxn id="5" idx="2"/>
              <a:endCxn id="6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8" idx="2"/>
              <a:endCxn id="9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8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>
              <a:stCxn id="8" idx="1"/>
              <a:endCxn id="6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20" name="直接箭头连接符 19"/>
            <p:cNvCxnSpPr>
              <a:stCxn id="6" idx="2"/>
              <a:endCxn id="18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圆角矩形标注 21"/>
          <p:cNvSpPr/>
          <p:nvPr/>
        </p:nvSpPr>
        <p:spPr>
          <a:xfrm>
            <a:off x="3084563" y="4536633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Producing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new chromosomes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3084564" y="2602448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Evaluating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  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3059832" y="5493990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Randomly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changing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</a:t>
            </a:r>
            <a:endParaRPr lang="en-US" altLang="zh-CN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3089797" y="3573264"/>
            <a:ext cx="5952281" cy="576064"/>
          </a:xfrm>
          <a:prstGeom prst="wedgeRoundRectCallout">
            <a:avLst>
              <a:gd name="adj1" fmla="val -59938"/>
              <a:gd name="adj2" fmla="val -3053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Choosing chromosomes from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population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Chromosomal </a:t>
            </a:r>
            <a:r>
              <a:rPr lang="en-US" altLang="ja-JP" sz="4000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</a:t>
            </a:r>
            <a:endParaRPr lang="zh-CN" altLang="en-US" sz="4000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6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7" name="グループ化 21"/>
          <p:cNvGrpSpPr/>
          <p:nvPr/>
        </p:nvGrpSpPr>
        <p:grpSpPr>
          <a:xfrm>
            <a:off x="4921973" y="2651231"/>
            <a:ext cx="4130328" cy="2252552"/>
            <a:chOff x="725749" y="1662570"/>
            <a:chExt cx="3020671" cy="1584176"/>
          </a:xfrm>
        </p:grpSpPr>
        <p:sp>
          <p:nvSpPr>
            <p:cNvPr id="8" name="円/楕円 22"/>
            <p:cNvSpPr/>
            <p:nvPr/>
          </p:nvSpPr>
          <p:spPr>
            <a:xfrm>
              <a:off x="1805869" y="2958714"/>
              <a:ext cx="288032" cy="288032"/>
            </a:xfrm>
            <a:prstGeom prst="ellipse">
              <a:avLst/>
            </a:prstGeom>
            <a:noFill/>
            <a:ln w="317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kumimoji="1" lang="en-US" altLang="ja-JP" sz="20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E</a:t>
              </a:r>
              <a:endParaRPr kumimoji="1" lang="ja-JP" altLang="en-US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grpSp>
          <p:nvGrpSpPr>
            <p:cNvPr id="9" name="グループ化 23"/>
            <p:cNvGrpSpPr/>
            <p:nvPr/>
          </p:nvGrpSpPr>
          <p:grpSpPr>
            <a:xfrm>
              <a:off x="725749" y="1662570"/>
              <a:ext cx="3020671" cy="1338325"/>
              <a:chOff x="725749" y="1662570"/>
              <a:chExt cx="3020671" cy="1338325"/>
            </a:xfrm>
          </p:grpSpPr>
          <p:sp>
            <p:nvSpPr>
              <p:cNvPr id="10" name="円/楕円 24"/>
              <p:cNvSpPr/>
              <p:nvPr/>
            </p:nvSpPr>
            <p:spPr>
              <a:xfrm>
                <a:off x="1805869" y="1662570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S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1" name="円/楕円 25"/>
              <p:cNvSpPr/>
              <p:nvPr/>
            </p:nvSpPr>
            <p:spPr>
              <a:xfrm>
                <a:off x="725749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1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2" name="円/楕円 26"/>
              <p:cNvSpPr/>
              <p:nvPr/>
            </p:nvSpPr>
            <p:spPr>
              <a:xfrm>
                <a:off x="2396110" y="2099025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2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3" name="円/楕円 27"/>
              <p:cNvSpPr/>
              <p:nvPr/>
            </p:nvSpPr>
            <p:spPr>
              <a:xfrm>
                <a:off x="180586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4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14" name="円/楕円 28"/>
              <p:cNvSpPr/>
              <p:nvPr/>
            </p:nvSpPr>
            <p:spPr>
              <a:xfrm>
                <a:off x="290542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5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15" name="直線矢印コネクタ 29"/>
              <p:cNvCxnSpPr>
                <a:stCxn id="10" idx="3"/>
                <a:endCxn id="11" idx="0"/>
              </p:cNvCxnSpPr>
              <p:nvPr/>
            </p:nvCxnSpPr>
            <p:spPr>
              <a:xfrm flipH="1">
                <a:off x="869765" y="1908421"/>
                <a:ext cx="978285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30"/>
              <p:cNvCxnSpPr>
                <a:stCxn id="10" idx="5"/>
                <a:endCxn id="12" idx="0"/>
              </p:cNvCxnSpPr>
              <p:nvPr/>
            </p:nvCxnSpPr>
            <p:spPr>
              <a:xfrm>
                <a:off x="2051720" y="1908421"/>
                <a:ext cx="488406" cy="19060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31"/>
              <p:cNvCxnSpPr>
                <a:stCxn id="12" idx="3"/>
                <a:endCxn id="13" idx="0"/>
              </p:cNvCxnSpPr>
              <p:nvPr/>
            </p:nvCxnSpPr>
            <p:spPr>
              <a:xfrm flipH="1">
                <a:off x="1949885" y="2344876"/>
                <a:ext cx="488406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矢印コネクタ 32"/>
              <p:cNvCxnSpPr>
                <a:stCxn id="12" idx="5"/>
                <a:endCxn id="14" idx="0"/>
              </p:cNvCxnSpPr>
              <p:nvPr/>
            </p:nvCxnSpPr>
            <p:spPr>
              <a:xfrm>
                <a:off x="2641961" y="2344876"/>
                <a:ext cx="407484" cy="18179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矢印コネクタ 33"/>
              <p:cNvCxnSpPr>
                <a:stCxn id="14" idx="4"/>
                <a:endCxn id="8" idx="7"/>
              </p:cNvCxnSpPr>
              <p:nvPr/>
            </p:nvCxnSpPr>
            <p:spPr>
              <a:xfrm flipH="1">
                <a:off x="2051720" y="2814698"/>
                <a:ext cx="99772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34"/>
              <p:cNvCxnSpPr>
                <a:stCxn id="13" idx="4"/>
                <a:endCxn id="8" idx="0"/>
              </p:cNvCxnSpPr>
              <p:nvPr/>
            </p:nvCxnSpPr>
            <p:spPr>
              <a:xfrm>
                <a:off x="1949885" y="2814698"/>
                <a:ext cx="0" cy="14401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矢印コネクタ 35"/>
              <p:cNvCxnSpPr>
                <a:stCxn id="11" idx="4"/>
                <a:endCxn id="26" idx="0"/>
              </p:cNvCxnSpPr>
              <p:nvPr/>
            </p:nvCxnSpPr>
            <p:spPr>
              <a:xfrm>
                <a:off x="869765" y="2387057"/>
                <a:ext cx="0" cy="139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36"/>
              <p:cNvSpPr txBox="1"/>
              <p:nvPr/>
            </p:nvSpPr>
            <p:spPr>
              <a:xfrm>
                <a:off x="1010562" y="2130409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</a:t>
                </a:r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3" name="テキスト ボックス 37"/>
              <p:cNvSpPr txBox="1"/>
              <p:nvPr/>
            </p:nvSpPr>
            <p:spPr>
              <a:xfrm>
                <a:off x="3195005" y="2562456"/>
                <a:ext cx="551415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( 3,20)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4" name="テキスト ボックス 38"/>
              <p:cNvSpPr txBox="1"/>
              <p:nvPr/>
            </p:nvSpPr>
            <p:spPr>
              <a:xfrm>
                <a:off x="2686013" y="2130409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5" name="テキスト ボックス 39"/>
              <p:cNvSpPr txBox="1"/>
              <p:nvPr/>
            </p:nvSpPr>
            <p:spPr>
              <a:xfrm>
                <a:off x="2095772" y="2562456"/>
                <a:ext cx="579551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( 1,40 )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sp>
            <p:nvSpPr>
              <p:cNvPr id="26" name="円/楕円 40"/>
              <p:cNvSpPr/>
              <p:nvPr/>
            </p:nvSpPr>
            <p:spPr>
              <a:xfrm>
                <a:off x="725749" y="2526666"/>
                <a:ext cx="288032" cy="288032"/>
              </a:xfrm>
              <a:prstGeom prst="ellipse">
                <a:avLst/>
              </a:prstGeom>
              <a:noFill/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3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  <p:cxnSp>
            <p:nvCxnSpPr>
              <p:cNvPr id="27" name="直線矢印コネクタ 41"/>
              <p:cNvCxnSpPr>
                <a:stCxn id="26" idx="4"/>
                <a:endCxn id="8" idx="1"/>
              </p:cNvCxnSpPr>
              <p:nvPr/>
            </p:nvCxnSpPr>
            <p:spPr>
              <a:xfrm>
                <a:off x="869765" y="2814698"/>
                <a:ext cx="978285" cy="1861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42"/>
              <p:cNvSpPr txBox="1"/>
              <p:nvPr/>
            </p:nvSpPr>
            <p:spPr>
              <a:xfrm>
                <a:off x="1013781" y="2582781"/>
                <a:ext cx="546726" cy="216454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 anchor="ctr" anchorCtr="1">
                <a:spAutoFit/>
              </a:bodyPr>
              <a:lstStyle/>
              <a:p>
                <a:r>
                  <a:rPr kumimoji="1" lang="en-US" altLang="ja-JP" sz="20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( 1,10 )</a:t>
                </a:r>
                <a:endParaRPr kumimoji="1" lang="ja-JP" altLang="en-US" sz="20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391651" y="1271569"/>
            <a:ext cx="80336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We propose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novel chromosomal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representation.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ordering of task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Without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mapping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information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9267"/>
              </p:ext>
            </p:extLst>
          </p:nvPr>
        </p:nvGraphicFramePr>
        <p:xfrm>
          <a:off x="1590588" y="3158172"/>
          <a:ext cx="3031000" cy="5791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6200"/>
                <a:gridCol w="606200"/>
                <a:gridCol w="606200"/>
                <a:gridCol w="606200"/>
                <a:gridCol w="606200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3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4</a:t>
                      </a:r>
                      <a:endParaRPr lang="zh-CN" altLang="en-US" sz="3200" b="0" dirty="0"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正方形/長方形 31"/>
          <p:cNvSpPr/>
          <p:nvPr/>
        </p:nvSpPr>
        <p:spPr>
          <a:xfrm>
            <a:off x="121916" y="32042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Example: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42554" y="4029688"/>
            <a:ext cx="42226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Means task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 is scheduled first.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Next is task 2.</a:t>
            </a:r>
          </a:p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so on… </a:t>
            </a:r>
            <a:endParaRPr lang="en-US" altLang="ja-JP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6330" y="5517232"/>
            <a:ext cx="823067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Note:</a:t>
            </a:r>
            <a:r>
              <a:rPr lang="ja-JP" altLang="en-US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　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Due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to the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flow dependency, not </a:t>
            </a:r>
            <a:r>
              <a:rPr lang="en-US" altLang="ja-JP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all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random chromosomes are valid.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42132" y="1916832"/>
            <a:ext cx="6694364" cy="43704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Select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task according to 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ID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Insert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this </a:t>
            </a:r>
            <a:r>
              <a:rPr lang="en-US" altLang="zh-CN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ask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into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he </a:t>
            </a:r>
            <a:r>
              <a:rPr lang="en-US" altLang="zh-CN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4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zh-CN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of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en-US" altLang="ja-JP" sz="22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position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P</a:t>
            </a:r>
            <a:r>
              <a:rPr lang="ja-JP" altLang="en-US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: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 random number between 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MIN </a:t>
            </a:r>
            <a:r>
              <a:rPr lang="en-US" altLang="zh-CN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MIN: The task’s 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2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MAX: The execution order of last parent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+ </a:t>
            </a:r>
            <a:r>
              <a:rPr lang="en-US" altLang="ja-JP" sz="22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Assume that: A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task with a larger ID is not a parent for tasks with smaller ID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 </a:t>
            </a:r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If the task graph does not satisfy this assumption, we need to reorder the tasks before the </a:t>
            </a:r>
            <a:r>
              <a:rPr lang="en-US" altLang="ja-JP" sz="20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initialization.</a:t>
            </a:r>
            <a:endParaRPr lang="en-US" altLang="ja-JP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Initialization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7</a:t>
            </a:fld>
            <a:endParaRPr lang="ja-JP" altLang="en-US">
              <a:ea typeface="Arial Unicode MS" pitchFamily="34" charset="-122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360051" y="1196752"/>
            <a:ext cx="624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Try to randomly generate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valid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chromosomes.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Function</a:t>
            </a:r>
            <a:endParaRPr lang="zh-CN" altLang="en-US" b="1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>
                <a:ea typeface="Arial Unicode MS" pitchFamily="34" charset="-122"/>
              </a:rPr>
              <a:pPr/>
              <a:t>8</a:t>
            </a:fld>
            <a:endParaRPr lang="ja-JP" altLang="en-US">
              <a:ea typeface="Arial Unicode MS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2036" y="4287772"/>
            <a:ext cx="20639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の実行順の計算：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の親はないので</a:t>
            </a:r>
            <a:endParaRPr lang="en-US" altLang="ja-JP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r>
              <a:rPr lang="en-US" altLang="zh-CN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1~1</a:t>
            </a:r>
            <a:r>
              <a:rPr lang="ja-JP" altLang="en-US" sz="11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の整数を選択</a:t>
            </a:r>
            <a:endParaRPr lang="en-US" altLang="zh-CN" sz="1100" dirty="0" smtClean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60050" y="2135864"/>
            <a:ext cx="6492611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ja-JP" dirty="0" err="1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= the first gene in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Remove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from the chromosome.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Calculate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follows: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57250" lvl="1" indent="-40005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 = MAX(finished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Ti’s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parents).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b = </a:t>
            </a:r>
            <a:r>
              <a: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Earliest 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time at which an enough number of cores for executing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become free.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800100" lvl="1" indent="-342900">
              <a:buFont typeface="+mj-lt"/>
              <a:buAutoNum type="romanU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MAX(a, b).</a:t>
            </a:r>
            <a:endParaRPr lang="ja-JP" altLang="ja-JP" sz="28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Finish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= start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+ execution time of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the cores which were selected at step 2.2 to </a:t>
            </a:r>
            <a:r>
              <a:rPr lang="en-US" altLang="ja-JP" dirty="0" err="1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Ti</a:t>
            </a: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Update the occupied time of the cores.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Go back to step 1 until the chromosome is empty.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altLang="ja-JP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Fitness value = MAX(finish times of all tasks).</a:t>
            </a:r>
            <a:endParaRPr lang="ja-JP" altLang="ja-JP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267744" y="1124743"/>
            <a:ext cx="7316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Our fitness function is used to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decode a chromo-some 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and </a:t>
            </a:r>
            <a:r>
              <a:rPr lang="en-US" altLang="ja-JP" sz="2400" dirty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assign it a fitness </a:t>
            </a:r>
            <a:r>
              <a:rPr lang="en-US" altLang="ja-JP" sz="2400" dirty="0" smtClean="0">
                <a:solidFill>
                  <a:srgbClr val="FF0000"/>
                </a:solidFill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value</a:t>
            </a:r>
            <a:r>
              <a:rPr lang="en-US" altLang="ja-JP" sz="2400" dirty="0" smtClean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 as following:</a:t>
            </a:r>
            <a:endParaRPr lang="zh-CN" altLang="en-US" sz="24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7759" y="5826037"/>
            <a:ext cx="64621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The above algorithm schedules tasks as early as possible </a:t>
            </a:r>
          </a:p>
          <a:p>
            <a:r>
              <a:rPr lang="en-US" altLang="ja-JP" sz="2000" dirty="0">
                <a:latin typeface="Segoe UI Semilight" pitchFamily="34" charset="0"/>
                <a:ea typeface="Arial Unicode MS" pitchFamily="34" charset="-122"/>
                <a:cs typeface="Segoe UI Semilight" pitchFamily="34" charset="0"/>
              </a:rPr>
              <a:t>in the order specified by the chromosome.</a:t>
            </a:r>
            <a:endParaRPr lang="ja-JP" altLang="en-US" sz="2000" dirty="0">
              <a:latin typeface="Segoe UI Semilight" pitchFamily="34" charset="0"/>
              <a:ea typeface="Arial Unicode MS" pitchFamily="34" charset="-122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4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b="1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Selection</a:t>
            </a:r>
            <a:endParaRPr lang="zh-CN" altLang="en-US" b="1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1BD2-B24B-49C7-97A3-40EA2F9B79CF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66" name="グループ化 65"/>
          <p:cNvGrpSpPr/>
          <p:nvPr/>
        </p:nvGrpSpPr>
        <p:grpSpPr>
          <a:xfrm>
            <a:off x="243042" y="1309260"/>
            <a:ext cx="1808678" cy="4516777"/>
            <a:chOff x="467545" y="1327850"/>
            <a:chExt cx="2163628" cy="4693438"/>
          </a:xfrm>
        </p:grpSpPr>
        <p:sp>
          <p:nvSpPr>
            <p:cNvPr id="67" name="圆角矩形 4"/>
            <p:cNvSpPr/>
            <p:nvPr/>
          </p:nvSpPr>
          <p:spPr>
            <a:xfrm>
              <a:off x="470933" y="132785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Initialization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8" name="圆角矩形 5"/>
            <p:cNvSpPr/>
            <p:nvPr/>
          </p:nvSpPr>
          <p:spPr>
            <a:xfrm>
              <a:off x="470933" y="231272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Fitness Function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69" name="圆角矩形 7"/>
            <p:cNvSpPr/>
            <p:nvPr/>
          </p:nvSpPr>
          <p:spPr>
            <a:xfrm>
              <a:off x="467545" y="5288290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Mutation</a:t>
              </a:r>
              <a:endParaRPr lang="en-US" altLang="ja-JP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sp>
          <p:nvSpPr>
            <p:cNvPr id="70" name="圆角矩形 8"/>
            <p:cNvSpPr/>
            <p:nvPr/>
          </p:nvSpPr>
          <p:spPr>
            <a:xfrm>
              <a:off x="470933" y="4289703"/>
              <a:ext cx="2160240" cy="7329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Crossover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1" name="直接箭头连接符 10"/>
            <p:cNvCxnSpPr>
              <a:stCxn id="67" idx="2"/>
              <a:endCxn id="68" idx="0"/>
            </p:cNvCxnSpPr>
            <p:nvPr/>
          </p:nvCxnSpPr>
          <p:spPr>
            <a:xfrm>
              <a:off x="1551053" y="2060848"/>
              <a:ext cx="0" cy="25187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11"/>
            <p:cNvCxnSpPr>
              <a:stCxn id="75" idx="2"/>
              <a:endCxn id="70" idx="0"/>
            </p:cNvCxnSpPr>
            <p:nvPr/>
          </p:nvCxnSpPr>
          <p:spPr>
            <a:xfrm>
              <a:off x="1551053" y="4044305"/>
              <a:ext cx="0" cy="24539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14"/>
            <p:cNvCxnSpPr>
              <a:stCxn id="70" idx="2"/>
              <a:endCxn id="69" idx="0"/>
            </p:cNvCxnSpPr>
            <p:nvPr/>
          </p:nvCxnSpPr>
          <p:spPr>
            <a:xfrm flipH="1">
              <a:off x="1547665" y="5022701"/>
              <a:ext cx="3388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20"/>
            <p:cNvCxnSpPr>
              <a:stCxn id="69" idx="1"/>
              <a:endCxn id="68" idx="1"/>
            </p:cNvCxnSpPr>
            <p:nvPr/>
          </p:nvCxnSpPr>
          <p:spPr>
            <a:xfrm rot="10800000" flipH="1">
              <a:off x="467545" y="2679219"/>
              <a:ext cx="3388" cy="2975570"/>
            </a:xfrm>
            <a:prstGeom prst="bentConnector3">
              <a:avLst>
                <a:gd name="adj1" fmla="val -6747344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17"/>
            <p:cNvSpPr/>
            <p:nvPr/>
          </p:nvSpPr>
          <p:spPr>
            <a:xfrm>
              <a:off x="470933" y="3311307"/>
              <a:ext cx="2160240" cy="7329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latin typeface="Segoe UI Semilight" pitchFamily="34" charset="0"/>
                  <a:ea typeface="Arial Unicode MS" panose="020B0604020202020204" pitchFamily="50" charset="-128"/>
                  <a:cs typeface="Segoe UI Semilight" pitchFamily="34" charset="0"/>
                </a:rPr>
                <a:t>Selection</a:t>
              </a:r>
              <a:endParaRPr lang="zh-CN" altLang="en-US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endParaRPr>
            </a:p>
          </p:txBody>
        </p:sp>
        <p:cxnSp>
          <p:nvCxnSpPr>
            <p:cNvPr id="76" name="直接箭头连接符 19"/>
            <p:cNvCxnSpPr>
              <a:stCxn id="68" idx="2"/>
              <a:endCxn id="75" idx="0"/>
            </p:cNvCxnSpPr>
            <p:nvPr/>
          </p:nvCxnSpPr>
          <p:spPr>
            <a:xfrm>
              <a:off x="1551053" y="3045718"/>
              <a:ext cx="0" cy="26558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正方形/長方形 2"/>
          <p:cNvSpPr/>
          <p:nvPr/>
        </p:nvSpPr>
        <p:spPr>
          <a:xfrm>
            <a:off x="2195736" y="1215570"/>
            <a:ext cx="6719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We use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roulette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wheel to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select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chromosome.</a:t>
            </a:r>
            <a:endParaRPr lang="zh-CN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−(</m:t>
                              </m:r>
                              <m:r>
                                <a:rPr lang="en-US" altLang="ja-JP" sz="32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sz="32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i="1" dirty="0">
                  <a:latin typeface="Segoe UI Semilight" pitchFamily="34" charset="0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98" y="2257060"/>
                <a:ext cx="2254720" cy="12713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:The fitness value of task </a:t>
                </a:r>
                <a:r>
                  <a:rPr lang="en-US" altLang="ja-JP" sz="1600" dirty="0" err="1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CN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: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The difference between the 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of task i and the 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best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fitness value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 </a:t>
                </a:r>
                <a:r>
                  <a:rPr lang="en-US" altLang="ja-JP" sz="1600" dirty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in this generation</a:t>
                </a:r>
                <a:endParaRPr lang="en-US" altLang="ja-JP" sz="1600" dirty="0" smtClean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/>
                      </a:rPr>
                      <m:t>𝛼</m:t>
                    </m:r>
                  </m:oMath>
                </a14:m>
                <a:r>
                  <a:rPr lang="ja-JP" altLang="en-US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：</a:t>
                </a:r>
                <a:r>
                  <a:rPr lang="en-US" altLang="ja-JP" sz="1600" dirty="0" smtClean="0">
                    <a:latin typeface="Segoe UI Semilight" pitchFamily="34" charset="0"/>
                    <a:ea typeface="Arial Unicode MS" pitchFamily="34" charset="-122"/>
                    <a:cs typeface="Segoe UI Semilight" pitchFamily="34" charset="0"/>
                  </a:rPr>
                  <a:t>a parameter</a:t>
                </a:r>
                <a:endParaRPr lang="zh-CN" altLang="en-US" sz="1600" dirty="0">
                  <a:latin typeface="Segoe UI Semilight" pitchFamily="34" charset="0"/>
                  <a:ea typeface="Arial Unicode MS" pitchFamily="34" charset="-122"/>
                  <a:cs typeface="Segoe UI Semilight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554" y="3923468"/>
                <a:ext cx="4499680" cy="1354217"/>
              </a:xfrm>
              <a:prstGeom prst="rect">
                <a:avLst/>
              </a:prstGeom>
              <a:blipFill rotWithShape="1">
                <a:blip r:embed="rId4"/>
                <a:stretch>
                  <a:fillRect l="-407" t="-1802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3"/>
          <p:cNvCxnSpPr/>
          <p:nvPr/>
        </p:nvCxnSpPr>
        <p:spPr>
          <a:xfrm flipH="1" flipV="1">
            <a:off x="4811850" y="2962467"/>
            <a:ext cx="814544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图表 20"/>
          <p:cNvGraphicFramePr/>
          <p:nvPr>
            <p:extLst>
              <p:ext uri="{D42A27DB-BD31-4B8C-83A1-F6EECF244321}">
                <p14:modId xmlns:p14="http://schemas.microsoft.com/office/powerpoint/2010/main" val="2959408204"/>
              </p:ext>
            </p:extLst>
          </p:nvPr>
        </p:nvGraphicFramePr>
        <p:xfrm>
          <a:off x="2023488" y="1775426"/>
          <a:ext cx="2955160" cy="262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082705" y="5473333"/>
            <a:ext cx="7087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The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good chromosomes </a:t>
            </a: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have a larger 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Every chromosome has the opportunity to be selected e</a:t>
            </a:r>
            <a:r>
              <a:rPr lang="en-US" altLang="ja-JP" sz="2400" dirty="0" smtClean="0">
                <a:latin typeface="Segoe UI Semilight" pitchFamily="34" charset="0"/>
                <a:ea typeface="Arial Unicode MS" panose="020B0604020202020204" pitchFamily="50" charset="-128"/>
                <a:cs typeface="Segoe UI Semilight" pitchFamily="34" charset="0"/>
              </a:rPr>
              <a:t>ven with a bad fitness values.</a:t>
            </a:r>
            <a:endParaRPr lang="ja-JP" altLang="en-US" sz="2400" dirty="0">
              <a:latin typeface="Segoe UI Semilight" pitchFamily="34" charset="0"/>
              <a:ea typeface="Arial Unicode MS" panose="020B0604020202020204" pitchFamily="50" charset="-128"/>
              <a:cs typeface="Segoe UI Semi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1782</Words>
  <Application>Microsoft Office PowerPoint</Application>
  <PresentationFormat>全屏显示(4:3)</PresentationFormat>
  <Paragraphs>357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​​テーマ</vt:lpstr>
      <vt:lpstr>A Genetic Algorithm for Scheduling of  Data-Parallel Tasks </vt:lpstr>
      <vt:lpstr>Background</vt:lpstr>
      <vt:lpstr>Related Work</vt:lpstr>
      <vt:lpstr>Problem Definition</vt:lpstr>
      <vt:lpstr>Genetic Algorithm Fundamentals</vt:lpstr>
      <vt:lpstr>Chromosomal representation</vt:lpstr>
      <vt:lpstr>Initialization</vt:lpstr>
      <vt:lpstr>Fitness Function</vt:lpstr>
      <vt:lpstr>Selection</vt:lpstr>
      <vt:lpstr>Crossover</vt:lpstr>
      <vt:lpstr>Mutation</vt:lpstr>
      <vt:lpstr>Parallelization of the Algorithm</vt:lpstr>
      <vt:lpstr>Experiments</vt:lpstr>
      <vt:lpstr>50 Tasks on 4 cores</vt:lpstr>
      <vt:lpstr>50 Tasks on 8 cores</vt:lpstr>
      <vt:lpstr>Runtimes </vt:lpstr>
      <vt:lpstr>Conclusions &amp; Future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liuyang</dc:creator>
  <cp:lastModifiedBy>劉阳</cp:lastModifiedBy>
  <cp:revision>217</cp:revision>
  <dcterms:created xsi:type="dcterms:W3CDTF">2014-11-26T12:20:12Z</dcterms:created>
  <dcterms:modified xsi:type="dcterms:W3CDTF">2018-04-10T17:04:00Z</dcterms:modified>
</cp:coreProperties>
</file>