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7" r:id="rId3"/>
    <p:sldId id="276" r:id="rId4"/>
    <p:sldId id="273" r:id="rId5"/>
    <p:sldId id="278" r:id="rId6"/>
    <p:sldId id="279" r:id="rId7"/>
    <p:sldId id="280" r:id="rId8"/>
    <p:sldId id="291" r:id="rId9"/>
    <p:sldId id="292" r:id="rId10"/>
    <p:sldId id="288" r:id="rId11"/>
    <p:sldId id="289" r:id="rId12"/>
    <p:sldId id="290" r:id="rId13"/>
    <p:sldId id="264" r:id="rId14"/>
    <p:sldId id="285" r:id="rId15"/>
    <p:sldId id="286" r:id="rId16"/>
    <p:sldId id="275" r:id="rId17"/>
    <p:sldId id="267"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746" y="-2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scomup\Desktop\&#23455;&#39443;&#32080;&#26524;%2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comup\Desktop\&#23455;&#39443;&#32080;&#26524;%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選択された確率</c:v>
                </c:pt>
              </c:strCache>
            </c:strRef>
          </c:tx>
          <c:cat>
            <c:numRef>
              <c:f>Sheet1!$A$2:$A$9</c:f>
              <c:numCache>
                <c:formatCode>General</c:formatCode>
                <c:ptCount val="8"/>
              </c:numCache>
            </c:numRef>
          </c:cat>
          <c:val>
            <c:numRef>
              <c:f>Sheet1!$B$2:$B$9</c:f>
              <c:numCache>
                <c:formatCode>General</c:formatCode>
                <c:ptCount val="8"/>
                <c:pt idx="0">
                  <c:v>1.2</c:v>
                </c:pt>
                <c:pt idx="1">
                  <c:v>1.2</c:v>
                </c:pt>
                <c:pt idx="2">
                  <c:v>0.4</c:v>
                </c:pt>
                <c:pt idx="3">
                  <c:v>0.2</c:v>
                </c:pt>
                <c:pt idx="4">
                  <c:v>0.1</c:v>
                </c:pt>
                <c:pt idx="5">
                  <c:v>0.1</c:v>
                </c:pt>
                <c:pt idx="6">
                  <c:v>0.1</c:v>
                </c:pt>
                <c:pt idx="7">
                  <c:v>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ja-JP"/>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選択された確率</c:v>
                </c:pt>
              </c:strCache>
            </c:strRef>
          </c:tx>
          <c:cat>
            <c:numRef>
              <c:f>Sheet1!$A$2:$A$9</c:f>
              <c:numCache>
                <c:formatCode>General</c:formatCode>
                <c:ptCount val="8"/>
              </c:numCache>
            </c:numRef>
          </c:cat>
          <c:val>
            <c:numRef>
              <c:f>Sheet1!$B$2:$B$9</c:f>
              <c:numCache>
                <c:formatCode>General</c:formatCode>
                <c:ptCount val="8"/>
                <c:pt idx="0">
                  <c:v>1.2</c:v>
                </c:pt>
                <c:pt idx="1">
                  <c:v>1.2</c:v>
                </c:pt>
                <c:pt idx="2">
                  <c:v>0.4</c:v>
                </c:pt>
                <c:pt idx="3">
                  <c:v>0.2</c:v>
                </c:pt>
                <c:pt idx="4">
                  <c:v>0.1</c:v>
                </c:pt>
                <c:pt idx="5">
                  <c:v>0.1</c:v>
                </c:pt>
                <c:pt idx="6">
                  <c:v>0.1</c:v>
                </c:pt>
                <c:pt idx="7">
                  <c:v>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ja-JP"/>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3044745274123915E-2"/>
          <c:y val="3.4353395431696673E-2"/>
          <c:w val="0.87113268142281142"/>
          <c:h val="0.88813182550866665"/>
        </c:manualLayout>
      </c:layout>
      <c:barChart>
        <c:barDir val="col"/>
        <c:grouping val="clustered"/>
        <c:varyColors val="0"/>
        <c:ser>
          <c:idx val="0"/>
          <c:order val="0"/>
          <c:tx>
            <c:strRef>
              <c:f>Sheet2!$G$49</c:f>
              <c:strCache>
                <c:ptCount val="1"/>
                <c:pt idx="0">
                  <c:v>b&amp;b</c:v>
                </c:pt>
              </c:strCache>
            </c:strRef>
          </c:tx>
          <c:invertIfNegative val="0"/>
          <c:val>
            <c:numRef>
              <c:f>Sheet2!$G$50:$G$69</c:f>
              <c:numCache>
                <c:formatCode>General</c:formatCode>
                <c:ptCount val="20"/>
                <c:pt idx="0">
                  <c:v>155</c:v>
                </c:pt>
                <c:pt idx="1">
                  <c:v>202</c:v>
                </c:pt>
                <c:pt idx="2">
                  <c:v>162</c:v>
                </c:pt>
                <c:pt idx="3">
                  <c:v>181</c:v>
                </c:pt>
                <c:pt idx="4">
                  <c:v>166</c:v>
                </c:pt>
                <c:pt idx="5">
                  <c:v>397</c:v>
                </c:pt>
                <c:pt idx="6">
                  <c:v>258</c:v>
                </c:pt>
                <c:pt idx="7">
                  <c:v>339</c:v>
                </c:pt>
                <c:pt idx="8">
                  <c:v>387</c:v>
                </c:pt>
                <c:pt idx="9">
                  <c:v>314</c:v>
                </c:pt>
                <c:pt idx="10">
                  <c:v>128</c:v>
                </c:pt>
                <c:pt idx="11">
                  <c:v>170</c:v>
                </c:pt>
                <c:pt idx="12">
                  <c:v>179</c:v>
                </c:pt>
                <c:pt idx="13">
                  <c:v>178</c:v>
                </c:pt>
                <c:pt idx="14">
                  <c:v>159</c:v>
                </c:pt>
                <c:pt idx="15">
                  <c:v>345</c:v>
                </c:pt>
                <c:pt idx="16">
                  <c:v>292</c:v>
                </c:pt>
                <c:pt idx="17">
                  <c:v>359</c:v>
                </c:pt>
                <c:pt idx="18">
                  <c:v>363</c:v>
                </c:pt>
                <c:pt idx="19">
                  <c:v>323</c:v>
                </c:pt>
              </c:numCache>
            </c:numRef>
          </c:val>
        </c:ser>
        <c:ser>
          <c:idx val="1"/>
          <c:order val="1"/>
          <c:tx>
            <c:strRef>
              <c:f>Sheet2!$H$49</c:f>
              <c:strCache>
                <c:ptCount val="1"/>
                <c:pt idx="0">
                  <c:v>GA</c:v>
                </c:pt>
              </c:strCache>
            </c:strRef>
          </c:tx>
          <c:invertIfNegative val="0"/>
          <c:val>
            <c:numRef>
              <c:f>Sheet2!$H$50:$H$69</c:f>
              <c:numCache>
                <c:formatCode>General</c:formatCode>
                <c:ptCount val="20"/>
                <c:pt idx="0">
                  <c:v>159</c:v>
                </c:pt>
                <c:pt idx="1">
                  <c:v>203</c:v>
                </c:pt>
                <c:pt idx="2">
                  <c:v>165</c:v>
                </c:pt>
                <c:pt idx="3">
                  <c:v>185</c:v>
                </c:pt>
                <c:pt idx="4">
                  <c:v>166</c:v>
                </c:pt>
                <c:pt idx="5">
                  <c:v>404</c:v>
                </c:pt>
                <c:pt idx="6">
                  <c:v>266</c:v>
                </c:pt>
                <c:pt idx="7">
                  <c:v>340</c:v>
                </c:pt>
                <c:pt idx="8">
                  <c:v>390</c:v>
                </c:pt>
                <c:pt idx="9">
                  <c:v>318</c:v>
                </c:pt>
                <c:pt idx="10">
                  <c:v>129</c:v>
                </c:pt>
                <c:pt idx="11">
                  <c:v>170</c:v>
                </c:pt>
                <c:pt idx="12">
                  <c:v>179</c:v>
                </c:pt>
                <c:pt idx="13">
                  <c:v>182</c:v>
                </c:pt>
                <c:pt idx="14">
                  <c:v>161</c:v>
                </c:pt>
                <c:pt idx="15">
                  <c:v>347</c:v>
                </c:pt>
                <c:pt idx="16">
                  <c:v>292</c:v>
                </c:pt>
                <c:pt idx="17">
                  <c:v>365</c:v>
                </c:pt>
                <c:pt idx="18">
                  <c:v>363</c:v>
                </c:pt>
                <c:pt idx="19">
                  <c:v>326</c:v>
                </c:pt>
              </c:numCache>
            </c:numRef>
          </c:val>
        </c:ser>
        <c:ser>
          <c:idx val="2"/>
          <c:order val="2"/>
          <c:tx>
            <c:strRef>
              <c:f>Sheet2!$I$49</c:f>
              <c:strCache>
                <c:ptCount val="1"/>
                <c:pt idx="0">
                  <c:v>pcs</c:v>
                </c:pt>
              </c:strCache>
            </c:strRef>
          </c:tx>
          <c:invertIfNegative val="0"/>
          <c:val>
            <c:numRef>
              <c:f>Sheet2!$I$50:$I$69</c:f>
              <c:numCache>
                <c:formatCode>General</c:formatCode>
                <c:ptCount val="20"/>
                <c:pt idx="0">
                  <c:v>168</c:v>
                </c:pt>
                <c:pt idx="1">
                  <c:v>220</c:v>
                </c:pt>
                <c:pt idx="2">
                  <c:v>173</c:v>
                </c:pt>
                <c:pt idx="3">
                  <c:v>194</c:v>
                </c:pt>
                <c:pt idx="4">
                  <c:v>167</c:v>
                </c:pt>
                <c:pt idx="5">
                  <c:v>439</c:v>
                </c:pt>
                <c:pt idx="6">
                  <c:v>275</c:v>
                </c:pt>
                <c:pt idx="7">
                  <c:v>357</c:v>
                </c:pt>
                <c:pt idx="8">
                  <c:v>409</c:v>
                </c:pt>
                <c:pt idx="9">
                  <c:v>327</c:v>
                </c:pt>
                <c:pt idx="10">
                  <c:v>131</c:v>
                </c:pt>
                <c:pt idx="11">
                  <c:v>181</c:v>
                </c:pt>
                <c:pt idx="12">
                  <c:v>197</c:v>
                </c:pt>
                <c:pt idx="13">
                  <c:v>186</c:v>
                </c:pt>
                <c:pt idx="14">
                  <c:v>171</c:v>
                </c:pt>
                <c:pt idx="15">
                  <c:v>376</c:v>
                </c:pt>
                <c:pt idx="16">
                  <c:v>318</c:v>
                </c:pt>
                <c:pt idx="17">
                  <c:v>377</c:v>
                </c:pt>
                <c:pt idx="18">
                  <c:v>403</c:v>
                </c:pt>
                <c:pt idx="19">
                  <c:v>342</c:v>
                </c:pt>
              </c:numCache>
            </c:numRef>
          </c:val>
        </c:ser>
        <c:ser>
          <c:idx val="3"/>
          <c:order val="3"/>
          <c:tx>
            <c:strRef>
              <c:f>Sheet2!$J$49</c:f>
              <c:strCache>
                <c:ptCount val="1"/>
                <c:pt idx="0">
                  <c:v>dual</c:v>
                </c:pt>
              </c:strCache>
            </c:strRef>
          </c:tx>
          <c:invertIfNegative val="0"/>
          <c:val>
            <c:numRef>
              <c:f>Sheet2!$J$50:$J$69</c:f>
              <c:numCache>
                <c:formatCode>General</c:formatCode>
                <c:ptCount val="20"/>
                <c:pt idx="0">
                  <c:v>167</c:v>
                </c:pt>
                <c:pt idx="1">
                  <c:v>211</c:v>
                </c:pt>
                <c:pt idx="2">
                  <c:v>170</c:v>
                </c:pt>
                <c:pt idx="3">
                  <c:v>194</c:v>
                </c:pt>
                <c:pt idx="4">
                  <c:v>167</c:v>
                </c:pt>
                <c:pt idx="5">
                  <c:v>426</c:v>
                </c:pt>
                <c:pt idx="6">
                  <c:v>270</c:v>
                </c:pt>
                <c:pt idx="7">
                  <c:v>354</c:v>
                </c:pt>
                <c:pt idx="8">
                  <c:v>407</c:v>
                </c:pt>
                <c:pt idx="9">
                  <c:v>356</c:v>
                </c:pt>
                <c:pt idx="10">
                  <c:v>131</c:v>
                </c:pt>
                <c:pt idx="11">
                  <c:v>176</c:v>
                </c:pt>
                <c:pt idx="12">
                  <c:v>192</c:v>
                </c:pt>
                <c:pt idx="13">
                  <c:v>192</c:v>
                </c:pt>
                <c:pt idx="14">
                  <c:v>167</c:v>
                </c:pt>
                <c:pt idx="15">
                  <c:v>373</c:v>
                </c:pt>
                <c:pt idx="16">
                  <c:v>319</c:v>
                </c:pt>
                <c:pt idx="17">
                  <c:v>378</c:v>
                </c:pt>
                <c:pt idx="18">
                  <c:v>396</c:v>
                </c:pt>
                <c:pt idx="19">
                  <c:v>330</c:v>
                </c:pt>
              </c:numCache>
            </c:numRef>
          </c:val>
        </c:ser>
        <c:dLbls>
          <c:showLegendKey val="0"/>
          <c:showVal val="0"/>
          <c:showCatName val="0"/>
          <c:showSerName val="0"/>
          <c:showPercent val="0"/>
          <c:showBubbleSize val="0"/>
        </c:dLbls>
        <c:gapWidth val="150"/>
        <c:axId val="65534592"/>
        <c:axId val="75960704"/>
      </c:barChart>
      <c:catAx>
        <c:axId val="65534592"/>
        <c:scaling>
          <c:orientation val="minMax"/>
        </c:scaling>
        <c:delete val="0"/>
        <c:axPos val="b"/>
        <c:majorTickMark val="out"/>
        <c:minorTickMark val="none"/>
        <c:tickLblPos val="nextTo"/>
        <c:crossAx val="75960704"/>
        <c:crosses val="autoZero"/>
        <c:auto val="1"/>
        <c:lblAlgn val="ctr"/>
        <c:lblOffset val="100"/>
        <c:noMultiLvlLbl val="0"/>
      </c:catAx>
      <c:valAx>
        <c:axId val="75960704"/>
        <c:scaling>
          <c:orientation val="minMax"/>
          <c:max val="450"/>
          <c:min val="100"/>
        </c:scaling>
        <c:delete val="0"/>
        <c:axPos val="l"/>
        <c:majorGridlines/>
        <c:numFmt formatCode="General" sourceLinked="1"/>
        <c:majorTickMark val="out"/>
        <c:minorTickMark val="none"/>
        <c:tickLblPos val="nextTo"/>
        <c:crossAx val="655345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Sheet5!$S$12</c:f>
              <c:strCache>
                <c:ptCount val="1"/>
                <c:pt idx="0">
                  <c:v>0.01</c:v>
                </c:pt>
              </c:strCache>
            </c:strRef>
          </c:tx>
          <c:marker>
            <c:symbol val="none"/>
          </c:marker>
          <c:cat>
            <c:numRef>
              <c:f>Sheet5!$R$13:$R$62</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Sheet5!$S$13:$S$62</c:f>
              <c:numCache>
                <c:formatCode>General</c:formatCode>
                <c:ptCount val="50"/>
                <c:pt idx="0">
                  <c:v>365</c:v>
                </c:pt>
                <c:pt idx="1">
                  <c:v>365</c:v>
                </c:pt>
                <c:pt idx="2">
                  <c:v>365</c:v>
                </c:pt>
                <c:pt idx="3">
                  <c:v>360</c:v>
                </c:pt>
                <c:pt idx="4">
                  <c:v>359</c:v>
                </c:pt>
                <c:pt idx="5">
                  <c:v>357</c:v>
                </c:pt>
                <c:pt idx="6">
                  <c:v>357</c:v>
                </c:pt>
                <c:pt idx="7">
                  <c:v>353</c:v>
                </c:pt>
                <c:pt idx="8">
                  <c:v>353</c:v>
                </c:pt>
                <c:pt idx="9">
                  <c:v>352</c:v>
                </c:pt>
                <c:pt idx="10">
                  <c:v>349</c:v>
                </c:pt>
                <c:pt idx="11">
                  <c:v>348</c:v>
                </c:pt>
                <c:pt idx="12">
                  <c:v>348</c:v>
                </c:pt>
                <c:pt idx="13">
                  <c:v>348</c:v>
                </c:pt>
                <c:pt idx="14">
                  <c:v>345</c:v>
                </c:pt>
                <c:pt idx="15">
                  <c:v>345</c:v>
                </c:pt>
                <c:pt idx="16">
                  <c:v>345</c:v>
                </c:pt>
                <c:pt idx="17">
                  <c:v>345</c:v>
                </c:pt>
                <c:pt idx="18">
                  <c:v>344</c:v>
                </c:pt>
                <c:pt idx="19">
                  <c:v>344</c:v>
                </c:pt>
                <c:pt idx="20">
                  <c:v>344</c:v>
                </c:pt>
                <c:pt idx="21">
                  <c:v>344</c:v>
                </c:pt>
                <c:pt idx="22">
                  <c:v>344</c:v>
                </c:pt>
                <c:pt idx="23">
                  <c:v>344</c:v>
                </c:pt>
                <c:pt idx="24">
                  <c:v>344</c:v>
                </c:pt>
                <c:pt idx="25">
                  <c:v>344</c:v>
                </c:pt>
                <c:pt idx="26">
                  <c:v>344</c:v>
                </c:pt>
                <c:pt idx="27">
                  <c:v>344</c:v>
                </c:pt>
                <c:pt idx="28">
                  <c:v>344</c:v>
                </c:pt>
                <c:pt idx="29">
                  <c:v>344</c:v>
                </c:pt>
                <c:pt idx="30">
                  <c:v>344</c:v>
                </c:pt>
                <c:pt idx="31">
                  <c:v>344</c:v>
                </c:pt>
                <c:pt idx="32">
                  <c:v>344</c:v>
                </c:pt>
                <c:pt idx="33">
                  <c:v>344</c:v>
                </c:pt>
                <c:pt idx="34">
                  <c:v>344</c:v>
                </c:pt>
                <c:pt idx="35">
                  <c:v>344</c:v>
                </c:pt>
                <c:pt idx="36">
                  <c:v>344</c:v>
                </c:pt>
                <c:pt idx="37">
                  <c:v>344</c:v>
                </c:pt>
                <c:pt idx="38">
                  <c:v>344</c:v>
                </c:pt>
                <c:pt idx="39">
                  <c:v>344</c:v>
                </c:pt>
                <c:pt idx="40">
                  <c:v>344</c:v>
                </c:pt>
                <c:pt idx="41">
                  <c:v>344</c:v>
                </c:pt>
                <c:pt idx="42">
                  <c:v>344</c:v>
                </c:pt>
                <c:pt idx="43">
                  <c:v>344</c:v>
                </c:pt>
                <c:pt idx="44">
                  <c:v>344</c:v>
                </c:pt>
                <c:pt idx="45">
                  <c:v>344</c:v>
                </c:pt>
                <c:pt idx="46">
                  <c:v>344</c:v>
                </c:pt>
                <c:pt idx="47">
                  <c:v>344</c:v>
                </c:pt>
                <c:pt idx="48">
                  <c:v>344</c:v>
                </c:pt>
                <c:pt idx="49">
                  <c:v>344</c:v>
                </c:pt>
              </c:numCache>
            </c:numRef>
          </c:val>
          <c:smooth val="0"/>
        </c:ser>
        <c:ser>
          <c:idx val="1"/>
          <c:order val="1"/>
          <c:tx>
            <c:strRef>
              <c:f>Sheet5!$T$12</c:f>
              <c:strCache>
                <c:ptCount val="1"/>
                <c:pt idx="0">
                  <c:v>0.05</c:v>
                </c:pt>
              </c:strCache>
            </c:strRef>
          </c:tx>
          <c:marker>
            <c:symbol val="none"/>
          </c:marker>
          <c:cat>
            <c:numRef>
              <c:f>Sheet5!$R$13:$R$62</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Sheet5!$T$13:$T$62</c:f>
              <c:numCache>
                <c:formatCode>General</c:formatCode>
                <c:ptCount val="50"/>
                <c:pt idx="0">
                  <c:v>369</c:v>
                </c:pt>
                <c:pt idx="1">
                  <c:v>367</c:v>
                </c:pt>
                <c:pt idx="2">
                  <c:v>362</c:v>
                </c:pt>
                <c:pt idx="3">
                  <c:v>359</c:v>
                </c:pt>
                <c:pt idx="4">
                  <c:v>354</c:v>
                </c:pt>
                <c:pt idx="5">
                  <c:v>354</c:v>
                </c:pt>
                <c:pt idx="6">
                  <c:v>354</c:v>
                </c:pt>
                <c:pt idx="7">
                  <c:v>351</c:v>
                </c:pt>
                <c:pt idx="8">
                  <c:v>351</c:v>
                </c:pt>
                <c:pt idx="9">
                  <c:v>350</c:v>
                </c:pt>
                <c:pt idx="10">
                  <c:v>350</c:v>
                </c:pt>
                <c:pt idx="11">
                  <c:v>350</c:v>
                </c:pt>
                <c:pt idx="12">
                  <c:v>345</c:v>
                </c:pt>
                <c:pt idx="13">
                  <c:v>343</c:v>
                </c:pt>
                <c:pt idx="14">
                  <c:v>342</c:v>
                </c:pt>
                <c:pt idx="15">
                  <c:v>342</c:v>
                </c:pt>
                <c:pt idx="16">
                  <c:v>342</c:v>
                </c:pt>
                <c:pt idx="17">
                  <c:v>342</c:v>
                </c:pt>
                <c:pt idx="18">
                  <c:v>342</c:v>
                </c:pt>
                <c:pt idx="19">
                  <c:v>342</c:v>
                </c:pt>
                <c:pt idx="20">
                  <c:v>341</c:v>
                </c:pt>
                <c:pt idx="21">
                  <c:v>340</c:v>
                </c:pt>
                <c:pt idx="22">
                  <c:v>340</c:v>
                </c:pt>
                <c:pt idx="23">
                  <c:v>340</c:v>
                </c:pt>
                <c:pt idx="24">
                  <c:v>340</c:v>
                </c:pt>
                <c:pt idx="25">
                  <c:v>340</c:v>
                </c:pt>
                <c:pt idx="26">
                  <c:v>340</c:v>
                </c:pt>
                <c:pt idx="27">
                  <c:v>340</c:v>
                </c:pt>
                <c:pt idx="28">
                  <c:v>340</c:v>
                </c:pt>
                <c:pt idx="29">
                  <c:v>340</c:v>
                </c:pt>
                <c:pt idx="30">
                  <c:v>340</c:v>
                </c:pt>
                <c:pt idx="31">
                  <c:v>340</c:v>
                </c:pt>
                <c:pt idx="32">
                  <c:v>340</c:v>
                </c:pt>
                <c:pt idx="33">
                  <c:v>340</c:v>
                </c:pt>
                <c:pt idx="34">
                  <c:v>340</c:v>
                </c:pt>
                <c:pt idx="35">
                  <c:v>340</c:v>
                </c:pt>
                <c:pt idx="36">
                  <c:v>340</c:v>
                </c:pt>
                <c:pt idx="37">
                  <c:v>340</c:v>
                </c:pt>
                <c:pt idx="38">
                  <c:v>340</c:v>
                </c:pt>
                <c:pt idx="39">
                  <c:v>340</c:v>
                </c:pt>
                <c:pt idx="40">
                  <c:v>340</c:v>
                </c:pt>
                <c:pt idx="41">
                  <c:v>340</c:v>
                </c:pt>
                <c:pt idx="42">
                  <c:v>340</c:v>
                </c:pt>
                <c:pt idx="43">
                  <c:v>340</c:v>
                </c:pt>
                <c:pt idx="44">
                  <c:v>340</c:v>
                </c:pt>
                <c:pt idx="45">
                  <c:v>340</c:v>
                </c:pt>
                <c:pt idx="46">
                  <c:v>340</c:v>
                </c:pt>
                <c:pt idx="47">
                  <c:v>340</c:v>
                </c:pt>
                <c:pt idx="48">
                  <c:v>340</c:v>
                </c:pt>
                <c:pt idx="49">
                  <c:v>340</c:v>
                </c:pt>
              </c:numCache>
            </c:numRef>
          </c:val>
          <c:smooth val="0"/>
        </c:ser>
        <c:ser>
          <c:idx val="2"/>
          <c:order val="2"/>
          <c:tx>
            <c:strRef>
              <c:f>Sheet5!$U$12</c:f>
              <c:strCache>
                <c:ptCount val="1"/>
                <c:pt idx="0">
                  <c:v>0.1</c:v>
                </c:pt>
              </c:strCache>
            </c:strRef>
          </c:tx>
          <c:marker>
            <c:symbol val="none"/>
          </c:marker>
          <c:cat>
            <c:numRef>
              <c:f>Sheet5!$R$13:$R$62</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Sheet5!$U$13:$U$62</c:f>
              <c:numCache>
                <c:formatCode>General</c:formatCode>
                <c:ptCount val="50"/>
                <c:pt idx="0">
                  <c:v>363</c:v>
                </c:pt>
                <c:pt idx="1">
                  <c:v>363</c:v>
                </c:pt>
                <c:pt idx="2">
                  <c:v>361</c:v>
                </c:pt>
                <c:pt idx="3">
                  <c:v>358</c:v>
                </c:pt>
                <c:pt idx="4">
                  <c:v>355</c:v>
                </c:pt>
                <c:pt idx="5">
                  <c:v>355</c:v>
                </c:pt>
                <c:pt idx="6">
                  <c:v>353</c:v>
                </c:pt>
                <c:pt idx="7">
                  <c:v>350</c:v>
                </c:pt>
                <c:pt idx="8">
                  <c:v>347</c:v>
                </c:pt>
                <c:pt idx="9">
                  <c:v>350</c:v>
                </c:pt>
                <c:pt idx="10">
                  <c:v>350</c:v>
                </c:pt>
                <c:pt idx="11">
                  <c:v>349</c:v>
                </c:pt>
                <c:pt idx="12">
                  <c:v>348</c:v>
                </c:pt>
                <c:pt idx="13">
                  <c:v>347</c:v>
                </c:pt>
                <c:pt idx="14">
                  <c:v>347</c:v>
                </c:pt>
                <c:pt idx="15">
                  <c:v>347</c:v>
                </c:pt>
                <c:pt idx="16">
                  <c:v>346</c:v>
                </c:pt>
                <c:pt idx="17">
                  <c:v>346</c:v>
                </c:pt>
                <c:pt idx="18">
                  <c:v>346</c:v>
                </c:pt>
                <c:pt idx="19">
                  <c:v>346</c:v>
                </c:pt>
                <c:pt idx="20">
                  <c:v>346</c:v>
                </c:pt>
                <c:pt idx="21">
                  <c:v>345</c:v>
                </c:pt>
                <c:pt idx="22">
                  <c:v>342</c:v>
                </c:pt>
                <c:pt idx="23">
                  <c:v>345</c:v>
                </c:pt>
                <c:pt idx="24">
                  <c:v>344</c:v>
                </c:pt>
                <c:pt idx="25">
                  <c:v>343</c:v>
                </c:pt>
                <c:pt idx="26">
                  <c:v>344</c:v>
                </c:pt>
                <c:pt idx="27">
                  <c:v>344</c:v>
                </c:pt>
                <c:pt idx="28">
                  <c:v>343</c:v>
                </c:pt>
                <c:pt idx="29">
                  <c:v>343</c:v>
                </c:pt>
                <c:pt idx="30">
                  <c:v>343</c:v>
                </c:pt>
                <c:pt idx="31">
                  <c:v>343</c:v>
                </c:pt>
                <c:pt idx="32">
                  <c:v>343</c:v>
                </c:pt>
                <c:pt idx="33">
                  <c:v>342</c:v>
                </c:pt>
                <c:pt idx="34">
                  <c:v>343</c:v>
                </c:pt>
                <c:pt idx="35">
                  <c:v>342</c:v>
                </c:pt>
                <c:pt idx="36">
                  <c:v>342</c:v>
                </c:pt>
                <c:pt idx="37">
                  <c:v>342</c:v>
                </c:pt>
                <c:pt idx="38">
                  <c:v>342</c:v>
                </c:pt>
                <c:pt idx="39">
                  <c:v>342</c:v>
                </c:pt>
                <c:pt idx="40">
                  <c:v>342</c:v>
                </c:pt>
                <c:pt idx="41">
                  <c:v>342</c:v>
                </c:pt>
                <c:pt idx="42">
                  <c:v>342</c:v>
                </c:pt>
                <c:pt idx="43">
                  <c:v>342</c:v>
                </c:pt>
                <c:pt idx="44">
                  <c:v>342</c:v>
                </c:pt>
                <c:pt idx="45">
                  <c:v>342</c:v>
                </c:pt>
                <c:pt idx="46">
                  <c:v>342</c:v>
                </c:pt>
                <c:pt idx="47">
                  <c:v>342</c:v>
                </c:pt>
                <c:pt idx="48">
                  <c:v>342</c:v>
                </c:pt>
                <c:pt idx="49">
                  <c:v>342</c:v>
                </c:pt>
              </c:numCache>
            </c:numRef>
          </c:val>
          <c:smooth val="0"/>
        </c:ser>
        <c:ser>
          <c:idx val="3"/>
          <c:order val="3"/>
          <c:tx>
            <c:strRef>
              <c:f>Sheet5!$V$12</c:f>
              <c:strCache>
                <c:ptCount val="1"/>
                <c:pt idx="0">
                  <c:v>最適</c:v>
                </c:pt>
              </c:strCache>
            </c:strRef>
          </c:tx>
          <c:marker>
            <c:symbol val="none"/>
          </c:marker>
          <c:cat>
            <c:numRef>
              <c:f>Sheet5!$R$13:$R$62</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Sheet5!$V$13:$V$62</c:f>
              <c:numCache>
                <c:formatCode>General</c:formatCode>
                <c:ptCount val="50"/>
                <c:pt idx="0">
                  <c:v>339</c:v>
                </c:pt>
                <c:pt idx="1">
                  <c:v>339</c:v>
                </c:pt>
                <c:pt idx="2">
                  <c:v>339</c:v>
                </c:pt>
                <c:pt idx="3">
                  <c:v>339</c:v>
                </c:pt>
                <c:pt idx="4">
                  <c:v>339</c:v>
                </c:pt>
                <c:pt idx="5">
                  <c:v>339</c:v>
                </c:pt>
                <c:pt idx="6">
                  <c:v>339</c:v>
                </c:pt>
                <c:pt idx="7">
                  <c:v>339</c:v>
                </c:pt>
                <c:pt idx="8">
                  <c:v>339</c:v>
                </c:pt>
                <c:pt idx="9">
                  <c:v>339</c:v>
                </c:pt>
                <c:pt idx="10">
                  <c:v>339</c:v>
                </c:pt>
                <c:pt idx="11">
                  <c:v>339</c:v>
                </c:pt>
                <c:pt idx="12">
                  <c:v>339</c:v>
                </c:pt>
                <c:pt idx="13">
                  <c:v>339</c:v>
                </c:pt>
                <c:pt idx="14">
                  <c:v>339</c:v>
                </c:pt>
                <c:pt idx="15">
                  <c:v>339</c:v>
                </c:pt>
                <c:pt idx="16">
                  <c:v>339</c:v>
                </c:pt>
                <c:pt idx="17">
                  <c:v>339</c:v>
                </c:pt>
                <c:pt idx="18">
                  <c:v>339</c:v>
                </c:pt>
                <c:pt idx="19">
                  <c:v>339</c:v>
                </c:pt>
                <c:pt idx="20">
                  <c:v>339</c:v>
                </c:pt>
                <c:pt idx="21">
                  <c:v>339</c:v>
                </c:pt>
                <c:pt idx="22">
                  <c:v>339</c:v>
                </c:pt>
                <c:pt idx="23">
                  <c:v>339</c:v>
                </c:pt>
                <c:pt idx="24">
                  <c:v>339</c:v>
                </c:pt>
                <c:pt idx="25">
                  <c:v>339</c:v>
                </c:pt>
                <c:pt idx="26">
                  <c:v>339</c:v>
                </c:pt>
                <c:pt idx="27">
                  <c:v>339</c:v>
                </c:pt>
                <c:pt idx="28">
                  <c:v>339</c:v>
                </c:pt>
                <c:pt idx="29">
                  <c:v>339</c:v>
                </c:pt>
                <c:pt idx="30">
                  <c:v>339</c:v>
                </c:pt>
                <c:pt idx="31">
                  <c:v>339</c:v>
                </c:pt>
                <c:pt idx="32">
                  <c:v>339</c:v>
                </c:pt>
                <c:pt idx="33">
                  <c:v>339</c:v>
                </c:pt>
                <c:pt idx="34">
                  <c:v>339</c:v>
                </c:pt>
                <c:pt idx="35">
                  <c:v>339</c:v>
                </c:pt>
                <c:pt idx="36">
                  <c:v>339</c:v>
                </c:pt>
                <c:pt idx="37">
                  <c:v>339</c:v>
                </c:pt>
                <c:pt idx="38">
                  <c:v>339</c:v>
                </c:pt>
                <c:pt idx="39">
                  <c:v>339</c:v>
                </c:pt>
                <c:pt idx="40">
                  <c:v>339</c:v>
                </c:pt>
                <c:pt idx="41">
                  <c:v>339</c:v>
                </c:pt>
                <c:pt idx="42">
                  <c:v>339</c:v>
                </c:pt>
                <c:pt idx="43">
                  <c:v>339</c:v>
                </c:pt>
                <c:pt idx="44">
                  <c:v>339</c:v>
                </c:pt>
                <c:pt idx="45">
                  <c:v>339</c:v>
                </c:pt>
                <c:pt idx="46">
                  <c:v>339</c:v>
                </c:pt>
                <c:pt idx="47">
                  <c:v>339</c:v>
                </c:pt>
                <c:pt idx="48">
                  <c:v>339</c:v>
                </c:pt>
                <c:pt idx="49">
                  <c:v>339</c:v>
                </c:pt>
              </c:numCache>
            </c:numRef>
          </c:val>
          <c:smooth val="0"/>
        </c:ser>
        <c:dLbls>
          <c:showLegendKey val="0"/>
          <c:showVal val="0"/>
          <c:showCatName val="0"/>
          <c:showSerName val="0"/>
          <c:showPercent val="0"/>
          <c:showBubbleSize val="0"/>
        </c:dLbls>
        <c:marker val="1"/>
        <c:smooth val="0"/>
        <c:axId val="76001664"/>
        <c:axId val="76003200"/>
      </c:lineChart>
      <c:catAx>
        <c:axId val="76001664"/>
        <c:scaling>
          <c:orientation val="minMax"/>
        </c:scaling>
        <c:delete val="0"/>
        <c:axPos val="b"/>
        <c:numFmt formatCode="General" sourceLinked="1"/>
        <c:majorTickMark val="out"/>
        <c:minorTickMark val="none"/>
        <c:tickLblPos val="nextTo"/>
        <c:crossAx val="76003200"/>
        <c:crosses val="autoZero"/>
        <c:auto val="1"/>
        <c:lblAlgn val="ctr"/>
        <c:lblOffset val="100"/>
        <c:noMultiLvlLbl val="0"/>
      </c:catAx>
      <c:valAx>
        <c:axId val="76003200"/>
        <c:scaling>
          <c:orientation val="minMax"/>
        </c:scaling>
        <c:delete val="0"/>
        <c:axPos val="l"/>
        <c:majorGridlines/>
        <c:numFmt formatCode="General" sourceLinked="1"/>
        <c:majorTickMark val="out"/>
        <c:minorTickMark val="none"/>
        <c:tickLblPos val="nextTo"/>
        <c:crossAx val="76001664"/>
        <c:crosses val="autoZero"/>
        <c:crossBetween val="between"/>
      </c:valAx>
    </c:plotArea>
    <c:legend>
      <c:legendPos val="r"/>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0.47759</cdr:x>
      <cdr:y>0.74808</cdr:y>
    </cdr:from>
    <cdr:to>
      <cdr:x>0.51894</cdr:x>
      <cdr:y>1</cdr:y>
    </cdr:to>
    <cdr:sp macro="" textlink="">
      <cdr:nvSpPr>
        <cdr:cNvPr id="2" name="等腰三角形 1"/>
        <cdr:cNvSpPr/>
      </cdr:nvSpPr>
      <cdr:spPr>
        <a:xfrm xmlns:a="http://schemas.openxmlformats.org/drawingml/2006/main">
          <a:off x="1524202" y="1865372"/>
          <a:ext cx="131982" cy="628179"/>
        </a:xfrm>
        <a:prstGeom xmlns:a="http://schemas.openxmlformats.org/drawingml/2006/main" prst="triangle">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drawings/drawing2.xml><?xml version="1.0" encoding="utf-8"?>
<c:userShapes xmlns:c="http://schemas.openxmlformats.org/drawingml/2006/chart">
  <cdr:relSizeAnchor xmlns:cdr="http://schemas.openxmlformats.org/drawingml/2006/chartDrawing">
    <cdr:from>
      <cdr:x>0.47759</cdr:x>
      <cdr:y>0.74808</cdr:y>
    </cdr:from>
    <cdr:to>
      <cdr:x>0.51894</cdr:x>
      <cdr:y>1</cdr:y>
    </cdr:to>
    <cdr:sp macro="" textlink="">
      <cdr:nvSpPr>
        <cdr:cNvPr id="2" name="等腰三角形 1"/>
        <cdr:cNvSpPr/>
      </cdr:nvSpPr>
      <cdr:spPr>
        <a:xfrm xmlns:a="http://schemas.openxmlformats.org/drawingml/2006/main">
          <a:off x="1524202" y="1865372"/>
          <a:ext cx="131982" cy="628179"/>
        </a:xfrm>
        <a:prstGeom xmlns:a="http://schemas.openxmlformats.org/drawingml/2006/main" prst="triangle">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07DEE-E261-4AA0-9ED4-FC0CF6645A9C}" type="datetimeFigureOut">
              <a:rPr kumimoji="1" lang="ja-JP" altLang="en-US" smtClean="0"/>
              <a:t>2018/4/4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6F417C-66E5-4AD7-A8E0-9FAF8A22F6EE}" type="slidenum">
              <a:rPr kumimoji="1" lang="ja-JP" altLang="en-US" smtClean="0"/>
              <a:t>‹#›</a:t>
            </a:fld>
            <a:endParaRPr kumimoji="1" lang="ja-JP" altLang="en-US"/>
          </a:p>
        </p:txBody>
      </p:sp>
    </p:spTree>
    <p:extLst>
      <p:ext uri="{BB962C8B-B14F-4D97-AF65-F5344CB8AC3E}">
        <p14:creationId xmlns:p14="http://schemas.microsoft.com/office/powerpoint/2010/main" val="30760340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latin typeface="Times New Roman" panose="02020603050405020304" pitchFamily="18" charset="0"/>
                <a:cs typeface="Times New Roman" panose="02020603050405020304" pitchFamily="18" charset="0"/>
              </a:rPr>
              <a:t>To</a:t>
            </a:r>
            <a:r>
              <a:rPr kumimoji="1" lang="en-US" altLang="ja-JP" baseline="0" dirty="0" smtClean="0">
                <a:latin typeface="Times New Roman" panose="02020603050405020304" pitchFamily="18" charset="0"/>
                <a:cs typeface="Times New Roman" panose="02020603050405020304" pitchFamily="18" charset="0"/>
              </a:rPr>
              <a:t> </a:t>
            </a:r>
            <a:r>
              <a:rPr kumimoji="1" lang="en-US" altLang="ja-JP" sz="1200" kern="1200" dirty="0" smtClean="0">
                <a:solidFill>
                  <a:schemeClr val="tx1"/>
                </a:solidFill>
                <a:effectLst/>
                <a:latin typeface="+mn-lt"/>
                <a:ea typeface="+mn-ea"/>
                <a:cs typeface="+mn-cs"/>
              </a:rPr>
              <a:t>evaluate</a:t>
            </a:r>
            <a:r>
              <a:rPr kumimoji="1" lang="en-US" altLang="ja-JP" sz="1200" kern="1200" baseline="0" dirty="0" smtClean="0">
                <a:solidFill>
                  <a:schemeClr val="tx1"/>
                </a:solidFill>
                <a:effectLst/>
                <a:latin typeface="+mn-lt"/>
                <a:ea typeface="+mn-ea"/>
                <a:cs typeface="+mn-cs"/>
              </a:rPr>
              <a:t> the proposed </a:t>
            </a:r>
            <a:r>
              <a:rPr kumimoji="1" lang="en-US" altLang="ja-JP" sz="1200" kern="1200" dirty="0" smtClean="0">
                <a:solidFill>
                  <a:schemeClr val="tx1"/>
                </a:solidFill>
                <a:effectLst/>
                <a:latin typeface="+mn-lt"/>
                <a:ea typeface="+mn-ea"/>
                <a:cs typeface="+mn-cs"/>
              </a:rPr>
              <a:t>algorithm,</a:t>
            </a:r>
            <a:r>
              <a:rPr kumimoji="1" lang="en-US" altLang="ja-JP" sz="1200" kern="1200" baseline="0" dirty="0" smtClean="0">
                <a:solidFill>
                  <a:schemeClr val="tx1"/>
                </a:solidFill>
                <a:effectLst/>
                <a:latin typeface="+mn-lt"/>
                <a:ea typeface="+mn-ea"/>
                <a:cs typeface="+mn-cs"/>
              </a:rPr>
              <a:t> We use </a:t>
            </a:r>
            <a:r>
              <a:rPr lang="en-US" altLang="ja-JP" dirty="0" smtClean="0">
                <a:latin typeface="Times New Roman" panose="02020603050405020304" pitchFamily="18" charset="0"/>
                <a:cs typeface="Times New Roman" panose="02020603050405020304" pitchFamily="18" charset="0"/>
              </a:rPr>
              <a:t>Standard T Graph Set which developed at </a:t>
            </a:r>
            <a:r>
              <a:rPr lang="en-US" altLang="ja-JP" dirty="0" err="1" smtClean="0">
                <a:latin typeface="Times New Roman" panose="02020603050405020304" pitchFamily="18" charset="0"/>
                <a:cs typeface="Times New Roman" panose="02020603050405020304" pitchFamily="18" charset="0"/>
              </a:rPr>
              <a:t>Waseda</a:t>
            </a:r>
            <a:r>
              <a:rPr lang="en-US" altLang="ja-JP" dirty="0" smtClean="0">
                <a:latin typeface="Times New Roman" panose="02020603050405020304" pitchFamily="18" charset="0"/>
                <a:cs typeface="Times New Roman" panose="02020603050405020304" pitchFamily="18" charset="0"/>
              </a:rPr>
              <a:t> University.</a:t>
            </a:r>
          </a:p>
          <a:p>
            <a:r>
              <a:rPr lang="en-US" altLang="ja-JP" dirty="0" smtClean="0">
                <a:latin typeface="Times New Roman" panose="02020603050405020304" pitchFamily="18" charset="0"/>
                <a:cs typeface="Times New Roman" panose="02020603050405020304" pitchFamily="18" charset="0"/>
              </a:rPr>
              <a:t>Standard T Graph Set* (STG) is a kind of benchmark for evaluate scheduling algorithms.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Times New Roman" panose="02020603050405020304" pitchFamily="18" charset="0"/>
                <a:cs typeface="Times New Roman" panose="02020603050405020304" pitchFamily="18" charset="0"/>
              </a:rPr>
              <a:t>We choose 20 graphs with 50 tasks, and more 20 graphs with 100 tasks.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Times New Roman" panose="02020603050405020304" pitchFamily="18" charset="0"/>
                <a:cs typeface="Times New Roman" panose="02020603050405020304" pitchFamily="18" charset="0"/>
              </a:rPr>
              <a:t>The total number of cores was changed from 2 to 32.</a:t>
            </a:r>
            <a:endParaRPr kumimoji="1" lang="ja-JP" altLang="en-US" sz="1200" dirty="0" smtClean="0">
              <a:latin typeface="Times New Roman" panose="02020603050405020304" pitchFamily="18" charset="0"/>
              <a:cs typeface="Times New Roman" panose="02020603050405020304" pitchFamily="18" charset="0"/>
            </a:endParaRPr>
          </a:p>
          <a:p>
            <a:endParaRPr kumimoji="1" lang="en-US" altLang="ja-JP" dirty="0" smtClean="0">
              <a:latin typeface="Times New Roman" panose="02020603050405020304" pitchFamily="18" charset="0"/>
              <a:cs typeface="Times New Roman" panose="02020603050405020304" pitchFamily="18" charset="0"/>
            </a:endParaRPr>
          </a:p>
          <a:p>
            <a:r>
              <a:rPr kumimoji="1" lang="en-US" altLang="ja-JP" dirty="0" smtClean="0">
                <a:latin typeface="Times New Roman" panose="02020603050405020304" pitchFamily="18" charset="0"/>
                <a:cs typeface="Times New Roman" panose="02020603050405020304" pitchFamily="18" charset="0"/>
              </a:rPr>
              <a:t>And the experimental</a:t>
            </a:r>
            <a:r>
              <a:rPr kumimoji="1" lang="en-US" altLang="ja-JP" baseline="0" dirty="0" smtClean="0">
                <a:latin typeface="Times New Roman" panose="02020603050405020304" pitchFamily="18" charset="0"/>
                <a:cs typeface="Times New Roman" panose="02020603050405020304" pitchFamily="18" charset="0"/>
              </a:rPr>
              <a:t> </a:t>
            </a:r>
            <a:r>
              <a:rPr kumimoji="1" lang="en-US" altLang="ja-JP" baseline="0" dirty="0" err="1" smtClean="0">
                <a:latin typeface="Times New Roman" panose="02020603050405020304" pitchFamily="18" charset="0"/>
                <a:cs typeface="Times New Roman" panose="02020603050405020304" pitchFamily="18" charset="0"/>
              </a:rPr>
              <a:t>resultasks</a:t>
            </a:r>
            <a:r>
              <a:rPr kumimoji="1" lang="en-US" altLang="ja-JP" baseline="0" dirty="0" smtClean="0">
                <a:latin typeface="Times New Roman" panose="02020603050405020304" pitchFamily="18" charset="0"/>
                <a:cs typeface="Times New Roman" panose="02020603050405020304" pitchFamily="18" charset="0"/>
              </a:rPr>
              <a:t> are compared with PCS </a:t>
            </a:r>
            <a:r>
              <a:rPr lang="en-US" altLang="ja-JP" dirty="0" smtClean="0">
                <a:latin typeface="Times New Roman" panose="02020603050405020304" pitchFamily="18" charset="0"/>
                <a:cs typeface="Times New Roman" panose="02020603050405020304" pitchFamily="18" charset="0"/>
              </a:rPr>
              <a:t>algorithm.</a:t>
            </a:r>
            <a:endParaRPr kumimoji="1" lang="ja-JP" altLang="en-US" sz="12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6B92DF3D-153C-4642-8079-728B16EE1C5C}" type="slidenum">
              <a:rPr kumimoji="1" lang="ja-JP" altLang="en-US" smtClean="0"/>
              <a:t>13</a:t>
            </a:fld>
            <a:endParaRPr kumimoji="1" lang="ja-JP" altLang="en-US"/>
          </a:p>
        </p:txBody>
      </p:sp>
    </p:spTree>
    <p:extLst>
      <p:ext uri="{BB962C8B-B14F-4D97-AF65-F5344CB8AC3E}">
        <p14:creationId xmlns:p14="http://schemas.microsoft.com/office/powerpoint/2010/main" val="152465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E6F417C-66E5-4AD7-A8E0-9FAF8A22F6EE}" type="slidenum">
              <a:rPr kumimoji="1" lang="ja-JP" altLang="en-US" smtClean="0"/>
              <a:t>16</a:t>
            </a:fld>
            <a:endParaRPr kumimoji="1" lang="ja-JP" altLang="en-US"/>
          </a:p>
        </p:txBody>
      </p:sp>
    </p:spTree>
    <p:extLst>
      <p:ext uri="{BB962C8B-B14F-4D97-AF65-F5344CB8AC3E}">
        <p14:creationId xmlns:p14="http://schemas.microsoft.com/office/powerpoint/2010/main" val="43522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9F4112-79B1-4CC8-94A5-48C152A5489E}" type="datetime1">
              <a:rPr kumimoji="1" lang="ja-JP" altLang="en-US" smtClean="0"/>
              <a:t>2018/4/4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
        <p:nvSpPr>
          <p:cNvPr id="8" name="正方形/長方形 7"/>
          <p:cNvSpPr/>
          <p:nvPr userDrawn="1"/>
        </p:nvSpPr>
        <p:spPr>
          <a:xfrm>
            <a:off x="0" y="3645024"/>
            <a:ext cx="9144000" cy="576064"/>
          </a:xfrm>
          <a:prstGeom prst="rect">
            <a:avLst/>
          </a:prstGeom>
          <a:gradFill>
            <a:gsLst>
              <a:gs pos="0">
                <a:schemeClr val="accent1">
                  <a:tint val="66000"/>
                  <a:satMod val="160000"/>
                  <a:lumMod val="84000"/>
                </a:schemeClr>
              </a:gs>
              <a:gs pos="50000">
                <a:schemeClr val="accent1">
                  <a:tint val="44500"/>
                  <a:satMod val="160000"/>
                  <a:lumMod val="90000"/>
                  <a:lumOff val="10000"/>
                </a:schemeClr>
              </a:gs>
              <a:gs pos="100000">
                <a:schemeClr val="accent1">
                  <a:tint val="23500"/>
                  <a:satMod val="160000"/>
                  <a:lumMod val="0"/>
                  <a:lumOff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998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B7F232-FD39-41F1-9610-46863DBB85D5}" type="datetime1">
              <a:rPr kumimoji="1" lang="ja-JP" altLang="en-US" smtClean="0"/>
              <a:t>2018/4/4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362181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362F2B7-8C0C-43F3-AC6A-CDEDB85AC604}" type="datetime1">
              <a:rPr kumimoji="1" lang="ja-JP" altLang="en-US" smtClean="0"/>
              <a:t>2018/4/4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183077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8147248" cy="706090"/>
          </a:xfrm>
        </p:spPr>
        <p:txBody>
          <a:bodyPr/>
          <a:lstStyle>
            <a:lvl1pPr algn="l">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79512" y="1124744"/>
            <a:ext cx="8507288" cy="504056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CE8A37-7FB9-481E-8B2B-FE7EA98CDC36}" type="datetime1">
              <a:rPr kumimoji="1" lang="ja-JP" altLang="en-US" smtClean="0"/>
              <a:t>2018/4/4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7014390" y="6477595"/>
            <a:ext cx="2133600" cy="365125"/>
          </a:xfrm>
        </p:spPr>
        <p:txBody>
          <a:bodyPr/>
          <a:lstStyle>
            <a:lvl1pPr>
              <a:defRPr sz="3600"/>
            </a:lvl1pPr>
          </a:lstStyle>
          <a:p>
            <a:fld id="{BED71BD2-B24B-49C7-97A3-40EA2F9B79CF}" type="slidenum">
              <a:rPr lang="ja-JP" altLang="en-US" smtClean="0"/>
              <a:pPr/>
              <a:t>‹#›</a:t>
            </a:fld>
            <a:endParaRPr lang="ja-JP" altLang="en-US"/>
          </a:p>
        </p:txBody>
      </p:sp>
      <p:sp>
        <p:nvSpPr>
          <p:cNvPr id="8" name="正方形/長方形 7"/>
          <p:cNvSpPr/>
          <p:nvPr userDrawn="1"/>
        </p:nvSpPr>
        <p:spPr>
          <a:xfrm>
            <a:off x="0" y="908720"/>
            <a:ext cx="9144000" cy="144016"/>
          </a:xfrm>
          <a:prstGeom prst="rect">
            <a:avLst/>
          </a:prstGeom>
          <a:gradFill>
            <a:gsLst>
              <a:gs pos="0">
                <a:schemeClr val="accent1">
                  <a:tint val="66000"/>
                  <a:satMod val="160000"/>
                  <a:lumMod val="84000"/>
                </a:schemeClr>
              </a:gs>
              <a:gs pos="50000">
                <a:schemeClr val="accent1">
                  <a:tint val="44500"/>
                  <a:satMod val="160000"/>
                  <a:lumMod val="90000"/>
                  <a:lumOff val="10000"/>
                </a:schemeClr>
              </a:gs>
              <a:gs pos="100000">
                <a:schemeClr val="accent1">
                  <a:tint val="23500"/>
                  <a:satMod val="160000"/>
                  <a:lumMod val="0"/>
                  <a:lumOff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128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8251D29-A9B1-4648-9967-BCD74C29CDC6}" type="datetime1">
              <a:rPr kumimoji="1" lang="ja-JP" altLang="en-US" smtClean="0"/>
              <a:t>2018/4/4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177080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8AC0A3E-0892-4075-A27E-EB961FF63478}" type="datetime1">
              <a:rPr kumimoji="1" lang="ja-JP" altLang="en-US" smtClean="0"/>
              <a:t>2018/4/4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31685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1DDF423-7705-491A-95F9-2F526686A5AE}" type="datetime1">
              <a:rPr kumimoji="1" lang="ja-JP" altLang="en-US" smtClean="0"/>
              <a:t>2018/4/4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124688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F2AE793-8433-40C0-8789-66A38A35907B}" type="datetime1">
              <a:rPr kumimoji="1" lang="ja-JP" altLang="en-US" smtClean="0"/>
              <a:t>2018/4/4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351178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39E4830-51E9-462B-A566-E408E0E4AE69}" type="datetime1">
              <a:rPr kumimoji="1" lang="ja-JP" altLang="en-US" smtClean="0"/>
              <a:t>2018/4/4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136869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1BD3BAE-D935-4F0E-92C5-5B74997FBCDD}" type="datetime1">
              <a:rPr kumimoji="1" lang="ja-JP" altLang="en-US" smtClean="0"/>
              <a:t>2018/4/4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194248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7CD019-00D5-496B-9FAE-D952E226A474}" type="datetime1">
              <a:rPr kumimoji="1" lang="ja-JP" altLang="en-US" smtClean="0"/>
              <a:t>2018/4/4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80393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D26C4-9AAD-4B13-B60C-00D68FA9AE93}" type="datetime1">
              <a:rPr kumimoji="1" lang="ja-JP" altLang="en-US" smtClean="0"/>
              <a:t>2018/4/4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71BD2-B24B-49C7-97A3-40EA2F9B79CF}" type="slidenum">
              <a:rPr kumimoji="1" lang="ja-JP" altLang="en-US" smtClean="0"/>
              <a:t>‹#›</a:t>
            </a:fld>
            <a:endParaRPr kumimoji="1" lang="ja-JP" altLang="en-US"/>
          </a:p>
        </p:txBody>
      </p:sp>
    </p:spTree>
    <p:extLst>
      <p:ext uri="{BB962C8B-B14F-4D97-AF65-F5344CB8AC3E}">
        <p14:creationId xmlns:p14="http://schemas.microsoft.com/office/powerpoint/2010/main" val="304107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1124744"/>
            <a:ext cx="7990656" cy="2259682"/>
          </a:xfrm>
        </p:spPr>
        <p:txBody>
          <a:bodyPr>
            <a:normAutofit/>
          </a:bodyPr>
          <a:lstStyle/>
          <a:p>
            <a:r>
              <a:rPr lang="en-US" altLang="ja-JP" sz="3600" dirty="0">
                <a:latin typeface="Meiryo" pitchFamily="34" charset="-128"/>
                <a:ea typeface="Meiryo" pitchFamily="34" charset="-128"/>
              </a:rPr>
              <a:t>A Genetic Algorithm for Scheduling of Data-Parallel Tasks on Multicore Architectures</a:t>
            </a:r>
            <a:endParaRPr kumimoji="1" lang="ja-JP" altLang="en-US" sz="3600" dirty="0"/>
          </a:p>
        </p:txBody>
      </p:sp>
      <p:sp>
        <p:nvSpPr>
          <p:cNvPr id="3" name="サブタイトル 2"/>
          <p:cNvSpPr>
            <a:spLocks noGrp="1"/>
          </p:cNvSpPr>
          <p:nvPr>
            <p:ph type="subTitle" idx="1"/>
          </p:nvPr>
        </p:nvSpPr>
        <p:spPr>
          <a:xfrm>
            <a:off x="1371600" y="4196680"/>
            <a:ext cx="6400800" cy="1752600"/>
          </a:xfrm>
        </p:spPr>
        <p:txBody>
          <a:bodyPr/>
          <a:lstStyle/>
          <a:p>
            <a:r>
              <a:rPr lang="en-US" altLang="ja-JP" dirty="0" smtClean="0"/>
              <a:t>YANG LIU</a:t>
            </a:r>
          </a:p>
          <a:p>
            <a:r>
              <a:rPr lang="en-US" altLang="ja-JP" dirty="0" err="1" smtClean="0"/>
              <a:t>Tomiyama</a:t>
            </a:r>
            <a:r>
              <a:rPr lang="en-US" altLang="ja-JP" dirty="0" smtClean="0"/>
              <a:t>-Lab</a:t>
            </a:r>
          </a:p>
          <a:p>
            <a:r>
              <a:rPr lang="en-US" altLang="ja-JP" dirty="0" err="1" smtClean="0"/>
              <a:t>Ritsumeikan</a:t>
            </a:r>
            <a:r>
              <a:rPr lang="en-US" altLang="ja-JP" dirty="0" smtClean="0"/>
              <a:t> Univ.</a:t>
            </a:r>
            <a:endParaRPr kumimoji="1" lang="ja-JP" altLang="en-US" dirty="0"/>
          </a:p>
        </p:txBody>
      </p:sp>
      <p:sp>
        <p:nvSpPr>
          <p:cNvPr id="4" name="スライド番号プレースホルダー 3"/>
          <p:cNvSpPr>
            <a:spLocks noGrp="1"/>
          </p:cNvSpPr>
          <p:nvPr>
            <p:ph type="sldNum" sz="quarter" idx="12"/>
          </p:nvPr>
        </p:nvSpPr>
        <p:spPr>
          <a:xfrm>
            <a:off x="6995714" y="6482418"/>
            <a:ext cx="2133600" cy="365125"/>
          </a:xfrm>
        </p:spPr>
        <p:txBody>
          <a:bodyPr vert="horz" lIns="91440" tIns="45720" rIns="91440" bIns="45720" rtlCol="0" anchor="ctr"/>
          <a:lstStyle/>
          <a:p>
            <a:fld id="{BED71BD2-B24B-49C7-97A3-40EA2F9B79CF}" type="slidenum">
              <a:rPr lang="ja-JP" altLang="en-US" sz="3600"/>
              <a:pPr/>
              <a:t>1</a:t>
            </a:fld>
            <a:endParaRPr lang="ja-JP" altLang="en-US" sz="3600"/>
          </a:p>
        </p:txBody>
      </p:sp>
    </p:spTree>
    <p:extLst>
      <p:ext uri="{BB962C8B-B14F-4D97-AF65-F5344CB8AC3E}">
        <p14:creationId xmlns:p14="http://schemas.microsoft.com/office/powerpoint/2010/main" val="1555566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5766" y="1764810"/>
            <a:ext cx="1600294" cy="3954076"/>
            <a:chOff x="-1224528" y="1642000"/>
            <a:chExt cx="1600294" cy="3954076"/>
          </a:xfrm>
        </p:grpSpPr>
        <p:sp>
          <p:nvSpPr>
            <p:cNvPr id="50" name="圆角矩形 49"/>
            <p:cNvSpPr/>
            <p:nvPr/>
          </p:nvSpPr>
          <p:spPr>
            <a:xfrm>
              <a:off x="-1222022" y="1642000"/>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pitchFamily="34" charset="-128"/>
                  <a:ea typeface="Meiryo" pitchFamily="34" charset="-128"/>
                </a:rPr>
                <a:t>染色体の初期化</a:t>
              </a:r>
              <a:endParaRPr lang="zh-CN" altLang="en-US" sz="1400" dirty="0">
                <a:latin typeface="Meiryo" pitchFamily="34" charset="-128"/>
                <a:ea typeface="Meiryo" pitchFamily="34" charset="-128"/>
              </a:endParaRPr>
            </a:p>
          </p:txBody>
        </p:sp>
        <p:sp>
          <p:nvSpPr>
            <p:cNvPr id="51" name="圆角矩形 50"/>
            <p:cNvSpPr/>
            <p:nvPr/>
          </p:nvSpPr>
          <p:spPr>
            <a:xfrm>
              <a:off x="-1222022" y="2487013"/>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latin typeface="Meiryo" pitchFamily="34" charset="-128"/>
                  <a:ea typeface="Meiryo" pitchFamily="34" charset="-128"/>
                </a:rPr>
                <a:t>適応性の評価</a:t>
              </a:r>
              <a:endParaRPr lang="zh-CN" altLang="en-US" sz="1400" dirty="0">
                <a:latin typeface="Meiryo" pitchFamily="34" charset="-128"/>
                <a:ea typeface="Meiryo" pitchFamily="34" charset="-128"/>
              </a:endParaRPr>
            </a:p>
          </p:txBody>
        </p:sp>
        <p:sp>
          <p:nvSpPr>
            <p:cNvPr id="52" name="圆角矩形 51"/>
            <p:cNvSpPr/>
            <p:nvPr/>
          </p:nvSpPr>
          <p:spPr>
            <a:xfrm>
              <a:off x="-1224528" y="5040034"/>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latin typeface="Meiryo" pitchFamily="34" charset="-128"/>
                  <a:ea typeface="Meiryo" pitchFamily="34" charset="-128"/>
                </a:rPr>
                <a:t>突然変異</a:t>
              </a:r>
              <a:endParaRPr lang="en-US" altLang="ja-JP" sz="1400" dirty="0" smtClean="0">
                <a:latin typeface="Meiryo" pitchFamily="34" charset="-128"/>
                <a:ea typeface="Meiryo" pitchFamily="34" charset="-128"/>
              </a:endParaRPr>
            </a:p>
          </p:txBody>
        </p:sp>
        <p:sp>
          <p:nvSpPr>
            <p:cNvPr id="54" name="圆角矩形 53"/>
            <p:cNvSpPr/>
            <p:nvPr/>
          </p:nvSpPr>
          <p:spPr>
            <a:xfrm>
              <a:off x="-1222022" y="4183252"/>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pitchFamily="34" charset="-128"/>
                  <a:ea typeface="Meiryo" pitchFamily="34" charset="-128"/>
                </a:rPr>
                <a:t>交叉</a:t>
              </a:r>
              <a:endParaRPr lang="zh-CN" altLang="en-US" sz="1400" dirty="0">
                <a:latin typeface="Meiryo" pitchFamily="34" charset="-128"/>
                <a:ea typeface="Meiryo" pitchFamily="34" charset="-128"/>
              </a:endParaRPr>
            </a:p>
          </p:txBody>
        </p:sp>
        <p:cxnSp>
          <p:nvCxnSpPr>
            <p:cNvPr id="56" name="直接箭头连接符 55"/>
            <p:cNvCxnSpPr>
              <a:stCxn id="50" idx="2"/>
              <a:endCxn id="51" idx="0"/>
            </p:cNvCxnSpPr>
            <p:nvPr/>
          </p:nvCxnSpPr>
          <p:spPr>
            <a:xfrm>
              <a:off x="-423128" y="2198042"/>
              <a:ext cx="0" cy="2889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64" idx="2"/>
              <a:endCxn id="54" idx="0"/>
            </p:cNvCxnSpPr>
            <p:nvPr/>
          </p:nvCxnSpPr>
          <p:spPr>
            <a:xfrm>
              <a:off x="-423128" y="3899836"/>
              <a:ext cx="0" cy="2834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4" idx="2"/>
              <a:endCxn id="52" idx="0"/>
            </p:cNvCxnSpPr>
            <p:nvPr/>
          </p:nvCxnSpPr>
          <p:spPr>
            <a:xfrm flipH="1">
              <a:off x="-425634" y="4739294"/>
              <a:ext cx="2506" cy="3007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2" idx="1"/>
              <a:endCxn id="51" idx="1"/>
            </p:cNvCxnSpPr>
            <p:nvPr/>
          </p:nvCxnSpPr>
          <p:spPr>
            <a:xfrm rot="10800000" flipH="1">
              <a:off x="-1224528" y="2765034"/>
              <a:ext cx="2506" cy="2553021"/>
            </a:xfrm>
            <a:prstGeom prst="bentConnector3">
              <a:avLst>
                <a:gd name="adj1" fmla="val -1054820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22022" y="3343794"/>
              <a:ext cx="1597788" cy="5560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pitchFamily="34" charset="-128"/>
                  <a:ea typeface="Meiryo" pitchFamily="34" charset="-128"/>
                </a:rPr>
                <a:t>次に繫殖する個体の選択</a:t>
              </a:r>
              <a:endParaRPr lang="zh-CN" altLang="en-US" sz="1400" dirty="0">
                <a:latin typeface="Meiryo" pitchFamily="34" charset="-128"/>
                <a:ea typeface="Meiryo" pitchFamily="34" charset="-128"/>
              </a:endParaRPr>
            </a:p>
          </p:txBody>
        </p:sp>
        <p:cxnSp>
          <p:nvCxnSpPr>
            <p:cNvPr id="65" name="直接箭头连接符 64"/>
            <p:cNvCxnSpPr>
              <a:stCxn id="51" idx="2"/>
              <a:endCxn id="64" idx="0"/>
            </p:cNvCxnSpPr>
            <p:nvPr/>
          </p:nvCxnSpPr>
          <p:spPr>
            <a:xfrm>
              <a:off x="-423128" y="3043055"/>
              <a:ext cx="0" cy="3007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5"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mtClean="0">
                <a:latin typeface="Meiryo" pitchFamily="34" charset="-128"/>
                <a:ea typeface="Meiryo" pitchFamily="34" charset="-128"/>
              </a:rPr>
              <a:t>次に繫殖する個体の選択</a:t>
            </a:r>
            <a:endParaRPr lang="zh-CN" altLang="en-US" dirty="0">
              <a:latin typeface="Meiryo" pitchFamily="34" charset="-128"/>
              <a:ea typeface="Meiryo" pitchFamily="34" charset="-128"/>
            </a:endParaRPr>
          </a:p>
        </p:txBody>
      </p:sp>
      <p:sp>
        <p:nvSpPr>
          <p:cNvPr id="16" name="灯片编号占位符 3"/>
          <p:cNvSpPr>
            <a:spLocks noGrp="1"/>
          </p:cNvSpPr>
          <p:nvPr>
            <p:ph type="sldNum" sz="quarter" idx="12"/>
          </p:nvPr>
        </p:nvSpPr>
        <p:spPr>
          <a:xfrm>
            <a:off x="6553200" y="6356350"/>
            <a:ext cx="2133600" cy="365125"/>
          </a:xfrm>
        </p:spPr>
        <p:txBody>
          <a:bodyPr/>
          <a:lstStyle/>
          <a:p>
            <a:fld id="{BED71BD2-B24B-49C7-97A3-40EA2F9B79CF}" type="slidenum">
              <a:rPr lang="ja-JP" altLang="en-US" smtClean="0"/>
              <a:pPr/>
              <a:t>10</a:t>
            </a:fld>
            <a:endParaRPr lang="ja-JP" altLang="en-US" dirty="0"/>
          </a:p>
        </p:txBody>
      </p:sp>
      <p:sp>
        <p:nvSpPr>
          <p:cNvPr id="17" name="TextBox 16"/>
          <p:cNvSpPr txBox="1"/>
          <p:nvPr/>
        </p:nvSpPr>
        <p:spPr>
          <a:xfrm>
            <a:off x="2320426" y="1842947"/>
            <a:ext cx="6696744" cy="584775"/>
          </a:xfrm>
          <a:prstGeom prst="rect">
            <a:avLst/>
          </a:prstGeom>
          <a:noFill/>
        </p:spPr>
        <p:txBody>
          <a:bodyPr wrap="square" rtlCol="0">
            <a:spAutoFit/>
          </a:bodyPr>
          <a:lstStyle/>
          <a:p>
            <a:pPr algn="ctr"/>
            <a:r>
              <a:rPr lang="ja-JP" altLang="en-US" sz="1600" dirty="0" smtClean="0">
                <a:latin typeface="Meiryo" pitchFamily="34" charset="-128"/>
                <a:ea typeface="Meiryo" pitchFamily="34" charset="-128"/>
              </a:rPr>
              <a:t>次に繫殖する個</a:t>
            </a:r>
            <a:r>
              <a:rPr lang="ja-JP" altLang="en-US" sz="1600" dirty="0">
                <a:latin typeface="Meiryo" pitchFamily="34" charset="-128"/>
                <a:ea typeface="Meiryo" pitchFamily="34" charset="-128"/>
              </a:rPr>
              <a:t>体の選</a:t>
            </a:r>
            <a:r>
              <a:rPr lang="ja-JP" altLang="en-US" sz="1600" dirty="0" smtClean="0">
                <a:latin typeface="Meiryo" pitchFamily="34" charset="-128"/>
                <a:ea typeface="Meiryo" pitchFamily="34" charset="-128"/>
              </a:rPr>
              <a:t>択をうまく選択できないと、局部最適解に落ちる可能性があるので、本研究は以下の選択アルゴリズムを設計しました。</a:t>
            </a:r>
            <a:endParaRPr lang="zh-CN" altLang="en-US" sz="1600" dirty="0">
              <a:latin typeface="Meiryo" pitchFamily="34" charset="-128"/>
              <a:ea typeface="Meiryo" pitchFamily="34" charset="-128"/>
            </a:endParaRPr>
          </a:p>
        </p:txBody>
      </p:sp>
      <p:sp>
        <p:nvSpPr>
          <p:cNvPr id="18" name="灯片编号占位符 3"/>
          <p:cNvSpPr txBox="1">
            <a:spLocks/>
          </p:cNvSpPr>
          <p:nvPr/>
        </p:nvSpPr>
        <p:spPr>
          <a:xfrm>
            <a:off x="6553200" y="6356350"/>
            <a:ext cx="21336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6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ED71BD2-B24B-49C7-97A3-40EA2F9B79CF}"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19" name="TextBox 18"/>
              <p:cNvSpPr txBox="1"/>
              <p:nvPr/>
            </p:nvSpPr>
            <p:spPr>
              <a:xfrm>
                <a:off x="2987824" y="2665943"/>
                <a:ext cx="1477392" cy="829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ja-JP" sz="2000" b="0" i="1" smtClean="0">
                              <a:latin typeface="Cambria Math"/>
                            </a:rPr>
                            <m:t>𝑆</m:t>
                          </m:r>
                        </m:e>
                        <m:sub>
                          <m:r>
                            <a:rPr lang="en-US" altLang="zh-CN" sz="2000" b="0" i="1" smtClean="0">
                              <a:latin typeface="Cambria Math"/>
                            </a:rPr>
                            <m:t>𝑖</m:t>
                          </m:r>
                        </m:sub>
                      </m:sSub>
                      <m:r>
                        <a:rPr lang="en-US" altLang="zh-CN" sz="2000" b="0" i="1" smtClean="0">
                          <a:latin typeface="Cambria Math"/>
                        </a:rPr>
                        <m:t>=</m:t>
                      </m:r>
                      <m:f>
                        <m:fPr>
                          <m:ctrlPr>
                            <a:rPr lang="en-US" altLang="zh-CN" sz="2000" b="0" i="1" smtClean="0">
                              <a:latin typeface="Cambria Math"/>
                            </a:rPr>
                          </m:ctrlPr>
                        </m:fPr>
                        <m:num>
                          <m:sSup>
                            <m:sSupPr>
                              <m:ctrlPr>
                                <a:rPr lang="en-US" altLang="zh-CN" sz="2000" b="0" i="1" smtClean="0">
                                  <a:latin typeface="Cambria Math"/>
                                </a:rPr>
                              </m:ctrlPr>
                            </m:sSupPr>
                            <m:e>
                              <m:r>
                                <a:rPr lang="en-US" altLang="zh-CN" sz="2000" b="0" i="1" smtClean="0">
                                  <a:latin typeface="Cambria Math"/>
                                </a:rPr>
                                <m:t>𝑒</m:t>
                              </m:r>
                            </m:e>
                            <m:sup>
                              <m:r>
                                <a:rPr lang="en-US" altLang="zh-CN" sz="2000" b="0" i="1" smtClean="0">
                                  <a:latin typeface="Cambria Math"/>
                                </a:rPr>
                                <m:t>−(</m:t>
                              </m:r>
                              <m:r>
                                <a:rPr lang="en-US" altLang="ja-JP" sz="2000" b="0" i="1" smtClean="0">
                                  <a:latin typeface="Cambria Math"/>
                                </a:rPr>
                                <m:t>𝛼</m:t>
                              </m:r>
                              <m:r>
                                <a:rPr lang="en-US" altLang="zh-CN" sz="2000" b="0" i="1" smtClean="0">
                                  <a:latin typeface="Cambria Math"/>
                                </a:rPr>
                                <m:t>𝑑</m:t>
                              </m:r>
                              <m:r>
                                <a:rPr lang="en-US" altLang="zh-CN" sz="2000" b="0" i="1" smtClean="0">
                                  <a:latin typeface="Cambria Math"/>
                                </a:rPr>
                                <m:t>)</m:t>
                              </m:r>
                            </m:sup>
                          </m:sSup>
                        </m:num>
                        <m:den>
                          <m:nary>
                            <m:naryPr>
                              <m:chr m:val="∑"/>
                              <m:supHide m:val="on"/>
                              <m:ctrlPr>
                                <a:rPr lang="en-US" altLang="zh-CN" sz="2000" b="0" i="1" smtClean="0">
                                  <a:latin typeface="Cambria Math"/>
                                </a:rPr>
                              </m:ctrlPr>
                            </m:naryPr>
                            <m:sub>
                              <m:r>
                                <m:rPr>
                                  <m:brk m:alnAt="7"/>
                                </m:rPr>
                                <a:rPr lang="en-US" altLang="zh-CN" sz="2000" b="0" i="1" smtClean="0">
                                  <a:latin typeface="Cambria Math"/>
                                </a:rPr>
                                <m:t>𝑗</m:t>
                              </m:r>
                            </m:sub>
                            <m:sup/>
                            <m:e>
                              <m:sSub>
                                <m:sSubPr>
                                  <m:ctrlPr>
                                    <a:rPr lang="en-US" altLang="zh-CN" sz="2000" b="0" i="1" smtClean="0">
                                      <a:latin typeface="Cambria Math"/>
                                    </a:rPr>
                                  </m:ctrlPr>
                                </m:sSubPr>
                                <m:e>
                                  <m:r>
                                    <a:rPr lang="en-US" altLang="ja-JP" sz="2000" b="0" i="1" smtClean="0">
                                      <a:latin typeface="Cambria Math"/>
                                    </a:rPr>
                                    <m:t>𝑆</m:t>
                                  </m:r>
                                </m:e>
                                <m:sub>
                                  <m:r>
                                    <a:rPr lang="en-US" altLang="zh-CN" sz="2000" b="0" i="1" smtClean="0">
                                      <a:latin typeface="Cambria Math"/>
                                    </a:rPr>
                                    <m:t>𝑗</m:t>
                                  </m:r>
                                </m:sub>
                              </m:sSub>
                            </m:e>
                          </m:nary>
                        </m:den>
                      </m:f>
                    </m:oMath>
                  </m:oMathPara>
                </a14:m>
                <a:endParaRPr lang="zh-CN" alt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987824" y="2665943"/>
                <a:ext cx="1477392" cy="829201"/>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103020" y="2708204"/>
                <a:ext cx="3833471" cy="830997"/>
              </a:xfrm>
              <a:prstGeom prst="rect">
                <a:avLst/>
              </a:prstGeom>
              <a:noFill/>
            </p:spPr>
            <p:txBody>
              <a:bodyPr wrap="square" rtlCol="0">
                <a:spAutoFit/>
              </a:bodyPr>
              <a:lstStyle/>
              <a:p>
                <a14:m>
                  <m:oMath xmlns:m="http://schemas.openxmlformats.org/officeDocument/2006/math">
                    <m:sSub>
                      <m:sSubPr>
                        <m:ctrlPr>
                          <a:rPr lang="en-US" altLang="zh-CN" sz="1200" i="1" smtClean="0">
                            <a:latin typeface="Cambria Math"/>
                          </a:rPr>
                        </m:ctrlPr>
                      </m:sSubPr>
                      <m:e>
                        <m:r>
                          <a:rPr lang="en-US" altLang="ja-JP" sz="1200" b="0" i="1" smtClean="0">
                            <a:latin typeface="Cambria Math"/>
                          </a:rPr>
                          <m:t>𝑆</m:t>
                        </m:r>
                      </m:e>
                      <m:sub>
                        <m:r>
                          <a:rPr lang="en-US" altLang="zh-CN" sz="1200" i="1">
                            <a:latin typeface="Cambria Math"/>
                          </a:rPr>
                          <m:t>𝑖</m:t>
                        </m:r>
                      </m:sub>
                    </m:sSub>
                  </m:oMath>
                </a14:m>
                <a:r>
                  <a:rPr lang="en-US" altLang="ja-JP" sz="1200" dirty="0" smtClean="0">
                    <a:latin typeface="Meiryo" pitchFamily="34" charset="-128"/>
                    <a:ea typeface="Meiryo" pitchFamily="34" charset="-128"/>
                  </a:rPr>
                  <a:t>:</a:t>
                </a:r>
                <a:r>
                  <a:rPr lang="ja-JP" altLang="en-US" sz="1200" dirty="0" smtClean="0">
                    <a:latin typeface="Meiryo" pitchFamily="34" charset="-128"/>
                    <a:ea typeface="Meiryo" pitchFamily="34" charset="-128"/>
                  </a:rPr>
                  <a:t>タスク</a:t>
                </a:r>
                <a:r>
                  <a:rPr lang="en-US" altLang="ja-JP" sz="1200" dirty="0" smtClean="0">
                    <a:latin typeface="Meiryo" pitchFamily="34" charset="-128"/>
                    <a:ea typeface="Meiryo" pitchFamily="34" charset="-128"/>
                  </a:rPr>
                  <a:t>i</a:t>
                </a:r>
                <a:r>
                  <a:rPr lang="ja-JP" altLang="en-US" sz="1200" dirty="0" smtClean="0">
                    <a:latin typeface="Meiryo" pitchFamily="34" charset="-128"/>
                    <a:ea typeface="Meiryo" pitchFamily="34" charset="-128"/>
                  </a:rPr>
                  <a:t>を繁殖スコア</a:t>
                </a:r>
                <a:endParaRPr lang="en-US" altLang="ja-JP" sz="1200" dirty="0" smtClean="0">
                  <a:latin typeface="Meiryo" pitchFamily="34" charset="-128"/>
                  <a:ea typeface="Meiryo" pitchFamily="34" charset="-128"/>
                </a:endParaRPr>
              </a:p>
              <a:p>
                <a14:m>
                  <m:oMath xmlns:m="http://schemas.openxmlformats.org/officeDocument/2006/math">
                    <m:r>
                      <a:rPr lang="en-US" altLang="zh-CN" sz="1200" i="1">
                        <a:latin typeface="Cambria Math"/>
                      </a:rPr>
                      <m:t>𝑑</m:t>
                    </m:r>
                  </m:oMath>
                </a14:m>
                <a:r>
                  <a:rPr lang="en-US" altLang="zh-CN" sz="1200" dirty="0" smtClean="0">
                    <a:latin typeface="Meiryo" pitchFamily="34" charset="-128"/>
                    <a:ea typeface="Meiryo" pitchFamily="34" charset="-128"/>
                  </a:rPr>
                  <a:t>:</a:t>
                </a:r>
                <a:r>
                  <a:rPr lang="ja-JP" altLang="en-US" sz="1200" dirty="0">
                    <a:latin typeface="Meiryo" pitchFamily="34" charset="-128"/>
                    <a:ea typeface="Meiryo" pitchFamily="34" charset="-128"/>
                  </a:rPr>
                  <a:t>タスク</a:t>
                </a:r>
                <a:r>
                  <a:rPr lang="en-US" altLang="ja-JP" sz="1200" dirty="0" smtClean="0">
                    <a:latin typeface="Meiryo" pitchFamily="34" charset="-128"/>
                    <a:ea typeface="Meiryo" pitchFamily="34" charset="-128"/>
                  </a:rPr>
                  <a:t>i</a:t>
                </a:r>
                <a:r>
                  <a:rPr lang="ja-JP" altLang="en-US" sz="1200" dirty="0" smtClean="0">
                    <a:latin typeface="Meiryo" pitchFamily="34" charset="-128"/>
                    <a:ea typeface="Meiryo" pitchFamily="34" charset="-128"/>
                  </a:rPr>
                  <a:t>のスケージュリング長とこの世代で最短の</a:t>
                </a:r>
                <a:r>
                  <a:rPr lang="ja-JP" altLang="en-US" sz="1200" dirty="0">
                    <a:latin typeface="Meiryo" pitchFamily="34" charset="-128"/>
                    <a:ea typeface="Meiryo" pitchFamily="34" charset="-128"/>
                  </a:rPr>
                  <a:t>のスケージュリング</a:t>
                </a:r>
                <a:r>
                  <a:rPr lang="ja-JP" altLang="en-US" sz="1200" dirty="0" smtClean="0">
                    <a:latin typeface="Meiryo" pitchFamily="34" charset="-128"/>
                    <a:ea typeface="Meiryo" pitchFamily="34" charset="-128"/>
                  </a:rPr>
                  <a:t>長の差</a:t>
                </a:r>
                <a:endParaRPr lang="en-US" altLang="ja-JP" sz="1200" dirty="0" smtClean="0">
                  <a:latin typeface="Meiryo" pitchFamily="34" charset="-128"/>
                  <a:ea typeface="Meiryo" pitchFamily="34" charset="-128"/>
                </a:endParaRPr>
              </a:p>
              <a:p>
                <a14:m>
                  <m:oMath xmlns:m="http://schemas.openxmlformats.org/officeDocument/2006/math">
                    <m:r>
                      <a:rPr lang="en-US" altLang="ja-JP" sz="1200" i="1">
                        <a:latin typeface="Cambria Math"/>
                      </a:rPr>
                      <m:t>𝛼</m:t>
                    </m:r>
                  </m:oMath>
                </a14:m>
                <a:r>
                  <a:rPr lang="ja-JP" altLang="en-US" sz="1200" dirty="0" smtClean="0">
                    <a:latin typeface="Meiryo" pitchFamily="34" charset="-128"/>
                    <a:ea typeface="Meiryo" pitchFamily="34" charset="-128"/>
                  </a:rPr>
                  <a:t>：定数、この定数大きくすると選択はより集中する</a:t>
                </a:r>
                <a:endParaRPr lang="zh-CN" altLang="en-US" sz="1200" dirty="0">
                  <a:latin typeface="Meiryo" pitchFamily="34" charset="-128"/>
                  <a:ea typeface="Meiryo" pitchFamily="34" charset="-128"/>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103020" y="2708204"/>
                <a:ext cx="3833471" cy="830997"/>
              </a:xfrm>
              <a:prstGeom prst="rect">
                <a:avLst/>
              </a:prstGeom>
              <a:blipFill rotWithShape="1">
                <a:blip r:embed="rId3"/>
                <a:stretch>
                  <a:fillRect b="-5109"/>
                </a:stretch>
              </a:blipFill>
            </p:spPr>
            <p:txBody>
              <a:bodyPr/>
              <a:lstStyle/>
              <a:p>
                <a:r>
                  <a:rPr lang="zh-CN" altLang="en-US">
                    <a:noFill/>
                  </a:rPr>
                  <a:t> </a:t>
                </a:r>
              </a:p>
            </p:txBody>
          </p:sp>
        </mc:Fallback>
      </mc:AlternateContent>
      <p:graphicFrame>
        <p:nvGraphicFramePr>
          <p:cNvPr id="21" name="图表 20"/>
          <p:cNvGraphicFramePr/>
          <p:nvPr>
            <p:extLst>
              <p:ext uri="{D42A27DB-BD31-4B8C-83A1-F6EECF244321}">
                <p14:modId xmlns:p14="http://schemas.microsoft.com/office/powerpoint/2010/main" val="2466873886"/>
              </p:ext>
            </p:extLst>
          </p:nvPr>
        </p:nvGraphicFramePr>
        <p:xfrm>
          <a:off x="2303621" y="3953211"/>
          <a:ext cx="2736304" cy="2212355"/>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5103020" y="4587963"/>
            <a:ext cx="3717452"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itchFamily="34" charset="0"/>
              <a:buChar char="•"/>
            </a:pPr>
            <a:r>
              <a:rPr lang="ja-JP" altLang="en-US" sz="1200" dirty="0" smtClean="0">
                <a:latin typeface="Meiryo" pitchFamily="34" charset="-128"/>
                <a:ea typeface="Meiryo" pitchFamily="34" charset="-128"/>
              </a:rPr>
              <a:t>スケ</a:t>
            </a:r>
            <a:r>
              <a:rPr lang="ja-JP" altLang="en-US" sz="1200" dirty="0">
                <a:latin typeface="Meiryo" pitchFamily="34" charset="-128"/>
                <a:ea typeface="Meiryo" pitchFamily="34" charset="-128"/>
              </a:rPr>
              <a:t>ージュリング</a:t>
            </a:r>
            <a:r>
              <a:rPr lang="ja-JP" altLang="en-US" sz="1200" dirty="0" smtClean="0">
                <a:latin typeface="Meiryo" pitchFamily="34" charset="-128"/>
                <a:ea typeface="Meiryo" pitchFamily="34" charset="-128"/>
              </a:rPr>
              <a:t>長が短いほど</a:t>
            </a:r>
            <a:r>
              <a:rPr lang="ja-JP" altLang="en-US" sz="1200" dirty="0">
                <a:latin typeface="Meiryo" pitchFamily="34" charset="-128"/>
                <a:ea typeface="Meiryo" pitchFamily="34" charset="-128"/>
              </a:rPr>
              <a:t>選出</a:t>
            </a:r>
            <a:r>
              <a:rPr lang="ja-JP" altLang="en-US" sz="1200" dirty="0" smtClean="0">
                <a:latin typeface="Meiryo" pitchFamily="34" charset="-128"/>
                <a:ea typeface="Meiryo" pitchFamily="34" charset="-128"/>
              </a:rPr>
              <a:t>された確率が高い（優秀な遺伝が残りやすい）</a:t>
            </a:r>
            <a:endParaRPr lang="en-US" altLang="ja-JP" sz="1200" dirty="0" smtClean="0">
              <a:latin typeface="Meiryo" pitchFamily="34" charset="-128"/>
              <a:ea typeface="Meiryo" pitchFamily="34" charset="-128"/>
            </a:endParaRPr>
          </a:p>
          <a:p>
            <a:pPr marL="285750" indent="-285750">
              <a:buFont typeface="Arial" pitchFamily="34" charset="0"/>
              <a:buChar char="•"/>
            </a:pPr>
            <a:endParaRPr lang="en-US" altLang="ja-JP" sz="1200" dirty="0" smtClean="0">
              <a:latin typeface="Meiryo" pitchFamily="34" charset="-128"/>
              <a:ea typeface="Meiryo" pitchFamily="34" charset="-128"/>
            </a:endParaRPr>
          </a:p>
          <a:p>
            <a:pPr marL="285750" indent="-285750">
              <a:buFont typeface="Arial" pitchFamily="34" charset="0"/>
              <a:buChar char="•"/>
            </a:pPr>
            <a:r>
              <a:rPr lang="ja-JP" altLang="en-US" sz="1200" dirty="0" smtClean="0">
                <a:latin typeface="Meiryo" pitchFamily="34" charset="-128"/>
                <a:ea typeface="Meiryo" pitchFamily="34" charset="-128"/>
              </a:rPr>
              <a:t>複数回に</a:t>
            </a:r>
            <a:r>
              <a:rPr lang="ja-JP" altLang="en-US" sz="1200" dirty="0">
                <a:latin typeface="Meiryo" pitchFamily="34" charset="-128"/>
                <a:ea typeface="Meiryo" pitchFamily="34" charset="-128"/>
              </a:rPr>
              <a:t>選出</a:t>
            </a:r>
            <a:r>
              <a:rPr lang="ja-JP" altLang="en-US" sz="1200" dirty="0" smtClean="0">
                <a:latin typeface="Meiryo" pitchFamily="34" charset="-128"/>
                <a:ea typeface="Meiryo" pitchFamily="34" charset="-128"/>
              </a:rPr>
              <a:t>される可能もある</a:t>
            </a:r>
            <a:endParaRPr lang="en-US" altLang="ja-JP" sz="1200" dirty="0" smtClean="0">
              <a:latin typeface="Meiryo" pitchFamily="34" charset="-128"/>
              <a:ea typeface="Meiryo" pitchFamily="34" charset="-128"/>
            </a:endParaRPr>
          </a:p>
          <a:p>
            <a:pPr marL="285750" indent="-285750">
              <a:buFont typeface="Arial" pitchFamily="34" charset="0"/>
              <a:buChar char="•"/>
            </a:pPr>
            <a:endParaRPr lang="en-US" altLang="ja-JP" sz="1200" dirty="0" smtClean="0">
              <a:latin typeface="Meiryo" pitchFamily="34" charset="-128"/>
              <a:ea typeface="Meiryo" pitchFamily="34" charset="-128"/>
            </a:endParaRPr>
          </a:p>
          <a:p>
            <a:pPr marL="285750" indent="-285750">
              <a:buFont typeface="Arial" pitchFamily="34" charset="0"/>
              <a:buChar char="•"/>
            </a:pPr>
            <a:r>
              <a:rPr lang="ja-JP" altLang="en-US" sz="1200" dirty="0">
                <a:latin typeface="Meiryo" pitchFamily="34" charset="-128"/>
                <a:ea typeface="Meiryo" pitchFamily="34" charset="-128"/>
              </a:rPr>
              <a:t>スケージュリング</a:t>
            </a:r>
            <a:r>
              <a:rPr lang="ja-JP" altLang="en-US" sz="1200" dirty="0" smtClean="0">
                <a:latin typeface="Meiryo" pitchFamily="34" charset="-128"/>
                <a:ea typeface="Meiryo" pitchFamily="34" charset="-128"/>
              </a:rPr>
              <a:t>長が長い染色体も</a:t>
            </a:r>
            <a:r>
              <a:rPr lang="ja-JP" altLang="en-US" sz="1200" dirty="0">
                <a:latin typeface="Meiryo" pitchFamily="34" charset="-128"/>
                <a:ea typeface="Meiryo" pitchFamily="34" charset="-128"/>
              </a:rPr>
              <a:t>選出</a:t>
            </a:r>
            <a:r>
              <a:rPr lang="ja-JP" altLang="en-US" sz="1200" dirty="0" smtClean="0">
                <a:latin typeface="Meiryo" pitchFamily="34" charset="-128"/>
                <a:ea typeface="Meiryo" pitchFamily="34" charset="-128"/>
              </a:rPr>
              <a:t>された可能がある（</a:t>
            </a:r>
            <a:r>
              <a:rPr lang="ja-JP" altLang="en-US" sz="1200" dirty="0">
                <a:latin typeface="Meiryo" pitchFamily="34" charset="-128"/>
                <a:ea typeface="Meiryo" pitchFamily="34" charset="-128"/>
              </a:rPr>
              <a:t>局部最適解</a:t>
            </a:r>
            <a:r>
              <a:rPr lang="ja-JP" altLang="en-US" sz="1200" dirty="0" smtClean="0">
                <a:latin typeface="Meiryo" pitchFamily="34" charset="-128"/>
                <a:ea typeface="Meiryo" pitchFamily="34" charset="-128"/>
              </a:rPr>
              <a:t>に落ちにくい）</a:t>
            </a:r>
            <a:endParaRPr lang="en-US" altLang="ja-JP" sz="1200" dirty="0" smtClean="0">
              <a:latin typeface="Meiryo" pitchFamily="34" charset="-128"/>
              <a:ea typeface="Meiryo" pitchFamily="34" charset="-128"/>
            </a:endParaRPr>
          </a:p>
        </p:txBody>
      </p:sp>
      <p:sp>
        <p:nvSpPr>
          <p:cNvPr id="23" name="矩形 22"/>
          <p:cNvSpPr/>
          <p:nvPr/>
        </p:nvSpPr>
        <p:spPr>
          <a:xfrm>
            <a:off x="1174660" y="6396335"/>
            <a:ext cx="5118811" cy="461665"/>
          </a:xfrm>
          <a:prstGeom prst="rect">
            <a:avLst/>
          </a:prstGeom>
        </p:spPr>
        <p:txBody>
          <a:bodyPr wrap="square">
            <a:spAutoFit/>
          </a:bodyPr>
          <a:lstStyle/>
          <a:p>
            <a:pPr algn="ctr">
              <a:defRPr sz="1200" b="0" i="0" u="none" strike="noStrike" kern="1200" baseline="0">
                <a:solidFill>
                  <a:prstClr val="black"/>
                </a:solidFill>
                <a:latin typeface="Meiryo" pitchFamily="34" charset="-128"/>
                <a:ea typeface="Meiryo" pitchFamily="34" charset="-128"/>
                <a:cs typeface="+mn-cs"/>
              </a:defRPr>
            </a:pPr>
            <a:r>
              <a:rPr lang="ja-JP" altLang="en-US" dirty="0">
                <a:latin typeface="Meiryo" pitchFamily="34" charset="-128"/>
                <a:ea typeface="Meiryo" pitchFamily="34" charset="-128"/>
              </a:rPr>
              <a:t>上記計</a:t>
            </a:r>
            <a:r>
              <a:rPr lang="ja-JP" altLang="en-US" dirty="0" smtClean="0">
                <a:latin typeface="Meiryo" pitchFamily="34" charset="-128"/>
                <a:ea typeface="Meiryo" pitchFamily="34" charset="-128"/>
              </a:rPr>
              <a:t>算されたスコアからル</a:t>
            </a:r>
            <a:r>
              <a:rPr lang="ja-JP" altLang="en-US" dirty="0">
                <a:latin typeface="Meiryo" pitchFamily="34" charset="-128"/>
                <a:ea typeface="Meiryo" pitchFamily="34" charset="-128"/>
              </a:rPr>
              <a:t>ー</a:t>
            </a:r>
            <a:r>
              <a:rPr lang="ja-JP" altLang="en-US" dirty="0" smtClean="0">
                <a:latin typeface="Meiryo" pitchFamily="34" charset="-128"/>
                <a:ea typeface="Meiryo" pitchFamily="34" charset="-128"/>
              </a:rPr>
              <a:t>レットを作り</a:t>
            </a:r>
            <a:endParaRPr lang="en-US" altLang="ja-JP" dirty="0" smtClean="0">
              <a:latin typeface="Meiryo" pitchFamily="34" charset="-128"/>
              <a:ea typeface="Meiryo" pitchFamily="34" charset="-128"/>
            </a:endParaRPr>
          </a:p>
          <a:p>
            <a:pPr algn="ctr">
              <a:defRPr sz="1200" b="0" i="0" u="none" strike="noStrike" kern="1200" baseline="0">
                <a:solidFill>
                  <a:prstClr val="black"/>
                </a:solidFill>
                <a:latin typeface="Meiryo" pitchFamily="34" charset="-128"/>
                <a:ea typeface="Meiryo" pitchFamily="34" charset="-128"/>
                <a:cs typeface="+mn-cs"/>
              </a:defRPr>
            </a:pPr>
            <a:r>
              <a:rPr lang="ja-JP" altLang="en-US" dirty="0">
                <a:latin typeface="Meiryo" pitchFamily="34" charset="-128"/>
                <a:ea typeface="Meiryo" pitchFamily="34" charset="-128"/>
              </a:rPr>
              <a:t>複</a:t>
            </a:r>
            <a:r>
              <a:rPr lang="ja-JP" altLang="en-US" dirty="0" smtClean="0">
                <a:latin typeface="Meiryo" pitchFamily="34" charset="-128"/>
                <a:ea typeface="Meiryo" pitchFamily="34" charset="-128"/>
              </a:rPr>
              <a:t>数回</a:t>
            </a:r>
            <a:r>
              <a:rPr lang="ja-JP" altLang="en-US" dirty="0">
                <a:latin typeface="Meiryo" pitchFamily="34" charset="-128"/>
                <a:ea typeface="Meiryo" pitchFamily="34" charset="-128"/>
              </a:rPr>
              <a:t>ルー</a:t>
            </a:r>
            <a:r>
              <a:rPr lang="ja-JP" altLang="en-US" dirty="0" smtClean="0">
                <a:latin typeface="Meiryo" pitchFamily="34" charset="-128"/>
                <a:ea typeface="Meiryo" pitchFamily="34" charset="-128"/>
              </a:rPr>
              <a:t>レットを回し、</a:t>
            </a:r>
            <a:r>
              <a:rPr lang="ja-JP" altLang="en-US" dirty="0">
                <a:latin typeface="Meiryo" pitchFamily="34" charset="-128"/>
                <a:ea typeface="Meiryo" pitchFamily="34" charset="-128"/>
              </a:rPr>
              <a:t>次に繫殖する</a:t>
            </a:r>
            <a:r>
              <a:rPr lang="ja-JP" altLang="en-US" dirty="0" smtClean="0">
                <a:latin typeface="Meiryo" pitchFamily="34" charset="-128"/>
                <a:ea typeface="Meiryo" pitchFamily="34" charset="-128"/>
              </a:rPr>
              <a:t>個体の親を選出します</a:t>
            </a:r>
            <a:endParaRPr lang="ja-JP" altLang="en-US" dirty="0">
              <a:latin typeface="Meiryo" pitchFamily="34" charset="-128"/>
              <a:ea typeface="Meiryo" pitchFamily="34" charset="-128"/>
            </a:endParaRPr>
          </a:p>
        </p:txBody>
      </p:sp>
      <p:cxnSp>
        <p:nvCxnSpPr>
          <p:cNvPr id="24" name="直接箭头连接符 23"/>
          <p:cNvCxnSpPr/>
          <p:nvPr/>
        </p:nvCxnSpPr>
        <p:spPr>
          <a:xfrm flipH="1">
            <a:off x="2987824" y="3507843"/>
            <a:ext cx="288032" cy="14401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标注 24"/>
          <p:cNvSpPr/>
          <p:nvPr/>
        </p:nvSpPr>
        <p:spPr>
          <a:xfrm>
            <a:off x="4355976" y="3795420"/>
            <a:ext cx="2808312" cy="425213"/>
          </a:xfrm>
          <a:prstGeom prst="wedgeRoundRectCallout">
            <a:avLst>
              <a:gd name="adj1" fmla="val -81884"/>
              <a:gd name="adj2" fmla="val -67423"/>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200" dirty="0" smtClean="0">
                <a:latin typeface="Meiryo" pitchFamily="34" charset="-128"/>
                <a:ea typeface="Meiryo" pitchFamily="34" charset="-128"/>
              </a:rPr>
              <a:t>この値はルーレットの面積を決める</a:t>
            </a:r>
            <a:endParaRPr lang="zh-CN" altLang="en-US" sz="1200" dirty="0">
              <a:latin typeface="Meiryo" pitchFamily="34" charset="-128"/>
              <a:ea typeface="Meiryo" pitchFamily="34" charset="-128"/>
            </a:endParaRPr>
          </a:p>
        </p:txBody>
      </p:sp>
    </p:spTree>
    <p:extLst>
      <p:ext uri="{BB962C8B-B14F-4D97-AF65-F5344CB8AC3E}">
        <p14:creationId xmlns:p14="http://schemas.microsoft.com/office/powerpoint/2010/main" val="550931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p:cNvGraphicFramePr>
            <a:graphicFrameLocks noGrp="1"/>
          </p:cNvGraphicFramePr>
          <p:nvPr>
            <p:extLst>
              <p:ext uri="{D42A27DB-BD31-4B8C-83A1-F6EECF244321}">
                <p14:modId xmlns:p14="http://schemas.microsoft.com/office/powerpoint/2010/main" val="2666842547"/>
              </p:ext>
            </p:extLst>
          </p:nvPr>
        </p:nvGraphicFramePr>
        <p:xfrm>
          <a:off x="2771800" y="3700879"/>
          <a:ext cx="2016225" cy="609600"/>
        </p:xfrm>
        <a:graphic>
          <a:graphicData uri="http://schemas.openxmlformats.org/drawingml/2006/table">
            <a:tbl>
              <a:tblPr firstRow="1" bandRow="1">
                <a:tableStyleId>{0505E3EF-67EA-436B-97B2-0124C06EBD24}</a:tableStyleId>
              </a:tblPr>
              <a:tblGrid>
                <a:gridCol w="403245"/>
                <a:gridCol w="403245"/>
                <a:gridCol w="403245"/>
                <a:gridCol w="403245"/>
                <a:gridCol w="403245"/>
              </a:tblGrid>
              <a:tr h="226750">
                <a:tc>
                  <a:txBody>
                    <a:bodyPr/>
                    <a:lstStyle/>
                    <a:p>
                      <a:r>
                        <a:rPr lang="en-US" altLang="ja-JP" sz="1400" dirty="0" smtClean="0"/>
                        <a:t>1</a:t>
                      </a:r>
                      <a:endParaRPr lang="zh-CN" altLang="en-US" sz="1400" dirty="0"/>
                    </a:p>
                  </a:txBody>
                  <a:tcPr/>
                </a:tc>
                <a:tc>
                  <a:txBody>
                    <a:bodyPr/>
                    <a:lstStyle/>
                    <a:p>
                      <a:r>
                        <a:rPr lang="en-US" altLang="ja-JP" sz="1400" dirty="0" smtClean="0"/>
                        <a:t>2</a:t>
                      </a:r>
                      <a:endParaRPr lang="zh-CN" altLang="en-US" sz="1400" dirty="0"/>
                    </a:p>
                  </a:txBody>
                  <a:tcPr/>
                </a:tc>
                <a:tc>
                  <a:txBody>
                    <a:bodyPr/>
                    <a:lstStyle/>
                    <a:p>
                      <a:r>
                        <a:rPr lang="en-US" altLang="zh-CN" sz="1400" dirty="0" smtClean="0"/>
                        <a:t>3</a:t>
                      </a:r>
                      <a:endParaRPr lang="zh-CN" altLang="en-US" sz="1400" dirty="0"/>
                    </a:p>
                  </a:txBody>
                  <a:tcPr/>
                </a:tc>
                <a:tc>
                  <a:txBody>
                    <a:bodyPr/>
                    <a:lstStyle/>
                    <a:p>
                      <a:r>
                        <a:rPr lang="en-US" altLang="zh-CN" sz="1400" dirty="0" smtClean="0"/>
                        <a:t>4</a:t>
                      </a:r>
                      <a:endParaRPr lang="zh-CN" altLang="en-US" sz="1400" dirty="0"/>
                    </a:p>
                  </a:txBody>
                  <a:tcPr/>
                </a:tc>
                <a:tc>
                  <a:txBody>
                    <a:bodyPr/>
                    <a:lstStyle/>
                    <a:p>
                      <a:r>
                        <a:rPr lang="en-US" altLang="zh-CN" sz="1400" dirty="0" smtClean="0"/>
                        <a:t>5</a:t>
                      </a:r>
                      <a:endParaRPr lang="zh-CN" altLang="en-US" sz="1400" dirty="0"/>
                    </a:p>
                  </a:txBody>
                  <a:tcPr/>
                </a:tc>
              </a:tr>
              <a:tr h="226750">
                <a:tc>
                  <a:txBody>
                    <a:bodyPr/>
                    <a:lstStyle/>
                    <a:p>
                      <a:r>
                        <a:rPr lang="en-US" altLang="zh-CN" sz="1400" dirty="0" smtClean="0"/>
                        <a:t>T1</a:t>
                      </a:r>
                      <a:endParaRPr lang="zh-CN" altLang="en-US" sz="1400" dirty="0"/>
                    </a:p>
                  </a:txBody>
                  <a:tcPr/>
                </a:tc>
                <a:tc>
                  <a:txBody>
                    <a:bodyPr/>
                    <a:lstStyle/>
                    <a:p>
                      <a:r>
                        <a:rPr lang="en-US" altLang="zh-CN" sz="1400" dirty="0" smtClean="0"/>
                        <a:t>T2</a:t>
                      </a:r>
                      <a:endParaRPr lang="zh-CN" altLang="en-US" sz="1400" dirty="0"/>
                    </a:p>
                  </a:txBody>
                  <a:tcPr/>
                </a:tc>
                <a:tc>
                  <a:txBody>
                    <a:bodyPr/>
                    <a:lstStyle/>
                    <a:p>
                      <a:r>
                        <a:rPr lang="en-US" altLang="zh-CN" sz="1400" dirty="0" smtClean="0"/>
                        <a:t>T4</a:t>
                      </a:r>
                      <a:endParaRPr lang="zh-CN" altLang="en-US" sz="1400" dirty="0"/>
                    </a:p>
                  </a:txBody>
                  <a:tcPr/>
                </a:tc>
                <a:tc>
                  <a:txBody>
                    <a:bodyPr/>
                    <a:lstStyle/>
                    <a:p>
                      <a:r>
                        <a:rPr lang="en-US" altLang="zh-CN" sz="1400" dirty="0" smtClean="0"/>
                        <a:t>T5</a:t>
                      </a:r>
                      <a:endParaRPr lang="zh-CN" altLang="en-US" sz="1400" dirty="0"/>
                    </a:p>
                  </a:txBody>
                  <a:tcPr/>
                </a:tc>
                <a:tc>
                  <a:txBody>
                    <a:bodyPr/>
                    <a:lstStyle/>
                    <a:p>
                      <a:r>
                        <a:rPr lang="en-US" altLang="zh-CN" sz="1400" dirty="0" smtClean="0"/>
                        <a:t>T3</a:t>
                      </a:r>
                      <a:endParaRPr lang="zh-CN" altLang="en-US" sz="1400" dirty="0"/>
                    </a:p>
                  </a:txBody>
                  <a:tcPr/>
                </a:tc>
              </a:tr>
            </a:tbl>
          </a:graphicData>
        </a:graphic>
      </p:graphicFrame>
      <p:grpSp>
        <p:nvGrpSpPr>
          <p:cNvPr id="14" name="组合 13"/>
          <p:cNvGrpSpPr/>
          <p:nvPr/>
        </p:nvGrpSpPr>
        <p:grpSpPr>
          <a:xfrm>
            <a:off x="375766" y="1764810"/>
            <a:ext cx="1600294" cy="3954076"/>
            <a:chOff x="-1224528" y="1642000"/>
            <a:chExt cx="1600294" cy="3954076"/>
          </a:xfrm>
        </p:grpSpPr>
        <p:sp>
          <p:nvSpPr>
            <p:cNvPr id="50" name="圆角矩形 49"/>
            <p:cNvSpPr/>
            <p:nvPr/>
          </p:nvSpPr>
          <p:spPr>
            <a:xfrm>
              <a:off x="-1222022" y="1642000"/>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pitchFamily="34" charset="-128"/>
                  <a:ea typeface="Meiryo" pitchFamily="34" charset="-128"/>
                </a:rPr>
                <a:t>染色体の初期化</a:t>
              </a:r>
              <a:endParaRPr lang="zh-CN" altLang="en-US" sz="1400" dirty="0">
                <a:latin typeface="Meiryo" pitchFamily="34" charset="-128"/>
                <a:ea typeface="Meiryo" pitchFamily="34" charset="-128"/>
              </a:endParaRPr>
            </a:p>
          </p:txBody>
        </p:sp>
        <p:sp>
          <p:nvSpPr>
            <p:cNvPr id="51" name="圆角矩形 50"/>
            <p:cNvSpPr/>
            <p:nvPr/>
          </p:nvSpPr>
          <p:spPr>
            <a:xfrm>
              <a:off x="-1222022" y="2487013"/>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latin typeface="Meiryo" pitchFamily="34" charset="-128"/>
                  <a:ea typeface="Meiryo" pitchFamily="34" charset="-128"/>
                </a:rPr>
                <a:t>適応性の評価</a:t>
              </a:r>
              <a:endParaRPr lang="zh-CN" altLang="en-US" sz="1400" dirty="0">
                <a:latin typeface="Meiryo" pitchFamily="34" charset="-128"/>
                <a:ea typeface="Meiryo" pitchFamily="34" charset="-128"/>
              </a:endParaRPr>
            </a:p>
          </p:txBody>
        </p:sp>
        <p:sp>
          <p:nvSpPr>
            <p:cNvPr id="52" name="圆角矩形 51"/>
            <p:cNvSpPr/>
            <p:nvPr/>
          </p:nvSpPr>
          <p:spPr>
            <a:xfrm>
              <a:off x="-1224528" y="5040034"/>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latin typeface="Meiryo" pitchFamily="34" charset="-128"/>
                  <a:ea typeface="Meiryo" pitchFamily="34" charset="-128"/>
                </a:rPr>
                <a:t>突然変異</a:t>
              </a:r>
              <a:endParaRPr lang="en-US" altLang="ja-JP" sz="1400" dirty="0" smtClean="0">
                <a:latin typeface="Meiryo" pitchFamily="34" charset="-128"/>
                <a:ea typeface="Meiryo" pitchFamily="34" charset="-128"/>
              </a:endParaRPr>
            </a:p>
          </p:txBody>
        </p:sp>
        <p:sp>
          <p:nvSpPr>
            <p:cNvPr id="54" name="圆角矩形 53"/>
            <p:cNvSpPr/>
            <p:nvPr/>
          </p:nvSpPr>
          <p:spPr>
            <a:xfrm>
              <a:off x="-1222022" y="4183252"/>
              <a:ext cx="1597788" cy="5560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pitchFamily="34" charset="-128"/>
                  <a:ea typeface="Meiryo" pitchFamily="34" charset="-128"/>
                </a:rPr>
                <a:t>交叉</a:t>
              </a:r>
              <a:endParaRPr lang="zh-CN" altLang="en-US" sz="1400" dirty="0">
                <a:latin typeface="Meiryo" pitchFamily="34" charset="-128"/>
                <a:ea typeface="Meiryo" pitchFamily="34" charset="-128"/>
              </a:endParaRPr>
            </a:p>
          </p:txBody>
        </p:sp>
        <p:cxnSp>
          <p:nvCxnSpPr>
            <p:cNvPr id="56" name="直接箭头连接符 55"/>
            <p:cNvCxnSpPr>
              <a:stCxn id="50" idx="2"/>
              <a:endCxn id="51" idx="0"/>
            </p:cNvCxnSpPr>
            <p:nvPr/>
          </p:nvCxnSpPr>
          <p:spPr>
            <a:xfrm>
              <a:off x="-423128" y="2198042"/>
              <a:ext cx="0" cy="2889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64" idx="2"/>
              <a:endCxn id="54" idx="0"/>
            </p:cNvCxnSpPr>
            <p:nvPr/>
          </p:nvCxnSpPr>
          <p:spPr>
            <a:xfrm>
              <a:off x="-423128" y="3899836"/>
              <a:ext cx="0" cy="2834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4" idx="2"/>
              <a:endCxn id="52" idx="0"/>
            </p:cNvCxnSpPr>
            <p:nvPr/>
          </p:nvCxnSpPr>
          <p:spPr>
            <a:xfrm flipH="1">
              <a:off x="-425634" y="4739294"/>
              <a:ext cx="2506" cy="3007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2" idx="1"/>
              <a:endCxn id="51" idx="1"/>
            </p:cNvCxnSpPr>
            <p:nvPr/>
          </p:nvCxnSpPr>
          <p:spPr>
            <a:xfrm rot="10800000" flipH="1">
              <a:off x="-1224528" y="2765034"/>
              <a:ext cx="2506" cy="2553021"/>
            </a:xfrm>
            <a:prstGeom prst="bentConnector3">
              <a:avLst>
                <a:gd name="adj1" fmla="val -1054820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22022" y="3343794"/>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pitchFamily="34" charset="-128"/>
                  <a:ea typeface="Meiryo" pitchFamily="34" charset="-128"/>
                </a:rPr>
                <a:t>次に繫殖する</a:t>
              </a:r>
              <a:r>
                <a:rPr lang="ja-JP" altLang="en-US" sz="1400" dirty="0" smtClean="0">
                  <a:latin typeface="Meiryo" pitchFamily="34" charset="-128"/>
                  <a:ea typeface="Meiryo" pitchFamily="34" charset="-128"/>
                </a:rPr>
                <a:t>個体の選択</a:t>
              </a:r>
              <a:endParaRPr lang="zh-CN" altLang="en-US" sz="1400" dirty="0">
                <a:latin typeface="Meiryo" pitchFamily="34" charset="-128"/>
                <a:ea typeface="Meiryo" pitchFamily="34" charset="-128"/>
              </a:endParaRPr>
            </a:p>
          </p:txBody>
        </p:sp>
        <p:cxnSp>
          <p:nvCxnSpPr>
            <p:cNvPr id="65" name="直接箭头连接符 64"/>
            <p:cNvCxnSpPr>
              <a:stCxn id="51" idx="2"/>
              <a:endCxn id="64" idx="0"/>
            </p:cNvCxnSpPr>
            <p:nvPr/>
          </p:nvCxnSpPr>
          <p:spPr>
            <a:xfrm>
              <a:off x="-423128" y="3043055"/>
              <a:ext cx="0" cy="3007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3" name="标题 2"/>
          <p:cNvSpPr>
            <a:spLocks noGrp="1"/>
          </p:cNvSpPr>
          <p:nvPr>
            <p:ph type="title"/>
          </p:nvPr>
        </p:nvSpPr>
        <p:spPr/>
        <p:txBody>
          <a:bodyPr>
            <a:normAutofit fontScale="90000"/>
          </a:bodyPr>
          <a:lstStyle/>
          <a:p>
            <a:r>
              <a:rPr lang="zh-CN" altLang="en-US" dirty="0">
                <a:latin typeface="Meiryo" pitchFamily="34" charset="-128"/>
                <a:ea typeface="Meiryo" pitchFamily="34" charset="-128"/>
              </a:rPr>
              <a:t>交叉</a:t>
            </a:r>
          </a:p>
        </p:txBody>
      </p:sp>
      <p:graphicFrame>
        <p:nvGraphicFramePr>
          <p:cNvPr id="15" name="表格 14"/>
          <p:cNvGraphicFramePr>
            <a:graphicFrameLocks noGrp="1"/>
          </p:cNvGraphicFramePr>
          <p:nvPr>
            <p:extLst>
              <p:ext uri="{D42A27DB-BD31-4B8C-83A1-F6EECF244321}">
                <p14:modId xmlns:p14="http://schemas.microsoft.com/office/powerpoint/2010/main" val="301634787"/>
              </p:ext>
            </p:extLst>
          </p:nvPr>
        </p:nvGraphicFramePr>
        <p:xfrm>
          <a:off x="2771801" y="2996952"/>
          <a:ext cx="2016225" cy="609600"/>
        </p:xfrm>
        <a:graphic>
          <a:graphicData uri="http://schemas.openxmlformats.org/drawingml/2006/table">
            <a:tbl>
              <a:tblPr firstRow="1" bandRow="1">
                <a:tableStyleId>{0505E3EF-67EA-436B-97B2-0124C06EBD24}</a:tableStyleId>
              </a:tblPr>
              <a:tblGrid>
                <a:gridCol w="403245"/>
                <a:gridCol w="403245"/>
                <a:gridCol w="403245"/>
                <a:gridCol w="403245"/>
                <a:gridCol w="403245"/>
              </a:tblGrid>
              <a:tr h="226750">
                <a:tc>
                  <a:txBody>
                    <a:bodyPr/>
                    <a:lstStyle/>
                    <a:p>
                      <a:r>
                        <a:rPr lang="en-US" altLang="ja-JP" sz="1400" dirty="0" smtClean="0"/>
                        <a:t>1</a:t>
                      </a:r>
                      <a:endParaRPr lang="zh-CN" altLang="en-US" sz="1400" dirty="0"/>
                    </a:p>
                  </a:txBody>
                  <a:tcPr/>
                </a:tc>
                <a:tc>
                  <a:txBody>
                    <a:bodyPr/>
                    <a:lstStyle/>
                    <a:p>
                      <a:r>
                        <a:rPr lang="en-US" altLang="ja-JP" sz="1400" dirty="0" smtClean="0"/>
                        <a:t>2</a:t>
                      </a:r>
                      <a:endParaRPr lang="zh-CN" altLang="en-US" sz="1400" dirty="0"/>
                    </a:p>
                  </a:txBody>
                  <a:tcPr/>
                </a:tc>
                <a:tc>
                  <a:txBody>
                    <a:bodyPr/>
                    <a:lstStyle/>
                    <a:p>
                      <a:r>
                        <a:rPr lang="en-US" altLang="ja-JP" sz="1400" dirty="0" smtClean="0"/>
                        <a:t>5</a:t>
                      </a:r>
                      <a:endParaRPr lang="zh-CN" altLang="en-US" sz="1400" dirty="0"/>
                    </a:p>
                  </a:txBody>
                  <a:tcPr/>
                </a:tc>
                <a:tc>
                  <a:txBody>
                    <a:bodyPr/>
                    <a:lstStyle/>
                    <a:p>
                      <a:r>
                        <a:rPr lang="en-US" altLang="zh-CN" sz="1400" dirty="0" smtClean="0"/>
                        <a:t>3</a:t>
                      </a:r>
                      <a:endParaRPr lang="zh-CN" altLang="en-US" sz="1400" dirty="0"/>
                    </a:p>
                  </a:txBody>
                  <a:tcPr/>
                </a:tc>
                <a:tc>
                  <a:txBody>
                    <a:bodyPr/>
                    <a:lstStyle/>
                    <a:p>
                      <a:r>
                        <a:rPr lang="en-US" altLang="zh-CN" sz="1400" dirty="0" smtClean="0"/>
                        <a:t>4</a:t>
                      </a:r>
                      <a:endParaRPr lang="zh-CN" altLang="en-US" sz="1400" dirty="0"/>
                    </a:p>
                  </a:txBody>
                  <a:tcPr/>
                </a:tc>
              </a:tr>
              <a:tr h="226750">
                <a:tc>
                  <a:txBody>
                    <a:bodyPr/>
                    <a:lstStyle/>
                    <a:p>
                      <a:r>
                        <a:rPr lang="en-US" altLang="zh-CN" sz="1400" dirty="0" smtClean="0"/>
                        <a:t>T1</a:t>
                      </a:r>
                      <a:endParaRPr lang="zh-CN" altLang="en-US" sz="1400" dirty="0"/>
                    </a:p>
                  </a:txBody>
                  <a:tcPr/>
                </a:tc>
                <a:tc>
                  <a:txBody>
                    <a:bodyPr/>
                    <a:lstStyle/>
                    <a:p>
                      <a:r>
                        <a:rPr lang="en-US" altLang="zh-CN" sz="1400" dirty="0" smtClean="0"/>
                        <a:t>T2</a:t>
                      </a:r>
                      <a:endParaRPr lang="zh-CN" altLang="en-US" sz="1400" dirty="0"/>
                    </a:p>
                  </a:txBody>
                  <a:tcPr/>
                </a:tc>
                <a:tc>
                  <a:txBody>
                    <a:bodyPr/>
                    <a:lstStyle/>
                    <a:p>
                      <a:r>
                        <a:rPr lang="en-US" altLang="zh-CN" sz="1400" dirty="0" smtClean="0"/>
                        <a:t>T3</a:t>
                      </a:r>
                      <a:endParaRPr lang="zh-CN" altLang="en-US" sz="1400" dirty="0"/>
                    </a:p>
                  </a:txBody>
                  <a:tcPr/>
                </a:tc>
                <a:tc>
                  <a:txBody>
                    <a:bodyPr/>
                    <a:lstStyle/>
                    <a:p>
                      <a:r>
                        <a:rPr lang="en-US" altLang="zh-CN" sz="1400" dirty="0" smtClean="0"/>
                        <a:t>T4</a:t>
                      </a:r>
                      <a:endParaRPr lang="zh-CN" altLang="en-US" sz="1400" dirty="0"/>
                    </a:p>
                  </a:txBody>
                  <a:tcPr/>
                </a:tc>
                <a:tc>
                  <a:txBody>
                    <a:bodyPr/>
                    <a:lstStyle/>
                    <a:p>
                      <a:r>
                        <a:rPr lang="en-US" altLang="zh-CN" sz="1400" dirty="0" smtClean="0"/>
                        <a:t>T5</a:t>
                      </a:r>
                      <a:endParaRPr lang="zh-CN" altLang="en-US" sz="1400" dirty="0"/>
                    </a:p>
                  </a:txBody>
                  <a:tcPr/>
                </a:tc>
              </a:tr>
            </a:tbl>
          </a:graphicData>
        </a:graphic>
      </p:graphicFrame>
      <p:sp>
        <p:nvSpPr>
          <p:cNvPr id="2" name="TextBox 1"/>
          <p:cNvSpPr txBox="1"/>
          <p:nvPr/>
        </p:nvSpPr>
        <p:spPr>
          <a:xfrm>
            <a:off x="2195736" y="1748444"/>
            <a:ext cx="6408712" cy="1077218"/>
          </a:xfrm>
          <a:prstGeom prst="rect">
            <a:avLst/>
          </a:prstGeom>
          <a:noFill/>
        </p:spPr>
        <p:txBody>
          <a:bodyPr wrap="square" rtlCol="0">
            <a:spAutoFit/>
          </a:bodyPr>
          <a:lstStyle/>
          <a:p>
            <a:r>
              <a:rPr lang="ja-JP" altLang="en-US" sz="1600" dirty="0">
                <a:latin typeface="Meiryo" pitchFamily="34" charset="-128"/>
                <a:ea typeface="Meiryo" pitchFamily="34" charset="-128"/>
              </a:rPr>
              <a:t>交叉</a:t>
            </a:r>
            <a:r>
              <a:rPr lang="ja-JP" altLang="en-US" sz="1600" dirty="0" smtClean="0">
                <a:latin typeface="Meiryo" pitchFamily="34" charset="-128"/>
                <a:ea typeface="Meiryo" pitchFamily="34" charset="-128"/>
              </a:rPr>
              <a:t>は染色体の</a:t>
            </a:r>
            <a:r>
              <a:rPr lang="ja-JP" altLang="en-US" sz="1600" dirty="0">
                <a:latin typeface="Meiryo" pitchFamily="34" charset="-128"/>
                <a:ea typeface="Meiryo" pitchFamily="34" charset="-128"/>
              </a:rPr>
              <a:t>数字</a:t>
            </a:r>
            <a:r>
              <a:rPr lang="ja-JP" altLang="en-US" sz="1600" dirty="0" smtClean="0">
                <a:latin typeface="Meiryo" pitchFamily="34" charset="-128"/>
                <a:ea typeface="Meiryo" pitchFamily="34" charset="-128"/>
              </a:rPr>
              <a:t>列の一部の交換より、新しい染色体を生成する操作ですが、本研究で定義された染色体は単純な</a:t>
            </a:r>
            <a:r>
              <a:rPr lang="zh-CN" altLang="en-US" sz="1600" dirty="0" smtClean="0">
                <a:latin typeface="Meiryo" pitchFamily="34" charset="-128"/>
                <a:ea typeface="Meiryo" pitchFamily="34" charset="-128"/>
              </a:rPr>
              <a:t>交叉</a:t>
            </a:r>
            <a:r>
              <a:rPr lang="ja-JP" altLang="en-US" sz="1600" dirty="0" smtClean="0">
                <a:latin typeface="Meiryo" pitchFamily="34" charset="-128"/>
                <a:ea typeface="Meiryo" pitchFamily="34" charset="-128"/>
              </a:rPr>
              <a:t>すると、有効</a:t>
            </a:r>
            <a:r>
              <a:rPr lang="en-US" altLang="ja-JP" sz="1600" dirty="0" smtClean="0">
                <a:latin typeface="Meiryo" pitchFamily="34" charset="-128"/>
                <a:ea typeface="Meiryo" pitchFamily="34" charset="-128"/>
              </a:rPr>
              <a:t>(</a:t>
            </a:r>
            <a:r>
              <a:rPr lang="ja-JP" altLang="en-US" sz="1600" dirty="0">
                <a:latin typeface="Meiryo" pitchFamily="34" charset="-128"/>
                <a:ea typeface="Meiryo" pitchFamily="34" charset="-128"/>
              </a:rPr>
              <a:t>定</a:t>
            </a:r>
            <a:r>
              <a:rPr lang="ja-JP" altLang="en-US" sz="1600" dirty="0" smtClean="0">
                <a:latin typeface="Meiryo" pitchFamily="34" charset="-128"/>
                <a:ea typeface="Meiryo" pitchFamily="34" charset="-128"/>
              </a:rPr>
              <a:t>義に満たされた染色体</a:t>
            </a:r>
            <a:r>
              <a:rPr lang="en-US" altLang="ja-JP" sz="1600" dirty="0" smtClean="0">
                <a:latin typeface="Meiryo" pitchFamily="34" charset="-128"/>
                <a:ea typeface="Meiryo" pitchFamily="34" charset="-128"/>
              </a:rPr>
              <a:t>)</a:t>
            </a:r>
            <a:r>
              <a:rPr lang="ja-JP" altLang="en-US" sz="1600" dirty="0" smtClean="0">
                <a:latin typeface="Meiryo" pitchFamily="34" charset="-128"/>
                <a:ea typeface="Meiryo" pitchFamily="34" charset="-128"/>
              </a:rPr>
              <a:t>を生成できない問題がありますが、以下</a:t>
            </a:r>
            <a:r>
              <a:rPr lang="ja-JP" altLang="en-US" sz="1600" dirty="0">
                <a:latin typeface="Meiryo" pitchFamily="34" charset="-128"/>
                <a:ea typeface="Meiryo" pitchFamily="34" charset="-128"/>
              </a:rPr>
              <a:t>のような交叉</a:t>
            </a:r>
            <a:r>
              <a:rPr lang="ja-JP" altLang="en-US" sz="1600" dirty="0" smtClean="0">
                <a:latin typeface="Meiryo" pitchFamily="34" charset="-128"/>
                <a:ea typeface="Meiryo" pitchFamily="34" charset="-128"/>
              </a:rPr>
              <a:t>メカニズムで</a:t>
            </a:r>
            <a:r>
              <a:rPr lang="ja-JP" altLang="en-US" sz="1600" dirty="0">
                <a:latin typeface="Meiryo" pitchFamily="34" charset="-128"/>
                <a:ea typeface="Meiryo" pitchFamily="34" charset="-128"/>
              </a:rPr>
              <a:t>この</a:t>
            </a:r>
            <a:r>
              <a:rPr lang="ja-JP" altLang="en-US" sz="1600" dirty="0" smtClean="0">
                <a:latin typeface="Meiryo" pitchFamily="34" charset="-128"/>
                <a:ea typeface="Meiryo" pitchFamily="34" charset="-128"/>
              </a:rPr>
              <a:t>問題を回避できます。</a:t>
            </a:r>
            <a:endParaRPr lang="zh-CN" altLang="en-US" sz="1600" dirty="0">
              <a:latin typeface="Meiryo" pitchFamily="34" charset="-128"/>
              <a:ea typeface="Meiryo" pitchFamily="34" charset="-128"/>
            </a:endParaRPr>
          </a:p>
        </p:txBody>
      </p:sp>
      <p:graphicFrame>
        <p:nvGraphicFramePr>
          <p:cNvPr id="19" name="表格 18"/>
          <p:cNvGraphicFramePr>
            <a:graphicFrameLocks noGrp="1"/>
          </p:cNvGraphicFramePr>
          <p:nvPr>
            <p:extLst>
              <p:ext uri="{D42A27DB-BD31-4B8C-83A1-F6EECF244321}">
                <p14:modId xmlns:p14="http://schemas.microsoft.com/office/powerpoint/2010/main" val="148824528"/>
              </p:ext>
            </p:extLst>
          </p:nvPr>
        </p:nvGraphicFramePr>
        <p:xfrm>
          <a:off x="2771801" y="4612274"/>
          <a:ext cx="2016225" cy="609600"/>
        </p:xfrm>
        <a:graphic>
          <a:graphicData uri="http://schemas.openxmlformats.org/drawingml/2006/table">
            <a:tbl>
              <a:tblPr firstRow="1" bandRow="1">
                <a:tableStyleId>{0505E3EF-67EA-436B-97B2-0124C06EBD24}</a:tableStyleId>
              </a:tblPr>
              <a:tblGrid>
                <a:gridCol w="403245"/>
                <a:gridCol w="403245"/>
                <a:gridCol w="403245"/>
                <a:gridCol w="403245"/>
                <a:gridCol w="403245"/>
              </a:tblGrid>
              <a:tr h="226750">
                <a:tc>
                  <a:txBody>
                    <a:bodyPr/>
                    <a:lstStyle/>
                    <a:p>
                      <a:r>
                        <a:rPr lang="en-US" altLang="zh-CN" sz="1400" dirty="0" smtClean="0"/>
                        <a:t>4</a:t>
                      </a:r>
                      <a:endParaRPr lang="zh-CN" altLang="en-US" sz="1400" dirty="0"/>
                    </a:p>
                  </a:txBody>
                  <a:tcPr/>
                </a:tc>
                <a:tc>
                  <a:txBody>
                    <a:bodyPr/>
                    <a:lstStyle/>
                    <a:p>
                      <a:r>
                        <a:rPr lang="en-US" altLang="zh-CN" sz="1400" dirty="0" smtClean="0"/>
                        <a:t>1</a:t>
                      </a:r>
                      <a:endParaRPr lang="zh-CN" altLang="en-US" sz="1400" dirty="0"/>
                    </a:p>
                  </a:txBody>
                  <a:tcPr/>
                </a:tc>
                <a:tc>
                  <a:txBody>
                    <a:bodyPr/>
                    <a:lstStyle/>
                    <a:p>
                      <a:r>
                        <a:rPr lang="en-US" altLang="zh-CN" sz="1400" dirty="0" smtClean="0"/>
                        <a:t>5</a:t>
                      </a:r>
                      <a:endParaRPr lang="zh-CN" altLang="en-US" sz="1400" dirty="0"/>
                    </a:p>
                  </a:txBody>
                  <a:tcPr/>
                </a:tc>
                <a:tc>
                  <a:txBody>
                    <a:bodyPr/>
                    <a:lstStyle/>
                    <a:p>
                      <a:r>
                        <a:rPr lang="en-US" altLang="zh-CN" sz="1400" dirty="0" smtClean="0"/>
                        <a:t>2</a:t>
                      </a:r>
                      <a:endParaRPr lang="zh-CN" altLang="en-US" sz="1400" dirty="0"/>
                    </a:p>
                  </a:txBody>
                  <a:tcPr/>
                </a:tc>
                <a:tc>
                  <a:txBody>
                    <a:bodyPr/>
                    <a:lstStyle/>
                    <a:p>
                      <a:r>
                        <a:rPr lang="en-US" altLang="zh-CN" sz="1400" dirty="0" smtClean="0"/>
                        <a:t>3</a:t>
                      </a:r>
                      <a:endParaRPr lang="zh-CN" altLang="en-US" sz="1400" dirty="0"/>
                    </a:p>
                  </a:txBody>
                  <a:tcPr/>
                </a:tc>
              </a:tr>
              <a:tr h="226750">
                <a:tc>
                  <a:txBody>
                    <a:bodyPr/>
                    <a:lstStyle/>
                    <a:p>
                      <a:r>
                        <a:rPr lang="en-US" altLang="zh-CN" sz="1400" dirty="0" smtClean="0"/>
                        <a:t>T1</a:t>
                      </a:r>
                      <a:endParaRPr lang="zh-CN" altLang="en-US" sz="1400" dirty="0"/>
                    </a:p>
                  </a:txBody>
                  <a:tcPr/>
                </a:tc>
                <a:tc>
                  <a:txBody>
                    <a:bodyPr/>
                    <a:lstStyle/>
                    <a:p>
                      <a:r>
                        <a:rPr lang="en-US" altLang="zh-CN" sz="1400" dirty="0" smtClean="0"/>
                        <a:t>T2</a:t>
                      </a:r>
                      <a:endParaRPr lang="zh-CN" altLang="en-US" sz="1400" dirty="0"/>
                    </a:p>
                  </a:txBody>
                  <a:tcPr/>
                </a:tc>
                <a:tc>
                  <a:txBody>
                    <a:bodyPr/>
                    <a:lstStyle/>
                    <a:p>
                      <a:r>
                        <a:rPr lang="en-US" altLang="zh-CN" sz="1400" dirty="0" smtClean="0"/>
                        <a:t>T3</a:t>
                      </a:r>
                      <a:endParaRPr lang="zh-CN" altLang="en-US" sz="1400" dirty="0"/>
                    </a:p>
                  </a:txBody>
                  <a:tcPr/>
                </a:tc>
                <a:tc>
                  <a:txBody>
                    <a:bodyPr/>
                    <a:lstStyle/>
                    <a:p>
                      <a:r>
                        <a:rPr lang="en-US" altLang="zh-CN" sz="1400" dirty="0" smtClean="0"/>
                        <a:t>T4</a:t>
                      </a:r>
                      <a:endParaRPr lang="zh-CN" altLang="en-US" sz="1400" dirty="0"/>
                    </a:p>
                  </a:txBody>
                  <a:tcPr/>
                </a:tc>
                <a:tc>
                  <a:txBody>
                    <a:bodyPr/>
                    <a:lstStyle/>
                    <a:p>
                      <a:r>
                        <a:rPr lang="en-US" altLang="zh-CN" sz="1400" dirty="0" smtClean="0"/>
                        <a:t>T5</a:t>
                      </a:r>
                      <a:endParaRPr lang="zh-CN" altLang="en-US" sz="1400" dirty="0"/>
                    </a:p>
                  </a:txBody>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478011696"/>
              </p:ext>
            </p:extLst>
          </p:nvPr>
        </p:nvGraphicFramePr>
        <p:xfrm>
          <a:off x="2771800" y="5300566"/>
          <a:ext cx="2016225" cy="609600"/>
        </p:xfrm>
        <a:graphic>
          <a:graphicData uri="http://schemas.openxmlformats.org/drawingml/2006/table">
            <a:tbl>
              <a:tblPr firstRow="1" bandRow="1">
                <a:tableStyleId>{0505E3EF-67EA-436B-97B2-0124C06EBD24}</a:tableStyleId>
              </a:tblPr>
              <a:tblGrid>
                <a:gridCol w="403245"/>
                <a:gridCol w="403245"/>
                <a:gridCol w="403245"/>
                <a:gridCol w="403245"/>
                <a:gridCol w="403245"/>
              </a:tblGrid>
              <a:tr h="226750">
                <a:tc>
                  <a:txBody>
                    <a:bodyPr/>
                    <a:lstStyle/>
                    <a:p>
                      <a:r>
                        <a:rPr lang="en-US" altLang="ja-JP" sz="1400" dirty="0" smtClean="0"/>
                        <a:t>1</a:t>
                      </a:r>
                      <a:endParaRPr lang="zh-CN" altLang="en-US" sz="1400" dirty="0"/>
                    </a:p>
                  </a:txBody>
                  <a:tcPr/>
                </a:tc>
                <a:tc>
                  <a:txBody>
                    <a:bodyPr/>
                    <a:lstStyle/>
                    <a:p>
                      <a:r>
                        <a:rPr lang="en-US" altLang="ja-JP" sz="1400" dirty="0" smtClean="0"/>
                        <a:t>2</a:t>
                      </a:r>
                      <a:endParaRPr lang="zh-CN" altLang="en-US" sz="1400" dirty="0"/>
                    </a:p>
                  </a:txBody>
                  <a:tcPr/>
                </a:tc>
                <a:tc>
                  <a:txBody>
                    <a:bodyPr/>
                    <a:lstStyle/>
                    <a:p>
                      <a:r>
                        <a:rPr lang="en-US" altLang="zh-CN" sz="1400" dirty="0" smtClean="0"/>
                        <a:t>3</a:t>
                      </a:r>
                      <a:endParaRPr lang="zh-CN" altLang="en-US" sz="1400" dirty="0"/>
                    </a:p>
                  </a:txBody>
                  <a:tcPr/>
                </a:tc>
                <a:tc>
                  <a:txBody>
                    <a:bodyPr/>
                    <a:lstStyle/>
                    <a:p>
                      <a:r>
                        <a:rPr lang="en-US" altLang="zh-CN" sz="1400" dirty="0" smtClean="0"/>
                        <a:t>4</a:t>
                      </a:r>
                      <a:endParaRPr lang="zh-CN" altLang="en-US" sz="1400" dirty="0"/>
                    </a:p>
                  </a:txBody>
                  <a:tcPr/>
                </a:tc>
                <a:tc>
                  <a:txBody>
                    <a:bodyPr/>
                    <a:lstStyle/>
                    <a:p>
                      <a:r>
                        <a:rPr lang="en-US" altLang="zh-CN" sz="1400" dirty="0" smtClean="0"/>
                        <a:t>5</a:t>
                      </a:r>
                      <a:endParaRPr lang="zh-CN" altLang="en-US" sz="1400" dirty="0"/>
                    </a:p>
                  </a:txBody>
                  <a:tcPr/>
                </a:tc>
              </a:tr>
              <a:tr h="226750">
                <a:tc>
                  <a:txBody>
                    <a:bodyPr/>
                    <a:lstStyle/>
                    <a:p>
                      <a:r>
                        <a:rPr lang="en-US" altLang="zh-CN" sz="1400" dirty="0" smtClean="0"/>
                        <a:t>T2</a:t>
                      </a:r>
                      <a:endParaRPr lang="zh-CN" altLang="en-US" sz="1400" dirty="0"/>
                    </a:p>
                  </a:txBody>
                  <a:tcPr/>
                </a:tc>
                <a:tc>
                  <a:txBody>
                    <a:bodyPr/>
                    <a:lstStyle/>
                    <a:p>
                      <a:r>
                        <a:rPr lang="en-US" altLang="zh-CN" sz="1400" dirty="0" smtClean="0"/>
                        <a:t>T4</a:t>
                      </a:r>
                      <a:endParaRPr lang="zh-CN" altLang="en-US" sz="1400" dirty="0"/>
                    </a:p>
                  </a:txBody>
                  <a:tcPr/>
                </a:tc>
                <a:tc>
                  <a:txBody>
                    <a:bodyPr/>
                    <a:lstStyle/>
                    <a:p>
                      <a:r>
                        <a:rPr lang="en-US" altLang="zh-CN" sz="1400" dirty="0" smtClean="0"/>
                        <a:t>T5</a:t>
                      </a:r>
                      <a:endParaRPr lang="zh-CN" altLang="en-US" sz="1400" dirty="0"/>
                    </a:p>
                  </a:txBody>
                  <a:tcPr/>
                </a:tc>
                <a:tc>
                  <a:txBody>
                    <a:bodyPr/>
                    <a:lstStyle/>
                    <a:p>
                      <a:r>
                        <a:rPr lang="en-US" altLang="zh-CN" sz="1400" dirty="0" smtClean="0"/>
                        <a:t>T1</a:t>
                      </a:r>
                      <a:endParaRPr lang="zh-CN" altLang="en-US" sz="1400" dirty="0"/>
                    </a:p>
                  </a:txBody>
                  <a:tcPr/>
                </a:tc>
                <a:tc>
                  <a:txBody>
                    <a:bodyPr/>
                    <a:lstStyle/>
                    <a:p>
                      <a:r>
                        <a:rPr lang="en-US" altLang="zh-CN" sz="1400" dirty="0" smtClean="0"/>
                        <a:t>T3</a:t>
                      </a:r>
                      <a:endParaRPr lang="zh-CN" altLang="en-US" sz="1400" dirty="0"/>
                    </a:p>
                  </a:txBody>
                  <a:tcPr/>
                </a:tc>
              </a:tr>
            </a:tbl>
          </a:graphicData>
        </a:graphic>
      </p:graphicFrame>
      <p:sp>
        <p:nvSpPr>
          <p:cNvPr id="4" name="TextBox 3"/>
          <p:cNvSpPr txBox="1"/>
          <p:nvPr/>
        </p:nvSpPr>
        <p:spPr>
          <a:xfrm>
            <a:off x="2124533" y="2996588"/>
            <a:ext cx="651724" cy="461665"/>
          </a:xfrm>
          <a:prstGeom prst="rect">
            <a:avLst/>
          </a:prstGeom>
          <a:noFill/>
        </p:spPr>
        <p:txBody>
          <a:bodyPr wrap="square" rtlCol="0">
            <a:spAutoFit/>
          </a:bodyPr>
          <a:lstStyle/>
          <a:p>
            <a:r>
              <a:rPr lang="ja-JP" altLang="en-US" sz="1200" dirty="0" smtClean="0">
                <a:latin typeface="Meiryo" pitchFamily="34" charset="-128"/>
                <a:ea typeface="Meiryo" pitchFamily="34" charset="-128"/>
              </a:rPr>
              <a:t>親</a:t>
            </a:r>
            <a:r>
              <a:rPr lang="en-US" altLang="ja-JP" sz="1200" dirty="0" smtClean="0">
                <a:latin typeface="Meiryo" pitchFamily="34" charset="-128"/>
                <a:ea typeface="Meiryo" pitchFamily="34" charset="-128"/>
              </a:rPr>
              <a:t>A</a:t>
            </a:r>
            <a:r>
              <a:rPr lang="ja-JP" altLang="en-US" sz="1200" dirty="0" smtClean="0">
                <a:latin typeface="Meiryo" pitchFamily="34" charset="-128"/>
                <a:ea typeface="Meiryo" pitchFamily="34" charset="-128"/>
              </a:rPr>
              <a:t>の染色体</a:t>
            </a:r>
            <a:endParaRPr lang="zh-CN" altLang="en-US" sz="1200" dirty="0">
              <a:latin typeface="Meiryo" pitchFamily="34" charset="-128"/>
              <a:ea typeface="Meiryo" pitchFamily="34" charset="-128"/>
            </a:endParaRPr>
          </a:p>
        </p:txBody>
      </p:sp>
      <p:sp>
        <p:nvSpPr>
          <p:cNvPr id="5" name="下弧形箭头 4"/>
          <p:cNvSpPr/>
          <p:nvPr/>
        </p:nvSpPr>
        <p:spPr>
          <a:xfrm rot="3790070">
            <a:off x="2342245" y="3658822"/>
            <a:ext cx="351910" cy="1716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2167172" y="3940368"/>
            <a:ext cx="718213" cy="253916"/>
          </a:xfrm>
          <a:prstGeom prst="rect">
            <a:avLst/>
          </a:prstGeom>
          <a:noFill/>
        </p:spPr>
        <p:txBody>
          <a:bodyPr wrap="square" rtlCol="0">
            <a:spAutoFit/>
          </a:bodyPr>
          <a:lstStyle/>
          <a:p>
            <a:r>
              <a:rPr lang="ja-JP" altLang="en-US" sz="1050" dirty="0">
                <a:latin typeface="Meiryo" pitchFamily="34" charset="-128"/>
                <a:ea typeface="Meiryo" pitchFamily="34" charset="-128"/>
              </a:rPr>
              <a:t>ソー</a:t>
            </a:r>
            <a:r>
              <a:rPr lang="ja-JP" altLang="en-US" sz="1050" dirty="0" smtClean="0">
                <a:latin typeface="Meiryo" pitchFamily="34" charset="-128"/>
                <a:ea typeface="Meiryo" pitchFamily="34" charset="-128"/>
              </a:rPr>
              <a:t>ト</a:t>
            </a:r>
            <a:endParaRPr lang="zh-CN" altLang="en-US" sz="1050" dirty="0">
              <a:latin typeface="Meiryo" pitchFamily="34" charset="-128"/>
              <a:ea typeface="Meiryo" pitchFamily="34" charset="-128"/>
            </a:endParaRPr>
          </a:p>
        </p:txBody>
      </p:sp>
      <p:sp>
        <p:nvSpPr>
          <p:cNvPr id="25" name="下弧形箭头 24"/>
          <p:cNvSpPr/>
          <p:nvPr/>
        </p:nvSpPr>
        <p:spPr>
          <a:xfrm rot="3790070">
            <a:off x="2299606" y="5195221"/>
            <a:ext cx="351910" cy="17160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TextBox 25"/>
          <p:cNvSpPr txBox="1"/>
          <p:nvPr/>
        </p:nvSpPr>
        <p:spPr>
          <a:xfrm>
            <a:off x="2124533" y="5479340"/>
            <a:ext cx="718213" cy="253916"/>
          </a:xfrm>
          <a:prstGeom prst="rect">
            <a:avLst/>
          </a:prstGeom>
          <a:noFill/>
        </p:spPr>
        <p:txBody>
          <a:bodyPr wrap="square" rtlCol="0">
            <a:spAutoFit/>
          </a:bodyPr>
          <a:lstStyle/>
          <a:p>
            <a:r>
              <a:rPr lang="ja-JP" altLang="en-US" sz="1050" dirty="0">
                <a:latin typeface="Meiryo" pitchFamily="34" charset="-128"/>
                <a:ea typeface="Meiryo" pitchFamily="34" charset="-128"/>
              </a:rPr>
              <a:t>ソー</a:t>
            </a:r>
            <a:r>
              <a:rPr lang="ja-JP" altLang="en-US" sz="1050" dirty="0" smtClean="0">
                <a:latin typeface="Meiryo" pitchFamily="34" charset="-128"/>
                <a:ea typeface="Meiryo" pitchFamily="34" charset="-128"/>
              </a:rPr>
              <a:t>ト</a:t>
            </a:r>
            <a:endParaRPr lang="zh-CN" altLang="en-US" sz="1050" dirty="0">
              <a:latin typeface="Meiryo" pitchFamily="34" charset="-128"/>
              <a:ea typeface="Meiryo" pitchFamily="34" charset="-128"/>
            </a:endParaRPr>
          </a:p>
        </p:txBody>
      </p:sp>
      <p:sp>
        <p:nvSpPr>
          <p:cNvPr id="7" name="矩形 6"/>
          <p:cNvSpPr/>
          <p:nvPr/>
        </p:nvSpPr>
        <p:spPr>
          <a:xfrm>
            <a:off x="2733700" y="2987426"/>
            <a:ext cx="2088232" cy="31928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779669" y="4633412"/>
            <a:ext cx="2088232" cy="31928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174125" y="4581128"/>
            <a:ext cx="651724" cy="461665"/>
          </a:xfrm>
          <a:prstGeom prst="rect">
            <a:avLst/>
          </a:prstGeom>
          <a:noFill/>
        </p:spPr>
        <p:txBody>
          <a:bodyPr wrap="square" rtlCol="0">
            <a:spAutoFit/>
          </a:bodyPr>
          <a:lstStyle/>
          <a:p>
            <a:r>
              <a:rPr lang="ja-JP" altLang="en-US" sz="1200" dirty="0" smtClean="0">
                <a:latin typeface="Meiryo" pitchFamily="34" charset="-128"/>
                <a:ea typeface="Meiryo" pitchFamily="34" charset="-128"/>
              </a:rPr>
              <a:t>親</a:t>
            </a:r>
            <a:r>
              <a:rPr lang="en-US" altLang="ja-JP" sz="1200" dirty="0">
                <a:latin typeface="Meiryo" pitchFamily="34" charset="-128"/>
                <a:ea typeface="Meiryo" pitchFamily="34" charset="-128"/>
              </a:rPr>
              <a:t>B</a:t>
            </a:r>
            <a:r>
              <a:rPr lang="ja-JP" altLang="en-US" sz="1200" dirty="0" smtClean="0">
                <a:latin typeface="Meiryo" pitchFamily="34" charset="-128"/>
                <a:ea typeface="Meiryo" pitchFamily="34" charset="-128"/>
              </a:rPr>
              <a:t>の染色体</a:t>
            </a:r>
            <a:endParaRPr lang="zh-CN" altLang="en-US" sz="1200" dirty="0">
              <a:latin typeface="Meiryo" pitchFamily="34" charset="-128"/>
              <a:ea typeface="Meiryo" pitchFamily="34" charset="-128"/>
            </a:endParaRPr>
          </a:p>
        </p:txBody>
      </p:sp>
      <p:grpSp>
        <p:nvGrpSpPr>
          <p:cNvPr id="13" name="组合 12"/>
          <p:cNvGrpSpPr/>
          <p:nvPr/>
        </p:nvGrpSpPr>
        <p:grpSpPr>
          <a:xfrm>
            <a:off x="2825849" y="5321092"/>
            <a:ext cx="288032" cy="570412"/>
            <a:chOff x="6156176" y="5162844"/>
            <a:chExt cx="288032" cy="570412"/>
          </a:xfrm>
        </p:grpSpPr>
        <p:cxnSp>
          <p:nvCxnSpPr>
            <p:cNvPr id="10" name="直接连接符 9"/>
            <p:cNvCxnSpPr/>
            <p:nvPr/>
          </p:nvCxnSpPr>
          <p:spPr>
            <a:xfrm>
              <a:off x="6156176" y="5162844"/>
              <a:ext cx="288032" cy="570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156176" y="5162844"/>
              <a:ext cx="288032" cy="5560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3995936" y="5306722"/>
            <a:ext cx="288032" cy="570412"/>
            <a:chOff x="6156176" y="5162844"/>
            <a:chExt cx="288032" cy="570412"/>
          </a:xfrm>
        </p:grpSpPr>
        <p:cxnSp>
          <p:nvCxnSpPr>
            <p:cNvPr id="38" name="直接连接符 37"/>
            <p:cNvCxnSpPr/>
            <p:nvPr/>
          </p:nvCxnSpPr>
          <p:spPr>
            <a:xfrm>
              <a:off x="6156176" y="5162844"/>
              <a:ext cx="288032" cy="570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156176" y="5162844"/>
              <a:ext cx="288032" cy="5560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43" name="表格 42"/>
          <p:cNvGraphicFramePr>
            <a:graphicFrameLocks noGrp="1"/>
          </p:cNvGraphicFramePr>
          <p:nvPr>
            <p:extLst>
              <p:ext uri="{D42A27DB-BD31-4B8C-83A1-F6EECF244321}">
                <p14:modId xmlns:p14="http://schemas.microsoft.com/office/powerpoint/2010/main" val="2863398689"/>
              </p:ext>
            </p:extLst>
          </p:nvPr>
        </p:nvGraphicFramePr>
        <p:xfrm>
          <a:off x="5940150" y="3585477"/>
          <a:ext cx="2016225" cy="609600"/>
        </p:xfrm>
        <a:graphic>
          <a:graphicData uri="http://schemas.openxmlformats.org/drawingml/2006/table">
            <a:tbl>
              <a:tblPr firstRow="1" bandRow="1">
                <a:tableStyleId>{0505E3EF-67EA-436B-97B2-0124C06EBD24}</a:tableStyleId>
              </a:tblPr>
              <a:tblGrid>
                <a:gridCol w="403245"/>
                <a:gridCol w="403245"/>
                <a:gridCol w="403245"/>
                <a:gridCol w="403245"/>
                <a:gridCol w="403245"/>
              </a:tblGrid>
              <a:tr h="226750">
                <a:tc>
                  <a:txBody>
                    <a:bodyPr/>
                    <a:lstStyle/>
                    <a:p>
                      <a:r>
                        <a:rPr lang="en-US" altLang="ja-JP" sz="1400" dirty="0" smtClean="0"/>
                        <a:t>1</a:t>
                      </a:r>
                      <a:endParaRPr lang="zh-CN" altLang="en-US" sz="1400" dirty="0"/>
                    </a:p>
                  </a:txBody>
                  <a:tcPr/>
                </a:tc>
                <a:tc>
                  <a:txBody>
                    <a:bodyPr/>
                    <a:lstStyle/>
                    <a:p>
                      <a:r>
                        <a:rPr lang="en-US" altLang="ja-JP" sz="1400" dirty="0" smtClean="0"/>
                        <a:t>2</a:t>
                      </a:r>
                      <a:endParaRPr lang="zh-CN" altLang="en-US" sz="1400" dirty="0"/>
                    </a:p>
                  </a:txBody>
                  <a:tcPr/>
                </a:tc>
                <a:tc>
                  <a:txBody>
                    <a:bodyPr/>
                    <a:lstStyle/>
                    <a:p>
                      <a:r>
                        <a:rPr lang="en-US" altLang="zh-CN" sz="1400" dirty="0" smtClean="0"/>
                        <a:t>4</a:t>
                      </a:r>
                      <a:endParaRPr lang="zh-CN" altLang="en-US" sz="1400" dirty="0"/>
                    </a:p>
                  </a:txBody>
                  <a:tcPr/>
                </a:tc>
                <a:tc>
                  <a:txBody>
                    <a:bodyPr/>
                    <a:lstStyle/>
                    <a:p>
                      <a:r>
                        <a:rPr lang="en-US" altLang="zh-CN" sz="1400" dirty="0" smtClean="0"/>
                        <a:t>3</a:t>
                      </a:r>
                      <a:endParaRPr lang="zh-CN" altLang="en-US" sz="1400" dirty="0"/>
                    </a:p>
                  </a:txBody>
                  <a:tcPr/>
                </a:tc>
                <a:tc>
                  <a:txBody>
                    <a:bodyPr/>
                    <a:lstStyle/>
                    <a:p>
                      <a:r>
                        <a:rPr lang="en-US" altLang="zh-CN" sz="1400" dirty="0" smtClean="0"/>
                        <a:t>5</a:t>
                      </a:r>
                      <a:endParaRPr lang="zh-CN" altLang="en-US" sz="1400" dirty="0"/>
                    </a:p>
                  </a:txBody>
                  <a:tcPr/>
                </a:tc>
              </a:tr>
              <a:tr h="226750">
                <a:tc>
                  <a:txBody>
                    <a:bodyPr/>
                    <a:lstStyle/>
                    <a:p>
                      <a:r>
                        <a:rPr lang="en-US" altLang="zh-CN" sz="1400" dirty="0" smtClean="0"/>
                        <a:t>T1</a:t>
                      </a:r>
                      <a:endParaRPr lang="zh-CN" altLang="en-US" sz="1400" dirty="0"/>
                    </a:p>
                  </a:txBody>
                  <a:tcPr/>
                </a:tc>
                <a:tc>
                  <a:txBody>
                    <a:bodyPr/>
                    <a:lstStyle/>
                    <a:p>
                      <a:r>
                        <a:rPr lang="en-US" altLang="zh-CN" sz="1400" dirty="0" smtClean="0"/>
                        <a:t>T2</a:t>
                      </a:r>
                      <a:endParaRPr lang="zh-CN" altLang="en-US" sz="1400" dirty="0"/>
                    </a:p>
                  </a:txBody>
                  <a:tcPr/>
                </a:tc>
                <a:tc>
                  <a:txBody>
                    <a:bodyPr/>
                    <a:lstStyle/>
                    <a:p>
                      <a:r>
                        <a:rPr lang="en-US" altLang="zh-CN" sz="1400" dirty="0" smtClean="0"/>
                        <a:t>T4</a:t>
                      </a:r>
                      <a:endParaRPr lang="zh-CN" altLang="en-US" sz="1400" dirty="0"/>
                    </a:p>
                  </a:txBody>
                  <a:tcPr/>
                </a:tc>
                <a:tc>
                  <a:txBody>
                    <a:bodyPr/>
                    <a:lstStyle/>
                    <a:p>
                      <a:r>
                        <a:rPr lang="en-US" altLang="zh-CN" sz="1400" dirty="0" smtClean="0"/>
                        <a:t>T5</a:t>
                      </a:r>
                      <a:endParaRPr lang="zh-CN" altLang="en-US" sz="1400" dirty="0"/>
                    </a:p>
                  </a:txBody>
                  <a:tcPr/>
                </a:tc>
                <a:tc>
                  <a:txBody>
                    <a:bodyPr/>
                    <a:lstStyle/>
                    <a:p>
                      <a:r>
                        <a:rPr lang="en-US" altLang="zh-CN" sz="1400" dirty="0" smtClean="0"/>
                        <a:t>T3</a:t>
                      </a:r>
                      <a:endParaRPr lang="zh-CN" altLang="en-US" sz="1400" dirty="0"/>
                    </a:p>
                  </a:txBody>
                  <a:tcPr/>
                </a:tc>
              </a:tr>
            </a:tbl>
          </a:graphicData>
        </a:graphic>
      </p:graphicFrame>
      <p:sp>
        <p:nvSpPr>
          <p:cNvPr id="44" name="矩形 43"/>
          <p:cNvSpPr/>
          <p:nvPr/>
        </p:nvSpPr>
        <p:spPr>
          <a:xfrm>
            <a:off x="2752750" y="3675491"/>
            <a:ext cx="811138" cy="661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830043" y="3561094"/>
            <a:ext cx="871736" cy="6599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58319" y="5306722"/>
            <a:ext cx="811138" cy="584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343983" y="5321092"/>
            <a:ext cx="477949" cy="584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44" idx="3"/>
            <a:endCxn id="8" idx="1"/>
          </p:cNvCxnSpPr>
          <p:nvPr/>
        </p:nvCxnSpPr>
        <p:spPr>
          <a:xfrm flipV="1">
            <a:off x="3563888" y="3891091"/>
            <a:ext cx="2266155" cy="114919"/>
          </a:xfrm>
          <a:prstGeom prst="straightConnector1">
            <a:avLst/>
          </a:pr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TextBox 23"/>
          <p:cNvSpPr txBox="1"/>
          <p:nvPr/>
        </p:nvSpPr>
        <p:spPr>
          <a:xfrm>
            <a:off x="5034347" y="2914763"/>
            <a:ext cx="2304256" cy="646331"/>
          </a:xfrm>
          <a:prstGeom prst="rect">
            <a:avLst/>
          </a:prstGeom>
          <a:noFill/>
        </p:spPr>
        <p:txBody>
          <a:bodyPr wrap="square" rtlCol="0">
            <a:spAutoFit/>
          </a:bodyPr>
          <a:lstStyle/>
          <a:p>
            <a:r>
              <a:rPr lang="ja-JP" altLang="en-US" sz="1200" dirty="0">
                <a:latin typeface="Meiryo" pitchFamily="34" charset="-128"/>
                <a:ea typeface="Meiryo" pitchFamily="34" charset="-128"/>
              </a:rPr>
              <a:t>親</a:t>
            </a:r>
            <a:r>
              <a:rPr lang="en-US" altLang="ja-JP" sz="1200" dirty="0" smtClean="0">
                <a:latin typeface="Meiryo" pitchFamily="34" charset="-128"/>
                <a:ea typeface="Meiryo" pitchFamily="34" charset="-128"/>
              </a:rPr>
              <a:t>A</a:t>
            </a:r>
            <a:r>
              <a:rPr lang="ja-JP" altLang="en-US" sz="1200" dirty="0" smtClean="0">
                <a:latin typeface="Meiryo" pitchFamily="34" charset="-128"/>
                <a:ea typeface="Meiryo" pitchFamily="34" charset="-128"/>
              </a:rPr>
              <a:t>からソートされた遺</a:t>
            </a:r>
            <a:r>
              <a:rPr lang="ja-JP" altLang="en-US" sz="1200" dirty="0">
                <a:latin typeface="Meiryo" pitchFamily="34" charset="-128"/>
                <a:ea typeface="Meiryo" pitchFamily="34" charset="-128"/>
              </a:rPr>
              <a:t>伝子</a:t>
            </a:r>
            <a:r>
              <a:rPr lang="ja-JP" altLang="en-US" sz="1200" dirty="0" smtClean="0">
                <a:latin typeface="Meiryo" pitchFamily="34" charset="-128"/>
                <a:ea typeface="Meiryo" pitchFamily="34" charset="-128"/>
              </a:rPr>
              <a:t>断片</a:t>
            </a:r>
            <a:r>
              <a:rPr lang="en-US" altLang="ja-JP" sz="1200" dirty="0" smtClean="0">
                <a:latin typeface="Meiryo" pitchFamily="34" charset="-128"/>
                <a:ea typeface="Meiryo" pitchFamily="34" charset="-128"/>
              </a:rPr>
              <a:t>(</a:t>
            </a:r>
            <a:r>
              <a:rPr lang="ja-JP" altLang="en-US" sz="1200" dirty="0" smtClean="0">
                <a:latin typeface="Meiryo" pitchFamily="34" charset="-128"/>
                <a:ea typeface="Meiryo" pitchFamily="34" charset="-128"/>
              </a:rPr>
              <a:t>ランダムサイズ</a:t>
            </a:r>
            <a:r>
              <a:rPr lang="en-US" altLang="ja-JP" sz="1200" dirty="0" smtClean="0">
                <a:latin typeface="Meiryo" pitchFamily="34" charset="-128"/>
                <a:ea typeface="Meiryo" pitchFamily="34" charset="-128"/>
              </a:rPr>
              <a:t>)</a:t>
            </a:r>
            <a:r>
              <a:rPr lang="ja-JP" altLang="en-US" sz="1200" dirty="0" smtClean="0">
                <a:latin typeface="Meiryo" pitchFamily="34" charset="-128"/>
                <a:ea typeface="Meiryo" pitchFamily="34" charset="-128"/>
              </a:rPr>
              <a:t>をそのままコピー</a:t>
            </a:r>
            <a:endParaRPr lang="zh-CN" altLang="en-US" sz="1200" dirty="0">
              <a:latin typeface="Meiryo" pitchFamily="34" charset="-128"/>
              <a:ea typeface="Meiryo" pitchFamily="34" charset="-128"/>
            </a:endParaRPr>
          </a:p>
        </p:txBody>
      </p:sp>
      <p:sp>
        <p:nvSpPr>
          <p:cNvPr id="53" name="TextBox 52"/>
          <p:cNvSpPr txBox="1"/>
          <p:nvPr/>
        </p:nvSpPr>
        <p:spPr>
          <a:xfrm>
            <a:off x="2730624" y="5905874"/>
            <a:ext cx="2304256" cy="276999"/>
          </a:xfrm>
          <a:prstGeom prst="rect">
            <a:avLst/>
          </a:prstGeom>
          <a:noFill/>
        </p:spPr>
        <p:txBody>
          <a:bodyPr wrap="square" rtlCol="0">
            <a:spAutoFit/>
          </a:bodyPr>
          <a:lstStyle/>
          <a:p>
            <a:r>
              <a:rPr lang="ja-JP" altLang="en-US" sz="1200" dirty="0" smtClean="0">
                <a:latin typeface="Meiryo" pitchFamily="34" charset="-128"/>
                <a:ea typeface="Meiryo" pitchFamily="34" charset="-128"/>
              </a:rPr>
              <a:t>既に使用されたタスクを除く</a:t>
            </a:r>
            <a:endParaRPr lang="zh-CN" altLang="en-US" sz="1200" dirty="0">
              <a:latin typeface="Meiryo" pitchFamily="34" charset="-128"/>
              <a:ea typeface="Meiryo" pitchFamily="34" charset="-128"/>
            </a:endParaRPr>
          </a:p>
        </p:txBody>
      </p:sp>
      <p:cxnSp>
        <p:nvCxnSpPr>
          <p:cNvPr id="55" name="直接箭头连接符 54"/>
          <p:cNvCxnSpPr/>
          <p:nvPr/>
        </p:nvCxnSpPr>
        <p:spPr>
          <a:xfrm flipV="1">
            <a:off x="4867901" y="4221088"/>
            <a:ext cx="2224379" cy="1100008"/>
          </a:xfrm>
          <a:prstGeom prst="straightConnector1">
            <a:avLst/>
          </a:pr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9" name="矩形 58"/>
          <p:cNvSpPr/>
          <p:nvPr/>
        </p:nvSpPr>
        <p:spPr>
          <a:xfrm>
            <a:off x="6720830" y="3561094"/>
            <a:ext cx="1235546" cy="6599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7995432" y="3660258"/>
            <a:ext cx="1268339" cy="461665"/>
          </a:xfrm>
          <a:prstGeom prst="rect">
            <a:avLst/>
          </a:prstGeom>
          <a:noFill/>
        </p:spPr>
        <p:txBody>
          <a:bodyPr wrap="square" rtlCol="0">
            <a:spAutoFit/>
          </a:bodyPr>
          <a:lstStyle/>
          <a:p>
            <a:r>
              <a:rPr lang="ja-JP" altLang="en-US" sz="1200" dirty="0" smtClean="0">
                <a:latin typeface="Meiryo" pitchFamily="34" charset="-128"/>
                <a:ea typeface="Meiryo" pitchFamily="34" charset="-128"/>
              </a:rPr>
              <a:t>残った部分親</a:t>
            </a:r>
            <a:endParaRPr lang="en-US" altLang="ja-JP" sz="1200" dirty="0" smtClean="0">
              <a:latin typeface="Meiryo" pitchFamily="34" charset="-128"/>
              <a:ea typeface="Meiryo" pitchFamily="34" charset="-128"/>
            </a:endParaRPr>
          </a:p>
          <a:p>
            <a:r>
              <a:rPr lang="en-US" altLang="ja-JP" sz="1200" dirty="0" smtClean="0">
                <a:latin typeface="Meiryo" pitchFamily="34" charset="-128"/>
                <a:ea typeface="Meiryo" pitchFamily="34" charset="-128"/>
              </a:rPr>
              <a:t>B</a:t>
            </a:r>
            <a:r>
              <a:rPr lang="ja-JP" altLang="en-US" sz="1200" dirty="0" smtClean="0">
                <a:latin typeface="Meiryo" pitchFamily="34" charset="-128"/>
                <a:ea typeface="Meiryo" pitchFamily="34" charset="-128"/>
              </a:rPr>
              <a:t>からコピー</a:t>
            </a:r>
            <a:endParaRPr lang="zh-CN" altLang="en-US" sz="1200" dirty="0">
              <a:latin typeface="Meiryo" pitchFamily="34" charset="-128"/>
              <a:ea typeface="Meiryo" pitchFamily="34" charset="-128"/>
            </a:endParaRPr>
          </a:p>
        </p:txBody>
      </p:sp>
      <p:graphicFrame>
        <p:nvGraphicFramePr>
          <p:cNvPr id="67" name="表格 66"/>
          <p:cNvGraphicFramePr>
            <a:graphicFrameLocks noGrp="1"/>
          </p:cNvGraphicFramePr>
          <p:nvPr>
            <p:extLst>
              <p:ext uri="{D42A27DB-BD31-4B8C-83A1-F6EECF244321}">
                <p14:modId xmlns:p14="http://schemas.microsoft.com/office/powerpoint/2010/main" val="856807775"/>
              </p:ext>
            </p:extLst>
          </p:nvPr>
        </p:nvGraphicFramePr>
        <p:xfrm>
          <a:off x="5837844" y="4956317"/>
          <a:ext cx="2016225" cy="609600"/>
        </p:xfrm>
        <a:graphic>
          <a:graphicData uri="http://schemas.openxmlformats.org/drawingml/2006/table">
            <a:tbl>
              <a:tblPr firstRow="1" bandRow="1">
                <a:tableStyleId>{0505E3EF-67EA-436B-97B2-0124C06EBD24}</a:tableStyleId>
              </a:tblPr>
              <a:tblGrid>
                <a:gridCol w="403245"/>
                <a:gridCol w="403245"/>
                <a:gridCol w="403245"/>
                <a:gridCol w="403245"/>
                <a:gridCol w="403245"/>
              </a:tblGrid>
              <a:tr h="226750">
                <a:tc>
                  <a:txBody>
                    <a:bodyPr/>
                    <a:lstStyle/>
                    <a:p>
                      <a:r>
                        <a:rPr lang="en-US" altLang="ja-JP" sz="1400" dirty="0" smtClean="0"/>
                        <a:t>1</a:t>
                      </a:r>
                      <a:endParaRPr lang="zh-CN" altLang="en-US" sz="1400" dirty="0"/>
                    </a:p>
                  </a:txBody>
                  <a:tcPr/>
                </a:tc>
                <a:tc>
                  <a:txBody>
                    <a:bodyPr/>
                    <a:lstStyle/>
                    <a:p>
                      <a:r>
                        <a:rPr lang="en-US" altLang="ja-JP" sz="1400" dirty="0" smtClean="0"/>
                        <a:t>2</a:t>
                      </a:r>
                      <a:endParaRPr lang="zh-CN" altLang="en-US" sz="1400" dirty="0"/>
                    </a:p>
                  </a:txBody>
                  <a:tcPr/>
                </a:tc>
                <a:tc>
                  <a:txBody>
                    <a:bodyPr/>
                    <a:lstStyle/>
                    <a:p>
                      <a:r>
                        <a:rPr lang="en-US" altLang="zh-CN" sz="1400" dirty="0" smtClean="0"/>
                        <a:t>5</a:t>
                      </a:r>
                      <a:endParaRPr lang="zh-CN" altLang="en-US" sz="1400" dirty="0"/>
                    </a:p>
                  </a:txBody>
                  <a:tcPr/>
                </a:tc>
                <a:tc>
                  <a:txBody>
                    <a:bodyPr/>
                    <a:lstStyle/>
                    <a:p>
                      <a:r>
                        <a:rPr lang="en-US" altLang="zh-CN" sz="1400" dirty="0" smtClean="0"/>
                        <a:t>4</a:t>
                      </a:r>
                      <a:endParaRPr lang="zh-CN" altLang="en-US" sz="1400" dirty="0"/>
                    </a:p>
                  </a:txBody>
                  <a:tcPr/>
                </a:tc>
                <a:tc>
                  <a:txBody>
                    <a:bodyPr/>
                    <a:lstStyle/>
                    <a:p>
                      <a:r>
                        <a:rPr lang="en-US" altLang="zh-CN" sz="1400" dirty="0" smtClean="0"/>
                        <a:t>3</a:t>
                      </a:r>
                      <a:endParaRPr lang="zh-CN" altLang="en-US" sz="1400" dirty="0"/>
                    </a:p>
                  </a:txBody>
                  <a:tcPr/>
                </a:tc>
              </a:tr>
              <a:tr h="226750">
                <a:tc>
                  <a:txBody>
                    <a:bodyPr/>
                    <a:lstStyle/>
                    <a:p>
                      <a:r>
                        <a:rPr lang="en-US" altLang="zh-CN" sz="1400" dirty="0" smtClean="0"/>
                        <a:t>T1</a:t>
                      </a:r>
                      <a:endParaRPr lang="zh-CN" altLang="en-US" sz="1400" dirty="0"/>
                    </a:p>
                  </a:txBody>
                  <a:tcPr/>
                </a:tc>
                <a:tc>
                  <a:txBody>
                    <a:bodyPr/>
                    <a:lstStyle/>
                    <a:p>
                      <a:r>
                        <a:rPr lang="en-US" altLang="zh-CN" sz="1400" dirty="0" smtClean="0"/>
                        <a:t>T2</a:t>
                      </a:r>
                      <a:endParaRPr lang="zh-CN" altLang="en-US" sz="1400" dirty="0"/>
                    </a:p>
                  </a:txBody>
                  <a:tcPr/>
                </a:tc>
                <a:tc>
                  <a:txBody>
                    <a:bodyPr/>
                    <a:lstStyle/>
                    <a:p>
                      <a:r>
                        <a:rPr lang="en-US" altLang="zh-CN" sz="1400" dirty="0" smtClean="0"/>
                        <a:t>T3</a:t>
                      </a:r>
                      <a:endParaRPr lang="zh-CN" altLang="en-US" sz="1400" dirty="0"/>
                    </a:p>
                  </a:txBody>
                  <a:tcPr/>
                </a:tc>
                <a:tc>
                  <a:txBody>
                    <a:bodyPr/>
                    <a:lstStyle/>
                    <a:p>
                      <a:r>
                        <a:rPr lang="en-US" altLang="zh-CN" sz="1400" dirty="0" smtClean="0"/>
                        <a:t>T4</a:t>
                      </a:r>
                      <a:endParaRPr lang="zh-CN" altLang="en-US" sz="1400" dirty="0"/>
                    </a:p>
                  </a:txBody>
                  <a:tcPr/>
                </a:tc>
                <a:tc>
                  <a:txBody>
                    <a:bodyPr/>
                    <a:lstStyle/>
                    <a:p>
                      <a:r>
                        <a:rPr lang="en-US" altLang="zh-CN" sz="1400" dirty="0" smtClean="0"/>
                        <a:t>T5</a:t>
                      </a:r>
                      <a:endParaRPr lang="zh-CN" altLang="en-US" sz="1400" dirty="0"/>
                    </a:p>
                  </a:txBody>
                  <a:tcPr/>
                </a:tc>
              </a:tr>
            </a:tbl>
          </a:graphicData>
        </a:graphic>
      </p:graphicFrame>
      <p:sp>
        <p:nvSpPr>
          <p:cNvPr id="61" name="上箭头 60"/>
          <p:cNvSpPr/>
          <p:nvPr/>
        </p:nvSpPr>
        <p:spPr>
          <a:xfrm rot="10800000">
            <a:off x="7084885" y="4354784"/>
            <a:ext cx="329740" cy="4435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5796136" y="4952200"/>
            <a:ext cx="2088232" cy="31928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7975291" y="5012474"/>
            <a:ext cx="1045942" cy="276999"/>
          </a:xfrm>
          <a:prstGeom prst="rect">
            <a:avLst/>
          </a:prstGeom>
          <a:noFill/>
        </p:spPr>
        <p:txBody>
          <a:bodyPr wrap="square" rtlCol="0">
            <a:spAutoFit/>
          </a:bodyPr>
          <a:lstStyle/>
          <a:p>
            <a:r>
              <a:rPr lang="ja-JP" altLang="en-US" sz="1200" dirty="0">
                <a:latin typeface="Meiryo" pitchFamily="34" charset="-128"/>
                <a:ea typeface="Meiryo" pitchFamily="34" charset="-128"/>
              </a:rPr>
              <a:t>子</a:t>
            </a:r>
            <a:r>
              <a:rPr lang="ja-JP" altLang="en-US" sz="1200" dirty="0" smtClean="0">
                <a:latin typeface="Meiryo" pitchFamily="34" charset="-128"/>
                <a:ea typeface="Meiryo" pitchFamily="34" charset="-128"/>
              </a:rPr>
              <a:t>供染色体</a:t>
            </a:r>
            <a:endParaRPr lang="zh-CN" altLang="en-US" sz="1200" dirty="0">
              <a:latin typeface="Meiryo" pitchFamily="34" charset="-128"/>
              <a:ea typeface="Meiryo" pitchFamily="34" charset="-128"/>
            </a:endParaRPr>
          </a:p>
        </p:txBody>
      </p:sp>
      <p:sp>
        <p:nvSpPr>
          <p:cNvPr id="73" name="TextBox 72"/>
          <p:cNvSpPr txBox="1"/>
          <p:nvPr/>
        </p:nvSpPr>
        <p:spPr>
          <a:xfrm>
            <a:off x="7587747" y="4494912"/>
            <a:ext cx="1544396" cy="276999"/>
          </a:xfrm>
          <a:prstGeom prst="rect">
            <a:avLst/>
          </a:prstGeom>
          <a:noFill/>
        </p:spPr>
        <p:txBody>
          <a:bodyPr wrap="square" rtlCol="0">
            <a:spAutoFit/>
          </a:bodyPr>
          <a:lstStyle/>
          <a:p>
            <a:r>
              <a:rPr lang="ja-JP" altLang="en-US" sz="1200" dirty="0" smtClean="0">
                <a:latin typeface="Meiryo" pitchFamily="34" charset="-128"/>
                <a:ea typeface="Meiryo" pitchFamily="34" charset="-128"/>
              </a:rPr>
              <a:t>タスク順にソート</a:t>
            </a:r>
            <a:endParaRPr lang="zh-CN" altLang="en-US" sz="1200" dirty="0">
              <a:latin typeface="Meiryo" pitchFamily="34" charset="-128"/>
              <a:ea typeface="Meiryo" pitchFamily="34" charset="-128"/>
            </a:endParaRPr>
          </a:p>
        </p:txBody>
      </p:sp>
      <p:sp>
        <p:nvSpPr>
          <p:cNvPr id="75" name="TextBox 74"/>
          <p:cNvSpPr txBox="1"/>
          <p:nvPr/>
        </p:nvSpPr>
        <p:spPr>
          <a:xfrm>
            <a:off x="1126573" y="6217223"/>
            <a:ext cx="6912768" cy="553998"/>
          </a:xfrm>
          <a:prstGeom prst="rect">
            <a:avLst/>
          </a:prstGeom>
          <a:noFill/>
        </p:spPr>
        <p:txBody>
          <a:bodyPr wrap="square" rtlCol="0">
            <a:spAutoFit/>
          </a:bodyPr>
          <a:lstStyle/>
          <a:p>
            <a:r>
              <a:rPr lang="ja-JP" altLang="en-US" sz="1600" dirty="0" smtClean="0">
                <a:solidFill>
                  <a:srgbClr val="FF0000"/>
                </a:solidFill>
                <a:latin typeface="Meiryo" pitchFamily="34" charset="-128"/>
                <a:ea typeface="Meiryo" pitchFamily="34" charset="-128"/>
              </a:rPr>
              <a:t>上記のルールで生成された子供染色体は必ず有効な染色体である</a:t>
            </a:r>
            <a:endParaRPr lang="en-US" altLang="ja-JP" sz="1600" dirty="0" smtClean="0">
              <a:solidFill>
                <a:srgbClr val="FF0000"/>
              </a:solidFill>
              <a:latin typeface="Meiryo" pitchFamily="34" charset="-128"/>
              <a:ea typeface="Meiryo" pitchFamily="34" charset="-128"/>
            </a:endParaRPr>
          </a:p>
          <a:p>
            <a:pPr algn="ctr"/>
            <a:r>
              <a:rPr lang="ja-JP" altLang="en-US" sz="1400" dirty="0" smtClean="0">
                <a:solidFill>
                  <a:srgbClr val="FF0000"/>
                </a:solidFill>
                <a:latin typeface="Meiryo" pitchFamily="34" charset="-128"/>
                <a:ea typeface="Meiryo" pitchFamily="34" charset="-128"/>
              </a:rPr>
              <a:t>有</a:t>
            </a:r>
            <a:r>
              <a:rPr lang="ja-JP" altLang="en-US" sz="1400" dirty="0">
                <a:solidFill>
                  <a:srgbClr val="FF0000"/>
                </a:solidFill>
                <a:latin typeface="Meiryo" pitchFamily="34" charset="-128"/>
                <a:ea typeface="Meiryo" pitchFamily="34" charset="-128"/>
              </a:rPr>
              <a:t>効な</a:t>
            </a:r>
            <a:r>
              <a:rPr lang="ja-JP" altLang="en-US" sz="1400" dirty="0" smtClean="0">
                <a:solidFill>
                  <a:srgbClr val="FF0000"/>
                </a:solidFill>
                <a:latin typeface="Meiryo" pitchFamily="34" charset="-128"/>
                <a:ea typeface="Meiryo" pitchFamily="34" charset="-128"/>
              </a:rPr>
              <a:t>染色体：タスク</a:t>
            </a:r>
            <a:r>
              <a:rPr lang="en-US" altLang="ja-JP" sz="1400" dirty="0">
                <a:solidFill>
                  <a:srgbClr val="FF0000"/>
                </a:solidFill>
                <a:latin typeface="Meiryo" pitchFamily="34" charset="-128"/>
                <a:ea typeface="Meiryo" pitchFamily="34" charset="-128"/>
              </a:rPr>
              <a:t>j</a:t>
            </a:r>
            <a:r>
              <a:rPr lang="ja-JP" altLang="en-US" sz="1400" dirty="0" smtClean="0">
                <a:solidFill>
                  <a:srgbClr val="FF0000"/>
                </a:solidFill>
                <a:latin typeface="Meiryo" pitchFamily="34" charset="-128"/>
                <a:ea typeface="Meiryo" pitchFamily="34" charset="-128"/>
              </a:rPr>
              <a:t>はタスク</a:t>
            </a:r>
            <a:r>
              <a:rPr lang="en-US" altLang="ja-JP" sz="1400" dirty="0">
                <a:solidFill>
                  <a:srgbClr val="FF0000"/>
                </a:solidFill>
                <a:latin typeface="Meiryo" pitchFamily="34" charset="-128"/>
                <a:ea typeface="Meiryo" pitchFamily="34" charset="-128"/>
              </a:rPr>
              <a:t>i</a:t>
            </a:r>
            <a:r>
              <a:rPr lang="ja-JP" altLang="en-US" sz="1400" dirty="0" smtClean="0">
                <a:solidFill>
                  <a:srgbClr val="FF0000"/>
                </a:solidFill>
                <a:latin typeface="Meiryo" pitchFamily="34" charset="-128"/>
                <a:ea typeface="Meiryo" pitchFamily="34" charset="-128"/>
              </a:rPr>
              <a:t>の親タスクの</a:t>
            </a:r>
            <a:r>
              <a:rPr lang="ja-JP" altLang="en-US" sz="1400" dirty="0">
                <a:solidFill>
                  <a:srgbClr val="FF0000"/>
                </a:solidFill>
                <a:latin typeface="Meiryo" pitchFamily="34" charset="-128"/>
                <a:ea typeface="Meiryo" pitchFamily="34" charset="-128"/>
              </a:rPr>
              <a:t>場合</a:t>
            </a:r>
            <a:r>
              <a:rPr lang="en-US" altLang="ja-JP" sz="1400" dirty="0">
                <a:solidFill>
                  <a:srgbClr val="FF0000"/>
                </a:solidFill>
                <a:latin typeface="Meiryo" pitchFamily="34" charset="-128"/>
                <a:ea typeface="Meiryo" pitchFamily="34" charset="-128"/>
              </a:rPr>
              <a:t>C[i]&gt;C[j</a:t>
            </a:r>
            <a:r>
              <a:rPr lang="en-US" altLang="ja-JP" sz="1400" dirty="0" smtClean="0">
                <a:solidFill>
                  <a:srgbClr val="FF0000"/>
                </a:solidFill>
                <a:latin typeface="Meiryo" pitchFamily="34" charset="-128"/>
                <a:ea typeface="Meiryo" pitchFamily="34" charset="-128"/>
              </a:rPr>
              <a:t>]</a:t>
            </a:r>
            <a:endParaRPr lang="en-US" altLang="ja-JP" sz="1400" dirty="0">
              <a:solidFill>
                <a:srgbClr val="FF0000"/>
              </a:solidFill>
              <a:latin typeface="Meiryo" pitchFamily="34" charset="-128"/>
              <a:ea typeface="Meiryo" pitchFamily="34" charset="-128"/>
            </a:endParaRPr>
          </a:p>
        </p:txBody>
      </p:sp>
    </p:spTree>
    <p:extLst>
      <p:ext uri="{BB962C8B-B14F-4D97-AF65-F5344CB8AC3E}">
        <p14:creationId xmlns:p14="http://schemas.microsoft.com/office/powerpoint/2010/main" val="550931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5766" y="1764810"/>
            <a:ext cx="1600294" cy="3954076"/>
            <a:chOff x="-1224528" y="1642000"/>
            <a:chExt cx="1600294" cy="3954076"/>
          </a:xfrm>
        </p:grpSpPr>
        <p:sp>
          <p:nvSpPr>
            <p:cNvPr id="50" name="圆角矩形 49"/>
            <p:cNvSpPr/>
            <p:nvPr/>
          </p:nvSpPr>
          <p:spPr>
            <a:xfrm>
              <a:off x="-1222022" y="1642000"/>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pitchFamily="34" charset="-128"/>
                  <a:ea typeface="Meiryo" pitchFamily="34" charset="-128"/>
                </a:rPr>
                <a:t>染色体の初期化</a:t>
              </a:r>
              <a:endParaRPr lang="zh-CN" altLang="en-US" sz="1400" dirty="0">
                <a:latin typeface="Meiryo" pitchFamily="34" charset="-128"/>
                <a:ea typeface="Meiryo" pitchFamily="34" charset="-128"/>
              </a:endParaRPr>
            </a:p>
          </p:txBody>
        </p:sp>
        <p:sp>
          <p:nvSpPr>
            <p:cNvPr id="51" name="圆角矩形 50"/>
            <p:cNvSpPr/>
            <p:nvPr/>
          </p:nvSpPr>
          <p:spPr>
            <a:xfrm>
              <a:off x="-1222022" y="2487013"/>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latin typeface="Meiryo" pitchFamily="34" charset="-128"/>
                  <a:ea typeface="Meiryo" pitchFamily="34" charset="-128"/>
                </a:rPr>
                <a:t>適応性の評価</a:t>
              </a:r>
              <a:endParaRPr lang="zh-CN" altLang="en-US" sz="1400" dirty="0">
                <a:latin typeface="Meiryo" pitchFamily="34" charset="-128"/>
                <a:ea typeface="Meiryo" pitchFamily="34" charset="-128"/>
              </a:endParaRPr>
            </a:p>
          </p:txBody>
        </p:sp>
        <p:sp>
          <p:nvSpPr>
            <p:cNvPr id="52" name="圆角矩形 51"/>
            <p:cNvSpPr/>
            <p:nvPr/>
          </p:nvSpPr>
          <p:spPr>
            <a:xfrm>
              <a:off x="-1224528" y="5040034"/>
              <a:ext cx="1597788" cy="55604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pitchFamily="34" charset="-128"/>
                  <a:ea typeface="Meiryo" pitchFamily="34" charset="-128"/>
                </a:rPr>
                <a:t>突然変異</a:t>
              </a:r>
              <a:endParaRPr lang="en-US" altLang="ja-JP" sz="1400" dirty="0">
                <a:latin typeface="Meiryo" pitchFamily="34" charset="-128"/>
                <a:ea typeface="Meiryo" pitchFamily="34" charset="-128"/>
              </a:endParaRPr>
            </a:p>
          </p:txBody>
        </p:sp>
        <p:sp>
          <p:nvSpPr>
            <p:cNvPr id="54" name="圆角矩形 53"/>
            <p:cNvSpPr/>
            <p:nvPr/>
          </p:nvSpPr>
          <p:spPr>
            <a:xfrm>
              <a:off x="-1222022" y="4183252"/>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pitchFamily="34" charset="-128"/>
                  <a:ea typeface="Meiryo" pitchFamily="34" charset="-128"/>
                </a:rPr>
                <a:t>交叉</a:t>
              </a:r>
              <a:endParaRPr lang="zh-CN" altLang="en-US" sz="1400" dirty="0">
                <a:latin typeface="Meiryo" pitchFamily="34" charset="-128"/>
                <a:ea typeface="Meiryo" pitchFamily="34" charset="-128"/>
              </a:endParaRPr>
            </a:p>
          </p:txBody>
        </p:sp>
        <p:cxnSp>
          <p:nvCxnSpPr>
            <p:cNvPr id="56" name="直接箭头连接符 55"/>
            <p:cNvCxnSpPr>
              <a:stCxn id="50" idx="2"/>
              <a:endCxn id="51" idx="0"/>
            </p:cNvCxnSpPr>
            <p:nvPr/>
          </p:nvCxnSpPr>
          <p:spPr>
            <a:xfrm>
              <a:off x="-423128" y="2198042"/>
              <a:ext cx="0" cy="2889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64" idx="2"/>
              <a:endCxn id="54" idx="0"/>
            </p:cNvCxnSpPr>
            <p:nvPr/>
          </p:nvCxnSpPr>
          <p:spPr>
            <a:xfrm>
              <a:off x="-423128" y="3899836"/>
              <a:ext cx="0" cy="2834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4" idx="2"/>
              <a:endCxn id="52" idx="0"/>
            </p:cNvCxnSpPr>
            <p:nvPr/>
          </p:nvCxnSpPr>
          <p:spPr>
            <a:xfrm flipH="1">
              <a:off x="-425634" y="4739294"/>
              <a:ext cx="2506" cy="3007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2" idx="1"/>
              <a:endCxn id="51" idx="1"/>
            </p:cNvCxnSpPr>
            <p:nvPr/>
          </p:nvCxnSpPr>
          <p:spPr>
            <a:xfrm rot="10800000" flipH="1">
              <a:off x="-1224528" y="2765034"/>
              <a:ext cx="2506" cy="2553021"/>
            </a:xfrm>
            <a:prstGeom prst="bentConnector3">
              <a:avLst>
                <a:gd name="adj1" fmla="val -1054820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22022" y="3343794"/>
              <a:ext cx="1597788" cy="556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Meiryo" pitchFamily="34" charset="-128"/>
                  <a:ea typeface="Meiryo" pitchFamily="34" charset="-128"/>
                </a:rPr>
                <a:t>次に繫殖する</a:t>
              </a:r>
              <a:r>
                <a:rPr lang="ja-JP" altLang="en-US" sz="1400" dirty="0" smtClean="0">
                  <a:latin typeface="Meiryo" pitchFamily="34" charset="-128"/>
                  <a:ea typeface="Meiryo" pitchFamily="34" charset="-128"/>
                </a:rPr>
                <a:t>個体の選択</a:t>
              </a:r>
              <a:endParaRPr lang="zh-CN" altLang="en-US" sz="1400" dirty="0">
                <a:latin typeface="Meiryo" pitchFamily="34" charset="-128"/>
                <a:ea typeface="Meiryo" pitchFamily="34" charset="-128"/>
              </a:endParaRPr>
            </a:p>
          </p:txBody>
        </p:sp>
        <p:cxnSp>
          <p:nvCxnSpPr>
            <p:cNvPr id="65" name="直接箭头连接符 64"/>
            <p:cNvCxnSpPr>
              <a:stCxn id="51" idx="2"/>
              <a:endCxn id="64" idx="0"/>
            </p:cNvCxnSpPr>
            <p:nvPr/>
          </p:nvCxnSpPr>
          <p:spPr>
            <a:xfrm>
              <a:off x="-423128" y="3043055"/>
              <a:ext cx="0" cy="3007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3" name="标题 2"/>
          <p:cNvSpPr>
            <a:spLocks noGrp="1"/>
          </p:cNvSpPr>
          <p:nvPr>
            <p:ph type="title"/>
          </p:nvPr>
        </p:nvSpPr>
        <p:spPr/>
        <p:txBody>
          <a:bodyPr>
            <a:normAutofit fontScale="90000"/>
          </a:bodyPr>
          <a:lstStyle/>
          <a:p>
            <a:r>
              <a:rPr lang="ja-JP" altLang="en-US" dirty="0">
                <a:latin typeface="Meiryo" pitchFamily="34" charset="-128"/>
                <a:ea typeface="Meiryo" pitchFamily="34" charset="-128"/>
              </a:rPr>
              <a:t>突然変</a:t>
            </a:r>
            <a:r>
              <a:rPr lang="ja-JP" altLang="en-US" dirty="0" smtClean="0">
                <a:latin typeface="Meiryo" pitchFamily="34" charset="-128"/>
                <a:ea typeface="Meiryo" pitchFamily="34" charset="-128"/>
              </a:rPr>
              <a:t>異</a:t>
            </a:r>
            <a:endParaRPr lang="zh-CN" altLang="en-US" dirty="0"/>
          </a:p>
        </p:txBody>
      </p:sp>
      <p:sp>
        <p:nvSpPr>
          <p:cNvPr id="15" name="灯片编号占位符 3"/>
          <p:cNvSpPr>
            <a:spLocks noGrp="1"/>
          </p:cNvSpPr>
          <p:nvPr>
            <p:ph type="sldNum" sz="quarter" idx="12"/>
          </p:nvPr>
        </p:nvSpPr>
        <p:spPr>
          <a:xfrm>
            <a:off x="6553200" y="6356350"/>
            <a:ext cx="2133600" cy="365125"/>
          </a:xfrm>
        </p:spPr>
        <p:txBody>
          <a:bodyPr/>
          <a:lstStyle/>
          <a:p>
            <a:fld id="{BED71BD2-B24B-49C7-97A3-40EA2F9B79CF}" type="slidenum">
              <a:rPr lang="ja-JP" altLang="en-US" smtClean="0"/>
              <a:pPr/>
              <a:t>12</a:t>
            </a:fld>
            <a:endParaRPr lang="ja-JP" altLang="en-US" dirty="0"/>
          </a:p>
        </p:txBody>
      </p:sp>
      <p:sp>
        <p:nvSpPr>
          <p:cNvPr id="16" name="灯片编号占位符 3"/>
          <p:cNvSpPr txBox="1">
            <a:spLocks/>
          </p:cNvSpPr>
          <p:nvPr/>
        </p:nvSpPr>
        <p:spPr>
          <a:xfrm>
            <a:off x="6553200" y="6356350"/>
            <a:ext cx="21336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6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ED71BD2-B24B-49C7-97A3-40EA2F9B79CF}" type="slidenum">
              <a:rPr lang="ja-JP" altLang="en-US" smtClean="0"/>
              <a:pPr/>
              <a:t>12</a:t>
            </a:fld>
            <a:endParaRPr lang="ja-JP" altLang="en-US"/>
          </a:p>
        </p:txBody>
      </p:sp>
      <p:graphicFrame>
        <p:nvGraphicFramePr>
          <p:cNvPr id="17" name="表格 16"/>
          <p:cNvGraphicFramePr>
            <a:graphicFrameLocks noGrp="1"/>
          </p:cNvGraphicFramePr>
          <p:nvPr>
            <p:extLst>
              <p:ext uri="{D42A27DB-BD31-4B8C-83A1-F6EECF244321}">
                <p14:modId xmlns:p14="http://schemas.microsoft.com/office/powerpoint/2010/main" val="2315344135"/>
              </p:ext>
            </p:extLst>
          </p:nvPr>
        </p:nvGraphicFramePr>
        <p:xfrm>
          <a:off x="2535224" y="3441168"/>
          <a:ext cx="2376265" cy="365760"/>
        </p:xfrm>
        <a:graphic>
          <a:graphicData uri="http://schemas.openxmlformats.org/drawingml/2006/table">
            <a:tbl>
              <a:tblPr firstRow="1" bandRow="1">
                <a:tableStyleId>{0505E3EF-67EA-436B-97B2-0124C06EBD24}</a:tableStyleId>
              </a:tblPr>
              <a:tblGrid>
                <a:gridCol w="475253"/>
                <a:gridCol w="475253"/>
                <a:gridCol w="475253"/>
                <a:gridCol w="475253"/>
                <a:gridCol w="475253"/>
              </a:tblGrid>
              <a:tr h="328335">
                <a:tc>
                  <a:txBody>
                    <a:bodyPr/>
                    <a:lstStyle/>
                    <a:p>
                      <a:r>
                        <a:rPr lang="en-US" altLang="ja-JP" dirty="0" smtClean="0"/>
                        <a:t>1</a:t>
                      </a:r>
                      <a:endParaRPr lang="zh-CN" altLang="en-US" dirty="0"/>
                    </a:p>
                  </a:txBody>
                  <a:tcPr/>
                </a:tc>
                <a:tc>
                  <a:txBody>
                    <a:bodyPr/>
                    <a:lstStyle/>
                    <a:p>
                      <a:r>
                        <a:rPr lang="en-US" altLang="ja-JP" dirty="0" smtClean="0"/>
                        <a:t>2</a:t>
                      </a:r>
                      <a:endParaRPr lang="zh-CN" altLang="en-US" dirty="0"/>
                    </a:p>
                  </a:txBody>
                  <a:tcPr/>
                </a:tc>
                <a:tc>
                  <a:txBody>
                    <a:bodyPr/>
                    <a:lstStyle/>
                    <a:p>
                      <a:r>
                        <a:rPr lang="en-US" altLang="ja-JP" dirty="0" smtClean="0"/>
                        <a:t>5</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r>
            </a:tbl>
          </a:graphicData>
        </a:graphic>
      </p:graphicFrame>
      <p:sp>
        <p:nvSpPr>
          <p:cNvPr id="18" name="TextBox 17"/>
          <p:cNvSpPr txBox="1"/>
          <p:nvPr/>
        </p:nvSpPr>
        <p:spPr>
          <a:xfrm>
            <a:off x="2123728" y="1751075"/>
            <a:ext cx="4596708" cy="338554"/>
          </a:xfrm>
          <a:prstGeom prst="rect">
            <a:avLst/>
          </a:prstGeom>
          <a:noFill/>
        </p:spPr>
        <p:txBody>
          <a:bodyPr wrap="square" rtlCol="0">
            <a:spAutoFit/>
          </a:bodyPr>
          <a:lstStyle/>
          <a:p>
            <a:pPr algn="ctr"/>
            <a:r>
              <a:rPr lang="zh-CN" altLang="en-US" sz="1600" dirty="0" smtClean="0">
                <a:latin typeface="Meiryo" pitchFamily="34" charset="-128"/>
                <a:ea typeface="Meiryo" pitchFamily="34" charset="-128"/>
              </a:rPr>
              <a:t>交叉</a:t>
            </a:r>
            <a:r>
              <a:rPr lang="ja-JP" altLang="en-US" sz="1600" dirty="0" smtClean="0">
                <a:latin typeface="Meiryo" pitchFamily="34" charset="-128"/>
                <a:ea typeface="Meiryo" pitchFamily="34" charset="-128"/>
              </a:rPr>
              <a:t>で生み出された染色体は一定の確率で変異</a:t>
            </a:r>
            <a:endParaRPr lang="zh-CN" altLang="en-US" sz="1600" dirty="0">
              <a:latin typeface="Meiryo" pitchFamily="34" charset="-128"/>
              <a:ea typeface="Meiryo" pitchFamily="34" charset="-128"/>
            </a:endParaRPr>
          </a:p>
        </p:txBody>
      </p:sp>
      <p:sp>
        <p:nvSpPr>
          <p:cNvPr id="19" name="矩形 18"/>
          <p:cNvSpPr/>
          <p:nvPr/>
        </p:nvSpPr>
        <p:spPr>
          <a:xfrm>
            <a:off x="2411760" y="2342938"/>
            <a:ext cx="3965930" cy="523220"/>
          </a:xfrm>
          <a:prstGeom prst="rect">
            <a:avLst/>
          </a:prstGeom>
        </p:spPr>
        <p:txBody>
          <a:bodyPr wrap="square">
            <a:spAutoFit/>
          </a:bodyPr>
          <a:lstStyle/>
          <a:p>
            <a:r>
              <a:rPr lang="ja-JP" altLang="en-US" sz="1400" dirty="0" smtClean="0">
                <a:latin typeface="Meiryo" pitchFamily="34" charset="-128"/>
                <a:ea typeface="Meiryo" pitchFamily="34" charset="-128"/>
              </a:rPr>
              <a:t>一つの</a:t>
            </a:r>
            <a:r>
              <a:rPr lang="zh-CN" altLang="en-US" sz="1400" dirty="0" smtClean="0">
                <a:latin typeface="Meiryo" pitchFamily="34" charset="-128"/>
                <a:ea typeface="Meiryo" pitchFamily="34" charset="-128"/>
              </a:rPr>
              <a:t>染色体</a:t>
            </a:r>
            <a:r>
              <a:rPr lang="ja-JP" altLang="en-US" sz="1400" dirty="0" smtClean="0">
                <a:latin typeface="Meiryo" pitchFamily="34" charset="-128"/>
                <a:ea typeface="Meiryo" pitchFamily="34" charset="-128"/>
              </a:rPr>
              <a:t>に対して、その</a:t>
            </a:r>
            <a:r>
              <a:rPr lang="zh-CN" altLang="en-US" sz="1400" dirty="0" smtClean="0">
                <a:latin typeface="Meiryo" pitchFamily="34" charset="-128"/>
                <a:ea typeface="Meiryo" pitchFamily="34" charset="-128"/>
              </a:rPr>
              <a:t>染色体</a:t>
            </a:r>
            <a:r>
              <a:rPr lang="ja-JP" altLang="en-US" sz="1400" dirty="0" smtClean="0">
                <a:latin typeface="Meiryo" pitchFamily="34" charset="-128"/>
                <a:ea typeface="Meiryo" pitchFamily="34" charset="-128"/>
              </a:rPr>
              <a:t>のすべての遺伝子</a:t>
            </a:r>
            <a:r>
              <a:rPr lang="en-US" altLang="ja-JP" sz="1400" dirty="0" smtClean="0">
                <a:latin typeface="Meiryo" pitchFamily="34" charset="-128"/>
                <a:ea typeface="Meiryo" pitchFamily="34" charset="-128"/>
              </a:rPr>
              <a:t>(</a:t>
            </a:r>
            <a:r>
              <a:rPr lang="ja-JP" altLang="en-US" sz="1400" dirty="0" smtClean="0">
                <a:latin typeface="Meiryo" pitchFamily="34" charset="-128"/>
                <a:ea typeface="Meiryo" pitchFamily="34" charset="-128"/>
              </a:rPr>
              <a:t>タスクの実行順</a:t>
            </a:r>
            <a:r>
              <a:rPr lang="en-US" altLang="ja-JP" sz="1400" dirty="0" smtClean="0">
                <a:latin typeface="Meiryo" pitchFamily="34" charset="-128"/>
                <a:ea typeface="Meiryo" pitchFamily="34" charset="-128"/>
              </a:rPr>
              <a:t>)</a:t>
            </a:r>
            <a:r>
              <a:rPr lang="ja-JP" altLang="en-US" sz="1400" dirty="0" smtClean="0">
                <a:latin typeface="Meiryo" pitchFamily="34" charset="-128"/>
                <a:ea typeface="Meiryo" pitchFamily="34" charset="-128"/>
              </a:rPr>
              <a:t>は</a:t>
            </a:r>
            <a:r>
              <a:rPr lang="ja-JP" altLang="en-US" sz="1400" dirty="0">
                <a:latin typeface="Meiryo" pitchFamily="34" charset="-128"/>
                <a:ea typeface="Meiryo" pitchFamily="34" charset="-128"/>
              </a:rPr>
              <a:t>確</a:t>
            </a:r>
            <a:r>
              <a:rPr lang="ja-JP" altLang="en-US" sz="1400" dirty="0" smtClean="0">
                <a:latin typeface="Meiryo" pitchFamily="34" charset="-128"/>
                <a:ea typeface="Meiryo" pitchFamily="34" charset="-128"/>
              </a:rPr>
              <a:t>率的に変異する</a:t>
            </a:r>
            <a:endParaRPr lang="en-US" altLang="ja-JP" sz="1400" dirty="0" smtClean="0">
              <a:latin typeface="Meiryo" pitchFamily="34" charset="-128"/>
              <a:ea typeface="Meiryo" pitchFamily="34" charset="-128"/>
            </a:endParaRPr>
          </a:p>
        </p:txBody>
      </p:sp>
      <p:grpSp>
        <p:nvGrpSpPr>
          <p:cNvPr id="20" name="グループ化 21"/>
          <p:cNvGrpSpPr/>
          <p:nvPr/>
        </p:nvGrpSpPr>
        <p:grpSpPr>
          <a:xfrm>
            <a:off x="6589539" y="1714980"/>
            <a:ext cx="2674109" cy="1489761"/>
            <a:chOff x="725749" y="1662570"/>
            <a:chExt cx="2942125" cy="1584176"/>
          </a:xfrm>
        </p:grpSpPr>
        <p:sp>
          <p:nvSpPr>
            <p:cNvPr id="21" name="円/楕円 22"/>
            <p:cNvSpPr/>
            <p:nvPr/>
          </p:nvSpPr>
          <p:spPr>
            <a:xfrm>
              <a:off x="1805869" y="2958714"/>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400" i="1" dirty="0" smtClean="0">
                  <a:latin typeface="+mj-lt"/>
                  <a:cs typeface="Times New Roman" pitchFamily="18" charset="0"/>
                </a:rPr>
                <a:t>E</a:t>
              </a:r>
              <a:endParaRPr kumimoji="1" lang="ja-JP" altLang="en-US" sz="1400" i="1" dirty="0">
                <a:latin typeface="+mj-lt"/>
                <a:cs typeface="Times New Roman" pitchFamily="18" charset="0"/>
              </a:endParaRPr>
            </a:p>
          </p:txBody>
        </p:sp>
        <p:grpSp>
          <p:nvGrpSpPr>
            <p:cNvPr id="22" name="グループ化 23"/>
            <p:cNvGrpSpPr/>
            <p:nvPr/>
          </p:nvGrpSpPr>
          <p:grpSpPr>
            <a:xfrm>
              <a:off x="725749" y="1662570"/>
              <a:ext cx="2942125" cy="1338325"/>
              <a:chOff x="725749" y="1662570"/>
              <a:chExt cx="2942125" cy="1338325"/>
            </a:xfrm>
          </p:grpSpPr>
          <p:sp>
            <p:nvSpPr>
              <p:cNvPr id="23" name="円/楕円 24"/>
              <p:cNvSpPr/>
              <p:nvPr/>
            </p:nvSpPr>
            <p:spPr>
              <a:xfrm>
                <a:off x="1805869" y="1662570"/>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400" i="1" dirty="0" smtClean="0">
                    <a:latin typeface="+mj-lt"/>
                    <a:cs typeface="Times New Roman" pitchFamily="18" charset="0"/>
                  </a:rPr>
                  <a:t>S</a:t>
                </a:r>
                <a:endParaRPr kumimoji="1" lang="ja-JP" altLang="en-US" sz="1400" i="1" dirty="0">
                  <a:latin typeface="+mj-lt"/>
                  <a:cs typeface="Times New Roman" pitchFamily="18" charset="0"/>
                </a:endParaRPr>
              </a:p>
            </p:txBody>
          </p:sp>
          <p:sp>
            <p:nvSpPr>
              <p:cNvPr id="24" name="円/楕円 25"/>
              <p:cNvSpPr/>
              <p:nvPr/>
            </p:nvSpPr>
            <p:spPr>
              <a:xfrm>
                <a:off x="725749" y="2099025"/>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400" dirty="0" smtClean="0">
                    <a:latin typeface="+mj-lt"/>
                    <a:cs typeface="Times New Roman" pitchFamily="18" charset="0"/>
                  </a:rPr>
                  <a:t>1</a:t>
                </a:r>
                <a:endParaRPr kumimoji="1" lang="ja-JP" altLang="en-US" sz="1400" dirty="0">
                  <a:latin typeface="+mj-lt"/>
                  <a:cs typeface="Times New Roman" pitchFamily="18" charset="0"/>
                </a:endParaRPr>
              </a:p>
            </p:txBody>
          </p:sp>
          <p:sp>
            <p:nvSpPr>
              <p:cNvPr id="25" name="円/楕円 26"/>
              <p:cNvSpPr/>
              <p:nvPr/>
            </p:nvSpPr>
            <p:spPr>
              <a:xfrm>
                <a:off x="2396110" y="2099025"/>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400" dirty="0" smtClean="0">
                    <a:latin typeface="+mj-lt"/>
                    <a:cs typeface="Times New Roman" pitchFamily="18" charset="0"/>
                  </a:rPr>
                  <a:t>2</a:t>
                </a:r>
                <a:endParaRPr kumimoji="1" lang="ja-JP" altLang="en-US" sz="1400" dirty="0">
                  <a:latin typeface="+mj-lt"/>
                  <a:cs typeface="Times New Roman" pitchFamily="18" charset="0"/>
                </a:endParaRPr>
              </a:p>
            </p:txBody>
          </p:sp>
          <p:sp>
            <p:nvSpPr>
              <p:cNvPr id="26" name="円/楕円 27"/>
              <p:cNvSpPr/>
              <p:nvPr/>
            </p:nvSpPr>
            <p:spPr>
              <a:xfrm>
                <a:off x="180586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altLang="ja-JP" sz="1400" dirty="0" smtClean="0">
                    <a:latin typeface="+mj-lt"/>
                    <a:cs typeface="Times New Roman" pitchFamily="18" charset="0"/>
                  </a:rPr>
                  <a:t>4</a:t>
                </a:r>
                <a:endParaRPr kumimoji="1" lang="ja-JP" altLang="en-US" sz="1400" dirty="0">
                  <a:latin typeface="+mj-lt"/>
                  <a:cs typeface="Times New Roman" pitchFamily="18" charset="0"/>
                </a:endParaRPr>
              </a:p>
            </p:txBody>
          </p:sp>
          <p:sp>
            <p:nvSpPr>
              <p:cNvPr id="27" name="円/楕円 28"/>
              <p:cNvSpPr/>
              <p:nvPr/>
            </p:nvSpPr>
            <p:spPr>
              <a:xfrm>
                <a:off x="290542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400" dirty="0" smtClean="0">
                    <a:latin typeface="+mj-lt"/>
                    <a:cs typeface="Times New Roman" pitchFamily="18" charset="0"/>
                  </a:rPr>
                  <a:t>5</a:t>
                </a:r>
                <a:endParaRPr kumimoji="1" lang="ja-JP" altLang="en-US" sz="1400" dirty="0">
                  <a:latin typeface="+mj-lt"/>
                  <a:cs typeface="Times New Roman" pitchFamily="18" charset="0"/>
                </a:endParaRPr>
              </a:p>
            </p:txBody>
          </p:sp>
          <p:cxnSp>
            <p:nvCxnSpPr>
              <p:cNvPr id="28" name="直線矢印コネクタ 29"/>
              <p:cNvCxnSpPr>
                <a:stCxn id="23" idx="3"/>
                <a:endCxn id="24" idx="0"/>
              </p:cNvCxnSpPr>
              <p:nvPr/>
            </p:nvCxnSpPr>
            <p:spPr>
              <a:xfrm flipH="1">
                <a:off x="869765" y="1908421"/>
                <a:ext cx="978285" cy="19060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30"/>
              <p:cNvCxnSpPr>
                <a:stCxn id="23" idx="5"/>
                <a:endCxn id="25" idx="0"/>
              </p:cNvCxnSpPr>
              <p:nvPr/>
            </p:nvCxnSpPr>
            <p:spPr>
              <a:xfrm>
                <a:off x="2051720" y="1908421"/>
                <a:ext cx="488406" cy="19060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31"/>
              <p:cNvCxnSpPr>
                <a:stCxn id="25" idx="3"/>
                <a:endCxn id="26" idx="0"/>
              </p:cNvCxnSpPr>
              <p:nvPr/>
            </p:nvCxnSpPr>
            <p:spPr>
              <a:xfrm flipH="1">
                <a:off x="1949885" y="2344876"/>
                <a:ext cx="488406" cy="18179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2"/>
              <p:cNvCxnSpPr>
                <a:stCxn id="25" idx="5"/>
                <a:endCxn id="27" idx="0"/>
              </p:cNvCxnSpPr>
              <p:nvPr/>
            </p:nvCxnSpPr>
            <p:spPr>
              <a:xfrm>
                <a:off x="2641961" y="2344876"/>
                <a:ext cx="407484" cy="18179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3"/>
              <p:cNvCxnSpPr>
                <a:stCxn id="27" idx="4"/>
                <a:endCxn id="21" idx="7"/>
              </p:cNvCxnSpPr>
              <p:nvPr/>
            </p:nvCxnSpPr>
            <p:spPr>
              <a:xfrm flipH="1">
                <a:off x="2051720" y="2814698"/>
                <a:ext cx="997725" cy="186197"/>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4"/>
              <p:cNvCxnSpPr>
                <a:stCxn id="26" idx="4"/>
                <a:endCxn id="21" idx="0"/>
              </p:cNvCxnSpPr>
              <p:nvPr/>
            </p:nvCxnSpPr>
            <p:spPr>
              <a:xfrm>
                <a:off x="1949885" y="2814698"/>
                <a:ext cx="0" cy="144016"/>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5"/>
              <p:cNvCxnSpPr>
                <a:stCxn id="24" idx="4"/>
                <a:endCxn id="39" idx="0"/>
              </p:cNvCxnSpPr>
              <p:nvPr/>
            </p:nvCxnSpPr>
            <p:spPr>
              <a:xfrm>
                <a:off x="869765" y="2387057"/>
                <a:ext cx="0" cy="139609"/>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6"/>
              <p:cNvSpPr txBox="1"/>
              <p:nvPr/>
            </p:nvSpPr>
            <p:spPr>
              <a:xfrm>
                <a:off x="1010562" y="2149526"/>
                <a:ext cx="472869" cy="178219"/>
              </a:xfrm>
              <a:prstGeom prst="rect">
                <a:avLst/>
              </a:prstGeom>
              <a:noFill/>
            </p:spPr>
            <p:txBody>
              <a:bodyPr wrap="none" lIns="36000" tIns="0" rIns="36000" bIns="0" rtlCol="0" anchor="ctr" anchorCtr="1">
                <a:spAutoFit/>
              </a:bodyPr>
              <a:lstStyle/>
              <a:p>
                <a:r>
                  <a:rPr kumimoji="1" lang="en-US" altLang="ja-JP" sz="1200" dirty="0" smtClean="0">
                    <a:latin typeface="+mj-lt"/>
                    <a:cs typeface="Times New Roman" pitchFamily="18" charset="0"/>
                  </a:rPr>
                  <a:t>( 3,</a:t>
                </a:r>
                <a:r>
                  <a:rPr lang="en-US" altLang="ja-JP" sz="1200" dirty="0" smtClean="0">
                    <a:latin typeface="+mj-lt"/>
                    <a:cs typeface="Times New Roman" pitchFamily="18" charset="0"/>
                  </a:rPr>
                  <a:t>3</a:t>
                </a:r>
                <a:r>
                  <a:rPr kumimoji="1" lang="en-US" altLang="ja-JP" sz="1200" dirty="0" smtClean="0">
                    <a:latin typeface="+mj-lt"/>
                    <a:cs typeface="Times New Roman" pitchFamily="18" charset="0"/>
                  </a:rPr>
                  <a:t>0)</a:t>
                </a:r>
                <a:endParaRPr kumimoji="1" lang="ja-JP" altLang="en-US" sz="1200" dirty="0">
                  <a:latin typeface="+mj-lt"/>
                  <a:cs typeface="Times New Roman" pitchFamily="18" charset="0"/>
                </a:endParaRPr>
              </a:p>
            </p:txBody>
          </p:sp>
          <p:sp>
            <p:nvSpPr>
              <p:cNvPr id="36" name="テキスト ボックス 37"/>
              <p:cNvSpPr txBox="1"/>
              <p:nvPr/>
            </p:nvSpPr>
            <p:spPr>
              <a:xfrm>
                <a:off x="3195005" y="2581573"/>
                <a:ext cx="472869" cy="178219"/>
              </a:xfrm>
              <a:prstGeom prst="rect">
                <a:avLst/>
              </a:prstGeom>
              <a:noFill/>
            </p:spPr>
            <p:txBody>
              <a:bodyPr wrap="none" lIns="36000" tIns="0" rIns="36000" bIns="0" rtlCol="0" anchor="ctr" anchorCtr="1">
                <a:spAutoFit/>
              </a:bodyPr>
              <a:lstStyle/>
              <a:p>
                <a:r>
                  <a:rPr kumimoji="1" lang="en-US" altLang="ja-JP" sz="1200" dirty="0" smtClean="0">
                    <a:latin typeface="+mj-lt"/>
                    <a:cs typeface="Times New Roman" pitchFamily="18" charset="0"/>
                  </a:rPr>
                  <a:t>( 3,20)</a:t>
                </a:r>
                <a:endParaRPr kumimoji="1" lang="ja-JP" altLang="en-US" sz="1200" dirty="0">
                  <a:latin typeface="+mj-lt"/>
                  <a:cs typeface="Times New Roman" pitchFamily="18" charset="0"/>
                </a:endParaRPr>
              </a:p>
            </p:txBody>
          </p:sp>
          <p:sp>
            <p:nvSpPr>
              <p:cNvPr id="37" name="テキスト ボックス 38"/>
              <p:cNvSpPr txBox="1"/>
              <p:nvPr/>
            </p:nvSpPr>
            <p:spPr>
              <a:xfrm>
                <a:off x="2686013" y="2149526"/>
                <a:ext cx="507972" cy="178219"/>
              </a:xfrm>
              <a:prstGeom prst="rect">
                <a:avLst/>
              </a:prstGeom>
              <a:noFill/>
            </p:spPr>
            <p:txBody>
              <a:bodyPr wrap="none" lIns="36000" tIns="0" rIns="36000" bIns="0" rtlCol="0" anchor="ctr" anchorCtr="1">
                <a:spAutoFit/>
              </a:bodyPr>
              <a:lstStyle/>
              <a:p>
                <a:r>
                  <a:rPr kumimoji="1" lang="en-US" altLang="ja-JP" sz="1200" dirty="0" smtClean="0">
                    <a:latin typeface="+mj-lt"/>
                    <a:cs typeface="Times New Roman" pitchFamily="18" charset="0"/>
                  </a:rPr>
                  <a:t>( 1,10 )</a:t>
                </a:r>
                <a:endParaRPr kumimoji="1" lang="ja-JP" altLang="en-US" sz="1200" dirty="0">
                  <a:latin typeface="+mj-lt"/>
                  <a:cs typeface="Times New Roman" pitchFamily="18" charset="0"/>
                </a:endParaRPr>
              </a:p>
            </p:txBody>
          </p:sp>
          <p:sp>
            <p:nvSpPr>
              <p:cNvPr id="38" name="テキスト ボックス 39"/>
              <p:cNvSpPr txBox="1"/>
              <p:nvPr/>
            </p:nvSpPr>
            <p:spPr>
              <a:xfrm>
                <a:off x="2095772" y="2581573"/>
                <a:ext cx="507972" cy="178219"/>
              </a:xfrm>
              <a:prstGeom prst="rect">
                <a:avLst/>
              </a:prstGeom>
              <a:noFill/>
            </p:spPr>
            <p:txBody>
              <a:bodyPr wrap="none" lIns="36000" tIns="0" rIns="36000" bIns="0" rtlCol="0" anchor="ctr" anchorCtr="1">
                <a:spAutoFit/>
              </a:bodyPr>
              <a:lstStyle/>
              <a:p>
                <a:r>
                  <a:rPr kumimoji="1" lang="en-US" altLang="ja-JP" sz="1200" dirty="0" smtClean="0">
                    <a:latin typeface="+mj-lt"/>
                    <a:cs typeface="Times New Roman" pitchFamily="18" charset="0"/>
                  </a:rPr>
                  <a:t>( 1,40 )</a:t>
                </a:r>
                <a:endParaRPr kumimoji="1" lang="ja-JP" altLang="en-US" sz="1200" dirty="0">
                  <a:latin typeface="+mj-lt"/>
                  <a:cs typeface="Times New Roman" pitchFamily="18" charset="0"/>
                </a:endParaRPr>
              </a:p>
            </p:txBody>
          </p:sp>
          <p:sp>
            <p:nvSpPr>
              <p:cNvPr id="39" name="円/楕円 40"/>
              <p:cNvSpPr/>
              <p:nvPr/>
            </p:nvSpPr>
            <p:spPr>
              <a:xfrm>
                <a:off x="72574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altLang="ja-JP" sz="1400" dirty="0" smtClean="0">
                    <a:latin typeface="+mj-lt"/>
                    <a:cs typeface="Times New Roman" pitchFamily="18" charset="0"/>
                  </a:rPr>
                  <a:t>3</a:t>
                </a:r>
                <a:endParaRPr kumimoji="1" lang="ja-JP" altLang="en-US" sz="1400" dirty="0">
                  <a:latin typeface="+mj-lt"/>
                  <a:cs typeface="Times New Roman" pitchFamily="18" charset="0"/>
                </a:endParaRPr>
              </a:p>
            </p:txBody>
          </p:sp>
          <p:cxnSp>
            <p:nvCxnSpPr>
              <p:cNvPr id="40" name="直線矢印コネクタ 41"/>
              <p:cNvCxnSpPr>
                <a:stCxn id="39" idx="4"/>
                <a:endCxn id="21" idx="1"/>
              </p:cNvCxnSpPr>
              <p:nvPr/>
            </p:nvCxnSpPr>
            <p:spPr>
              <a:xfrm>
                <a:off x="869765" y="2814698"/>
                <a:ext cx="978285" cy="186197"/>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2"/>
              <p:cNvSpPr txBox="1"/>
              <p:nvPr/>
            </p:nvSpPr>
            <p:spPr>
              <a:xfrm>
                <a:off x="1013781" y="2601897"/>
                <a:ext cx="507972" cy="178219"/>
              </a:xfrm>
              <a:prstGeom prst="rect">
                <a:avLst/>
              </a:prstGeom>
              <a:noFill/>
            </p:spPr>
            <p:txBody>
              <a:bodyPr wrap="none" lIns="36000" tIns="0" rIns="36000" bIns="0" rtlCol="0" anchor="ctr" anchorCtr="1">
                <a:spAutoFit/>
              </a:bodyPr>
              <a:lstStyle/>
              <a:p>
                <a:r>
                  <a:rPr kumimoji="1" lang="en-US" altLang="ja-JP" sz="1200" dirty="0" smtClean="0">
                    <a:latin typeface="+mj-lt"/>
                    <a:cs typeface="Times New Roman" pitchFamily="18" charset="0"/>
                  </a:rPr>
                  <a:t>( 1,10 )</a:t>
                </a:r>
                <a:endParaRPr kumimoji="1" lang="ja-JP" altLang="en-US" sz="1200" dirty="0">
                  <a:latin typeface="+mj-lt"/>
                  <a:cs typeface="Times New Roman" pitchFamily="18" charset="0"/>
                </a:endParaRPr>
              </a:p>
            </p:txBody>
          </p:sp>
        </p:grpSp>
      </p:grpSp>
      <p:sp>
        <p:nvSpPr>
          <p:cNvPr id="42" name="TextBox 41"/>
          <p:cNvSpPr txBox="1"/>
          <p:nvPr/>
        </p:nvSpPr>
        <p:spPr>
          <a:xfrm>
            <a:off x="2377703" y="2945297"/>
            <a:ext cx="1728192" cy="369332"/>
          </a:xfrm>
          <a:prstGeom prst="rect">
            <a:avLst/>
          </a:prstGeom>
          <a:noFill/>
        </p:spPr>
        <p:txBody>
          <a:bodyPr wrap="square" rtlCol="0">
            <a:spAutoFit/>
          </a:bodyPr>
          <a:lstStyle/>
          <a:p>
            <a:r>
              <a:rPr lang="ja-JP" altLang="en-US" dirty="0" smtClean="0">
                <a:latin typeface="Meiryo" pitchFamily="34" charset="-128"/>
                <a:ea typeface="Meiryo" pitchFamily="34" charset="-128"/>
              </a:rPr>
              <a:t>変異の例：</a:t>
            </a:r>
            <a:endParaRPr lang="zh-CN" altLang="en-US" dirty="0">
              <a:latin typeface="Meiryo" pitchFamily="34" charset="-128"/>
              <a:ea typeface="Meiryo" pitchFamily="34" charset="-128"/>
            </a:endParaRPr>
          </a:p>
        </p:txBody>
      </p:sp>
      <p:sp>
        <p:nvSpPr>
          <p:cNvPr id="43" name="椭圆 42"/>
          <p:cNvSpPr/>
          <p:nvPr/>
        </p:nvSpPr>
        <p:spPr>
          <a:xfrm>
            <a:off x="3502371" y="3343204"/>
            <a:ext cx="441176" cy="437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标注 43"/>
          <p:cNvSpPr/>
          <p:nvPr/>
        </p:nvSpPr>
        <p:spPr>
          <a:xfrm>
            <a:off x="5286448" y="3383356"/>
            <a:ext cx="3757141" cy="1089975"/>
          </a:xfrm>
          <a:prstGeom prst="wedgeRoundRectCallout">
            <a:avLst>
              <a:gd name="adj1" fmla="val -58188"/>
              <a:gd name="adj2" fmla="val -3328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ja-JP" sz="1100" dirty="0" smtClean="0">
                <a:latin typeface="Meiryo" pitchFamily="34" charset="-128"/>
                <a:ea typeface="Meiryo" pitchFamily="34" charset="-128"/>
              </a:rPr>
              <a:t>T3</a:t>
            </a:r>
            <a:r>
              <a:rPr lang="ja-JP" altLang="en-US" sz="1100" dirty="0" smtClean="0">
                <a:latin typeface="Meiryo" pitchFamily="34" charset="-128"/>
                <a:ea typeface="Meiryo" pitchFamily="34" charset="-128"/>
              </a:rPr>
              <a:t>の実行順</a:t>
            </a:r>
            <a:r>
              <a:rPr lang="en-US" altLang="ja-JP" sz="1100" dirty="0" smtClean="0">
                <a:latin typeface="Meiryo" pitchFamily="34" charset="-128"/>
                <a:ea typeface="Meiryo" pitchFamily="34" charset="-128"/>
              </a:rPr>
              <a:t>: 5</a:t>
            </a:r>
            <a:r>
              <a:rPr lang="ja-JP" altLang="en-US" sz="1100" dirty="0" smtClean="0">
                <a:latin typeface="Meiryo" pitchFamily="34" charset="-128"/>
                <a:ea typeface="Meiryo" pitchFamily="34" charset="-128"/>
              </a:rPr>
              <a:t>。</a:t>
            </a:r>
            <a:r>
              <a:rPr lang="en-US" altLang="ja-JP" sz="1100" dirty="0" smtClean="0">
                <a:latin typeface="Meiryo" pitchFamily="34" charset="-128"/>
                <a:ea typeface="Meiryo" pitchFamily="34" charset="-128"/>
              </a:rPr>
              <a:t>T3</a:t>
            </a:r>
            <a:r>
              <a:rPr lang="ja-JP" altLang="en-US" sz="1100" dirty="0" smtClean="0">
                <a:latin typeface="Meiryo" pitchFamily="34" charset="-128"/>
                <a:ea typeface="Meiryo" pitchFamily="34" charset="-128"/>
              </a:rPr>
              <a:t>の親タスク</a:t>
            </a:r>
            <a:r>
              <a:rPr lang="en-US" altLang="ja-JP" sz="1100" dirty="0" smtClean="0">
                <a:latin typeface="Meiryo" pitchFamily="34" charset="-128"/>
                <a:ea typeface="Meiryo" pitchFamily="34" charset="-128"/>
              </a:rPr>
              <a:t>: T</a:t>
            </a:r>
            <a:r>
              <a:rPr lang="ja-JP" altLang="en-US" sz="1100" dirty="0" smtClean="0">
                <a:latin typeface="Meiryo" pitchFamily="34" charset="-128"/>
                <a:ea typeface="Meiryo" pitchFamily="34" charset="-128"/>
              </a:rPr>
              <a:t>１の実行順は１</a:t>
            </a:r>
            <a:endParaRPr lang="en-US" altLang="ja-JP" sz="1100" dirty="0" smtClean="0">
              <a:latin typeface="Meiryo" pitchFamily="34" charset="-128"/>
              <a:ea typeface="Meiryo" pitchFamily="34" charset="-128"/>
            </a:endParaRPr>
          </a:p>
          <a:p>
            <a:r>
              <a:rPr lang="ja-JP" altLang="en-US" sz="1100" dirty="0" smtClean="0">
                <a:latin typeface="Meiryo" pitchFamily="34" charset="-128"/>
                <a:ea typeface="Meiryo" pitchFamily="34" charset="-128"/>
              </a:rPr>
              <a:t>なので、</a:t>
            </a:r>
            <a:r>
              <a:rPr lang="en-US" altLang="ja-JP" sz="1100" dirty="0" smtClean="0">
                <a:latin typeface="Meiryo" pitchFamily="34" charset="-128"/>
                <a:ea typeface="Meiryo" pitchFamily="34" charset="-128"/>
              </a:rPr>
              <a:t>T3</a:t>
            </a:r>
            <a:r>
              <a:rPr lang="ja-JP" altLang="en-US" sz="1100" dirty="0" smtClean="0">
                <a:latin typeface="Meiryo" pitchFamily="34" charset="-128"/>
                <a:ea typeface="Meiryo" pitchFamily="34" charset="-128"/>
              </a:rPr>
              <a:t>の</a:t>
            </a:r>
            <a:r>
              <a:rPr lang="ja-JP" altLang="en-US" sz="1100" dirty="0">
                <a:latin typeface="Meiryo" pitchFamily="34" charset="-128"/>
                <a:ea typeface="Meiryo" pitchFamily="34" charset="-128"/>
              </a:rPr>
              <a:t>実行順</a:t>
            </a:r>
            <a:r>
              <a:rPr lang="ja-JP" altLang="en-US" sz="1100" dirty="0" smtClean="0">
                <a:latin typeface="Meiryo" pitchFamily="34" charset="-128"/>
                <a:ea typeface="Meiryo" pitchFamily="34" charset="-128"/>
              </a:rPr>
              <a:t>は２～５の範囲で変異することができます。もし３に変異したら、その間である</a:t>
            </a:r>
            <a:r>
              <a:rPr lang="en-US" altLang="ja-JP" sz="1100" dirty="0" smtClean="0">
                <a:latin typeface="Meiryo" pitchFamily="34" charset="-128"/>
                <a:ea typeface="Meiryo" pitchFamily="34" charset="-128"/>
              </a:rPr>
              <a:t>T3</a:t>
            </a:r>
            <a:r>
              <a:rPr lang="ja-JP" altLang="en-US" sz="1100" dirty="0" smtClean="0">
                <a:latin typeface="Meiryo" pitchFamily="34" charset="-128"/>
                <a:ea typeface="Meiryo" pitchFamily="34" charset="-128"/>
              </a:rPr>
              <a:t>と</a:t>
            </a:r>
            <a:r>
              <a:rPr lang="en-US" altLang="ja-JP" sz="1100" dirty="0" smtClean="0">
                <a:latin typeface="Meiryo" pitchFamily="34" charset="-128"/>
                <a:ea typeface="Meiryo" pitchFamily="34" charset="-128"/>
              </a:rPr>
              <a:t>T4</a:t>
            </a:r>
            <a:r>
              <a:rPr lang="ja-JP" altLang="en-US" sz="1100" dirty="0" smtClean="0">
                <a:latin typeface="Meiryo" pitchFamily="34" charset="-128"/>
                <a:ea typeface="Meiryo" pitchFamily="34" charset="-128"/>
              </a:rPr>
              <a:t>の実行順も併せて更新</a:t>
            </a:r>
            <a:endParaRPr lang="en-US" altLang="ja-JP" sz="1100" dirty="0" smtClean="0">
              <a:latin typeface="Meiryo" pitchFamily="34" charset="-128"/>
              <a:ea typeface="Meiryo" pitchFamily="34" charset="-128"/>
            </a:endParaRPr>
          </a:p>
        </p:txBody>
      </p:sp>
      <p:sp>
        <p:nvSpPr>
          <p:cNvPr id="45" name="TextBox 44"/>
          <p:cNvSpPr txBox="1"/>
          <p:nvPr/>
        </p:nvSpPr>
        <p:spPr>
          <a:xfrm>
            <a:off x="2853727" y="4666500"/>
            <a:ext cx="5538467"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lnSpc>
                <a:spcPct val="150000"/>
              </a:lnSpc>
              <a:buFont typeface="+mj-lt"/>
              <a:buAutoNum type="arabicPeriod"/>
            </a:pPr>
            <a:r>
              <a:rPr lang="ja-JP" altLang="en-US" sz="1200" dirty="0" smtClean="0">
                <a:latin typeface="Meiryo" pitchFamily="34" charset="-128"/>
                <a:ea typeface="Meiryo" pitchFamily="34" charset="-128"/>
              </a:rPr>
              <a:t>確立でタスク</a:t>
            </a:r>
            <a:r>
              <a:rPr lang="en-US" altLang="ja-JP" sz="1200" dirty="0" smtClean="0">
                <a:latin typeface="Meiryo" pitchFamily="34" charset="-128"/>
                <a:ea typeface="Meiryo" pitchFamily="34" charset="-128"/>
              </a:rPr>
              <a:t>i</a:t>
            </a:r>
            <a:r>
              <a:rPr lang="ja-JP" altLang="en-US" sz="1200" dirty="0" smtClean="0">
                <a:latin typeface="Meiryo" pitchFamily="34" charset="-128"/>
                <a:ea typeface="Meiryo" pitchFamily="34" charset="-128"/>
              </a:rPr>
              <a:t>を変異するかどうかを決める</a:t>
            </a:r>
            <a:endParaRPr lang="en-US" altLang="ja-JP" sz="1200" dirty="0">
              <a:latin typeface="Meiryo" pitchFamily="34" charset="-128"/>
              <a:ea typeface="Meiryo" pitchFamily="34" charset="-128"/>
            </a:endParaRPr>
          </a:p>
          <a:p>
            <a:pPr marL="342900" indent="-342900">
              <a:lnSpc>
                <a:spcPct val="150000"/>
              </a:lnSpc>
              <a:buFont typeface="+mj-lt"/>
              <a:buAutoNum type="arabicPeriod"/>
            </a:pPr>
            <a:r>
              <a:rPr lang="ja-JP" altLang="en-US" sz="1200" dirty="0" smtClean="0">
                <a:latin typeface="Meiryo" pitchFamily="34" charset="-128"/>
                <a:ea typeface="Meiryo" pitchFamily="34" charset="-128"/>
              </a:rPr>
              <a:t>もし変異の場合以下のように変異範囲を計算、</a:t>
            </a:r>
            <a:endParaRPr lang="en-US" altLang="ja-JP" sz="1200" dirty="0" smtClean="0">
              <a:latin typeface="Meiryo" pitchFamily="34" charset="-128"/>
              <a:ea typeface="Meiryo" pitchFamily="34" charset="-128"/>
            </a:endParaRPr>
          </a:p>
          <a:p>
            <a:pPr marL="800100" lvl="1" indent="-342900">
              <a:lnSpc>
                <a:spcPct val="150000"/>
              </a:lnSpc>
              <a:buFont typeface="+mj-lt"/>
              <a:buAutoNum type="arabicPeriod"/>
            </a:pPr>
            <a:r>
              <a:rPr lang="ja-JP" altLang="en-US" sz="1200" dirty="0" smtClean="0">
                <a:latin typeface="Meiryo" pitchFamily="34" charset="-128"/>
                <a:ea typeface="Meiryo" pitchFamily="34" charset="-128"/>
              </a:rPr>
              <a:t>変異範囲の最小値：親タスクの実行順の最大値＋１</a:t>
            </a:r>
            <a:endParaRPr lang="en-US" altLang="ja-JP" sz="1200" dirty="0">
              <a:latin typeface="Meiryo" pitchFamily="34" charset="-128"/>
              <a:ea typeface="Meiryo" pitchFamily="34" charset="-128"/>
            </a:endParaRPr>
          </a:p>
          <a:p>
            <a:pPr marL="800100" lvl="1" indent="-342900">
              <a:lnSpc>
                <a:spcPct val="150000"/>
              </a:lnSpc>
              <a:buFont typeface="+mj-lt"/>
              <a:buAutoNum type="arabicPeriod"/>
            </a:pPr>
            <a:r>
              <a:rPr lang="ja-JP" altLang="en-US" sz="1200" dirty="0" smtClean="0">
                <a:latin typeface="Meiryo" pitchFamily="34" charset="-128"/>
                <a:ea typeface="Meiryo" pitchFamily="34" charset="-128"/>
              </a:rPr>
              <a:t>変異範</a:t>
            </a:r>
            <a:r>
              <a:rPr lang="ja-JP" altLang="en-US" sz="1200" dirty="0">
                <a:latin typeface="Meiryo" pitchFamily="34" charset="-128"/>
                <a:ea typeface="Meiryo" pitchFamily="34" charset="-128"/>
              </a:rPr>
              <a:t>囲の</a:t>
            </a:r>
            <a:r>
              <a:rPr lang="ja-JP" altLang="en-US" sz="1200" dirty="0" smtClean="0">
                <a:latin typeface="Meiryo" pitchFamily="34" charset="-128"/>
                <a:ea typeface="Meiryo" pitchFamily="34" charset="-128"/>
              </a:rPr>
              <a:t>最大値：今の実行順</a:t>
            </a:r>
            <a:endParaRPr lang="en-US" altLang="ja-JP" sz="1200" dirty="0" smtClean="0">
              <a:latin typeface="Meiryo" pitchFamily="34" charset="-128"/>
              <a:ea typeface="Meiryo" pitchFamily="34" charset="-128"/>
            </a:endParaRPr>
          </a:p>
          <a:p>
            <a:pPr marL="342900" indent="-342900">
              <a:lnSpc>
                <a:spcPct val="150000"/>
              </a:lnSpc>
              <a:buFont typeface="+mj-lt"/>
              <a:buAutoNum type="arabicPeriod"/>
            </a:pPr>
            <a:r>
              <a:rPr lang="ja-JP" altLang="en-US" sz="1200" dirty="0" smtClean="0">
                <a:latin typeface="Meiryo" pitchFamily="34" charset="-128"/>
                <a:ea typeface="Meiryo" pitchFamily="34" charset="-128"/>
              </a:rPr>
              <a:t>上記で計算された範囲でランダムに新しい実行順を選択し、自分の実行順を更新</a:t>
            </a:r>
            <a:endParaRPr lang="en-US" altLang="ja-JP" sz="1200" dirty="0" smtClean="0">
              <a:latin typeface="Meiryo" pitchFamily="34" charset="-128"/>
              <a:ea typeface="Meiryo" pitchFamily="34" charset="-128"/>
            </a:endParaRPr>
          </a:p>
          <a:p>
            <a:pPr marL="342900" indent="-342900">
              <a:lnSpc>
                <a:spcPct val="150000"/>
              </a:lnSpc>
              <a:buFont typeface="+mj-lt"/>
              <a:buAutoNum type="arabicPeriod"/>
            </a:pPr>
            <a:r>
              <a:rPr lang="ja-JP" altLang="en-US" sz="1200" dirty="0" smtClean="0">
                <a:latin typeface="Meiryo" pitchFamily="34" charset="-128"/>
                <a:ea typeface="Meiryo" pitchFamily="34" charset="-128"/>
              </a:rPr>
              <a:t>他のタスクの実行順は</a:t>
            </a:r>
            <a:r>
              <a:rPr lang="ja-JP" altLang="en-US" sz="1200" dirty="0">
                <a:latin typeface="Meiryo" pitchFamily="34" charset="-128"/>
                <a:ea typeface="Meiryo" pitchFamily="34" charset="-128"/>
              </a:rPr>
              <a:t>新しい実行</a:t>
            </a:r>
            <a:r>
              <a:rPr lang="ja-JP" altLang="en-US" sz="1200" dirty="0" smtClean="0">
                <a:latin typeface="Meiryo" pitchFamily="34" charset="-128"/>
                <a:ea typeface="Meiryo" pitchFamily="34" charset="-128"/>
              </a:rPr>
              <a:t>順と従来の</a:t>
            </a:r>
            <a:r>
              <a:rPr lang="ja-JP" altLang="en-US" sz="1200" dirty="0">
                <a:latin typeface="Meiryo" pitchFamily="34" charset="-128"/>
                <a:ea typeface="Meiryo" pitchFamily="34" charset="-128"/>
              </a:rPr>
              <a:t>実行</a:t>
            </a:r>
            <a:r>
              <a:rPr lang="ja-JP" altLang="en-US" sz="1200" dirty="0" smtClean="0">
                <a:latin typeface="Meiryo" pitchFamily="34" charset="-128"/>
                <a:ea typeface="Meiryo" pitchFamily="34" charset="-128"/>
              </a:rPr>
              <a:t>順の間であれば、＋１</a:t>
            </a:r>
            <a:endParaRPr lang="en-US" altLang="ja-JP" sz="1200" dirty="0" smtClean="0">
              <a:latin typeface="Meiryo" pitchFamily="34" charset="-128"/>
              <a:ea typeface="Meiryo" pitchFamily="34" charset="-128"/>
            </a:endParaRPr>
          </a:p>
        </p:txBody>
      </p:sp>
      <p:graphicFrame>
        <p:nvGraphicFramePr>
          <p:cNvPr id="46" name="表格 45"/>
          <p:cNvGraphicFramePr>
            <a:graphicFrameLocks noGrp="1"/>
          </p:cNvGraphicFramePr>
          <p:nvPr>
            <p:extLst>
              <p:ext uri="{D42A27DB-BD31-4B8C-83A1-F6EECF244321}">
                <p14:modId xmlns:p14="http://schemas.microsoft.com/office/powerpoint/2010/main" val="2072908422"/>
              </p:ext>
            </p:extLst>
          </p:nvPr>
        </p:nvGraphicFramePr>
        <p:xfrm>
          <a:off x="2544352" y="4111836"/>
          <a:ext cx="2376265" cy="365760"/>
        </p:xfrm>
        <a:graphic>
          <a:graphicData uri="http://schemas.openxmlformats.org/drawingml/2006/table">
            <a:tbl>
              <a:tblPr firstRow="1" bandRow="1">
                <a:tableStyleId>{0505E3EF-67EA-436B-97B2-0124C06EBD24}</a:tableStyleId>
              </a:tblPr>
              <a:tblGrid>
                <a:gridCol w="475253"/>
                <a:gridCol w="475253"/>
                <a:gridCol w="475253"/>
                <a:gridCol w="475253"/>
                <a:gridCol w="475253"/>
              </a:tblGrid>
              <a:tr h="328335">
                <a:tc>
                  <a:txBody>
                    <a:bodyPr/>
                    <a:lstStyle/>
                    <a:p>
                      <a:r>
                        <a:rPr lang="en-US" altLang="ja-JP" dirty="0" smtClean="0"/>
                        <a:t>1</a:t>
                      </a:r>
                      <a:endParaRPr lang="zh-CN" altLang="en-US" dirty="0"/>
                    </a:p>
                  </a:txBody>
                  <a:tcPr/>
                </a:tc>
                <a:tc>
                  <a:txBody>
                    <a:bodyPr/>
                    <a:lstStyle/>
                    <a:p>
                      <a:r>
                        <a:rPr lang="en-US" altLang="ja-JP"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r>
            </a:tbl>
          </a:graphicData>
        </a:graphic>
      </p:graphicFrame>
      <p:cxnSp>
        <p:nvCxnSpPr>
          <p:cNvPr id="47" name="直接箭头连接符 46"/>
          <p:cNvCxnSpPr>
            <a:stCxn id="43" idx="4"/>
            <a:endCxn id="48" idx="0"/>
          </p:cNvCxnSpPr>
          <p:nvPr/>
        </p:nvCxnSpPr>
        <p:spPr>
          <a:xfrm>
            <a:off x="3722959" y="3780741"/>
            <a:ext cx="0" cy="29520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502371" y="4075947"/>
            <a:ext cx="441176" cy="437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0931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ndom T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441" y="1844824"/>
            <a:ext cx="2653239" cy="352839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sz="4000" dirty="0" smtClean="0">
                <a:latin typeface="Meiryo" pitchFamily="34" charset="-128"/>
                <a:ea typeface="Meiryo" pitchFamily="34" charset="-128"/>
                <a:cs typeface="Times New Roman" panose="02020603050405020304" pitchFamily="18" charset="0"/>
              </a:rPr>
              <a:t>実験</a:t>
            </a:r>
            <a:endParaRPr lang="ja-JP" altLang="en-US" sz="4000" dirty="0">
              <a:latin typeface="Meiryo" pitchFamily="34" charset="-128"/>
              <a:ea typeface="Meiryo" pitchFamily="34" charset="-128"/>
              <a:cs typeface="Times New Roman" panose="02020603050405020304" pitchFamily="18" charset="0"/>
            </a:endParaRPr>
          </a:p>
        </p:txBody>
      </p:sp>
      <p:sp>
        <p:nvSpPr>
          <p:cNvPr id="6" name="コンテンツ プレースホルダー 5"/>
          <p:cNvSpPr>
            <a:spLocks noGrp="1"/>
          </p:cNvSpPr>
          <p:nvPr>
            <p:ph sz="quarter" idx="1"/>
          </p:nvPr>
        </p:nvSpPr>
        <p:spPr>
          <a:xfrm>
            <a:off x="14908" y="1700808"/>
            <a:ext cx="6348536" cy="3816424"/>
          </a:xfrm>
        </p:spPr>
        <p:txBody>
          <a:bodyPr>
            <a:normAutofit/>
          </a:bodyPr>
          <a:lstStyle/>
          <a:p>
            <a:r>
              <a:rPr lang="en-US" altLang="ja-JP" sz="2400" dirty="0" smtClean="0">
                <a:latin typeface="Meiryo" pitchFamily="34" charset="-128"/>
                <a:ea typeface="Meiryo" pitchFamily="34" charset="-128"/>
                <a:cs typeface="Times New Roman" panose="02020603050405020304" pitchFamily="18" charset="0"/>
              </a:rPr>
              <a:t>Benchmark</a:t>
            </a:r>
          </a:p>
          <a:p>
            <a:pPr lvl="1"/>
            <a:r>
              <a:rPr lang="en-US" altLang="ja-JP" sz="2000" dirty="0" smtClean="0">
                <a:latin typeface="Meiryo" pitchFamily="34" charset="-128"/>
                <a:ea typeface="Meiryo" pitchFamily="34" charset="-128"/>
                <a:cs typeface="Times New Roman" panose="02020603050405020304" pitchFamily="18" charset="0"/>
              </a:rPr>
              <a:t>Standard T Graph (STG) Set</a:t>
            </a:r>
          </a:p>
          <a:p>
            <a:pPr lvl="2"/>
            <a:r>
              <a:rPr lang="en-US" altLang="ja-JP" sz="1800" dirty="0" smtClean="0">
                <a:latin typeface="Meiryo" pitchFamily="34" charset="-128"/>
                <a:ea typeface="Meiryo" pitchFamily="34" charset="-128"/>
                <a:cs typeface="Times New Roman" panose="02020603050405020304" pitchFamily="18" charset="0"/>
              </a:rPr>
              <a:t>http://www.kasahara.elec.waseda.ac.jp/schedule</a:t>
            </a:r>
          </a:p>
          <a:p>
            <a:pPr lvl="1"/>
            <a:r>
              <a:rPr lang="en-US" altLang="ja-JP" sz="2000" dirty="0" smtClean="0">
                <a:latin typeface="Meiryo" pitchFamily="34" charset="-128"/>
                <a:ea typeface="Meiryo" pitchFamily="34" charset="-128"/>
                <a:cs typeface="Times New Roman" panose="02020603050405020304" pitchFamily="18" charset="0"/>
              </a:rPr>
              <a:t>20 </a:t>
            </a:r>
            <a:r>
              <a:rPr lang="en-US" altLang="ja-JP" sz="2000" dirty="0">
                <a:latin typeface="Meiryo" pitchFamily="34" charset="-128"/>
                <a:ea typeface="Meiryo" pitchFamily="34" charset="-128"/>
                <a:cs typeface="Times New Roman" panose="02020603050405020304" pitchFamily="18" charset="0"/>
              </a:rPr>
              <a:t>task graphs with </a:t>
            </a:r>
            <a:r>
              <a:rPr lang="en-US" altLang="ja-JP" sz="2000" dirty="0" smtClean="0">
                <a:latin typeface="Meiryo" pitchFamily="34" charset="-128"/>
                <a:ea typeface="Meiryo" pitchFamily="34" charset="-128"/>
                <a:cs typeface="Times New Roman" panose="02020603050405020304" pitchFamily="18" charset="0"/>
              </a:rPr>
              <a:t>50 tasks</a:t>
            </a:r>
          </a:p>
          <a:p>
            <a:r>
              <a:rPr lang="en-US" altLang="ja-JP" sz="2400" dirty="0" smtClean="0">
                <a:latin typeface="Meiryo" pitchFamily="34" charset="-128"/>
                <a:ea typeface="Meiryo" pitchFamily="34" charset="-128"/>
                <a:cs typeface="Times New Roman" panose="02020603050405020304" pitchFamily="18" charset="0"/>
              </a:rPr>
              <a:t>The number of cores:  4</a:t>
            </a:r>
            <a:endParaRPr lang="ja-JP" altLang="en-US" sz="2400" dirty="0" smtClean="0">
              <a:latin typeface="Meiryo" pitchFamily="34" charset="-128"/>
              <a:ea typeface="Meiryo" pitchFamily="34" charset="-128"/>
              <a:cs typeface="Times New Roman" panose="02020603050405020304" pitchFamily="18" charset="0"/>
            </a:endParaRPr>
          </a:p>
          <a:p>
            <a:r>
              <a:rPr lang="en-US" altLang="ja-JP" sz="2400" dirty="0" smtClean="0">
                <a:latin typeface="Meiryo" pitchFamily="34" charset="-128"/>
                <a:ea typeface="Meiryo" pitchFamily="34" charset="-128"/>
                <a:cs typeface="Times New Roman" panose="02020603050405020304" pitchFamily="18" charset="0"/>
              </a:rPr>
              <a:t>Compared methods</a:t>
            </a:r>
          </a:p>
          <a:p>
            <a:pPr lvl="1"/>
            <a:r>
              <a:rPr lang="en-US" altLang="ja-JP" sz="1800" dirty="0" smtClean="0">
                <a:latin typeface="Meiryo" pitchFamily="34" charset="-128"/>
                <a:ea typeface="Meiryo" pitchFamily="34" charset="-128"/>
                <a:cs typeface="Times New Roman" panose="02020603050405020304" pitchFamily="18" charset="0"/>
              </a:rPr>
              <a:t>PCS</a:t>
            </a:r>
            <a:r>
              <a:rPr lang="ja-JP" altLang="en-US" sz="1800" dirty="0" smtClean="0">
                <a:latin typeface="Meiryo" pitchFamily="34" charset="-128"/>
                <a:ea typeface="Meiryo" pitchFamily="34" charset="-128"/>
                <a:cs typeface="Times New Roman" panose="02020603050405020304" pitchFamily="18" charset="0"/>
              </a:rPr>
              <a:t>　</a:t>
            </a:r>
            <a:r>
              <a:rPr lang="en-US" altLang="ja-JP" sz="1800" dirty="0" smtClean="0">
                <a:latin typeface="Meiryo" pitchFamily="34" charset="-128"/>
                <a:ea typeface="Meiryo" pitchFamily="34" charset="-128"/>
                <a:cs typeface="Times New Roman" panose="02020603050405020304" pitchFamily="18" charset="0"/>
              </a:rPr>
              <a:t>algorithm            (</a:t>
            </a:r>
            <a:r>
              <a:rPr lang="en-US" altLang="ja-JP" sz="1800" dirty="0">
                <a:latin typeface="Meiryo" pitchFamily="34" charset="-128"/>
                <a:ea typeface="Meiryo" pitchFamily="34" charset="-128"/>
                <a:cs typeface="Times New Roman" panose="02020603050405020304" pitchFamily="18" charset="0"/>
              </a:rPr>
              <a:t>IJNC </a:t>
            </a:r>
            <a:r>
              <a:rPr lang="en-US" altLang="ja-JP" sz="1800" dirty="0" smtClean="0">
                <a:latin typeface="Meiryo" pitchFamily="34" charset="-128"/>
                <a:ea typeface="Meiryo" pitchFamily="34" charset="-128"/>
                <a:cs typeface="Times New Roman" panose="02020603050405020304" pitchFamily="18" charset="0"/>
              </a:rPr>
              <a:t>2014)</a:t>
            </a:r>
          </a:p>
          <a:p>
            <a:pPr lvl="1"/>
            <a:r>
              <a:rPr lang="en-US" altLang="ja-JP" sz="1800" dirty="0" smtClean="0">
                <a:latin typeface="Meiryo" pitchFamily="34" charset="-128"/>
                <a:ea typeface="Meiryo" pitchFamily="34" charset="-128"/>
                <a:cs typeface="Times New Roman" panose="02020603050405020304" pitchFamily="18" charset="0"/>
              </a:rPr>
              <a:t>Dual-mode algorithm  (APCCAS 2014)</a:t>
            </a:r>
          </a:p>
          <a:p>
            <a:pPr lvl="1"/>
            <a:r>
              <a:rPr lang="en-US" altLang="ja-JP" sz="1800" dirty="0" smtClean="0">
                <a:latin typeface="Meiryo" pitchFamily="34" charset="-128"/>
                <a:ea typeface="Meiryo" pitchFamily="34" charset="-128"/>
                <a:cs typeface="Times New Roman" panose="02020603050405020304" pitchFamily="18" charset="0"/>
              </a:rPr>
              <a:t>B&amp;B </a:t>
            </a:r>
            <a:r>
              <a:rPr lang="en-US" altLang="zh-CN" sz="1800" dirty="0" smtClean="0">
                <a:latin typeface="Meiryo" pitchFamily="34" charset="-128"/>
                <a:ea typeface="Meiryo" pitchFamily="34" charset="-128"/>
              </a:rPr>
              <a:t>(SASIMI 2016</a:t>
            </a:r>
            <a:r>
              <a:rPr lang="en-US" altLang="zh-CN" sz="1400" dirty="0" smtClean="0">
                <a:latin typeface="Meiryo" pitchFamily="34" charset="-128"/>
                <a:ea typeface="Meiryo" pitchFamily="34" charset="-128"/>
                <a:cs typeface="Times New Roman" panose="02020603050405020304" pitchFamily="18" charset="0"/>
              </a:rPr>
              <a:t>)</a:t>
            </a:r>
            <a:endParaRPr lang="en-US" altLang="ja-JP" sz="1800" dirty="0" smtClean="0">
              <a:latin typeface="Meiryo" pitchFamily="34" charset="-128"/>
              <a:ea typeface="Meiryo" pitchFamily="34" charset="-128"/>
              <a:cs typeface="Times New Roman" panose="02020603050405020304" pitchFamily="18" charset="0"/>
            </a:endParaRPr>
          </a:p>
        </p:txBody>
      </p:sp>
      <p:sp>
        <p:nvSpPr>
          <p:cNvPr id="7" name="Rectangle 3"/>
          <p:cNvSpPr>
            <a:spLocks noChangeArrowheads="1"/>
          </p:cNvSpPr>
          <p:nvPr/>
        </p:nvSpPr>
        <p:spPr bwMode="auto">
          <a:xfrm>
            <a:off x="457200" y="2989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800" b="0" i="0" u="none" strike="noStrike" cap="none" normalizeH="0" baseline="0" smtClean="0">
                <a:ln>
                  <a:noFill/>
                </a:ln>
                <a:solidFill>
                  <a:schemeClr val="tx1"/>
                </a:solidFill>
                <a:effectLst/>
                <a:latin typeface="Arial" charset="0"/>
                <a:ea typeface="ＭＳ Ｐゴシック" charset="-128"/>
                <a:cs typeface="ＭＳ Ｐゴシック" charset="-128"/>
              </a:rPr>
              <a:t/>
            </a:r>
            <a:br>
              <a:rPr kumimoji="1" lang="ja-JP" altLang="ja-JP" sz="1800" b="0" i="0" u="none" strike="noStrike" cap="none" normalizeH="0" baseline="0" smtClean="0">
                <a:ln>
                  <a:noFill/>
                </a:ln>
                <a:solidFill>
                  <a:schemeClr val="tx1"/>
                </a:solidFill>
                <a:effectLst/>
                <a:latin typeface="Arial" charset="0"/>
                <a:ea typeface="ＭＳ Ｐゴシック" charset="-128"/>
                <a:cs typeface="ＭＳ Ｐゴシック" charset="-128"/>
              </a:rPr>
            </a:br>
            <a:endParaRPr kumimoji="1" lang="ja-JP" altLang="ja-JP" sz="1800" b="0" i="0" u="none" strike="noStrike" cap="none" normalizeH="0" baseline="0" smtClean="0">
              <a:ln>
                <a:noFill/>
              </a:ln>
              <a:solidFill>
                <a:schemeClr val="tx1"/>
              </a:solidFill>
              <a:effectLst/>
              <a:latin typeface="Arial" charset="0"/>
              <a:ea typeface="ＭＳ Ｐゴシック" charset="-128"/>
              <a:cs typeface="ＭＳ Ｐゴシック" charset="-128"/>
            </a:endParaRPr>
          </a:p>
        </p:txBody>
      </p:sp>
      <p:sp>
        <p:nvSpPr>
          <p:cNvPr id="3" name="スライド番号プレースホルダー 2"/>
          <p:cNvSpPr>
            <a:spLocks noGrp="1"/>
          </p:cNvSpPr>
          <p:nvPr>
            <p:ph type="sldNum" sz="quarter" idx="12"/>
          </p:nvPr>
        </p:nvSpPr>
        <p:spPr/>
        <p:txBody>
          <a:bodyPr/>
          <a:lstStyle/>
          <a:p>
            <a:fld id="{E87CD3AF-DD5C-4316-9408-A55C3890F694}" type="slidenum">
              <a:rPr kumimoji="1" lang="ja-JP" altLang="en-US" smtClean="0"/>
              <a:t>13</a:t>
            </a:fld>
            <a:endParaRPr kumimoji="1" lang="ja-JP" altLang="en-US" dirty="0"/>
          </a:p>
        </p:txBody>
      </p:sp>
      <p:sp>
        <p:nvSpPr>
          <p:cNvPr id="5" name="TextBox 4"/>
          <p:cNvSpPr txBox="1"/>
          <p:nvPr/>
        </p:nvSpPr>
        <p:spPr>
          <a:xfrm>
            <a:off x="827584" y="5501848"/>
            <a:ext cx="5760640" cy="98488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600" dirty="0">
                <a:latin typeface="Meiryo" pitchFamily="34" charset="-128"/>
                <a:ea typeface="Meiryo" pitchFamily="34" charset="-128"/>
              </a:rPr>
              <a:t>遺伝的</a:t>
            </a:r>
            <a:r>
              <a:rPr lang="ja-JP" altLang="en-US" sz="1600" dirty="0" smtClean="0">
                <a:latin typeface="Meiryo" pitchFamily="34" charset="-128"/>
                <a:ea typeface="Meiryo" pitchFamily="34" charset="-128"/>
              </a:rPr>
              <a:t>なアルゴリズムは以下のように設定</a:t>
            </a:r>
            <a:endParaRPr lang="en-US" altLang="ja-JP" sz="1600" dirty="0" smtClean="0">
              <a:latin typeface="Meiryo" pitchFamily="34" charset="-128"/>
              <a:ea typeface="Meiryo" pitchFamily="34" charset="-128"/>
            </a:endParaRPr>
          </a:p>
          <a:p>
            <a:pPr marL="285750" indent="-285750">
              <a:buFont typeface="Arial" pitchFamily="34" charset="0"/>
              <a:buChar char="•"/>
            </a:pPr>
            <a:r>
              <a:rPr lang="en-US" altLang="ja-JP" sz="1400" dirty="0" smtClean="0">
                <a:latin typeface="Meiryo" pitchFamily="34" charset="-128"/>
                <a:ea typeface="Meiryo" pitchFamily="34" charset="-128"/>
              </a:rPr>
              <a:t>50</a:t>
            </a:r>
            <a:r>
              <a:rPr lang="ja-JP" altLang="en-US" sz="1400" dirty="0" smtClean="0">
                <a:latin typeface="Meiryo" pitchFamily="34" charset="-128"/>
                <a:ea typeface="Meiryo" pitchFamily="34" charset="-128"/>
              </a:rPr>
              <a:t>回のイテレ</a:t>
            </a:r>
            <a:r>
              <a:rPr lang="ja-JP" altLang="en-US" sz="1400" dirty="0">
                <a:latin typeface="Meiryo" pitchFamily="34" charset="-128"/>
                <a:ea typeface="Meiryo" pitchFamily="34" charset="-128"/>
              </a:rPr>
              <a:t>ーション</a:t>
            </a:r>
          </a:p>
          <a:p>
            <a:pPr marL="285750" indent="-285750">
              <a:buFont typeface="Arial" pitchFamily="34" charset="0"/>
              <a:buChar char="•"/>
            </a:pPr>
            <a:r>
              <a:rPr lang="ja-JP" altLang="en-US" sz="1400" dirty="0" smtClean="0">
                <a:latin typeface="Meiryo" pitchFamily="34" charset="-128"/>
                <a:ea typeface="Meiryo" pitchFamily="34" charset="-128"/>
              </a:rPr>
              <a:t>毎回</a:t>
            </a:r>
            <a:r>
              <a:rPr lang="en-US" altLang="ja-JP" sz="1400" dirty="0">
                <a:latin typeface="Meiryo" pitchFamily="34" charset="-128"/>
                <a:ea typeface="Meiryo" pitchFamily="34" charset="-128"/>
              </a:rPr>
              <a:t>16384</a:t>
            </a:r>
            <a:r>
              <a:rPr lang="ja-JP" altLang="en-US" sz="1400" dirty="0" smtClean="0">
                <a:latin typeface="Meiryo" pitchFamily="34" charset="-128"/>
                <a:ea typeface="Meiryo" pitchFamily="34" charset="-128"/>
              </a:rPr>
              <a:t>個の染色体まで制限</a:t>
            </a:r>
            <a:endParaRPr lang="en-US" altLang="ja-JP" sz="1400" dirty="0" smtClean="0">
              <a:latin typeface="Meiryo" pitchFamily="34" charset="-128"/>
              <a:ea typeface="Meiryo" pitchFamily="34" charset="-128"/>
            </a:endParaRPr>
          </a:p>
          <a:p>
            <a:pPr marL="285750" indent="-285750">
              <a:buFont typeface="Arial" pitchFamily="34" charset="0"/>
              <a:buChar char="•"/>
            </a:pPr>
            <a:r>
              <a:rPr lang="ja-JP" altLang="en-US" sz="1400" dirty="0" smtClean="0">
                <a:latin typeface="Meiryo" pitchFamily="34" charset="-128"/>
                <a:ea typeface="Meiryo" pitchFamily="34" charset="-128"/>
              </a:rPr>
              <a:t>染色体の</a:t>
            </a:r>
            <a:r>
              <a:rPr lang="zh-CN" altLang="en-US" sz="1400" dirty="0" smtClean="0">
                <a:latin typeface="Meiryo" pitchFamily="34" charset="-128"/>
                <a:ea typeface="Meiryo" pitchFamily="34" charset="-128"/>
              </a:rPr>
              <a:t>塩</a:t>
            </a:r>
            <a:r>
              <a:rPr lang="zh-CN" altLang="en-US" sz="1400" dirty="0">
                <a:latin typeface="Meiryo" pitchFamily="34" charset="-128"/>
                <a:ea typeface="Meiryo" pitchFamily="34" charset="-128"/>
              </a:rPr>
              <a:t>基</a:t>
            </a:r>
            <a:r>
              <a:rPr lang="ja-JP" altLang="en-US" sz="1400" dirty="0" smtClean="0">
                <a:latin typeface="Meiryo" pitchFamily="34" charset="-128"/>
                <a:ea typeface="Meiryo" pitchFamily="34" charset="-128"/>
              </a:rPr>
              <a:t>対は</a:t>
            </a:r>
            <a:r>
              <a:rPr lang="en-US" altLang="ja-JP" sz="1400" dirty="0" smtClean="0">
                <a:latin typeface="Meiryo" pitchFamily="34" charset="-128"/>
                <a:ea typeface="Meiryo" pitchFamily="34" charset="-128"/>
              </a:rPr>
              <a:t>0.05</a:t>
            </a:r>
            <a:r>
              <a:rPr lang="ja-JP" altLang="en-US" sz="1400" dirty="0" smtClean="0">
                <a:latin typeface="Meiryo" pitchFamily="34" charset="-128"/>
                <a:ea typeface="Meiryo" pitchFamily="34" charset="-128"/>
              </a:rPr>
              <a:t>の確率で変異</a:t>
            </a:r>
            <a:endParaRPr lang="en-US" altLang="ja-JP" sz="1400" dirty="0" smtClean="0">
              <a:latin typeface="Meiryo" pitchFamily="34" charset="-128"/>
              <a:ea typeface="Meiryo" pitchFamily="34" charset="-128"/>
            </a:endParaRPr>
          </a:p>
        </p:txBody>
      </p:sp>
    </p:spTree>
    <p:extLst>
      <p:ext uri="{BB962C8B-B14F-4D97-AF65-F5344CB8AC3E}">
        <p14:creationId xmlns:p14="http://schemas.microsoft.com/office/powerpoint/2010/main" val="394389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a:r>
              <a:rPr lang="en-US" altLang="ja-JP" sz="2400" dirty="0" smtClean="0">
                <a:latin typeface="Meiryo" pitchFamily="34" charset="-128"/>
                <a:ea typeface="Meiryo" pitchFamily="34" charset="-128"/>
                <a:cs typeface="Times New Roman" panose="02020603050405020304" pitchFamily="18" charset="0"/>
              </a:rPr>
              <a:t>B&amp;B </a:t>
            </a:r>
            <a:r>
              <a:rPr lang="en-US" altLang="zh-CN" sz="2400" dirty="0" smtClean="0">
                <a:latin typeface="Meiryo" pitchFamily="34" charset="-128"/>
                <a:ea typeface="Meiryo" pitchFamily="34" charset="-128"/>
              </a:rPr>
              <a:t>(</a:t>
            </a:r>
            <a:r>
              <a:rPr lang="ja-JP" altLang="en-US" sz="2400" dirty="0" smtClean="0">
                <a:latin typeface="Meiryo" pitchFamily="34" charset="-128"/>
                <a:ea typeface="Meiryo" pitchFamily="34" charset="-128"/>
              </a:rPr>
              <a:t>最適解</a:t>
            </a:r>
            <a:r>
              <a:rPr lang="en-US" altLang="zh-CN" dirty="0" smtClean="0">
                <a:latin typeface="Meiryo" pitchFamily="34" charset="-128"/>
                <a:ea typeface="Meiryo" pitchFamily="34" charset="-128"/>
                <a:cs typeface="Times New Roman" panose="02020603050405020304" pitchFamily="18" charset="0"/>
              </a:rPr>
              <a:t>)</a:t>
            </a:r>
            <a:r>
              <a:rPr lang="ja-JP" altLang="en-US" dirty="0" smtClean="0">
                <a:latin typeface="Meiryo" pitchFamily="34" charset="-128"/>
                <a:ea typeface="Meiryo" pitchFamily="34" charset="-128"/>
                <a:cs typeface="Times New Roman" panose="02020603050405020304" pitchFamily="18" charset="0"/>
              </a:rPr>
              <a:t>と</a:t>
            </a:r>
            <a:r>
              <a:rPr lang="en-US" altLang="ja-JP" sz="2400" dirty="0" smtClean="0">
                <a:latin typeface="Meiryo" pitchFamily="34" charset="-128"/>
                <a:ea typeface="Meiryo" pitchFamily="34" charset="-128"/>
                <a:cs typeface="Times New Roman" panose="02020603050405020304" pitchFamily="18" charset="0"/>
              </a:rPr>
              <a:t>PCS</a:t>
            </a:r>
            <a:r>
              <a:rPr lang="ja-JP" altLang="en-US" sz="2400" dirty="0" smtClean="0">
                <a:latin typeface="Meiryo" pitchFamily="34" charset="-128"/>
                <a:ea typeface="Meiryo" pitchFamily="34" charset="-128"/>
                <a:cs typeface="Times New Roman" panose="02020603050405020304" pitchFamily="18" charset="0"/>
              </a:rPr>
              <a:t>および</a:t>
            </a:r>
            <a:r>
              <a:rPr lang="en-US" altLang="ja-JP" sz="2400" dirty="0" smtClean="0">
                <a:latin typeface="Meiryo" pitchFamily="34" charset="-128"/>
                <a:ea typeface="Meiryo" pitchFamily="34" charset="-128"/>
                <a:cs typeface="Times New Roman" panose="02020603050405020304" pitchFamily="18" charset="0"/>
              </a:rPr>
              <a:t>Dual-mode</a:t>
            </a:r>
            <a:r>
              <a:rPr lang="ja-JP" altLang="en-US" sz="2400" dirty="0" smtClean="0">
                <a:latin typeface="Meiryo" pitchFamily="34" charset="-128"/>
                <a:ea typeface="Meiryo" pitchFamily="34" charset="-128"/>
                <a:cs typeface="Times New Roman" panose="02020603050405020304" pitchFamily="18" charset="0"/>
              </a:rPr>
              <a:t>との結果比較</a:t>
            </a:r>
            <a:endParaRPr lang="zh-CN" altLang="en-US" sz="2400" dirty="0"/>
          </a:p>
        </p:txBody>
      </p:sp>
      <p:sp>
        <p:nvSpPr>
          <p:cNvPr id="4" name="灯片编号占位符 3"/>
          <p:cNvSpPr>
            <a:spLocks noGrp="1"/>
          </p:cNvSpPr>
          <p:nvPr>
            <p:ph type="sldNum" sz="quarter" idx="12"/>
          </p:nvPr>
        </p:nvSpPr>
        <p:spPr/>
        <p:txBody>
          <a:bodyPr/>
          <a:lstStyle/>
          <a:p>
            <a:fld id="{BED71BD2-B24B-49C7-97A3-40EA2F9B79CF}" type="slidenum">
              <a:rPr lang="ja-JP" altLang="en-US" smtClean="0"/>
              <a:pPr/>
              <a:t>14</a:t>
            </a:fld>
            <a:endParaRPr lang="ja-JP" altLang="en-US"/>
          </a:p>
        </p:txBody>
      </p:sp>
      <p:graphicFrame>
        <p:nvGraphicFramePr>
          <p:cNvPr id="6" name="图表 5"/>
          <p:cNvGraphicFramePr>
            <a:graphicFrameLocks/>
          </p:cNvGraphicFramePr>
          <p:nvPr>
            <p:extLst>
              <p:ext uri="{D42A27DB-BD31-4B8C-83A1-F6EECF244321}">
                <p14:modId xmlns:p14="http://schemas.microsoft.com/office/powerpoint/2010/main" val="2503506366"/>
              </p:ext>
            </p:extLst>
          </p:nvPr>
        </p:nvGraphicFramePr>
        <p:xfrm>
          <a:off x="431540" y="2753544"/>
          <a:ext cx="8136904" cy="410445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971600" y="1700808"/>
            <a:ext cx="7056784" cy="830997"/>
          </a:xfrm>
          <a:prstGeom prst="rect">
            <a:avLst/>
          </a:prstGeom>
          <a:noFill/>
        </p:spPr>
        <p:txBody>
          <a:bodyPr wrap="square" rtlCol="0">
            <a:spAutoFit/>
          </a:bodyPr>
          <a:lstStyle/>
          <a:p>
            <a:r>
              <a:rPr lang="en-US" altLang="ja-JP" sz="1600" dirty="0" smtClean="0">
                <a:latin typeface="Meiryo" pitchFamily="34" charset="-128"/>
                <a:ea typeface="Meiryo" pitchFamily="34" charset="-128"/>
              </a:rPr>
              <a:t>25%</a:t>
            </a:r>
            <a:r>
              <a:rPr lang="ja-JP" altLang="en-US" sz="1600" dirty="0" smtClean="0">
                <a:latin typeface="Meiryo" pitchFamily="34" charset="-128"/>
                <a:ea typeface="Meiryo" pitchFamily="34" charset="-128"/>
              </a:rPr>
              <a:t>の確</a:t>
            </a:r>
            <a:r>
              <a:rPr lang="ja-JP" altLang="en-US" sz="1600" dirty="0">
                <a:latin typeface="Meiryo" pitchFamily="34" charset="-128"/>
                <a:ea typeface="Meiryo" pitchFamily="34" charset="-128"/>
              </a:rPr>
              <a:t>率</a:t>
            </a:r>
            <a:r>
              <a:rPr lang="ja-JP" altLang="en-US" sz="1600" dirty="0" smtClean="0">
                <a:latin typeface="Meiryo" pitchFamily="34" charset="-128"/>
                <a:ea typeface="Meiryo" pitchFamily="34" charset="-128"/>
              </a:rPr>
              <a:t>で</a:t>
            </a:r>
            <a:r>
              <a:rPr lang="en-US" altLang="ja-JP" sz="1600" dirty="0" smtClean="0">
                <a:latin typeface="Meiryo" pitchFamily="34" charset="-128"/>
                <a:ea typeface="Meiryo" pitchFamily="34" charset="-128"/>
              </a:rPr>
              <a:t>50</a:t>
            </a:r>
            <a:r>
              <a:rPr lang="ja-JP" altLang="en-US" sz="1600" dirty="0" smtClean="0">
                <a:latin typeface="Meiryo" pitchFamily="34" charset="-128"/>
                <a:ea typeface="Meiryo" pitchFamily="34" charset="-128"/>
              </a:rPr>
              <a:t>回</a:t>
            </a:r>
            <a:r>
              <a:rPr lang="ja-JP" altLang="en-US" sz="1600" dirty="0">
                <a:latin typeface="Meiryo" pitchFamily="34" charset="-128"/>
                <a:ea typeface="Meiryo" pitchFamily="34" charset="-128"/>
              </a:rPr>
              <a:t>のイテレー</a:t>
            </a:r>
            <a:r>
              <a:rPr lang="ja-JP" altLang="en-US" sz="1600" dirty="0" smtClean="0">
                <a:latin typeface="Meiryo" pitchFamily="34" charset="-128"/>
                <a:ea typeface="Meiryo" pitchFamily="34" charset="-128"/>
              </a:rPr>
              <a:t>ションで最適解を得られる</a:t>
            </a:r>
            <a:endParaRPr lang="en-US" altLang="ja-JP" sz="1600" dirty="0" smtClean="0">
              <a:latin typeface="Meiryo" pitchFamily="34" charset="-128"/>
              <a:ea typeface="Meiryo" pitchFamily="34" charset="-128"/>
            </a:endParaRPr>
          </a:p>
          <a:p>
            <a:r>
              <a:rPr lang="ja-JP" altLang="en-US" sz="1600" dirty="0" smtClean="0">
                <a:latin typeface="Meiryo" pitchFamily="34" charset="-128"/>
                <a:ea typeface="Meiryo" pitchFamily="34" charset="-128"/>
                <a:cs typeface="Times New Roman" panose="02020603050405020304" pitchFamily="18" charset="0"/>
              </a:rPr>
              <a:t>他のヒュ</a:t>
            </a:r>
            <a:r>
              <a:rPr lang="ja-JP" altLang="en-US" sz="1600" dirty="0">
                <a:latin typeface="Meiryo" pitchFamily="34" charset="-128"/>
                <a:ea typeface="Meiryo" pitchFamily="34" charset="-128"/>
                <a:cs typeface="Times New Roman" panose="02020603050405020304" pitchFamily="18" charset="0"/>
              </a:rPr>
              <a:t>ー</a:t>
            </a:r>
            <a:r>
              <a:rPr lang="ja-JP" altLang="en-US" sz="1600" dirty="0" smtClean="0">
                <a:latin typeface="Meiryo" pitchFamily="34" charset="-128"/>
                <a:ea typeface="Meiryo" pitchFamily="34" charset="-128"/>
                <a:cs typeface="Times New Roman" panose="02020603050405020304" pitchFamily="18" charset="0"/>
              </a:rPr>
              <a:t>リスティックアルゴリズムと比べ、遥かに良い結果が得られる</a:t>
            </a:r>
            <a:endParaRPr lang="en-US" altLang="ja-JP" sz="1600" dirty="0" smtClean="0">
              <a:latin typeface="Meiryo" pitchFamily="34" charset="-128"/>
              <a:ea typeface="Meiryo" pitchFamily="34" charset="-128"/>
            </a:endParaRPr>
          </a:p>
          <a:p>
            <a:endParaRPr lang="zh-CN" altLang="en-US" sz="1600" dirty="0">
              <a:latin typeface="Meiryo" pitchFamily="34" charset="-128"/>
              <a:ea typeface="Meiryo" pitchFamily="34" charset="-128"/>
            </a:endParaRPr>
          </a:p>
        </p:txBody>
      </p:sp>
      <p:sp>
        <p:nvSpPr>
          <p:cNvPr id="8" name="TextBox 7"/>
          <p:cNvSpPr txBox="1"/>
          <p:nvPr/>
        </p:nvSpPr>
        <p:spPr>
          <a:xfrm>
            <a:off x="683618" y="2347139"/>
            <a:ext cx="3096344" cy="369332"/>
          </a:xfrm>
          <a:prstGeom prst="rect">
            <a:avLst/>
          </a:prstGeom>
          <a:noFill/>
        </p:spPr>
        <p:txBody>
          <a:bodyPr wrap="square" rtlCol="0">
            <a:spAutoFit/>
          </a:bodyPr>
          <a:lstStyle/>
          <a:p>
            <a:r>
              <a:rPr lang="en-US" altLang="ja-JP" dirty="0" smtClean="0">
                <a:latin typeface="Meiryo" pitchFamily="34" charset="-128"/>
                <a:ea typeface="Meiryo" pitchFamily="34" charset="-128"/>
              </a:rPr>
              <a:t>GA</a:t>
            </a:r>
            <a:r>
              <a:rPr lang="ja-JP" altLang="en-US" dirty="0" smtClean="0">
                <a:latin typeface="Meiryo" pitchFamily="34" charset="-128"/>
                <a:ea typeface="Meiryo" pitchFamily="34" charset="-128"/>
              </a:rPr>
              <a:t>は遺伝的なアルゴリズム</a:t>
            </a:r>
            <a:endParaRPr lang="zh-CN" altLang="en-US" dirty="0">
              <a:latin typeface="Meiryo" pitchFamily="34" charset="-128"/>
              <a:ea typeface="Meiryo" pitchFamily="34" charset="-128"/>
            </a:endParaRPr>
          </a:p>
        </p:txBody>
      </p:sp>
    </p:spTree>
    <p:extLst>
      <p:ext uri="{BB962C8B-B14F-4D97-AF65-F5344CB8AC3E}">
        <p14:creationId xmlns:p14="http://schemas.microsoft.com/office/powerpoint/2010/main" val="1642219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lgn="ctr"/>
            <a:r>
              <a:rPr lang="en-US" altLang="ja-JP" sz="2400" dirty="0" smtClean="0">
                <a:latin typeface="Meiryo" pitchFamily="34" charset="-128"/>
                <a:ea typeface="Meiryo" pitchFamily="34" charset="-128"/>
                <a:cs typeface="Times New Roman" panose="02020603050405020304" pitchFamily="18" charset="0"/>
              </a:rPr>
              <a:t>B&amp;B </a:t>
            </a:r>
            <a:r>
              <a:rPr lang="en-US" altLang="zh-CN" sz="2400" dirty="0" smtClean="0">
                <a:latin typeface="Meiryo" pitchFamily="34" charset="-128"/>
                <a:ea typeface="Meiryo" pitchFamily="34" charset="-128"/>
              </a:rPr>
              <a:t>(</a:t>
            </a:r>
            <a:r>
              <a:rPr lang="ja-JP" altLang="en-US" sz="2400" dirty="0" smtClean="0">
                <a:latin typeface="Meiryo" pitchFamily="34" charset="-128"/>
                <a:ea typeface="Meiryo" pitchFamily="34" charset="-128"/>
              </a:rPr>
              <a:t>最適解</a:t>
            </a:r>
            <a:r>
              <a:rPr lang="en-US" altLang="zh-CN" dirty="0" smtClean="0">
                <a:latin typeface="Meiryo" pitchFamily="34" charset="-128"/>
                <a:ea typeface="Meiryo" pitchFamily="34" charset="-128"/>
                <a:cs typeface="Times New Roman" panose="02020603050405020304" pitchFamily="18" charset="0"/>
              </a:rPr>
              <a:t>)</a:t>
            </a:r>
            <a:r>
              <a:rPr lang="ja-JP" altLang="en-US" dirty="0" smtClean="0">
                <a:latin typeface="Meiryo" pitchFamily="34" charset="-128"/>
                <a:ea typeface="Meiryo" pitchFamily="34" charset="-128"/>
                <a:cs typeface="Times New Roman" panose="02020603050405020304" pitchFamily="18" charset="0"/>
              </a:rPr>
              <a:t>と</a:t>
            </a:r>
            <a:r>
              <a:rPr lang="en-US" altLang="ja-JP" sz="2400" dirty="0" smtClean="0">
                <a:latin typeface="Meiryo" pitchFamily="34" charset="-128"/>
                <a:ea typeface="Meiryo" pitchFamily="34" charset="-128"/>
                <a:cs typeface="Times New Roman" panose="02020603050405020304" pitchFamily="18" charset="0"/>
              </a:rPr>
              <a:t>PCS</a:t>
            </a:r>
            <a:r>
              <a:rPr lang="ja-JP" altLang="en-US" sz="2400" dirty="0" smtClean="0">
                <a:latin typeface="Meiryo" pitchFamily="34" charset="-128"/>
                <a:ea typeface="Meiryo" pitchFamily="34" charset="-128"/>
                <a:cs typeface="Times New Roman" panose="02020603050405020304" pitchFamily="18" charset="0"/>
              </a:rPr>
              <a:t>および</a:t>
            </a:r>
            <a:r>
              <a:rPr lang="en-US" altLang="ja-JP" sz="2400" dirty="0" smtClean="0">
                <a:latin typeface="Meiryo" pitchFamily="34" charset="-128"/>
                <a:ea typeface="Meiryo" pitchFamily="34" charset="-128"/>
                <a:cs typeface="Times New Roman" panose="02020603050405020304" pitchFamily="18" charset="0"/>
              </a:rPr>
              <a:t>Dual-mode</a:t>
            </a:r>
            <a:r>
              <a:rPr lang="ja-JP" altLang="en-US" sz="2400" dirty="0" smtClean="0">
                <a:latin typeface="Meiryo" pitchFamily="34" charset="-128"/>
                <a:ea typeface="Meiryo" pitchFamily="34" charset="-128"/>
                <a:cs typeface="Times New Roman" panose="02020603050405020304" pitchFamily="18" charset="0"/>
              </a:rPr>
              <a:t>との実行時間の比較</a:t>
            </a:r>
            <a:endParaRPr lang="zh-CN" altLang="en-US" sz="2400" dirty="0"/>
          </a:p>
        </p:txBody>
      </p:sp>
      <p:sp>
        <p:nvSpPr>
          <p:cNvPr id="4" name="灯片编号占位符 3"/>
          <p:cNvSpPr>
            <a:spLocks noGrp="1"/>
          </p:cNvSpPr>
          <p:nvPr>
            <p:ph type="sldNum" sz="quarter" idx="12"/>
          </p:nvPr>
        </p:nvSpPr>
        <p:spPr/>
        <p:txBody>
          <a:bodyPr/>
          <a:lstStyle/>
          <a:p>
            <a:fld id="{BED71BD2-B24B-49C7-97A3-40EA2F9B79CF}" type="slidenum">
              <a:rPr lang="ja-JP" altLang="en-US" smtClean="0"/>
              <a:pPr/>
              <a:t>15</a:t>
            </a:fld>
            <a:endParaRPr lang="ja-JP" altLang="en-US"/>
          </a:p>
        </p:txBody>
      </p:sp>
      <p:graphicFrame>
        <p:nvGraphicFramePr>
          <p:cNvPr id="3" name="表格 2"/>
          <p:cNvGraphicFramePr>
            <a:graphicFrameLocks noGrp="1"/>
          </p:cNvGraphicFramePr>
          <p:nvPr>
            <p:extLst>
              <p:ext uri="{D42A27DB-BD31-4B8C-83A1-F6EECF244321}">
                <p14:modId xmlns:p14="http://schemas.microsoft.com/office/powerpoint/2010/main" val="2958731180"/>
              </p:ext>
            </p:extLst>
          </p:nvPr>
        </p:nvGraphicFramePr>
        <p:xfrm>
          <a:off x="395536" y="2196807"/>
          <a:ext cx="5760642" cy="4040505"/>
        </p:xfrm>
        <a:graphic>
          <a:graphicData uri="http://schemas.openxmlformats.org/drawingml/2006/table">
            <a:tbl>
              <a:tblPr>
                <a:tableStyleId>{5C22544A-7EE6-4342-B048-85BDC9FD1C3A}</a:tableStyleId>
              </a:tblPr>
              <a:tblGrid>
                <a:gridCol w="960107"/>
                <a:gridCol w="960107"/>
                <a:gridCol w="960107"/>
                <a:gridCol w="960107"/>
                <a:gridCol w="960107"/>
                <a:gridCol w="960107"/>
              </a:tblGrid>
              <a:tr h="171450">
                <a:tc>
                  <a:txBody>
                    <a:bodyPr/>
                    <a:lstStyle/>
                    <a:p>
                      <a:pPr algn="l" fontAlgn="ctr"/>
                      <a:r>
                        <a:rPr lang="en-US" sz="1200" u="none" strike="noStrike" dirty="0">
                          <a:effectLst/>
                        </a:rPr>
                        <a:t>Task graph ID</a:t>
                      </a:r>
                      <a:endParaRPr lang="en-US" sz="1200" b="0" i="0" u="none" strike="noStrike" dirty="0">
                        <a:solidFill>
                          <a:srgbClr val="000000"/>
                        </a:solidFill>
                        <a:effectLst/>
                        <a:latin typeface="宋体"/>
                      </a:endParaRPr>
                    </a:p>
                  </a:txBody>
                  <a:tcPr marL="9525" marR="9525" marT="9525" marB="0" anchor="ctr"/>
                </a:tc>
                <a:tc>
                  <a:txBody>
                    <a:bodyPr/>
                    <a:lstStyle/>
                    <a:p>
                      <a:pPr algn="l" fontAlgn="ctr"/>
                      <a:r>
                        <a:rPr lang="en-US" sz="1200" u="none" strike="noStrike">
                          <a:effectLst/>
                        </a:rPr>
                        <a:t>B&amp;B</a:t>
                      </a:r>
                      <a:endParaRPr lang="en-US" sz="1200" b="0" i="0" u="none" strike="noStrike">
                        <a:solidFill>
                          <a:srgbClr val="000000"/>
                        </a:solidFill>
                        <a:effectLst/>
                        <a:latin typeface="宋体"/>
                      </a:endParaRPr>
                    </a:p>
                  </a:txBody>
                  <a:tcPr marL="9525" marR="9525" marT="9525" marB="0" anchor="ctr"/>
                </a:tc>
                <a:tc>
                  <a:txBody>
                    <a:bodyPr/>
                    <a:lstStyle/>
                    <a:p>
                      <a:pPr algn="l" fontAlgn="ctr"/>
                      <a:r>
                        <a:rPr lang="en-US" sz="1200" u="none" strike="noStrike">
                          <a:effectLst/>
                        </a:rPr>
                        <a:t>GA</a:t>
                      </a:r>
                      <a:endParaRPr lang="en-US" sz="1200" b="0" i="0" u="none" strike="noStrike">
                        <a:solidFill>
                          <a:srgbClr val="000000"/>
                        </a:solidFill>
                        <a:effectLst/>
                        <a:latin typeface="宋体"/>
                      </a:endParaRPr>
                    </a:p>
                  </a:txBody>
                  <a:tcPr marL="9525" marR="9525" marT="9525" marB="0" anchor="ctr"/>
                </a:tc>
                <a:tc>
                  <a:txBody>
                    <a:bodyPr/>
                    <a:lstStyle/>
                    <a:p>
                      <a:pPr algn="l" fontAlgn="ctr"/>
                      <a:r>
                        <a:rPr lang="en-US" sz="1200" u="none" strike="noStrike" dirty="0">
                          <a:effectLst/>
                        </a:rPr>
                        <a:t>GA(</a:t>
                      </a:r>
                      <a:r>
                        <a:rPr lang="en-US" sz="1200" u="none" strike="noStrike" dirty="0" err="1">
                          <a:effectLst/>
                        </a:rPr>
                        <a:t>OpenMP</a:t>
                      </a:r>
                      <a:r>
                        <a:rPr lang="en-US" sz="1200" u="none" strike="noStrike" dirty="0">
                          <a:effectLst/>
                        </a:rPr>
                        <a:t>)</a:t>
                      </a:r>
                      <a:endParaRPr lang="en-US" sz="1200" b="0" i="0" u="none" strike="noStrike" dirty="0">
                        <a:solidFill>
                          <a:srgbClr val="000000"/>
                        </a:solidFill>
                        <a:effectLst/>
                        <a:latin typeface="宋体"/>
                      </a:endParaRPr>
                    </a:p>
                  </a:txBody>
                  <a:tcPr marL="9525" marR="9525" marT="9525" marB="0" anchor="ctr"/>
                </a:tc>
                <a:tc>
                  <a:txBody>
                    <a:bodyPr/>
                    <a:lstStyle/>
                    <a:p>
                      <a:pPr algn="l" fontAlgn="ctr"/>
                      <a:r>
                        <a:rPr lang="en-US" sz="1200" u="none" strike="noStrike">
                          <a:effectLst/>
                        </a:rPr>
                        <a:t>PCS</a:t>
                      </a:r>
                      <a:endParaRPr lang="en-US" sz="1200" b="0" i="0" u="none" strike="noStrike">
                        <a:solidFill>
                          <a:srgbClr val="000000"/>
                        </a:solidFill>
                        <a:effectLst/>
                        <a:latin typeface="宋体"/>
                      </a:endParaRPr>
                    </a:p>
                  </a:txBody>
                  <a:tcPr marL="9525" marR="9525" marT="9525" marB="0" anchor="ctr"/>
                </a:tc>
                <a:tc>
                  <a:txBody>
                    <a:bodyPr/>
                    <a:lstStyle/>
                    <a:p>
                      <a:pPr algn="l" fontAlgn="ctr"/>
                      <a:r>
                        <a:rPr lang="en-US" sz="1200" u="none" strike="noStrike">
                          <a:effectLst/>
                        </a:rPr>
                        <a:t>Dual</a:t>
                      </a:r>
                      <a:endParaRPr lang="en-US"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dirty="0">
                          <a:effectLst/>
                        </a:rPr>
                        <a:t>0</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8</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80975">
                <a:tc>
                  <a:txBody>
                    <a:bodyPr/>
                    <a:lstStyle/>
                    <a:p>
                      <a:pPr algn="l" fontAlgn="ctr"/>
                      <a:r>
                        <a:rPr lang="en-US" altLang="zh-CN" sz="1200" u="none" strike="noStrike" dirty="0">
                          <a:effectLst/>
                        </a:rPr>
                        <a: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dirty="0">
                          <a:effectLst/>
                        </a:rPr>
                        <a:t>2</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114</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80975">
                <a:tc>
                  <a:txBody>
                    <a:bodyPr/>
                    <a:lstStyle/>
                    <a:p>
                      <a:pPr algn="l" fontAlgn="ctr"/>
                      <a:r>
                        <a:rPr lang="en-US" altLang="zh-CN" sz="1200" u="none" strike="noStrike">
                          <a:effectLst/>
                        </a:rPr>
                        <a:t>4</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5</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80975">
                <a:tc>
                  <a:txBody>
                    <a:bodyPr/>
                    <a:lstStyle/>
                    <a:p>
                      <a:pPr algn="l" fontAlgn="ctr"/>
                      <a:r>
                        <a:rPr lang="en-US" altLang="zh-CN" sz="1200" u="none" strike="noStrike">
                          <a:effectLst/>
                        </a:rPr>
                        <a:t>6</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6</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3</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7</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88100</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8</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3</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9</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3</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10</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50</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80975">
                <a:tc>
                  <a:txBody>
                    <a:bodyPr/>
                    <a:lstStyle/>
                    <a:p>
                      <a:pPr algn="l" fontAlgn="ctr"/>
                      <a:r>
                        <a:rPr lang="en-US" altLang="zh-CN" sz="1200" u="none" strike="noStrike">
                          <a:effectLst/>
                        </a:rPr>
                        <a:t>11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12</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2</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7</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14</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462</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15</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16</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17</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6800</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r>
              <a:tr h="171450">
                <a:tc>
                  <a:txBody>
                    <a:bodyPr/>
                    <a:lstStyle/>
                    <a:p>
                      <a:pPr algn="l" fontAlgn="ctr"/>
                      <a:r>
                        <a:rPr lang="en-US" altLang="zh-CN" sz="1200" u="none" strike="noStrike">
                          <a:effectLst/>
                        </a:rPr>
                        <a:t>18</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r>
              <a:tr h="180975">
                <a:tc>
                  <a:txBody>
                    <a:bodyPr/>
                    <a:lstStyle/>
                    <a:p>
                      <a:pPr algn="l" fontAlgn="ctr"/>
                      <a:r>
                        <a:rPr lang="en-US" altLang="zh-CN" sz="1200" u="none" strike="noStrike" dirty="0">
                          <a:effectLst/>
                        </a:rPr>
                        <a:t>19</a:t>
                      </a:r>
                      <a:endParaRPr lang="en-US" altLang="zh-CN" sz="1200" b="0" i="0" u="none" strike="noStrike" dirty="0">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3</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a:effectLst/>
                        </a:rPr>
                        <a:t>&lt;1</a:t>
                      </a:r>
                      <a:endParaRPr lang="en-US" altLang="zh-CN" sz="1200" b="0" i="0" u="none" strike="noStrike">
                        <a:solidFill>
                          <a:srgbClr val="000000"/>
                        </a:solidFill>
                        <a:effectLst/>
                        <a:latin typeface="宋体"/>
                      </a:endParaRPr>
                    </a:p>
                  </a:txBody>
                  <a:tcPr marL="9525" marR="9525" marT="9525" marB="0" anchor="ctr"/>
                </a:tc>
                <a:tc>
                  <a:txBody>
                    <a:bodyPr/>
                    <a:lstStyle/>
                    <a:p>
                      <a:pPr algn="l" fontAlgn="ctr"/>
                      <a:r>
                        <a:rPr lang="en-US" altLang="zh-CN" sz="1200" u="none" strike="noStrike" dirty="0">
                          <a:effectLst/>
                        </a:rPr>
                        <a:t>&lt;1</a:t>
                      </a:r>
                      <a:endParaRPr lang="en-US" altLang="zh-CN" sz="1200" b="0" i="0" u="none" strike="noStrike" dirty="0">
                        <a:solidFill>
                          <a:srgbClr val="000000"/>
                        </a:solidFill>
                        <a:effectLst/>
                        <a:latin typeface="宋体"/>
                      </a:endParaRPr>
                    </a:p>
                  </a:txBody>
                  <a:tcPr marL="9525" marR="9525" marT="9525" marB="0" anchor="ctr"/>
                </a:tc>
              </a:tr>
            </a:tbl>
          </a:graphicData>
        </a:graphic>
      </p:graphicFrame>
      <p:sp>
        <p:nvSpPr>
          <p:cNvPr id="5" name="TextBox 4"/>
          <p:cNvSpPr txBox="1"/>
          <p:nvPr/>
        </p:nvSpPr>
        <p:spPr>
          <a:xfrm>
            <a:off x="6542434" y="2340823"/>
            <a:ext cx="2448272" cy="646331"/>
          </a:xfrm>
          <a:prstGeom prst="rect">
            <a:avLst/>
          </a:prstGeom>
          <a:noFill/>
        </p:spPr>
        <p:txBody>
          <a:bodyPr wrap="square" rtlCol="0">
            <a:spAutoFit/>
          </a:bodyPr>
          <a:lstStyle/>
          <a:p>
            <a:r>
              <a:rPr lang="en-US" altLang="ja-JP" dirty="0" smtClean="0"/>
              <a:t>CPU</a:t>
            </a:r>
            <a:r>
              <a:rPr lang="ja-JP" altLang="en-US" dirty="0" smtClean="0"/>
              <a:t>：  </a:t>
            </a:r>
            <a:r>
              <a:rPr lang="en-US" altLang="ja-JP" dirty="0" smtClean="0"/>
              <a:t>i7  2.8Hz(4core)</a:t>
            </a:r>
          </a:p>
          <a:p>
            <a:r>
              <a:rPr lang="en-US" altLang="zh-CN" dirty="0" smtClean="0"/>
              <a:t>Memory: 16GB</a:t>
            </a:r>
            <a:endParaRPr lang="zh-CN" altLang="en-US" dirty="0"/>
          </a:p>
        </p:txBody>
      </p:sp>
      <p:sp>
        <p:nvSpPr>
          <p:cNvPr id="8" name="矩形 7"/>
          <p:cNvSpPr/>
          <p:nvPr/>
        </p:nvSpPr>
        <p:spPr>
          <a:xfrm>
            <a:off x="3229397" y="2124799"/>
            <a:ext cx="936104"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6372200" y="4057403"/>
            <a:ext cx="2520280" cy="1379764"/>
          </a:xfrm>
          <a:prstGeom prst="wedgeRoundRectCallout">
            <a:avLst>
              <a:gd name="adj1" fmla="val -137042"/>
              <a:gd name="adj2" fmla="val 3699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200" dirty="0" smtClean="0">
                <a:latin typeface="Meiryo" pitchFamily="34" charset="-128"/>
                <a:ea typeface="Meiryo" pitchFamily="34" charset="-128"/>
              </a:rPr>
              <a:t>全体的に並列化しやすいアルゴリズムなので、</a:t>
            </a:r>
            <a:r>
              <a:rPr lang="en-US" altLang="zh-CN" sz="1200" dirty="0" err="1" smtClean="0">
                <a:latin typeface="Meiryo" pitchFamily="34" charset="-128"/>
                <a:ea typeface="Meiryo" pitchFamily="34" charset="-128"/>
              </a:rPr>
              <a:t>OpenMP</a:t>
            </a:r>
            <a:r>
              <a:rPr lang="ja-JP" altLang="en-US" sz="1200" dirty="0" smtClean="0">
                <a:latin typeface="Meiryo" pitchFamily="34" charset="-128"/>
                <a:ea typeface="Meiryo" pitchFamily="34" charset="-128"/>
              </a:rPr>
              <a:t>で加速したら、他の</a:t>
            </a:r>
            <a:r>
              <a:rPr lang="ja-JP" altLang="en-US" sz="1200" dirty="0" smtClean="0">
                <a:latin typeface="Meiryo" pitchFamily="34" charset="-128"/>
                <a:ea typeface="Meiryo" pitchFamily="34" charset="-128"/>
                <a:cs typeface="Times New Roman" panose="02020603050405020304" pitchFamily="18" charset="0"/>
              </a:rPr>
              <a:t>ヒュ</a:t>
            </a:r>
            <a:r>
              <a:rPr lang="ja-JP" altLang="en-US" sz="1200" dirty="0">
                <a:latin typeface="Meiryo" pitchFamily="34" charset="-128"/>
                <a:ea typeface="Meiryo" pitchFamily="34" charset="-128"/>
                <a:cs typeface="Times New Roman" panose="02020603050405020304" pitchFamily="18" charset="0"/>
              </a:rPr>
              <a:t>ー</a:t>
            </a:r>
            <a:r>
              <a:rPr lang="ja-JP" altLang="en-US" sz="1200" dirty="0" smtClean="0">
                <a:latin typeface="Meiryo" pitchFamily="34" charset="-128"/>
                <a:ea typeface="Meiryo" pitchFamily="34" charset="-128"/>
                <a:cs typeface="Times New Roman" panose="02020603050405020304" pitchFamily="18" charset="0"/>
              </a:rPr>
              <a:t>リスティックアルゴリズムと同水準な実行時間にまで高速化できます</a:t>
            </a:r>
            <a:endParaRPr lang="zh-CN" altLang="en-US" sz="1200" dirty="0">
              <a:latin typeface="Meiryo" pitchFamily="34" charset="-128"/>
              <a:ea typeface="Meiryo" pitchFamily="34" charset="-128"/>
            </a:endParaRPr>
          </a:p>
        </p:txBody>
      </p:sp>
      <p:sp>
        <p:nvSpPr>
          <p:cNvPr id="10" name="TextBox 9"/>
          <p:cNvSpPr txBox="1"/>
          <p:nvPr/>
        </p:nvSpPr>
        <p:spPr>
          <a:xfrm>
            <a:off x="323528" y="1652101"/>
            <a:ext cx="3456384" cy="369332"/>
          </a:xfrm>
          <a:prstGeom prst="rect">
            <a:avLst/>
          </a:prstGeom>
          <a:noFill/>
        </p:spPr>
        <p:txBody>
          <a:bodyPr wrap="square" rtlCol="0">
            <a:spAutoFit/>
          </a:bodyPr>
          <a:lstStyle/>
          <a:p>
            <a:r>
              <a:rPr lang="ja-JP" altLang="en-US" dirty="0" smtClean="0">
                <a:latin typeface="Meiryo" pitchFamily="34" charset="-128"/>
                <a:ea typeface="Meiryo" pitchFamily="34" charset="-128"/>
              </a:rPr>
              <a:t>以下の単位は</a:t>
            </a:r>
            <a:r>
              <a:rPr lang="en-US" altLang="ja-JP" dirty="0" smtClean="0">
                <a:latin typeface="Meiryo" pitchFamily="34" charset="-128"/>
                <a:ea typeface="Meiryo" pitchFamily="34" charset="-128"/>
              </a:rPr>
              <a:t>sec</a:t>
            </a:r>
            <a:endParaRPr lang="zh-CN" altLang="en-US" dirty="0">
              <a:latin typeface="Meiryo" pitchFamily="34" charset="-128"/>
              <a:ea typeface="Meiryo" pitchFamily="34" charset="-128"/>
            </a:endParaRPr>
          </a:p>
        </p:txBody>
      </p:sp>
    </p:spTree>
    <p:extLst>
      <p:ext uri="{BB962C8B-B14F-4D97-AF65-F5344CB8AC3E}">
        <p14:creationId xmlns:p14="http://schemas.microsoft.com/office/powerpoint/2010/main" val="127038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0648"/>
            <a:ext cx="8229600" cy="1143000"/>
          </a:xfrm>
        </p:spPr>
        <p:txBody>
          <a:bodyPr>
            <a:noAutofit/>
          </a:bodyPr>
          <a:lstStyle/>
          <a:p>
            <a:r>
              <a:rPr lang="ja-JP" altLang="en-US" sz="3600" dirty="0">
                <a:latin typeface="Meiryo" pitchFamily="34" charset="-128"/>
                <a:ea typeface="Meiryo" pitchFamily="34" charset="-128"/>
              </a:rPr>
              <a:t>変異</a:t>
            </a:r>
            <a:r>
              <a:rPr lang="ja-JP" altLang="en-US" sz="3600" dirty="0" smtClean="0">
                <a:latin typeface="Meiryo" pitchFamily="34" charset="-128"/>
                <a:ea typeface="Meiryo" pitchFamily="34" charset="-128"/>
              </a:rPr>
              <a:t>率の変化によるアルゴリズム収束時間の比較</a:t>
            </a:r>
            <a:endParaRPr lang="zh-CN" altLang="en-US" sz="3600" dirty="0">
              <a:latin typeface="Meiryo" pitchFamily="34" charset="-128"/>
              <a:ea typeface="Meiryo" pitchFamily="34" charset="-128"/>
            </a:endParaRPr>
          </a:p>
        </p:txBody>
      </p:sp>
      <p:sp>
        <p:nvSpPr>
          <p:cNvPr id="4" name="スライド番号プレースホルダー 3"/>
          <p:cNvSpPr>
            <a:spLocks noGrp="1"/>
          </p:cNvSpPr>
          <p:nvPr>
            <p:ph type="sldNum" sz="quarter" idx="12"/>
          </p:nvPr>
        </p:nvSpPr>
        <p:spPr/>
        <p:txBody>
          <a:bodyPr/>
          <a:lstStyle/>
          <a:p>
            <a:fld id="{BED71BD2-B24B-49C7-97A3-40EA2F9B79CF}" type="slidenum">
              <a:rPr lang="ja-JP" altLang="en-US" smtClean="0"/>
              <a:pPr/>
              <a:t>16</a:t>
            </a:fld>
            <a:endParaRPr lang="ja-JP" altLang="en-US"/>
          </a:p>
        </p:txBody>
      </p:sp>
      <p:graphicFrame>
        <p:nvGraphicFramePr>
          <p:cNvPr id="6" name="图表 5"/>
          <p:cNvGraphicFramePr>
            <a:graphicFrameLocks/>
          </p:cNvGraphicFramePr>
          <p:nvPr>
            <p:extLst>
              <p:ext uri="{D42A27DB-BD31-4B8C-83A1-F6EECF244321}">
                <p14:modId xmlns:p14="http://schemas.microsoft.com/office/powerpoint/2010/main" val="668813982"/>
              </p:ext>
            </p:extLst>
          </p:nvPr>
        </p:nvGraphicFramePr>
        <p:xfrm>
          <a:off x="1125166" y="2419147"/>
          <a:ext cx="6336704" cy="345638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971600" y="1772816"/>
            <a:ext cx="5904656" cy="646331"/>
          </a:xfrm>
          <a:prstGeom prst="rect">
            <a:avLst/>
          </a:prstGeom>
          <a:noFill/>
        </p:spPr>
        <p:txBody>
          <a:bodyPr wrap="square" rtlCol="0">
            <a:spAutoFit/>
          </a:bodyPr>
          <a:lstStyle/>
          <a:p>
            <a:r>
              <a:rPr lang="ja-JP" altLang="en-US" dirty="0">
                <a:latin typeface="Meiryo" pitchFamily="34" charset="-128"/>
                <a:ea typeface="Meiryo" pitchFamily="34" charset="-128"/>
              </a:rPr>
              <a:t>変異</a:t>
            </a:r>
            <a:r>
              <a:rPr lang="ja-JP" altLang="en-US" dirty="0" smtClean="0">
                <a:latin typeface="Meiryo" pitchFamily="34" charset="-128"/>
                <a:ea typeface="Meiryo" pitchFamily="34" charset="-128"/>
              </a:rPr>
              <a:t>率が小さい過ぎると、収束が遅い（</a:t>
            </a:r>
            <a:r>
              <a:rPr lang="en-US" altLang="ja-JP" dirty="0" smtClean="0">
                <a:latin typeface="Meiryo" pitchFamily="34" charset="-128"/>
                <a:ea typeface="Meiryo" pitchFamily="34" charset="-128"/>
              </a:rPr>
              <a:t>0.01</a:t>
            </a:r>
            <a:r>
              <a:rPr lang="ja-JP" altLang="en-US" dirty="0" smtClean="0">
                <a:latin typeface="Meiryo" pitchFamily="34" charset="-128"/>
                <a:ea typeface="Meiryo" pitchFamily="34" charset="-128"/>
              </a:rPr>
              <a:t>）</a:t>
            </a:r>
            <a:endParaRPr lang="en-US" altLang="ja-JP" dirty="0" smtClean="0">
              <a:latin typeface="Meiryo" pitchFamily="34" charset="-128"/>
              <a:ea typeface="Meiryo" pitchFamily="34" charset="-128"/>
            </a:endParaRPr>
          </a:p>
          <a:p>
            <a:r>
              <a:rPr lang="ja-JP" altLang="en-US" dirty="0">
                <a:latin typeface="Meiryo" pitchFamily="34" charset="-128"/>
                <a:ea typeface="Meiryo" pitchFamily="34" charset="-128"/>
              </a:rPr>
              <a:t>変異率</a:t>
            </a:r>
            <a:r>
              <a:rPr lang="ja-JP" altLang="en-US" dirty="0" smtClean="0">
                <a:latin typeface="Meiryo" pitchFamily="34" charset="-128"/>
                <a:ea typeface="Meiryo" pitchFamily="34" charset="-128"/>
              </a:rPr>
              <a:t>が大きい過</a:t>
            </a:r>
            <a:r>
              <a:rPr lang="ja-JP" altLang="en-US" dirty="0">
                <a:latin typeface="Meiryo" pitchFamily="34" charset="-128"/>
                <a:ea typeface="Meiryo" pitchFamily="34" charset="-128"/>
              </a:rPr>
              <a:t>ぎると</a:t>
            </a:r>
            <a:r>
              <a:rPr lang="ja-JP" altLang="en-US" dirty="0" smtClean="0">
                <a:latin typeface="Meiryo" pitchFamily="34" charset="-128"/>
                <a:ea typeface="Meiryo" pitchFamily="34" charset="-128"/>
              </a:rPr>
              <a:t>、結果が不安定（</a:t>
            </a:r>
            <a:r>
              <a:rPr lang="en-US" altLang="ja-JP" dirty="0" smtClean="0">
                <a:latin typeface="Meiryo" pitchFamily="34" charset="-128"/>
                <a:ea typeface="Meiryo" pitchFamily="34" charset="-128"/>
              </a:rPr>
              <a:t>0.1</a:t>
            </a:r>
            <a:r>
              <a:rPr lang="ja-JP" altLang="en-US" dirty="0">
                <a:latin typeface="Meiryo" pitchFamily="34" charset="-128"/>
                <a:ea typeface="Meiryo" pitchFamily="34" charset="-128"/>
              </a:rPr>
              <a:t>）</a:t>
            </a:r>
            <a:endParaRPr lang="zh-CN" altLang="en-US" dirty="0">
              <a:latin typeface="Meiryo" pitchFamily="34" charset="-128"/>
              <a:ea typeface="Meiryo" pitchFamily="34" charset="-128"/>
            </a:endParaRPr>
          </a:p>
        </p:txBody>
      </p:sp>
      <p:sp>
        <p:nvSpPr>
          <p:cNvPr id="8" name="矩形 7"/>
          <p:cNvSpPr/>
          <p:nvPr/>
        </p:nvSpPr>
        <p:spPr>
          <a:xfrm>
            <a:off x="2627784" y="6237312"/>
            <a:ext cx="4572000" cy="369332"/>
          </a:xfrm>
          <a:prstGeom prst="rect">
            <a:avLst/>
          </a:prstGeom>
        </p:spPr>
        <p:txBody>
          <a:bodyPr>
            <a:spAutoFit/>
          </a:bodyPr>
          <a:lstStyle/>
          <a:p>
            <a:r>
              <a:rPr lang="ja-JP" altLang="en-US" dirty="0" smtClean="0">
                <a:latin typeface="Meiryo" pitchFamily="34" charset="-128"/>
                <a:ea typeface="Meiryo" pitchFamily="34" charset="-128"/>
              </a:rPr>
              <a:t>最適な変異率の選択は重要</a:t>
            </a:r>
            <a:endParaRPr lang="en-US" altLang="ja-JP" dirty="0">
              <a:latin typeface="Meiryo" pitchFamily="34" charset="-128"/>
              <a:ea typeface="Meiryo" pitchFamily="34" charset="-128"/>
            </a:endParaRPr>
          </a:p>
        </p:txBody>
      </p:sp>
      <p:sp>
        <p:nvSpPr>
          <p:cNvPr id="9" name="矩形 8"/>
          <p:cNvSpPr/>
          <p:nvPr/>
        </p:nvSpPr>
        <p:spPr>
          <a:xfrm>
            <a:off x="3131840" y="5764614"/>
            <a:ext cx="1980029" cy="307777"/>
          </a:xfrm>
          <a:prstGeom prst="rect">
            <a:avLst/>
          </a:prstGeom>
        </p:spPr>
        <p:txBody>
          <a:bodyPr wrap="none">
            <a:spAutoFit/>
          </a:bodyPr>
          <a:lstStyle/>
          <a:p>
            <a:r>
              <a:rPr lang="ja-JP" altLang="en-US" sz="1400" dirty="0" smtClean="0">
                <a:latin typeface="Meiryo" pitchFamily="34" charset="-128"/>
                <a:ea typeface="Meiryo" pitchFamily="34" charset="-128"/>
              </a:rPr>
              <a:t>イテレ</a:t>
            </a:r>
            <a:r>
              <a:rPr lang="ja-JP" altLang="en-US" sz="1400" dirty="0">
                <a:latin typeface="Meiryo" pitchFamily="34" charset="-128"/>
                <a:ea typeface="Meiryo" pitchFamily="34" charset="-128"/>
              </a:rPr>
              <a:t>ー</a:t>
            </a:r>
            <a:r>
              <a:rPr lang="ja-JP" altLang="en-US" sz="1400" dirty="0" smtClean="0">
                <a:latin typeface="Meiryo" pitchFamily="34" charset="-128"/>
                <a:ea typeface="Meiryo" pitchFamily="34" charset="-128"/>
              </a:rPr>
              <a:t>ションの回数</a:t>
            </a:r>
            <a:endParaRPr lang="zh-CN" altLang="en-US" sz="1400" dirty="0"/>
          </a:p>
        </p:txBody>
      </p:sp>
      <p:sp>
        <p:nvSpPr>
          <p:cNvPr id="10" name="矩形 9"/>
          <p:cNvSpPr/>
          <p:nvPr/>
        </p:nvSpPr>
        <p:spPr>
          <a:xfrm>
            <a:off x="755576" y="3212976"/>
            <a:ext cx="432048" cy="2031325"/>
          </a:xfrm>
          <a:prstGeom prst="rect">
            <a:avLst/>
          </a:prstGeom>
        </p:spPr>
        <p:txBody>
          <a:bodyPr wrap="square">
            <a:spAutoFit/>
          </a:bodyPr>
          <a:lstStyle/>
          <a:p>
            <a:r>
              <a:rPr lang="ja-JP" altLang="en-US" sz="1400" dirty="0" smtClean="0">
                <a:latin typeface="Meiryo" pitchFamily="34" charset="-128"/>
                <a:ea typeface="Meiryo" pitchFamily="34" charset="-128"/>
              </a:rPr>
              <a:t>スケジューリング長</a:t>
            </a:r>
            <a:endParaRPr lang="zh-CN" altLang="en-US" sz="1400" dirty="0">
              <a:latin typeface="Meiryo" pitchFamily="34" charset="-128"/>
              <a:ea typeface="Meiryo" pitchFamily="34" charset="-128"/>
            </a:endParaRPr>
          </a:p>
        </p:txBody>
      </p:sp>
    </p:spTree>
    <p:extLst>
      <p:ext uri="{BB962C8B-B14F-4D97-AF65-F5344CB8AC3E}">
        <p14:creationId xmlns:p14="http://schemas.microsoft.com/office/powerpoint/2010/main" val="350568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cs typeface="Times New Roman" panose="02020603050405020304" pitchFamily="18" charset="0"/>
              </a:rPr>
              <a:t>Conclusions</a:t>
            </a:r>
            <a:endParaRPr kumimoji="1" lang="ja-JP" altLang="en-US" dirty="0"/>
          </a:p>
        </p:txBody>
      </p:sp>
      <p:sp>
        <p:nvSpPr>
          <p:cNvPr id="3" name="コンテンツ プレースホルダー 2"/>
          <p:cNvSpPr>
            <a:spLocks noGrp="1"/>
          </p:cNvSpPr>
          <p:nvPr>
            <p:ph idx="1"/>
          </p:nvPr>
        </p:nvSpPr>
        <p:spPr>
          <a:xfrm>
            <a:off x="467544" y="1628800"/>
            <a:ext cx="8229600" cy="4525963"/>
          </a:xfrm>
        </p:spPr>
        <p:txBody>
          <a:bodyPr>
            <a:normAutofit lnSpcReduction="10000"/>
          </a:bodyPr>
          <a:lstStyle/>
          <a:p>
            <a:r>
              <a:rPr lang="ja-JP" altLang="en-US" sz="2400" dirty="0" smtClean="0">
                <a:latin typeface="Meiryo" pitchFamily="34" charset="-128"/>
                <a:ea typeface="Meiryo" pitchFamily="34" charset="-128"/>
              </a:rPr>
              <a:t>本研究は遺</a:t>
            </a:r>
            <a:r>
              <a:rPr lang="ja-JP" altLang="en-US" sz="2400" dirty="0">
                <a:latin typeface="Meiryo" pitchFamily="34" charset="-128"/>
                <a:ea typeface="Meiryo" pitchFamily="34" charset="-128"/>
              </a:rPr>
              <a:t>伝的</a:t>
            </a:r>
            <a:r>
              <a:rPr lang="ja-JP" altLang="en-US" sz="2400" dirty="0" smtClean="0">
                <a:latin typeface="Meiryo" pitchFamily="34" charset="-128"/>
                <a:ea typeface="Meiryo" pitchFamily="34" charset="-128"/>
              </a:rPr>
              <a:t>なアルゴリズムを用いて、データ並列性を持つタスクスケ</a:t>
            </a:r>
            <a:r>
              <a:rPr lang="ja-JP" altLang="en-US" sz="2400" dirty="0">
                <a:latin typeface="Meiryo" pitchFamily="34" charset="-128"/>
                <a:ea typeface="Meiryo" pitchFamily="34" charset="-128"/>
              </a:rPr>
              <a:t>ージュリング問題の</a:t>
            </a:r>
            <a:r>
              <a:rPr lang="ja-JP" altLang="en-US" sz="2400" dirty="0" smtClean="0">
                <a:latin typeface="Meiryo" pitchFamily="34" charset="-128"/>
                <a:ea typeface="Meiryo" pitchFamily="34" charset="-128"/>
              </a:rPr>
              <a:t>研究である</a:t>
            </a:r>
            <a:endParaRPr lang="en-US" altLang="ja-JP" sz="2400" dirty="0" smtClean="0">
              <a:latin typeface="Meiryo" pitchFamily="34" charset="-128"/>
              <a:ea typeface="Meiryo" pitchFamily="34" charset="-128"/>
            </a:endParaRPr>
          </a:p>
          <a:p>
            <a:r>
              <a:rPr lang="ja-JP" altLang="en-US" sz="2400" dirty="0">
                <a:latin typeface="Meiryo" pitchFamily="34" charset="-128"/>
                <a:ea typeface="Meiryo" pitchFamily="34" charset="-128"/>
              </a:rPr>
              <a:t>提案</a:t>
            </a:r>
            <a:r>
              <a:rPr lang="ja-JP" altLang="en-US" sz="2400" dirty="0" smtClean="0">
                <a:latin typeface="Meiryo" pitchFamily="34" charset="-128"/>
                <a:ea typeface="Meiryo" pitchFamily="34" charset="-128"/>
              </a:rPr>
              <a:t>した手法は新規な染色体を提案しました。</a:t>
            </a:r>
            <a:endParaRPr lang="en-US" altLang="ja-JP" sz="2400" dirty="0" smtClean="0">
              <a:latin typeface="Meiryo" pitchFamily="34" charset="-128"/>
              <a:ea typeface="Meiryo" pitchFamily="34" charset="-128"/>
            </a:endParaRPr>
          </a:p>
          <a:p>
            <a:pPr lvl="1"/>
            <a:r>
              <a:rPr lang="ja-JP" altLang="en-US" sz="2000" dirty="0" smtClean="0">
                <a:latin typeface="Meiryo" pitchFamily="34" charset="-128"/>
                <a:ea typeface="Meiryo" pitchFamily="34" charset="-128"/>
              </a:rPr>
              <a:t>ビット数が少ない</a:t>
            </a:r>
            <a:endParaRPr lang="en-US" altLang="ja-JP" sz="2000" dirty="0" smtClean="0">
              <a:latin typeface="Meiryo" pitchFamily="34" charset="-128"/>
              <a:ea typeface="Meiryo" pitchFamily="34" charset="-128"/>
            </a:endParaRPr>
          </a:p>
          <a:p>
            <a:pPr lvl="1"/>
            <a:r>
              <a:rPr lang="ja-JP" altLang="en-US" sz="2000" dirty="0" smtClean="0">
                <a:latin typeface="Meiryo" pitchFamily="34" charset="-128"/>
                <a:ea typeface="Meiryo" pitchFamily="34" charset="-128"/>
              </a:rPr>
              <a:t>生成しやすい</a:t>
            </a:r>
            <a:endParaRPr lang="en-US" altLang="ja-JP" sz="2000" dirty="0" smtClean="0">
              <a:latin typeface="Meiryo" pitchFamily="34" charset="-128"/>
              <a:ea typeface="Meiryo" pitchFamily="34" charset="-128"/>
            </a:endParaRPr>
          </a:p>
          <a:p>
            <a:pPr lvl="1"/>
            <a:r>
              <a:rPr lang="ja-JP" altLang="en-US" sz="2000" dirty="0">
                <a:latin typeface="Meiryo" pitchFamily="34" charset="-128"/>
                <a:ea typeface="Meiryo" pitchFamily="34" charset="-128"/>
              </a:rPr>
              <a:t>変異</a:t>
            </a:r>
            <a:r>
              <a:rPr lang="ja-JP" altLang="en-US" sz="2000" dirty="0" smtClean="0">
                <a:latin typeface="Meiryo" pitchFamily="34" charset="-128"/>
                <a:ea typeface="Meiryo" pitchFamily="34" charset="-128"/>
              </a:rPr>
              <a:t>しやすい</a:t>
            </a:r>
            <a:endParaRPr lang="en-US" altLang="ja-JP" sz="2000" dirty="0" smtClean="0">
              <a:latin typeface="Meiryo" pitchFamily="34" charset="-128"/>
              <a:ea typeface="Meiryo" pitchFamily="34" charset="-128"/>
            </a:endParaRPr>
          </a:p>
          <a:p>
            <a:r>
              <a:rPr lang="ja-JP" altLang="en-US" sz="2400" dirty="0" smtClean="0">
                <a:latin typeface="Meiryo" pitchFamily="34" charset="-128"/>
                <a:ea typeface="Meiryo" pitchFamily="34" charset="-128"/>
              </a:rPr>
              <a:t>提案された染色体に最適な遺伝操作を考案しました。</a:t>
            </a:r>
            <a:endParaRPr lang="en-US" altLang="ja-JP" sz="2400" dirty="0" smtClean="0">
              <a:latin typeface="Meiryo" pitchFamily="34" charset="-128"/>
              <a:ea typeface="Meiryo" pitchFamily="34" charset="-128"/>
            </a:endParaRPr>
          </a:p>
          <a:p>
            <a:r>
              <a:rPr lang="ja-JP" altLang="en-US" sz="2400" dirty="0" smtClean="0">
                <a:latin typeface="Meiryo" pitchFamily="34" charset="-128"/>
                <a:ea typeface="Meiryo" pitchFamily="34" charset="-128"/>
              </a:rPr>
              <a:t>本手法は並列改造しやすい。</a:t>
            </a:r>
            <a:endParaRPr lang="en-US" altLang="ja-JP" sz="2400" dirty="0" smtClean="0">
              <a:latin typeface="Meiryo" pitchFamily="34" charset="-128"/>
              <a:ea typeface="Meiryo" pitchFamily="34" charset="-128"/>
            </a:endParaRPr>
          </a:p>
          <a:p>
            <a:pPr lvl="1"/>
            <a:r>
              <a:rPr lang="ja-JP" altLang="en-US" sz="2000" dirty="0" smtClean="0">
                <a:latin typeface="Meiryo" pitchFamily="34" charset="-128"/>
                <a:ea typeface="Meiryo" pitchFamily="34" charset="-128"/>
              </a:rPr>
              <a:t>例：</a:t>
            </a:r>
            <a:r>
              <a:rPr lang="en-US" altLang="ja-JP" sz="2000" dirty="0" err="1" smtClean="0">
                <a:latin typeface="Meiryo" pitchFamily="34" charset="-128"/>
                <a:ea typeface="Meiryo" pitchFamily="34" charset="-128"/>
              </a:rPr>
              <a:t>OpenMP</a:t>
            </a:r>
            <a:r>
              <a:rPr lang="ja-JP" altLang="en-US" sz="2000" dirty="0" smtClean="0">
                <a:latin typeface="Meiryo" pitchFamily="34" charset="-128"/>
                <a:ea typeface="Meiryo" pitchFamily="34" charset="-128"/>
              </a:rPr>
              <a:t>で加速</a:t>
            </a:r>
            <a:endParaRPr lang="en-US" altLang="ja-JP" sz="2000" dirty="0">
              <a:latin typeface="Meiryo" pitchFamily="34" charset="-128"/>
              <a:ea typeface="Meiryo" pitchFamily="34" charset="-128"/>
            </a:endParaRPr>
          </a:p>
          <a:p>
            <a:r>
              <a:rPr lang="ja-JP" altLang="en-US" sz="2400" dirty="0">
                <a:latin typeface="Meiryo" pitchFamily="34" charset="-128"/>
                <a:ea typeface="Meiryo" pitchFamily="34" charset="-128"/>
              </a:rPr>
              <a:t>提案した手法</a:t>
            </a:r>
            <a:r>
              <a:rPr lang="ja-JP" altLang="en-US" sz="2400" dirty="0" smtClean="0">
                <a:latin typeface="Meiryo" pitchFamily="34" charset="-128"/>
                <a:ea typeface="Meiryo" pitchFamily="34" charset="-128"/>
              </a:rPr>
              <a:t>は短い時間で、大きいな確率（</a:t>
            </a:r>
            <a:r>
              <a:rPr lang="en-US" altLang="ja-JP" sz="2400" dirty="0" smtClean="0">
                <a:latin typeface="Meiryo" pitchFamily="34" charset="-128"/>
                <a:ea typeface="Meiryo" pitchFamily="34" charset="-128"/>
              </a:rPr>
              <a:t>25%</a:t>
            </a:r>
            <a:r>
              <a:rPr lang="ja-JP" altLang="en-US" sz="2400" dirty="0" smtClean="0">
                <a:latin typeface="Meiryo" pitchFamily="34" charset="-128"/>
                <a:ea typeface="Meiryo" pitchFamily="34" charset="-128"/>
              </a:rPr>
              <a:t>）で最適</a:t>
            </a:r>
            <a:r>
              <a:rPr lang="ja-JP" altLang="en-US" sz="2400" dirty="0">
                <a:latin typeface="Meiryo" pitchFamily="34" charset="-128"/>
                <a:ea typeface="Meiryo" pitchFamily="34" charset="-128"/>
              </a:rPr>
              <a:t>が</a:t>
            </a:r>
            <a:r>
              <a:rPr lang="ja-JP" altLang="en-US" sz="2400" dirty="0" smtClean="0">
                <a:latin typeface="Meiryo" pitchFamily="34" charset="-128"/>
                <a:ea typeface="Meiryo" pitchFamily="34" charset="-128"/>
              </a:rPr>
              <a:t>得られる。それ以外の時も、他の手法と比べ、最適解と近い結果が得られる</a:t>
            </a:r>
            <a:endParaRPr lang="en-US" altLang="ja-JP" sz="2400" dirty="0">
              <a:latin typeface="Meiryo" pitchFamily="34" charset="-128"/>
              <a:ea typeface="Meiryo" pitchFamily="34" charset="-128"/>
            </a:endParaRPr>
          </a:p>
        </p:txBody>
      </p:sp>
      <p:sp>
        <p:nvSpPr>
          <p:cNvPr id="4" name="スライド番号プレースホルダー 3"/>
          <p:cNvSpPr>
            <a:spLocks noGrp="1"/>
          </p:cNvSpPr>
          <p:nvPr>
            <p:ph type="sldNum" sz="quarter" idx="12"/>
          </p:nvPr>
        </p:nvSpPr>
        <p:spPr/>
        <p:txBody>
          <a:bodyPr/>
          <a:lstStyle/>
          <a:p>
            <a:fld id="{BED71BD2-B24B-49C7-97A3-40EA2F9B79CF}" type="slidenum">
              <a:rPr kumimoji="1" lang="ja-JP" altLang="en-US" smtClean="0"/>
              <a:t>17</a:t>
            </a:fld>
            <a:endParaRPr kumimoji="1" lang="ja-JP" altLang="en-US"/>
          </a:p>
        </p:txBody>
      </p:sp>
    </p:spTree>
    <p:extLst>
      <p:ext uri="{BB962C8B-B14F-4D97-AF65-F5344CB8AC3E}">
        <p14:creationId xmlns:p14="http://schemas.microsoft.com/office/powerpoint/2010/main" val="1857300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Backg</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round</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BED71BD2-B24B-49C7-97A3-40EA2F9B79CF}" type="slidenum">
              <a:rPr lang="ja-JP" altLang="en-US" smtClean="0"/>
              <a:pPr/>
              <a:t>2</a:t>
            </a:fld>
            <a:endParaRPr lang="ja-JP" altLang="en-US"/>
          </a:p>
        </p:txBody>
      </p:sp>
      <p:sp>
        <p:nvSpPr>
          <p:cNvPr id="6" name="コンテンツ プレースホルダー 2"/>
          <p:cNvSpPr txBox="1">
            <a:spLocks/>
          </p:cNvSpPr>
          <p:nvPr/>
        </p:nvSpPr>
        <p:spPr>
          <a:xfrm>
            <a:off x="179512" y="1217344"/>
            <a:ext cx="8712968" cy="52565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b="1" dirty="0" smtClean="0">
                <a:latin typeface="Arial Unicode MS" panose="020B0604020202020204" pitchFamily="50" charset="-128"/>
                <a:ea typeface="Arial Unicode MS" panose="020B0604020202020204" pitchFamily="50" charset="-128"/>
                <a:cs typeface="Arial Unicode MS" panose="020B0604020202020204" pitchFamily="50" charset="-128"/>
              </a:rPr>
              <a:t>Motivation</a:t>
            </a:r>
            <a:endParaRPr lang="en-US" altLang="ja-JP" sz="2400" b="1"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Due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to the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rapid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spread of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many-cores, Task scheduling became more important than ever.</a:t>
            </a:r>
          </a:p>
          <a:p>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Consider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both task and data parallelism is a efficient way to fully utilize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multicores</a:t>
            </a:r>
            <a:endPar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A</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lthough Genetic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algorithm (GA)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are often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used for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scheduling,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few studies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consider both task and data parallelism</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a:t>
            </a:r>
          </a:p>
          <a:p>
            <a:endParaRPr lang="en-US" altLang="ja-JP" sz="12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r>
              <a:rPr lang="en-US" altLang="ja-JP" sz="2800" b="1" dirty="0" smtClean="0">
                <a:latin typeface="Arial Unicode MS" panose="020B0604020202020204" pitchFamily="50" charset="-128"/>
                <a:ea typeface="Arial Unicode MS" panose="020B0604020202020204" pitchFamily="50" charset="-128"/>
                <a:cs typeface="Arial Unicode MS" panose="020B0604020202020204" pitchFamily="50" charset="-128"/>
              </a:rPr>
              <a:t>Challenging</a:t>
            </a:r>
            <a:endParaRPr lang="en-US" altLang="ja-JP" sz="2400" b="1" dirty="0" smtClean="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This is a NP-hard problem</a:t>
            </a:r>
          </a:p>
          <a:p>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Aim to find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a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novel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a representation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for the chromosome of task scheduling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to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reduce the search space and improve the computing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speed.</a:t>
            </a:r>
          </a:p>
          <a:p>
            <a:pPr marL="457200" lvl="1" indent="0">
              <a:buNone/>
            </a:pPr>
            <a:endPar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3656930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ED71BD2-B24B-49C7-97A3-40EA2F9B79CF}" type="slidenum">
              <a:rPr lang="ja-JP" altLang="en-US" smtClean="0">
                <a:latin typeface="Meiryo" pitchFamily="34" charset="-128"/>
                <a:ea typeface="Meiryo" pitchFamily="34" charset="-128"/>
              </a:rPr>
              <a:pPr/>
              <a:t>3</a:t>
            </a:fld>
            <a:endParaRPr lang="ja-JP" altLang="en-US">
              <a:latin typeface="Meiryo" pitchFamily="34" charset="-128"/>
              <a:ea typeface="Meiryo" pitchFamily="34" charset="-128"/>
            </a:endParaRPr>
          </a:p>
        </p:txBody>
      </p:sp>
      <p:sp>
        <p:nvSpPr>
          <p:cNvPr id="7" name="コンテンツ プレースホルダー 2"/>
          <p:cNvSpPr>
            <a:spLocks noGrp="1"/>
          </p:cNvSpPr>
          <p:nvPr>
            <p:ph sz="quarter" idx="1"/>
          </p:nvPr>
        </p:nvSpPr>
        <p:spPr>
          <a:xfrm>
            <a:off x="0" y="1217344"/>
            <a:ext cx="9127195" cy="5184576"/>
          </a:xfrm>
        </p:spPr>
        <p:txBody>
          <a:bodyPr>
            <a:noAutofit/>
          </a:bodyPr>
          <a:lstStyle/>
          <a:p>
            <a:r>
              <a:rPr lang="en-US" altLang="zh-CN" sz="2200" b="1" dirty="0" smtClean="0">
                <a:latin typeface="Arial Unicode MS" panose="020B0604020202020204" pitchFamily="50" charset="-128"/>
                <a:ea typeface="Arial Unicode MS" panose="020B0604020202020204" pitchFamily="50" charset="-128"/>
                <a:cs typeface="Arial Unicode MS" panose="020B0604020202020204" pitchFamily="50" charset="-128"/>
              </a:rPr>
              <a:t>Genetic </a:t>
            </a:r>
            <a:r>
              <a:rPr lang="en-US" altLang="zh-CN" sz="2200" b="1" dirty="0">
                <a:latin typeface="Arial Unicode MS" panose="020B0604020202020204" pitchFamily="50" charset="-128"/>
                <a:ea typeface="Arial Unicode MS" panose="020B0604020202020204" pitchFamily="50" charset="-128"/>
                <a:cs typeface="Arial Unicode MS" panose="020B0604020202020204" pitchFamily="50" charset="-128"/>
              </a:rPr>
              <a:t>algorithms for task scheduling problem</a:t>
            </a:r>
          </a:p>
          <a:p>
            <a:pPr lvl="1"/>
            <a:r>
              <a:rPr lang="en-US" altLang="zh-CN" sz="1800" dirty="0">
                <a:latin typeface="Arial Unicode MS" panose="020B0604020202020204" pitchFamily="50" charset="-128"/>
                <a:ea typeface="Arial Unicode MS" panose="020B0604020202020204" pitchFamily="50" charset="-128"/>
                <a:cs typeface="Arial Unicode MS" panose="020B0604020202020204" pitchFamily="50" charset="-128"/>
              </a:rPr>
              <a:t>F. </a:t>
            </a:r>
            <a:r>
              <a:rPr lang="en-US" altLang="zh-CN" sz="1800" dirty="0" err="1">
                <a:latin typeface="Arial Unicode MS" panose="020B0604020202020204" pitchFamily="50" charset="-128"/>
                <a:ea typeface="Arial Unicode MS" panose="020B0604020202020204" pitchFamily="50" charset="-128"/>
                <a:cs typeface="Arial Unicode MS" panose="020B0604020202020204" pitchFamily="50" charset="-128"/>
              </a:rPr>
              <a:t>Omara</a:t>
            </a:r>
            <a:r>
              <a:rPr lang="en-US" altLang="zh-CN" sz="1800" dirty="0">
                <a:latin typeface="Arial Unicode MS" panose="020B0604020202020204" pitchFamily="50" charset="-128"/>
                <a:ea typeface="Arial Unicode MS" panose="020B0604020202020204" pitchFamily="50" charset="-128"/>
                <a:cs typeface="Arial Unicode MS" panose="020B0604020202020204" pitchFamily="50" charset="-128"/>
              </a:rPr>
              <a:t>, M. </a:t>
            </a:r>
            <a:r>
              <a:rPr lang="en-US" altLang="zh-CN" sz="1800" dirty="0" err="1" smtClean="0">
                <a:latin typeface="Arial Unicode MS" panose="020B0604020202020204" pitchFamily="50" charset="-128"/>
                <a:ea typeface="Arial Unicode MS" panose="020B0604020202020204" pitchFamily="50" charset="-128"/>
                <a:cs typeface="Arial Unicode MS" panose="020B0604020202020204" pitchFamily="50" charset="-128"/>
              </a:rPr>
              <a:t>Arafa</a:t>
            </a:r>
            <a:r>
              <a:rPr lang="en-US" altLang="zh-CN" sz="1800" dirty="0" smtClean="0">
                <a:latin typeface="Arial Unicode MS" panose="020B0604020202020204" pitchFamily="50" charset="-128"/>
                <a:ea typeface="Arial Unicode MS" panose="020B0604020202020204" pitchFamily="50" charset="-128"/>
                <a:cs typeface="Arial Unicode MS" panose="020B0604020202020204" pitchFamily="50" charset="-128"/>
              </a:rPr>
              <a:t> (JPDC) 2010</a:t>
            </a:r>
            <a:r>
              <a:rPr lang="ja-JP" altLang="en-US" sz="1800" baseline="30000" dirty="0">
                <a:latin typeface="Arial Unicode MS" panose="020B0604020202020204" pitchFamily="50" charset="-128"/>
                <a:ea typeface="Arial Unicode MS" panose="020B0604020202020204" pitchFamily="50" charset="-128"/>
                <a:cs typeface="Arial Unicode MS" panose="020B0604020202020204" pitchFamily="50" charset="-128"/>
              </a:rPr>
              <a:t>　</a:t>
            </a:r>
            <a:endParaRPr lang="en-US" altLang="ja-JP" sz="1800" baseline="30000" dirty="0">
              <a:latin typeface="Arial Unicode MS" panose="020B0604020202020204" pitchFamily="50" charset="-128"/>
              <a:ea typeface="Arial Unicode MS" panose="020B0604020202020204" pitchFamily="50" charset="-128"/>
              <a:cs typeface="Arial Unicode MS" panose="020B0604020202020204" pitchFamily="50" charset="-128"/>
            </a:endParaRPr>
          </a:p>
          <a:p>
            <a:pPr marL="457200" lvl="1" indent="0">
              <a:buNone/>
            </a:pP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Proposed two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algorithms which mixed GA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and heuristic.</a:t>
            </a:r>
          </a:p>
          <a:p>
            <a:pPr lvl="1"/>
            <a:endParaRPr lang="en-US" altLang="ja-JP" sz="2400" baseline="300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200" b="1" dirty="0">
                <a:latin typeface="Arial Unicode MS" panose="020B0604020202020204" pitchFamily="50" charset="-128"/>
                <a:ea typeface="Arial Unicode MS" panose="020B0604020202020204" pitchFamily="50" charset="-128"/>
                <a:cs typeface="Arial Unicode MS" panose="020B0604020202020204" pitchFamily="50" charset="-128"/>
              </a:rPr>
              <a:t>Task Scheduling in Multiprocessor System Using Genetic </a:t>
            </a:r>
            <a:r>
              <a:rPr lang="en-US" altLang="ja-JP" sz="2200" b="1" dirty="0" smtClean="0">
                <a:latin typeface="Arial Unicode MS" panose="020B0604020202020204" pitchFamily="50" charset="-128"/>
                <a:ea typeface="Arial Unicode MS" panose="020B0604020202020204" pitchFamily="50" charset="-128"/>
                <a:cs typeface="Arial Unicode MS" panose="020B0604020202020204" pitchFamily="50" charset="-128"/>
              </a:rPr>
              <a:t>Algorithm</a:t>
            </a:r>
          </a:p>
          <a:p>
            <a:pPr lvl="1"/>
            <a:r>
              <a:rPr lang="en-US" altLang="zh-CN" sz="1800" dirty="0">
                <a:latin typeface="Arial Unicode MS" panose="020B0604020202020204" pitchFamily="50" charset="-128"/>
                <a:ea typeface="Arial Unicode MS" panose="020B0604020202020204" pitchFamily="50" charset="-128"/>
                <a:cs typeface="Arial Unicode MS" panose="020B0604020202020204" pitchFamily="50" charset="-128"/>
              </a:rPr>
              <a:t>S. Gupta, G. </a:t>
            </a:r>
            <a:r>
              <a:rPr lang="en-US" altLang="zh-CN" sz="1800" dirty="0" err="1">
                <a:latin typeface="Arial Unicode MS" panose="020B0604020202020204" pitchFamily="50" charset="-128"/>
                <a:ea typeface="Arial Unicode MS" panose="020B0604020202020204" pitchFamily="50" charset="-128"/>
                <a:cs typeface="Arial Unicode MS" panose="020B0604020202020204" pitchFamily="50" charset="-128"/>
              </a:rPr>
              <a:t>Agarwal</a:t>
            </a:r>
            <a:r>
              <a:rPr lang="en-US" altLang="zh-CN" sz="1800" dirty="0">
                <a:latin typeface="Arial Unicode MS" panose="020B0604020202020204" pitchFamily="50" charset="-128"/>
                <a:ea typeface="Arial Unicode MS" panose="020B0604020202020204" pitchFamily="50" charset="-128"/>
                <a:cs typeface="Arial Unicode MS" panose="020B0604020202020204" pitchFamily="50" charset="-128"/>
              </a:rPr>
              <a:t>, V. </a:t>
            </a:r>
            <a:r>
              <a:rPr lang="en-US" altLang="zh-CN" sz="1800" dirty="0" smtClean="0">
                <a:latin typeface="Arial Unicode MS" panose="020B0604020202020204" pitchFamily="50" charset="-128"/>
                <a:ea typeface="Arial Unicode MS" panose="020B0604020202020204" pitchFamily="50" charset="-128"/>
                <a:cs typeface="Arial Unicode MS" panose="020B0604020202020204" pitchFamily="50" charset="-128"/>
              </a:rPr>
              <a:t>Kumar (ICMLC</a:t>
            </a:r>
            <a:r>
              <a:rPr lang="en-US" altLang="zh-CN" sz="1800" dirty="0">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zh-CN" sz="1800" dirty="0" smtClean="0">
                <a:latin typeface="Arial Unicode MS" panose="020B0604020202020204" pitchFamily="50" charset="-128"/>
                <a:ea typeface="Arial Unicode MS" panose="020B0604020202020204" pitchFamily="50" charset="-128"/>
                <a:cs typeface="Arial Unicode MS" panose="020B0604020202020204" pitchFamily="50" charset="-128"/>
              </a:rPr>
              <a:t>2010</a:t>
            </a:r>
          </a:p>
          <a:p>
            <a:pPr marL="457200" lvl="1" indent="0">
              <a:buNone/>
            </a:pP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A GA for heterogeneous system.</a:t>
            </a:r>
            <a:endPar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endParaRPr>
          </a:p>
          <a:p>
            <a:pPr lvl="1"/>
            <a:endParaRPr lang="en-US" altLang="ja-JP" sz="1800" dirty="0">
              <a:latin typeface="Meiryo" pitchFamily="34" charset="-128"/>
              <a:ea typeface="Meiryo" pitchFamily="34" charset="-128"/>
              <a:cs typeface="Times New Roman" panose="02020603050405020304" pitchFamily="18" charset="0"/>
            </a:endParaRPr>
          </a:p>
          <a:p>
            <a:pPr lvl="1"/>
            <a:endParaRPr lang="en-US" altLang="zh-CN" sz="1800" dirty="0" smtClean="0">
              <a:latin typeface="Meiryo" pitchFamily="34" charset="-128"/>
              <a:ea typeface="Meiryo" pitchFamily="34" charset="-128"/>
            </a:endParaRPr>
          </a:p>
        </p:txBody>
      </p:sp>
      <p:sp>
        <p:nvSpPr>
          <p:cNvPr id="8" name="タイトル 7"/>
          <p:cNvSpPr>
            <a:spLocks noGrp="1"/>
          </p:cNvSpPr>
          <p:nvPr>
            <p:ph type="title"/>
          </p:nvPr>
        </p:nvSpPr>
        <p:spPr/>
        <p:txBody>
          <a:bodyPr>
            <a:normAutofit fontScale="90000"/>
          </a:bodyPr>
          <a:lstStyle/>
          <a:p>
            <a:pPr lvl="0"/>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Related Work</a:t>
            </a:r>
            <a:endParaRPr lang="ja-JP" altLang="ja-JP"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 name="圆角矩形 1"/>
          <p:cNvSpPr/>
          <p:nvPr/>
        </p:nvSpPr>
        <p:spPr>
          <a:xfrm>
            <a:off x="251520" y="4221088"/>
            <a:ext cx="8568952" cy="19442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The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main distinction between them has been the chromosomal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representation.</a:t>
            </a:r>
          </a:p>
          <a:p>
            <a:pPr marL="285750" indent="-285750">
              <a:buFont typeface="Arial" panose="020B0604020202020204" pitchFamily="34" charset="0"/>
              <a:buChar char="•"/>
            </a:pP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Few GAs consider both task and data parallelism</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a:t>
            </a:r>
          </a:p>
          <a:p>
            <a:pPr marL="285750" indent="-285750">
              <a:buFont typeface="Arial" panose="020B0604020202020204" pitchFamily="34" charset="0"/>
              <a:buChar char="•"/>
            </a:pP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The exacting </a:t>
            </a:r>
            <a:r>
              <a:rPr lang="en-US" altLang="ja-JP" sz="2200" dirty="0">
                <a:latin typeface="Arial Unicode MS" panose="020B0604020202020204" pitchFamily="50" charset="-128"/>
                <a:ea typeface="Arial Unicode MS" panose="020B0604020202020204" pitchFamily="50" charset="-128"/>
                <a:cs typeface="Arial Unicode MS" panose="020B0604020202020204" pitchFamily="50" charset="-128"/>
              </a:rPr>
              <a:t>chromosomal not appropriate </a:t>
            </a:r>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for scheduling with data-Parallel tasks </a:t>
            </a:r>
            <a:endPar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3558715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Problem Definition</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スライド番号プレースホルダー 3"/>
          <p:cNvSpPr>
            <a:spLocks noGrp="1"/>
          </p:cNvSpPr>
          <p:nvPr>
            <p:ph type="sldNum" sz="quarter" idx="12"/>
          </p:nvPr>
        </p:nvSpPr>
        <p:spPr/>
        <p:txBody>
          <a:bodyPr/>
          <a:lstStyle/>
          <a:p>
            <a:fld id="{BED71BD2-B24B-49C7-97A3-40EA2F9B79CF}" type="slidenum">
              <a:rPr lang="ja-JP" altLang="en-US" smtClean="0">
                <a:latin typeface="Arial Unicode MS" panose="020B0604020202020204" pitchFamily="50" charset="-128"/>
                <a:ea typeface="Arial Unicode MS" panose="020B0604020202020204" pitchFamily="50" charset="-128"/>
                <a:cs typeface="Arial Unicode MS" panose="020B0604020202020204" pitchFamily="50" charset="-128"/>
              </a:rPr>
              <a:pPr/>
              <a:t>4</a:t>
            </a:fld>
            <a:endParaRPr lang="ja-JP" altLang="en-US">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13" name="円/楕円 12"/>
          <p:cNvSpPr/>
          <p:nvPr/>
        </p:nvSpPr>
        <p:spPr>
          <a:xfrm>
            <a:off x="4053804" y="3446277"/>
            <a:ext cx="1526308" cy="69059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Arial Unicode MS" panose="020B0604020202020204" pitchFamily="50" charset="-128"/>
              <a:ea typeface="Arial Unicode MS" panose="020B0604020202020204" pitchFamily="50" charset="-128"/>
              <a:cs typeface="Arial Unicode MS" panose="020B060402020202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3445841362"/>
              </p:ext>
            </p:extLst>
          </p:nvPr>
        </p:nvGraphicFramePr>
        <p:xfrm>
          <a:off x="6804248" y="3292667"/>
          <a:ext cx="1512168" cy="1419225"/>
        </p:xfrm>
        <a:graphic>
          <a:graphicData uri="http://schemas.openxmlformats.org/drawingml/2006/table">
            <a:tbl>
              <a:tblPr/>
              <a:tblGrid>
                <a:gridCol w="378042"/>
                <a:gridCol w="378042"/>
                <a:gridCol w="378042"/>
                <a:gridCol w="378042"/>
              </a:tblGrid>
              <a:tr h="244827">
                <a:tc>
                  <a:txBody>
                    <a:bodyPr/>
                    <a:lstStyle/>
                    <a:p>
                      <a:pPr algn="l" fontAlgn="ctr"/>
                      <a:endParaRPr lang="ja-JP" altLang="en-US" sz="1800" b="0" i="0" u="none" strike="noStrike" dirty="0">
                        <a:solidFill>
                          <a:srgbClr val="000000"/>
                        </a:solidFill>
                        <a:effectLst/>
                        <a:latin typeface="+mj-lt"/>
                        <a:cs typeface="Times New Roman" panose="02020603050405020304" pitchFamily="18" charset="0"/>
                      </a:endParaRPr>
                    </a:p>
                  </a:txBody>
                  <a:tcPr marL="9525" marR="9525" marT="9525" marB="0" anchor="ctr">
                    <a:lnL>
                      <a:noFill/>
                    </a:lnL>
                    <a:lnR>
                      <a:noFill/>
                    </a:lnR>
                    <a:lnT>
                      <a:noFill/>
                    </a:lnT>
                    <a:lnB>
                      <a:noFill/>
                    </a:lnB>
                  </a:tcPr>
                </a:tc>
                <a:tc>
                  <a:txBody>
                    <a:bodyPr/>
                    <a:lstStyle/>
                    <a:p>
                      <a:pPr algn="l" fontAlgn="ctr"/>
                      <a:r>
                        <a:rPr lang="en-US" sz="1800" b="0" i="0" u="none" strike="noStrike" dirty="0">
                          <a:solidFill>
                            <a:srgbClr val="000000"/>
                          </a:solidFill>
                          <a:effectLst/>
                          <a:latin typeface="+mj-lt"/>
                          <a:cs typeface="Times New Roman" panose="02020603050405020304" pitchFamily="18" charset="0"/>
                        </a:rPr>
                        <a:t>t=0</a:t>
                      </a:r>
                    </a:p>
                  </a:txBody>
                  <a:tcPr marL="9525" marR="9525" marT="9525" marB="0" anchor="ctr">
                    <a:lnL>
                      <a:noFill/>
                    </a:lnL>
                    <a:lnR>
                      <a:noFill/>
                    </a:lnR>
                    <a:lnT>
                      <a:noFill/>
                    </a:lnT>
                    <a:lnB>
                      <a:noFill/>
                    </a:lnB>
                  </a:tcPr>
                </a:tc>
                <a:tc>
                  <a:txBody>
                    <a:bodyPr/>
                    <a:lstStyle/>
                    <a:p>
                      <a:pPr algn="r" fontAlgn="ctr"/>
                      <a:r>
                        <a:rPr lang="en-US" altLang="ja-JP" sz="1800" b="1" i="0" u="none" strike="noStrike" dirty="0">
                          <a:solidFill>
                            <a:srgbClr val="C00000"/>
                          </a:solidFill>
                          <a:effectLst/>
                          <a:latin typeface="+mj-lt"/>
                          <a:cs typeface="Times New Roman" panose="02020603050405020304" pitchFamily="18" charset="0"/>
                        </a:rPr>
                        <a:t>10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1" i="0" u="none" strike="noStrike" dirty="0">
                          <a:solidFill>
                            <a:srgbClr val="C00000"/>
                          </a:solidFill>
                          <a:effectLst/>
                          <a:latin typeface="+mj-lt"/>
                          <a:cs typeface="Times New Roman" panose="02020603050405020304" pitchFamily="18" charset="0"/>
                        </a:rPr>
                        <a:t>20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44827">
                <a:tc gridSpan="2">
                  <a:txBody>
                    <a:bodyPr/>
                    <a:lstStyle/>
                    <a:p>
                      <a:pPr algn="l" fontAlgn="ctr"/>
                      <a:r>
                        <a:rPr lang="en-US" sz="1800" b="1" i="0" u="none" strike="noStrike" dirty="0">
                          <a:solidFill>
                            <a:srgbClr val="C00000"/>
                          </a:solidFill>
                          <a:effectLst/>
                          <a:latin typeface="+mj-lt"/>
                          <a:cs typeface="Times New Roman" panose="02020603050405020304" pitchFamily="18" charset="0"/>
                        </a:rPr>
                        <a:t>Core 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ctr" fontAlgn="ctr"/>
                      <a:r>
                        <a:rPr lang="en-US" sz="1800" b="0" i="0" u="none" strike="noStrike" dirty="0" smtClean="0">
                          <a:solidFill>
                            <a:srgbClr val="000000"/>
                          </a:solidFill>
                          <a:effectLst/>
                          <a:latin typeface="+mj-lt"/>
                          <a:cs typeface="Times New Roman" panose="02020603050405020304" pitchFamily="18" charset="0"/>
                        </a:rPr>
                        <a:t>T5</a:t>
                      </a:r>
                      <a:endParaRPr lang="en-US" sz="1800" b="0" i="0" u="none" strike="noStrike" dirty="0">
                        <a:solidFill>
                          <a:srgbClr val="000000"/>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rgbClr val="000000"/>
                          </a:solidFill>
                          <a:effectLst/>
                          <a:latin typeface="+mj-lt"/>
                          <a:cs typeface="Times New Roman" panose="02020603050405020304" pitchFamily="18" charset="0"/>
                        </a:rPr>
                        <a:t>T5</a:t>
                      </a:r>
                      <a:endParaRPr lang="en-US" sz="1800" b="0" i="0" u="none" strike="noStrike" dirty="0">
                        <a:solidFill>
                          <a:srgbClr val="000000"/>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244827">
                <a:tc gridSpan="2">
                  <a:txBody>
                    <a:bodyPr/>
                    <a:lstStyle/>
                    <a:p>
                      <a:pPr algn="l" fontAlgn="ctr"/>
                      <a:r>
                        <a:rPr lang="en-US" sz="1800" b="1" i="0" u="none" strike="noStrike" dirty="0">
                          <a:solidFill>
                            <a:srgbClr val="C00000"/>
                          </a:solidFill>
                          <a:effectLst/>
                          <a:latin typeface="+mj-lt"/>
                          <a:cs typeface="Times New Roman" panose="02020603050405020304" pitchFamily="18" charset="0"/>
                        </a:rPr>
                        <a:t>Core 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ctr" fontAlgn="ctr"/>
                      <a:r>
                        <a:rPr lang="en-US" sz="1800" b="0" i="0" u="none" strike="noStrike" dirty="0" smtClean="0">
                          <a:solidFill>
                            <a:srgbClr val="000000"/>
                          </a:solidFill>
                          <a:effectLst/>
                          <a:latin typeface="+mj-lt"/>
                          <a:cs typeface="Times New Roman" panose="02020603050405020304" pitchFamily="18" charset="0"/>
                        </a:rPr>
                        <a:t>T5</a:t>
                      </a:r>
                      <a:endParaRPr lang="en-US" sz="1800" b="0" i="0" u="none" strike="noStrike" dirty="0">
                        <a:solidFill>
                          <a:srgbClr val="000000"/>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rgbClr val="000000"/>
                          </a:solidFill>
                          <a:effectLst/>
                          <a:latin typeface="+mj-lt"/>
                          <a:cs typeface="Times New Roman" panose="02020603050405020304" pitchFamily="18" charset="0"/>
                        </a:rPr>
                        <a:t>T5</a:t>
                      </a:r>
                      <a:endParaRPr lang="en-US" sz="1800" b="0" i="0" u="none" strike="noStrike" dirty="0">
                        <a:solidFill>
                          <a:srgbClr val="000000"/>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244827">
                <a:tc gridSpan="2">
                  <a:txBody>
                    <a:bodyPr/>
                    <a:lstStyle/>
                    <a:p>
                      <a:pPr algn="l" fontAlgn="ctr"/>
                      <a:r>
                        <a:rPr lang="en-US" sz="1800" b="1" i="0" u="none" strike="noStrike" dirty="0">
                          <a:solidFill>
                            <a:srgbClr val="C00000"/>
                          </a:solidFill>
                          <a:effectLst/>
                          <a:latin typeface="+mj-lt"/>
                          <a:cs typeface="Times New Roman" panose="02020603050405020304" pitchFamily="18" charset="0"/>
                        </a:rPr>
                        <a:t>Core 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ctr" fontAlgn="ctr"/>
                      <a:r>
                        <a:rPr lang="en-US" sz="1800" b="0" i="0" u="none" strike="noStrike" dirty="0" smtClean="0">
                          <a:solidFill>
                            <a:srgbClr val="000000"/>
                          </a:solidFill>
                          <a:effectLst/>
                          <a:latin typeface="+mj-lt"/>
                          <a:cs typeface="Times New Roman" panose="02020603050405020304" pitchFamily="18" charset="0"/>
                        </a:rPr>
                        <a:t>T5</a:t>
                      </a:r>
                      <a:endParaRPr lang="en-US" sz="1800" b="0" i="0" u="none" strike="noStrike" dirty="0">
                        <a:solidFill>
                          <a:srgbClr val="000000"/>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rgbClr val="000000"/>
                          </a:solidFill>
                          <a:effectLst/>
                          <a:latin typeface="+mj-lt"/>
                          <a:cs typeface="Times New Roman" panose="02020603050405020304" pitchFamily="18" charset="0"/>
                        </a:rPr>
                        <a:t>T5</a:t>
                      </a:r>
                      <a:endParaRPr lang="en-US" sz="1800" b="0" i="0" u="none" strike="noStrike" dirty="0">
                        <a:solidFill>
                          <a:srgbClr val="000000"/>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r>
              <a:tr h="244827">
                <a:tc gridSpan="2">
                  <a:txBody>
                    <a:bodyPr/>
                    <a:lstStyle/>
                    <a:p>
                      <a:pPr algn="l" fontAlgn="ctr"/>
                      <a:r>
                        <a:rPr lang="en-US" sz="1800" b="0" i="0" u="none" strike="noStrike">
                          <a:solidFill>
                            <a:srgbClr val="000000"/>
                          </a:solidFill>
                          <a:effectLst/>
                          <a:latin typeface="+mj-lt"/>
                          <a:cs typeface="Times New Roman" panose="02020603050405020304" pitchFamily="18" charset="0"/>
                        </a:rPr>
                        <a:t>Core 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l" fontAlgn="ctr"/>
                      <a:r>
                        <a:rPr lang="ja-JP" altLang="en-US" sz="1800" b="0" i="0" u="none" strike="noStrike" dirty="0">
                          <a:solidFill>
                            <a:srgbClr val="000000"/>
                          </a:solidFill>
                          <a:effectLst/>
                          <a:latin typeface="+mj-lt"/>
                          <a:cs typeface="Times New Roman" panose="02020603050405020304"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800" b="0" i="0" u="none" strike="noStrike" dirty="0">
                          <a:solidFill>
                            <a:srgbClr val="000000"/>
                          </a:solidFill>
                          <a:effectLst/>
                          <a:latin typeface="+mj-lt"/>
                          <a:cs typeface="Times New Roman" panose="02020603050405020304"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5" name="テキスト ボックス 14"/>
          <p:cNvSpPr txBox="1"/>
          <p:nvPr/>
        </p:nvSpPr>
        <p:spPr>
          <a:xfrm>
            <a:off x="5264362" y="1944721"/>
            <a:ext cx="3888432" cy="1015663"/>
          </a:xfrm>
          <a:prstGeom prst="rect">
            <a:avLst/>
          </a:prstGeom>
          <a:noFill/>
        </p:spPr>
        <p:txBody>
          <a:bodyPr wrap="square" rtlCol="0">
            <a:spAutoFit/>
          </a:bodyPr>
          <a:lstStyle/>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Task </a:t>
            </a:r>
            <a:r>
              <a:rPr kumimoji="1"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5</a:t>
            </a:r>
          </a:p>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Execution time: 		</a:t>
            </a: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     20 </a:t>
            </a:r>
            <a:endPar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Degree of data </a:t>
            </a: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parallelism: 3 </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16" name="直線矢印コネクタ 15"/>
          <p:cNvCxnSpPr/>
          <p:nvPr/>
        </p:nvCxnSpPr>
        <p:spPr>
          <a:xfrm flipV="1">
            <a:off x="3772433" y="3913082"/>
            <a:ext cx="1020155" cy="84497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2427563" y="4893694"/>
            <a:ext cx="1949573" cy="707886"/>
          </a:xfrm>
          <a:prstGeom prst="rect">
            <a:avLst/>
          </a:prstGeom>
        </p:spPr>
        <p:txBody>
          <a:bodyPr wrap="none">
            <a:spAutoFit/>
          </a:bodyPr>
          <a:lstStyle/>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Degree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of data </a:t>
            </a:r>
            <a:endPar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parallelism </a:t>
            </a:r>
            <a:endParaRPr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18" name="直線矢印コネクタ 17"/>
          <p:cNvCxnSpPr/>
          <p:nvPr/>
        </p:nvCxnSpPr>
        <p:spPr>
          <a:xfrm flipH="1" flipV="1">
            <a:off x="5087894" y="3913082"/>
            <a:ext cx="132182" cy="10267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563489" y="5032194"/>
            <a:ext cx="1936749" cy="400110"/>
          </a:xfrm>
          <a:prstGeom prst="rect">
            <a:avLst/>
          </a:prstGeom>
        </p:spPr>
        <p:txBody>
          <a:bodyPr wrap="none">
            <a:spAutoFit/>
          </a:bodyPr>
          <a:lstStyle/>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Execution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time </a:t>
            </a:r>
            <a:endParaRPr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20" name="直線矢印コネクタ 19"/>
          <p:cNvCxnSpPr/>
          <p:nvPr/>
        </p:nvCxnSpPr>
        <p:spPr>
          <a:xfrm flipV="1">
            <a:off x="4958711" y="2534054"/>
            <a:ext cx="223523" cy="978732"/>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22" name="グループ化 21"/>
          <p:cNvGrpSpPr/>
          <p:nvPr/>
        </p:nvGrpSpPr>
        <p:grpSpPr>
          <a:xfrm>
            <a:off x="1354255" y="2438165"/>
            <a:ext cx="4030544" cy="2124268"/>
            <a:chOff x="725749" y="1662570"/>
            <a:chExt cx="3024147" cy="1584176"/>
          </a:xfrm>
        </p:grpSpPr>
        <p:sp>
          <p:nvSpPr>
            <p:cNvPr id="23" name="円/楕円 22"/>
            <p:cNvSpPr/>
            <p:nvPr/>
          </p:nvSpPr>
          <p:spPr>
            <a:xfrm>
              <a:off x="1805869" y="2958714"/>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2000" i="1" dirty="0" smtClean="0">
                  <a:latin typeface="Arial Unicode MS" panose="020B0604020202020204" pitchFamily="50" charset="-128"/>
                  <a:ea typeface="Arial Unicode MS" panose="020B0604020202020204" pitchFamily="50" charset="-128"/>
                  <a:cs typeface="Arial Unicode MS" panose="020B0604020202020204" pitchFamily="50" charset="-128"/>
                </a:rPr>
                <a:t>E</a:t>
              </a:r>
              <a:endParaRPr kumimoji="1" lang="ja-JP" altLang="en-US" sz="2000" i="1"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nvGrpSpPr>
            <p:cNvPr id="24" name="グループ化 23"/>
            <p:cNvGrpSpPr/>
            <p:nvPr/>
          </p:nvGrpSpPr>
          <p:grpSpPr>
            <a:xfrm>
              <a:off x="725749" y="1662570"/>
              <a:ext cx="3024147" cy="1338325"/>
              <a:chOff x="725749" y="1662570"/>
              <a:chExt cx="3024147" cy="1338325"/>
            </a:xfrm>
          </p:grpSpPr>
          <p:sp>
            <p:nvSpPr>
              <p:cNvPr id="25" name="円/楕円 24"/>
              <p:cNvSpPr/>
              <p:nvPr/>
            </p:nvSpPr>
            <p:spPr>
              <a:xfrm>
                <a:off x="1805869" y="1662570"/>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2000" i="1" dirty="0" smtClean="0">
                    <a:latin typeface="Arial Unicode MS" panose="020B0604020202020204" pitchFamily="50" charset="-128"/>
                    <a:ea typeface="Arial Unicode MS" panose="020B0604020202020204" pitchFamily="50" charset="-128"/>
                    <a:cs typeface="Arial Unicode MS" panose="020B0604020202020204" pitchFamily="50" charset="-128"/>
                  </a:rPr>
                  <a:t>S</a:t>
                </a:r>
                <a:endParaRPr kumimoji="1" lang="ja-JP" altLang="en-US" sz="2000" i="1"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6" name="円/楕円 25"/>
              <p:cNvSpPr/>
              <p:nvPr/>
            </p:nvSpPr>
            <p:spPr>
              <a:xfrm>
                <a:off x="725749" y="2099025"/>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7" name="円/楕円 26"/>
              <p:cNvSpPr/>
              <p:nvPr/>
            </p:nvSpPr>
            <p:spPr>
              <a:xfrm>
                <a:off x="2396110" y="2099025"/>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8" name="円/楕円 27"/>
              <p:cNvSpPr/>
              <p:nvPr/>
            </p:nvSpPr>
            <p:spPr>
              <a:xfrm>
                <a:off x="180586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9" name="円/楕円 28"/>
              <p:cNvSpPr/>
              <p:nvPr/>
            </p:nvSpPr>
            <p:spPr>
              <a:xfrm>
                <a:off x="290542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30" name="直線矢印コネクタ 29"/>
              <p:cNvCxnSpPr>
                <a:stCxn id="25" idx="3"/>
                <a:endCxn id="26" idx="0"/>
              </p:cNvCxnSpPr>
              <p:nvPr/>
            </p:nvCxnSpPr>
            <p:spPr>
              <a:xfrm flipH="1">
                <a:off x="869765" y="1908421"/>
                <a:ext cx="978285" cy="19060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5" idx="5"/>
                <a:endCxn id="27" idx="0"/>
              </p:cNvCxnSpPr>
              <p:nvPr/>
            </p:nvCxnSpPr>
            <p:spPr>
              <a:xfrm>
                <a:off x="2051720" y="1908421"/>
                <a:ext cx="488406" cy="19060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7" idx="3"/>
                <a:endCxn id="28" idx="0"/>
              </p:cNvCxnSpPr>
              <p:nvPr/>
            </p:nvCxnSpPr>
            <p:spPr>
              <a:xfrm flipH="1">
                <a:off x="1949885" y="2344876"/>
                <a:ext cx="488406" cy="18179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7" idx="5"/>
                <a:endCxn id="29" idx="0"/>
              </p:cNvCxnSpPr>
              <p:nvPr/>
            </p:nvCxnSpPr>
            <p:spPr>
              <a:xfrm>
                <a:off x="2641961" y="2344876"/>
                <a:ext cx="407484" cy="18179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9" idx="4"/>
                <a:endCxn id="23" idx="7"/>
              </p:cNvCxnSpPr>
              <p:nvPr/>
            </p:nvCxnSpPr>
            <p:spPr>
              <a:xfrm flipH="1">
                <a:off x="2051720" y="2814698"/>
                <a:ext cx="997725" cy="186197"/>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28" idx="4"/>
                <a:endCxn id="23" idx="0"/>
              </p:cNvCxnSpPr>
              <p:nvPr/>
            </p:nvCxnSpPr>
            <p:spPr>
              <a:xfrm>
                <a:off x="1949885" y="2814698"/>
                <a:ext cx="0" cy="144016"/>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26" idx="4"/>
                <a:endCxn id="41" idx="0"/>
              </p:cNvCxnSpPr>
              <p:nvPr/>
            </p:nvCxnSpPr>
            <p:spPr>
              <a:xfrm>
                <a:off x="869765" y="2387057"/>
                <a:ext cx="0" cy="139609"/>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0562" y="2135349"/>
                <a:ext cx="554891" cy="206572"/>
              </a:xfrm>
              <a:prstGeom prst="rect">
                <a:avLst/>
              </a:prstGeom>
              <a:noFill/>
            </p:spPr>
            <p:txBody>
              <a:bodyPr wrap="none" lIns="36000" tIns="0" rIns="36000" bIns="0" rtlCol="0" anchor="ctr" anchorCtr="1">
                <a:spAutoFit/>
              </a:bodyPr>
              <a:lstStyle/>
              <a:p>
                <a:r>
                  <a:rPr kumimoji="1"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( 3,</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3</a:t>
                </a:r>
                <a:r>
                  <a:rPr kumimoji="1"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0)</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38" name="テキスト ボックス 37"/>
              <p:cNvSpPr txBox="1"/>
              <p:nvPr/>
            </p:nvSpPr>
            <p:spPr>
              <a:xfrm>
                <a:off x="3195005" y="2567396"/>
                <a:ext cx="554891" cy="206572"/>
              </a:xfrm>
              <a:prstGeom prst="rect">
                <a:avLst/>
              </a:prstGeom>
              <a:noFill/>
            </p:spPr>
            <p:txBody>
              <a:bodyPr wrap="none" lIns="36000" tIns="0" rIns="36000" bIns="0" rtlCol="0" anchor="ctr" anchorCtr="1">
                <a:spAutoFit/>
              </a:bodyPr>
              <a:lstStyle/>
              <a:p>
                <a:r>
                  <a:rPr kumimoji="1"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( 3,20)</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39" name="テキスト ボックス 38"/>
              <p:cNvSpPr txBox="1"/>
              <p:nvPr/>
            </p:nvSpPr>
            <p:spPr>
              <a:xfrm>
                <a:off x="2686013" y="2135349"/>
                <a:ext cx="603001" cy="206572"/>
              </a:xfrm>
              <a:prstGeom prst="rect">
                <a:avLst/>
              </a:prstGeom>
              <a:noFill/>
            </p:spPr>
            <p:txBody>
              <a:bodyPr wrap="none" lIns="36000" tIns="0" rIns="36000" bIns="0" rtlCol="0" anchor="ctr" anchorCtr="1">
                <a:spAutoFit/>
              </a:bodyPr>
              <a:lstStyle/>
              <a:p>
                <a:r>
                  <a:rPr kumimoji="1"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( 1,10 )</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0" name="テキスト ボックス 39"/>
              <p:cNvSpPr txBox="1"/>
              <p:nvPr/>
            </p:nvSpPr>
            <p:spPr>
              <a:xfrm>
                <a:off x="2095772" y="2567396"/>
                <a:ext cx="603001" cy="206572"/>
              </a:xfrm>
              <a:prstGeom prst="rect">
                <a:avLst/>
              </a:prstGeom>
              <a:noFill/>
            </p:spPr>
            <p:txBody>
              <a:bodyPr wrap="none" lIns="36000" tIns="0" rIns="36000" bIns="0" rtlCol="0" anchor="ctr" anchorCtr="1">
                <a:spAutoFit/>
              </a:bodyPr>
              <a:lstStyle/>
              <a:p>
                <a:r>
                  <a:rPr kumimoji="1"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( 1,40 )</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1" name="円/楕円 40"/>
              <p:cNvSpPr/>
              <p:nvPr/>
            </p:nvSpPr>
            <p:spPr>
              <a:xfrm>
                <a:off x="72574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42" name="直線矢印コネクタ 41"/>
              <p:cNvCxnSpPr>
                <a:stCxn id="41" idx="4"/>
                <a:endCxn id="23" idx="1"/>
              </p:cNvCxnSpPr>
              <p:nvPr/>
            </p:nvCxnSpPr>
            <p:spPr>
              <a:xfrm>
                <a:off x="869765" y="2814698"/>
                <a:ext cx="978285" cy="186197"/>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013781" y="2587720"/>
                <a:ext cx="603001" cy="206572"/>
              </a:xfrm>
              <a:prstGeom prst="rect">
                <a:avLst/>
              </a:prstGeom>
              <a:noFill/>
            </p:spPr>
            <p:txBody>
              <a:bodyPr wrap="none" lIns="36000" tIns="0" rIns="36000" bIns="0" rtlCol="0" anchor="ctr" anchorCtr="1">
                <a:spAutoFit/>
              </a:bodyPr>
              <a:lstStyle/>
              <a:p>
                <a:r>
                  <a:rPr kumimoji="1"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( 1,10 )</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sp>
        <p:nvSpPr>
          <p:cNvPr id="44" name="テキスト ボックス 43"/>
          <p:cNvSpPr txBox="1"/>
          <p:nvPr/>
        </p:nvSpPr>
        <p:spPr>
          <a:xfrm>
            <a:off x="217272" y="1124744"/>
            <a:ext cx="8692434" cy="830997"/>
          </a:xfrm>
          <a:prstGeom prst="rect">
            <a:avLst/>
          </a:prstGeom>
          <a:noFill/>
        </p:spPr>
        <p:txBody>
          <a:bodyPr wrap="square" rtlCol="0">
            <a:spAutoFit/>
          </a:bodyPr>
          <a:lstStyle/>
          <a:p>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An application is modeled as an acyclic directed graph (DAG), so called a Task graph.</a:t>
            </a:r>
          </a:p>
        </p:txBody>
      </p:sp>
      <p:cxnSp>
        <p:nvCxnSpPr>
          <p:cNvPr id="45" name="直線矢印コネクタ 44"/>
          <p:cNvCxnSpPr>
            <a:stCxn id="46" idx="3"/>
            <a:endCxn id="26" idx="0"/>
          </p:cNvCxnSpPr>
          <p:nvPr/>
        </p:nvCxnSpPr>
        <p:spPr>
          <a:xfrm>
            <a:off x="1162660" y="2453480"/>
            <a:ext cx="383538" cy="5699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421752" y="2253425"/>
            <a:ext cx="740908" cy="400110"/>
          </a:xfrm>
          <a:prstGeom prst="rect">
            <a:avLst/>
          </a:prstGeom>
        </p:spPr>
        <p:txBody>
          <a:bodyPr wrap="none">
            <a:spAutoFit/>
          </a:bodyPr>
          <a:lstStyle/>
          <a:p>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a:t>
            </a: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ask</a:t>
            </a:r>
            <a:endParaRPr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47" name="直線矢印コネクタ 46"/>
          <p:cNvCxnSpPr/>
          <p:nvPr/>
        </p:nvCxnSpPr>
        <p:spPr>
          <a:xfrm flipV="1">
            <a:off x="1691680" y="4154695"/>
            <a:ext cx="663100" cy="55719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8" name="正方形/長方形 6"/>
          <p:cNvSpPr>
            <a:spLocks noChangeArrowheads="1"/>
          </p:cNvSpPr>
          <p:nvPr/>
        </p:nvSpPr>
        <p:spPr bwMode="auto">
          <a:xfrm>
            <a:off x="1143467" y="5661248"/>
            <a:ext cx="66817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charset="0"/>
              </a:defRPr>
            </a:lvl1pPr>
            <a:lvl2pPr marL="742950" indent="-285750">
              <a:defRPr sz="8200">
                <a:solidFill>
                  <a:schemeClr val="tx1"/>
                </a:solidFill>
                <a:latin typeface="Arial" charset="0"/>
              </a:defRPr>
            </a:lvl2pPr>
            <a:lvl3pPr marL="1143000" indent="-228600">
              <a:defRPr sz="8200">
                <a:solidFill>
                  <a:schemeClr val="tx1"/>
                </a:solidFill>
                <a:latin typeface="Arial" charset="0"/>
              </a:defRPr>
            </a:lvl3pPr>
            <a:lvl4pPr marL="1600200" indent="-228600">
              <a:defRPr sz="8200">
                <a:solidFill>
                  <a:schemeClr val="tx1"/>
                </a:solidFill>
                <a:latin typeface="Arial" charset="0"/>
              </a:defRPr>
            </a:lvl4pPr>
            <a:lvl5pPr marL="2057400" indent="-228600">
              <a:defRPr sz="8200">
                <a:solidFill>
                  <a:schemeClr val="tx1"/>
                </a:solidFill>
                <a:latin typeface="Arial" charset="0"/>
              </a:defRPr>
            </a:lvl5pPr>
            <a:lvl6pPr marL="2514600" indent="-228600" eaLnBrk="0" fontAlgn="base" hangingPunct="0">
              <a:spcBef>
                <a:spcPct val="0"/>
              </a:spcBef>
              <a:spcAft>
                <a:spcPct val="0"/>
              </a:spcAft>
              <a:defRPr sz="8200">
                <a:solidFill>
                  <a:schemeClr val="tx1"/>
                </a:solidFill>
                <a:latin typeface="Arial" charset="0"/>
              </a:defRPr>
            </a:lvl6pPr>
            <a:lvl7pPr marL="2971800" indent="-228600" eaLnBrk="0" fontAlgn="base" hangingPunct="0">
              <a:spcBef>
                <a:spcPct val="0"/>
              </a:spcBef>
              <a:spcAft>
                <a:spcPct val="0"/>
              </a:spcAft>
              <a:defRPr sz="8200">
                <a:solidFill>
                  <a:schemeClr val="tx1"/>
                </a:solidFill>
                <a:latin typeface="Arial" charset="0"/>
              </a:defRPr>
            </a:lvl7pPr>
            <a:lvl8pPr marL="3429000" indent="-228600" eaLnBrk="0" fontAlgn="base" hangingPunct="0">
              <a:spcBef>
                <a:spcPct val="0"/>
              </a:spcBef>
              <a:spcAft>
                <a:spcPct val="0"/>
              </a:spcAft>
              <a:defRPr sz="8200">
                <a:solidFill>
                  <a:schemeClr val="tx1"/>
                </a:solidFill>
                <a:latin typeface="Arial" charset="0"/>
              </a:defRPr>
            </a:lvl8pPr>
            <a:lvl9pPr marL="3886200" indent="-228600" eaLnBrk="0" fontAlgn="base" hangingPunct="0">
              <a:spcBef>
                <a:spcPct val="0"/>
              </a:spcBef>
              <a:spcAft>
                <a:spcPct val="0"/>
              </a:spcAft>
              <a:defRPr sz="8200">
                <a:solidFill>
                  <a:schemeClr val="tx1"/>
                </a:solidFill>
                <a:latin typeface="Arial" charset="0"/>
              </a:defRPr>
            </a:lvl9pPr>
          </a:lstStyle>
          <a:p>
            <a:pPr>
              <a:defRPr/>
            </a:pPr>
            <a:r>
              <a:rPr lang="en-US" altLang="ja-JP" sz="2400" dirty="0" smtClean="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Given:		Task graph, total cores numbers</a:t>
            </a:r>
          </a:p>
          <a:p>
            <a:pPr>
              <a:defRPr/>
            </a:pPr>
            <a:r>
              <a:rPr lang="en-US" altLang="ja-JP" sz="2400" dirty="0" smtClean="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Objective : 	minimize the overall schedule length</a:t>
            </a:r>
          </a:p>
        </p:txBody>
      </p:sp>
      <p:sp>
        <p:nvSpPr>
          <p:cNvPr id="49" name="正方形/長方形 48"/>
          <p:cNvSpPr/>
          <p:nvPr/>
        </p:nvSpPr>
        <p:spPr>
          <a:xfrm>
            <a:off x="421752" y="4761675"/>
            <a:ext cx="2210862" cy="400110"/>
          </a:xfrm>
          <a:prstGeom prst="rect">
            <a:avLst/>
          </a:prstGeom>
        </p:spPr>
        <p:txBody>
          <a:bodyPr wrap="none">
            <a:spAutoFit/>
          </a:bodyPr>
          <a:lstStyle/>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Flow dependence</a:t>
            </a:r>
            <a:endParaRPr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765573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8892480" cy="706090"/>
          </a:xfrm>
        </p:spPr>
        <p:txBody>
          <a:bodyPr>
            <a:normAutofit fontScale="90000"/>
          </a:bodyPr>
          <a:lstStyle/>
          <a:p>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Genetic Algorithm Fundamentals</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灯片编号占位符 3"/>
          <p:cNvSpPr>
            <a:spLocks noGrp="1"/>
          </p:cNvSpPr>
          <p:nvPr>
            <p:ph type="sldNum" sz="quarter" idx="12"/>
          </p:nvPr>
        </p:nvSpPr>
        <p:spPr/>
        <p:txBody>
          <a:bodyPr/>
          <a:lstStyle/>
          <a:p>
            <a:fld id="{BED71BD2-B24B-49C7-97A3-40EA2F9B79CF}" type="slidenum">
              <a:rPr lang="ja-JP" altLang="en-US" smtClean="0">
                <a:latin typeface="Meiryo" pitchFamily="34" charset="-128"/>
                <a:ea typeface="Meiryo" pitchFamily="34" charset="-128"/>
              </a:rPr>
              <a:pPr/>
              <a:t>5</a:t>
            </a:fld>
            <a:endParaRPr lang="ja-JP" altLang="en-US">
              <a:latin typeface="Meiryo" pitchFamily="34" charset="-128"/>
              <a:ea typeface="Meiryo" pitchFamily="34" charset="-128"/>
            </a:endParaRPr>
          </a:p>
        </p:txBody>
      </p:sp>
      <p:sp>
        <p:nvSpPr>
          <p:cNvPr id="24" name="圆角矩形标注 23"/>
          <p:cNvSpPr/>
          <p:nvPr/>
        </p:nvSpPr>
        <p:spPr>
          <a:xfrm>
            <a:off x="3347443" y="1530157"/>
            <a:ext cx="5463504" cy="576064"/>
          </a:xfrm>
          <a:prstGeom prst="wedgeRoundRectCallout">
            <a:avLst>
              <a:gd name="adj1" fmla="val -63992"/>
              <a:gd name="adj2" fmla="val -3274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R</a:t>
            </a:r>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andomly </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generated </a:t>
            </a:r>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chromosomes</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5" name="圆角矩形标注 24"/>
          <p:cNvSpPr/>
          <p:nvPr/>
        </p:nvSpPr>
        <p:spPr>
          <a:xfrm>
            <a:off x="3347443" y="2538269"/>
            <a:ext cx="5463504" cy="576064"/>
          </a:xfrm>
          <a:prstGeom prst="wedgeRoundRectCallout">
            <a:avLst>
              <a:gd name="adj1" fmla="val -63992"/>
              <a:gd name="adj2" fmla="val -3274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Evaluate chromosomes  </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6" name="圆角矩形标注 25"/>
          <p:cNvSpPr/>
          <p:nvPr/>
        </p:nvSpPr>
        <p:spPr>
          <a:xfrm>
            <a:off x="3356968" y="3584481"/>
            <a:ext cx="5463504" cy="576064"/>
          </a:xfrm>
          <a:prstGeom prst="wedgeRoundRectCallout">
            <a:avLst>
              <a:gd name="adj1" fmla="val -63992"/>
              <a:gd name="adj2" fmla="val -3274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Chose chromosomes form </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population </a:t>
            </a:r>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  </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7" name="圆角矩形标注 26"/>
          <p:cNvSpPr/>
          <p:nvPr/>
        </p:nvSpPr>
        <p:spPr>
          <a:xfrm>
            <a:off x="3371826" y="4626501"/>
            <a:ext cx="5463504" cy="576064"/>
          </a:xfrm>
          <a:prstGeom prst="wedgeRoundRectCallout">
            <a:avLst>
              <a:gd name="adj1" fmla="val -63992"/>
              <a:gd name="adj2" fmla="val -3274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Produce new chromosomes</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nvGrpSpPr>
          <p:cNvPr id="17" name="グループ化 16"/>
          <p:cNvGrpSpPr/>
          <p:nvPr/>
        </p:nvGrpSpPr>
        <p:grpSpPr>
          <a:xfrm>
            <a:off x="467545" y="1327850"/>
            <a:ext cx="2163628" cy="4693438"/>
            <a:chOff x="467545" y="1327850"/>
            <a:chExt cx="2163628" cy="4693438"/>
          </a:xfrm>
        </p:grpSpPr>
        <p:sp>
          <p:nvSpPr>
            <p:cNvPr id="5" name="圆角矩形 4"/>
            <p:cNvSpPr/>
            <p:nvPr/>
          </p:nvSpPr>
          <p:spPr>
            <a:xfrm>
              <a:off x="470933" y="132785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Initialization</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 name="圆角矩形 5"/>
            <p:cNvSpPr/>
            <p:nvPr/>
          </p:nvSpPr>
          <p:spPr>
            <a:xfrm>
              <a:off x="470933" y="231272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Fitness Function</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8" name="圆角矩形 7"/>
            <p:cNvSpPr/>
            <p:nvPr/>
          </p:nvSpPr>
          <p:spPr>
            <a:xfrm>
              <a:off x="467545" y="528829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Mutation</a:t>
              </a:r>
              <a:endPar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9" name="圆角矩形 8"/>
            <p:cNvSpPr/>
            <p:nvPr/>
          </p:nvSpPr>
          <p:spPr>
            <a:xfrm>
              <a:off x="470933" y="4289703"/>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Crossover</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11" name="直接箭头连接符 10"/>
            <p:cNvCxnSpPr>
              <a:stCxn id="5" idx="2"/>
              <a:endCxn id="6" idx="0"/>
            </p:cNvCxnSpPr>
            <p:nvPr/>
          </p:nvCxnSpPr>
          <p:spPr>
            <a:xfrm>
              <a:off x="1551053" y="2060848"/>
              <a:ext cx="0" cy="2518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8" idx="2"/>
              <a:endCxn id="9" idx="0"/>
            </p:cNvCxnSpPr>
            <p:nvPr/>
          </p:nvCxnSpPr>
          <p:spPr>
            <a:xfrm>
              <a:off x="1551053" y="4044305"/>
              <a:ext cx="0" cy="2453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8" idx="0"/>
            </p:cNvCxnSpPr>
            <p:nvPr/>
          </p:nvCxnSpPr>
          <p:spPr>
            <a:xfrm flipH="1">
              <a:off x="1547665" y="5022701"/>
              <a:ext cx="3388"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8" idx="1"/>
              <a:endCxn id="6" idx="1"/>
            </p:cNvCxnSpPr>
            <p:nvPr/>
          </p:nvCxnSpPr>
          <p:spPr>
            <a:xfrm rot="10800000" flipH="1">
              <a:off x="467545" y="2679219"/>
              <a:ext cx="3388" cy="2975570"/>
            </a:xfrm>
            <a:prstGeom prst="bentConnector3">
              <a:avLst>
                <a:gd name="adj1" fmla="val -674734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470933" y="3311307"/>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Selection</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20" name="直接箭头连接符 19"/>
            <p:cNvCxnSpPr>
              <a:stCxn id="6" idx="2"/>
              <a:endCxn id="18" idx="0"/>
            </p:cNvCxnSpPr>
            <p:nvPr/>
          </p:nvCxnSpPr>
          <p:spPr>
            <a:xfrm>
              <a:off x="1551053" y="3045718"/>
              <a:ext cx="0"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3" name="圆角矩形标注 22"/>
          <p:cNvSpPr/>
          <p:nvPr/>
        </p:nvSpPr>
        <p:spPr>
          <a:xfrm>
            <a:off x="3381351" y="5562605"/>
            <a:ext cx="5463504" cy="576064"/>
          </a:xfrm>
          <a:prstGeom prst="wedgeRoundRectCallout">
            <a:avLst>
              <a:gd name="adj1" fmla="val -63992"/>
              <a:gd name="adj2" fmla="val -3274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R</a:t>
            </a:r>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andomly alter </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chromosomes</a:t>
            </a:r>
            <a:endParaRPr lang="en-US" altLang="zh-CN" sz="2400" dirty="0" smtClean="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937884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ja-JP" sz="3600" dirty="0" smtClean="0">
                <a:latin typeface="Arial Unicode MS" panose="020B0604020202020204" pitchFamily="50" charset="-128"/>
                <a:ea typeface="Arial Unicode MS" panose="020B0604020202020204" pitchFamily="50" charset="-128"/>
                <a:cs typeface="Arial Unicode MS" panose="020B0604020202020204" pitchFamily="50" charset="-128"/>
              </a:rPr>
              <a:t>Proposed chromosomal </a:t>
            </a:r>
            <a:r>
              <a:rPr lang="en-US" altLang="ja-JP" sz="3600" dirty="0">
                <a:latin typeface="Arial Unicode MS" panose="020B0604020202020204" pitchFamily="50" charset="-128"/>
                <a:ea typeface="Arial Unicode MS" panose="020B0604020202020204" pitchFamily="50" charset="-128"/>
                <a:cs typeface="Arial Unicode MS" panose="020B0604020202020204" pitchFamily="50" charset="-128"/>
              </a:rPr>
              <a:t>representation</a:t>
            </a:r>
            <a:endParaRPr lang="zh-CN" altLang="en-US" sz="3600" dirty="0"/>
          </a:p>
        </p:txBody>
      </p:sp>
      <p:sp>
        <p:nvSpPr>
          <p:cNvPr id="4" name="灯片编号占位符 3"/>
          <p:cNvSpPr>
            <a:spLocks noGrp="1"/>
          </p:cNvSpPr>
          <p:nvPr>
            <p:ph type="sldNum" sz="quarter" idx="12"/>
          </p:nvPr>
        </p:nvSpPr>
        <p:spPr/>
        <p:txBody>
          <a:bodyPr/>
          <a:lstStyle/>
          <a:p>
            <a:fld id="{BED71BD2-B24B-49C7-97A3-40EA2F9B79CF}" type="slidenum">
              <a:rPr lang="ja-JP" altLang="en-US" smtClean="0"/>
              <a:pPr/>
              <a:t>6</a:t>
            </a:fld>
            <a:endParaRPr lang="ja-JP" altLang="en-US"/>
          </a:p>
        </p:txBody>
      </p:sp>
      <p:sp>
        <p:nvSpPr>
          <p:cNvPr id="5" name="TextBox 4"/>
          <p:cNvSpPr txBox="1"/>
          <p:nvPr/>
        </p:nvSpPr>
        <p:spPr>
          <a:xfrm>
            <a:off x="353056" y="1171350"/>
            <a:ext cx="8965284" cy="830997"/>
          </a:xfrm>
          <a:prstGeom prst="rect">
            <a:avLst/>
          </a:prstGeom>
          <a:noFill/>
        </p:spPr>
        <p:txBody>
          <a:bodyPr wrap="square" rtlCol="0">
            <a:spAutoFit/>
          </a:bodyPr>
          <a:lstStyle/>
          <a:p>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we propose a novel </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chromosomal </a:t>
            </a:r>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representation aiming </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to reduce the search space and improve the computing speed.</a:t>
            </a:r>
            <a:endParaRPr lang="en-US" altLang="ja-JP" sz="24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nvGrpSpPr>
          <p:cNvPr id="7" name="グループ化 21"/>
          <p:cNvGrpSpPr/>
          <p:nvPr/>
        </p:nvGrpSpPr>
        <p:grpSpPr>
          <a:xfrm>
            <a:off x="217321" y="2371085"/>
            <a:ext cx="3429175" cy="1965470"/>
            <a:chOff x="725749" y="1662570"/>
            <a:chExt cx="3001526" cy="1584176"/>
          </a:xfrm>
        </p:grpSpPr>
        <p:sp>
          <p:nvSpPr>
            <p:cNvPr id="8" name="円/楕円 22"/>
            <p:cNvSpPr/>
            <p:nvPr/>
          </p:nvSpPr>
          <p:spPr>
            <a:xfrm>
              <a:off x="1805869" y="2958714"/>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i="1" dirty="0" smtClean="0">
                  <a:latin typeface="+mj-lt"/>
                  <a:cs typeface="Times New Roman" pitchFamily="18" charset="0"/>
                </a:rPr>
                <a:t>E</a:t>
              </a:r>
              <a:endParaRPr kumimoji="1" lang="ja-JP" altLang="en-US" i="1" dirty="0">
                <a:latin typeface="+mj-lt"/>
                <a:cs typeface="Times New Roman" pitchFamily="18" charset="0"/>
              </a:endParaRPr>
            </a:p>
          </p:txBody>
        </p:sp>
        <p:grpSp>
          <p:nvGrpSpPr>
            <p:cNvPr id="9" name="グループ化 23"/>
            <p:cNvGrpSpPr/>
            <p:nvPr/>
          </p:nvGrpSpPr>
          <p:grpSpPr>
            <a:xfrm>
              <a:off x="725749" y="1662570"/>
              <a:ext cx="3001526" cy="1338325"/>
              <a:chOff x="725749" y="1662570"/>
              <a:chExt cx="3001526" cy="1338325"/>
            </a:xfrm>
          </p:grpSpPr>
          <p:sp>
            <p:nvSpPr>
              <p:cNvPr id="10" name="円/楕円 24"/>
              <p:cNvSpPr/>
              <p:nvPr/>
            </p:nvSpPr>
            <p:spPr>
              <a:xfrm>
                <a:off x="1805869" y="1662570"/>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i="1" dirty="0" smtClean="0">
                    <a:latin typeface="+mj-lt"/>
                    <a:cs typeface="Times New Roman" pitchFamily="18" charset="0"/>
                  </a:rPr>
                  <a:t>S</a:t>
                </a:r>
                <a:endParaRPr kumimoji="1" lang="ja-JP" altLang="en-US" i="1" dirty="0">
                  <a:latin typeface="+mj-lt"/>
                  <a:cs typeface="Times New Roman" pitchFamily="18" charset="0"/>
                </a:endParaRPr>
              </a:p>
            </p:txBody>
          </p:sp>
          <p:sp>
            <p:nvSpPr>
              <p:cNvPr id="11" name="円/楕円 25"/>
              <p:cNvSpPr/>
              <p:nvPr/>
            </p:nvSpPr>
            <p:spPr>
              <a:xfrm>
                <a:off x="725749" y="2099025"/>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dirty="0" smtClean="0">
                    <a:latin typeface="+mj-lt"/>
                    <a:cs typeface="Times New Roman" pitchFamily="18" charset="0"/>
                  </a:rPr>
                  <a:t>1</a:t>
                </a:r>
                <a:endParaRPr kumimoji="1" lang="ja-JP" altLang="en-US" dirty="0">
                  <a:latin typeface="+mj-lt"/>
                  <a:cs typeface="Times New Roman" pitchFamily="18" charset="0"/>
                </a:endParaRPr>
              </a:p>
            </p:txBody>
          </p:sp>
          <p:sp>
            <p:nvSpPr>
              <p:cNvPr id="12" name="円/楕円 26"/>
              <p:cNvSpPr/>
              <p:nvPr/>
            </p:nvSpPr>
            <p:spPr>
              <a:xfrm>
                <a:off x="2396110" y="2099025"/>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dirty="0" smtClean="0">
                    <a:latin typeface="+mj-lt"/>
                    <a:cs typeface="Times New Roman" pitchFamily="18" charset="0"/>
                  </a:rPr>
                  <a:t>2</a:t>
                </a:r>
                <a:endParaRPr kumimoji="1" lang="ja-JP" altLang="en-US" dirty="0">
                  <a:latin typeface="+mj-lt"/>
                  <a:cs typeface="Times New Roman" pitchFamily="18" charset="0"/>
                </a:endParaRPr>
              </a:p>
            </p:txBody>
          </p:sp>
          <p:sp>
            <p:nvSpPr>
              <p:cNvPr id="13" name="円/楕円 27"/>
              <p:cNvSpPr/>
              <p:nvPr/>
            </p:nvSpPr>
            <p:spPr>
              <a:xfrm>
                <a:off x="180586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altLang="ja-JP" dirty="0" smtClean="0">
                    <a:latin typeface="+mj-lt"/>
                    <a:cs typeface="Times New Roman" pitchFamily="18" charset="0"/>
                  </a:rPr>
                  <a:t>4</a:t>
                </a:r>
                <a:endParaRPr kumimoji="1" lang="ja-JP" altLang="en-US" dirty="0">
                  <a:latin typeface="+mj-lt"/>
                  <a:cs typeface="Times New Roman" pitchFamily="18" charset="0"/>
                </a:endParaRPr>
              </a:p>
            </p:txBody>
          </p:sp>
          <p:sp>
            <p:nvSpPr>
              <p:cNvPr id="14" name="円/楕円 28"/>
              <p:cNvSpPr/>
              <p:nvPr/>
            </p:nvSpPr>
            <p:spPr>
              <a:xfrm>
                <a:off x="290542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dirty="0" smtClean="0">
                    <a:latin typeface="+mj-lt"/>
                    <a:cs typeface="Times New Roman" pitchFamily="18" charset="0"/>
                  </a:rPr>
                  <a:t>5</a:t>
                </a:r>
                <a:endParaRPr kumimoji="1" lang="ja-JP" altLang="en-US" dirty="0">
                  <a:latin typeface="+mj-lt"/>
                  <a:cs typeface="Times New Roman" pitchFamily="18" charset="0"/>
                </a:endParaRPr>
              </a:p>
            </p:txBody>
          </p:sp>
          <p:cxnSp>
            <p:nvCxnSpPr>
              <p:cNvPr id="15" name="直線矢印コネクタ 29"/>
              <p:cNvCxnSpPr>
                <a:stCxn id="10" idx="3"/>
                <a:endCxn id="11" idx="0"/>
              </p:cNvCxnSpPr>
              <p:nvPr/>
            </p:nvCxnSpPr>
            <p:spPr>
              <a:xfrm flipH="1">
                <a:off x="869765" y="1908421"/>
                <a:ext cx="978285" cy="19060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30"/>
              <p:cNvCxnSpPr>
                <a:stCxn id="10" idx="5"/>
                <a:endCxn id="12" idx="0"/>
              </p:cNvCxnSpPr>
              <p:nvPr/>
            </p:nvCxnSpPr>
            <p:spPr>
              <a:xfrm>
                <a:off x="2051720" y="1908421"/>
                <a:ext cx="488406" cy="19060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31"/>
              <p:cNvCxnSpPr>
                <a:stCxn id="12" idx="3"/>
                <a:endCxn id="13" idx="0"/>
              </p:cNvCxnSpPr>
              <p:nvPr/>
            </p:nvCxnSpPr>
            <p:spPr>
              <a:xfrm flipH="1">
                <a:off x="1949885" y="2344876"/>
                <a:ext cx="488406" cy="18179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32"/>
              <p:cNvCxnSpPr>
                <a:stCxn id="12" idx="5"/>
                <a:endCxn id="14" idx="0"/>
              </p:cNvCxnSpPr>
              <p:nvPr/>
            </p:nvCxnSpPr>
            <p:spPr>
              <a:xfrm>
                <a:off x="2641961" y="2344876"/>
                <a:ext cx="407484" cy="18179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33"/>
              <p:cNvCxnSpPr>
                <a:stCxn id="14" idx="4"/>
                <a:endCxn id="8" idx="7"/>
              </p:cNvCxnSpPr>
              <p:nvPr/>
            </p:nvCxnSpPr>
            <p:spPr>
              <a:xfrm flipH="1">
                <a:off x="2051720" y="2814698"/>
                <a:ext cx="997725" cy="186197"/>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34"/>
              <p:cNvCxnSpPr>
                <a:stCxn id="13" idx="4"/>
                <a:endCxn id="8" idx="0"/>
              </p:cNvCxnSpPr>
              <p:nvPr/>
            </p:nvCxnSpPr>
            <p:spPr>
              <a:xfrm>
                <a:off x="1949885" y="2814698"/>
                <a:ext cx="0" cy="144016"/>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35"/>
              <p:cNvCxnSpPr>
                <a:stCxn id="11" idx="4"/>
                <a:endCxn id="26" idx="0"/>
              </p:cNvCxnSpPr>
              <p:nvPr/>
            </p:nvCxnSpPr>
            <p:spPr>
              <a:xfrm>
                <a:off x="869765" y="2387057"/>
                <a:ext cx="0" cy="139609"/>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テキスト ボックス 36"/>
              <p:cNvSpPr txBox="1"/>
              <p:nvPr/>
            </p:nvSpPr>
            <p:spPr>
              <a:xfrm>
                <a:off x="1010562" y="2139408"/>
                <a:ext cx="532270" cy="198455"/>
              </a:xfrm>
              <a:prstGeom prst="rect">
                <a:avLst/>
              </a:prstGeom>
              <a:noFill/>
            </p:spPr>
            <p:txBody>
              <a:bodyPr wrap="none" lIns="36000" tIns="0" rIns="36000" bIns="0" rtlCol="0" anchor="ctr" anchorCtr="1">
                <a:spAutoFit/>
              </a:bodyPr>
              <a:lstStyle/>
              <a:p>
                <a:r>
                  <a:rPr kumimoji="1" lang="en-US" altLang="ja-JP" sz="1600" dirty="0" smtClean="0">
                    <a:latin typeface="+mj-lt"/>
                    <a:cs typeface="Times New Roman" pitchFamily="18" charset="0"/>
                  </a:rPr>
                  <a:t>( 3,</a:t>
                </a:r>
                <a:r>
                  <a:rPr lang="en-US" altLang="ja-JP" sz="1600" dirty="0" smtClean="0">
                    <a:latin typeface="+mj-lt"/>
                    <a:cs typeface="Times New Roman" pitchFamily="18" charset="0"/>
                  </a:rPr>
                  <a:t>3</a:t>
                </a:r>
                <a:r>
                  <a:rPr kumimoji="1" lang="en-US" altLang="ja-JP" sz="1600" dirty="0" smtClean="0">
                    <a:latin typeface="+mj-lt"/>
                    <a:cs typeface="Times New Roman" pitchFamily="18" charset="0"/>
                  </a:rPr>
                  <a:t>0)</a:t>
                </a:r>
                <a:endParaRPr kumimoji="1" lang="ja-JP" altLang="en-US" sz="1600" dirty="0">
                  <a:latin typeface="+mj-lt"/>
                  <a:cs typeface="Times New Roman" pitchFamily="18" charset="0"/>
                </a:endParaRPr>
              </a:p>
            </p:txBody>
          </p:sp>
          <p:sp>
            <p:nvSpPr>
              <p:cNvPr id="23" name="テキスト ボックス 37"/>
              <p:cNvSpPr txBox="1"/>
              <p:nvPr/>
            </p:nvSpPr>
            <p:spPr>
              <a:xfrm>
                <a:off x="3195005" y="2571455"/>
                <a:ext cx="532270" cy="198455"/>
              </a:xfrm>
              <a:prstGeom prst="rect">
                <a:avLst/>
              </a:prstGeom>
              <a:noFill/>
            </p:spPr>
            <p:txBody>
              <a:bodyPr wrap="none" lIns="36000" tIns="0" rIns="36000" bIns="0" rtlCol="0" anchor="ctr" anchorCtr="1">
                <a:spAutoFit/>
              </a:bodyPr>
              <a:lstStyle/>
              <a:p>
                <a:r>
                  <a:rPr kumimoji="1" lang="en-US" altLang="ja-JP" sz="1600" dirty="0" smtClean="0">
                    <a:latin typeface="+mj-lt"/>
                    <a:cs typeface="Times New Roman" pitchFamily="18" charset="0"/>
                  </a:rPr>
                  <a:t>( 3,20)</a:t>
                </a:r>
                <a:endParaRPr kumimoji="1" lang="ja-JP" altLang="en-US" sz="1600" dirty="0">
                  <a:latin typeface="+mj-lt"/>
                  <a:cs typeface="Times New Roman" pitchFamily="18" charset="0"/>
                </a:endParaRPr>
              </a:p>
            </p:txBody>
          </p:sp>
          <p:sp>
            <p:nvSpPr>
              <p:cNvPr id="24" name="テキスト ボックス 38"/>
              <p:cNvSpPr txBox="1"/>
              <p:nvPr/>
            </p:nvSpPr>
            <p:spPr>
              <a:xfrm>
                <a:off x="2686013" y="2139408"/>
                <a:ext cx="572960" cy="198455"/>
              </a:xfrm>
              <a:prstGeom prst="rect">
                <a:avLst/>
              </a:prstGeom>
              <a:noFill/>
            </p:spPr>
            <p:txBody>
              <a:bodyPr wrap="none" lIns="36000" tIns="0" rIns="36000" bIns="0" rtlCol="0" anchor="ctr" anchorCtr="1">
                <a:spAutoFit/>
              </a:bodyPr>
              <a:lstStyle/>
              <a:p>
                <a:r>
                  <a:rPr kumimoji="1" lang="en-US" altLang="ja-JP" sz="1600" dirty="0" smtClean="0">
                    <a:latin typeface="+mj-lt"/>
                    <a:cs typeface="Times New Roman" pitchFamily="18" charset="0"/>
                  </a:rPr>
                  <a:t>( 1,10 )</a:t>
                </a:r>
                <a:endParaRPr kumimoji="1" lang="ja-JP" altLang="en-US" sz="1600" dirty="0">
                  <a:latin typeface="+mj-lt"/>
                  <a:cs typeface="Times New Roman" pitchFamily="18" charset="0"/>
                </a:endParaRPr>
              </a:p>
            </p:txBody>
          </p:sp>
          <p:sp>
            <p:nvSpPr>
              <p:cNvPr id="25" name="テキスト ボックス 39"/>
              <p:cNvSpPr txBox="1"/>
              <p:nvPr/>
            </p:nvSpPr>
            <p:spPr>
              <a:xfrm>
                <a:off x="2095772" y="2571455"/>
                <a:ext cx="572960" cy="198455"/>
              </a:xfrm>
              <a:prstGeom prst="rect">
                <a:avLst/>
              </a:prstGeom>
              <a:noFill/>
            </p:spPr>
            <p:txBody>
              <a:bodyPr wrap="none" lIns="36000" tIns="0" rIns="36000" bIns="0" rtlCol="0" anchor="ctr" anchorCtr="1">
                <a:spAutoFit/>
              </a:bodyPr>
              <a:lstStyle/>
              <a:p>
                <a:r>
                  <a:rPr kumimoji="1" lang="en-US" altLang="ja-JP" sz="1600" dirty="0" smtClean="0">
                    <a:latin typeface="+mj-lt"/>
                    <a:cs typeface="Times New Roman" pitchFamily="18" charset="0"/>
                  </a:rPr>
                  <a:t>( 1,40 )</a:t>
                </a:r>
                <a:endParaRPr kumimoji="1" lang="ja-JP" altLang="en-US" sz="1600" dirty="0">
                  <a:latin typeface="+mj-lt"/>
                  <a:cs typeface="Times New Roman" pitchFamily="18" charset="0"/>
                </a:endParaRPr>
              </a:p>
            </p:txBody>
          </p:sp>
          <p:sp>
            <p:nvSpPr>
              <p:cNvPr id="26" name="円/楕円 40"/>
              <p:cNvSpPr/>
              <p:nvPr/>
            </p:nvSpPr>
            <p:spPr>
              <a:xfrm>
                <a:off x="725749" y="2526666"/>
                <a:ext cx="288032" cy="288032"/>
              </a:xfrm>
              <a:prstGeom prst="ellipse">
                <a:avLst/>
              </a:prstGeom>
              <a:noFill/>
              <a:ln w="31750"/>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altLang="ja-JP" dirty="0" smtClean="0">
                    <a:latin typeface="+mj-lt"/>
                    <a:cs typeface="Times New Roman" pitchFamily="18" charset="0"/>
                  </a:rPr>
                  <a:t>3</a:t>
                </a:r>
                <a:endParaRPr kumimoji="1" lang="ja-JP" altLang="en-US" dirty="0">
                  <a:latin typeface="+mj-lt"/>
                  <a:cs typeface="Times New Roman" pitchFamily="18" charset="0"/>
                </a:endParaRPr>
              </a:p>
            </p:txBody>
          </p:sp>
          <p:cxnSp>
            <p:nvCxnSpPr>
              <p:cNvPr id="27" name="直線矢印コネクタ 41"/>
              <p:cNvCxnSpPr>
                <a:stCxn id="26" idx="4"/>
                <a:endCxn id="8" idx="1"/>
              </p:cNvCxnSpPr>
              <p:nvPr/>
            </p:nvCxnSpPr>
            <p:spPr>
              <a:xfrm>
                <a:off x="869765" y="2814698"/>
                <a:ext cx="978285" cy="186197"/>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テキスト ボックス 42"/>
              <p:cNvSpPr txBox="1"/>
              <p:nvPr/>
            </p:nvSpPr>
            <p:spPr>
              <a:xfrm>
                <a:off x="1013781" y="2591780"/>
                <a:ext cx="572960" cy="198455"/>
              </a:xfrm>
              <a:prstGeom prst="rect">
                <a:avLst/>
              </a:prstGeom>
              <a:noFill/>
            </p:spPr>
            <p:txBody>
              <a:bodyPr wrap="none" lIns="36000" tIns="0" rIns="36000" bIns="0" rtlCol="0" anchor="ctr" anchorCtr="1">
                <a:spAutoFit/>
              </a:bodyPr>
              <a:lstStyle/>
              <a:p>
                <a:r>
                  <a:rPr kumimoji="1" lang="en-US" altLang="ja-JP" sz="1600" dirty="0" smtClean="0">
                    <a:latin typeface="+mj-lt"/>
                    <a:cs typeface="Times New Roman" pitchFamily="18" charset="0"/>
                  </a:rPr>
                  <a:t>( 1,10 )</a:t>
                </a:r>
                <a:endParaRPr kumimoji="1" lang="ja-JP" altLang="en-US" sz="1600" dirty="0">
                  <a:latin typeface="+mj-lt"/>
                  <a:cs typeface="Times New Roman" pitchFamily="18" charset="0"/>
                </a:endParaRPr>
              </a:p>
            </p:txBody>
          </p:sp>
        </p:grpSp>
      </p:grpSp>
      <p:sp>
        <p:nvSpPr>
          <p:cNvPr id="29" name="TextBox 28"/>
          <p:cNvSpPr txBox="1"/>
          <p:nvPr/>
        </p:nvSpPr>
        <p:spPr>
          <a:xfrm>
            <a:off x="3275856" y="2072672"/>
            <a:ext cx="5796931" cy="769441"/>
          </a:xfrm>
          <a:prstGeom prst="rect">
            <a:avLst/>
          </a:prstGeom>
          <a:noFill/>
        </p:spPr>
        <p:txBody>
          <a:bodyPr wrap="square" rtlCol="0">
            <a:spAutoFit/>
          </a:bodyPr>
          <a:lstStyle/>
          <a:p>
            <a:r>
              <a:rPr lang="en-US" altLang="ja-JP" sz="2200" dirty="0" smtClean="0">
                <a:latin typeface="Arial Unicode MS" panose="020B0604020202020204" pitchFamily="50" charset="-128"/>
                <a:ea typeface="Arial Unicode MS" panose="020B0604020202020204" pitchFamily="50" charset="-128"/>
                <a:cs typeface="Arial Unicode MS" panose="020B0604020202020204" pitchFamily="50" charset="-128"/>
              </a:rPr>
              <a:t>The proposed chromosomal representation</a:t>
            </a:r>
          </a:p>
          <a:p>
            <a:pPr marL="285750" indent="-285750">
              <a:buFont typeface="Arial" panose="020B0604020202020204" pitchFamily="34" charset="0"/>
              <a:buChar char="•"/>
            </a:pPr>
            <a:r>
              <a:rPr lang="en-US" altLang="ja-JP" sz="2200" dirty="0" smtClean="0"/>
              <a:t> The </a:t>
            </a:r>
            <a:r>
              <a:rPr lang="en-US" altLang="ja-JP" sz="2200" dirty="0"/>
              <a:t>ordering of task execution </a:t>
            </a:r>
            <a:endParaRPr lang="en-US" altLang="ja-JP" sz="2200" dirty="0" smtClean="0"/>
          </a:p>
        </p:txBody>
      </p:sp>
      <p:graphicFrame>
        <p:nvGraphicFramePr>
          <p:cNvPr id="36" name="表 13"/>
          <p:cNvGraphicFramePr>
            <a:graphicFrameLocks noGrp="1"/>
          </p:cNvGraphicFramePr>
          <p:nvPr>
            <p:extLst>
              <p:ext uri="{D42A27DB-BD31-4B8C-83A1-F6EECF244321}">
                <p14:modId xmlns:p14="http://schemas.microsoft.com/office/powerpoint/2010/main" val="3163328310"/>
              </p:ext>
            </p:extLst>
          </p:nvPr>
        </p:nvGraphicFramePr>
        <p:xfrm>
          <a:off x="4575344" y="4400860"/>
          <a:ext cx="3833379" cy="1419225"/>
        </p:xfrm>
        <a:graphic>
          <a:graphicData uri="http://schemas.openxmlformats.org/drawingml/2006/table">
            <a:tbl>
              <a:tblPr/>
              <a:tblGrid>
                <a:gridCol w="425931"/>
                <a:gridCol w="425931"/>
                <a:gridCol w="425931"/>
                <a:gridCol w="425931"/>
                <a:gridCol w="425931"/>
                <a:gridCol w="425931"/>
                <a:gridCol w="425931"/>
                <a:gridCol w="425931"/>
                <a:gridCol w="425931"/>
              </a:tblGrid>
              <a:tr h="244827">
                <a:tc>
                  <a:txBody>
                    <a:bodyPr/>
                    <a:lstStyle/>
                    <a:p>
                      <a:pPr algn="l" fontAlgn="ct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a:noFill/>
                    </a:lnL>
                    <a:lnR>
                      <a:noFill/>
                    </a:lnR>
                    <a:lnT>
                      <a:noFill/>
                    </a:lnT>
                    <a:lnB>
                      <a:noFill/>
                    </a:lnB>
                  </a:tcPr>
                </a:tc>
                <a:tc>
                  <a:txBody>
                    <a:bodyPr/>
                    <a:lstStyle/>
                    <a:p>
                      <a:pPr algn="l" fontAlgn="ctr"/>
                      <a:r>
                        <a:rPr lang="en-US" sz="1800" b="0" i="0" u="none" strike="noStrike" dirty="0">
                          <a:solidFill>
                            <a:schemeClr val="tx1"/>
                          </a:solidFill>
                          <a:effectLst/>
                          <a:latin typeface="+mj-lt"/>
                          <a:cs typeface="Times New Roman" panose="02020603050405020304" pitchFamily="18" charset="0"/>
                        </a:rPr>
                        <a:t>t=0</a:t>
                      </a:r>
                    </a:p>
                  </a:txBody>
                  <a:tcPr marL="9525" marR="9525" marT="9525" marB="0" anchor="ctr">
                    <a:lnL>
                      <a:noFill/>
                    </a:lnL>
                    <a:lnR>
                      <a:noFill/>
                    </a:lnR>
                    <a:lnT>
                      <a:noFill/>
                    </a:lnT>
                    <a:lnB>
                      <a:noFill/>
                    </a:lnB>
                  </a:tcPr>
                </a:tc>
                <a:tc>
                  <a:txBody>
                    <a:bodyPr/>
                    <a:lstStyle/>
                    <a:p>
                      <a:pPr algn="r" fontAlgn="ctr"/>
                      <a:r>
                        <a:rPr lang="en-US" altLang="ja-JP" sz="1800" b="0" i="0" u="none" strike="noStrike" dirty="0">
                          <a:solidFill>
                            <a:schemeClr val="tx1"/>
                          </a:solidFill>
                          <a:effectLst/>
                          <a:latin typeface="+mj-lt"/>
                          <a:cs typeface="Times New Roman" panose="02020603050405020304" pitchFamily="18" charset="0"/>
                        </a:rPr>
                        <a:t>10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dirty="0">
                          <a:solidFill>
                            <a:schemeClr val="tx1"/>
                          </a:solidFill>
                          <a:effectLst/>
                          <a:latin typeface="+mj-lt"/>
                          <a:cs typeface="Times New Roman" panose="02020603050405020304" pitchFamily="18" charset="0"/>
                        </a:rPr>
                        <a:t>20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dirty="0" smtClean="0">
                          <a:solidFill>
                            <a:schemeClr val="tx1"/>
                          </a:solidFill>
                          <a:effectLst/>
                          <a:latin typeface="+mj-lt"/>
                          <a:cs typeface="Times New Roman" panose="02020603050405020304" pitchFamily="18" charset="0"/>
                        </a:rPr>
                        <a:t>30</a:t>
                      </a:r>
                      <a:endParaRPr lang="en-US" altLang="ja-JP" sz="1800" b="0" i="0" u="none" strike="noStrike" dirty="0">
                        <a:solidFill>
                          <a:schemeClr val="tx1"/>
                        </a:solidFill>
                        <a:effectLst/>
                        <a:latin typeface="+mj-lt"/>
                        <a:cs typeface="Times New Roman" panose="02020603050405020304" pitchFamily="18"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dirty="0" smtClean="0">
                          <a:solidFill>
                            <a:schemeClr val="tx1"/>
                          </a:solidFill>
                          <a:effectLst/>
                          <a:latin typeface="+mj-lt"/>
                          <a:cs typeface="Times New Roman" panose="02020603050405020304" pitchFamily="18" charset="0"/>
                        </a:rPr>
                        <a:t>40</a:t>
                      </a:r>
                      <a:endParaRPr lang="en-US" altLang="ja-JP" sz="1800" b="0" i="0" u="none" strike="noStrike" dirty="0">
                        <a:solidFill>
                          <a:schemeClr val="tx1"/>
                        </a:solidFill>
                        <a:effectLst/>
                        <a:latin typeface="+mj-lt"/>
                        <a:cs typeface="Times New Roman" panose="02020603050405020304" pitchFamily="18"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dirty="0" smtClean="0">
                          <a:solidFill>
                            <a:schemeClr val="tx1"/>
                          </a:solidFill>
                          <a:effectLst/>
                          <a:latin typeface="+mj-lt"/>
                          <a:cs typeface="Times New Roman" panose="02020603050405020304" pitchFamily="18" charset="0"/>
                        </a:rPr>
                        <a:t>50</a:t>
                      </a:r>
                      <a:endParaRPr lang="en-US" altLang="ja-JP" sz="1800" b="0" i="0" u="none" strike="noStrike" dirty="0">
                        <a:solidFill>
                          <a:schemeClr val="tx1"/>
                        </a:solidFill>
                        <a:effectLst/>
                        <a:latin typeface="+mj-lt"/>
                        <a:cs typeface="Times New Roman" panose="02020603050405020304" pitchFamily="18"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ja-JP" sz="1800" b="0" i="0" u="none" strike="noStrike" dirty="0" smtClean="0">
                          <a:solidFill>
                            <a:schemeClr val="tx1"/>
                          </a:solidFill>
                          <a:effectLst/>
                          <a:latin typeface="+mj-lt"/>
                          <a:cs typeface="Times New Roman" panose="02020603050405020304" pitchFamily="18" charset="0"/>
                        </a:rPr>
                        <a:t>60</a:t>
                      </a:r>
                      <a:endParaRPr lang="en-US" altLang="ja-JP" sz="1800" b="0" i="0" u="none" strike="noStrike" dirty="0">
                        <a:solidFill>
                          <a:schemeClr val="tx1"/>
                        </a:solidFill>
                        <a:effectLst/>
                        <a:latin typeface="+mj-lt"/>
                        <a:cs typeface="Times New Roman" panose="02020603050405020304" pitchFamily="18"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endParaRPr lang="en-US" altLang="ja-JP" sz="1800" b="0" i="0" u="none" strike="noStrike" dirty="0">
                        <a:solidFill>
                          <a:schemeClr val="tx1"/>
                        </a:solidFill>
                        <a:effectLst/>
                        <a:latin typeface="+mj-lt"/>
                        <a:cs typeface="Times New Roman" panose="02020603050405020304" pitchFamily="18"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44827">
                <a:tc gridSpan="2">
                  <a:txBody>
                    <a:bodyPr/>
                    <a:lstStyle/>
                    <a:p>
                      <a:pPr algn="l" fontAlgn="ctr"/>
                      <a:r>
                        <a:rPr lang="en-US" sz="1800" b="0" i="0" u="none" strike="noStrike" dirty="0">
                          <a:solidFill>
                            <a:schemeClr val="tx1"/>
                          </a:solidFill>
                          <a:effectLst/>
                          <a:latin typeface="+mj-lt"/>
                          <a:cs typeface="Times New Roman" panose="02020603050405020304" pitchFamily="18" charset="0"/>
                        </a:rPr>
                        <a:t>Core 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T5</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T5</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T3</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ctr" fontAlgn="ct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44827">
                <a:tc gridSpan="2">
                  <a:txBody>
                    <a:bodyPr/>
                    <a:lstStyle/>
                    <a:p>
                      <a:pPr algn="l" fontAlgn="ctr"/>
                      <a:r>
                        <a:rPr lang="en-US" sz="1800" b="0" i="0" u="none" strike="noStrike" dirty="0">
                          <a:solidFill>
                            <a:schemeClr val="tx1"/>
                          </a:solidFill>
                          <a:effectLst/>
                          <a:latin typeface="+mj-lt"/>
                          <a:cs typeface="Times New Roman" panose="02020603050405020304" pitchFamily="18" charset="0"/>
                        </a:rPr>
                        <a:t>Core 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T5</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T5</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44827">
                <a:tc gridSpan="2">
                  <a:txBody>
                    <a:bodyPr/>
                    <a:lstStyle/>
                    <a:p>
                      <a:pPr algn="l" fontAlgn="ctr"/>
                      <a:r>
                        <a:rPr lang="en-US" sz="1800" b="0" i="0" u="none" strike="noStrike" dirty="0">
                          <a:solidFill>
                            <a:schemeClr val="tx1"/>
                          </a:solidFill>
                          <a:effectLst/>
                          <a:latin typeface="+mj-lt"/>
                          <a:cs typeface="Times New Roman" panose="02020603050405020304" pitchFamily="18" charset="0"/>
                        </a:rPr>
                        <a:t>Core 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T1</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A0C7"/>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T5</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800" b="0" i="0" u="none" strike="noStrike" dirty="0" smtClean="0">
                          <a:solidFill>
                            <a:schemeClr val="tx1"/>
                          </a:solidFill>
                          <a:effectLst/>
                          <a:latin typeface="+mj-lt"/>
                          <a:cs typeface="Times New Roman" panose="02020603050405020304" pitchFamily="18" charset="0"/>
                        </a:rPr>
                        <a:t>T5</a:t>
                      </a: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44827">
                <a:tc gridSpan="2">
                  <a:txBody>
                    <a:bodyPr/>
                    <a:lstStyle/>
                    <a:p>
                      <a:pPr algn="l" fontAlgn="ctr"/>
                      <a:r>
                        <a:rPr lang="en-US" sz="1800" b="0" i="0" u="none" strike="noStrike">
                          <a:solidFill>
                            <a:schemeClr val="tx1"/>
                          </a:solidFill>
                          <a:effectLst/>
                          <a:latin typeface="+mj-lt"/>
                          <a:cs typeface="Times New Roman" panose="02020603050405020304" pitchFamily="18" charset="0"/>
                        </a:rPr>
                        <a:t>Core 3</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kumimoji="1" lang="ja-JP" altLang="en-US"/>
                    </a:p>
                  </a:txBody>
                  <a:tcPr/>
                </a:tc>
                <a:tc>
                  <a:txBody>
                    <a:bodyPr/>
                    <a:lstStyle/>
                    <a:p>
                      <a:pPr algn="l" fontAlgn="ctr"/>
                      <a:r>
                        <a:rPr lang="ja-JP" altLang="en-US" sz="1800" b="0" i="0" u="none" strike="noStrike" dirty="0">
                          <a:solidFill>
                            <a:schemeClr val="tx1"/>
                          </a:solidFill>
                          <a:effectLst/>
                          <a:latin typeface="+mj-lt"/>
                          <a:cs typeface="Times New Roman" panose="02020603050405020304" pitchFamily="18" charset="0"/>
                        </a:rPr>
                        <a:t>　</a:t>
                      </a:r>
                      <a:r>
                        <a:rPr lang="en-US" altLang="ja-JP" sz="1800" b="0" i="0" u="none" strike="noStrike" dirty="0" smtClean="0">
                          <a:solidFill>
                            <a:schemeClr val="tx1"/>
                          </a:solidFill>
                          <a:effectLst/>
                          <a:latin typeface="+mj-lt"/>
                          <a:cs typeface="Times New Roman" panose="02020603050405020304" pitchFamily="18" charset="0"/>
                        </a:rPr>
                        <a:t>T2</a:t>
                      </a: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ja-JP" altLang="en-US" sz="1800" b="0" i="0" u="none" strike="noStrike" dirty="0">
                          <a:solidFill>
                            <a:schemeClr val="tx1"/>
                          </a:solidFill>
                          <a:effectLst/>
                          <a:latin typeface="+mj-lt"/>
                          <a:cs typeface="Times New Roman" panose="02020603050405020304" pitchFamily="18" charset="0"/>
                        </a:rPr>
                        <a:t>　</a:t>
                      </a:r>
                      <a:r>
                        <a:rPr lang="en-US" altLang="ja-JP" sz="1800" b="0" i="0" u="none" strike="noStrike" dirty="0" smtClean="0">
                          <a:solidFill>
                            <a:schemeClr val="tx1"/>
                          </a:solidFill>
                          <a:effectLst/>
                          <a:latin typeface="+mj-lt"/>
                          <a:cs typeface="Times New Roman" panose="02020603050405020304" pitchFamily="18" charset="0"/>
                        </a:rPr>
                        <a:t>T4</a:t>
                      </a: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altLang="ja-JP" sz="1800" b="0" i="0" u="none" strike="noStrike" dirty="0" smtClean="0">
                          <a:solidFill>
                            <a:schemeClr val="tx1"/>
                          </a:solidFill>
                          <a:effectLst/>
                          <a:latin typeface="+mj-lt"/>
                          <a:cs typeface="Times New Roman" panose="02020603050405020304" pitchFamily="18" charset="0"/>
                        </a:rPr>
                        <a:t>T4</a:t>
                      </a: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altLang="ja-JP" sz="1800" b="0" i="0" u="none" strike="noStrike" dirty="0" smtClean="0">
                          <a:solidFill>
                            <a:schemeClr val="tx1"/>
                          </a:solidFill>
                          <a:effectLst/>
                          <a:latin typeface="+mj-lt"/>
                          <a:cs typeface="Times New Roman" panose="02020603050405020304" pitchFamily="18" charset="0"/>
                        </a:rPr>
                        <a:t>T4</a:t>
                      </a: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altLang="ja-JP" sz="1800" b="0" i="0" u="none" strike="noStrike" dirty="0" smtClean="0">
                          <a:solidFill>
                            <a:schemeClr val="tx1"/>
                          </a:solidFill>
                          <a:effectLst/>
                          <a:latin typeface="+mj-lt"/>
                          <a:cs typeface="Times New Roman" panose="02020603050405020304" pitchFamily="18" charset="0"/>
                        </a:rPr>
                        <a:t>T4</a:t>
                      </a: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800" b="0" i="0" u="none" strike="noStrike" dirty="0">
                        <a:solidFill>
                          <a:schemeClr val="tx1"/>
                        </a:solidFill>
                        <a:effectLst/>
                        <a:latin typeface="+mj-lt"/>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1561571031"/>
              </p:ext>
            </p:extLst>
          </p:nvPr>
        </p:nvGraphicFramePr>
        <p:xfrm>
          <a:off x="5339996" y="3122488"/>
          <a:ext cx="3031000" cy="579120"/>
        </p:xfrm>
        <a:graphic>
          <a:graphicData uri="http://schemas.openxmlformats.org/drawingml/2006/table">
            <a:tbl>
              <a:tblPr firstRow="1" bandRow="1">
                <a:tableStyleId>{0505E3EF-67EA-436B-97B2-0124C06EBD24}</a:tableStyleId>
              </a:tblPr>
              <a:tblGrid>
                <a:gridCol w="606200"/>
                <a:gridCol w="606200"/>
                <a:gridCol w="606200"/>
                <a:gridCol w="606200"/>
                <a:gridCol w="606200"/>
              </a:tblGrid>
              <a:tr h="360040">
                <a:tc>
                  <a:txBody>
                    <a:bodyPr/>
                    <a:lstStyle/>
                    <a:p>
                      <a:r>
                        <a:rPr lang="en-US" altLang="ja-JP" sz="3200" dirty="0" smtClean="0"/>
                        <a:t>1</a:t>
                      </a:r>
                      <a:endParaRPr lang="zh-CN" altLang="en-US" sz="3200" dirty="0"/>
                    </a:p>
                  </a:txBody>
                  <a:tcPr/>
                </a:tc>
                <a:tc>
                  <a:txBody>
                    <a:bodyPr/>
                    <a:lstStyle/>
                    <a:p>
                      <a:r>
                        <a:rPr lang="en-US" altLang="ja-JP" sz="3200" dirty="0" smtClean="0"/>
                        <a:t>2</a:t>
                      </a:r>
                      <a:endParaRPr lang="zh-CN" altLang="en-US" sz="3200" dirty="0"/>
                    </a:p>
                  </a:txBody>
                  <a:tcPr/>
                </a:tc>
                <a:tc>
                  <a:txBody>
                    <a:bodyPr/>
                    <a:lstStyle/>
                    <a:p>
                      <a:r>
                        <a:rPr lang="en-US" altLang="ja-JP" sz="3200" dirty="0" smtClean="0"/>
                        <a:t>5</a:t>
                      </a:r>
                      <a:endParaRPr lang="zh-CN" altLang="en-US" sz="3200" dirty="0"/>
                    </a:p>
                  </a:txBody>
                  <a:tcPr/>
                </a:tc>
                <a:tc>
                  <a:txBody>
                    <a:bodyPr/>
                    <a:lstStyle/>
                    <a:p>
                      <a:r>
                        <a:rPr lang="en-US" altLang="zh-CN" sz="3200" dirty="0" smtClean="0"/>
                        <a:t>3</a:t>
                      </a:r>
                      <a:endParaRPr lang="zh-CN" altLang="en-US" sz="3200" dirty="0"/>
                    </a:p>
                  </a:txBody>
                  <a:tcPr/>
                </a:tc>
                <a:tc>
                  <a:txBody>
                    <a:bodyPr/>
                    <a:lstStyle/>
                    <a:p>
                      <a:r>
                        <a:rPr lang="en-US" altLang="zh-CN" sz="3200" dirty="0" smtClean="0"/>
                        <a:t>4</a:t>
                      </a:r>
                      <a:endParaRPr lang="zh-CN" altLang="en-US" sz="3200" dirty="0"/>
                    </a:p>
                  </a:txBody>
                  <a:tcPr/>
                </a:tc>
              </a:tr>
            </a:tbl>
          </a:graphicData>
        </a:graphic>
      </p:graphicFrame>
      <p:sp>
        <p:nvSpPr>
          <p:cNvPr id="32" name="正方形/長方形 31"/>
          <p:cNvSpPr/>
          <p:nvPr/>
        </p:nvSpPr>
        <p:spPr>
          <a:xfrm>
            <a:off x="4575344" y="3163210"/>
            <a:ext cx="622927" cy="523220"/>
          </a:xfrm>
          <a:prstGeom prst="rect">
            <a:avLst/>
          </a:prstGeom>
        </p:spPr>
        <p:txBody>
          <a:bodyPr wrap="none">
            <a:spAutoFit/>
          </a:bodyPr>
          <a:lstStyle/>
          <a:p>
            <a:r>
              <a:rPr lang="en-US" altLang="ja-JP" sz="2800" dirty="0" err="1"/>
              <a:t>E.g</a:t>
            </a:r>
            <a:endParaRPr lang="en-US" altLang="ja-JP" sz="2800" dirty="0"/>
          </a:p>
        </p:txBody>
      </p:sp>
      <p:sp>
        <p:nvSpPr>
          <p:cNvPr id="33" name="下矢印 32"/>
          <p:cNvSpPr/>
          <p:nvPr/>
        </p:nvSpPr>
        <p:spPr>
          <a:xfrm rot="16200000">
            <a:off x="3568062" y="4933311"/>
            <a:ext cx="1008112" cy="355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107504" y="4472761"/>
            <a:ext cx="3471129" cy="1477328"/>
          </a:xfrm>
          <a:prstGeom prst="rect">
            <a:avLst/>
          </a:prstGeom>
          <a:noFill/>
        </p:spPr>
        <p:txBody>
          <a:bodyPr wrap="square" rtlCol="0">
            <a:spAutoFit/>
          </a:bodyPr>
          <a:lstStyle/>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According to this chromosome.</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Task 1 should be scheduled first.</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Next is Task 2</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Next is Task 3</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And so on …  </a:t>
            </a:r>
          </a:p>
        </p:txBody>
      </p:sp>
      <p:sp>
        <p:nvSpPr>
          <p:cNvPr id="42" name="椭圆 42"/>
          <p:cNvSpPr/>
          <p:nvPr/>
        </p:nvSpPr>
        <p:spPr>
          <a:xfrm>
            <a:off x="6504641" y="3128485"/>
            <a:ext cx="576064" cy="5410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正方形/長方形 42"/>
          <p:cNvSpPr/>
          <p:nvPr/>
        </p:nvSpPr>
        <p:spPr>
          <a:xfrm>
            <a:off x="4638593" y="3930253"/>
            <a:ext cx="4596130" cy="369332"/>
          </a:xfrm>
          <a:prstGeom prst="rect">
            <a:avLst/>
          </a:prstGeom>
        </p:spPr>
        <p:txBody>
          <a:bodyPr wrap="none">
            <a:spAutoFit/>
          </a:bodyPr>
          <a:lstStyle/>
          <a:p>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Means task 3 A </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is the 5th to </a:t>
            </a: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be </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scheduled. </a:t>
            </a:r>
            <a:endPar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44" name="直接箭头连接符 56"/>
          <p:cNvCxnSpPr>
            <a:endCxn id="42" idx="3"/>
          </p:cNvCxnSpPr>
          <p:nvPr/>
        </p:nvCxnSpPr>
        <p:spPr>
          <a:xfrm flipV="1">
            <a:off x="6174321" y="3590283"/>
            <a:ext cx="414683" cy="3399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46391" y="6084363"/>
            <a:ext cx="7948240" cy="707886"/>
          </a:xfrm>
          <a:prstGeom prst="rect">
            <a:avLst/>
          </a:prstGeom>
          <a:noFill/>
        </p:spPr>
        <p:txBody>
          <a:bodyPr wrap="square" rtlCol="0">
            <a:spAutoFit/>
          </a:bodyPr>
          <a:lstStyle/>
          <a:p>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#Note:</a:t>
            </a:r>
            <a:r>
              <a:rPr lang="ja-JP" altLang="en-US" sz="2000" dirty="0" smtClean="0">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Due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to the task </a:t>
            </a: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dependency,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Not all </a:t>
            </a:r>
            <a:r>
              <a:rPr lang="en-US" altLang="ja-JP" sz="2000" dirty="0" smtClean="0">
                <a:latin typeface="Arial Unicode MS" panose="020B0604020202020204" pitchFamily="50" charset="-128"/>
                <a:ea typeface="Arial Unicode MS" panose="020B0604020202020204" pitchFamily="50" charset="-128"/>
                <a:cs typeface="Arial Unicode MS" panose="020B0604020202020204" pitchFamily="50" charset="-128"/>
              </a:rPr>
              <a:t>random chromosomes are valid.</a:t>
            </a:r>
            <a:endParaRPr lang="en-US" altLang="ja-JP" dirty="0"/>
          </a:p>
        </p:txBody>
      </p:sp>
    </p:spTree>
    <p:extLst>
      <p:ext uri="{BB962C8B-B14F-4D97-AF65-F5344CB8AC3E}">
        <p14:creationId xmlns:p14="http://schemas.microsoft.com/office/powerpoint/2010/main" val="2115740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Initialization</a:t>
            </a:r>
            <a:endParaRPr lang="zh-CN" altLang="en-US" dirty="0"/>
          </a:p>
        </p:txBody>
      </p:sp>
      <p:sp>
        <p:nvSpPr>
          <p:cNvPr id="4" name="灯片编号占位符 3"/>
          <p:cNvSpPr>
            <a:spLocks noGrp="1"/>
          </p:cNvSpPr>
          <p:nvPr>
            <p:ph type="sldNum" sz="quarter" idx="12"/>
          </p:nvPr>
        </p:nvSpPr>
        <p:spPr/>
        <p:txBody>
          <a:bodyPr/>
          <a:lstStyle/>
          <a:p>
            <a:fld id="{BED71BD2-B24B-49C7-97A3-40EA2F9B79CF}" type="slidenum">
              <a:rPr lang="ja-JP" altLang="en-US" smtClean="0"/>
              <a:pPr/>
              <a:t>7</a:t>
            </a:fld>
            <a:endParaRPr lang="ja-JP" altLang="en-US"/>
          </a:p>
        </p:txBody>
      </p:sp>
      <p:sp>
        <p:nvSpPr>
          <p:cNvPr id="40" name="TextBox 39"/>
          <p:cNvSpPr txBox="1"/>
          <p:nvPr/>
        </p:nvSpPr>
        <p:spPr>
          <a:xfrm>
            <a:off x="5212036" y="4287772"/>
            <a:ext cx="2063977" cy="600164"/>
          </a:xfrm>
          <a:prstGeom prst="rect">
            <a:avLst/>
          </a:prstGeom>
          <a:noFill/>
        </p:spPr>
        <p:txBody>
          <a:bodyPr wrap="square" rtlCol="0">
            <a:spAutoFit/>
          </a:bodyPr>
          <a:lstStyle/>
          <a:p>
            <a:r>
              <a:rPr lang="en-US" altLang="ja-JP" sz="1100" dirty="0" smtClean="0">
                <a:latin typeface="Meiryo" pitchFamily="34" charset="-128"/>
                <a:ea typeface="Meiryo" pitchFamily="34" charset="-128"/>
              </a:rPr>
              <a:t>T1</a:t>
            </a:r>
            <a:r>
              <a:rPr lang="ja-JP" altLang="en-US" sz="1100" dirty="0" smtClean="0">
                <a:latin typeface="Meiryo" pitchFamily="34" charset="-128"/>
                <a:ea typeface="Meiryo" pitchFamily="34" charset="-128"/>
              </a:rPr>
              <a:t>の実行順の計算：</a:t>
            </a:r>
            <a:endParaRPr lang="en-US" altLang="ja-JP" sz="1100" dirty="0" smtClean="0">
              <a:latin typeface="Meiryo" pitchFamily="34" charset="-128"/>
              <a:ea typeface="Meiryo" pitchFamily="34" charset="-128"/>
            </a:endParaRPr>
          </a:p>
          <a:p>
            <a:r>
              <a:rPr lang="en-US" altLang="zh-CN" sz="1100" dirty="0" smtClean="0">
                <a:latin typeface="Meiryo" pitchFamily="34" charset="-128"/>
                <a:ea typeface="Meiryo" pitchFamily="34" charset="-128"/>
              </a:rPr>
              <a:t>T1</a:t>
            </a:r>
            <a:r>
              <a:rPr lang="ja-JP" altLang="en-US" sz="1100" dirty="0" smtClean="0">
                <a:latin typeface="Meiryo" pitchFamily="34" charset="-128"/>
                <a:ea typeface="Meiryo" pitchFamily="34" charset="-128"/>
              </a:rPr>
              <a:t>の親はないので</a:t>
            </a:r>
            <a:endParaRPr lang="en-US" altLang="ja-JP" sz="1100" dirty="0" smtClean="0">
              <a:latin typeface="Meiryo" pitchFamily="34" charset="-128"/>
              <a:ea typeface="Meiryo" pitchFamily="34" charset="-128"/>
            </a:endParaRPr>
          </a:p>
          <a:p>
            <a:r>
              <a:rPr lang="en-US" altLang="zh-CN" sz="1100" dirty="0" smtClean="0">
                <a:latin typeface="Meiryo" pitchFamily="34" charset="-128"/>
                <a:ea typeface="Meiryo" pitchFamily="34" charset="-128"/>
              </a:rPr>
              <a:t>1~1</a:t>
            </a:r>
            <a:r>
              <a:rPr lang="ja-JP" altLang="en-US" sz="1100" dirty="0" smtClean="0">
                <a:latin typeface="Meiryo" pitchFamily="34" charset="-128"/>
                <a:ea typeface="Meiryo" pitchFamily="34" charset="-128"/>
              </a:rPr>
              <a:t>の整数を選択</a:t>
            </a:r>
            <a:endParaRPr lang="en-US" altLang="zh-CN" sz="1100" dirty="0" smtClean="0">
              <a:latin typeface="Meiryo" pitchFamily="34" charset="-128"/>
              <a:ea typeface="Meiryo" pitchFamily="34" charset="-128"/>
            </a:endParaRPr>
          </a:p>
        </p:txBody>
      </p:sp>
      <p:sp>
        <p:nvSpPr>
          <p:cNvPr id="41" name="TextBox 40"/>
          <p:cNvSpPr txBox="1"/>
          <p:nvPr/>
        </p:nvSpPr>
        <p:spPr>
          <a:xfrm>
            <a:off x="2360051" y="2014668"/>
            <a:ext cx="6478340" cy="426270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Aft>
                <a:spcPts val="1800"/>
              </a:spcAft>
            </a:pPr>
            <a:r>
              <a:rPr lang="en-US" altLang="ja-JP" sz="2400" b="1" dirty="0">
                <a:latin typeface="Arial Unicode MS" panose="020B0604020202020204" pitchFamily="50" charset="-128"/>
                <a:ea typeface="Arial Unicode MS" panose="020B0604020202020204" pitchFamily="50" charset="-128"/>
                <a:cs typeface="Arial Unicode MS" panose="020B0604020202020204" pitchFamily="50" charset="-128"/>
              </a:rPr>
              <a:t>Our strategy</a:t>
            </a:r>
            <a:r>
              <a:rPr lang="en-US" altLang="ja-JP" sz="2400" b="1" dirty="0" smtClean="0">
                <a:latin typeface="Arial Unicode MS" panose="020B0604020202020204" pitchFamily="50" charset="-128"/>
                <a:ea typeface="Arial Unicode MS" panose="020B0604020202020204" pitchFamily="50" charset="-128"/>
                <a:cs typeface="Arial Unicode MS" panose="020B0604020202020204" pitchFamily="50" charset="-128"/>
              </a:rPr>
              <a:t>:</a:t>
            </a:r>
          </a:p>
          <a:p>
            <a:pPr marL="342900" indent="-342900">
              <a:buFont typeface="Arial" panose="020B0604020202020204" pitchFamily="34" charset="0"/>
              <a:buChar char="•"/>
            </a:pPr>
            <a:r>
              <a:rPr lang="en-US" altLang="ja-JP" sz="2200" dirty="0" smtClean="0">
                <a:ea typeface="Arial Unicode MS" panose="020B0604020202020204" pitchFamily="50" charset="-128"/>
                <a:cs typeface="Arial Unicode MS" panose="020B0604020202020204" pitchFamily="50" charset="-128"/>
              </a:rPr>
              <a:t>Select tasks by ID order</a:t>
            </a:r>
            <a:r>
              <a:rPr lang="en-US" altLang="ja-JP" sz="2200" dirty="0">
                <a:ea typeface="Arial Unicode MS" panose="020B0604020202020204" pitchFamily="50" charset="-128"/>
                <a:cs typeface="Arial Unicode MS" panose="020B0604020202020204" pitchFamily="50" charset="-128"/>
              </a:rPr>
              <a:t>, </a:t>
            </a:r>
            <a:r>
              <a:rPr lang="en-US" altLang="ja-JP" sz="2200" dirty="0" smtClean="0">
                <a:ea typeface="Arial Unicode MS" panose="020B0604020202020204" pitchFamily="50" charset="-128"/>
                <a:cs typeface="Arial Unicode MS" panose="020B0604020202020204" pitchFamily="50" charset="-128"/>
              </a:rPr>
              <a:t>determine </a:t>
            </a:r>
            <a:r>
              <a:rPr lang="en-US" altLang="ja-JP" sz="2200" dirty="0">
                <a:ea typeface="Arial Unicode MS" panose="020B0604020202020204" pitchFamily="50" charset="-128"/>
                <a:cs typeface="Arial Unicode MS" panose="020B0604020202020204" pitchFamily="50" charset="-128"/>
              </a:rPr>
              <a:t>the </a:t>
            </a:r>
            <a:r>
              <a:rPr lang="en-US" altLang="ja-JP" sz="2200" dirty="0" smtClean="0">
                <a:ea typeface="Arial Unicode MS" panose="020B0604020202020204" pitchFamily="50" charset="-128"/>
                <a:cs typeface="Arial Unicode MS" panose="020B0604020202020204" pitchFamily="50" charset="-128"/>
              </a:rPr>
              <a:t>upper </a:t>
            </a:r>
            <a:r>
              <a:rPr lang="en-US" altLang="ja-JP" sz="2200" dirty="0">
                <a:ea typeface="Arial Unicode MS" panose="020B0604020202020204" pitchFamily="50" charset="-128"/>
                <a:cs typeface="Arial Unicode MS" panose="020B0604020202020204" pitchFamily="50" charset="-128"/>
              </a:rPr>
              <a:t>and lower limits of </a:t>
            </a:r>
            <a:r>
              <a:rPr lang="en-US" altLang="ja-JP" sz="2200" dirty="0" smtClean="0">
                <a:ea typeface="Arial Unicode MS" panose="020B0604020202020204" pitchFamily="50" charset="-128"/>
                <a:cs typeface="Arial Unicode MS" panose="020B0604020202020204" pitchFamily="50" charset="-128"/>
              </a:rPr>
              <a:t>execution </a:t>
            </a:r>
            <a:r>
              <a:rPr lang="en-US" altLang="ja-JP" sz="2200" dirty="0">
                <a:ea typeface="Arial Unicode MS" panose="020B0604020202020204" pitchFamily="50" charset="-128"/>
                <a:cs typeface="Arial Unicode MS" panose="020B0604020202020204" pitchFamily="50" charset="-128"/>
              </a:rPr>
              <a:t>order. </a:t>
            </a:r>
            <a:endParaRPr lang="en-US" altLang="ja-JP" sz="2200" dirty="0" smtClean="0">
              <a:ea typeface="Arial Unicode MS" panose="020B0604020202020204" pitchFamily="50" charset="-128"/>
              <a:cs typeface="Arial Unicode MS" panose="020B0604020202020204" pitchFamily="50" charset="-128"/>
            </a:endParaRPr>
          </a:p>
          <a:p>
            <a:pPr marL="800100" lvl="1" indent="-342900">
              <a:buFont typeface="Arial" panose="020B0604020202020204" pitchFamily="34" charset="0"/>
              <a:buChar char="•"/>
            </a:pPr>
            <a:r>
              <a:rPr lang="en-US" altLang="ja-JP" sz="2200" dirty="0" smtClean="0">
                <a:ea typeface="Arial Unicode MS" panose="020B0604020202020204" pitchFamily="50" charset="-128"/>
                <a:cs typeface="Arial Unicode MS" panose="020B0604020202020204" pitchFamily="50" charset="-128"/>
              </a:rPr>
              <a:t>Upper limits: the ID</a:t>
            </a:r>
          </a:p>
          <a:p>
            <a:pPr marL="800100" lvl="1" indent="-342900">
              <a:buFont typeface="Arial" panose="020B0604020202020204" pitchFamily="34" charset="0"/>
              <a:buChar char="•"/>
            </a:pPr>
            <a:r>
              <a:rPr lang="en-US" altLang="ja-JP" sz="2200" dirty="0">
                <a:ea typeface="Arial Unicode MS" panose="020B0604020202020204" pitchFamily="50" charset="-128"/>
                <a:cs typeface="Arial Unicode MS" panose="020B0604020202020204" pitchFamily="50" charset="-128"/>
              </a:rPr>
              <a:t>lower limits: </a:t>
            </a:r>
            <a:r>
              <a:rPr lang="en-US" altLang="ja-JP" sz="2200" dirty="0" smtClean="0">
                <a:ea typeface="Arial Unicode MS" panose="020B0604020202020204" pitchFamily="50" charset="-128"/>
                <a:cs typeface="Arial Unicode MS" panose="020B0604020202020204" pitchFamily="50" charset="-128"/>
              </a:rPr>
              <a:t>The execution order of </a:t>
            </a:r>
            <a:r>
              <a:rPr lang="en-US" altLang="ja-JP" sz="2200" dirty="0">
                <a:ea typeface="Arial Unicode MS" panose="020B0604020202020204" pitchFamily="50" charset="-128"/>
                <a:cs typeface="Arial Unicode MS" panose="020B0604020202020204" pitchFamily="50" charset="-128"/>
              </a:rPr>
              <a:t>last </a:t>
            </a:r>
            <a:r>
              <a:rPr lang="en-US" altLang="ja-JP" sz="2200" dirty="0" smtClean="0">
                <a:ea typeface="Arial Unicode MS" panose="020B0604020202020204" pitchFamily="50" charset="-128"/>
                <a:cs typeface="Arial Unicode MS" panose="020B0604020202020204" pitchFamily="50" charset="-128"/>
              </a:rPr>
              <a:t>parent tasks was executed.</a:t>
            </a:r>
          </a:p>
          <a:p>
            <a:pPr marL="342900" indent="-342900">
              <a:buFont typeface="Arial" panose="020B0604020202020204" pitchFamily="34" charset="0"/>
              <a:buChar char="•"/>
            </a:pPr>
            <a:r>
              <a:rPr lang="en-US" altLang="ja-JP" sz="2200" dirty="0" smtClean="0">
                <a:ea typeface="Arial Unicode MS" panose="020B0604020202020204" pitchFamily="50" charset="-128"/>
                <a:cs typeface="Arial Unicode MS" panose="020B0604020202020204" pitchFamily="50" charset="-128"/>
              </a:rPr>
              <a:t>Randomly </a:t>
            </a:r>
            <a:r>
              <a:rPr lang="en-US" altLang="ja-JP" sz="2200" dirty="0">
                <a:ea typeface="Arial Unicode MS" panose="020B0604020202020204" pitchFamily="50" charset="-128"/>
                <a:cs typeface="Arial Unicode MS" panose="020B0604020202020204" pitchFamily="50" charset="-128"/>
              </a:rPr>
              <a:t>decided within </a:t>
            </a:r>
            <a:r>
              <a:rPr lang="en-US" altLang="ja-JP" sz="2200" dirty="0" smtClean="0">
                <a:ea typeface="Arial Unicode MS" panose="020B0604020202020204" pitchFamily="50" charset="-128"/>
                <a:cs typeface="Arial Unicode MS" panose="020B0604020202020204" pitchFamily="50" charset="-128"/>
              </a:rPr>
              <a:t>range.</a:t>
            </a:r>
          </a:p>
          <a:p>
            <a:pPr marL="342900" indent="-342900">
              <a:buFont typeface="Arial" panose="020B0604020202020204" pitchFamily="34" charset="0"/>
              <a:buChar char="•"/>
            </a:pPr>
            <a:endParaRPr lang="en-US" altLang="ja-JP" sz="2000" dirty="0">
              <a:ea typeface="Arial Unicode MS" panose="020B0604020202020204" pitchFamily="50" charset="-128"/>
              <a:cs typeface="Arial Unicode MS" panose="020B0604020202020204" pitchFamily="50" charset="-128"/>
            </a:endParaRPr>
          </a:p>
          <a:p>
            <a:r>
              <a:rPr lang="en-US" altLang="ja-JP" sz="2000" dirty="0" smtClean="0">
                <a:ea typeface="Arial Unicode MS" panose="020B0604020202020204" pitchFamily="50" charset="-128"/>
                <a:cs typeface="Arial Unicode MS" panose="020B0604020202020204" pitchFamily="50" charset="-128"/>
              </a:rPr>
              <a:t># A </a:t>
            </a:r>
            <a:r>
              <a:rPr lang="en-US" altLang="ja-JP" sz="2000" dirty="0">
                <a:ea typeface="Arial Unicode MS" panose="020B0604020202020204" pitchFamily="50" charset="-128"/>
                <a:cs typeface="Arial Unicode MS" panose="020B0604020202020204" pitchFamily="50" charset="-128"/>
              </a:rPr>
              <a:t>assumes that a task with a larger ID is not a parent for tasks with smaller ID</a:t>
            </a:r>
            <a:r>
              <a:rPr lang="en-US" altLang="ja-JP" sz="2000" dirty="0" smtClean="0">
                <a:ea typeface="Arial Unicode MS" panose="020B0604020202020204" pitchFamily="50" charset="-128"/>
                <a:cs typeface="Arial Unicode MS" panose="020B0604020202020204" pitchFamily="50" charset="-128"/>
              </a:rPr>
              <a:t>. </a:t>
            </a:r>
            <a:r>
              <a:rPr lang="en-US" altLang="ja-JP" sz="2000" dirty="0"/>
              <a:t>If the task graph does not satisfy this assumption, we need to reorder the tasks before the </a:t>
            </a:r>
            <a:r>
              <a:rPr lang="en-US" altLang="ja-JP" sz="2000" dirty="0" smtClean="0"/>
              <a:t>initialization.</a:t>
            </a:r>
            <a:endParaRPr lang="en-US" altLang="ja-JP" sz="2000" dirty="0">
              <a:ea typeface="Arial Unicode MS" panose="020B0604020202020204" pitchFamily="50" charset="-128"/>
              <a:cs typeface="Arial Unicode MS" panose="020B0604020202020204" pitchFamily="50" charset="-128"/>
            </a:endParaRPr>
          </a:p>
        </p:txBody>
      </p:sp>
      <p:grpSp>
        <p:nvGrpSpPr>
          <p:cNvPr id="66" name="グループ化 65"/>
          <p:cNvGrpSpPr/>
          <p:nvPr/>
        </p:nvGrpSpPr>
        <p:grpSpPr>
          <a:xfrm>
            <a:off x="243042" y="1309260"/>
            <a:ext cx="1808678" cy="4516777"/>
            <a:chOff x="467545" y="1327850"/>
            <a:chExt cx="2163628" cy="4693438"/>
          </a:xfrm>
        </p:grpSpPr>
        <p:sp>
          <p:nvSpPr>
            <p:cNvPr id="67" name="圆角矩形 4"/>
            <p:cNvSpPr/>
            <p:nvPr/>
          </p:nvSpPr>
          <p:spPr>
            <a:xfrm>
              <a:off x="470933" y="1327850"/>
              <a:ext cx="2160240" cy="73299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Initialization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8" name="圆角矩形 5"/>
            <p:cNvSpPr/>
            <p:nvPr/>
          </p:nvSpPr>
          <p:spPr>
            <a:xfrm>
              <a:off x="470933" y="231272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Fitness Function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9" name="圆角矩形 7"/>
            <p:cNvSpPr/>
            <p:nvPr/>
          </p:nvSpPr>
          <p:spPr>
            <a:xfrm>
              <a:off x="467545" y="528829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Mutation</a:t>
              </a:r>
              <a:endPar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70" name="圆角矩形 8"/>
            <p:cNvSpPr/>
            <p:nvPr/>
          </p:nvSpPr>
          <p:spPr>
            <a:xfrm>
              <a:off x="470933" y="4289703"/>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Crossover</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71" name="直接箭头连接符 10"/>
            <p:cNvCxnSpPr>
              <a:stCxn id="67" idx="2"/>
              <a:endCxn id="68" idx="0"/>
            </p:cNvCxnSpPr>
            <p:nvPr/>
          </p:nvCxnSpPr>
          <p:spPr>
            <a:xfrm>
              <a:off x="1551053" y="2060848"/>
              <a:ext cx="0" cy="2518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11"/>
            <p:cNvCxnSpPr>
              <a:stCxn id="75" idx="2"/>
              <a:endCxn id="70" idx="0"/>
            </p:cNvCxnSpPr>
            <p:nvPr/>
          </p:nvCxnSpPr>
          <p:spPr>
            <a:xfrm>
              <a:off x="1551053" y="4044305"/>
              <a:ext cx="0" cy="2453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14"/>
            <p:cNvCxnSpPr>
              <a:stCxn id="70" idx="2"/>
              <a:endCxn id="69" idx="0"/>
            </p:cNvCxnSpPr>
            <p:nvPr/>
          </p:nvCxnSpPr>
          <p:spPr>
            <a:xfrm flipH="1">
              <a:off x="1547665" y="5022701"/>
              <a:ext cx="3388"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20"/>
            <p:cNvCxnSpPr>
              <a:stCxn id="69" idx="1"/>
              <a:endCxn id="68" idx="1"/>
            </p:cNvCxnSpPr>
            <p:nvPr/>
          </p:nvCxnSpPr>
          <p:spPr>
            <a:xfrm rot="10800000" flipH="1">
              <a:off x="467545" y="2679219"/>
              <a:ext cx="3388" cy="2975570"/>
            </a:xfrm>
            <a:prstGeom prst="bentConnector3">
              <a:avLst>
                <a:gd name="adj1" fmla="val -674734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5" name="圆角矩形 17"/>
            <p:cNvSpPr/>
            <p:nvPr/>
          </p:nvSpPr>
          <p:spPr>
            <a:xfrm>
              <a:off x="470933" y="3311307"/>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Selection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76" name="直接箭头连接符 19"/>
            <p:cNvCxnSpPr>
              <a:stCxn id="68" idx="2"/>
              <a:endCxn id="75" idx="0"/>
            </p:cNvCxnSpPr>
            <p:nvPr/>
          </p:nvCxnSpPr>
          <p:spPr>
            <a:xfrm>
              <a:off x="1551053" y="3045718"/>
              <a:ext cx="0"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3" name="正方形/長方形 2"/>
          <p:cNvSpPr/>
          <p:nvPr/>
        </p:nvSpPr>
        <p:spPr>
          <a:xfrm>
            <a:off x="2360051" y="1309259"/>
            <a:ext cx="6535764" cy="461665"/>
          </a:xfrm>
          <a:prstGeom prst="rect">
            <a:avLst/>
          </a:prstGeom>
        </p:spPr>
        <p:txBody>
          <a:bodyPr wrap="none">
            <a:spAutoFit/>
          </a:bodyPr>
          <a:lstStyle/>
          <a:p>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Try to randomly </a:t>
            </a:r>
            <a:r>
              <a:rPr lang="en-US" altLang="ja-JP" sz="2400" dirty="0">
                <a:latin typeface="Arial Unicode MS" panose="020B0604020202020204" pitchFamily="50" charset="-128"/>
                <a:ea typeface="Arial Unicode MS" panose="020B0604020202020204" pitchFamily="50" charset="-128"/>
                <a:cs typeface="Arial Unicode MS" panose="020B0604020202020204" pitchFamily="50" charset="-128"/>
              </a:rPr>
              <a:t>generated </a:t>
            </a:r>
            <a:r>
              <a:rPr lang="en-US" altLang="ja-JP" sz="2400" b="1" dirty="0" smtClean="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valid</a:t>
            </a:r>
            <a:r>
              <a:rPr lang="en-US" altLang="ja-JP" sz="2400" dirty="0" smtClean="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2400" dirty="0" smtClean="0">
                <a:latin typeface="Arial Unicode MS" panose="020B0604020202020204" pitchFamily="50" charset="-128"/>
                <a:ea typeface="Arial Unicode MS" panose="020B0604020202020204" pitchFamily="50" charset="-128"/>
                <a:cs typeface="Arial Unicode MS" panose="020B0604020202020204" pitchFamily="50" charset="-128"/>
              </a:rPr>
              <a:t>chromosomes</a:t>
            </a:r>
            <a:endParaRPr lang="zh-CN" altLang="en-US" sz="24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726631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Fitness Function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灯片编号占位符 3"/>
          <p:cNvSpPr>
            <a:spLocks noGrp="1"/>
          </p:cNvSpPr>
          <p:nvPr>
            <p:ph type="sldNum" sz="quarter" idx="12"/>
          </p:nvPr>
        </p:nvSpPr>
        <p:spPr/>
        <p:txBody>
          <a:bodyPr/>
          <a:lstStyle/>
          <a:p>
            <a:fld id="{BED71BD2-B24B-49C7-97A3-40EA2F9B79CF}" type="slidenum">
              <a:rPr lang="ja-JP" altLang="en-US" smtClean="0"/>
              <a:pPr/>
              <a:t>8</a:t>
            </a:fld>
            <a:endParaRPr lang="ja-JP" altLang="en-US"/>
          </a:p>
        </p:txBody>
      </p:sp>
      <p:sp>
        <p:nvSpPr>
          <p:cNvPr id="40" name="TextBox 39"/>
          <p:cNvSpPr txBox="1"/>
          <p:nvPr/>
        </p:nvSpPr>
        <p:spPr>
          <a:xfrm>
            <a:off x="5212036" y="4287772"/>
            <a:ext cx="2063977" cy="600164"/>
          </a:xfrm>
          <a:prstGeom prst="rect">
            <a:avLst/>
          </a:prstGeom>
          <a:noFill/>
        </p:spPr>
        <p:txBody>
          <a:bodyPr wrap="square" rtlCol="0">
            <a:spAutoFit/>
          </a:bodyPr>
          <a:lstStyle/>
          <a:p>
            <a:r>
              <a:rPr lang="en-US" altLang="ja-JP" sz="1100" dirty="0" smtClean="0">
                <a:latin typeface="Meiryo" pitchFamily="34" charset="-128"/>
                <a:ea typeface="Meiryo" pitchFamily="34" charset="-128"/>
              </a:rPr>
              <a:t>T1</a:t>
            </a:r>
            <a:r>
              <a:rPr lang="ja-JP" altLang="en-US" sz="1100" dirty="0" smtClean="0">
                <a:latin typeface="Meiryo" pitchFamily="34" charset="-128"/>
                <a:ea typeface="Meiryo" pitchFamily="34" charset="-128"/>
              </a:rPr>
              <a:t>の実行順の計算：</a:t>
            </a:r>
            <a:endParaRPr lang="en-US" altLang="ja-JP" sz="1100" dirty="0" smtClean="0">
              <a:latin typeface="Meiryo" pitchFamily="34" charset="-128"/>
              <a:ea typeface="Meiryo" pitchFamily="34" charset="-128"/>
            </a:endParaRPr>
          </a:p>
          <a:p>
            <a:r>
              <a:rPr lang="en-US" altLang="zh-CN" sz="1100" dirty="0" smtClean="0">
                <a:latin typeface="Meiryo" pitchFamily="34" charset="-128"/>
                <a:ea typeface="Meiryo" pitchFamily="34" charset="-128"/>
              </a:rPr>
              <a:t>T1</a:t>
            </a:r>
            <a:r>
              <a:rPr lang="ja-JP" altLang="en-US" sz="1100" dirty="0" smtClean="0">
                <a:latin typeface="Meiryo" pitchFamily="34" charset="-128"/>
                <a:ea typeface="Meiryo" pitchFamily="34" charset="-128"/>
              </a:rPr>
              <a:t>の親はないので</a:t>
            </a:r>
            <a:endParaRPr lang="en-US" altLang="ja-JP" sz="1100" dirty="0" smtClean="0">
              <a:latin typeface="Meiryo" pitchFamily="34" charset="-128"/>
              <a:ea typeface="Meiryo" pitchFamily="34" charset="-128"/>
            </a:endParaRPr>
          </a:p>
          <a:p>
            <a:r>
              <a:rPr lang="en-US" altLang="zh-CN" sz="1100" dirty="0" smtClean="0">
                <a:latin typeface="Meiryo" pitchFamily="34" charset="-128"/>
                <a:ea typeface="Meiryo" pitchFamily="34" charset="-128"/>
              </a:rPr>
              <a:t>1~1</a:t>
            </a:r>
            <a:r>
              <a:rPr lang="ja-JP" altLang="en-US" sz="1100" dirty="0" smtClean="0">
                <a:latin typeface="Meiryo" pitchFamily="34" charset="-128"/>
                <a:ea typeface="Meiryo" pitchFamily="34" charset="-128"/>
              </a:rPr>
              <a:t>の整数を選択</a:t>
            </a:r>
            <a:endParaRPr lang="en-US" altLang="zh-CN" sz="1100" dirty="0" smtClean="0">
              <a:latin typeface="Meiryo" pitchFamily="34" charset="-128"/>
              <a:ea typeface="Meiryo" pitchFamily="34" charset="-128"/>
            </a:endParaRPr>
          </a:p>
        </p:txBody>
      </p:sp>
      <p:sp>
        <p:nvSpPr>
          <p:cNvPr id="41" name="TextBox 40"/>
          <p:cNvSpPr txBox="1"/>
          <p:nvPr/>
        </p:nvSpPr>
        <p:spPr>
          <a:xfrm>
            <a:off x="2360050" y="2135864"/>
            <a:ext cx="6492611" cy="34163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lvl="0" indent="-342900">
              <a:buFont typeface="+mj-lt"/>
              <a:buAutoNum type="arabicPeriod"/>
            </a:pPr>
            <a:r>
              <a:rPr lang="en-US" altLang="ja-JP" dirty="0" err="1" smtClean="0"/>
              <a:t>T</a:t>
            </a:r>
            <a:r>
              <a:rPr lang="en-US" altLang="ja-JP" i="1" dirty="0" err="1" smtClean="0"/>
              <a:t>i</a:t>
            </a:r>
            <a:r>
              <a:rPr lang="en-US" altLang="ja-JP" dirty="0" smtClean="0"/>
              <a:t> </a:t>
            </a:r>
            <a:r>
              <a:rPr lang="en-US" altLang="ja-JP" dirty="0"/>
              <a:t>= the first gene in the chromosome.</a:t>
            </a:r>
            <a:endParaRPr lang="ja-JP" altLang="ja-JP" dirty="0"/>
          </a:p>
          <a:p>
            <a:pPr marL="342900" lvl="0" indent="-342900">
              <a:buFont typeface="+mj-lt"/>
              <a:buAutoNum type="arabicPeriod"/>
            </a:pPr>
            <a:r>
              <a:rPr lang="en-US" altLang="ja-JP" dirty="0"/>
              <a:t>Remove </a:t>
            </a:r>
            <a:r>
              <a:rPr lang="en-US" altLang="ja-JP" dirty="0" err="1"/>
              <a:t>T</a:t>
            </a:r>
            <a:r>
              <a:rPr lang="en-US" altLang="ja-JP" i="1" dirty="0" err="1"/>
              <a:t>i</a:t>
            </a:r>
            <a:r>
              <a:rPr lang="en-US" altLang="ja-JP" dirty="0"/>
              <a:t> from the chromosome.</a:t>
            </a:r>
            <a:endParaRPr lang="ja-JP" altLang="ja-JP" dirty="0"/>
          </a:p>
          <a:p>
            <a:pPr marL="342900" lvl="0" indent="-342900">
              <a:buFont typeface="+mj-lt"/>
              <a:buAutoNum type="arabicPeriod"/>
            </a:pPr>
            <a:r>
              <a:rPr lang="en-US" altLang="ja-JP" dirty="0"/>
              <a:t>Calculate start time of </a:t>
            </a:r>
            <a:r>
              <a:rPr lang="en-US" altLang="ja-JP" dirty="0" err="1"/>
              <a:t>T</a:t>
            </a:r>
            <a:r>
              <a:rPr lang="en-US" altLang="ja-JP" i="1" dirty="0" err="1"/>
              <a:t>i</a:t>
            </a:r>
            <a:r>
              <a:rPr lang="en-US" altLang="ja-JP" dirty="0"/>
              <a:t> as follows:</a:t>
            </a:r>
            <a:endParaRPr lang="ja-JP" altLang="ja-JP" dirty="0"/>
          </a:p>
          <a:p>
            <a:pPr marL="857250" lvl="1" indent="-400050">
              <a:buFont typeface="+mj-lt"/>
              <a:buAutoNum type="romanUcPeriod"/>
            </a:pPr>
            <a:r>
              <a:rPr lang="en-US" altLang="ja-JP" i="1" dirty="0"/>
              <a:t>a</a:t>
            </a:r>
            <a:r>
              <a:rPr lang="en-US" altLang="ja-JP" dirty="0"/>
              <a:t> = MAX(finished time of </a:t>
            </a:r>
            <a:r>
              <a:rPr lang="en-US" altLang="ja-JP" dirty="0" err="1"/>
              <a:t>T</a:t>
            </a:r>
            <a:r>
              <a:rPr lang="en-US" altLang="ja-JP" i="1" dirty="0" err="1"/>
              <a:t>i</a:t>
            </a:r>
            <a:r>
              <a:rPr lang="en-US" altLang="ja-JP" dirty="0" err="1"/>
              <a:t>’s</a:t>
            </a:r>
            <a:r>
              <a:rPr lang="en-US" altLang="ja-JP" dirty="0"/>
              <a:t> parents).</a:t>
            </a:r>
            <a:endParaRPr lang="ja-JP" altLang="ja-JP" sz="2800" dirty="0"/>
          </a:p>
          <a:p>
            <a:pPr marL="800100" lvl="1" indent="-342900">
              <a:buFont typeface="+mj-lt"/>
              <a:buAutoNum type="romanUcPeriod"/>
            </a:pPr>
            <a:r>
              <a:rPr lang="en-US" altLang="ja-JP" i="1" dirty="0"/>
              <a:t>b</a:t>
            </a:r>
            <a:r>
              <a:rPr lang="en-US" altLang="ja-JP" dirty="0"/>
              <a:t> = </a:t>
            </a:r>
            <a:r>
              <a:rPr lang="en-US" altLang="ja-JP" dirty="0" smtClean="0"/>
              <a:t>Earliest </a:t>
            </a:r>
            <a:r>
              <a:rPr lang="en-US" altLang="ja-JP" dirty="0"/>
              <a:t>time at which an enough number of cores for executing </a:t>
            </a:r>
            <a:r>
              <a:rPr lang="en-US" altLang="ja-JP" dirty="0" err="1"/>
              <a:t>T</a:t>
            </a:r>
            <a:r>
              <a:rPr lang="en-US" altLang="ja-JP" i="1" dirty="0" err="1"/>
              <a:t>i</a:t>
            </a:r>
            <a:r>
              <a:rPr lang="en-US" altLang="ja-JP" dirty="0"/>
              <a:t> become free.</a:t>
            </a:r>
            <a:endParaRPr lang="ja-JP" altLang="ja-JP" sz="2800" dirty="0"/>
          </a:p>
          <a:p>
            <a:pPr marL="800100" lvl="1" indent="-342900">
              <a:buFont typeface="+mj-lt"/>
              <a:buAutoNum type="romanUcPeriod"/>
            </a:pPr>
            <a:r>
              <a:rPr lang="en-US" altLang="ja-JP" dirty="0"/>
              <a:t>Start time of </a:t>
            </a:r>
            <a:r>
              <a:rPr lang="en-US" altLang="ja-JP" dirty="0" err="1"/>
              <a:t>T</a:t>
            </a:r>
            <a:r>
              <a:rPr lang="en-US" altLang="ja-JP" i="1" dirty="0" err="1"/>
              <a:t>i</a:t>
            </a:r>
            <a:r>
              <a:rPr lang="en-US" altLang="ja-JP" dirty="0"/>
              <a:t> = MAX(</a:t>
            </a:r>
            <a:r>
              <a:rPr lang="en-US" altLang="ja-JP" i="1" dirty="0"/>
              <a:t>a</a:t>
            </a:r>
            <a:r>
              <a:rPr lang="en-US" altLang="ja-JP" dirty="0"/>
              <a:t>, </a:t>
            </a:r>
            <a:r>
              <a:rPr lang="en-US" altLang="ja-JP" i="1" dirty="0"/>
              <a:t>b</a:t>
            </a:r>
            <a:r>
              <a:rPr lang="en-US" altLang="ja-JP" dirty="0"/>
              <a:t>).</a:t>
            </a:r>
            <a:endParaRPr lang="ja-JP" altLang="ja-JP" sz="2800" dirty="0"/>
          </a:p>
          <a:p>
            <a:pPr marL="342900" lvl="0" indent="-342900">
              <a:buFont typeface="+mj-lt"/>
              <a:buAutoNum type="arabicPeriod"/>
            </a:pPr>
            <a:r>
              <a:rPr lang="en-US" altLang="ja-JP" dirty="0"/>
              <a:t>Finish time of </a:t>
            </a:r>
            <a:r>
              <a:rPr lang="en-US" altLang="ja-JP" dirty="0" err="1"/>
              <a:t>T</a:t>
            </a:r>
            <a:r>
              <a:rPr lang="en-US" altLang="ja-JP" i="1" dirty="0" err="1"/>
              <a:t>i</a:t>
            </a:r>
            <a:r>
              <a:rPr lang="en-US" altLang="ja-JP" dirty="0"/>
              <a:t> = start time of </a:t>
            </a:r>
            <a:r>
              <a:rPr lang="en-US" altLang="ja-JP" dirty="0" err="1"/>
              <a:t>T</a:t>
            </a:r>
            <a:r>
              <a:rPr lang="en-US" altLang="ja-JP" i="1" dirty="0" err="1"/>
              <a:t>i</a:t>
            </a:r>
            <a:r>
              <a:rPr lang="en-US" altLang="ja-JP" dirty="0"/>
              <a:t> + execution time of </a:t>
            </a:r>
            <a:r>
              <a:rPr lang="en-US" altLang="ja-JP" dirty="0" err="1"/>
              <a:t>T</a:t>
            </a:r>
            <a:r>
              <a:rPr lang="en-US" altLang="ja-JP" i="1" dirty="0" err="1"/>
              <a:t>i</a:t>
            </a:r>
            <a:r>
              <a:rPr lang="en-US" altLang="ja-JP" dirty="0"/>
              <a:t>.</a:t>
            </a:r>
            <a:endParaRPr lang="ja-JP" altLang="ja-JP" dirty="0"/>
          </a:p>
          <a:p>
            <a:pPr marL="342900" lvl="0" indent="-342900">
              <a:buFont typeface="+mj-lt"/>
              <a:buAutoNum type="arabicPeriod"/>
            </a:pPr>
            <a:r>
              <a:rPr lang="en-US" altLang="ja-JP" dirty="0"/>
              <a:t>Assign the cores which were selected at step 2.2 to </a:t>
            </a:r>
            <a:r>
              <a:rPr lang="en-US" altLang="ja-JP" dirty="0" err="1"/>
              <a:t>T</a:t>
            </a:r>
            <a:r>
              <a:rPr lang="en-US" altLang="ja-JP" i="1" dirty="0" err="1"/>
              <a:t>i</a:t>
            </a:r>
            <a:r>
              <a:rPr lang="en-US" altLang="ja-JP" i="1" dirty="0"/>
              <a:t>.</a:t>
            </a:r>
            <a:endParaRPr lang="ja-JP" altLang="ja-JP" dirty="0"/>
          </a:p>
          <a:p>
            <a:pPr marL="342900" lvl="0" indent="-342900">
              <a:buFont typeface="+mj-lt"/>
              <a:buAutoNum type="arabicPeriod"/>
            </a:pPr>
            <a:r>
              <a:rPr lang="en-US" altLang="ja-JP" dirty="0"/>
              <a:t>Update the occupied time of the cores.</a:t>
            </a:r>
            <a:endParaRPr lang="ja-JP" altLang="ja-JP" dirty="0"/>
          </a:p>
          <a:p>
            <a:pPr marL="342900" lvl="0" indent="-342900">
              <a:buFont typeface="+mj-lt"/>
              <a:buAutoNum type="arabicPeriod"/>
            </a:pPr>
            <a:r>
              <a:rPr lang="en-US" altLang="ja-JP" dirty="0"/>
              <a:t>Go back to step 1 until the chromosome is empty.</a:t>
            </a:r>
            <a:endParaRPr lang="ja-JP" altLang="ja-JP" dirty="0"/>
          </a:p>
          <a:p>
            <a:pPr marL="342900" lvl="0" indent="-342900">
              <a:buFont typeface="+mj-lt"/>
              <a:buAutoNum type="arabicPeriod"/>
            </a:pPr>
            <a:r>
              <a:rPr lang="en-US" altLang="ja-JP" dirty="0"/>
              <a:t>Fitness value = MAX(finish times of all tasks).</a:t>
            </a:r>
            <a:endParaRPr lang="ja-JP" altLang="ja-JP" dirty="0"/>
          </a:p>
        </p:txBody>
      </p:sp>
      <p:grpSp>
        <p:nvGrpSpPr>
          <p:cNvPr id="66" name="グループ化 65"/>
          <p:cNvGrpSpPr/>
          <p:nvPr/>
        </p:nvGrpSpPr>
        <p:grpSpPr>
          <a:xfrm>
            <a:off x="243042" y="1309260"/>
            <a:ext cx="1808678" cy="4516777"/>
            <a:chOff x="467545" y="1327850"/>
            <a:chExt cx="2163628" cy="4693438"/>
          </a:xfrm>
        </p:grpSpPr>
        <p:sp>
          <p:nvSpPr>
            <p:cNvPr id="67" name="圆角矩形 4"/>
            <p:cNvSpPr/>
            <p:nvPr/>
          </p:nvSpPr>
          <p:spPr>
            <a:xfrm>
              <a:off x="470933" y="132785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Initialization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8" name="圆角矩形 5"/>
            <p:cNvSpPr/>
            <p:nvPr/>
          </p:nvSpPr>
          <p:spPr>
            <a:xfrm>
              <a:off x="470933" y="2312720"/>
              <a:ext cx="2160240" cy="73299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Fitness Function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9" name="圆角矩形 7"/>
            <p:cNvSpPr/>
            <p:nvPr/>
          </p:nvSpPr>
          <p:spPr>
            <a:xfrm>
              <a:off x="467545" y="528829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Mutation</a:t>
              </a:r>
              <a:endPar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70" name="圆角矩形 8"/>
            <p:cNvSpPr/>
            <p:nvPr/>
          </p:nvSpPr>
          <p:spPr>
            <a:xfrm>
              <a:off x="470933" y="4289703"/>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Crossover</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71" name="直接箭头连接符 10"/>
            <p:cNvCxnSpPr>
              <a:stCxn id="67" idx="2"/>
              <a:endCxn id="68" idx="0"/>
            </p:cNvCxnSpPr>
            <p:nvPr/>
          </p:nvCxnSpPr>
          <p:spPr>
            <a:xfrm>
              <a:off x="1551053" y="2060848"/>
              <a:ext cx="0" cy="2518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11"/>
            <p:cNvCxnSpPr>
              <a:stCxn id="75" idx="2"/>
              <a:endCxn id="70" idx="0"/>
            </p:cNvCxnSpPr>
            <p:nvPr/>
          </p:nvCxnSpPr>
          <p:spPr>
            <a:xfrm>
              <a:off x="1551053" y="4044305"/>
              <a:ext cx="0" cy="2453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14"/>
            <p:cNvCxnSpPr>
              <a:stCxn id="70" idx="2"/>
              <a:endCxn id="69" idx="0"/>
            </p:cNvCxnSpPr>
            <p:nvPr/>
          </p:nvCxnSpPr>
          <p:spPr>
            <a:xfrm flipH="1">
              <a:off x="1547665" y="5022701"/>
              <a:ext cx="3388"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20"/>
            <p:cNvCxnSpPr>
              <a:stCxn id="69" idx="1"/>
              <a:endCxn id="68" idx="1"/>
            </p:cNvCxnSpPr>
            <p:nvPr/>
          </p:nvCxnSpPr>
          <p:spPr>
            <a:xfrm rot="10800000" flipH="1">
              <a:off x="467545" y="2679219"/>
              <a:ext cx="3388" cy="2975570"/>
            </a:xfrm>
            <a:prstGeom prst="bentConnector3">
              <a:avLst>
                <a:gd name="adj1" fmla="val -674734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5" name="圆角矩形 17"/>
            <p:cNvSpPr/>
            <p:nvPr/>
          </p:nvSpPr>
          <p:spPr>
            <a:xfrm>
              <a:off x="470933" y="3311307"/>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Selection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76" name="直接箭头连接符 19"/>
            <p:cNvCxnSpPr>
              <a:stCxn id="68" idx="2"/>
              <a:endCxn id="75" idx="0"/>
            </p:cNvCxnSpPr>
            <p:nvPr/>
          </p:nvCxnSpPr>
          <p:spPr>
            <a:xfrm>
              <a:off x="1551053" y="3045718"/>
              <a:ext cx="0"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3" name="正方形/長方形 2"/>
          <p:cNvSpPr/>
          <p:nvPr/>
        </p:nvSpPr>
        <p:spPr>
          <a:xfrm>
            <a:off x="2360051" y="1183671"/>
            <a:ext cx="6956456" cy="830997"/>
          </a:xfrm>
          <a:prstGeom prst="rect">
            <a:avLst/>
          </a:prstGeom>
        </p:spPr>
        <p:txBody>
          <a:bodyPr wrap="none">
            <a:spAutoFit/>
          </a:bodyPr>
          <a:lstStyle/>
          <a:p>
            <a:r>
              <a:rPr lang="en-US" altLang="ja-JP" sz="2400" dirty="0" smtClean="0">
                <a:latin typeface="+mj-lt"/>
              </a:rPr>
              <a:t>Our fitness function is used to </a:t>
            </a:r>
            <a:r>
              <a:rPr lang="en-US" altLang="ja-JP" sz="2400" dirty="0" smtClean="0">
                <a:solidFill>
                  <a:srgbClr val="FF0000"/>
                </a:solidFill>
                <a:latin typeface="+mj-lt"/>
              </a:rPr>
              <a:t>decode a chromosome </a:t>
            </a:r>
          </a:p>
          <a:p>
            <a:r>
              <a:rPr lang="en-US" altLang="ja-JP" sz="2400" dirty="0" smtClean="0">
                <a:latin typeface="+mj-lt"/>
              </a:rPr>
              <a:t>and </a:t>
            </a:r>
            <a:r>
              <a:rPr lang="en-US" altLang="ja-JP" sz="2400" dirty="0">
                <a:solidFill>
                  <a:srgbClr val="FF0000"/>
                </a:solidFill>
                <a:latin typeface="+mj-lt"/>
              </a:rPr>
              <a:t>assign it a fitness </a:t>
            </a:r>
            <a:r>
              <a:rPr lang="en-US" altLang="ja-JP" sz="2400" dirty="0" smtClean="0">
                <a:latin typeface="+mj-lt"/>
              </a:rPr>
              <a:t>value as following algorithm:</a:t>
            </a:r>
            <a:endParaRPr lang="zh-CN" altLang="en-US" sz="2400" dirty="0">
              <a:latin typeface="+mj-lt"/>
              <a:ea typeface="Arial Unicode MS" panose="020B0604020202020204" pitchFamily="50" charset="-128"/>
              <a:cs typeface="Arial Unicode MS" panose="020B0604020202020204" pitchFamily="50" charset="-128"/>
            </a:endParaRPr>
          </a:p>
        </p:txBody>
      </p:sp>
      <p:sp>
        <p:nvSpPr>
          <p:cNvPr id="5" name="正方形/長方形 4"/>
          <p:cNvSpPr/>
          <p:nvPr/>
        </p:nvSpPr>
        <p:spPr>
          <a:xfrm>
            <a:off x="1547664" y="6021288"/>
            <a:ext cx="6809878" cy="707886"/>
          </a:xfrm>
          <a:prstGeom prst="rect">
            <a:avLst/>
          </a:prstGeom>
        </p:spPr>
        <p:txBody>
          <a:bodyPr wrap="none">
            <a:spAutoFit/>
          </a:bodyPr>
          <a:lstStyle/>
          <a:p>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The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above algorithm schedules tasks as early as possible </a:t>
            </a:r>
            <a:endPar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in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the order specified by the chromosome.</a:t>
            </a:r>
            <a:endParaRPr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28884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Selection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灯片编号占位符 3"/>
          <p:cNvSpPr>
            <a:spLocks noGrp="1"/>
          </p:cNvSpPr>
          <p:nvPr>
            <p:ph type="sldNum" sz="quarter" idx="12"/>
          </p:nvPr>
        </p:nvSpPr>
        <p:spPr/>
        <p:txBody>
          <a:bodyPr/>
          <a:lstStyle/>
          <a:p>
            <a:fld id="{BED71BD2-B24B-49C7-97A3-40EA2F9B79CF}" type="slidenum">
              <a:rPr lang="ja-JP" altLang="en-US" smtClean="0"/>
              <a:pPr/>
              <a:t>9</a:t>
            </a:fld>
            <a:endParaRPr lang="ja-JP" altLang="en-US"/>
          </a:p>
        </p:txBody>
      </p:sp>
      <p:sp>
        <p:nvSpPr>
          <p:cNvPr id="40" name="TextBox 39"/>
          <p:cNvSpPr txBox="1"/>
          <p:nvPr/>
        </p:nvSpPr>
        <p:spPr>
          <a:xfrm>
            <a:off x="5212036" y="4287772"/>
            <a:ext cx="2063977" cy="600164"/>
          </a:xfrm>
          <a:prstGeom prst="rect">
            <a:avLst/>
          </a:prstGeom>
          <a:noFill/>
        </p:spPr>
        <p:txBody>
          <a:bodyPr wrap="square" rtlCol="0">
            <a:spAutoFit/>
          </a:bodyPr>
          <a:lstStyle/>
          <a:p>
            <a:r>
              <a:rPr lang="en-US" altLang="ja-JP" sz="1100" dirty="0" smtClean="0">
                <a:latin typeface="Meiryo" pitchFamily="34" charset="-128"/>
                <a:ea typeface="Meiryo" pitchFamily="34" charset="-128"/>
              </a:rPr>
              <a:t>T1</a:t>
            </a:r>
            <a:r>
              <a:rPr lang="ja-JP" altLang="en-US" sz="1100" dirty="0" smtClean="0">
                <a:latin typeface="Meiryo" pitchFamily="34" charset="-128"/>
                <a:ea typeface="Meiryo" pitchFamily="34" charset="-128"/>
              </a:rPr>
              <a:t>の実行順の計算：</a:t>
            </a:r>
            <a:endParaRPr lang="en-US" altLang="ja-JP" sz="1100" dirty="0" smtClean="0">
              <a:latin typeface="Meiryo" pitchFamily="34" charset="-128"/>
              <a:ea typeface="Meiryo" pitchFamily="34" charset="-128"/>
            </a:endParaRPr>
          </a:p>
          <a:p>
            <a:r>
              <a:rPr lang="en-US" altLang="zh-CN" sz="1100" dirty="0" smtClean="0">
                <a:latin typeface="Meiryo" pitchFamily="34" charset="-128"/>
                <a:ea typeface="Meiryo" pitchFamily="34" charset="-128"/>
              </a:rPr>
              <a:t>T1</a:t>
            </a:r>
            <a:r>
              <a:rPr lang="ja-JP" altLang="en-US" sz="1100" dirty="0" smtClean="0">
                <a:latin typeface="Meiryo" pitchFamily="34" charset="-128"/>
                <a:ea typeface="Meiryo" pitchFamily="34" charset="-128"/>
              </a:rPr>
              <a:t>の親はないので</a:t>
            </a:r>
            <a:endParaRPr lang="en-US" altLang="ja-JP" sz="1100" dirty="0" smtClean="0">
              <a:latin typeface="Meiryo" pitchFamily="34" charset="-128"/>
              <a:ea typeface="Meiryo" pitchFamily="34" charset="-128"/>
            </a:endParaRPr>
          </a:p>
          <a:p>
            <a:r>
              <a:rPr lang="en-US" altLang="zh-CN" sz="1100" dirty="0" smtClean="0">
                <a:latin typeface="Meiryo" pitchFamily="34" charset="-128"/>
                <a:ea typeface="Meiryo" pitchFamily="34" charset="-128"/>
              </a:rPr>
              <a:t>1~1</a:t>
            </a:r>
            <a:r>
              <a:rPr lang="ja-JP" altLang="en-US" sz="1100" dirty="0" smtClean="0">
                <a:latin typeface="Meiryo" pitchFamily="34" charset="-128"/>
                <a:ea typeface="Meiryo" pitchFamily="34" charset="-128"/>
              </a:rPr>
              <a:t>の整数を選択</a:t>
            </a:r>
            <a:endParaRPr lang="en-US" altLang="zh-CN" sz="1100" dirty="0" smtClean="0">
              <a:latin typeface="Meiryo" pitchFamily="34" charset="-128"/>
              <a:ea typeface="Meiryo" pitchFamily="34" charset="-128"/>
            </a:endParaRPr>
          </a:p>
        </p:txBody>
      </p:sp>
      <p:grpSp>
        <p:nvGrpSpPr>
          <p:cNvPr id="66" name="グループ化 65"/>
          <p:cNvGrpSpPr/>
          <p:nvPr/>
        </p:nvGrpSpPr>
        <p:grpSpPr>
          <a:xfrm>
            <a:off x="243042" y="1309260"/>
            <a:ext cx="1808678" cy="4516777"/>
            <a:chOff x="467545" y="1327850"/>
            <a:chExt cx="2163628" cy="4693438"/>
          </a:xfrm>
        </p:grpSpPr>
        <p:sp>
          <p:nvSpPr>
            <p:cNvPr id="67" name="圆角矩形 4"/>
            <p:cNvSpPr/>
            <p:nvPr/>
          </p:nvSpPr>
          <p:spPr>
            <a:xfrm>
              <a:off x="470933" y="132785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Initialization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8" name="圆角矩形 5"/>
            <p:cNvSpPr/>
            <p:nvPr/>
          </p:nvSpPr>
          <p:spPr>
            <a:xfrm>
              <a:off x="470933" y="231272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Fitness Function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9" name="圆角矩形 7"/>
            <p:cNvSpPr/>
            <p:nvPr/>
          </p:nvSpPr>
          <p:spPr>
            <a:xfrm>
              <a:off x="467545" y="5288290"/>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Mutation</a:t>
              </a:r>
              <a:endPar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70" name="圆角矩形 8"/>
            <p:cNvSpPr/>
            <p:nvPr/>
          </p:nvSpPr>
          <p:spPr>
            <a:xfrm>
              <a:off x="470933" y="4289703"/>
              <a:ext cx="2160240" cy="73299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Crossover</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71" name="直接箭头连接符 10"/>
            <p:cNvCxnSpPr>
              <a:stCxn id="67" idx="2"/>
              <a:endCxn id="68" idx="0"/>
            </p:cNvCxnSpPr>
            <p:nvPr/>
          </p:nvCxnSpPr>
          <p:spPr>
            <a:xfrm>
              <a:off x="1551053" y="2060848"/>
              <a:ext cx="0" cy="2518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11"/>
            <p:cNvCxnSpPr>
              <a:stCxn id="75" idx="2"/>
              <a:endCxn id="70" idx="0"/>
            </p:cNvCxnSpPr>
            <p:nvPr/>
          </p:nvCxnSpPr>
          <p:spPr>
            <a:xfrm>
              <a:off x="1551053" y="4044305"/>
              <a:ext cx="0" cy="2453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14"/>
            <p:cNvCxnSpPr>
              <a:stCxn id="70" idx="2"/>
              <a:endCxn id="69" idx="0"/>
            </p:cNvCxnSpPr>
            <p:nvPr/>
          </p:nvCxnSpPr>
          <p:spPr>
            <a:xfrm flipH="1">
              <a:off x="1547665" y="5022701"/>
              <a:ext cx="3388"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20"/>
            <p:cNvCxnSpPr>
              <a:stCxn id="69" idx="1"/>
              <a:endCxn id="68" idx="1"/>
            </p:cNvCxnSpPr>
            <p:nvPr/>
          </p:nvCxnSpPr>
          <p:spPr>
            <a:xfrm rot="10800000" flipH="1">
              <a:off x="467545" y="2679219"/>
              <a:ext cx="3388" cy="2975570"/>
            </a:xfrm>
            <a:prstGeom prst="bentConnector3">
              <a:avLst>
                <a:gd name="adj1" fmla="val -6747344"/>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5" name="圆角矩形 17"/>
            <p:cNvSpPr/>
            <p:nvPr/>
          </p:nvSpPr>
          <p:spPr>
            <a:xfrm>
              <a:off x="470933" y="3311307"/>
              <a:ext cx="2160240" cy="73299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Selection</a:t>
              </a:r>
              <a:endPar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cxnSp>
          <p:nvCxnSpPr>
            <p:cNvPr id="76" name="直接箭头连接符 19"/>
            <p:cNvCxnSpPr>
              <a:stCxn id="68" idx="2"/>
              <a:endCxn id="75" idx="0"/>
            </p:cNvCxnSpPr>
            <p:nvPr/>
          </p:nvCxnSpPr>
          <p:spPr>
            <a:xfrm>
              <a:off x="1551053" y="3045718"/>
              <a:ext cx="0" cy="2655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3" name="正方形/長方形 2"/>
          <p:cNvSpPr/>
          <p:nvPr/>
        </p:nvSpPr>
        <p:spPr>
          <a:xfrm>
            <a:off x="2360051" y="1183671"/>
            <a:ext cx="4011291" cy="461665"/>
          </a:xfrm>
          <a:prstGeom prst="rect">
            <a:avLst/>
          </a:prstGeom>
        </p:spPr>
        <p:txBody>
          <a:bodyPr wrap="none">
            <a:spAutoFit/>
          </a:bodyPr>
          <a:lstStyle/>
          <a:p>
            <a:r>
              <a:rPr lang="en-US" altLang="ja-JP" sz="2400" dirty="0" smtClean="0"/>
              <a:t>We </a:t>
            </a:r>
            <a:r>
              <a:rPr lang="en-US" altLang="ja-JP" sz="2400" dirty="0"/>
              <a:t>uses the roulette </a:t>
            </a:r>
            <a:r>
              <a:rPr lang="en-US" altLang="ja-JP" sz="2400" dirty="0" smtClean="0"/>
              <a:t>wheel to </a:t>
            </a:r>
            <a:endParaRPr lang="zh-CN" altLang="en-US" sz="2400" dirty="0">
              <a:latin typeface="+mj-lt"/>
              <a:ea typeface="Arial Unicode MS" panose="020B0604020202020204" pitchFamily="50" charset="-128"/>
              <a:cs typeface="Arial Unicode MS" panose="020B0604020202020204" pitchFamily="50" charset="-128"/>
            </a:endParaRPr>
          </a:p>
        </p:txBody>
      </p:sp>
      <p:sp>
        <p:nvSpPr>
          <p:cNvPr id="5" name="正方形/長方形 4"/>
          <p:cNvSpPr/>
          <p:nvPr/>
        </p:nvSpPr>
        <p:spPr>
          <a:xfrm>
            <a:off x="1547664" y="6021288"/>
            <a:ext cx="6809878" cy="707886"/>
          </a:xfrm>
          <a:prstGeom prst="rect">
            <a:avLst/>
          </a:prstGeom>
        </p:spPr>
        <p:txBody>
          <a:bodyPr wrap="none">
            <a:spAutoFit/>
          </a:bodyPr>
          <a:lstStyle/>
          <a:p>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The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above algorithm schedules tasks as early as possible </a:t>
            </a:r>
            <a:endPar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in </a:t>
            </a:r>
            <a:r>
              <a:rPr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the order specified by the chromosome.</a:t>
            </a:r>
            <a:endParaRPr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mc:AlternateContent xmlns:mc="http://schemas.openxmlformats.org/markup-compatibility/2006">
        <mc:Choice xmlns:a14="http://schemas.microsoft.com/office/drawing/2010/main" Requires="a14">
          <p:sp>
            <p:nvSpPr>
              <p:cNvPr id="19" name="TextBox 18"/>
              <p:cNvSpPr txBox="1"/>
              <p:nvPr/>
            </p:nvSpPr>
            <p:spPr>
              <a:xfrm>
                <a:off x="2987824" y="2665943"/>
                <a:ext cx="1477392" cy="829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ja-JP" sz="2000" b="0" i="1" smtClean="0">
                              <a:latin typeface="Cambria Math"/>
                            </a:rPr>
                            <m:t>𝑆</m:t>
                          </m:r>
                        </m:e>
                        <m:sub>
                          <m:r>
                            <a:rPr lang="en-US" altLang="zh-CN" sz="2000" b="0" i="1" smtClean="0">
                              <a:latin typeface="Cambria Math"/>
                            </a:rPr>
                            <m:t>𝑖</m:t>
                          </m:r>
                        </m:sub>
                      </m:sSub>
                      <m:r>
                        <a:rPr lang="en-US" altLang="zh-CN" sz="2000" b="0" i="1" smtClean="0">
                          <a:latin typeface="Cambria Math"/>
                        </a:rPr>
                        <m:t>=</m:t>
                      </m:r>
                      <m:f>
                        <m:fPr>
                          <m:ctrlPr>
                            <a:rPr lang="en-US" altLang="zh-CN" sz="2000" b="0" i="1" smtClean="0">
                              <a:latin typeface="Cambria Math"/>
                            </a:rPr>
                          </m:ctrlPr>
                        </m:fPr>
                        <m:num>
                          <m:sSup>
                            <m:sSupPr>
                              <m:ctrlPr>
                                <a:rPr lang="en-US" altLang="zh-CN" sz="2000" b="0" i="1" smtClean="0">
                                  <a:latin typeface="Cambria Math"/>
                                </a:rPr>
                              </m:ctrlPr>
                            </m:sSupPr>
                            <m:e>
                              <m:r>
                                <a:rPr lang="en-US" altLang="zh-CN" sz="2000" b="0" i="1" smtClean="0">
                                  <a:latin typeface="Cambria Math"/>
                                </a:rPr>
                                <m:t>𝑒</m:t>
                              </m:r>
                            </m:e>
                            <m:sup>
                              <m:r>
                                <a:rPr lang="en-US" altLang="zh-CN" sz="2000" b="0" i="1" smtClean="0">
                                  <a:latin typeface="Cambria Math"/>
                                </a:rPr>
                                <m:t>−(</m:t>
                              </m:r>
                              <m:r>
                                <a:rPr lang="en-US" altLang="ja-JP" sz="2000" b="0" i="1" smtClean="0">
                                  <a:latin typeface="Cambria Math"/>
                                </a:rPr>
                                <m:t>𝛼</m:t>
                              </m:r>
                              <m:r>
                                <a:rPr lang="en-US" altLang="zh-CN" sz="2000" b="0" i="1" smtClean="0">
                                  <a:latin typeface="Cambria Math"/>
                                </a:rPr>
                                <m:t>𝑑</m:t>
                              </m:r>
                              <m:r>
                                <a:rPr lang="en-US" altLang="zh-CN" sz="2000" b="0" i="1" smtClean="0">
                                  <a:latin typeface="Cambria Math"/>
                                </a:rPr>
                                <m:t>)</m:t>
                              </m:r>
                            </m:sup>
                          </m:sSup>
                        </m:num>
                        <m:den>
                          <m:nary>
                            <m:naryPr>
                              <m:chr m:val="∑"/>
                              <m:supHide m:val="on"/>
                              <m:ctrlPr>
                                <a:rPr lang="en-US" altLang="zh-CN" sz="2000" b="0" i="1" smtClean="0">
                                  <a:latin typeface="Cambria Math"/>
                                </a:rPr>
                              </m:ctrlPr>
                            </m:naryPr>
                            <m:sub>
                              <m:r>
                                <m:rPr>
                                  <m:brk m:alnAt="7"/>
                                </m:rPr>
                                <a:rPr lang="en-US" altLang="zh-CN" sz="2000" b="0" i="1" smtClean="0">
                                  <a:latin typeface="Cambria Math"/>
                                </a:rPr>
                                <m:t>𝑗</m:t>
                              </m:r>
                            </m:sub>
                            <m:sup/>
                            <m:e>
                              <m:sSub>
                                <m:sSubPr>
                                  <m:ctrlPr>
                                    <a:rPr lang="en-US" altLang="zh-CN" sz="2000" b="0" i="1" smtClean="0">
                                      <a:latin typeface="Cambria Math"/>
                                    </a:rPr>
                                  </m:ctrlPr>
                                </m:sSubPr>
                                <m:e>
                                  <m:r>
                                    <a:rPr lang="en-US" altLang="ja-JP" sz="2000" b="0" i="1" smtClean="0">
                                      <a:latin typeface="Cambria Math"/>
                                    </a:rPr>
                                    <m:t>𝑆</m:t>
                                  </m:r>
                                </m:e>
                                <m:sub>
                                  <m:r>
                                    <a:rPr lang="en-US" altLang="zh-CN" sz="2000" b="0" i="1" smtClean="0">
                                      <a:latin typeface="Cambria Math"/>
                                    </a:rPr>
                                    <m:t>𝑗</m:t>
                                  </m:r>
                                </m:sub>
                              </m:sSub>
                            </m:e>
                          </m:nary>
                        </m:den>
                      </m:f>
                    </m:oMath>
                  </m:oMathPara>
                </a14:m>
                <a:endParaRPr lang="zh-CN" altLang="en-US" sz="2000" dirty="0"/>
              </a:p>
            </p:txBody>
          </p:sp>
        </mc:Choice>
        <mc:Fallback>
          <p:sp>
            <p:nvSpPr>
              <p:cNvPr id="19" name="TextBox 18"/>
              <p:cNvSpPr txBox="1">
                <a:spLocks noRot="1" noChangeAspect="1" noMove="1" noResize="1" noEditPoints="1" noAdjustHandles="1" noChangeArrowheads="1" noChangeShapeType="1" noTextEdit="1"/>
              </p:cNvSpPr>
              <p:nvPr/>
            </p:nvSpPr>
            <p:spPr>
              <a:xfrm>
                <a:off x="2987824" y="2665943"/>
                <a:ext cx="1477392" cy="829201"/>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103020" y="2708204"/>
                <a:ext cx="3833471" cy="830997"/>
              </a:xfrm>
              <a:prstGeom prst="rect">
                <a:avLst/>
              </a:prstGeom>
              <a:noFill/>
            </p:spPr>
            <p:txBody>
              <a:bodyPr wrap="square" rtlCol="0">
                <a:spAutoFit/>
              </a:bodyPr>
              <a:lstStyle/>
              <a:p>
                <a14:m>
                  <m:oMath xmlns:m="http://schemas.openxmlformats.org/officeDocument/2006/math">
                    <m:sSub>
                      <m:sSubPr>
                        <m:ctrlPr>
                          <a:rPr lang="en-US" altLang="zh-CN" sz="1200" i="1" smtClean="0">
                            <a:latin typeface="Cambria Math"/>
                          </a:rPr>
                        </m:ctrlPr>
                      </m:sSubPr>
                      <m:e>
                        <m:r>
                          <a:rPr lang="en-US" altLang="ja-JP" sz="1200" b="0" i="1" smtClean="0">
                            <a:latin typeface="Cambria Math"/>
                          </a:rPr>
                          <m:t>𝑆</m:t>
                        </m:r>
                      </m:e>
                      <m:sub>
                        <m:r>
                          <a:rPr lang="en-US" altLang="zh-CN" sz="1200" i="1">
                            <a:latin typeface="Cambria Math"/>
                          </a:rPr>
                          <m:t>𝑖</m:t>
                        </m:r>
                      </m:sub>
                    </m:sSub>
                  </m:oMath>
                </a14:m>
                <a:r>
                  <a:rPr lang="en-US" altLang="ja-JP" sz="1200" dirty="0" smtClean="0">
                    <a:latin typeface="Meiryo" pitchFamily="34" charset="-128"/>
                    <a:ea typeface="Meiryo" pitchFamily="34" charset="-128"/>
                  </a:rPr>
                  <a:t>:</a:t>
                </a:r>
                <a:r>
                  <a:rPr lang="ja-JP" altLang="en-US" sz="1200" dirty="0" smtClean="0">
                    <a:latin typeface="Meiryo" pitchFamily="34" charset="-128"/>
                    <a:ea typeface="Meiryo" pitchFamily="34" charset="-128"/>
                  </a:rPr>
                  <a:t>タスク</a:t>
                </a:r>
                <a:r>
                  <a:rPr lang="en-US" altLang="ja-JP" sz="1200" dirty="0" smtClean="0">
                    <a:latin typeface="Meiryo" pitchFamily="34" charset="-128"/>
                    <a:ea typeface="Meiryo" pitchFamily="34" charset="-128"/>
                  </a:rPr>
                  <a:t>i</a:t>
                </a:r>
                <a:r>
                  <a:rPr lang="ja-JP" altLang="en-US" sz="1200" dirty="0" smtClean="0">
                    <a:latin typeface="Meiryo" pitchFamily="34" charset="-128"/>
                    <a:ea typeface="Meiryo" pitchFamily="34" charset="-128"/>
                  </a:rPr>
                  <a:t>を繁殖スコア</a:t>
                </a:r>
                <a:endParaRPr lang="en-US" altLang="ja-JP" sz="1200" dirty="0" smtClean="0">
                  <a:latin typeface="Meiryo" pitchFamily="34" charset="-128"/>
                  <a:ea typeface="Meiryo" pitchFamily="34" charset="-128"/>
                </a:endParaRPr>
              </a:p>
              <a:p>
                <a14:m>
                  <m:oMath xmlns:m="http://schemas.openxmlformats.org/officeDocument/2006/math">
                    <m:r>
                      <a:rPr lang="en-US" altLang="zh-CN" sz="1200" i="1">
                        <a:latin typeface="Cambria Math"/>
                      </a:rPr>
                      <m:t>𝑑</m:t>
                    </m:r>
                  </m:oMath>
                </a14:m>
                <a:r>
                  <a:rPr lang="en-US" altLang="zh-CN" sz="1200" dirty="0" smtClean="0">
                    <a:latin typeface="Meiryo" pitchFamily="34" charset="-128"/>
                    <a:ea typeface="Meiryo" pitchFamily="34" charset="-128"/>
                  </a:rPr>
                  <a:t>:</a:t>
                </a:r>
                <a:r>
                  <a:rPr lang="ja-JP" altLang="en-US" sz="1200" dirty="0">
                    <a:latin typeface="Meiryo" pitchFamily="34" charset="-128"/>
                    <a:ea typeface="Meiryo" pitchFamily="34" charset="-128"/>
                  </a:rPr>
                  <a:t>タスク</a:t>
                </a:r>
                <a:r>
                  <a:rPr lang="en-US" altLang="ja-JP" sz="1200" dirty="0" smtClean="0">
                    <a:latin typeface="Meiryo" pitchFamily="34" charset="-128"/>
                    <a:ea typeface="Meiryo" pitchFamily="34" charset="-128"/>
                  </a:rPr>
                  <a:t>i</a:t>
                </a:r>
                <a:r>
                  <a:rPr lang="ja-JP" altLang="en-US" sz="1200" dirty="0" smtClean="0">
                    <a:latin typeface="Meiryo" pitchFamily="34" charset="-128"/>
                    <a:ea typeface="Meiryo" pitchFamily="34" charset="-128"/>
                  </a:rPr>
                  <a:t>のスケージュリング長とこの世代で最短の</a:t>
                </a:r>
                <a:r>
                  <a:rPr lang="ja-JP" altLang="en-US" sz="1200" dirty="0">
                    <a:latin typeface="Meiryo" pitchFamily="34" charset="-128"/>
                    <a:ea typeface="Meiryo" pitchFamily="34" charset="-128"/>
                  </a:rPr>
                  <a:t>のスケージュリング</a:t>
                </a:r>
                <a:r>
                  <a:rPr lang="ja-JP" altLang="en-US" sz="1200" dirty="0" smtClean="0">
                    <a:latin typeface="Meiryo" pitchFamily="34" charset="-128"/>
                    <a:ea typeface="Meiryo" pitchFamily="34" charset="-128"/>
                  </a:rPr>
                  <a:t>長の差</a:t>
                </a:r>
                <a:endParaRPr lang="en-US" altLang="ja-JP" sz="1200" dirty="0" smtClean="0">
                  <a:latin typeface="Meiryo" pitchFamily="34" charset="-128"/>
                  <a:ea typeface="Meiryo" pitchFamily="34" charset="-128"/>
                </a:endParaRPr>
              </a:p>
              <a:p>
                <a14:m>
                  <m:oMath xmlns:m="http://schemas.openxmlformats.org/officeDocument/2006/math">
                    <m:r>
                      <a:rPr lang="en-US" altLang="ja-JP" sz="1200" i="1">
                        <a:latin typeface="Cambria Math"/>
                      </a:rPr>
                      <m:t>𝛼</m:t>
                    </m:r>
                  </m:oMath>
                </a14:m>
                <a:r>
                  <a:rPr lang="ja-JP" altLang="en-US" sz="1200" dirty="0" smtClean="0">
                    <a:latin typeface="Meiryo" pitchFamily="34" charset="-128"/>
                    <a:ea typeface="Meiryo" pitchFamily="34" charset="-128"/>
                  </a:rPr>
                  <a:t>：定数、この定数大きくすると選択はより集中する</a:t>
                </a:r>
                <a:endParaRPr lang="zh-CN" altLang="en-US" sz="1200" dirty="0">
                  <a:latin typeface="Meiryo" pitchFamily="34" charset="-128"/>
                  <a:ea typeface="Meiryo" pitchFamily="34" charset="-128"/>
                </a:endParaRPr>
              </a:p>
            </p:txBody>
          </p:sp>
        </mc:Choice>
        <mc:Fallback>
          <p:sp>
            <p:nvSpPr>
              <p:cNvPr id="20" name="TextBox 19"/>
              <p:cNvSpPr txBox="1">
                <a:spLocks noRot="1" noChangeAspect="1" noMove="1" noResize="1" noEditPoints="1" noAdjustHandles="1" noChangeArrowheads="1" noChangeShapeType="1" noTextEdit="1"/>
              </p:cNvSpPr>
              <p:nvPr/>
            </p:nvSpPr>
            <p:spPr>
              <a:xfrm>
                <a:off x="5103020" y="2708204"/>
                <a:ext cx="3833471" cy="830997"/>
              </a:xfrm>
              <a:prstGeom prst="rect">
                <a:avLst/>
              </a:prstGeom>
              <a:blipFill rotWithShape="1">
                <a:blip r:embed="rId3"/>
                <a:stretch>
                  <a:fillRect b="-5109"/>
                </a:stretch>
              </a:blipFill>
            </p:spPr>
            <p:txBody>
              <a:bodyPr/>
              <a:lstStyle/>
              <a:p>
                <a:r>
                  <a:rPr lang="ja-JP" altLang="en-US">
                    <a:noFill/>
                  </a:rPr>
                  <a:t> </a:t>
                </a:r>
              </a:p>
            </p:txBody>
          </p:sp>
        </mc:Fallback>
      </mc:AlternateContent>
      <p:sp>
        <p:nvSpPr>
          <p:cNvPr id="21" name="TextBox 21"/>
          <p:cNvSpPr txBox="1"/>
          <p:nvPr/>
        </p:nvSpPr>
        <p:spPr>
          <a:xfrm>
            <a:off x="5103020" y="4587963"/>
            <a:ext cx="3717452"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itchFamily="34" charset="0"/>
              <a:buChar char="•"/>
            </a:pPr>
            <a:r>
              <a:rPr lang="ja-JP" altLang="en-US" sz="1200" dirty="0" smtClean="0">
                <a:latin typeface="Meiryo" pitchFamily="34" charset="-128"/>
                <a:ea typeface="Meiryo" pitchFamily="34" charset="-128"/>
              </a:rPr>
              <a:t>スケ</a:t>
            </a:r>
            <a:r>
              <a:rPr lang="ja-JP" altLang="en-US" sz="1200" dirty="0">
                <a:latin typeface="Meiryo" pitchFamily="34" charset="-128"/>
                <a:ea typeface="Meiryo" pitchFamily="34" charset="-128"/>
              </a:rPr>
              <a:t>ージュリング</a:t>
            </a:r>
            <a:r>
              <a:rPr lang="ja-JP" altLang="en-US" sz="1200" dirty="0" smtClean="0">
                <a:latin typeface="Meiryo" pitchFamily="34" charset="-128"/>
                <a:ea typeface="Meiryo" pitchFamily="34" charset="-128"/>
              </a:rPr>
              <a:t>長が短いほど</a:t>
            </a:r>
            <a:r>
              <a:rPr lang="ja-JP" altLang="en-US" sz="1200" dirty="0">
                <a:latin typeface="Meiryo" pitchFamily="34" charset="-128"/>
                <a:ea typeface="Meiryo" pitchFamily="34" charset="-128"/>
              </a:rPr>
              <a:t>選出</a:t>
            </a:r>
            <a:r>
              <a:rPr lang="ja-JP" altLang="en-US" sz="1200" dirty="0" smtClean="0">
                <a:latin typeface="Meiryo" pitchFamily="34" charset="-128"/>
                <a:ea typeface="Meiryo" pitchFamily="34" charset="-128"/>
              </a:rPr>
              <a:t>された確率が高い（優秀な遺伝が残りやすい）</a:t>
            </a:r>
            <a:endParaRPr lang="en-US" altLang="ja-JP" sz="1200" dirty="0" smtClean="0">
              <a:latin typeface="Meiryo" pitchFamily="34" charset="-128"/>
              <a:ea typeface="Meiryo" pitchFamily="34" charset="-128"/>
            </a:endParaRPr>
          </a:p>
          <a:p>
            <a:pPr marL="285750" indent="-285750">
              <a:buFont typeface="Arial" pitchFamily="34" charset="0"/>
              <a:buChar char="•"/>
            </a:pPr>
            <a:endParaRPr lang="en-US" altLang="ja-JP" sz="1200" dirty="0" smtClean="0">
              <a:latin typeface="Meiryo" pitchFamily="34" charset="-128"/>
              <a:ea typeface="Meiryo" pitchFamily="34" charset="-128"/>
            </a:endParaRPr>
          </a:p>
          <a:p>
            <a:pPr marL="285750" indent="-285750">
              <a:buFont typeface="Arial" pitchFamily="34" charset="0"/>
              <a:buChar char="•"/>
            </a:pPr>
            <a:r>
              <a:rPr lang="ja-JP" altLang="en-US" sz="1200" dirty="0" smtClean="0">
                <a:latin typeface="Meiryo" pitchFamily="34" charset="-128"/>
                <a:ea typeface="Meiryo" pitchFamily="34" charset="-128"/>
              </a:rPr>
              <a:t>複数回に</a:t>
            </a:r>
            <a:r>
              <a:rPr lang="ja-JP" altLang="en-US" sz="1200" dirty="0">
                <a:latin typeface="Meiryo" pitchFamily="34" charset="-128"/>
                <a:ea typeface="Meiryo" pitchFamily="34" charset="-128"/>
              </a:rPr>
              <a:t>選出</a:t>
            </a:r>
            <a:r>
              <a:rPr lang="ja-JP" altLang="en-US" sz="1200" dirty="0" smtClean="0">
                <a:latin typeface="Meiryo" pitchFamily="34" charset="-128"/>
                <a:ea typeface="Meiryo" pitchFamily="34" charset="-128"/>
              </a:rPr>
              <a:t>される可能もある</a:t>
            </a:r>
            <a:endParaRPr lang="en-US" altLang="ja-JP" sz="1200" dirty="0" smtClean="0">
              <a:latin typeface="Meiryo" pitchFamily="34" charset="-128"/>
              <a:ea typeface="Meiryo" pitchFamily="34" charset="-128"/>
            </a:endParaRPr>
          </a:p>
          <a:p>
            <a:pPr marL="285750" indent="-285750">
              <a:buFont typeface="Arial" pitchFamily="34" charset="0"/>
              <a:buChar char="•"/>
            </a:pPr>
            <a:endParaRPr lang="en-US" altLang="ja-JP" sz="1200" dirty="0" smtClean="0">
              <a:latin typeface="Meiryo" pitchFamily="34" charset="-128"/>
              <a:ea typeface="Meiryo" pitchFamily="34" charset="-128"/>
            </a:endParaRPr>
          </a:p>
          <a:p>
            <a:pPr marL="285750" indent="-285750">
              <a:buFont typeface="Arial" pitchFamily="34" charset="0"/>
              <a:buChar char="•"/>
            </a:pPr>
            <a:r>
              <a:rPr lang="ja-JP" altLang="en-US" sz="1200" dirty="0">
                <a:latin typeface="Meiryo" pitchFamily="34" charset="-128"/>
                <a:ea typeface="Meiryo" pitchFamily="34" charset="-128"/>
              </a:rPr>
              <a:t>スケージュリング</a:t>
            </a:r>
            <a:r>
              <a:rPr lang="ja-JP" altLang="en-US" sz="1200" dirty="0" smtClean="0">
                <a:latin typeface="Meiryo" pitchFamily="34" charset="-128"/>
                <a:ea typeface="Meiryo" pitchFamily="34" charset="-128"/>
              </a:rPr>
              <a:t>長が長い染色体も</a:t>
            </a:r>
            <a:r>
              <a:rPr lang="ja-JP" altLang="en-US" sz="1200" dirty="0">
                <a:latin typeface="Meiryo" pitchFamily="34" charset="-128"/>
                <a:ea typeface="Meiryo" pitchFamily="34" charset="-128"/>
              </a:rPr>
              <a:t>選出</a:t>
            </a:r>
            <a:r>
              <a:rPr lang="ja-JP" altLang="en-US" sz="1200" dirty="0" smtClean="0">
                <a:latin typeface="Meiryo" pitchFamily="34" charset="-128"/>
                <a:ea typeface="Meiryo" pitchFamily="34" charset="-128"/>
              </a:rPr>
              <a:t>された可能がある（</a:t>
            </a:r>
            <a:r>
              <a:rPr lang="ja-JP" altLang="en-US" sz="1200" dirty="0">
                <a:latin typeface="Meiryo" pitchFamily="34" charset="-128"/>
                <a:ea typeface="Meiryo" pitchFamily="34" charset="-128"/>
              </a:rPr>
              <a:t>局部最適解</a:t>
            </a:r>
            <a:r>
              <a:rPr lang="ja-JP" altLang="en-US" sz="1200" dirty="0" smtClean="0">
                <a:latin typeface="Meiryo" pitchFamily="34" charset="-128"/>
                <a:ea typeface="Meiryo" pitchFamily="34" charset="-128"/>
              </a:rPr>
              <a:t>に落ちにくい）</a:t>
            </a:r>
            <a:endParaRPr lang="en-US" altLang="ja-JP" sz="1200" dirty="0" smtClean="0">
              <a:latin typeface="Meiryo" pitchFamily="34" charset="-128"/>
              <a:ea typeface="Meiryo" pitchFamily="34" charset="-128"/>
            </a:endParaRPr>
          </a:p>
        </p:txBody>
      </p:sp>
      <p:cxnSp>
        <p:nvCxnSpPr>
          <p:cNvPr id="22" name="直接箭头连接符 23"/>
          <p:cNvCxnSpPr/>
          <p:nvPr/>
        </p:nvCxnSpPr>
        <p:spPr>
          <a:xfrm flipH="1">
            <a:off x="2987824" y="3507843"/>
            <a:ext cx="288032" cy="14401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标注 24"/>
          <p:cNvSpPr/>
          <p:nvPr/>
        </p:nvSpPr>
        <p:spPr>
          <a:xfrm>
            <a:off x="4355976" y="3795420"/>
            <a:ext cx="2808312" cy="425213"/>
          </a:xfrm>
          <a:prstGeom prst="wedgeRoundRectCallout">
            <a:avLst>
              <a:gd name="adj1" fmla="val -81884"/>
              <a:gd name="adj2" fmla="val -67423"/>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200" dirty="0" smtClean="0">
                <a:latin typeface="Meiryo" pitchFamily="34" charset="-128"/>
                <a:ea typeface="Meiryo" pitchFamily="34" charset="-128"/>
              </a:rPr>
              <a:t>この値はルーレットの面積を決める</a:t>
            </a:r>
            <a:endParaRPr lang="zh-CN" altLang="en-US" sz="1200" dirty="0">
              <a:latin typeface="Meiryo" pitchFamily="34" charset="-128"/>
              <a:ea typeface="Meiryo" pitchFamily="34" charset="-128"/>
            </a:endParaRPr>
          </a:p>
        </p:txBody>
      </p:sp>
      <p:graphicFrame>
        <p:nvGraphicFramePr>
          <p:cNvPr id="25" name="图表 20"/>
          <p:cNvGraphicFramePr/>
          <p:nvPr>
            <p:extLst>
              <p:ext uri="{D42A27DB-BD31-4B8C-83A1-F6EECF244321}">
                <p14:modId xmlns:p14="http://schemas.microsoft.com/office/powerpoint/2010/main" val="829537007"/>
              </p:ext>
            </p:extLst>
          </p:nvPr>
        </p:nvGraphicFramePr>
        <p:xfrm>
          <a:off x="2303621" y="3953211"/>
          <a:ext cx="2736304" cy="22123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12780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2884</TotalTime>
  <Words>2044</Words>
  <Application>Microsoft Office PowerPoint</Application>
  <PresentationFormat>画面に合わせる (4:3)</PresentationFormat>
  <Paragraphs>527</Paragraphs>
  <Slides>17</Slides>
  <Notes>2</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A Genetic Algorithm for Scheduling of Data-Parallel Tasks on Multicore Architectures</vt:lpstr>
      <vt:lpstr>Background</vt:lpstr>
      <vt:lpstr>Related Work</vt:lpstr>
      <vt:lpstr>Problem Definition</vt:lpstr>
      <vt:lpstr>Genetic Algorithm Fundamentals</vt:lpstr>
      <vt:lpstr>Proposed chromosomal representation</vt:lpstr>
      <vt:lpstr>Initialization</vt:lpstr>
      <vt:lpstr>Fitness Function</vt:lpstr>
      <vt:lpstr>Selection</vt:lpstr>
      <vt:lpstr>PowerPoint プレゼンテーション</vt:lpstr>
      <vt:lpstr>交叉</vt:lpstr>
      <vt:lpstr>突然変異</vt:lpstr>
      <vt:lpstr>実験</vt:lpstr>
      <vt:lpstr>B&amp;B (最適解)とPCSおよびDual-modeとの結果比較</vt:lpstr>
      <vt:lpstr>B&amp;B (最適解)とPCSおよびDual-modeとの実行時間の比較</vt:lpstr>
      <vt:lpstr>変異率の変化によるアルゴリズム収束時間の比較</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liuyang</dc:creator>
  <cp:lastModifiedBy>全社標準ＰＣ</cp:lastModifiedBy>
  <cp:revision>152</cp:revision>
  <dcterms:created xsi:type="dcterms:W3CDTF">2014-11-26T12:20:12Z</dcterms:created>
  <dcterms:modified xsi:type="dcterms:W3CDTF">2018-04-04T10:54:10Z</dcterms:modified>
</cp:coreProperties>
</file>