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93" r:id="rId3"/>
    <p:sldId id="276" r:id="rId4"/>
    <p:sldId id="273" r:id="rId5"/>
    <p:sldId id="278" r:id="rId6"/>
    <p:sldId id="279" r:id="rId7"/>
    <p:sldId id="280" r:id="rId8"/>
    <p:sldId id="291" r:id="rId9"/>
    <p:sldId id="292" r:id="rId10"/>
    <p:sldId id="289" r:id="rId11"/>
    <p:sldId id="290" r:id="rId12"/>
    <p:sldId id="295" r:id="rId13"/>
    <p:sldId id="264" r:id="rId14"/>
    <p:sldId id="285" r:id="rId15"/>
    <p:sldId id="294" r:id="rId16"/>
    <p:sldId id="286" r:id="rId17"/>
    <p:sldId id="267" r:id="rId18"/>
    <p:sldId id="296" r:id="rId19"/>
    <p:sldId id="277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30" autoAdjust="0"/>
  </p:normalViewPr>
  <p:slideViewPr>
    <p:cSldViewPr>
      <p:cViewPr>
        <p:scale>
          <a:sx n="75" d="100"/>
          <a:sy n="75" d="100"/>
        </p:scale>
        <p:origin x="-174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omiyama\Mobile\Papers%20Presentation\&#23398;&#29983;\Liu\Computers\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omiyama\Mobile\Papers%20Presentation\&#23398;&#29983;\Liu\Computers\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選択された確率</c:v>
                </c:pt>
              </c:strCache>
            </c:strRef>
          </c:tx>
          <c:cat>
            <c:numRef>
              <c:f>Sheet1!$A$2:$A$9</c:f>
              <c:numCache>
                <c:formatCode>General</c:formatCode>
                <c:ptCount val="8"/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1.2</c:v>
                </c:pt>
                <c:pt idx="1">
                  <c:v>1.2</c:v>
                </c:pt>
                <c:pt idx="2">
                  <c:v>0.4</c:v>
                </c:pt>
                <c:pt idx="3">
                  <c:v>0.2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B&amp;B [19]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Sheet1!$A$3:$A$23</c:f>
              <c:strCache>
                <c:ptCount val="21"/>
                <c:pt idx="0">
                  <c:v>50-0000</c:v>
                </c:pt>
                <c:pt idx="1">
                  <c:v>50-0001</c:v>
                </c:pt>
                <c:pt idx="2">
                  <c:v>50-0002</c:v>
                </c:pt>
                <c:pt idx="3">
                  <c:v>50-0003</c:v>
                </c:pt>
                <c:pt idx="4">
                  <c:v>50-0004</c:v>
                </c:pt>
                <c:pt idx="5">
                  <c:v>50-0005</c:v>
                </c:pt>
                <c:pt idx="6">
                  <c:v>50-0006</c:v>
                </c:pt>
                <c:pt idx="7">
                  <c:v>50-0007</c:v>
                </c:pt>
                <c:pt idx="8">
                  <c:v>50-0008</c:v>
                </c:pt>
                <c:pt idx="9">
                  <c:v>50-0009</c:v>
                </c:pt>
                <c:pt idx="10">
                  <c:v>50-0010</c:v>
                </c:pt>
                <c:pt idx="11">
                  <c:v>50-0011</c:v>
                </c:pt>
                <c:pt idx="12">
                  <c:v>50-0012</c:v>
                </c:pt>
                <c:pt idx="13">
                  <c:v>50-0013</c:v>
                </c:pt>
                <c:pt idx="14">
                  <c:v>50-0014</c:v>
                </c:pt>
                <c:pt idx="15">
                  <c:v>50-0015</c:v>
                </c:pt>
                <c:pt idx="16">
                  <c:v>50-0016</c:v>
                </c:pt>
                <c:pt idx="17">
                  <c:v>50-0017</c:v>
                </c:pt>
                <c:pt idx="18">
                  <c:v>50-0018</c:v>
                </c:pt>
                <c:pt idx="19">
                  <c:v>50-0019</c:v>
                </c:pt>
                <c:pt idx="20">
                  <c:v>Average</c:v>
                </c:pt>
              </c:strCache>
            </c:strRef>
          </c:cat>
          <c:val>
            <c:numRef>
              <c:f>Sheet1!$B$3:$B$23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21D-4454-AD6C-A3178C0E4CCA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PCS [17]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Sheet1!$A$3:$A$23</c:f>
              <c:strCache>
                <c:ptCount val="21"/>
                <c:pt idx="0">
                  <c:v>50-0000</c:v>
                </c:pt>
                <c:pt idx="1">
                  <c:v>50-0001</c:v>
                </c:pt>
                <c:pt idx="2">
                  <c:v>50-0002</c:v>
                </c:pt>
                <c:pt idx="3">
                  <c:v>50-0003</c:v>
                </c:pt>
                <c:pt idx="4">
                  <c:v>50-0004</c:v>
                </c:pt>
                <c:pt idx="5">
                  <c:v>50-0005</c:v>
                </c:pt>
                <c:pt idx="6">
                  <c:v>50-0006</c:v>
                </c:pt>
                <c:pt idx="7">
                  <c:v>50-0007</c:v>
                </c:pt>
                <c:pt idx="8">
                  <c:v>50-0008</c:v>
                </c:pt>
                <c:pt idx="9">
                  <c:v>50-0009</c:v>
                </c:pt>
                <c:pt idx="10">
                  <c:v>50-0010</c:v>
                </c:pt>
                <c:pt idx="11">
                  <c:v>50-0011</c:v>
                </c:pt>
                <c:pt idx="12">
                  <c:v>50-0012</c:v>
                </c:pt>
                <c:pt idx="13">
                  <c:v>50-0013</c:v>
                </c:pt>
                <c:pt idx="14">
                  <c:v>50-0014</c:v>
                </c:pt>
                <c:pt idx="15">
                  <c:v>50-0015</c:v>
                </c:pt>
                <c:pt idx="16">
                  <c:v>50-0016</c:v>
                </c:pt>
                <c:pt idx="17">
                  <c:v>50-0017</c:v>
                </c:pt>
                <c:pt idx="18">
                  <c:v>50-0018</c:v>
                </c:pt>
                <c:pt idx="19">
                  <c:v>50-0019</c:v>
                </c:pt>
                <c:pt idx="20">
                  <c:v>Average</c:v>
                </c:pt>
              </c:strCache>
            </c:strRef>
          </c:cat>
          <c:val>
            <c:numRef>
              <c:f>Sheet1!$C$3:$C$23</c:f>
              <c:numCache>
                <c:formatCode>General</c:formatCode>
                <c:ptCount val="21"/>
                <c:pt idx="0">
                  <c:v>1.0840000000000001</c:v>
                </c:pt>
                <c:pt idx="1">
                  <c:v>1.089</c:v>
                </c:pt>
                <c:pt idx="2">
                  <c:v>1.0680000000000001</c:v>
                </c:pt>
                <c:pt idx="3">
                  <c:v>1.0720000000000001</c:v>
                </c:pt>
                <c:pt idx="4">
                  <c:v>1.006</c:v>
                </c:pt>
                <c:pt idx="5">
                  <c:v>1.1060000000000001</c:v>
                </c:pt>
                <c:pt idx="6">
                  <c:v>1.0660000000000001</c:v>
                </c:pt>
                <c:pt idx="7">
                  <c:v>1.0529999999999999</c:v>
                </c:pt>
                <c:pt idx="8">
                  <c:v>1.0569999999999999</c:v>
                </c:pt>
                <c:pt idx="9">
                  <c:v>1.0409999999999999</c:v>
                </c:pt>
                <c:pt idx="10">
                  <c:v>1.0229999999999999</c:v>
                </c:pt>
                <c:pt idx="11">
                  <c:v>1.0649999999999999</c:v>
                </c:pt>
                <c:pt idx="12">
                  <c:v>1.101</c:v>
                </c:pt>
                <c:pt idx="13">
                  <c:v>1.0449999999999999</c:v>
                </c:pt>
                <c:pt idx="14">
                  <c:v>1.075</c:v>
                </c:pt>
                <c:pt idx="15">
                  <c:v>1.0900000000000001</c:v>
                </c:pt>
                <c:pt idx="16">
                  <c:v>1.089</c:v>
                </c:pt>
                <c:pt idx="17">
                  <c:v>1.05</c:v>
                </c:pt>
                <c:pt idx="18">
                  <c:v>1.1100000000000001</c:v>
                </c:pt>
                <c:pt idx="19">
                  <c:v>1.0589999999999999</c:v>
                </c:pt>
                <c:pt idx="20">
                  <c:v>1.0669999999999999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21D-4454-AD6C-A3178C0E4CCA}"/>
            </c:ext>
          </c:extLst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Dual-mode [18]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Sheet1!$A$3:$A$23</c:f>
              <c:strCache>
                <c:ptCount val="21"/>
                <c:pt idx="0">
                  <c:v>50-0000</c:v>
                </c:pt>
                <c:pt idx="1">
                  <c:v>50-0001</c:v>
                </c:pt>
                <c:pt idx="2">
                  <c:v>50-0002</c:v>
                </c:pt>
                <c:pt idx="3">
                  <c:v>50-0003</c:v>
                </c:pt>
                <c:pt idx="4">
                  <c:v>50-0004</c:v>
                </c:pt>
                <c:pt idx="5">
                  <c:v>50-0005</c:v>
                </c:pt>
                <c:pt idx="6">
                  <c:v>50-0006</c:v>
                </c:pt>
                <c:pt idx="7">
                  <c:v>50-0007</c:v>
                </c:pt>
                <c:pt idx="8">
                  <c:v>50-0008</c:v>
                </c:pt>
                <c:pt idx="9">
                  <c:v>50-0009</c:v>
                </c:pt>
                <c:pt idx="10">
                  <c:v>50-0010</c:v>
                </c:pt>
                <c:pt idx="11">
                  <c:v>50-0011</c:v>
                </c:pt>
                <c:pt idx="12">
                  <c:v>50-0012</c:v>
                </c:pt>
                <c:pt idx="13">
                  <c:v>50-0013</c:v>
                </c:pt>
                <c:pt idx="14">
                  <c:v>50-0014</c:v>
                </c:pt>
                <c:pt idx="15">
                  <c:v>50-0015</c:v>
                </c:pt>
                <c:pt idx="16">
                  <c:v>50-0016</c:v>
                </c:pt>
                <c:pt idx="17">
                  <c:v>50-0017</c:v>
                </c:pt>
                <c:pt idx="18">
                  <c:v>50-0018</c:v>
                </c:pt>
                <c:pt idx="19">
                  <c:v>50-0019</c:v>
                </c:pt>
                <c:pt idx="20">
                  <c:v>Average</c:v>
                </c:pt>
              </c:strCache>
            </c:strRef>
          </c:cat>
          <c:val>
            <c:numRef>
              <c:f>Sheet1!$D$3:$D$23</c:f>
              <c:numCache>
                <c:formatCode>General</c:formatCode>
                <c:ptCount val="21"/>
                <c:pt idx="0">
                  <c:v>1.0840000000000001</c:v>
                </c:pt>
                <c:pt idx="1">
                  <c:v>1.0449999999999999</c:v>
                </c:pt>
                <c:pt idx="2">
                  <c:v>1.0489999999999999</c:v>
                </c:pt>
                <c:pt idx="3">
                  <c:v>1.0720000000000001</c:v>
                </c:pt>
                <c:pt idx="4">
                  <c:v>1.006</c:v>
                </c:pt>
                <c:pt idx="5">
                  <c:v>1.073</c:v>
                </c:pt>
                <c:pt idx="6">
                  <c:v>1.0469999999999999</c:v>
                </c:pt>
                <c:pt idx="7">
                  <c:v>1.044</c:v>
                </c:pt>
                <c:pt idx="8">
                  <c:v>1.052</c:v>
                </c:pt>
                <c:pt idx="9">
                  <c:v>1.1339999999999999</c:v>
                </c:pt>
                <c:pt idx="10">
                  <c:v>1.0229999999999999</c:v>
                </c:pt>
                <c:pt idx="11">
                  <c:v>1.0349999999999999</c:v>
                </c:pt>
                <c:pt idx="12">
                  <c:v>1.073</c:v>
                </c:pt>
                <c:pt idx="13">
                  <c:v>1.079</c:v>
                </c:pt>
                <c:pt idx="14">
                  <c:v>1.05</c:v>
                </c:pt>
                <c:pt idx="15">
                  <c:v>1.081</c:v>
                </c:pt>
                <c:pt idx="16">
                  <c:v>1.0920000000000001</c:v>
                </c:pt>
                <c:pt idx="17">
                  <c:v>1.0529999999999999</c:v>
                </c:pt>
                <c:pt idx="18">
                  <c:v>1.091</c:v>
                </c:pt>
                <c:pt idx="19">
                  <c:v>1.022</c:v>
                </c:pt>
                <c:pt idx="20">
                  <c:v>1.06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21D-4454-AD6C-A3178C0E4CCA}"/>
            </c:ext>
          </c:extLst>
        </c:ser>
        <c:ser>
          <c:idx val="3"/>
          <c:order val="3"/>
          <c:tx>
            <c:strRef>
              <c:f>Sheet1!$E$2</c:f>
              <c:strCache>
                <c:ptCount val="1"/>
                <c:pt idx="0">
                  <c:v>GA (this work)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Sheet1!$A$3:$A$23</c:f>
              <c:strCache>
                <c:ptCount val="21"/>
                <c:pt idx="0">
                  <c:v>50-0000</c:v>
                </c:pt>
                <c:pt idx="1">
                  <c:v>50-0001</c:v>
                </c:pt>
                <c:pt idx="2">
                  <c:v>50-0002</c:v>
                </c:pt>
                <c:pt idx="3">
                  <c:v>50-0003</c:v>
                </c:pt>
                <c:pt idx="4">
                  <c:v>50-0004</c:v>
                </c:pt>
                <c:pt idx="5">
                  <c:v>50-0005</c:v>
                </c:pt>
                <c:pt idx="6">
                  <c:v>50-0006</c:v>
                </c:pt>
                <c:pt idx="7">
                  <c:v>50-0007</c:v>
                </c:pt>
                <c:pt idx="8">
                  <c:v>50-0008</c:v>
                </c:pt>
                <c:pt idx="9">
                  <c:v>50-0009</c:v>
                </c:pt>
                <c:pt idx="10">
                  <c:v>50-0010</c:v>
                </c:pt>
                <c:pt idx="11">
                  <c:v>50-0011</c:v>
                </c:pt>
                <c:pt idx="12">
                  <c:v>50-0012</c:v>
                </c:pt>
                <c:pt idx="13">
                  <c:v>50-0013</c:v>
                </c:pt>
                <c:pt idx="14">
                  <c:v>50-0014</c:v>
                </c:pt>
                <c:pt idx="15">
                  <c:v>50-0015</c:v>
                </c:pt>
                <c:pt idx="16">
                  <c:v>50-0016</c:v>
                </c:pt>
                <c:pt idx="17">
                  <c:v>50-0017</c:v>
                </c:pt>
                <c:pt idx="18">
                  <c:v>50-0018</c:v>
                </c:pt>
                <c:pt idx="19">
                  <c:v>50-0019</c:v>
                </c:pt>
                <c:pt idx="20">
                  <c:v>Average</c:v>
                </c:pt>
              </c:strCache>
            </c:strRef>
          </c:cat>
          <c:val>
            <c:numRef>
              <c:f>Sheet1!$E$3:$E$23</c:f>
              <c:numCache>
                <c:formatCode>General</c:formatCode>
                <c:ptCount val="21"/>
                <c:pt idx="0">
                  <c:v>1.026</c:v>
                </c:pt>
                <c:pt idx="1">
                  <c:v>1.0049999999999999</c:v>
                </c:pt>
                <c:pt idx="2">
                  <c:v>1.0189999999999999</c:v>
                </c:pt>
                <c:pt idx="3">
                  <c:v>1.022</c:v>
                </c:pt>
                <c:pt idx="4">
                  <c:v>1</c:v>
                </c:pt>
                <c:pt idx="5">
                  <c:v>1.018</c:v>
                </c:pt>
                <c:pt idx="6">
                  <c:v>1.0309999999999999</c:v>
                </c:pt>
                <c:pt idx="7">
                  <c:v>1.0029999999999999</c:v>
                </c:pt>
                <c:pt idx="8">
                  <c:v>1.008</c:v>
                </c:pt>
                <c:pt idx="9">
                  <c:v>1.0129999999999999</c:v>
                </c:pt>
                <c:pt idx="10">
                  <c:v>1.008</c:v>
                </c:pt>
                <c:pt idx="11">
                  <c:v>1</c:v>
                </c:pt>
                <c:pt idx="12">
                  <c:v>1</c:v>
                </c:pt>
                <c:pt idx="13">
                  <c:v>1.022</c:v>
                </c:pt>
                <c:pt idx="14">
                  <c:v>1.0129999999999999</c:v>
                </c:pt>
                <c:pt idx="15">
                  <c:v>1.006</c:v>
                </c:pt>
                <c:pt idx="16">
                  <c:v>1</c:v>
                </c:pt>
                <c:pt idx="17">
                  <c:v>1.0169999999999999</c:v>
                </c:pt>
                <c:pt idx="18">
                  <c:v>1</c:v>
                </c:pt>
                <c:pt idx="19">
                  <c:v>1.0089999999999999</c:v>
                </c:pt>
                <c:pt idx="20">
                  <c:v>1.0109999999999999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D21D-4454-AD6C-A3178C0E4C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46240"/>
        <c:axId val="21853312"/>
      </c:barChart>
      <c:catAx>
        <c:axId val="21146240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Task graph</a:t>
                </a:r>
                <a:endParaRPr lang="ja-JP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5400000"/>
          <a:lstStyle/>
          <a:p>
            <a:pPr>
              <a:defRPr/>
            </a:pPr>
            <a:endParaRPr lang="ja-JP"/>
          </a:p>
        </c:txPr>
        <c:crossAx val="21853312"/>
        <c:crosses val="autoZero"/>
        <c:auto val="1"/>
        <c:lblAlgn val="ctr"/>
        <c:lblOffset val="100"/>
        <c:noMultiLvlLbl val="0"/>
      </c:catAx>
      <c:valAx>
        <c:axId val="21853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Normalized schedule length</a:t>
                </a:r>
                <a:endParaRPr lang="ja-JP" dirty="0"/>
              </a:p>
            </c:rich>
          </c:tx>
          <c:layout>
            <c:manualLayout>
              <c:xMode val="edge"/>
              <c:yMode val="edge"/>
              <c:x val="5.5555555555555558E-3"/>
              <c:y val="0.2280985295928080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#,##0.00_ " sourceLinked="0"/>
        <c:majorTickMark val="none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vert="horz"/>
          <a:lstStyle/>
          <a:p>
            <a:pPr>
              <a:defRPr sz="2000"/>
            </a:pPr>
            <a:endParaRPr lang="ja-JP"/>
          </a:p>
        </c:txPr>
        <c:crossAx val="21146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 sz="180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 b="0">
          <a:solidFill>
            <a:schemeClr val="tx1"/>
          </a:solidFill>
          <a:latin typeface="Palatino Linotype" panose="02040502050505030304" pitchFamily="18" charset="0"/>
          <a:cs typeface="Times New Roman" panose="02020603050405020304" pitchFamily="18" charset="0"/>
        </a:defRPr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76859142607175"/>
          <c:y val="0.10961167937200281"/>
          <c:w val="0.8529536307961505"/>
          <c:h val="0.656742858099480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Sheet1!$H$2</c:f>
              <c:strCache>
                <c:ptCount val="1"/>
                <c:pt idx="0">
                  <c:v>B&amp;B [19]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Sheet1!$G$3:$G$23</c:f>
              <c:strCache>
                <c:ptCount val="21"/>
                <c:pt idx="0">
                  <c:v>50-0000</c:v>
                </c:pt>
                <c:pt idx="1">
                  <c:v>50-0001</c:v>
                </c:pt>
                <c:pt idx="2">
                  <c:v>50-0002</c:v>
                </c:pt>
                <c:pt idx="3">
                  <c:v>50-0003</c:v>
                </c:pt>
                <c:pt idx="4">
                  <c:v>50-0004</c:v>
                </c:pt>
                <c:pt idx="5">
                  <c:v>50-0005</c:v>
                </c:pt>
                <c:pt idx="6">
                  <c:v>50-0006</c:v>
                </c:pt>
                <c:pt idx="7">
                  <c:v>50-0007</c:v>
                </c:pt>
                <c:pt idx="8">
                  <c:v>50-0008</c:v>
                </c:pt>
                <c:pt idx="9">
                  <c:v>50-0009</c:v>
                </c:pt>
                <c:pt idx="10">
                  <c:v>50-0010</c:v>
                </c:pt>
                <c:pt idx="11">
                  <c:v>50-0011</c:v>
                </c:pt>
                <c:pt idx="12">
                  <c:v>50-0012</c:v>
                </c:pt>
                <c:pt idx="13">
                  <c:v>50-0013</c:v>
                </c:pt>
                <c:pt idx="14">
                  <c:v>50-0014</c:v>
                </c:pt>
                <c:pt idx="15">
                  <c:v>50-0015</c:v>
                </c:pt>
                <c:pt idx="16">
                  <c:v>50-0016</c:v>
                </c:pt>
                <c:pt idx="17">
                  <c:v>50-0017</c:v>
                </c:pt>
                <c:pt idx="18">
                  <c:v>50-0018</c:v>
                </c:pt>
                <c:pt idx="19">
                  <c:v>50-0019</c:v>
                </c:pt>
                <c:pt idx="20">
                  <c:v>Average</c:v>
                </c:pt>
              </c:strCache>
            </c:strRef>
          </c:cat>
          <c:val>
            <c:numRef>
              <c:f>Sheet1!$H$3:$H$23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6C5-4953-8C11-F05D5042B42A}"/>
            </c:ext>
          </c:extLst>
        </c:ser>
        <c:ser>
          <c:idx val="1"/>
          <c:order val="1"/>
          <c:tx>
            <c:strRef>
              <c:f>Sheet1!$I$2</c:f>
              <c:strCache>
                <c:ptCount val="1"/>
                <c:pt idx="0">
                  <c:v>PCS [17]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Sheet1!$G$3:$G$23</c:f>
              <c:strCache>
                <c:ptCount val="21"/>
                <c:pt idx="0">
                  <c:v>50-0000</c:v>
                </c:pt>
                <c:pt idx="1">
                  <c:v>50-0001</c:v>
                </c:pt>
                <c:pt idx="2">
                  <c:v>50-0002</c:v>
                </c:pt>
                <c:pt idx="3">
                  <c:v>50-0003</c:v>
                </c:pt>
                <c:pt idx="4">
                  <c:v>50-0004</c:v>
                </c:pt>
                <c:pt idx="5">
                  <c:v>50-0005</c:v>
                </c:pt>
                <c:pt idx="6">
                  <c:v>50-0006</c:v>
                </c:pt>
                <c:pt idx="7">
                  <c:v>50-0007</c:v>
                </c:pt>
                <c:pt idx="8">
                  <c:v>50-0008</c:v>
                </c:pt>
                <c:pt idx="9">
                  <c:v>50-0009</c:v>
                </c:pt>
                <c:pt idx="10">
                  <c:v>50-0010</c:v>
                </c:pt>
                <c:pt idx="11">
                  <c:v>50-0011</c:v>
                </c:pt>
                <c:pt idx="12">
                  <c:v>50-0012</c:v>
                </c:pt>
                <c:pt idx="13">
                  <c:v>50-0013</c:v>
                </c:pt>
                <c:pt idx="14">
                  <c:v>50-0014</c:v>
                </c:pt>
                <c:pt idx="15">
                  <c:v>50-0015</c:v>
                </c:pt>
                <c:pt idx="16">
                  <c:v>50-0016</c:v>
                </c:pt>
                <c:pt idx="17">
                  <c:v>50-0017</c:v>
                </c:pt>
                <c:pt idx="18">
                  <c:v>50-0018</c:v>
                </c:pt>
                <c:pt idx="19">
                  <c:v>50-0019</c:v>
                </c:pt>
                <c:pt idx="20">
                  <c:v>Average</c:v>
                </c:pt>
              </c:strCache>
            </c:strRef>
          </c:cat>
          <c:val>
            <c:numRef>
              <c:f>Sheet1!$I$3:$I$23</c:f>
              <c:numCache>
                <c:formatCode>General</c:formatCode>
                <c:ptCount val="21"/>
                <c:pt idx="0">
                  <c:v>1.0349999999999999</c:v>
                </c:pt>
                <c:pt idx="1">
                  <c:v>1.091</c:v>
                </c:pt>
                <c:pt idx="2">
                  <c:v>1.1259999999999999</c:v>
                </c:pt>
                <c:pt idx="3">
                  <c:v>1.0169999999999999</c:v>
                </c:pt>
                <c:pt idx="4">
                  <c:v>1.02</c:v>
                </c:pt>
                <c:pt idx="5">
                  <c:v>1.1220000000000001</c:v>
                </c:pt>
                <c:pt idx="6">
                  <c:v>1.0840000000000001</c:v>
                </c:pt>
                <c:pt idx="7">
                  <c:v>1.1020000000000001</c:v>
                </c:pt>
                <c:pt idx="8">
                  <c:v>1.0609999999999999</c:v>
                </c:pt>
                <c:pt idx="9">
                  <c:v>1.091</c:v>
                </c:pt>
                <c:pt idx="10">
                  <c:v>1.05</c:v>
                </c:pt>
                <c:pt idx="11">
                  <c:v>1.1180000000000001</c:v>
                </c:pt>
                <c:pt idx="12">
                  <c:v>1.07</c:v>
                </c:pt>
                <c:pt idx="13">
                  <c:v>1.069</c:v>
                </c:pt>
                <c:pt idx="14">
                  <c:v>1.1220000000000001</c:v>
                </c:pt>
                <c:pt idx="15">
                  <c:v>1.048</c:v>
                </c:pt>
                <c:pt idx="16">
                  <c:v>1.0589999999999999</c:v>
                </c:pt>
                <c:pt idx="17">
                  <c:v>1.0409999999999999</c:v>
                </c:pt>
                <c:pt idx="18">
                  <c:v>1.0880000000000001</c:v>
                </c:pt>
                <c:pt idx="19">
                  <c:v>1.046</c:v>
                </c:pt>
                <c:pt idx="20">
                  <c:v>1.073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6C5-4953-8C11-F05D5042B42A}"/>
            </c:ext>
          </c:extLst>
        </c:ser>
        <c:ser>
          <c:idx val="2"/>
          <c:order val="2"/>
          <c:tx>
            <c:strRef>
              <c:f>Sheet1!$J$2</c:f>
              <c:strCache>
                <c:ptCount val="1"/>
                <c:pt idx="0">
                  <c:v>Dual-mode [18]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Sheet1!$G$3:$G$23</c:f>
              <c:strCache>
                <c:ptCount val="21"/>
                <c:pt idx="0">
                  <c:v>50-0000</c:v>
                </c:pt>
                <c:pt idx="1">
                  <c:v>50-0001</c:v>
                </c:pt>
                <c:pt idx="2">
                  <c:v>50-0002</c:v>
                </c:pt>
                <c:pt idx="3">
                  <c:v>50-0003</c:v>
                </c:pt>
                <c:pt idx="4">
                  <c:v>50-0004</c:v>
                </c:pt>
                <c:pt idx="5">
                  <c:v>50-0005</c:v>
                </c:pt>
                <c:pt idx="6">
                  <c:v>50-0006</c:v>
                </c:pt>
                <c:pt idx="7">
                  <c:v>50-0007</c:v>
                </c:pt>
                <c:pt idx="8">
                  <c:v>50-0008</c:v>
                </c:pt>
                <c:pt idx="9">
                  <c:v>50-0009</c:v>
                </c:pt>
                <c:pt idx="10">
                  <c:v>50-0010</c:v>
                </c:pt>
                <c:pt idx="11">
                  <c:v>50-0011</c:v>
                </c:pt>
                <c:pt idx="12">
                  <c:v>50-0012</c:v>
                </c:pt>
                <c:pt idx="13">
                  <c:v>50-0013</c:v>
                </c:pt>
                <c:pt idx="14">
                  <c:v>50-0014</c:v>
                </c:pt>
                <c:pt idx="15">
                  <c:v>50-0015</c:v>
                </c:pt>
                <c:pt idx="16">
                  <c:v>50-0016</c:v>
                </c:pt>
                <c:pt idx="17">
                  <c:v>50-0017</c:v>
                </c:pt>
                <c:pt idx="18">
                  <c:v>50-0018</c:v>
                </c:pt>
                <c:pt idx="19">
                  <c:v>50-0019</c:v>
                </c:pt>
                <c:pt idx="20">
                  <c:v>Average</c:v>
                </c:pt>
              </c:strCache>
            </c:strRef>
          </c:cat>
          <c:val>
            <c:numRef>
              <c:f>Sheet1!$J$3:$J$23</c:f>
              <c:numCache>
                <c:formatCode>General</c:formatCode>
                <c:ptCount val="21"/>
                <c:pt idx="0">
                  <c:v>1.0840000000000001</c:v>
                </c:pt>
                <c:pt idx="1">
                  <c:v>1.0449999999999999</c:v>
                </c:pt>
                <c:pt idx="2">
                  <c:v>1.0489999999999999</c:v>
                </c:pt>
                <c:pt idx="3">
                  <c:v>1.0720000000000001</c:v>
                </c:pt>
                <c:pt idx="4">
                  <c:v>1.006</c:v>
                </c:pt>
                <c:pt idx="5">
                  <c:v>1.073</c:v>
                </c:pt>
                <c:pt idx="6">
                  <c:v>1.0469999999999999</c:v>
                </c:pt>
                <c:pt idx="7">
                  <c:v>1.044</c:v>
                </c:pt>
                <c:pt idx="8">
                  <c:v>1.052</c:v>
                </c:pt>
                <c:pt idx="9">
                  <c:v>1.1339999999999999</c:v>
                </c:pt>
                <c:pt idx="10">
                  <c:v>1.0229999999999999</c:v>
                </c:pt>
                <c:pt idx="11">
                  <c:v>1.0349999999999999</c:v>
                </c:pt>
                <c:pt idx="12">
                  <c:v>1.073</c:v>
                </c:pt>
                <c:pt idx="13">
                  <c:v>1.079</c:v>
                </c:pt>
                <c:pt idx="14">
                  <c:v>1.05</c:v>
                </c:pt>
                <c:pt idx="15">
                  <c:v>1.081</c:v>
                </c:pt>
                <c:pt idx="16">
                  <c:v>1.0920000000000001</c:v>
                </c:pt>
                <c:pt idx="17">
                  <c:v>1.0529999999999999</c:v>
                </c:pt>
                <c:pt idx="18">
                  <c:v>1.091</c:v>
                </c:pt>
                <c:pt idx="19">
                  <c:v>1.022</c:v>
                </c:pt>
                <c:pt idx="20">
                  <c:v>1.06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6C5-4953-8C11-F05D5042B42A}"/>
            </c:ext>
          </c:extLst>
        </c:ser>
        <c:ser>
          <c:idx val="3"/>
          <c:order val="3"/>
          <c:tx>
            <c:strRef>
              <c:f>Sheet1!$K$2</c:f>
              <c:strCache>
                <c:ptCount val="1"/>
                <c:pt idx="0">
                  <c:v>GA (this work)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Sheet1!$G$3:$G$23</c:f>
              <c:strCache>
                <c:ptCount val="21"/>
                <c:pt idx="0">
                  <c:v>50-0000</c:v>
                </c:pt>
                <c:pt idx="1">
                  <c:v>50-0001</c:v>
                </c:pt>
                <c:pt idx="2">
                  <c:v>50-0002</c:v>
                </c:pt>
                <c:pt idx="3">
                  <c:v>50-0003</c:v>
                </c:pt>
                <c:pt idx="4">
                  <c:v>50-0004</c:v>
                </c:pt>
                <c:pt idx="5">
                  <c:v>50-0005</c:v>
                </c:pt>
                <c:pt idx="6">
                  <c:v>50-0006</c:v>
                </c:pt>
                <c:pt idx="7">
                  <c:v>50-0007</c:v>
                </c:pt>
                <c:pt idx="8">
                  <c:v>50-0008</c:v>
                </c:pt>
                <c:pt idx="9">
                  <c:v>50-0009</c:v>
                </c:pt>
                <c:pt idx="10">
                  <c:v>50-0010</c:v>
                </c:pt>
                <c:pt idx="11">
                  <c:v>50-0011</c:v>
                </c:pt>
                <c:pt idx="12">
                  <c:v>50-0012</c:v>
                </c:pt>
                <c:pt idx="13">
                  <c:v>50-0013</c:v>
                </c:pt>
                <c:pt idx="14">
                  <c:v>50-0014</c:v>
                </c:pt>
                <c:pt idx="15">
                  <c:v>50-0015</c:v>
                </c:pt>
                <c:pt idx="16">
                  <c:v>50-0016</c:v>
                </c:pt>
                <c:pt idx="17">
                  <c:v>50-0017</c:v>
                </c:pt>
                <c:pt idx="18">
                  <c:v>50-0018</c:v>
                </c:pt>
                <c:pt idx="19">
                  <c:v>50-0019</c:v>
                </c:pt>
                <c:pt idx="20">
                  <c:v>Average</c:v>
                </c:pt>
              </c:strCache>
            </c:strRef>
          </c:cat>
          <c:val>
            <c:numRef>
              <c:f>Sheet1!$K$3:$K$23</c:f>
              <c:numCache>
                <c:formatCode>General</c:formatCode>
                <c:ptCount val="21"/>
                <c:pt idx="0">
                  <c:v>1.036</c:v>
                </c:pt>
                <c:pt idx="1">
                  <c:v>1.0109999999999999</c:v>
                </c:pt>
                <c:pt idx="2">
                  <c:v>1.0289999999999999</c:v>
                </c:pt>
                <c:pt idx="3">
                  <c:v>1.042</c:v>
                </c:pt>
                <c:pt idx="4">
                  <c:v>1</c:v>
                </c:pt>
                <c:pt idx="5">
                  <c:v>1.016</c:v>
                </c:pt>
                <c:pt idx="6">
                  <c:v>1.0349999999999999</c:v>
                </c:pt>
                <c:pt idx="7">
                  <c:v>1.03</c:v>
                </c:pt>
                <c:pt idx="8">
                  <c:v>1.012</c:v>
                </c:pt>
                <c:pt idx="9">
                  <c:v>1.024</c:v>
                </c:pt>
                <c:pt idx="10">
                  <c:v>1.0249999999999999</c:v>
                </c:pt>
                <c:pt idx="11">
                  <c:v>1.0129999999999999</c:v>
                </c:pt>
                <c:pt idx="12">
                  <c:v>1.006</c:v>
                </c:pt>
                <c:pt idx="13">
                  <c:v>1.0129999999999999</c:v>
                </c:pt>
                <c:pt idx="14">
                  <c:v>1.028</c:v>
                </c:pt>
                <c:pt idx="15">
                  <c:v>1.0029999999999999</c:v>
                </c:pt>
                <c:pt idx="16">
                  <c:v>1.0369999999999999</c:v>
                </c:pt>
                <c:pt idx="17">
                  <c:v>1.028</c:v>
                </c:pt>
                <c:pt idx="18">
                  <c:v>1.0029999999999999</c:v>
                </c:pt>
                <c:pt idx="19">
                  <c:v>1.006</c:v>
                </c:pt>
                <c:pt idx="20">
                  <c:v>1.0189999999999999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6C5-4953-8C11-F05D5042B4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001536"/>
        <c:axId val="22070016"/>
      </c:barChart>
      <c:catAx>
        <c:axId val="22001536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Task graph</a:t>
                </a:r>
                <a:endParaRPr lang="ja-JP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5400000"/>
          <a:lstStyle/>
          <a:p>
            <a:pPr>
              <a:defRPr/>
            </a:pPr>
            <a:endParaRPr lang="ja-JP"/>
          </a:p>
        </c:txPr>
        <c:crossAx val="22070016"/>
        <c:crosses val="autoZero"/>
        <c:auto val="1"/>
        <c:lblAlgn val="ctr"/>
        <c:lblOffset val="100"/>
        <c:noMultiLvlLbl val="0"/>
      </c:catAx>
      <c:valAx>
        <c:axId val="2207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Normalized schedule length</a:t>
                </a:r>
                <a:endParaRPr lang="ja-JP" dirty="0"/>
              </a:p>
            </c:rich>
          </c:tx>
          <c:layout>
            <c:manualLayout>
              <c:xMode val="edge"/>
              <c:yMode val="edge"/>
              <c:x val="5.5555555555555558E-3"/>
              <c:y val="0.2181705837859720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#,##0.00_ " sourceLinked="0"/>
        <c:majorTickMark val="none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vert="horz"/>
          <a:lstStyle/>
          <a:p>
            <a:pPr>
              <a:defRPr sz="2000"/>
            </a:pPr>
            <a:endParaRPr lang="ja-JP"/>
          </a:p>
        </c:txPr>
        <c:crossAx val="22001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 sz="180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 b="0">
          <a:solidFill>
            <a:schemeClr val="tx1"/>
          </a:solidFill>
          <a:latin typeface="Palatino Linotype" panose="02040502050505030304" pitchFamily="18" charset="0"/>
          <a:cs typeface="Times New Roman" panose="02020603050405020304" pitchFamily="18" charset="0"/>
        </a:defRPr>
      </a:pPr>
      <a:endParaRPr lang="ja-JP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0.47759</cdr:x>
      <cdr:y>0.74808</cdr:y>
    </cdr:from>
    <cdr:to>
      <cdr:x>0.51894</cdr:x>
      <cdr:y>1</cdr:y>
    </cdr:to>
    <cdr:sp macro="" textlink="">
      <cdr:nvSpPr>
        <cdr:cNvPr id="2" name="等腰三角形 1"/>
        <cdr:cNvSpPr/>
      </cdr:nvSpPr>
      <cdr:spPr>
        <a:xfrm xmlns:a="http://schemas.openxmlformats.org/drawingml/2006/main">
          <a:off x="1524202" y="1865372"/>
          <a:ext cx="131982" cy="628179"/>
        </a:xfrm>
        <a:prstGeom xmlns:a="http://schemas.openxmlformats.org/drawingml/2006/main" prst="triangl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2">
          <a:schemeClr val="dk1"/>
        </a:fillRef>
        <a:effectRef xmlns:a="http://schemas.openxmlformats.org/drawingml/2006/main" idx="1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07DEE-E261-4AA0-9ED4-FC0CF6645A9C}" type="datetimeFigureOut">
              <a:rPr kumimoji="1" lang="ja-JP" altLang="en-US" smtClean="0"/>
              <a:t>2018/4/4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F417C-66E5-4AD7-A8E0-9FAF8A22F6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03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At the beginning,</a:t>
            </a:r>
            <a:r>
              <a:rPr kumimoji="1" lang="en-US" altLang="ja-JP" baseline="0" dirty="0" smtClean="0"/>
              <a:t> I want give a brief talk about the background of this filed.</a:t>
            </a:r>
          </a:p>
          <a:p>
            <a:r>
              <a:rPr kumimoji="1" lang="en-US" altLang="ja-JP" baseline="0" dirty="0" smtClean="0"/>
              <a:t>As everyone knows, due to the 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rapid spread of multi-cores, today, even</a:t>
            </a:r>
            <a:r>
              <a:rPr lang="en-US" altLang="ja-JP" baseline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our phone or XXX have more than 8 cores, The task scheduling also became more and more 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important,</a:t>
            </a:r>
            <a:r>
              <a:rPr lang="en-US" altLang="ja-JP" baseline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because it is a tool try to fully utilize the performance of such many cores. </a:t>
            </a:r>
          </a:p>
          <a:p>
            <a:endParaRPr kumimoji="1" lang="en-US" altLang="ja-JP" baseline="0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Many studies have proven that </a:t>
            </a:r>
            <a:r>
              <a:rPr kumimoji="1" lang="en-US" altLang="ja-JP" baseline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onsider both task and data parallelism is a efficient way to fully utilize the multicores. At here,</a:t>
            </a:r>
            <a:r>
              <a:rPr lang="en-US" altLang="ja-JP" baseline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the task parallelism means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baseline="0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Although Genetic algorithm (GA) are often used for scheduling, to the best of my knowledge,</a:t>
            </a:r>
            <a:r>
              <a:rPr lang="en-US" altLang="ja-JP" baseline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few 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studies consider both task and data parallelism.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I think there is a lot of works can do at here.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417C-66E5-4AD7-A8E0-9FAF8A22F6E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607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There</a:t>
            </a:r>
            <a:r>
              <a:rPr kumimoji="1" lang="en-US" altLang="ja-JP" baseline="0" dirty="0" smtClean="0"/>
              <a:t> are some 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Related Work</a:t>
            </a:r>
          </a:p>
          <a:p>
            <a:r>
              <a:rPr kumimoji="1"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……</a:t>
            </a:r>
          </a:p>
          <a:p>
            <a:endParaRPr kumimoji="1" lang="en-US" altLang="ja-JP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417C-66E5-4AD7-A8E0-9FAF8A22F6E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674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1" lang="en-US" altLang="ja-JP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evaluate</a:t>
            </a:r>
            <a:r>
              <a:rPr kumimoji="1" lang="en-US" altLang="ja-JP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proposed </a:t>
            </a:r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algorithm,</a:t>
            </a:r>
            <a:r>
              <a:rPr kumimoji="1" lang="en-US" altLang="ja-JP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use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T Graph Set which developed at </a:t>
            </a:r>
            <a:r>
              <a:rPr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Waseda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University.</a:t>
            </a:r>
          </a:p>
          <a:p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T Graph Set* (STG) is a kind of benchmark for evaluate scheduling algorithms.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choose 20 graphs with 50 tasks, and more 20 graphs with 100 tasks.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cores was changed from 2 to 32.</a:t>
            </a:r>
            <a:endParaRPr kumimoji="1" lang="ja-JP" alt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 experimental</a:t>
            </a:r>
            <a:r>
              <a:rPr kumimoji="1" lang="en-US" altLang="ja-JP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resultasks</a:t>
            </a:r>
            <a:r>
              <a:rPr kumimoji="1" lang="en-US" altLang="ja-JP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compared with PCS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algorithm.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2DF3D-153C-4642-8079-728B16EE1C5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656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4112-79B1-4CC8-94A5-48C152A5489E}" type="datetime1">
              <a:rPr kumimoji="1" lang="ja-JP" altLang="en-US" smtClean="0"/>
              <a:t>2018/4/4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3645024"/>
            <a:ext cx="9144000" cy="57606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84000"/>
                </a:schemeClr>
              </a:gs>
              <a:gs pos="50000">
                <a:schemeClr val="accent1">
                  <a:tint val="44500"/>
                  <a:satMod val="160000"/>
                  <a:lumMod val="90000"/>
                  <a:lumOff val="10000"/>
                </a:schemeClr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998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F232-FD39-41F1-9610-46863DBB85D5}" type="datetime1">
              <a:rPr kumimoji="1" lang="ja-JP" altLang="en-US" smtClean="0"/>
              <a:t>2018/4/4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81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F2B7-8C0C-43F3-AC6A-CDEDB85AC604}" type="datetime1">
              <a:rPr kumimoji="1" lang="ja-JP" altLang="en-US" smtClean="0"/>
              <a:t>2018/4/4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77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16632"/>
            <a:ext cx="8147248" cy="706090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124744"/>
            <a:ext cx="8507288" cy="504056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A37-7FB9-481E-8B2B-FE7EA98CDC36}" type="datetime1">
              <a:rPr kumimoji="1" lang="ja-JP" altLang="en-US" smtClean="0"/>
              <a:t>2018/4/4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014390" y="6477595"/>
            <a:ext cx="2133600" cy="365125"/>
          </a:xfrm>
        </p:spPr>
        <p:txBody>
          <a:bodyPr/>
          <a:lstStyle>
            <a:lvl1pPr>
              <a:defRPr sz="3600"/>
            </a:lvl1pPr>
          </a:lstStyle>
          <a:p>
            <a:fld id="{BED71BD2-B24B-49C7-97A3-40EA2F9B79CF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908720"/>
            <a:ext cx="9144000" cy="14401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84000"/>
                </a:schemeClr>
              </a:gs>
              <a:gs pos="50000">
                <a:schemeClr val="accent1">
                  <a:tint val="44500"/>
                  <a:satMod val="160000"/>
                  <a:lumMod val="90000"/>
                  <a:lumOff val="10000"/>
                </a:schemeClr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289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1D29-A9B1-4648-9967-BCD74C29CDC6}" type="datetime1">
              <a:rPr kumimoji="1" lang="ja-JP" altLang="en-US" smtClean="0"/>
              <a:t>2018/4/4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80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0A3E-0892-4075-A27E-EB961FF63478}" type="datetime1">
              <a:rPr kumimoji="1" lang="ja-JP" altLang="en-US" smtClean="0"/>
              <a:t>2018/4/4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5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F423-7705-491A-95F9-2F526686A5AE}" type="datetime1">
              <a:rPr kumimoji="1" lang="ja-JP" altLang="en-US" smtClean="0"/>
              <a:t>2018/4/4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88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E793-8433-40C0-8789-66A38A35907B}" type="datetime1">
              <a:rPr kumimoji="1" lang="ja-JP" altLang="en-US" smtClean="0"/>
              <a:t>2018/4/4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78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4830-51E9-462B-A566-E408E0E4AE69}" type="datetime1">
              <a:rPr kumimoji="1" lang="ja-JP" altLang="en-US" smtClean="0"/>
              <a:t>2018/4/4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69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3BAE-D935-4F0E-92C5-5B74997FBCDD}" type="datetime1">
              <a:rPr kumimoji="1" lang="ja-JP" altLang="en-US" smtClean="0"/>
              <a:t>2018/4/4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48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D019-00D5-496B-9FAE-D952E226A474}" type="datetime1">
              <a:rPr kumimoji="1" lang="ja-JP" altLang="en-US" smtClean="0"/>
              <a:t>2018/4/4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93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D26C4-9AAD-4B13-B60C-00D68FA9AE93}" type="datetime1">
              <a:rPr kumimoji="1" lang="ja-JP" altLang="en-US" smtClean="0"/>
              <a:t>2018/4/4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71BD2-B24B-49C7-97A3-40EA2F9B7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107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7544" y="1124744"/>
            <a:ext cx="7990656" cy="2259682"/>
          </a:xfrm>
        </p:spPr>
        <p:txBody>
          <a:bodyPr>
            <a:normAutofit/>
          </a:bodyPr>
          <a:lstStyle/>
          <a:p>
            <a:r>
              <a:rPr lang="en-US" altLang="ja-JP" sz="3600" dirty="0">
                <a:latin typeface="Meiryo" pitchFamily="34" charset="-128"/>
                <a:ea typeface="Meiryo" pitchFamily="34" charset="-128"/>
              </a:rPr>
              <a:t>A Genetic Algorithm for Scheduling of Data-Parallel Tasks on Multicore Architectures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196680"/>
            <a:ext cx="6400800" cy="1752600"/>
          </a:xfrm>
        </p:spPr>
        <p:txBody>
          <a:bodyPr/>
          <a:lstStyle/>
          <a:p>
            <a:r>
              <a:rPr lang="en-US" altLang="ja-JP" dirty="0" smtClean="0"/>
              <a:t>YANG LIU</a:t>
            </a:r>
          </a:p>
          <a:p>
            <a:r>
              <a:rPr lang="en-US" altLang="ja-JP" dirty="0" err="1" smtClean="0"/>
              <a:t>Tomiyama</a:t>
            </a:r>
            <a:r>
              <a:rPr lang="en-US" altLang="ja-JP" dirty="0" smtClean="0"/>
              <a:t>-Lab</a:t>
            </a:r>
          </a:p>
          <a:p>
            <a:r>
              <a:rPr lang="en-US" altLang="ja-JP" dirty="0" err="1" smtClean="0"/>
              <a:t>Ritsumeikan</a:t>
            </a:r>
            <a:r>
              <a:rPr lang="en-US" altLang="ja-JP" dirty="0" smtClean="0"/>
              <a:t> Univ.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995714" y="6482418"/>
            <a:ext cx="2133600" cy="365125"/>
          </a:xfrm>
        </p:spPr>
        <p:txBody>
          <a:bodyPr vert="horz" lIns="91440" tIns="45720" rIns="91440" bIns="45720" rtlCol="0" anchor="ctr"/>
          <a:lstStyle/>
          <a:p>
            <a:fld id="{BED71BD2-B24B-49C7-97A3-40EA2F9B79CF}" type="slidenum">
              <a:rPr lang="ja-JP" altLang="en-US" sz="3600"/>
              <a:pPr/>
              <a:t>1</a:t>
            </a:fld>
            <a:endParaRPr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155556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Crossover</a:t>
            </a:r>
            <a:endParaRPr lang="zh-CN" altLang="en-US" dirty="0">
              <a:latin typeface="Meiryo" pitchFamily="34" charset="-128"/>
              <a:ea typeface="Meiryo" pitchFamily="34" charset="-128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812750"/>
              </p:ext>
            </p:extLst>
          </p:nvPr>
        </p:nvGraphicFramePr>
        <p:xfrm>
          <a:off x="4257668" y="2876107"/>
          <a:ext cx="2610035" cy="5181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22007"/>
                <a:gridCol w="522007"/>
                <a:gridCol w="522007"/>
                <a:gridCol w="522007"/>
                <a:gridCol w="522007"/>
              </a:tblGrid>
              <a:tr h="499687"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1</a:t>
                      </a:r>
                      <a:endParaRPr lang="zh-CN" altLang="en-US" sz="2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2</a:t>
                      </a:r>
                      <a:endParaRPr lang="zh-CN" altLang="en-US" sz="2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4</a:t>
                      </a: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83520" y="1209835"/>
            <a:ext cx="640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produce </a:t>
            </a:r>
            <a:r>
              <a:rPr lang="en-US" altLang="ja-JP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the child </a:t>
            </a:r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chromosome from two selected chromosomes.</a:t>
            </a:r>
            <a:endParaRPr lang="zh-CN" altLang="en-US" sz="24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grpSp>
        <p:nvGrpSpPr>
          <p:cNvPr id="57" name="グループ化 56"/>
          <p:cNvGrpSpPr/>
          <p:nvPr/>
        </p:nvGrpSpPr>
        <p:grpSpPr>
          <a:xfrm>
            <a:off x="243042" y="1309260"/>
            <a:ext cx="1808678" cy="4516777"/>
            <a:chOff x="467545" y="1327850"/>
            <a:chExt cx="2163628" cy="4693438"/>
          </a:xfrm>
        </p:grpSpPr>
        <p:sp>
          <p:nvSpPr>
            <p:cNvPr id="60" name="圆角矩形 4"/>
            <p:cNvSpPr/>
            <p:nvPr/>
          </p:nvSpPr>
          <p:spPr>
            <a:xfrm>
              <a:off x="470933" y="132785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Initialization</a:t>
              </a:r>
              <a:endParaRPr lang="zh-CN" altLang="en-US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68" name="圆角矩形 5"/>
            <p:cNvSpPr/>
            <p:nvPr/>
          </p:nvSpPr>
          <p:spPr>
            <a:xfrm>
              <a:off x="470933" y="231272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Fitness Function</a:t>
              </a:r>
              <a:endParaRPr lang="zh-CN" altLang="en-US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69" name="圆角矩形 7"/>
            <p:cNvSpPr/>
            <p:nvPr/>
          </p:nvSpPr>
          <p:spPr>
            <a:xfrm>
              <a:off x="467545" y="528829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Mutation</a:t>
              </a:r>
              <a:endPara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70" name="圆角矩形 8"/>
            <p:cNvSpPr/>
            <p:nvPr/>
          </p:nvSpPr>
          <p:spPr>
            <a:xfrm>
              <a:off x="470933" y="4289703"/>
              <a:ext cx="2160240" cy="73299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Crossover</a:t>
              </a:r>
              <a:endParaRPr lang="zh-CN" altLang="en-US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74" name="直接箭头连接符 10"/>
            <p:cNvCxnSpPr>
              <a:stCxn id="60" idx="2"/>
              <a:endCxn id="68" idx="0"/>
            </p:cNvCxnSpPr>
            <p:nvPr/>
          </p:nvCxnSpPr>
          <p:spPr>
            <a:xfrm>
              <a:off x="1551053" y="2060848"/>
              <a:ext cx="0" cy="25187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11"/>
            <p:cNvCxnSpPr>
              <a:stCxn id="79" idx="2"/>
              <a:endCxn id="70" idx="0"/>
            </p:cNvCxnSpPr>
            <p:nvPr/>
          </p:nvCxnSpPr>
          <p:spPr>
            <a:xfrm>
              <a:off x="1551053" y="4044305"/>
              <a:ext cx="0" cy="24539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14"/>
            <p:cNvCxnSpPr>
              <a:stCxn id="70" idx="2"/>
              <a:endCxn id="69" idx="0"/>
            </p:cNvCxnSpPr>
            <p:nvPr/>
          </p:nvCxnSpPr>
          <p:spPr>
            <a:xfrm flipH="1">
              <a:off x="1547665" y="5022701"/>
              <a:ext cx="3388" cy="265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肘形连接符 20"/>
            <p:cNvCxnSpPr>
              <a:stCxn id="69" idx="1"/>
              <a:endCxn id="68" idx="1"/>
            </p:cNvCxnSpPr>
            <p:nvPr/>
          </p:nvCxnSpPr>
          <p:spPr>
            <a:xfrm rot="10800000" flipH="1">
              <a:off x="467545" y="2679219"/>
              <a:ext cx="3388" cy="2975570"/>
            </a:xfrm>
            <a:prstGeom prst="bentConnector3">
              <a:avLst>
                <a:gd name="adj1" fmla="val -6747344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圆角矩形 17"/>
            <p:cNvSpPr/>
            <p:nvPr/>
          </p:nvSpPr>
          <p:spPr>
            <a:xfrm>
              <a:off x="470933" y="3311307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Selection</a:t>
              </a:r>
              <a:endParaRPr lang="zh-CN" altLang="en-US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80" name="直接箭头连接符 19"/>
            <p:cNvCxnSpPr>
              <a:stCxn id="68" idx="2"/>
              <a:endCxn id="79" idx="0"/>
            </p:cNvCxnSpPr>
            <p:nvPr/>
          </p:nvCxnSpPr>
          <p:spPr>
            <a:xfrm>
              <a:off x="1551053" y="3045718"/>
              <a:ext cx="0" cy="265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正方形/長方形 10"/>
          <p:cNvSpPr/>
          <p:nvPr/>
        </p:nvSpPr>
        <p:spPr>
          <a:xfrm>
            <a:off x="2632058" y="2912330"/>
            <a:ext cx="1399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err="1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Chrom</a:t>
            </a:r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A</a:t>
            </a:r>
            <a:endParaRPr lang="ja-JP" altLang="en-US" sz="2400" dirty="0"/>
          </a:p>
        </p:txBody>
      </p:sp>
      <p:graphicFrame>
        <p:nvGraphicFramePr>
          <p:cNvPr id="81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78170"/>
              </p:ext>
            </p:extLst>
          </p:nvPr>
        </p:nvGraphicFramePr>
        <p:xfrm>
          <a:off x="4258444" y="3924427"/>
          <a:ext cx="2610035" cy="5181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22007"/>
                <a:gridCol w="522007"/>
                <a:gridCol w="522007"/>
                <a:gridCol w="522007"/>
                <a:gridCol w="522007"/>
              </a:tblGrid>
              <a:tr h="499687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4</a:t>
                      </a:r>
                      <a:endParaRPr lang="zh-CN" altLang="en-US" sz="2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5</a:t>
                      </a:r>
                      <a:endParaRPr lang="zh-CN" altLang="en-US" sz="2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3</a:t>
                      </a:r>
                      <a:endParaRPr lang="zh-CN" altLang="en-US" sz="2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4872383" y="3938652"/>
            <a:ext cx="314512" cy="556042"/>
            <a:chOff x="6156176" y="5162844"/>
            <a:chExt cx="288032" cy="570412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6156176" y="5162844"/>
              <a:ext cx="288032" cy="570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6156176" y="5162844"/>
              <a:ext cx="288032" cy="5560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12"/>
          <p:cNvGrpSpPr/>
          <p:nvPr/>
        </p:nvGrpSpPr>
        <p:grpSpPr>
          <a:xfrm>
            <a:off x="5949967" y="3924644"/>
            <a:ext cx="314512" cy="556042"/>
            <a:chOff x="6156176" y="5162844"/>
            <a:chExt cx="288032" cy="570412"/>
          </a:xfrm>
        </p:grpSpPr>
        <p:cxnSp>
          <p:nvCxnSpPr>
            <p:cNvPr id="84" name="直接连接符 9"/>
            <p:cNvCxnSpPr/>
            <p:nvPr/>
          </p:nvCxnSpPr>
          <p:spPr>
            <a:xfrm>
              <a:off x="6156176" y="5162844"/>
              <a:ext cx="288032" cy="570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32"/>
            <p:cNvCxnSpPr/>
            <p:nvPr/>
          </p:nvCxnSpPr>
          <p:spPr>
            <a:xfrm flipH="1">
              <a:off x="6156176" y="5162844"/>
              <a:ext cx="288032" cy="5560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正方形/長方形 85"/>
          <p:cNvSpPr/>
          <p:nvPr/>
        </p:nvSpPr>
        <p:spPr>
          <a:xfrm>
            <a:off x="2630004" y="3924644"/>
            <a:ext cx="1399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err="1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Chrom</a:t>
            </a:r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B</a:t>
            </a:r>
            <a:endParaRPr lang="ja-JP" altLang="en-US" sz="2400" dirty="0"/>
          </a:p>
        </p:txBody>
      </p:sp>
      <p:sp>
        <p:nvSpPr>
          <p:cNvPr id="87" name="等腰三角形 1"/>
          <p:cNvSpPr/>
          <p:nvPr/>
        </p:nvSpPr>
        <p:spPr>
          <a:xfrm flipV="1">
            <a:off x="5223334" y="2813052"/>
            <a:ext cx="122196" cy="549261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/>
          </a:p>
        </p:txBody>
      </p:sp>
      <p:sp>
        <p:nvSpPr>
          <p:cNvPr id="16" name="正方形/長方形 15"/>
          <p:cNvSpPr/>
          <p:nvPr/>
        </p:nvSpPr>
        <p:spPr>
          <a:xfrm>
            <a:off x="5029639" y="2256732"/>
            <a:ext cx="399019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200" dirty="0"/>
              <a:t>Randomly selected cutting points</a:t>
            </a:r>
          </a:p>
        </p:txBody>
      </p:sp>
      <p:sp>
        <p:nvSpPr>
          <p:cNvPr id="88" name="正方形/長方形 87"/>
          <p:cNvSpPr/>
          <p:nvPr/>
        </p:nvSpPr>
        <p:spPr>
          <a:xfrm>
            <a:off x="2957378" y="5008008"/>
            <a:ext cx="8883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Child</a:t>
            </a:r>
            <a:endParaRPr lang="ja-JP" altLang="en-US" sz="2400" dirty="0"/>
          </a:p>
        </p:txBody>
      </p:sp>
      <p:graphicFrame>
        <p:nvGraphicFramePr>
          <p:cNvPr id="89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438764"/>
              </p:ext>
            </p:extLst>
          </p:nvPr>
        </p:nvGraphicFramePr>
        <p:xfrm>
          <a:off x="4246001" y="4982056"/>
          <a:ext cx="2610035" cy="5181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22007"/>
                <a:gridCol w="522007"/>
                <a:gridCol w="522007"/>
                <a:gridCol w="522007"/>
                <a:gridCol w="522007"/>
              </a:tblGrid>
              <a:tr h="499687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2</a:t>
                      </a:r>
                      <a:endParaRPr lang="zh-CN" altLang="en-US" sz="2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4</a:t>
                      </a:r>
                      <a:endParaRPr lang="zh-CN" altLang="en-US" sz="2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5</a:t>
                      </a:r>
                      <a:endParaRPr lang="zh-CN" altLang="en-US" sz="2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3</a:t>
                      </a:r>
                      <a:endParaRPr lang="zh-CN" altLang="en-US" sz="2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90" name="TextBox 1"/>
          <p:cNvSpPr txBox="1"/>
          <p:nvPr/>
        </p:nvSpPr>
        <p:spPr>
          <a:xfrm>
            <a:off x="2168022" y="6021288"/>
            <a:ext cx="6851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Our algorithm guarantees that </a:t>
            </a:r>
            <a:r>
              <a:rPr lang="en-US" altLang="ja-JP" sz="2400" dirty="0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the </a:t>
            </a:r>
            <a:r>
              <a:rPr lang="en-US" altLang="ja-JP" sz="2400" dirty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child </a:t>
            </a:r>
            <a:r>
              <a:rPr lang="en-US" altLang="ja-JP" sz="2400" dirty="0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is valid</a:t>
            </a:r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.</a:t>
            </a:r>
            <a:endParaRPr lang="zh-CN" altLang="en-US" sz="24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9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4390" y="6477595"/>
            <a:ext cx="2133600" cy="365125"/>
          </a:xfrm>
        </p:spPr>
        <p:txBody>
          <a:bodyPr/>
          <a:lstStyle/>
          <a:p>
            <a:fld id="{BED71BD2-B24B-49C7-97A3-40EA2F9B79CF}" type="slidenum">
              <a:rPr lang="ja-JP" altLang="en-US" smtClean="0"/>
              <a:pPr/>
              <a:t>10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5093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Mutation</a:t>
            </a:r>
            <a:endParaRPr lang="zh-CN" altLang="en-US" dirty="0"/>
          </a:p>
        </p:txBody>
      </p:sp>
      <p:sp>
        <p:nvSpPr>
          <p:cNvPr id="16" name="灯片编号占位符 3"/>
          <p:cNvSpPr txBox="1">
            <a:spLocks/>
          </p:cNvSpPr>
          <p:nvPr/>
        </p:nvSpPr>
        <p:spPr>
          <a:xfrm>
            <a:off x="6553200" y="6356350"/>
            <a:ext cx="2411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ja-JP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121548"/>
              </p:ext>
            </p:extLst>
          </p:nvPr>
        </p:nvGraphicFramePr>
        <p:xfrm>
          <a:off x="5713392" y="2522174"/>
          <a:ext cx="2824220" cy="5676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64844"/>
                <a:gridCol w="564844"/>
                <a:gridCol w="564844"/>
                <a:gridCol w="564844"/>
                <a:gridCol w="564844"/>
              </a:tblGrid>
              <a:tr h="567630"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5</a:t>
                      </a:r>
                      <a:endParaRPr lang="zh-CN" altLang="en-US" sz="2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4</a:t>
                      </a: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316122" y="1217488"/>
            <a:ext cx="6370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Produce new </a:t>
            </a:r>
            <a:r>
              <a:rPr lang="en-US" altLang="ja-JP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chromosome </a:t>
            </a:r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by randomly changing </a:t>
            </a:r>
            <a:r>
              <a:rPr lang="en-US" altLang="ja-JP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one or more </a:t>
            </a:r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genes.</a:t>
            </a:r>
            <a:endParaRPr lang="zh-CN" altLang="en-US" sz="24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grpSp>
        <p:nvGrpSpPr>
          <p:cNvPr id="20" name="グループ化 21"/>
          <p:cNvGrpSpPr/>
          <p:nvPr/>
        </p:nvGrpSpPr>
        <p:grpSpPr>
          <a:xfrm>
            <a:off x="2535499" y="4321641"/>
            <a:ext cx="2674109" cy="1489761"/>
            <a:chOff x="725749" y="1662570"/>
            <a:chExt cx="2942125" cy="1584176"/>
          </a:xfrm>
        </p:grpSpPr>
        <p:sp>
          <p:nvSpPr>
            <p:cNvPr id="21" name="円/楕円 22"/>
            <p:cNvSpPr/>
            <p:nvPr/>
          </p:nvSpPr>
          <p:spPr>
            <a:xfrm>
              <a:off x="1805869" y="2958714"/>
              <a:ext cx="288032" cy="288032"/>
            </a:xfrm>
            <a:prstGeom prst="ellipse">
              <a:avLst/>
            </a:prstGeom>
            <a:noFill/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kumimoji="1" lang="en-US" altLang="ja-JP" sz="1400" i="1" dirty="0" smtClean="0">
                  <a:latin typeface="+mj-lt"/>
                  <a:cs typeface="Times New Roman" pitchFamily="18" charset="0"/>
                </a:rPr>
                <a:t>E</a:t>
              </a:r>
              <a:endParaRPr kumimoji="1" lang="ja-JP" altLang="en-US" sz="1400" i="1" dirty="0"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22" name="グループ化 23"/>
            <p:cNvGrpSpPr/>
            <p:nvPr/>
          </p:nvGrpSpPr>
          <p:grpSpPr>
            <a:xfrm>
              <a:off x="725749" y="1662570"/>
              <a:ext cx="2942125" cy="1338325"/>
              <a:chOff x="725749" y="1662570"/>
              <a:chExt cx="2942125" cy="1338325"/>
            </a:xfrm>
          </p:grpSpPr>
          <p:sp>
            <p:nvSpPr>
              <p:cNvPr id="23" name="円/楕円 24"/>
              <p:cNvSpPr/>
              <p:nvPr/>
            </p:nvSpPr>
            <p:spPr>
              <a:xfrm>
                <a:off x="1805869" y="1662570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1400" i="1" dirty="0" smtClean="0">
                    <a:latin typeface="+mj-lt"/>
                    <a:cs typeface="Times New Roman" pitchFamily="18" charset="0"/>
                  </a:rPr>
                  <a:t>S</a:t>
                </a:r>
                <a:endParaRPr kumimoji="1" lang="ja-JP" altLang="en-US" sz="1400" i="1" dirty="0"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24" name="円/楕円 25"/>
              <p:cNvSpPr/>
              <p:nvPr/>
            </p:nvSpPr>
            <p:spPr>
              <a:xfrm>
                <a:off x="725749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1400" dirty="0" smtClean="0">
                    <a:latin typeface="+mj-lt"/>
                    <a:cs typeface="Times New Roman" pitchFamily="18" charset="0"/>
                  </a:rPr>
                  <a:t>1</a:t>
                </a:r>
                <a:endParaRPr kumimoji="1" lang="ja-JP" altLang="en-US" sz="1400" dirty="0"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25" name="円/楕円 26"/>
              <p:cNvSpPr/>
              <p:nvPr/>
            </p:nvSpPr>
            <p:spPr>
              <a:xfrm>
                <a:off x="2396110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1400" dirty="0" smtClean="0">
                    <a:latin typeface="+mj-lt"/>
                    <a:cs typeface="Times New Roman" pitchFamily="18" charset="0"/>
                  </a:rPr>
                  <a:t>2</a:t>
                </a:r>
                <a:endParaRPr kumimoji="1" lang="ja-JP" altLang="en-US" sz="1400" dirty="0"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26" name="円/楕円 27"/>
              <p:cNvSpPr/>
              <p:nvPr/>
            </p:nvSpPr>
            <p:spPr>
              <a:xfrm>
                <a:off x="180586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1400" dirty="0" smtClean="0">
                    <a:latin typeface="+mj-lt"/>
                    <a:cs typeface="Times New Roman" pitchFamily="18" charset="0"/>
                  </a:rPr>
                  <a:t>4</a:t>
                </a:r>
                <a:endParaRPr kumimoji="1" lang="ja-JP" altLang="en-US" sz="1400" dirty="0"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27" name="円/楕円 28"/>
              <p:cNvSpPr/>
              <p:nvPr/>
            </p:nvSpPr>
            <p:spPr>
              <a:xfrm>
                <a:off x="290542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1400" dirty="0" smtClean="0">
                    <a:latin typeface="+mj-lt"/>
                    <a:cs typeface="Times New Roman" pitchFamily="18" charset="0"/>
                  </a:rPr>
                  <a:t>5</a:t>
                </a:r>
                <a:endParaRPr kumimoji="1" lang="ja-JP" altLang="en-US" sz="1400" dirty="0"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28" name="直線矢印コネクタ 29"/>
              <p:cNvCxnSpPr>
                <a:stCxn id="23" idx="3"/>
                <a:endCxn id="24" idx="0"/>
              </p:cNvCxnSpPr>
              <p:nvPr/>
            </p:nvCxnSpPr>
            <p:spPr>
              <a:xfrm flipH="1">
                <a:off x="869765" y="1908421"/>
                <a:ext cx="978285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矢印コネクタ 30"/>
              <p:cNvCxnSpPr>
                <a:stCxn id="23" idx="5"/>
                <a:endCxn id="25" idx="0"/>
              </p:cNvCxnSpPr>
              <p:nvPr/>
            </p:nvCxnSpPr>
            <p:spPr>
              <a:xfrm>
                <a:off x="2051720" y="1908421"/>
                <a:ext cx="488406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矢印コネクタ 31"/>
              <p:cNvCxnSpPr>
                <a:stCxn id="25" idx="3"/>
                <a:endCxn id="26" idx="0"/>
              </p:cNvCxnSpPr>
              <p:nvPr/>
            </p:nvCxnSpPr>
            <p:spPr>
              <a:xfrm flipH="1">
                <a:off x="1949885" y="2344876"/>
                <a:ext cx="488406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32"/>
              <p:cNvCxnSpPr>
                <a:stCxn id="25" idx="5"/>
                <a:endCxn id="27" idx="0"/>
              </p:cNvCxnSpPr>
              <p:nvPr/>
            </p:nvCxnSpPr>
            <p:spPr>
              <a:xfrm>
                <a:off x="2641961" y="2344876"/>
                <a:ext cx="407484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矢印コネクタ 33"/>
              <p:cNvCxnSpPr>
                <a:stCxn id="27" idx="4"/>
                <a:endCxn id="21" idx="7"/>
              </p:cNvCxnSpPr>
              <p:nvPr/>
            </p:nvCxnSpPr>
            <p:spPr>
              <a:xfrm flipH="1">
                <a:off x="2051720" y="2814698"/>
                <a:ext cx="99772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矢印コネクタ 34"/>
              <p:cNvCxnSpPr>
                <a:stCxn id="26" idx="4"/>
                <a:endCxn id="21" idx="0"/>
              </p:cNvCxnSpPr>
              <p:nvPr/>
            </p:nvCxnSpPr>
            <p:spPr>
              <a:xfrm>
                <a:off x="1949885" y="2814698"/>
                <a:ext cx="0" cy="14401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矢印コネクタ 35"/>
              <p:cNvCxnSpPr>
                <a:stCxn id="24" idx="4"/>
                <a:endCxn id="39" idx="0"/>
              </p:cNvCxnSpPr>
              <p:nvPr/>
            </p:nvCxnSpPr>
            <p:spPr>
              <a:xfrm>
                <a:off x="869765" y="2387057"/>
                <a:ext cx="0" cy="139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テキスト ボックス 36"/>
              <p:cNvSpPr txBox="1"/>
              <p:nvPr/>
            </p:nvSpPr>
            <p:spPr>
              <a:xfrm>
                <a:off x="1010562" y="2149526"/>
                <a:ext cx="472869" cy="178219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1200" dirty="0" smtClean="0">
                    <a:latin typeface="+mj-lt"/>
                    <a:cs typeface="Times New Roman" pitchFamily="18" charset="0"/>
                  </a:rPr>
                  <a:t>( 3,</a:t>
                </a:r>
                <a:r>
                  <a:rPr lang="en-US" altLang="ja-JP" sz="1200" dirty="0" smtClean="0">
                    <a:latin typeface="+mj-lt"/>
                    <a:cs typeface="Times New Roman" pitchFamily="18" charset="0"/>
                  </a:rPr>
                  <a:t>3</a:t>
                </a:r>
                <a:r>
                  <a:rPr kumimoji="1" lang="en-US" altLang="ja-JP" sz="1200" dirty="0" smtClean="0">
                    <a:latin typeface="+mj-lt"/>
                    <a:cs typeface="Times New Roman" pitchFamily="18" charset="0"/>
                  </a:rPr>
                  <a:t>0)</a:t>
                </a:r>
                <a:endParaRPr kumimoji="1" lang="ja-JP" altLang="en-US" sz="1200" dirty="0"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36" name="テキスト ボックス 37"/>
              <p:cNvSpPr txBox="1"/>
              <p:nvPr/>
            </p:nvSpPr>
            <p:spPr>
              <a:xfrm>
                <a:off x="3195005" y="2581573"/>
                <a:ext cx="472869" cy="178219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1200" dirty="0" smtClean="0">
                    <a:latin typeface="+mj-lt"/>
                    <a:cs typeface="Times New Roman" pitchFamily="18" charset="0"/>
                  </a:rPr>
                  <a:t>( 3,20)</a:t>
                </a:r>
                <a:endParaRPr kumimoji="1" lang="ja-JP" altLang="en-US" sz="1200" dirty="0"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37" name="テキスト ボックス 38"/>
              <p:cNvSpPr txBox="1"/>
              <p:nvPr/>
            </p:nvSpPr>
            <p:spPr>
              <a:xfrm>
                <a:off x="2686013" y="2149526"/>
                <a:ext cx="507972" cy="178219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1200" dirty="0" smtClean="0">
                    <a:latin typeface="+mj-lt"/>
                    <a:cs typeface="Times New Roman" pitchFamily="18" charset="0"/>
                  </a:rPr>
                  <a:t>( 1,10 )</a:t>
                </a:r>
                <a:endParaRPr kumimoji="1" lang="ja-JP" altLang="en-US" sz="1200" dirty="0"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38" name="テキスト ボックス 39"/>
              <p:cNvSpPr txBox="1"/>
              <p:nvPr/>
            </p:nvSpPr>
            <p:spPr>
              <a:xfrm>
                <a:off x="2095772" y="2581573"/>
                <a:ext cx="507972" cy="178219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1200" dirty="0" smtClean="0">
                    <a:latin typeface="+mj-lt"/>
                    <a:cs typeface="Times New Roman" pitchFamily="18" charset="0"/>
                  </a:rPr>
                  <a:t>( 1,40 )</a:t>
                </a:r>
                <a:endParaRPr kumimoji="1" lang="ja-JP" altLang="en-US" sz="1200" dirty="0"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39" name="円/楕円 40"/>
              <p:cNvSpPr/>
              <p:nvPr/>
            </p:nvSpPr>
            <p:spPr>
              <a:xfrm>
                <a:off x="72574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1400" dirty="0" smtClean="0">
                    <a:latin typeface="+mj-lt"/>
                    <a:cs typeface="Times New Roman" pitchFamily="18" charset="0"/>
                  </a:rPr>
                  <a:t>3</a:t>
                </a:r>
                <a:endParaRPr kumimoji="1" lang="ja-JP" altLang="en-US" sz="1400" dirty="0"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40" name="直線矢印コネクタ 41"/>
              <p:cNvCxnSpPr>
                <a:stCxn id="39" idx="4"/>
                <a:endCxn id="21" idx="1"/>
              </p:cNvCxnSpPr>
              <p:nvPr/>
            </p:nvCxnSpPr>
            <p:spPr>
              <a:xfrm>
                <a:off x="869765" y="2814698"/>
                <a:ext cx="97828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テキスト ボックス 42"/>
              <p:cNvSpPr txBox="1"/>
              <p:nvPr/>
            </p:nvSpPr>
            <p:spPr>
              <a:xfrm>
                <a:off x="1013781" y="2601897"/>
                <a:ext cx="507972" cy="178219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1200" dirty="0" smtClean="0">
                    <a:latin typeface="+mj-lt"/>
                    <a:cs typeface="Times New Roman" pitchFamily="18" charset="0"/>
                  </a:rPr>
                  <a:t>( 1,10 )</a:t>
                </a:r>
                <a:endParaRPr kumimoji="1" lang="ja-JP" altLang="en-US" sz="1200" dirty="0">
                  <a:latin typeface="+mj-lt"/>
                  <a:cs typeface="Times New Roman" pitchFamily="18" charset="0"/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2471898" y="2202420"/>
            <a:ext cx="235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Example:</a:t>
            </a:r>
            <a:endParaRPr lang="zh-CN" altLang="en-US" sz="24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grpSp>
        <p:nvGrpSpPr>
          <p:cNvPr id="49" name="グループ化 48"/>
          <p:cNvGrpSpPr/>
          <p:nvPr/>
        </p:nvGrpSpPr>
        <p:grpSpPr>
          <a:xfrm>
            <a:off x="243042" y="1309260"/>
            <a:ext cx="1808678" cy="4516777"/>
            <a:chOff x="467545" y="1327850"/>
            <a:chExt cx="2163628" cy="4693438"/>
          </a:xfrm>
        </p:grpSpPr>
        <p:sp>
          <p:nvSpPr>
            <p:cNvPr id="53" name="圆角矩形 4"/>
            <p:cNvSpPr/>
            <p:nvPr/>
          </p:nvSpPr>
          <p:spPr>
            <a:xfrm>
              <a:off x="470933" y="132785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Initialization</a:t>
              </a:r>
              <a:endParaRPr lang="zh-CN" altLang="en-US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5" name="圆角矩形 5"/>
            <p:cNvSpPr/>
            <p:nvPr/>
          </p:nvSpPr>
          <p:spPr>
            <a:xfrm>
              <a:off x="470933" y="231272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Fitness Function</a:t>
              </a:r>
              <a:endParaRPr lang="zh-CN" altLang="en-US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7" name="圆角矩形 7"/>
            <p:cNvSpPr/>
            <p:nvPr/>
          </p:nvSpPr>
          <p:spPr>
            <a:xfrm>
              <a:off x="467545" y="5288290"/>
              <a:ext cx="2160240" cy="73299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Mutation</a:t>
              </a:r>
              <a:endPara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9" name="圆角矩形 8"/>
            <p:cNvSpPr/>
            <p:nvPr/>
          </p:nvSpPr>
          <p:spPr>
            <a:xfrm>
              <a:off x="470933" y="4289703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Crossover</a:t>
              </a:r>
              <a:endParaRPr lang="zh-CN" altLang="en-US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60" name="直接箭头连接符 10"/>
            <p:cNvCxnSpPr>
              <a:stCxn id="53" idx="2"/>
              <a:endCxn id="55" idx="0"/>
            </p:cNvCxnSpPr>
            <p:nvPr/>
          </p:nvCxnSpPr>
          <p:spPr>
            <a:xfrm>
              <a:off x="1551053" y="2060848"/>
              <a:ext cx="0" cy="25187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11"/>
            <p:cNvCxnSpPr>
              <a:stCxn id="68" idx="2"/>
              <a:endCxn id="59" idx="0"/>
            </p:cNvCxnSpPr>
            <p:nvPr/>
          </p:nvCxnSpPr>
          <p:spPr>
            <a:xfrm>
              <a:off x="1551053" y="4044305"/>
              <a:ext cx="0" cy="24539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14"/>
            <p:cNvCxnSpPr>
              <a:stCxn id="59" idx="2"/>
              <a:endCxn id="57" idx="0"/>
            </p:cNvCxnSpPr>
            <p:nvPr/>
          </p:nvCxnSpPr>
          <p:spPr>
            <a:xfrm flipH="1">
              <a:off x="1547665" y="5022701"/>
              <a:ext cx="3388" cy="265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肘形连接符 20"/>
            <p:cNvCxnSpPr>
              <a:stCxn id="57" idx="1"/>
              <a:endCxn id="55" idx="1"/>
            </p:cNvCxnSpPr>
            <p:nvPr/>
          </p:nvCxnSpPr>
          <p:spPr>
            <a:xfrm rot="10800000" flipH="1">
              <a:off x="467545" y="2679219"/>
              <a:ext cx="3388" cy="2975570"/>
            </a:xfrm>
            <a:prstGeom prst="bentConnector3">
              <a:avLst>
                <a:gd name="adj1" fmla="val -6747344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圆角矩形 17"/>
            <p:cNvSpPr/>
            <p:nvPr/>
          </p:nvSpPr>
          <p:spPr>
            <a:xfrm>
              <a:off x="470933" y="3311307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Selection</a:t>
              </a:r>
              <a:endParaRPr lang="zh-CN" altLang="en-US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69" name="直接箭头连接符 19"/>
            <p:cNvCxnSpPr>
              <a:stCxn id="55" idx="2"/>
              <a:endCxn id="68" idx="0"/>
            </p:cNvCxnSpPr>
            <p:nvPr/>
          </p:nvCxnSpPr>
          <p:spPr>
            <a:xfrm>
              <a:off x="1551053" y="3045718"/>
              <a:ext cx="0" cy="265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1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949978"/>
              </p:ext>
            </p:extLst>
          </p:nvPr>
        </p:nvGraphicFramePr>
        <p:xfrm>
          <a:off x="5723136" y="3630733"/>
          <a:ext cx="2824220" cy="5676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64844"/>
                <a:gridCol w="564844"/>
                <a:gridCol w="564844"/>
                <a:gridCol w="564844"/>
                <a:gridCol w="564844"/>
              </a:tblGrid>
              <a:tr h="567630"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5</a:t>
                      </a:r>
                      <a:endParaRPr lang="zh-CN" altLang="en-US" sz="2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4</a:t>
                      </a: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2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023822"/>
              </p:ext>
            </p:extLst>
          </p:nvPr>
        </p:nvGraphicFramePr>
        <p:xfrm>
          <a:off x="5727328" y="4296433"/>
          <a:ext cx="2824220" cy="5676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64844"/>
                <a:gridCol w="564844"/>
                <a:gridCol w="564844"/>
                <a:gridCol w="564844"/>
                <a:gridCol w="564844"/>
              </a:tblGrid>
              <a:tr h="5676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zh-CN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1" lang="zh-CN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zh-CN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zh-CN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zh-CN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1" lang="zh-CN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zh-CN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1" lang="zh-CN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3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236024"/>
              </p:ext>
            </p:extLst>
          </p:nvPr>
        </p:nvGraphicFramePr>
        <p:xfrm>
          <a:off x="5727328" y="4976514"/>
          <a:ext cx="2824220" cy="5676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64844"/>
                <a:gridCol w="564844"/>
                <a:gridCol w="564844"/>
                <a:gridCol w="564844"/>
                <a:gridCol w="564844"/>
              </a:tblGrid>
              <a:tr h="567630"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3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5</a:t>
                      </a:r>
                      <a:endParaRPr lang="zh-CN" altLang="en-US" sz="2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2332022" y="3667117"/>
            <a:ext cx="33921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ja-JP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All Possible mutations:</a:t>
            </a:r>
            <a:endParaRPr lang="ja-JP" altLang="en-US" sz="24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35405" y="2602742"/>
            <a:ext cx="3185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Try to change Task5:</a:t>
            </a:r>
            <a:endParaRPr kumimoji="1" lang="ja-JP" altLang="en-US" sz="24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74" name="TextBox 1"/>
          <p:cNvSpPr txBox="1"/>
          <p:nvPr/>
        </p:nvSpPr>
        <p:spPr>
          <a:xfrm>
            <a:off x="322796" y="6259810"/>
            <a:ext cx="8649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Mutation </a:t>
            </a:r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guarantees that the</a:t>
            </a:r>
            <a:r>
              <a:rPr lang="en-US" altLang="ja-JP" sz="2400" dirty="0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new </a:t>
            </a:r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chromosome </a:t>
            </a:r>
            <a:r>
              <a:rPr lang="en-US" altLang="ja-JP" sz="2400" dirty="0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is valid</a:t>
            </a:r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.</a:t>
            </a:r>
            <a:endParaRPr lang="zh-CN" altLang="en-US" sz="24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7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4390" y="6477595"/>
            <a:ext cx="2133600" cy="365125"/>
          </a:xfrm>
        </p:spPr>
        <p:txBody>
          <a:bodyPr/>
          <a:lstStyle/>
          <a:p>
            <a:fld id="{BED71BD2-B24B-49C7-97A3-40EA2F9B79CF}" type="slidenum">
              <a:rPr lang="ja-JP" altLang="en-US" smtClean="0"/>
              <a:pPr/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5093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Parallelization of the </a:t>
            </a:r>
            <a:r>
              <a:rPr lang="en-US" altLang="ja-JP" dirty="0" smtClean="0"/>
              <a:t>Algorithm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124744"/>
            <a:ext cx="8640960" cy="1368152"/>
          </a:xfrm>
        </p:spPr>
        <p:txBody>
          <a:bodyPr/>
          <a:lstStyle/>
          <a:p>
            <a:r>
              <a:rPr lang="en-US" altLang="ja-JP" dirty="0" smtClean="0"/>
              <a:t>Our algorithm is </a:t>
            </a:r>
            <a:r>
              <a:rPr lang="en-US" altLang="ja-JP" dirty="0"/>
              <a:t>inherently </a:t>
            </a:r>
            <a:r>
              <a:rPr lang="en-US" altLang="ja-JP" dirty="0" smtClean="0"/>
              <a:t>parallel.</a:t>
            </a:r>
          </a:p>
          <a:p>
            <a:r>
              <a:rPr lang="en-US" altLang="ja-JP" dirty="0" smtClean="0"/>
              <a:t>Can speedup by </a:t>
            </a:r>
            <a:r>
              <a:rPr lang="en-US" altLang="ja-JP" dirty="0" err="1" smtClean="0"/>
              <a:t>OpenMP</a:t>
            </a:r>
            <a:r>
              <a:rPr lang="en-US" altLang="ja-JP" dirty="0" smtClean="0"/>
              <a:t>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/>
              <a:pPr/>
              <a:t>12</a:t>
            </a:fld>
            <a:endParaRPr lang="ja-JP" altLang="en-US"/>
          </a:p>
        </p:txBody>
      </p:sp>
      <p:pic>
        <p:nvPicPr>
          <p:cNvPr id="5" name="図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08920"/>
            <a:ext cx="8676456" cy="3675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891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andom T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441" y="1844824"/>
            <a:ext cx="2653239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Experiments</a:t>
            </a:r>
            <a:endParaRPr lang="ja-JP" altLang="en-US" sz="4000" dirty="0">
              <a:latin typeface="Meiryo" pitchFamily="34" charset="-128"/>
              <a:ea typeface="Meiryo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"/>
          </p:nvPr>
        </p:nvSpPr>
        <p:spPr>
          <a:xfrm>
            <a:off x="65708" y="1294408"/>
            <a:ext cx="6348536" cy="3816424"/>
          </a:xfrm>
        </p:spPr>
        <p:txBody>
          <a:bodyPr>
            <a:normAutofit lnSpcReduction="10000"/>
          </a:bodyPr>
          <a:lstStyle/>
          <a:p>
            <a:r>
              <a:rPr lang="en-US" altLang="ja-JP" sz="2400" dirty="0" smtClean="0">
                <a:latin typeface="Meiryo" pitchFamily="34" charset="-128"/>
                <a:ea typeface="Meiryo" pitchFamily="34" charset="-128"/>
                <a:cs typeface="Times New Roman" panose="02020603050405020304" pitchFamily="18" charset="0"/>
              </a:rPr>
              <a:t>Benchmark</a:t>
            </a:r>
          </a:p>
          <a:p>
            <a:pPr lvl="1"/>
            <a:r>
              <a:rPr lang="en-US" altLang="ja-JP" sz="2000" dirty="0" smtClean="0">
                <a:latin typeface="Meiryo" pitchFamily="34" charset="-128"/>
                <a:ea typeface="Meiryo" pitchFamily="34" charset="-128"/>
                <a:cs typeface="Times New Roman" panose="02020603050405020304" pitchFamily="18" charset="0"/>
              </a:rPr>
              <a:t>Standard T Graph (STG) Set</a:t>
            </a:r>
          </a:p>
          <a:p>
            <a:pPr lvl="2"/>
            <a:r>
              <a:rPr lang="en-US" altLang="ja-JP" sz="1800" dirty="0" smtClean="0">
                <a:latin typeface="Meiryo" pitchFamily="34" charset="-128"/>
                <a:ea typeface="Meiryo" pitchFamily="34" charset="-128"/>
                <a:cs typeface="Times New Roman" panose="02020603050405020304" pitchFamily="18" charset="0"/>
              </a:rPr>
              <a:t>http://www.kasahara.elec.waseda.ac.jp/schedule</a:t>
            </a:r>
          </a:p>
          <a:p>
            <a:pPr lvl="1"/>
            <a:r>
              <a:rPr lang="en-US" altLang="ja-JP" sz="2000" dirty="0" smtClean="0">
                <a:latin typeface="Meiryo" pitchFamily="34" charset="-128"/>
                <a:ea typeface="Meiryo" pitchFamily="34" charset="-128"/>
                <a:cs typeface="Times New Roman" panose="02020603050405020304" pitchFamily="18" charset="0"/>
              </a:rPr>
              <a:t>20 </a:t>
            </a:r>
            <a:r>
              <a:rPr lang="en-US" altLang="ja-JP" sz="2000" dirty="0">
                <a:latin typeface="Meiryo" pitchFamily="34" charset="-128"/>
                <a:ea typeface="Meiryo" pitchFamily="34" charset="-128"/>
                <a:cs typeface="Times New Roman" panose="02020603050405020304" pitchFamily="18" charset="0"/>
              </a:rPr>
              <a:t>task graphs with </a:t>
            </a:r>
            <a:r>
              <a:rPr lang="en-US" altLang="ja-JP" sz="2000" dirty="0" smtClean="0">
                <a:latin typeface="Meiryo" pitchFamily="34" charset="-128"/>
                <a:ea typeface="Meiryo" pitchFamily="34" charset="-128"/>
                <a:cs typeface="Times New Roman" panose="02020603050405020304" pitchFamily="18" charset="0"/>
              </a:rPr>
              <a:t>50 </a:t>
            </a:r>
            <a:r>
              <a:rPr lang="en-US" altLang="ja-JP" sz="2000" dirty="0" smtClean="0">
                <a:latin typeface="Meiryo" pitchFamily="34" charset="-128"/>
                <a:ea typeface="Meiryo" pitchFamily="34" charset="-128"/>
                <a:cs typeface="Times New Roman" panose="02020603050405020304" pitchFamily="18" charset="0"/>
              </a:rPr>
              <a:t>tasks</a:t>
            </a:r>
          </a:p>
          <a:p>
            <a:pPr lvl="1"/>
            <a:r>
              <a:rPr lang="en-US" altLang="ja-JP" sz="2000" dirty="0">
                <a:latin typeface="Meiryo" pitchFamily="34" charset="-128"/>
                <a:ea typeface="Meiryo" pitchFamily="34" charset="-128"/>
                <a:cs typeface="Times New Roman" panose="02020603050405020304" pitchFamily="18" charset="0"/>
              </a:rPr>
              <a:t>20 task graphs with </a:t>
            </a:r>
            <a:r>
              <a:rPr lang="en-US" altLang="ja-JP" sz="2000" dirty="0" smtClean="0">
                <a:latin typeface="Meiryo" pitchFamily="34" charset="-128"/>
                <a:ea typeface="Meiryo" pitchFamily="34" charset="-128"/>
                <a:cs typeface="Times New Roman" panose="02020603050405020304" pitchFamily="18" charset="0"/>
              </a:rPr>
              <a:t>100 tasks</a:t>
            </a:r>
            <a:endParaRPr lang="en-US" altLang="ja-JP" sz="2000" dirty="0" smtClean="0">
              <a:latin typeface="Meiryo" pitchFamily="34" charset="-128"/>
              <a:ea typeface="Meiryo" pitchFamily="34" charset="-128"/>
              <a:cs typeface="Times New Roman" panose="02020603050405020304" pitchFamily="18" charset="0"/>
            </a:endParaRPr>
          </a:p>
          <a:p>
            <a:r>
              <a:rPr lang="en-US" altLang="ja-JP" sz="2400" dirty="0" smtClean="0">
                <a:latin typeface="Meiryo" pitchFamily="34" charset="-128"/>
                <a:ea typeface="Meiryo" pitchFamily="34" charset="-128"/>
                <a:cs typeface="Times New Roman" panose="02020603050405020304" pitchFamily="18" charset="0"/>
              </a:rPr>
              <a:t>The number of cores:  </a:t>
            </a:r>
            <a:r>
              <a:rPr lang="en-US" altLang="ja-JP" sz="2400" dirty="0" smtClean="0">
                <a:latin typeface="Meiryo" pitchFamily="34" charset="-128"/>
                <a:ea typeface="Meiryo" pitchFamily="34" charset="-128"/>
                <a:cs typeface="Times New Roman" panose="02020603050405020304" pitchFamily="18" charset="0"/>
              </a:rPr>
              <a:t>4</a:t>
            </a:r>
            <a:endParaRPr lang="ja-JP" altLang="en-US" sz="2400" dirty="0" smtClean="0">
              <a:latin typeface="Meiryo" pitchFamily="34" charset="-128"/>
              <a:ea typeface="Meiryo" pitchFamily="34" charset="-128"/>
              <a:cs typeface="Times New Roman" panose="02020603050405020304" pitchFamily="18" charset="0"/>
            </a:endParaRPr>
          </a:p>
          <a:p>
            <a:r>
              <a:rPr lang="en-US" altLang="ja-JP" sz="2400" dirty="0" smtClean="0">
                <a:latin typeface="Meiryo" pitchFamily="34" charset="-128"/>
                <a:ea typeface="Meiryo" pitchFamily="34" charset="-128"/>
                <a:cs typeface="Times New Roman" panose="02020603050405020304" pitchFamily="18" charset="0"/>
              </a:rPr>
              <a:t>Compared methods</a:t>
            </a:r>
          </a:p>
          <a:p>
            <a:pPr lvl="1"/>
            <a:r>
              <a:rPr lang="en-US" altLang="ja-JP" sz="1800" dirty="0" smtClean="0">
                <a:latin typeface="Meiryo" pitchFamily="34" charset="-128"/>
                <a:ea typeface="Meiryo" pitchFamily="34" charset="-128"/>
                <a:cs typeface="Times New Roman" panose="02020603050405020304" pitchFamily="18" charset="0"/>
              </a:rPr>
              <a:t>PCS</a:t>
            </a:r>
            <a:r>
              <a:rPr lang="ja-JP" altLang="en-US" sz="1800" dirty="0" smtClean="0">
                <a:latin typeface="Meiryo" pitchFamily="34" charset="-128"/>
                <a:ea typeface="Meiryo" pitchFamily="34" charset="-128"/>
                <a:cs typeface="Times New Roman" panose="02020603050405020304" pitchFamily="18" charset="0"/>
              </a:rPr>
              <a:t>　</a:t>
            </a:r>
            <a:r>
              <a:rPr lang="en-US" altLang="ja-JP" sz="1800" dirty="0" smtClean="0">
                <a:latin typeface="Meiryo" pitchFamily="34" charset="-128"/>
                <a:ea typeface="Meiryo" pitchFamily="34" charset="-128"/>
                <a:cs typeface="Times New Roman" panose="02020603050405020304" pitchFamily="18" charset="0"/>
              </a:rPr>
              <a:t>algorithm            (</a:t>
            </a:r>
            <a:r>
              <a:rPr lang="en-US" altLang="ja-JP" sz="1800" dirty="0">
                <a:latin typeface="Meiryo" pitchFamily="34" charset="-128"/>
                <a:ea typeface="Meiryo" pitchFamily="34" charset="-128"/>
                <a:cs typeface="Times New Roman" panose="02020603050405020304" pitchFamily="18" charset="0"/>
              </a:rPr>
              <a:t>IJNC </a:t>
            </a:r>
            <a:r>
              <a:rPr lang="en-US" altLang="ja-JP" sz="1800" dirty="0" smtClean="0">
                <a:latin typeface="Meiryo" pitchFamily="34" charset="-128"/>
                <a:ea typeface="Meiryo" pitchFamily="34" charset="-128"/>
                <a:cs typeface="Times New Roman" panose="02020603050405020304" pitchFamily="18" charset="0"/>
              </a:rPr>
              <a:t>2014)</a:t>
            </a:r>
          </a:p>
          <a:p>
            <a:pPr lvl="1"/>
            <a:r>
              <a:rPr lang="en-US" altLang="ja-JP" sz="1800" dirty="0" smtClean="0">
                <a:latin typeface="Meiryo" pitchFamily="34" charset="-128"/>
                <a:ea typeface="Meiryo" pitchFamily="34" charset="-128"/>
                <a:cs typeface="Times New Roman" panose="02020603050405020304" pitchFamily="18" charset="0"/>
              </a:rPr>
              <a:t>Dual-mode algorithm  (APCCAS 2014)</a:t>
            </a:r>
          </a:p>
          <a:p>
            <a:pPr lvl="1"/>
            <a:r>
              <a:rPr lang="en-US" altLang="ja-JP" sz="1800" dirty="0" smtClean="0">
                <a:latin typeface="Meiryo" pitchFamily="34" charset="-128"/>
                <a:ea typeface="Meiryo" pitchFamily="34" charset="-128"/>
                <a:cs typeface="Times New Roman" panose="02020603050405020304" pitchFamily="18" charset="0"/>
              </a:rPr>
              <a:t>B&amp;B </a:t>
            </a:r>
            <a:r>
              <a:rPr lang="en-US" altLang="zh-CN" sz="1800" dirty="0" smtClean="0">
                <a:latin typeface="Meiryo" pitchFamily="34" charset="-128"/>
                <a:ea typeface="Meiryo" pitchFamily="34" charset="-128"/>
              </a:rPr>
              <a:t>(SASIMI 2016</a:t>
            </a:r>
            <a:r>
              <a:rPr lang="en-US" altLang="zh-CN" sz="1400" dirty="0" smtClean="0">
                <a:latin typeface="Meiryo" pitchFamily="34" charset="-128"/>
                <a:ea typeface="Meiryo" pitchFamily="34" charset="-128"/>
                <a:cs typeface="Times New Roman" panose="02020603050405020304" pitchFamily="18" charset="0"/>
              </a:rPr>
              <a:t>)</a:t>
            </a:r>
            <a:endParaRPr lang="en-US" altLang="ja-JP" sz="1800" dirty="0" smtClean="0">
              <a:latin typeface="Meiryo" pitchFamily="34" charset="-128"/>
              <a:ea typeface="Meiryo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7200" y="2989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/>
            </a:r>
            <a:br>
              <a:rPr kumimoji="1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</a:b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D3AF-DD5C-4316-9408-A55C3890F694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5501848"/>
            <a:ext cx="5760640" cy="9848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 smtClean="0">
                <a:latin typeface="Meiryo" pitchFamily="34" charset="-128"/>
                <a:ea typeface="Meiryo" pitchFamily="34" charset="-128"/>
              </a:rPr>
              <a:t>The parameter of proposed GA</a:t>
            </a:r>
            <a:endParaRPr lang="en-US" altLang="ja-JP" sz="1600" dirty="0" smtClean="0">
              <a:latin typeface="Meiryo" pitchFamily="34" charset="-128"/>
              <a:ea typeface="Meiryo" pitchFamily="34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sz="1400" dirty="0">
                <a:latin typeface="Meiryo" pitchFamily="34" charset="-128"/>
                <a:ea typeface="Meiryo" pitchFamily="34" charset="-128"/>
              </a:rPr>
              <a:t>50 iterations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sz="1400" dirty="0">
                <a:latin typeface="Meiryo" pitchFamily="34" charset="-128"/>
                <a:ea typeface="Meiryo" pitchFamily="34" charset="-128"/>
              </a:rPr>
              <a:t>16384 </a:t>
            </a:r>
            <a:r>
              <a:rPr lang="en-US" altLang="ja-JP" sz="1400" dirty="0" smtClean="0">
                <a:latin typeface="Meiryo" pitchFamily="34" charset="-128"/>
                <a:ea typeface="Meiryo" pitchFamily="34" charset="-128"/>
              </a:rPr>
              <a:t>population</a:t>
            </a:r>
            <a:endParaRPr lang="en-US" altLang="ja-JP" sz="1400" dirty="0" smtClean="0">
              <a:latin typeface="Meiryo" pitchFamily="34" charset="-128"/>
              <a:ea typeface="Meiryo" pitchFamily="34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sz="1400" dirty="0">
                <a:latin typeface="Meiryo" pitchFamily="34" charset="-128"/>
                <a:ea typeface="Meiryo" pitchFamily="34" charset="-128"/>
              </a:rPr>
              <a:t>Mutation </a:t>
            </a:r>
            <a:r>
              <a:rPr lang="en-US" altLang="ja-JP" sz="1400" dirty="0" smtClean="0">
                <a:latin typeface="Meiryo" pitchFamily="34" charset="-128"/>
                <a:ea typeface="Meiryo" pitchFamily="34" charset="-128"/>
              </a:rPr>
              <a:t>rate </a:t>
            </a:r>
            <a:r>
              <a:rPr lang="en-US" altLang="ja-JP" sz="1400" dirty="0" smtClean="0">
                <a:latin typeface="Meiryo" pitchFamily="34" charset="-128"/>
                <a:ea typeface="Meiryo" pitchFamily="34" charset="-128"/>
              </a:rPr>
              <a:t>5%</a:t>
            </a:r>
            <a:endParaRPr lang="en-US" altLang="ja-JP" sz="1400" dirty="0" smtClean="0">
              <a:latin typeface="Meiryo" pitchFamily="34" charset="-128"/>
              <a:ea typeface="Meiryo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389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/>
            <a:r>
              <a:rPr lang="en-US" altLang="ja-JP" sz="32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50 Tasks on 4 cores</a:t>
            </a:r>
            <a:endParaRPr lang="zh-CN" altLang="en-US" sz="32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/>
              <a:pPr/>
              <a:t>14</a:t>
            </a:fld>
            <a:endParaRPr lang="ja-JP" altLang="en-US"/>
          </a:p>
        </p:txBody>
      </p:sp>
      <p:graphicFrame>
        <p:nvGraphicFramePr>
          <p:cNvPr id="9" name="グラフ 8"/>
          <p:cNvGraphicFramePr/>
          <p:nvPr>
            <p:extLst>
              <p:ext uri="{D42A27DB-BD31-4B8C-83A1-F6EECF244321}">
                <p14:modId xmlns:p14="http://schemas.microsoft.com/office/powerpoint/2010/main" val="3503918916"/>
              </p:ext>
            </p:extLst>
          </p:nvPr>
        </p:nvGraphicFramePr>
        <p:xfrm>
          <a:off x="0" y="1124744"/>
          <a:ext cx="9144000" cy="5328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221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/>
            <a:r>
              <a:rPr lang="en-US" altLang="ja-JP" sz="32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100 Tasks on 4 cores</a:t>
            </a:r>
            <a:endParaRPr lang="zh-CN" altLang="en-US" sz="32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/>
              <a:pPr/>
              <a:t>15</a:t>
            </a:fld>
            <a:endParaRPr lang="ja-JP" altLang="en-US"/>
          </a:p>
        </p:txBody>
      </p:sp>
      <p:graphicFrame>
        <p:nvGraphicFramePr>
          <p:cNvPr id="5" name="グラフ 4"/>
          <p:cNvGraphicFramePr/>
          <p:nvPr>
            <p:extLst>
              <p:ext uri="{D42A27DB-BD31-4B8C-83A1-F6EECF244321}">
                <p14:modId xmlns:p14="http://schemas.microsoft.com/office/powerpoint/2010/main" val="402549176"/>
              </p:ext>
            </p:extLst>
          </p:nvPr>
        </p:nvGraphicFramePr>
        <p:xfrm>
          <a:off x="0" y="1196752"/>
          <a:ext cx="9144000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215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/>
            <a:r>
              <a:rPr lang="en-US" altLang="ja-JP" sz="32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Execution time</a:t>
            </a:r>
            <a:endParaRPr lang="zh-CN" altLang="en-US" sz="32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/>
              <a:pPr/>
              <a:t>16</a:t>
            </a:fld>
            <a:endParaRPr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041684"/>
              </p:ext>
            </p:extLst>
          </p:nvPr>
        </p:nvGraphicFramePr>
        <p:xfrm>
          <a:off x="260028" y="1412776"/>
          <a:ext cx="8640960" cy="475252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880320"/>
                <a:gridCol w="2880320"/>
                <a:gridCol w="2880320"/>
              </a:tblGrid>
              <a:tr h="680912"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 </a:t>
                      </a:r>
                      <a:endParaRPr lang="ja-JP" sz="2400" dirty="0"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4 cores</a:t>
                      </a:r>
                      <a:endParaRPr lang="ja-JP" sz="2400" dirty="0"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8 cores</a:t>
                      </a:r>
                      <a:endParaRPr lang="ja-JP" sz="2400" dirty="0"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marL="68580" marR="68580" marT="0" marB="0"/>
                </a:tc>
              </a:tr>
              <a:tr h="1014440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B&amp;B [19]</a:t>
                      </a:r>
                      <a:endParaRPr lang="ja-JP" sz="2400" dirty="0"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0.89 – 43,200 (suspended)</a:t>
                      </a:r>
                      <a:endParaRPr lang="ja-JP" sz="2400"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0.93 – 43,200 (suspended)</a:t>
                      </a:r>
                      <a:endParaRPr lang="ja-JP" sz="2400"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marL="68580" marR="68580" marT="0" marB="0"/>
                </a:tc>
              </a:tr>
              <a:tr h="680912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PCS [17]</a:t>
                      </a:r>
                      <a:endParaRPr lang="ja-JP" sz="2400" dirty="0"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&lt; 0.01</a:t>
                      </a:r>
                      <a:endParaRPr lang="ja-JP" sz="2400" dirty="0"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&lt; 0.01</a:t>
                      </a:r>
                      <a:endParaRPr lang="ja-JP" sz="2400"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marL="68580" marR="68580" marT="0" marB="0"/>
                </a:tc>
              </a:tr>
              <a:tr h="680912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Dual-mode [18]</a:t>
                      </a:r>
                      <a:endParaRPr lang="ja-JP" sz="2400"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&lt; 0.01</a:t>
                      </a:r>
                      <a:endParaRPr lang="ja-JP" sz="2400" dirty="0"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&lt; 0.01</a:t>
                      </a:r>
                      <a:endParaRPr lang="ja-JP" sz="2400"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marL="68580" marR="68580" marT="0" marB="0"/>
                </a:tc>
              </a:tr>
              <a:tr h="680912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GA (this work)</a:t>
                      </a:r>
                      <a:endParaRPr lang="ja-JP" sz="2400"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3.81 – 4.37</a:t>
                      </a:r>
                      <a:endParaRPr lang="ja-JP" sz="2400" dirty="0"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4.21 – 4.84</a:t>
                      </a:r>
                      <a:endParaRPr lang="ja-JP" sz="2400" dirty="0"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marL="68580" marR="68580" marT="0" marB="0"/>
                </a:tc>
              </a:tr>
              <a:tr h="1014440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Parallelized GA </a:t>
                      </a:r>
                      <a:endParaRPr lang="en-US" sz="2400" dirty="0" smtClean="0">
                        <a:solidFill>
                          <a:srgbClr val="FF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this work)</a:t>
                      </a:r>
                      <a:endParaRPr lang="ja-JP" sz="2400" dirty="0">
                        <a:solidFill>
                          <a:srgbClr val="FF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0.48 – 0.65</a:t>
                      </a:r>
                      <a:endParaRPr lang="ja-JP" sz="2400" dirty="0">
                        <a:solidFill>
                          <a:srgbClr val="FF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0.52 – 0.68</a:t>
                      </a:r>
                      <a:endParaRPr lang="ja-JP" sz="2400" dirty="0">
                        <a:solidFill>
                          <a:srgbClr val="FF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3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Conclusions &amp; Future</a:t>
            </a:r>
            <a:endParaRPr kumimoji="1" lang="ja-JP" altLang="en-US" sz="40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Conclusions</a:t>
            </a:r>
            <a:endParaRPr lang="en-US" altLang="ja-JP" sz="2800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We proposed </a:t>
            </a:r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 </a:t>
            </a:r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GA for </a:t>
            </a:r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the task scheduling problem </a:t>
            </a:r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with </a:t>
            </a:r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both task </a:t>
            </a:r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and </a:t>
            </a:r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data </a:t>
            </a:r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parallelism</a:t>
            </a:r>
          </a:p>
          <a:p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we proposed a new chromosome representation </a:t>
            </a:r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and </a:t>
            </a:r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corresponding genetic </a:t>
            </a:r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operators</a:t>
            </a:r>
          </a:p>
          <a:p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We also proposed a parallelization method for the genetic </a:t>
            </a:r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algorithm.</a:t>
            </a:r>
          </a:p>
          <a:p>
            <a:pPr marL="0" indent="0">
              <a:buNone/>
            </a:pP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Future</a:t>
            </a:r>
            <a:endParaRPr lang="en-US" altLang="ja-JP" sz="2800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we plan to extend our </a:t>
            </a:r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GA for </a:t>
            </a:r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scheduling problem </a:t>
            </a:r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with inter-task </a:t>
            </a:r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communication</a:t>
            </a:r>
            <a:endParaRPr lang="ja-JP" altLang="en-US" sz="2800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30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07704" y="2924944"/>
            <a:ext cx="5112568" cy="1008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8000" dirty="0" smtClean="0"/>
              <a:t>Questions?</a:t>
            </a:r>
            <a:endParaRPr kumimoji="1" lang="ja-JP" altLang="en-US" sz="8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/>
              <a:pPr/>
              <a:t>18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710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Backg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round</a:t>
            </a:r>
            <a:endParaRPr lang="ja-JP" altLang="en-US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/>
              <a:pPr/>
              <a:t>19</a:t>
            </a:fld>
            <a:endParaRPr lang="ja-JP" altLang="en-US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179512" y="1217344"/>
            <a:ext cx="8712968" cy="5256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Motivation</a:t>
            </a:r>
            <a:endParaRPr lang="en-US" altLang="ja-JP" sz="2400" b="1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2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Due </a:t>
            </a:r>
            <a:r>
              <a:rPr lang="en-US" altLang="ja-JP" sz="22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to the </a:t>
            </a:r>
            <a:r>
              <a:rPr lang="en-US" altLang="ja-JP" sz="22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rapid </a:t>
            </a:r>
            <a:r>
              <a:rPr lang="en-US" altLang="ja-JP" sz="22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spread of </a:t>
            </a:r>
            <a:r>
              <a:rPr lang="en-US" altLang="ja-JP" sz="22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many-cores, Task scheduling became more important than ever.</a:t>
            </a:r>
          </a:p>
          <a:p>
            <a:r>
              <a:rPr lang="en-US" altLang="ja-JP" sz="22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Consider </a:t>
            </a:r>
            <a:r>
              <a:rPr lang="en-US" altLang="ja-JP" sz="22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both task and data parallelism is a efficient way to fully utilize </a:t>
            </a:r>
            <a:r>
              <a:rPr lang="en-US" altLang="ja-JP" sz="22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multicores</a:t>
            </a:r>
            <a:endParaRPr lang="en-US" altLang="ja-JP" sz="22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2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</a:t>
            </a:r>
            <a:r>
              <a:rPr lang="en-US" altLang="ja-JP" sz="22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lthough Genetic </a:t>
            </a:r>
            <a:r>
              <a:rPr lang="en-US" altLang="ja-JP" sz="22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algorithm (GA) </a:t>
            </a:r>
            <a:r>
              <a:rPr lang="en-US" altLang="ja-JP" sz="22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are often </a:t>
            </a:r>
            <a:r>
              <a:rPr lang="en-US" altLang="ja-JP" sz="22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used for </a:t>
            </a:r>
            <a:r>
              <a:rPr lang="en-US" altLang="ja-JP" sz="22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scheduling, </a:t>
            </a:r>
            <a:r>
              <a:rPr lang="en-US" altLang="ja-JP" sz="22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few studies </a:t>
            </a:r>
            <a:r>
              <a:rPr lang="en-US" altLang="ja-JP" sz="22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consider both task and data parallelism</a:t>
            </a:r>
            <a:r>
              <a:rPr lang="en-US" altLang="ja-JP" sz="22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.</a:t>
            </a:r>
          </a:p>
          <a:p>
            <a:endParaRPr lang="en-US" altLang="ja-JP" sz="1200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0" indent="0">
              <a:buNone/>
            </a:pPr>
            <a:r>
              <a:rPr lang="en-US" altLang="ja-JP" sz="2800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Challenging</a:t>
            </a:r>
            <a:endParaRPr lang="en-US" altLang="ja-JP" sz="2400" b="1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2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This is a NP-hard problem</a:t>
            </a:r>
          </a:p>
          <a:p>
            <a:r>
              <a:rPr lang="en-US" altLang="ja-JP" sz="22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Aim to find </a:t>
            </a:r>
            <a:r>
              <a:rPr lang="en-US" altLang="ja-JP" sz="22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 </a:t>
            </a:r>
            <a:r>
              <a:rPr lang="en-US" altLang="ja-JP" sz="22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novel </a:t>
            </a:r>
            <a:r>
              <a:rPr lang="en-US" altLang="ja-JP" sz="22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 representation </a:t>
            </a:r>
            <a:r>
              <a:rPr lang="en-US" altLang="ja-JP" sz="22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for the chromosome of task scheduling </a:t>
            </a:r>
            <a:r>
              <a:rPr lang="en-US" altLang="ja-JP" sz="22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to </a:t>
            </a:r>
            <a:r>
              <a:rPr lang="en-US" altLang="ja-JP" sz="22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reduce the search space and improve the computing </a:t>
            </a:r>
            <a:r>
              <a:rPr lang="en-US" altLang="ja-JP" sz="22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speed.</a:t>
            </a:r>
          </a:p>
          <a:p>
            <a:pPr marL="457200" lvl="1" indent="0">
              <a:buNone/>
            </a:pPr>
            <a:endParaRPr lang="en-US" altLang="ja-JP" sz="2400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693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Backg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round</a:t>
            </a:r>
            <a:endParaRPr lang="ja-JP" altLang="en-US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179512" y="1217344"/>
            <a:ext cx="8712968" cy="5256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Due </a:t>
            </a:r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to the </a:t>
            </a:r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rapid </a:t>
            </a:r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spread of 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multi-cores</a:t>
            </a:r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, Task scheduling became more important than ever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.</a:t>
            </a:r>
          </a:p>
          <a:p>
            <a:endParaRPr lang="en-US" altLang="ja-JP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Consider </a:t>
            </a:r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both task and data parallelism is a efficient way to fully utilize 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multicores</a:t>
            </a:r>
          </a:p>
          <a:p>
            <a:endParaRPr lang="en-US" altLang="ja-JP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</a:t>
            </a:r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lthough Genetic 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algorithm (GA) </a:t>
            </a:r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are often </a:t>
            </a:r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used for </a:t>
            </a:r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scheduling, 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 study </a:t>
            </a:r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consider both task and data parallelism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.</a:t>
            </a:r>
          </a:p>
          <a:p>
            <a:endParaRPr lang="en-US" altLang="ja-JP" sz="1800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457200" lvl="1" indent="0">
              <a:buNone/>
            </a:pPr>
            <a:endParaRPr lang="en-US" altLang="ja-JP" sz="3600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596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>
                <a:latin typeface="Meiryo" pitchFamily="34" charset="-128"/>
                <a:ea typeface="Meiryo" pitchFamily="34" charset="-128"/>
              </a:rPr>
              <a:pPr/>
              <a:t>3</a:t>
            </a:fld>
            <a:endParaRPr lang="ja-JP" altLang="en-US">
              <a:latin typeface="Meiryo" pitchFamily="34" charset="-128"/>
              <a:ea typeface="Meiryo" pitchFamily="34" charset="-128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0" y="1217344"/>
            <a:ext cx="9127195" cy="5184576"/>
          </a:xfrm>
        </p:spPr>
        <p:txBody>
          <a:bodyPr>
            <a:noAutofit/>
          </a:bodyPr>
          <a:lstStyle/>
          <a:p>
            <a:r>
              <a:rPr lang="en-US" altLang="zh-CN" sz="2200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Genetic </a:t>
            </a:r>
            <a:r>
              <a:rPr lang="en-US" altLang="zh-CN" sz="2200" b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algorithms for task scheduling problem</a:t>
            </a:r>
          </a:p>
          <a:p>
            <a:pPr lvl="1"/>
            <a:r>
              <a:rPr lang="en-US" altLang="zh-CN" sz="1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F. </a:t>
            </a:r>
            <a:r>
              <a:rPr lang="en-US" altLang="zh-CN" sz="180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Omara</a:t>
            </a:r>
            <a:r>
              <a:rPr lang="en-US" altLang="zh-CN" sz="1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, M. </a:t>
            </a:r>
            <a:r>
              <a:rPr lang="en-US" altLang="zh-CN" sz="1800" dirty="0" err="1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Arafa</a:t>
            </a:r>
            <a:r>
              <a:rPr lang="en-US" altLang="zh-CN" sz="1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(JPDC) 2010</a:t>
            </a:r>
            <a:r>
              <a:rPr lang="ja-JP" altLang="en-US" sz="1800" baseline="30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　</a:t>
            </a:r>
            <a:endParaRPr lang="en-US" altLang="ja-JP" sz="1800" baseline="300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457200" lvl="1" indent="0">
              <a:buNone/>
            </a:pPr>
            <a:r>
              <a:rPr lang="en-US" altLang="ja-JP" sz="22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Proposed two </a:t>
            </a:r>
            <a:r>
              <a:rPr lang="en-US" altLang="ja-JP" sz="22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algorithms which mixed GA </a:t>
            </a:r>
            <a:r>
              <a:rPr lang="en-US" altLang="ja-JP" sz="22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and heuristic.</a:t>
            </a:r>
          </a:p>
          <a:p>
            <a:pPr lvl="1"/>
            <a:endParaRPr lang="en-US" altLang="ja-JP" sz="2400" baseline="30000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200" b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Task Scheduling in Multiprocessor System Using Genetic </a:t>
            </a:r>
            <a:r>
              <a:rPr lang="en-US" altLang="ja-JP" sz="2200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Algorithm</a:t>
            </a:r>
          </a:p>
          <a:p>
            <a:pPr lvl="1"/>
            <a:r>
              <a:rPr lang="en-US" altLang="zh-CN" sz="1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S. Gupta, G. </a:t>
            </a:r>
            <a:r>
              <a:rPr lang="en-US" altLang="zh-CN" sz="180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Agarwal</a:t>
            </a:r>
            <a:r>
              <a:rPr lang="en-US" altLang="zh-CN" sz="1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, V. </a:t>
            </a:r>
            <a:r>
              <a:rPr lang="en-US" altLang="zh-CN" sz="1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Kumar (ICMLC</a:t>
            </a:r>
            <a:r>
              <a:rPr lang="en-US" altLang="zh-CN" sz="1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), </a:t>
            </a:r>
            <a:r>
              <a:rPr lang="en-US" altLang="zh-CN" sz="1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2010</a:t>
            </a:r>
          </a:p>
          <a:p>
            <a:pPr marL="457200" lvl="1" indent="0">
              <a:buNone/>
            </a:pPr>
            <a:r>
              <a:rPr lang="en-US" altLang="ja-JP" sz="22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 GA for heterogeneous system.</a:t>
            </a:r>
            <a:endParaRPr lang="en-US" altLang="ja-JP" sz="22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lvl="1"/>
            <a:endParaRPr lang="en-US" altLang="ja-JP" sz="1800" dirty="0">
              <a:latin typeface="Meiryo" pitchFamily="34" charset="-128"/>
              <a:ea typeface="Meiryo" pitchFamily="34" charset="-128"/>
              <a:cs typeface="Times New Roman" panose="02020603050405020304" pitchFamily="18" charset="0"/>
            </a:endParaRPr>
          </a:p>
          <a:p>
            <a:pPr lvl="1"/>
            <a:endParaRPr lang="en-US" altLang="zh-CN" sz="1800" dirty="0" smtClean="0">
              <a:latin typeface="Meiryo" pitchFamily="34" charset="-128"/>
              <a:ea typeface="Meiryo" pitchFamily="34" charset="-128"/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Related Work</a:t>
            </a:r>
            <a:endParaRPr lang="ja-JP" altLang="ja-JP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51520" y="4221088"/>
            <a:ext cx="8568952" cy="19442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2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The </a:t>
            </a:r>
            <a:r>
              <a:rPr lang="en-US" altLang="ja-JP" sz="22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main distinction between them has been the chromosomal </a:t>
            </a:r>
            <a:r>
              <a:rPr lang="en-US" altLang="ja-JP" sz="22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representation.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2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 GA </a:t>
            </a:r>
            <a:r>
              <a:rPr lang="en-US" altLang="ja-JP" sz="22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consider both task and data parallelism</a:t>
            </a:r>
            <a:r>
              <a:rPr lang="en-US" altLang="ja-JP" sz="22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2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The exacting </a:t>
            </a:r>
            <a:r>
              <a:rPr lang="en-US" altLang="ja-JP" sz="22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chromosomal not appropriate </a:t>
            </a:r>
            <a:r>
              <a:rPr lang="en-US" altLang="ja-JP" sz="22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for scheduling with data-Parallel tasks </a:t>
            </a:r>
            <a:endParaRPr lang="en-US" altLang="ja-JP" sz="2200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87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Problem Definition</a:t>
            </a:r>
            <a:endParaRPr kumimoji="1" lang="ja-JP" altLang="en-US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pPr/>
              <a:t>4</a:t>
            </a:fld>
            <a:endParaRPr lang="ja-JP" altLang="en-US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053804" y="3446277"/>
            <a:ext cx="1526308" cy="69059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841362"/>
              </p:ext>
            </p:extLst>
          </p:nvPr>
        </p:nvGraphicFramePr>
        <p:xfrm>
          <a:off x="6804248" y="3292667"/>
          <a:ext cx="1512168" cy="1419225"/>
        </p:xfrm>
        <a:graphic>
          <a:graphicData uri="http://schemas.openxmlformats.org/drawingml/2006/table">
            <a:tbl>
              <a:tblPr/>
              <a:tblGrid>
                <a:gridCol w="378042"/>
                <a:gridCol w="378042"/>
                <a:gridCol w="378042"/>
                <a:gridCol w="378042"/>
              </a:tblGrid>
              <a:tr h="244827">
                <a:tc>
                  <a:txBody>
                    <a:bodyPr/>
                    <a:lstStyle/>
                    <a:p>
                      <a:pPr algn="l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t=0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82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Core 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T5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T5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</a:tr>
              <a:tr h="24482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Core 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T5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T5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</a:tr>
              <a:tr h="24482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Core 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T5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T5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</a:tr>
              <a:tr h="24482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Core 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テキスト ボックス 14"/>
          <p:cNvSpPr txBox="1"/>
          <p:nvPr/>
        </p:nvSpPr>
        <p:spPr>
          <a:xfrm>
            <a:off x="5264362" y="1944721"/>
            <a:ext cx="3888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Task </a:t>
            </a:r>
            <a:r>
              <a:rPr kumimoji="1" lang="en-US" altLang="ja-JP" sz="2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5</a:t>
            </a:r>
          </a:p>
          <a:p>
            <a:r>
              <a:rPr lang="en-US" altLang="ja-JP" sz="2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Execution time: 		</a:t>
            </a:r>
            <a:r>
              <a:rPr lang="en-US" altLang="ja-JP" sz="2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 20 </a:t>
            </a:r>
            <a:endParaRPr lang="en-US" altLang="ja-JP" sz="2000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Degree of data </a:t>
            </a:r>
            <a:r>
              <a:rPr lang="en-US" altLang="ja-JP" sz="2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parallelism: 3 </a:t>
            </a:r>
            <a:endParaRPr kumimoji="1" lang="ja-JP" altLang="en-US" sz="20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V="1">
            <a:off x="3772433" y="3913082"/>
            <a:ext cx="1020155" cy="84497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2427563" y="4893694"/>
            <a:ext cx="19495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Degree </a:t>
            </a:r>
            <a:r>
              <a:rPr lang="en-US" altLang="ja-JP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of data </a:t>
            </a:r>
            <a:endParaRPr lang="en-US" altLang="ja-JP" sz="2000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parallelism </a:t>
            </a:r>
            <a:endParaRPr lang="ja-JP" altLang="en-US" sz="20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 flipH="1" flipV="1">
            <a:off x="5087894" y="3913082"/>
            <a:ext cx="132182" cy="10267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4563489" y="5032194"/>
            <a:ext cx="19367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Execution </a:t>
            </a:r>
            <a:r>
              <a:rPr lang="en-US" altLang="ja-JP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time </a:t>
            </a:r>
            <a:endParaRPr lang="ja-JP" altLang="en-US" sz="20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 flipV="1">
            <a:off x="4958711" y="2534054"/>
            <a:ext cx="223523" cy="978732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グループ化 21"/>
          <p:cNvGrpSpPr/>
          <p:nvPr/>
        </p:nvGrpSpPr>
        <p:grpSpPr>
          <a:xfrm>
            <a:off x="1354255" y="2438165"/>
            <a:ext cx="4030544" cy="2124268"/>
            <a:chOff x="725749" y="1662570"/>
            <a:chExt cx="3024147" cy="1584176"/>
          </a:xfrm>
        </p:grpSpPr>
        <p:sp>
          <p:nvSpPr>
            <p:cNvPr id="23" name="円/楕円 22"/>
            <p:cNvSpPr/>
            <p:nvPr/>
          </p:nvSpPr>
          <p:spPr>
            <a:xfrm>
              <a:off x="1805869" y="2958714"/>
              <a:ext cx="288032" cy="288032"/>
            </a:xfrm>
            <a:prstGeom prst="ellipse">
              <a:avLst/>
            </a:prstGeom>
            <a:noFill/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kumimoji="1" lang="en-US" altLang="ja-JP" sz="2000" i="1" dirty="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E</a:t>
              </a:r>
              <a:endParaRPr kumimoji="1" lang="ja-JP" altLang="en-US" sz="2000" i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725749" y="1662570"/>
              <a:ext cx="3024147" cy="1338325"/>
              <a:chOff x="725749" y="1662570"/>
              <a:chExt cx="3024147" cy="1338325"/>
            </a:xfrm>
          </p:grpSpPr>
          <p:sp>
            <p:nvSpPr>
              <p:cNvPr id="25" name="円/楕円 24"/>
              <p:cNvSpPr/>
              <p:nvPr/>
            </p:nvSpPr>
            <p:spPr>
              <a:xfrm>
                <a:off x="1805869" y="1662570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i="1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S</a:t>
                </a:r>
                <a:endParaRPr kumimoji="1" lang="ja-JP" altLang="en-US" sz="2000" i="1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26" name="円/楕円 25"/>
              <p:cNvSpPr/>
              <p:nvPr/>
            </p:nvSpPr>
            <p:spPr>
              <a:xfrm>
                <a:off x="725749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1</a:t>
                </a:r>
                <a:endParaRPr kumimoji="1" lang="ja-JP" altLang="en-US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27" name="円/楕円 26"/>
              <p:cNvSpPr/>
              <p:nvPr/>
            </p:nvSpPr>
            <p:spPr>
              <a:xfrm>
                <a:off x="2396110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2</a:t>
                </a:r>
                <a:endParaRPr kumimoji="1" lang="ja-JP" altLang="en-US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28" name="円/楕円 27"/>
              <p:cNvSpPr/>
              <p:nvPr/>
            </p:nvSpPr>
            <p:spPr>
              <a:xfrm>
                <a:off x="180586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4</a:t>
                </a:r>
                <a:endParaRPr kumimoji="1" lang="ja-JP" altLang="en-US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29" name="円/楕円 28"/>
              <p:cNvSpPr/>
              <p:nvPr/>
            </p:nvSpPr>
            <p:spPr>
              <a:xfrm>
                <a:off x="290542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5</a:t>
                </a:r>
                <a:endParaRPr kumimoji="1" lang="ja-JP" altLang="en-US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cxnSp>
            <p:nvCxnSpPr>
              <p:cNvPr id="30" name="直線矢印コネクタ 29"/>
              <p:cNvCxnSpPr>
                <a:stCxn id="25" idx="3"/>
                <a:endCxn id="26" idx="0"/>
              </p:cNvCxnSpPr>
              <p:nvPr/>
            </p:nvCxnSpPr>
            <p:spPr>
              <a:xfrm flipH="1">
                <a:off x="869765" y="1908421"/>
                <a:ext cx="978285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30"/>
              <p:cNvCxnSpPr>
                <a:stCxn id="25" idx="5"/>
                <a:endCxn id="27" idx="0"/>
              </p:cNvCxnSpPr>
              <p:nvPr/>
            </p:nvCxnSpPr>
            <p:spPr>
              <a:xfrm>
                <a:off x="2051720" y="1908421"/>
                <a:ext cx="488406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矢印コネクタ 31"/>
              <p:cNvCxnSpPr>
                <a:stCxn id="27" idx="3"/>
                <a:endCxn id="28" idx="0"/>
              </p:cNvCxnSpPr>
              <p:nvPr/>
            </p:nvCxnSpPr>
            <p:spPr>
              <a:xfrm flipH="1">
                <a:off x="1949885" y="2344876"/>
                <a:ext cx="488406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矢印コネクタ 32"/>
              <p:cNvCxnSpPr>
                <a:stCxn id="27" idx="5"/>
                <a:endCxn id="29" idx="0"/>
              </p:cNvCxnSpPr>
              <p:nvPr/>
            </p:nvCxnSpPr>
            <p:spPr>
              <a:xfrm>
                <a:off x="2641961" y="2344876"/>
                <a:ext cx="407484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矢印コネクタ 33"/>
              <p:cNvCxnSpPr>
                <a:stCxn id="29" idx="4"/>
                <a:endCxn id="23" idx="7"/>
              </p:cNvCxnSpPr>
              <p:nvPr/>
            </p:nvCxnSpPr>
            <p:spPr>
              <a:xfrm flipH="1">
                <a:off x="2051720" y="2814698"/>
                <a:ext cx="99772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/>
              <p:cNvCxnSpPr>
                <a:stCxn id="28" idx="4"/>
                <a:endCxn id="23" idx="0"/>
              </p:cNvCxnSpPr>
              <p:nvPr/>
            </p:nvCxnSpPr>
            <p:spPr>
              <a:xfrm>
                <a:off x="1949885" y="2814698"/>
                <a:ext cx="0" cy="14401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矢印コネクタ 35"/>
              <p:cNvCxnSpPr>
                <a:stCxn id="26" idx="4"/>
                <a:endCxn id="41" idx="0"/>
              </p:cNvCxnSpPr>
              <p:nvPr/>
            </p:nvCxnSpPr>
            <p:spPr>
              <a:xfrm>
                <a:off x="869765" y="2387057"/>
                <a:ext cx="0" cy="139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テキスト ボックス 36"/>
              <p:cNvSpPr txBox="1"/>
              <p:nvPr/>
            </p:nvSpPr>
            <p:spPr>
              <a:xfrm>
                <a:off x="1010562" y="2135349"/>
                <a:ext cx="554891" cy="206572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( 3,</a:t>
                </a:r>
                <a:r>
                  <a:rPr lang="en-US" altLang="ja-JP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3</a:t>
                </a:r>
                <a:r>
                  <a:rPr kumimoji="1" lang="en-US" altLang="ja-JP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0)</a:t>
                </a:r>
                <a:endParaRPr kumimoji="1" lang="ja-JP" altLang="en-US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3195005" y="2567396"/>
                <a:ext cx="554891" cy="206572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( 3,20)</a:t>
                </a:r>
                <a:endParaRPr kumimoji="1" lang="ja-JP" altLang="en-US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2686013" y="2135349"/>
                <a:ext cx="603001" cy="206572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( 1,10 )</a:t>
                </a:r>
                <a:endParaRPr kumimoji="1" lang="ja-JP" altLang="en-US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2095772" y="2567396"/>
                <a:ext cx="603001" cy="206572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( 1,40 )</a:t>
                </a:r>
                <a:endParaRPr kumimoji="1" lang="ja-JP" altLang="en-US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41" name="円/楕円 40"/>
              <p:cNvSpPr/>
              <p:nvPr/>
            </p:nvSpPr>
            <p:spPr>
              <a:xfrm>
                <a:off x="72574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3</a:t>
                </a:r>
                <a:endParaRPr kumimoji="1" lang="ja-JP" altLang="en-US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cxnSp>
            <p:nvCxnSpPr>
              <p:cNvPr id="42" name="直線矢印コネクタ 41"/>
              <p:cNvCxnSpPr>
                <a:stCxn id="41" idx="4"/>
                <a:endCxn id="23" idx="1"/>
              </p:cNvCxnSpPr>
              <p:nvPr/>
            </p:nvCxnSpPr>
            <p:spPr>
              <a:xfrm>
                <a:off x="869765" y="2814698"/>
                <a:ext cx="97828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テキスト ボックス 42"/>
              <p:cNvSpPr txBox="1"/>
              <p:nvPr/>
            </p:nvSpPr>
            <p:spPr>
              <a:xfrm>
                <a:off x="1013781" y="2587720"/>
                <a:ext cx="603001" cy="206572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( 1,10 )</a:t>
                </a:r>
                <a:endParaRPr kumimoji="1" lang="ja-JP" altLang="en-US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</p:grpSp>
      </p:grpSp>
      <p:sp>
        <p:nvSpPr>
          <p:cNvPr id="44" name="テキスト ボックス 43"/>
          <p:cNvSpPr txBox="1"/>
          <p:nvPr/>
        </p:nvSpPr>
        <p:spPr>
          <a:xfrm>
            <a:off x="217272" y="1124744"/>
            <a:ext cx="8692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An application is modeled as an acyclic directed graph (DAG), so called a Task graph.</a:t>
            </a:r>
          </a:p>
        </p:txBody>
      </p:sp>
      <p:cxnSp>
        <p:nvCxnSpPr>
          <p:cNvPr id="45" name="直線矢印コネクタ 44"/>
          <p:cNvCxnSpPr>
            <a:stCxn id="46" idx="3"/>
            <a:endCxn id="26" idx="0"/>
          </p:cNvCxnSpPr>
          <p:nvPr/>
        </p:nvCxnSpPr>
        <p:spPr>
          <a:xfrm>
            <a:off x="1162660" y="2453480"/>
            <a:ext cx="383538" cy="5699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421752" y="2253425"/>
            <a:ext cx="7409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</a:t>
            </a:r>
            <a:r>
              <a:rPr lang="en-US" altLang="ja-JP" sz="2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ask</a:t>
            </a:r>
            <a:endParaRPr lang="ja-JP" altLang="en-US" sz="20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 flipV="1">
            <a:off x="1691680" y="4154695"/>
            <a:ext cx="663100" cy="55719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6"/>
          <p:cNvSpPr>
            <a:spLocks noChangeArrowheads="1"/>
          </p:cNvSpPr>
          <p:nvPr/>
        </p:nvSpPr>
        <p:spPr bwMode="auto">
          <a:xfrm>
            <a:off x="1143466" y="5661248"/>
            <a:ext cx="776623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ja-JP" sz="2400" dirty="0" smtClean="0">
                <a:solidFill>
                  <a:srgbClr val="C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Given:		Task graph, total cores numbers</a:t>
            </a:r>
          </a:p>
          <a:p>
            <a:pPr>
              <a:defRPr/>
            </a:pPr>
            <a:r>
              <a:rPr lang="en-US" altLang="ja-JP" sz="2400" dirty="0" smtClean="0">
                <a:solidFill>
                  <a:srgbClr val="C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Objective : 	minimize the overall schedule length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421752" y="4761675"/>
            <a:ext cx="2210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Flow dependence</a:t>
            </a:r>
            <a:endParaRPr lang="ja-JP" altLang="en-US" sz="20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557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6632"/>
            <a:ext cx="8892480" cy="706090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Genetic Algorithm Fundamentals</a:t>
            </a:r>
            <a:endParaRPr lang="zh-CN" altLang="en-US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>
                <a:latin typeface="Meiryo" pitchFamily="34" charset="-128"/>
                <a:ea typeface="Meiryo" pitchFamily="34" charset="-128"/>
              </a:rPr>
              <a:pPr/>
              <a:t>5</a:t>
            </a:fld>
            <a:endParaRPr lang="ja-JP" altLang="en-US">
              <a:latin typeface="Meiryo" pitchFamily="34" charset="-128"/>
              <a:ea typeface="Meiryo" pitchFamily="34" charset="-128"/>
            </a:endParaRPr>
          </a:p>
        </p:txBody>
      </p:sp>
      <p:sp>
        <p:nvSpPr>
          <p:cNvPr id="24" name="圆角矩形标注 23"/>
          <p:cNvSpPr/>
          <p:nvPr/>
        </p:nvSpPr>
        <p:spPr>
          <a:xfrm>
            <a:off x="3347443" y="1530157"/>
            <a:ext cx="5463504" cy="576064"/>
          </a:xfrm>
          <a:prstGeom prst="wedgeRoundRectCallout">
            <a:avLst>
              <a:gd name="adj1" fmla="val -63992"/>
              <a:gd name="adj2" fmla="val -3274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R</a:t>
            </a:r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andomly </a:t>
            </a:r>
            <a:r>
              <a:rPr lang="en-US" altLang="ja-JP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generated </a:t>
            </a:r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chromosomes</a:t>
            </a:r>
            <a:endParaRPr lang="zh-CN" altLang="en-US" sz="24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25" name="圆角矩形标注 24"/>
          <p:cNvSpPr/>
          <p:nvPr/>
        </p:nvSpPr>
        <p:spPr>
          <a:xfrm>
            <a:off x="3347443" y="2538269"/>
            <a:ext cx="5463504" cy="576064"/>
          </a:xfrm>
          <a:prstGeom prst="wedgeRoundRectCallout">
            <a:avLst>
              <a:gd name="adj1" fmla="val -63992"/>
              <a:gd name="adj2" fmla="val -3274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Evaluate chromosomes  </a:t>
            </a:r>
            <a:endParaRPr lang="zh-CN" altLang="en-US" sz="24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26" name="圆角矩形标注 25"/>
          <p:cNvSpPr/>
          <p:nvPr/>
        </p:nvSpPr>
        <p:spPr>
          <a:xfrm>
            <a:off x="3356968" y="3584481"/>
            <a:ext cx="5463504" cy="576064"/>
          </a:xfrm>
          <a:prstGeom prst="wedgeRoundRectCallout">
            <a:avLst>
              <a:gd name="adj1" fmla="val -63992"/>
              <a:gd name="adj2" fmla="val -3274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Chose chromosomes form </a:t>
            </a:r>
            <a:r>
              <a:rPr lang="en-US" altLang="ja-JP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population </a:t>
            </a:r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</a:t>
            </a:r>
            <a:endParaRPr lang="zh-CN" altLang="en-US" sz="24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27" name="圆角矩形标注 26"/>
          <p:cNvSpPr/>
          <p:nvPr/>
        </p:nvSpPr>
        <p:spPr>
          <a:xfrm>
            <a:off x="3371826" y="4626501"/>
            <a:ext cx="5463504" cy="576064"/>
          </a:xfrm>
          <a:prstGeom prst="wedgeRoundRectCallout">
            <a:avLst>
              <a:gd name="adj1" fmla="val -63992"/>
              <a:gd name="adj2" fmla="val -3274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Produce new chromosomes</a:t>
            </a:r>
            <a:endParaRPr lang="zh-CN" altLang="en-US" sz="24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467545" y="1327850"/>
            <a:ext cx="2163628" cy="4693438"/>
            <a:chOff x="467545" y="1327850"/>
            <a:chExt cx="2163628" cy="4693438"/>
          </a:xfrm>
        </p:grpSpPr>
        <p:sp>
          <p:nvSpPr>
            <p:cNvPr id="5" name="圆角矩形 4"/>
            <p:cNvSpPr/>
            <p:nvPr/>
          </p:nvSpPr>
          <p:spPr>
            <a:xfrm>
              <a:off x="470933" y="132785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Initialization</a:t>
              </a:r>
              <a:endParaRPr lang="zh-CN" altLang="en-US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70933" y="231272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Fitness Function</a:t>
              </a:r>
              <a:endParaRPr lang="zh-CN" altLang="en-US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67545" y="528829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Mutation</a:t>
              </a:r>
              <a:endPara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70933" y="4289703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Crossover</a:t>
              </a:r>
              <a:endParaRPr lang="zh-CN" altLang="en-US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11" name="直接箭头连接符 10"/>
            <p:cNvCxnSpPr>
              <a:stCxn id="5" idx="2"/>
              <a:endCxn id="6" idx="0"/>
            </p:cNvCxnSpPr>
            <p:nvPr/>
          </p:nvCxnSpPr>
          <p:spPr>
            <a:xfrm>
              <a:off x="1551053" y="2060848"/>
              <a:ext cx="0" cy="25187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18" idx="2"/>
              <a:endCxn id="9" idx="0"/>
            </p:cNvCxnSpPr>
            <p:nvPr/>
          </p:nvCxnSpPr>
          <p:spPr>
            <a:xfrm>
              <a:off x="1551053" y="4044305"/>
              <a:ext cx="0" cy="24539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9" idx="2"/>
              <a:endCxn id="8" idx="0"/>
            </p:cNvCxnSpPr>
            <p:nvPr/>
          </p:nvCxnSpPr>
          <p:spPr>
            <a:xfrm flipH="1">
              <a:off x="1547665" y="5022701"/>
              <a:ext cx="3388" cy="265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8" idx="1"/>
              <a:endCxn id="6" idx="1"/>
            </p:cNvCxnSpPr>
            <p:nvPr/>
          </p:nvCxnSpPr>
          <p:spPr>
            <a:xfrm rot="10800000" flipH="1">
              <a:off x="467545" y="2679219"/>
              <a:ext cx="3388" cy="2975570"/>
            </a:xfrm>
            <a:prstGeom prst="bentConnector3">
              <a:avLst>
                <a:gd name="adj1" fmla="val -6747344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圆角矩形 17"/>
            <p:cNvSpPr/>
            <p:nvPr/>
          </p:nvSpPr>
          <p:spPr>
            <a:xfrm>
              <a:off x="470933" y="3311307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Selection</a:t>
              </a:r>
              <a:endParaRPr lang="zh-CN" altLang="en-US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20" name="直接箭头连接符 19"/>
            <p:cNvCxnSpPr>
              <a:stCxn id="6" idx="2"/>
              <a:endCxn id="18" idx="0"/>
            </p:cNvCxnSpPr>
            <p:nvPr/>
          </p:nvCxnSpPr>
          <p:spPr>
            <a:xfrm>
              <a:off x="1551053" y="3045718"/>
              <a:ext cx="0" cy="265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圆角矩形标注 22"/>
          <p:cNvSpPr/>
          <p:nvPr/>
        </p:nvSpPr>
        <p:spPr>
          <a:xfrm>
            <a:off x="3381351" y="5562605"/>
            <a:ext cx="5463504" cy="576064"/>
          </a:xfrm>
          <a:prstGeom prst="wedgeRoundRectCallout">
            <a:avLst>
              <a:gd name="adj1" fmla="val -63992"/>
              <a:gd name="adj2" fmla="val -3274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R</a:t>
            </a:r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andomly alter </a:t>
            </a:r>
            <a:r>
              <a:rPr lang="en-US" altLang="ja-JP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chromosomes</a:t>
            </a:r>
            <a:endParaRPr lang="en-US" altLang="zh-CN" sz="2400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78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Proposed chromosomal </a:t>
            </a:r>
            <a:r>
              <a:rPr lang="en-US" altLang="ja-JP" sz="36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representation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/>
              <a:pPr/>
              <a:t>6</a:t>
            </a:fld>
            <a:endParaRPr lang="ja-JP" altLang="en-US"/>
          </a:p>
        </p:txBody>
      </p:sp>
      <p:grpSp>
        <p:nvGrpSpPr>
          <p:cNvPr id="7" name="グループ化 21"/>
          <p:cNvGrpSpPr/>
          <p:nvPr/>
        </p:nvGrpSpPr>
        <p:grpSpPr>
          <a:xfrm>
            <a:off x="5076056" y="2347223"/>
            <a:ext cx="4061869" cy="2182569"/>
            <a:chOff x="725749" y="1662570"/>
            <a:chExt cx="3117983" cy="1584176"/>
          </a:xfrm>
        </p:grpSpPr>
        <p:sp>
          <p:nvSpPr>
            <p:cNvPr id="8" name="円/楕円 22"/>
            <p:cNvSpPr/>
            <p:nvPr/>
          </p:nvSpPr>
          <p:spPr>
            <a:xfrm>
              <a:off x="1805869" y="2958714"/>
              <a:ext cx="288032" cy="288032"/>
            </a:xfrm>
            <a:prstGeom prst="ellipse">
              <a:avLst/>
            </a:prstGeom>
            <a:noFill/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kumimoji="1" lang="en-US" altLang="ja-JP" sz="2400" i="1" dirty="0" smtClean="0">
                  <a:latin typeface="+mj-lt"/>
                  <a:cs typeface="Times New Roman" pitchFamily="18" charset="0"/>
                </a:rPr>
                <a:t>E</a:t>
              </a:r>
              <a:endParaRPr kumimoji="1" lang="ja-JP" altLang="en-US" sz="2400" i="1" dirty="0"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9" name="グループ化 23"/>
            <p:cNvGrpSpPr/>
            <p:nvPr/>
          </p:nvGrpSpPr>
          <p:grpSpPr>
            <a:xfrm>
              <a:off x="725749" y="1662570"/>
              <a:ext cx="3117983" cy="1338325"/>
              <a:chOff x="725749" y="1662570"/>
              <a:chExt cx="3117983" cy="1338325"/>
            </a:xfrm>
          </p:grpSpPr>
          <p:sp>
            <p:nvSpPr>
              <p:cNvPr id="10" name="円/楕円 24"/>
              <p:cNvSpPr/>
              <p:nvPr/>
            </p:nvSpPr>
            <p:spPr>
              <a:xfrm>
                <a:off x="1805869" y="1662570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400" i="1" dirty="0" smtClean="0">
                    <a:latin typeface="+mj-lt"/>
                    <a:cs typeface="Times New Roman" pitchFamily="18" charset="0"/>
                  </a:rPr>
                  <a:t>S</a:t>
                </a:r>
                <a:endParaRPr kumimoji="1" lang="ja-JP" altLang="en-US" sz="2400" i="1" dirty="0"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11" name="円/楕円 25"/>
              <p:cNvSpPr/>
              <p:nvPr/>
            </p:nvSpPr>
            <p:spPr>
              <a:xfrm>
                <a:off x="725749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400" dirty="0" smtClean="0">
                    <a:latin typeface="+mj-lt"/>
                    <a:cs typeface="Times New Roman" pitchFamily="18" charset="0"/>
                  </a:rPr>
                  <a:t>1</a:t>
                </a:r>
                <a:endParaRPr kumimoji="1" lang="ja-JP" altLang="en-US" sz="2400" dirty="0"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12" name="円/楕円 26"/>
              <p:cNvSpPr/>
              <p:nvPr/>
            </p:nvSpPr>
            <p:spPr>
              <a:xfrm>
                <a:off x="2396110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400" dirty="0" smtClean="0">
                    <a:latin typeface="+mj-lt"/>
                    <a:cs typeface="Times New Roman" pitchFamily="18" charset="0"/>
                  </a:rPr>
                  <a:t>2</a:t>
                </a:r>
                <a:endParaRPr kumimoji="1" lang="ja-JP" altLang="en-US" sz="2400" dirty="0"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13" name="円/楕円 27"/>
              <p:cNvSpPr/>
              <p:nvPr/>
            </p:nvSpPr>
            <p:spPr>
              <a:xfrm>
                <a:off x="180586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400" dirty="0" smtClean="0">
                    <a:latin typeface="+mj-lt"/>
                    <a:cs typeface="Times New Roman" pitchFamily="18" charset="0"/>
                  </a:rPr>
                  <a:t>4</a:t>
                </a:r>
                <a:endParaRPr kumimoji="1" lang="ja-JP" altLang="en-US" sz="2400" dirty="0"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14" name="円/楕円 28"/>
              <p:cNvSpPr/>
              <p:nvPr/>
            </p:nvSpPr>
            <p:spPr>
              <a:xfrm>
                <a:off x="290542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400" dirty="0" smtClean="0">
                    <a:latin typeface="+mj-lt"/>
                    <a:cs typeface="Times New Roman" pitchFamily="18" charset="0"/>
                  </a:rPr>
                  <a:t>5</a:t>
                </a:r>
                <a:endParaRPr kumimoji="1" lang="ja-JP" altLang="en-US" sz="2400" dirty="0"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15" name="直線矢印コネクタ 29"/>
              <p:cNvCxnSpPr>
                <a:stCxn id="10" idx="3"/>
                <a:endCxn id="11" idx="0"/>
              </p:cNvCxnSpPr>
              <p:nvPr/>
            </p:nvCxnSpPr>
            <p:spPr>
              <a:xfrm flipH="1">
                <a:off x="869765" y="1908421"/>
                <a:ext cx="978285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矢印コネクタ 30"/>
              <p:cNvCxnSpPr>
                <a:stCxn id="10" idx="5"/>
                <a:endCxn id="12" idx="0"/>
              </p:cNvCxnSpPr>
              <p:nvPr/>
            </p:nvCxnSpPr>
            <p:spPr>
              <a:xfrm>
                <a:off x="2051720" y="1908421"/>
                <a:ext cx="488406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矢印コネクタ 31"/>
              <p:cNvCxnSpPr>
                <a:stCxn id="12" idx="3"/>
                <a:endCxn id="13" idx="0"/>
              </p:cNvCxnSpPr>
              <p:nvPr/>
            </p:nvCxnSpPr>
            <p:spPr>
              <a:xfrm flipH="1">
                <a:off x="1949885" y="2344876"/>
                <a:ext cx="488406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矢印コネクタ 32"/>
              <p:cNvCxnSpPr>
                <a:stCxn id="12" idx="5"/>
                <a:endCxn id="14" idx="0"/>
              </p:cNvCxnSpPr>
              <p:nvPr/>
            </p:nvCxnSpPr>
            <p:spPr>
              <a:xfrm>
                <a:off x="2641961" y="2344876"/>
                <a:ext cx="407484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矢印コネクタ 33"/>
              <p:cNvCxnSpPr>
                <a:stCxn id="14" idx="4"/>
                <a:endCxn id="8" idx="7"/>
              </p:cNvCxnSpPr>
              <p:nvPr/>
            </p:nvCxnSpPr>
            <p:spPr>
              <a:xfrm flipH="1">
                <a:off x="2051720" y="2814698"/>
                <a:ext cx="99772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矢印コネクタ 34"/>
              <p:cNvCxnSpPr>
                <a:stCxn id="13" idx="4"/>
                <a:endCxn id="8" idx="0"/>
              </p:cNvCxnSpPr>
              <p:nvPr/>
            </p:nvCxnSpPr>
            <p:spPr>
              <a:xfrm>
                <a:off x="1949885" y="2814698"/>
                <a:ext cx="0" cy="14401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矢印コネクタ 35"/>
              <p:cNvCxnSpPr>
                <a:stCxn id="11" idx="4"/>
                <a:endCxn id="26" idx="0"/>
              </p:cNvCxnSpPr>
              <p:nvPr/>
            </p:nvCxnSpPr>
            <p:spPr>
              <a:xfrm>
                <a:off x="869765" y="2387057"/>
                <a:ext cx="0" cy="139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テキスト ボックス 36"/>
              <p:cNvSpPr txBox="1"/>
              <p:nvPr/>
            </p:nvSpPr>
            <p:spPr>
              <a:xfrm>
                <a:off x="1010562" y="2114601"/>
                <a:ext cx="648727" cy="248069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 smtClean="0">
                    <a:latin typeface="+mj-lt"/>
                    <a:cs typeface="Times New Roman" pitchFamily="18" charset="0"/>
                  </a:rPr>
                  <a:t>( 3,</a:t>
                </a:r>
                <a:r>
                  <a:rPr lang="en-US" altLang="ja-JP" sz="2000" dirty="0" smtClean="0">
                    <a:latin typeface="+mj-lt"/>
                    <a:cs typeface="Times New Roman" pitchFamily="18" charset="0"/>
                  </a:rPr>
                  <a:t>3</a:t>
                </a:r>
                <a:r>
                  <a:rPr kumimoji="1" lang="en-US" altLang="ja-JP" sz="2000" dirty="0" smtClean="0">
                    <a:latin typeface="+mj-lt"/>
                    <a:cs typeface="Times New Roman" pitchFamily="18" charset="0"/>
                  </a:rPr>
                  <a:t>0)</a:t>
                </a:r>
                <a:endParaRPr kumimoji="1" lang="ja-JP" altLang="en-US" sz="2000" dirty="0"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23" name="テキスト ボックス 37"/>
              <p:cNvSpPr txBox="1"/>
              <p:nvPr/>
            </p:nvSpPr>
            <p:spPr>
              <a:xfrm>
                <a:off x="3195005" y="2546648"/>
                <a:ext cx="648727" cy="248069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 smtClean="0">
                    <a:latin typeface="+mj-lt"/>
                    <a:cs typeface="Times New Roman" pitchFamily="18" charset="0"/>
                  </a:rPr>
                  <a:t>( 3,20)</a:t>
                </a:r>
                <a:endParaRPr kumimoji="1" lang="ja-JP" altLang="en-US" sz="2000" dirty="0"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24" name="テキスト ボックス 38"/>
              <p:cNvSpPr txBox="1"/>
              <p:nvPr/>
            </p:nvSpPr>
            <p:spPr>
              <a:xfrm>
                <a:off x="2686013" y="2114601"/>
                <a:ext cx="699239" cy="248069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 smtClean="0">
                    <a:latin typeface="+mj-lt"/>
                    <a:cs typeface="Times New Roman" pitchFamily="18" charset="0"/>
                  </a:rPr>
                  <a:t>( 1,10 )</a:t>
                </a:r>
                <a:endParaRPr kumimoji="1" lang="ja-JP" altLang="en-US" sz="2000" dirty="0"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25" name="テキスト ボックス 39"/>
              <p:cNvSpPr txBox="1"/>
              <p:nvPr/>
            </p:nvSpPr>
            <p:spPr>
              <a:xfrm>
                <a:off x="2095772" y="2546648"/>
                <a:ext cx="699239" cy="248069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 smtClean="0">
                    <a:latin typeface="+mj-lt"/>
                    <a:cs typeface="Times New Roman" pitchFamily="18" charset="0"/>
                  </a:rPr>
                  <a:t>( 1,40 )</a:t>
                </a:r>
                <a:endParaRPr kumimoji="1" lang="ja-JP" altLang="en-US" sz="2000" dirty="0"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26" name="円/楕円 40"/>
              <p:cNvSpPr/>
              <p:nvPr/>
            </p:nvSpPr>
            <p:spPr>
              <a:xfrm>
                <a:off x="72574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400" dirty="0" smtClean="0">
                    <a:latin typeface="+mj-lt"/>
                    <a:cs typeface="Times New Roman" pitchFamily="18" charset="0"/>
                  </a:rPr>
                  <a:t>3</a:t>
                </a:r>
                <a:endParaRPr kumimoji="1" lang="ja-JP" altLang="en-US" sz="2400" dirty="0"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27" name="直線矢印コネクタ 41"/>
              <p:cNvCxnSpPr>
                <a:stCxn id="26" idx="4"/>
                <a:endCxn id="8" idx="1"/>
              </p:cNvCxnSpPr>
              <p:nvPr/>
            </p:nvCxnSpPr>
            <p:spPr>
              <a:xfrm>
                <a:off x="869765" y="2814698"/>
                <a:ext cx="97828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テキスト ボックス 42"/>
              <p:cNvSpPr txBox="1"/>
              <p:nvPr/>
            </p:nvSpPr>
            <p:spPr>
              <a:xfrm>
                <a:off x="1013781" y="2566973"/>
                <a:ext cx="699239" cy="248069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 smtClean="0">
                    <a:latin typeface="+mj-lt"/>
                    <a:cs typeface="Times New Roman" pitchFamily="18" charset="0"/>
                  </a:rPr>
                  <a:t>( 1,10 )</a:t>
                </a:r>
                <a:endParaRPr kumimoji="1" lang="ja-JP" altLang="en-US" sz="2000" dirty="0">
                  <a:latin typeface="+mj-lt"/>
                  <a:cs typeface="Times New Roman" pitchFamily="18" charset="0"/>
                </a:endParaRPr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391651" y="1271569"/>
            <a:ext cx="803369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propose a novel chromosomal </a:t>
            </a:r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representation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solidFill>
                  <a:srgbClr val="FF0000"/>
                </a:solidFill>
              </a:rPr>
              <a:t>The </a:t>
            </a:r>
            <a:r>
              <a:rPr lang="en-US" altLang="ja-JP" sz="2400" dirty="0">
                <a:solidFill>
                  <a:srgbClr val="FF0000"/>
                </a:solidFill>
              </a:rPr>
              <a:t>ordering of task </a:t>
            </a:r>
            <a:r>
              <a:rPr lang="en-US" altLang="ja-JP" sz="2400" dirty="0" smtClean="0">
                <a:solidFill>
                  <a:srgbClr val="FF0000"/>
                </a:solidFill>
              </a:rPr>
              <a:t>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solidFill>
                  <a:srgbClr val="FF0000"/>
                </a:solidFill>
              </a:rPr>
              <a:t>Without </a:t>
            </a:r>
            <a:r>
              <a:rPr lang="en-US" altLang="ja-JP" sz="2400" dirty="0">
                <a:solidFill>
                  <a:srgbClr val="FF0000"/>
                </a:solidFill>
              </a:rPr>
              <a:t>mapping </a:t>
            </a:r>
            <a:r>
              <a:rPr lang="en-US" altLang="ja-JP" sz="2400" dirty="0" smtClean="0">
                <a:solidFill>
                  <a:srgbClr val="FF0000"/>
                </a:solidFill>
              </a:rPr>
              <a:t>information</a:t>
            </a: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509680"/>
              </p:ext>
            </p:extLst>
          </p:nvPr>
        </p:nvGraphicFramePr>
        <p:xfrm>
          <a:off x="1871572" y="3140968"/>
          <a:ext cx="3031000" cy="5791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06200"/>
                <a:gridCol w="606200"/>
                <a:gridCol w="606200"/>
                <a:gridCol w="606200"/>
                <a:gridCol w="606200"/>
              </a:tblGrid>
              <a:tr h="360040">
                <a:tc>
                  <a:txBody>
                    <a:bodyPr/>
                    <a:lstStyle/>
                    <a:p>
                      <a:r>
                        <a:rPr lang="en-US" altLang="ja-JP" sz="3200" dirty="0" smtClean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3200" dirty="0" smtClean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3200" dirty="0" smtClean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正方形/長方形 31"/>
          <p:cNvSpPr/>
          <p:nvPr/>
        </p:nvSpPr>
        <p:spPr>
          <a:xfrm>
            <a:off x="121916" y="3152075"/>
            <a:ext cx="1683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Example:</a:t>
            </a:r>
            <a:endParaRPr lang="zh-CN" altLang="en-US" sz="28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963653" y="4012552"/>
            <a:ext cx="375776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Means task </a:t>
            </a:r>
            <a:r>
              <a:rPr lang="en-US" altLang="ja-JP" sz="2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 is scheduled first.</a:t>
            </a:r>
          </a:p>
          <a:p>
            <a:r>
              <a:rPr lang="en-US" altLang="ja-JP" sz="2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Next is task 2.</a:t>
            </a:r>
          </a:p>
          <a:p>
            <a:r>
              <a:rPr lang="en-US" altLang="ja-JP" sz="2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And so on… </a:t>
            </a:r>
            <a:endParaRPr lang="en-US" altLang="ja-JP" sz="20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06330" y="5517232"/>
            <a:ext cx="8230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Note:</a:t>
            </a:r>
            <a:r>
              <a:rPr lang="ja-JP" altLang="en-US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　</a:t>
            </a:r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Due </a:t>
            </a:r>
            <a:r>
              <a:rPr lang="en-US" altLang="ja-JP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to the task </a:t>
            </a:r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dependency, </a:t>
            </a:r>
            <a:r>
              <a:rPr lang="en-US" altLang="ja-JP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Not all </a:t>
            </a:r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random chromosomes are valid.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11574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Initialization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212036" y="4287772"/>
            <a:ext cx="20639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latin typeface="Meiryo" pitchFamily="34" charset="-128"/>
                <a:ea typeface="Meiryo" pitchFamily="34" charset="-128"/>
              </a:rPr>
              <a:t>T1</a:t>
            </a:r>
            <a:r>
              <a:rPr lang="ja-JP" altLang="en-US" sz="1100" dirty="0" smtClean="0">
                <a:latin typeface="Meiryo" pitchFamily="34" charset="-128"/>
                <a:ea typeface="Meiryo" pitchFamily="34" charset="-128"/>
              </a:rPr>
              <a:t>の実行順の計算：</a:t>
            </a:r>
            <a:endParaRPr lang="en-US" altLang="ja-JP" sz="1100" dirty="0" smtClean="0">
              <a:latin typeface="Meiryo" pitchFamily="34" charset="-128"/>
              <a:ea typeface="Meiryo" pitchFamily="34" charset="-128"/>
            </a:endParaRPr>
          </a:p>
          <a:p>
            <a:r>
              <a:rPr lang="en-US" altLang="zh-CN" sz="1100" dirty="0" smtClean="0">
                <a:latin typeface="Meiryo" pitchFamily="34" charset="-128"/>
                <a:ea typeface="Meiryo" pitchFamily="34" charset="-128"/>
              </a:rPr>
              <a:t>T1</a:t>
            </a:r>
            <a:r>
              <a:rPr lang="ja-JP" altLang="en-US" sz="1100" dirty="0" smtClean="0">
                <a:latin typeface="Meiryo" pitchFamily="34" charset="-128"/>
                <a:ea typeface="Meiryo" pitchFamily="34" charset="-128"/>
              </a:rPr>
              <a:t>の親はないので</a:t>
            </a:r>
            <a:endParaRPr lang="en-US" altLang="ja-JP" sz="1100" dirty="0" smtClean="0">
              <a:latin typeface="Meiryo" pitchFamily="34" charset="-128"/>
              <a:ea typeface="Meiryo" pitchFamily="34" charset="-128"/>
            </a:endParaRPr>
          </a:p>
          <a:p>
            <a:r>
              <a:rPr lang="en-US" altLang="zh-CN" sz="1100" dirty="0" smtClean="0">
                <a:latin typeface="Meiryo" pitchFamily="34" charset="-128"/>
                <a:ea typeface="Meiryo" pitchFamily="34" charset="-128"/>
              </a:rPr>
              <a:t>1~1</a:t>
            </a:r>
            <a:r>
              <a:rPr lang="ja-JP" altLang="en-US" sz="1100" dirty="0" smtClean="0">
                <a:latin typeface="Meiryo" pitchFamily="34" charset="-128"/>
                <a:ea typeface="Meiryo" pitchFamily="34" charset="-128"/>
              </a:rPr>
              <a:t>の整数を選択</a:t>
            </a:r>
            <a:endParaRPr lang="en-US" altLang="zh-CN" sz="1100" dirty="0" smtClean="0">
              <a:latin typeface="Meiryo" pitchFamily="34" charset="-128"/>
              <a:ea typeface="Meiryo" pitchFamily="34" charset="-12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60051" y="2014668"/>
            <a:ext cx="6478340" cy="42627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altLang="ja-JP" sz="2400" b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Our strategy</a:t>
            </a:r>
            <a:r>
              <a:rPr lang="en-US" altLang="ja-JP" sz="2400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200" dirty="0" smtClean="0">
                <a:ea typeface="Arial Unicode MS" panose="020B0604020202020204" pitchFamily="50" charset="-128"/>
                <a:cs typeface="Arial Unicode MS" panose="020B0604020202020204" pitchFamily="50" charset="-128"/>
              </a:rPr>
              <a:t>Select tasks by ID order</a:t>
            </a:r>
            <a:r>
              <a:rPr lang="en-US" altLang="ja-JP" sz="2200" dirty="0">
                <a:ea typeface="Arial Unicode MS" panose="020B0604020202020204" pitchFamily="50" charset="-128"/>
                <a:cs typeface="Arial Unicode MS" panose="020B0604020202020204" pitchFamily="50" charset="-128"/>
              </a:rPr>
              <a:t>, </a:t>
            </a:r>
            <a:r>
              <a:rPr lang="en-US" altLang="ja-JP" sz="2200" dirty="0" smtClean="0">
                <a:ea typeface="Arial Unicode MS" panose="020B0604020202020204" pitchFamily="50" charset="-128"/>
                <a:cs typeface="Arial Unicode MS" panose="020B0604020202020204" pitchFamily="50" charset="-128"/>
              </a:rPr>
              <a:t>determine </a:t>
            </a:r>
            <a:r>
              <a:rPr lang="en-US" altLang="ja-JP" sz="2200" dirty="0">
                <a:ea typeface="Arial Unicode MS" panose="020B0604020202020204" pitchFamily="50" charset="-128"/>
                <a:cs typeface="Arial Unicode MS" panose="020B0604020202020204" pitchFamily="50" charset="-128"/>
              </a:rPr>
              <a:t>the </a:t>
            </a:r>
            <a:r>
              <a:rPr lang="en-US" altLang="ja-JP" sz="2200" dirty="0" smtClean="0">
                <a:ea typeface="Arial Unicode MS" panose="020B0604020202020204" pitchFamily="50" charset="-128"/>
                <a:cs typeface="Arial Unicode MS" panose="020B0604020202020204" pitchFamily="50" charset="-128"/>
              </a:rPr>
              <a:t>upper </a:t>
            </a:r>
            <a:r>
              <a:rPr lang="en-US" altLang="ja-JP" sz="2200" dirty="0">
                <a:ea typeface="Arial Unicode MS" panose="020B0604020202020204" pitchFamily="50" charset="-128"/>
                <a:cs typeface="Arial Unicode MS" panose="020B0604020202020204" pitchFamily="50" charset="-128"/>
              </a:rPr>
              <a:t>and lower limits of </a:t>
            </a:r>
            <a:r>
              <a:rPr lang="en-US" altLang="ja-JP" sz="2200" dirty="0" smtClean="0">
                <a:ea typeface="Arial Unicode MS" panose="020B0604020202020204" pitchFamily="50" charset="-128"/>
                <a:cs typeface="Arial Unicode MS" panose="020B0604020202020204" pitchFamily="50" charset="-128"/>
              </a:rPr>
              <a:t>execution </a:t>
            </a:r>
            <a:r>
              <a:rPr lang="en-US" altLang="ja-JP" sz="2200" dirty="0">
                <a:ea typeface="Arial Unicode MS" panose="020B0604020202020204" pitchFamily="50" charset="-128"/>
                <a:cs typeface="Arial Unicode MS" panose="020B0604020202020204" pitchFamily="50" charset="-128"/>
              </a:rPr>
              <a:t>order. </a:t>
            </a:r>
            <a:endParaRPr lang="en-US" altLang="ja-JP" sz="2200" dirty="0" smtClean="0"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200" dirty="0" smtClean="0">
                <a:ea typeface="Arial Unicode MS" panose="020B0604020202020204" pitchFamily="50" charset="-128"/>
                <a:cs typeface="Arial Unicode MS" panose="020B0604020202020204" pitchFamily="50" charset="-128"/>
              </a:rPr>
              <a:t>Upper limits: the 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200" dirty="0">
                <a:ea typeface="Arial Unicode MS" panose="020B0604020202020204" pitchFamily="50" charset="-128"/>
                <a:cs typeface="Arial Unicode MS" panose="020B0604020202020204" pitchFamily="50" charset="-128"/>
              </a:rPr>
              <a:t>lower limits: </a:t>
            </a:r>
            <a:r>
              <a:rPr lang="en-US" altLang="ja-JP" sz="2200" dirty="0" smtClean="0">
                <a:ea typeface="Arial Unicode MS" panose="020B0604020202020204" pitchFamily="50" charset="-128"/>
                <a:cs typeface="Arial Unicode MS" panose="020B0604020202020204" pitchFamily="50" charset="-128"/>
              </a:rPr>
              <a:t>The execution order of </a:t>
            </a:r>
            <a:r>
              <a:rPr lang="en-US" altLang="ja-JP" sz="2200" dirty="0">
                <a:ea typeface="Arial Unicode MS" panose="020B0604020202020204" pitchFamily="50" charset="-128"/>
                <a:cs typeface="Arial Unicode MS" panose="020B0604020202020204" pitchFamily="50" charset="-128"/>
              </a:rPr>
              <a:t>last </a:t>
            </a:r>
            <a:r>
              <a:rPr lang="en-US" altLang="ja-JP" sz="2200" dirty="0" smtClean="0">
                <a:ea typeface="Arial Unicode MS" panose="020B0604020202020204" pitchFamily="50" charset="-128"/>
                <a:cs typeface="Arial Unicode MS" panose="020B0604020202020204" pitchFamily="50" charset="-128"/>
              </a:rPr>
              <a:t>parent tasks was executed.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200" dirty="0" smtClean="0">
                <a:ea typeface="Arial Unicode MS" panose="020B0604020202020204" pitchFamily="50" charset="-128"/>
                <a:cs typeface="Arial Unicode MS" panose="020B0604020202020204" pitchFamily="50" charset="-128"/>
              </a:rPr>
              <a:t>Randomly </a:t>
            </a:r>
            <a:r>
              <a:rPr lang="en-US" altLang="ja-JP" sz="2200" dirty="0">
                <a:ea typeface="Arial Unicode MS" panose="020B0604020202020204" pitchFamily="50" charset="-128"/>
                <a:cs typeface="Arial Unicode MS" panose="020B0604020202020204" pitchFamily="50" charset="-128"/>
              </a:rPr>
              <a:t>decided within </a:t>
            </a:r>
            <a:r>
              <a:rPr lang="en-US" altLang="ja-JP" sz="2200" dirty="0" smtClean="0">
                <a:ea typeface="Arial Unicode MS" panose="020B0604020202020204" pitchFamily="50" charset="-128"/>
                <a:cs typeface="Arial Unicode MS" panose="020B0604020202020204" pitchFamily="50" charset="-128"/>
              </a:rPr>
              <a:t>range.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000" dirty="0"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000" dirty="0" smtClean="0">
                <a:ea typeface="Arial Unicode MS" panose="020B0604020202020204" pitchFamily="50" charset="-128"/>
                <a:cs typeface="Arial Unicode MS" panose="020B0604020202020204" pitchFamily="50" charset="-128"/>
              </a:rPr>
              <a:t># A </a:t>
            </a:r>
            <a:r>
              <a:rPr lang="en-US" altLang="ja-JP" sz="2000" dirty="0">
                <a:ea typeface="Arial Unicode MS" panose="020B0604020202020204" pitchFamily="50" charset="-128"/>
                <a:cs typeface="Arial Unicode MS" panose="020B0604020202020204" pitchFamily="50" charset="-128"/>
              </a:rPr>
              <a:t>assumes that a task with a larger ID is not a parent for tasks with smaller ID</a:t>
            </a:r>
            <a:r>
              <a:rPr lang="en-US" altLang="ja-JP" sz="2000" dirty="0" smtClean="0">
                <a:ea typeface="Arial Unicode MS" panose="020B0604020202020204" pitchFamily="50" charset="-128"/>
                <a:cs typeface="Arial Unicode MS" panose="020B0604020202020204" pitchFamily="50" charset="-128"/>
              </a:rPr>
              <a:t>. </a:t>
            </a:r>
            <a:r>
              <a:rPr lang="en-US" altLang="ja-JP" sz="2000" dirty="0"/>
              <a:t>If the task graph does not satisfy this assumption, we need to reorder the tasks before the </a:t>
            </a:r>
            <a:r>
              <a:rPr lang="en-US" altLang="ja-JP" sz="2000" dirty="0" smtClean="0"/>
              <a:t>initialization.</a:t>
            </a:r>
            <a:endParaRPr lang="en-US" altLang="ja-JP" sz="2000" dirty="0"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grpSp>
        <p:nvGrpSpPr>
          <p:cNvPr id="66" name="グループ化 65"/>
          <p:cNvGrpSpPr/>
          <p:nvPr/>
        </p:nvGrpSpPr>
        <p:grpSpPr>
          <a:xfrm>
            <a:off x="243042" y="1309260"/>
            <a:ext cx="1808678" cy="4516777"/>
            <a:chOff x="467545" y="1327850"/>
            <a:chExt cx="2163628" cy="4693438"/>
          </a:xfrm>
        </p:grpSpPr>
        <p:sp>
          <p:nvSpPr>
            <p:cNvPr id="67" name="圆角矩形 4"/>
            <p:cNvSpPr/>
            <p:nvPr/>
          </p:nvSpPr>
          <p:spPr>
            <a:xfrm>
              <a:off x="470933" y="1327850"/>
              <a:ext cx="2160240" cy="73299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Initialization</a:t>
              </a:r>
              <a:endParaRPr lang="zh-CN" altLang="en-US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68" name="圆角矩形 5"/>
            <p:cNvSpPr/>
            <p:nvPr/>
          </p:nvSpPr>
          <p:spPr>
            <a:xfrm>
              <a:off x="470933" y="231272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Fitness Function</a:t>
              </a:r>
              <a:endParaRPr lang="zh-CN" altLang="en-US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69" name="圆角矩形 7"/>
            <p:cNvSpPr/>
            <p:nvPr/>
          </p:nvSpPr>
          <p:spPr>
            <a:xfrm>
              <a:off x="467545" y="528829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Mutation</a:t>
              </a:r>
              <a:endPara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70" name="圆角矩形 8"/>
            <p:cNvSpPr/>
            <p:nvPr/>
          </p:nvSpPr>
          <p:spPr>
            <a:xfrm>
              <a:off x="470933" y="4289703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Crossover</a:t>
              </a:r>
              <a:endParaRPr lang="zh-CN" altLang="en-US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71" name="直接箭头连接符 10"/>
            <p:cNvCxnSpPr>
              <a:stCxn id="67" idx="2"/>
              <a:endCxn id="68" idx="0"/>
            </p:cNvCxnSpPr>
            <p:nvPr/>
          </p:nvCxnSpPr>
          <p:spPr>
            <a:xfrm>
              <a:off x="1551053" y="2060848"/>
              <a:ext cx="0" cy="25187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11"/>
            <p:cNvCxnSpPr>
              <a:stCxn id="75" idx="2"/>
              <a:endCxn id="70" idx="0"/>
            </p:cNvCxnSpPr>
            <p:nvPr/>
          </p:nvCxnSpPr>
          <p:spPr>
            <a:xfrm>
              <a:off x="1551053" y="4044305"/>
              <a:ext cx="0" cy="24539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14"/>
            <p:cNvCxnSpPr>
              <a:stCxn id="70" idx="2"/>
              <a:endCxn id="69" idx="0"/>
            </p:cNvCxnSpPr>
            <p:nvPr/>
          </p:nvCxnSpPr>
          <p:spPr>
            <a:xfrm flipH="1">
              <a:off x="1547665" y="5022701"/>
              <a:ext cx="3388" cy="265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肘形连接符 20"/>
            <p:cNvCxnSpPr>
              <a:stCxn id="69" idx="1"/>
              <a:endCxn id="68" idx="1"/>
            </p:cNvCxnSpPr>
            <p:nvPr/>
          </p:nvCxnSpPr>
          <p:spPr>
            <a:xfrm rot="10800000" flipH="1">
              <a:off x="467545" y="2679219"/>
              <a:ext cx="3388" cy="2975570"/>
            </a:xfrm>
            <a:prstGeom prst="bentConnector3">
              <a:avLst>
                <a:gd name="adj1" fmla="val -6747344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圆角矩形 17"/>
            <p:cNvSpPr/>
            <p:nvPr/>
          </p:nvSpPr>
          <p:spPr>
            <a:xfrm>
              <a:off x="470933" y="3311307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Selection</a:t>
              </a:r>
              <a:endParaRPr lang="zh-CN" altLang="en-US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76" name="直接箭头连接符 19"/>
            <p:cNvCxnSpPr>
              <a:stCxn id="68" idx="2"/>
              <a:endCxn id="75" idx="0"/>
            </p:cNvCxnSpPr>
            <p:nvPr/>
          </p:nvCxnSpPr>
          <p:spPr>
            <a:xfrm>
              <a:off x="1551053" y="3045718"/>
              <a:ext cx="0" cy="265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正方形/長方形 2"/>
          <p:cNvSpPr/>
          <p:nvPr/>
        </p:nvSpPr>
        <p:spPr>
          <a:xfrm>
            <a:off x="2360051" y="1309259"/>
            <a:ext cx="6535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Try to randomly </a:t>
            </a:r>
            <a:r>
              <a:rPr lang="en-US" altLang="ja-JP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generated </a:t>
            </a:r>
            <a:r>
              <a:rPr lang="en-US" altLang="ja-JP" sz="2400" b="1" dirty="0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valid</a:t>
            </a:r>
            <a:r>
              <a:rPr lang="en-US" altLang="ja-JP" sz="2400" dirty="0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chromosomes</a:t>
            </a:r>
            <a:endParaRPr lang="zh-CN" altLang="en-US" sz="24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663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Fitness Function</a:t>
            </a:r>
            <a:endParaRPr lang="zh-CN" altLang="en-US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212036" y="4287772"/>
            <a:ext cx="20639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latin typeface="Meiryo" pitchFamily="34" charset="-128"/>
                <a:ea typeface="Meiryo" pitchFamily="34" charset="-128"/>
              </a:rPr>
              <a:t>T1</a:t>
            </a:r>
            <a:r>
              <a:rPr lang="ja-JP" altLang="en-US" sz="1100" dirty="0" smtClean="0">
                <a:latin typeface="Meiryo" pitchFamily="34" charset="-128"/>
                <a:ea typeface="Meiryo" pitchFamily="34" charset="-128"/>
              </a:rPr>
              <a:t>の実行順の計算：</a:t>
            </a:r>
            <a:endParaRPr lang="en-US" altLang="ja-JP" sz="1100" dirty="0" smtClean="0">
              <a:latin typeface="Meiryo" pitchFamily="34" charset="-128"/>
              <a:ea typeface="Meiryo" pitchFamily="34" charset="-128"/>
            </a:endParaRPr>
          </a:p>
          <a:p>
            <a:r>
              <a:rPr lang="en-US" altLang="zh-CN" sz="1100" dirty="0" smtClean="0">
                <a:latin typeface="Meiryo" pitchFamily="34" charset="-128"/>
                <a:ea typeface="Meiryo" pitchFamily="34" charset="-128"/>
              </a:rPr>
              <a:t>T1</a:t>
            </a:r>
            <a:r>
              <a:rPr lang="ja-JP" altLang="en-US" sz="1100" dirty="0" smtClean="0">
                <a:latin typeface="Meiryo" pitchFamily="34" charset="-128"/>
                <a:ea typeface="Meiryo" pitchFamily="34" charset="-128"/>
              </a:rPr>
              <a:t>の親はないので</a:t>
            </a:r>
            <a:endParaRPr lang="en-US" altLang="ja-JP" sz="1100" dirty="0" smtClean="0">
              <a:latin typeface="Meiryo" pitchFamily="34" charset="-128"/>
              <a:ea typeface="Meiryo" pitchFamily="34" charset="-128"/>
            </a:endParaRPr>
          </a:p>
          <a:p>
            <a:r>
              <a:rPr lang="en-US" altLang="zh-CN" sz="1100" dirty="0" smtClean="0">
                <a:latin typeface="Meiryo" pitchFamily="34" charset="-128"/>
                <a:ea typeface="Meiryo" pitchFamily="34" charset="-128"/>
              </a:rPr>
              <a:t>1~1</a:t>
            </a:r>
            <a:r>
              <a:rPr lang="ja-JP" altLang="en-US" sz="1100" dirty="0" smtClean="0">
                <a:latin typeface="Meiryo" pitchFamily="34" charset="-128"/>
                <a:ea typeface="Meiryo" pitchFamily="34" charset="-128"/>
              </a:rPr>
              <a:t>の整数を選択</a:t>
            </a:r>
            <a:endParaRPr lang="en-US" altLang="zh-CN" sz="1100" dirty="0" smtClean="0">
              <a:latin typeface="Meiryo" pitchFamily="34" charset="-128"/>
              <a:ea typeface="Meiryo" pitchFamily="34" charset="-12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60050" y="2135864"/>
            <a:ext cx="6492611" cy="341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altLang="ja-JP" dirty="0" err="1" smtClean="0"/>
              <a:t>T</a:t>
            </a:r>
            <a:r>
              <a:rPr lang="en-US" altLang="ja-JP" i="1" dirty="0" err="1" smtClean="0"/>
              <a:t>i</a:t>
            </a:r>
            <a:r>
              <a:rPr lang="en-US" altLang="ja-JP" dirty="0" smtClean="0"/>
              <a:t> </a:t>
            </a:r>
            <a:r>
              <a:rPr lang="en-US" altLang="ja-JP" dirty="0"/>
              <a:t>= the first gene in the chromosome.</a:t>
            </a:r>
            <a:endParaRPr lang="ja-JP" altLang="ja-JP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ja-JP" dirty="0"/>
              <a:t>Remove </a:t>
            </a:r>
            <a:r>
              <a:rPr lang="en-US" altLang="ja-JP" dirty="0" err="1"/>
              <a:t>T</a:t>
            </a:r>
            <a:r>
              <a:rPr lang="en-US" altLang="ja-JP" i="1" dirty="0" err="1"/>
              <a:t>i</a:t>
            </a:r>
            <a:r>
              <a:rPr lang="en-US" altLang="ja-JP" dirty="0"/>
              <a:t> from the chromosome.</a:t>
            </a:r>
            <a:endParaRPr lang="ja-JP" altLang="ja-JP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ja-JP" dirty="0"/>
              <a:t>Calculate start time of </a:t>
            </a:r>
            <a:r>
              <a:rPr lang="en-US" altLang="ja-JP" dirty="0" err="1"/>
              <a:t>T</a:t>
            </a:r>
            <a:r>
              <a:rPr lang="en-US" altLang="ja-JP" i="1" dirty="0" err="1"/>
              <a:t>i</a:t>
            </a:r>
            <a:r>
              <a:rPr lang="en-US" altLang="ja-JP" dirty="0"/>
              <a:t> as follows:</a:t>
            </a:r>
            <a:endParaRPr lang="ja-JP" altLang="ja-JP" dirty="0"/>
          </a:p>
          <a:p>
            <a:pPr marL="857250" lvl="1" indent="-400050">
              <a:buFont typeface="+mj-lt"/>
              <a:buAutoNum type="romanUcPeriod"/>
            </a:pPr>
            <a:r>
              <a:rPr lang="en-US" altLang="ja-JP" i="1" dirty="0"/>
              <a:t>a</a:t>
            </a:r>
            <a:r>
              <a:rPr lang="en-US" altLang="ja-JP" dirty="0"/>
              <a:t> = MAX(finished time of </a:t>
            </a:r>
            <a:r>
              <a:rPr lang="en-US" altLang="ja-JP" dirty="0" err="1"/>
              <a:t>T</a:t>
            </a:r>
            <a:r>
              <a:rPr lang="en-US" altLang="ja-JP" i="1" dirty="0" err="1"/>
              <a:t>i</a:t>
            </a:r>
            <a:r>
              <a:rPr lang="en-US" altLang="ja-JP" dirty="0" err="1"/>
              <a:t>’s</a:t>
            </a:r>
            <a:r>
              <a:rPr lang="en-US" altLang="ja-JP" dirty="0"/>
              <a:t> parents).</a:t>
            </a:r>
            <a:endParaRPr lang="ja-JP" altLang="ja-JP" sz="2800" dirty="0"/>
          </a:p>
          <a:p>
            <a:pPr marL="800100" lvl="1" indent="-342900">
              <a:buFont typeface="+mj-lt"/>
              <a:buAutoNum type="romanUcPeriod"/>
            </a:pPr>
            <a:r>
              <a:rPr lang="en-US" altLang="ja-JP" i="1" dirty="0"/>
              <a:t>b</a:t>
            </a:r>
            <a:r>
              <a:rPr lang="en-US" altLang="ja-JP" dirty="0"/>
              <a:t> = </a:t>
            </a:r>
            <a:r>
              <a:rPr lang="en-US" altLang="ja-JP" dirty="0" smtClean="0"/>
              <a:t>Earliest </a:t>
            </a:r>
            <a:r>
              <a:rPr lang="en-US" altLang="ja-JP" dirty="0"/>
              <a:t>time at which an enough number of cores for executing </a:t>
            </a:r>
            <a:r>
              <a:rPr lang="en-US" altLang="ja-JP" dirty="0" err="1"/>
              <a:t>T</a:t>
            </a:r>
            <a:r>
              <a:rPr lang="en-US" altLang="ja-JP" i="1" dirty="0" err="1"/>
              <a:t>i</a:t>
            </a:r>
            <a:r>
              <a:rPr lang="en-US" altLang="ja-JP" dirty="0"/>
              <a:t> become free.</a:t>
            </a:r>
            <a:endParaRPr lang="ja-JP" altLang="ja-JP" sz="2800" dirty="0"/>
          </a:p>
          <a:p>
            <a:pPr marL="800100" lvl="1" indent="-342900">
              <a:buFont typeface="+mj-lt"/>
              <a:buAutoNum type="romanUcPeriod"/>
            </a:pPr>
            <a:r>
              <a:rPr lang="en-US" altLang="ja-JP" dirty="0"/>
              <a:t>Start time of </a:t>
            </a:r>
            <a:r>
              <a:rPr lang="en-US" altLang="ja-JP" dirty="0" err="1"/>
              <a:t>T</a:t>
            </a:r>
            <a:r>
              <a:rPr lang="en-US" altLang="ja-JP" i="1" dirty="0" err="1"/>
              <a:t>i</a:t>
            </a:r>
            <a:r>
              <a:rPr lang="en-US" altLang="ja-JP" dirty="0"/>
              <a:t> = MAX(</a:t>
            </a:r>
            <a:r>
              <a:rPr lang="en-US" altLang="ja-JP" i="1" dirty="0"/>
              <a:t>a</a:t>
            </a:r>
            <a:r>
              <a:rPr lang="en-US" altLang="ja-JP" dirty="0"/>
              <a:t>, </a:t>
            </a:r>
            <a:r>
              <a:rPr lang="en-US" altLang="ja-JP" i="1" dirty="0"/>
              <a:t>b</a:t>
            </a:r>
            <a:r>
              <a:rPr lang="en-US" altLang="ja-JP" dirty="0"/>
              <a:t>).</a:t>
            </a:r>
            <a:endParaRPr lang="ja-JP" altLang="ja-JP" sz="2800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ja-JP" dirty="0"/>
              <a:t>Finish time of </a:t>
            </a:r>
            <a:r>
              <a:rPr lang="en-US" altLang="ja-JP" dirty="0" err="1"/>
              <a:t>T</a:t>
            </a:r>
            <a:r>
              <a:rPr lang="en-US" altLang="ja-JP" i="1" dirty="0" err="1"/>
              <a:t>i</a:t>
            </a:r>
            <a:r>
              <a:rPr lang="en-US" altLang="ja-JP" dirty="0"/>
              <a:t> = start time of </a:t>
            </a:r>
            <a:r>
              <a:rPr lang="en-US" altLang="ja-JP" dirty="0" err="1"/>
              <a:t>T</a:t>
            </a:r>
            <a:r>
              <a:rPr lang="en-US" altLang="ja-JP" i="1" dirty="0" err="1"/>
              <a:t>i</a:t>
            </a:r>
            <a:r>
              <a:rPr lang="en-US" altLang="ja-JP" dirty="0"/>
              <a:t> + execution time of </a:t>
            </a:r>
            <a:r>
              <a:rPr lang="en-US" altLang="ja-JP" dirty="0" err="1"/>
              <a:t>T</a:t>
            </a:r>
            <a:r>
              <a:rPr lang="en-US" altLang="ja-JP" i="1" dirty="0" err="1"/>
              <a:t>i</a:t>
            </a:r>
            <a:r>
              <a:rPr lang="en-US" altLang="ja-JP" dirty="0"/>
              <a:t>.</a:t>
            </a:r>
            <a:endParaRPr lang="ja-JP" altLang="ja-JP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ja-JP" dirty="0"/>
              <a:t>Assign the cores which were selected at step 2.2 to </a:t>
            </a:r>
            <a:r>
              <a:rPr lang="en-US" altLang="ja-JP" dirty="0" err="1"/>
              <a:t>T</a:t>
            </a:r>
            <a:r>
              <a:rPr lang="en-US" altLang="ja-JP" i="1" dirty="0" err="1"/>
              <a:t>i</a:t>
            </a:r>
            <a:r>
              <a:rPr lang="en-US" altLang="ja-JP" i="1" dirty="0"/>
              <a:t>.</a:t>
            </a:r>
            <a:endParaRPr lang="ja-JP" altLang="ja-JP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ja-JP" dirty="0"/>
              <a:t>Update the occupied time of the cores.</a:t>
            </a:r>
            <a:endParaRPr lang="ja-JP" altLang="ja-JP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ja-JP" dirty="0"/>
              <a:t>Go back to step 1 until the chromosome is empty.</a:t>
            </a:r>
            <a:endParaRPr lang="ja-JP" altLang="ja-JP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ja-JP" dirty="0"/>
              <a:t>Fitness value = MAX(finish times of all tasks).</a:t>
            </a:r>
            <a:endParaRPr lang="ja-JP" altLang="ja-JP" dirty="0"/>
          </a:p>
        </p:txBody>
      </p:sp>
      <p:grpSp>
        <p:nvGrpSpPr>
          <p:cNvPr id="66" name="グループ化 65"/>
          <p:cNvGrpSpPr/>
          <p:nvPr/>
        </p:nvGrpSpPr>
        <p:grpSpPr>
          <a:xfrm>
            <a:off x="243042" y="1309260"/>
            <a:ext cx="1808678" cy="4516777"/>
            <a:chOff x="467545" y="1327850"/>
            <a:chExt cx="2163628" cy="4693438"/>
          </a:xfrm>
        </p:grpSpPr>
        <p:sp>
          <p:nvSpPr>
            <p:cNvPr id="67" name="圆角矩形 4"/>
            <p:cNvSpPr/>
            <p:nvPr/>
          </p:nvSpPr>
          <p:spPr>
            <a:xfrm>
              <a:off x="470933" y="132785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Initialization</a:t>
              </a:r>
              <a:endParaRPr lang="zh-CN" altLang="en-US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68" name="圆角矩形 5"/>
            <p:cNvSpPr/>
            <p:nvPr/>
          </p:nvSpPr>
          <p:spPr>
            <a:xfrm>
              <a:off x="470933" y="2312720"/>
              <a:ext cx="2160240" cy="73299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Fitness Function</a:t>
              </a:r>
              <a:endParaRPr lang="zh-CN" altLang="en-US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69" name="圆角矩形 7"/>
            <p:cNvSpPr/>
            <p:nvPr/>
          </p:nvSpPr>
          <p:spPr>
            <a:xfrm>
              <a:off x="467545" y="528829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Mutation</a:t>
              </a:r>
              <a:endPara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70" name="圆角矩形 8"/>
            <p:cNvSpPr/>
            <p:nvPr/>
          </p:nvSpPr>
          <p:spPr>
            <a:xfrm>
              <a:off x="470933" y="4289703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Crossover</a:t>
              </a:r>
              <a:endParaRPr lang="zh-CN" altLang="en-US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71" name="直接箭头连接符 10"/>
            <p:cNvCxnSpPr>
              <a:stCxn id="67" idx="2"/>
              <a:endCxn id="68" idx="0"/>
            </p:cNvCxnSpPr>
            <p:nvPr/>
          </p:nvCxnSpPr>
          <p:spPr>
            <a:xfrm>
              <a:off x="1551053" y="2060848"/>
              <a:ext cx="0" cy="25187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11"/>
            <p:cNvCxnSpPr>
              <a:stCxn id="75" idx="2"/>
              <a:endCxn id="70" idx="0"/>
            </p:cNvCxnSpPr>
            <p:nvPr/>
          </p:nvCxnSpPr>
          <p:spPr>
            <a:xfrm>
              <a:off x="1551053" y="4044305"/>
              <a:ext cx="0" cy="24539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14"/>
            <p:cNvCxnSpPr>
              <a:stCxn id="70" idx="2"/>
              <a:endCxn id="69" idx="0"/>
            </p:cNvCxnSpPr>
            <p:nvPr/>
          </p:nvCxnSpPr>
          <p:spPr>
            <a:xfrm flipH="1">
              <a:off x="1547665" y="5022701"/>
              <a:ext cx="3388" cy="265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肘形连接符 20"/>
            <p:cNvCxnSpPr>
              <a:stCxn id="69" idx="1"/>
              <a:endCxn id="68" idx="1"/>
            </p:cNvCxnSpPr>
            <p:nvPr/>
          </p:nvCxnSpPr>
          <p:spPr>
            <a:xfrm rot="10800000" flipH="1">
              <a:off x="467545" y="2679219"/>
              <a:ext cx="3388" cy="2975570"/>
            </a:xfrm>
            <a:prstGeom prst="bentConnector3">
              <a:avLst>
                <a:gd name="adj1" fmla="val -6747344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圆角矩形 17"/>
            <p:cNvSpPr/>
            <p:nvPr/>
          </p:nvSpPr>
          <p:spPr>
            <a:xfrm>
              <a:off x="470933" y="3311307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Selection</a:t>
              </a:r>
              <a:endParaRPr lang="zh-CN" altLang="en-US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76" name="直接箭头连接符 19"/>
            <p:cNvCxnSpPr>
              <a:stCxn id="68" idx="2"/>
              <a:endCxn id="75" idx="0"/>
            </p:cNvCxnSpPr>
            <p:nvPr/>
          </p:nvCxnSpPr>
          <p:spPr>
            <a:xfrm>
              <a:off x="1551053" y="3045718"/>
              <a:ext cx="0" cy="265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正方形/長方形 2"/>
          <p:cNvSpPr/>
          <p:nvPr/>
        </p:nvSpPr>
        <p:spPr>
          <a:xfrm>
            <a:off x="2360051" y="1183671"/>
            <a:ext cx="695645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+mj-lt"/>
              </a:rPr>
              <a:t>Our fitness function is used to </a:t>
            </a:r>
            <a:r>
              <a:rPr lang="en-US" altLang="ja-JP" sz="2400" dirty="0" smtClean="0">
                <a:solidFill>
                  <a:srgbClr val="FF0000"/>
                </a:solidFill>
                <a:latin typeface="+mj-lt"/>
              </a:rPr>
              <a:t>decode a chromosome </a:t>
            </a:r>
          </a:p>
          <a:p>
            <a:r>
              <a:rPr lang="en-US" altLang="ja-JP" sz="2400" dirty="0" smtClean="0">
                <a:latin typeface="+mj-lt"/>
              </a:rPr>
              <a:t>and </a:t>
            </a:r>
            <a:r>
              <a:rPr lang="en-US" altLang="ja-JP" sz="2400" dirty="0">
                <a:solidFill>
                  <a:srgbClr val="FF0000"/>
                </a:solidFill>
                <a:latin typeface="+mj-lt"/>
              </a:rPr>
              <a:t>assign it a fitness </a:t>
            </a:r>
            <a:r>
              <a:rPr lang="en-US" altLang="ja-JP" sz="2400" dirty="0" smtClean="0">
                <a:solidFill>
                  <a:srgbClr val="FF0000"/>
                </a:solidFill>
                <a:latin typeface="+mj-lt"/>
              </a:rPr>
              <a:t>value</a:t>
            </a:r>
            <a:r>
              <a:rPr lang="en-US" altLang="ja-JP" sz="2400" dirty="0" smtClean="0">
                <a:latin typeface="+mj-lt"/>
              </a:rPr>
              <a:t> as following algorithm:</a:t>
            </a:r>
            <a:endParaRPr lang="zh-CN" altLang="en-US" sz="2400" dirty="0">
              <a:latin typeface="+mj-lt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47664" y="6021288"/>
            <a:ext cx="68098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The </a:t>
            </a:r>
            <a:r>
              <a:rPr lang="en-US" altLang="ja-JP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above algorithm schedules tasks as early as possible </a:t>
            </a:r>
            <a:endParaRPr lang="en-US" altLang="ja-JP" sz="20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in </a:t>
            </a:r>
            <a:r>
              <a:rPr lang="en-US" altLang="ja-JP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the order specified by the chromosome.</a:t>
            </a:r>
            <a:endParaRPr lang="ja-JP" altLang="en-US" sz="20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884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Selection</a:t>
            </a:r>
            <a:endParaRPr lang="zh-CN" altLang="en-US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/>
              <a:pPr/>
              <a:t>9</a:t>
            </a:fld>
            <a:endParaRPr lang="ja-JP" altLang="en-US"/>
          </a:p>
        </p:txBody>
      </p:sp>
      <p:grpSp>
        <p:nvGrpSpPr>
          <p:cNvPr id="66" name="グループ化 65"/>
          <p:cNvGrpSpPr/>
          <p:nvPr/>
        </p:nvGrpSpPr>
        <p:grpSpPr>
          <a:xfrm>
            <a:off x="243042" y="1309260"/>
            <a:ext cx="1808678" cy="4516777"/>
            <a:chOff x="467545" y="1327850"/>
            <a:chExt cx="2163628" cy="4693438"/>
          </a:xfrm>
        </p:grpSpPr>
        <p:sp>
          <p:nvSpPr>
            <p:cNvPr id="67" name="圆角矩形 4"/>
            <p:cNvSpPr/>
            <p:nvPr/>
          </p:nvSpPr>
          <p:spPr>
            <a:xfrm>
              <a:off x="470933" y="132785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Initialization</a:t>
              </a:r>
              <a:endParaRPr lang="zh-CN" altLang="en-US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68" name="圆角矩形 5"/>
            <p:cNvSpPr/>
            <p:nvPr/>
          </p:nvSpPr>
          <p:spPr>
            <a:xfrm>
              <a:off x="470933" y="231272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Fitness Function</a:t>
              </a:r>
              <a:endParaRPr lang="zh-CN" altLang="en-US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69" name="圆角矩形 7"/>
            <p:cNvSpPr/>
            <p:nvPr/>
          </p:nvSpPr>
          <p:spPr>
            <a:xfrm>
              <a:off x="467545" y="528829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Mutation</a:t>
              </a:r>
              <a:endPara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70" name="圆角矩形 8"/>
            <p:cNvSpPr/>
            <p:nvPr/>
          </p:nvSpPr>
          <p:spPr>
            <a:xfrm>
              <a:off x="470933" y="4289703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Crossover</a:t>
              </a:r>
              <a:endParaRPr lang="zh-CN" altLang="en-US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71" name="直接箭头连接符 10"/>
            <p:cNvCxnSpPr>
              <a:stCxn id="67" idx="2"/>
              <a:endCxn id="68" idx="0"/>
            </p:cNvCxnSpPr>
            <p:nvPr/>
          </p:nvCxnSpPr>
          <p:spPr>
            <a:xfrm>
              <a:off x="1551053" y="2060848"/>
              <a:ext cx="0" cy="25187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11"/>
            <p:cNvCxnSpPr>
              <a:stCxn id="75" idx="2"/>
              <a:endCxn id="70" idx="0"/>
            </p:cNvCxnSpPr>
            <p:nvPr/>
          </p:nvCxnSpPr>
          <p:spPr>
            <a:xfrm>
              <a:off x="1551053" y="4044305"/>
              <a:ext cx="0" cy="24539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14"/>
            <p:cNvCxnSpPr>
              <a:stCxn id="70" idx="2"/>
              <a:endCxn id="69" idx="0"/>
            </p:cNvCxnSpPr>
            <p:nvPr/>
          </p:nvCxnSpPr>
          <p:spPr>
            <a:xfrm flipH="1">
              <a:off x="1547665" y="5022701"/>
              <a:ext cx="3388" cy="265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肘形连接符 20"/>
            <p:cNvCxnSpPr>
              <a:stCxn id="69" idx="1"/>
              <a:endCxn id="68" idx="1"/>
            </p:cNvCxnSpPr>
            <p:nvPr/>
          </p:nvCxnSpPr>
          <p:spPr>
            <a:xfrm rot="10800000" flipH="1">
              <a:off x="467545" y="2679219"/>
              <a:ext cx="3388" cy="2975570"/>
            </a:xfrm>
            <a:prstGeom prst="bentConnector3">
              <a:avLst>
                <a:gd name="adj1" fmla="val -6747344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圆角矩形 17"/>
            <p:cNvSpPr/>
            <p:nvPr/>
          </p:nvSpPr>
          <p:spPr>
            <a:xfrm>
              <a:off x="470933" y="3311307"/>
              <a:ext cx="2160240" cy="73299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Selection</a:t>
              </a:r>
              <a:endParaRPr lang="zh-CN" altLang="en-US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76" name="直接箭头连接符 19"/>
            <p:cNvCxnSpPr>
              <a:stCxn id="68" idx="2"/>
              <a:endCxn id="75" idx="0"/>
            </p:cNvCxnSpPr>
            <p:nvPr/>
          </p:nvCxnSpPr>
          <p:spPr>
            <a:xfrm>
              <a:off x="1551053" y="3045718"/>
              <a:ext cx="0" cy="265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正方形/長方形 2"/>
          <p:cNvSpPr/>
          <p:nvPr/>
        </p:nvSpPr>
        <p:spPr>
          <a:xfrm>
            <a:off x="2195736" y="1215570"/>
            <a:ext cx="7080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We </a:t>
            </a:r>
            <a:r>
              <a:rPr lang="en-US" altLang="ja-JP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uses the roulette </a:t>
            </a:r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wheel to </a:t>
            </a:r>
            <a:r>
              <a:rPr lang="en-US" altLang="ja-JP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select </a:t>
            </a:r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chromosome.</a:t>
            </a:r>
            <a:endParaRPr lang="zh-CN" altLang="en-US" sz="24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5865298" y="2257060"/>
                <a:ext cx="2254720" cy="1271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−(</m:t>
                              </m:r>
                              <m:r>
                                <a:rPr lang="en-US" altLang="ja-JP" sz="3200" b="0" i="1" smtClean="0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32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32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298" y="2257060"/>
                <a:ext cx="2254720" cy="127137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4482554" y="3923468"/>
                <a:ext cx="449968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1600" dirty="0" smtClean="0">
                    <a:latin typeface="Meiryo" pitchFamily="34" charset="-128"/>
                    <a:ea typeface="Meiryo" pitchFamily="34" charset="-128"/>
                  </a:rPr>
                  <a:t>:</a:t>
                </a:r>
                <a:r>
                  <a:rPr lang="en-US" altLang="ja-JP" sz="1600" dirty="0" smtClean="0">
                    <a:latin typeface="Meiryo" pitchFamily="34" charset="-128"/>
                    <a:ea typeface="Meiryo" pitchFamily="34" charset="-128"/>
                  </a:rPr>
                  <a:t>The fitness value of task </a:t>
                </a:r>
                <a:r>
                  <a:rPr lang="en-US" altLang="ja-JP" sz="1600" dirty="0" err="1" smtClean="0">
                    <a:latin typeface="Meiryo" pitchFamily="34" charset="-128"/>
                    <a:ea typeface="Meiryo" pitchFamily="34" charset="-128"/>
                  </a:rPr>
                  <a:t>i</a:t>
                </a:r>
                <a:endParaRPr lang="en-US" altLang="ja-JP" sz="1600" dirty="0" smtClean="0">
                  <a:latin typeface="Meiryo" pitchFamily="34" charset="-128"/>
                  <a:ea typeface="Meiryo" pitchFamily="34" charset="-128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zh-CN" sz="1600" dirty="0" smtClean="0">
                    <a:latin typeface="Meiryo" pitchFamily="34" charset="-128"/>
                    <a:ea typeface="Meiryo" pitchFamily="34" charset="-128"/>
                  </a:rPr>
                  <a:t>:</a:t>
                </a:r>
                <a:r>
                  <a:rPr lang="en-US" altLang="ja-JP" sz="1600" dirty="0">
                    <a:latin typeface="Meiryo" pitchFamily="34" charset="-128"/>
                    <a:ea typeface="Meiryo" pitchFamily="34" charset="-128"/>
                  </a:rPr>
                  <a:t> The difference between the fitness value</a:t>
                </a:r>
                <a:r>
                  <a:rPr lang="en-US" altLang="ja-JP" sz="1600" dirty="0" smtClean="0">
                    <a:latin typeface="Meiryo" pitchFamily="34" charset="-128"/>
                    <a:ea typeface="Meiryo" pitchFamily="34" charset="-128"/>
                  </a:rPr>
                  <a:t> </a:t>
                </a:r>
                <a:r>
                  <a:rPr lang="en-US" altLang="ja-JP" sz="1600" dirty="0">
                    <a:latin typeface="Meiryo" pitchFamily="34" charset="-128"/>
                    <a:ea typeface="Meiryo" pitchFamily="34" charset="-128"/>
                  </a:rPr>
                  <a:t>of task </a:t>
                </a:r>
                <a:r>
                  <a:rPr lang="en-US" altLang="ja-JP" sz="1600" dirty="0">
                    <a:latin typeface="Meiryo" pitchFamily="34" charset="-128"/>
                    <a:ea typeface="Meiryo" pitchFamily="34" charset="-128"/>
                  </a:rPr>
                  <a:t>i</a:t>
                </a:r>
                <a:r>
                  <a:rPr lang="en-US" altLang="ja-JP" sz="1600" dirty="0">
                    <a:latin typeface="Meiryo" pitchFamily="34" charset="-128"/>
                    <a:ea typeface="Meiryo" pitchFamily="34" charset="-128"/>
                  </a:rPr>
                  <a:t> and the </a:t>
                </a:r>
                <a:r>
                  <a:rPr lang="en-US" altLang="ja-JP" sz="1600" dirty="0" smtClean="0">
                    <a:latin typeface="Meiryo" pitchFamily="34" charset="-128"/>
                    <a:ea typeface="Meiryo" pitchFamily="34" charset="-128"/>
                  </a:rPr>
                  <a:t>best </a:t>
                </a:r>
                <a:r>
                  <a:rPr lang="en-US" altLang="ja-JP" sz="1600" dirty="0">
                    <a:latin typeface="Meiryo" pitchFamily="34" charset="-128"/>
                    <a:ea typeface="Meiryo" pitchFamily="34" charset="-128"/>
                  </a:rPr>
                  <a:t>fitness value</a:t>
                </a:r>
                <a:r>
                  <a:rPr lang="en-US" altLang="ja-JP" sz="1600" dirty="0" smtClean="0">
                    <a:latin typeface="Meiryo" pitchFamily="34" charset="-128"/>
                    <a:ea typeface="Meiryo" pitchFamily="34" charset="-128"/>
                  </a:rPr>
                  <a:t> </a:t>
                </a:r>
                <a:r>
                  <a:rPr lang="en-US" altLang="ja-JP" sz="1600" dirty="0">
                    <a:latin typeface="Meiryo" pitchFamily="34" charset="-128"/>
                    <a:ea typeface="Meiryo" pitchFamily="34" charset="-128"/>
                  </a:rPr>
                  <a:t>in this generation</a:t>
                </a:r>
                <a:endParaRPr lang="en-US" altLang="ja-JP" sz="1600" dirty="0" smtClean="0">
                  <a:latin typeface="Meiryo" pitchFamily="34" charset="-128"/>
                  <a:ea typeface="Meiryo" pitchFamily="34" charset="-128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/>
                      </a:rPr>
                      <m:t>𝛼</m:t>
                    </m:r>
                  </m:oMath>
                </a14:m>
                <a:r>
                  <a:rPr lang="ja-JP" altLang="en-US" sz="1600" dirty="0" smtClean="0">
                    <a:latin typeface="Meiryo" pitchFamily="34" charset="-128"/>
                    <a:ea typeface="Meiryo" pitchFamily="34" charset="-128"/>
                  </a:rPr>
                  <a:t>：</a:t>
                </a:r>
                <a:r>
                  <a:rPr lang="en-US" altLang="ja-JP" sz="1600" dirty="0" smtClean="0">
                    <a:latin typeface="Meiryo" pitchFamily="34" charset="-128"/>
                    <a:ea typeface="Meiryo" pitchFamily="34" charset="-128"/>
                  </a:rPr>
                  <a:t>a parameter</a:t>
                </a:r>
                <a:endParaRPr lang="zh-CN" altLang="en-US" sz="1600" dirty="0">
                  <a:latin typeface="Meiryo" pitchFamily="34" charset="-128"/>
                  <a:ea typeface="Meiryo" pitchFamily="34" charset="-128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554" y="3923468"/>
                <a:ext cx="4499680" cy="1323439"/>
              </a:xfrm>
              <a:prstGeom prst="rect">
                <a:avLst/>
              </a:prstGeom>
              <a:blipFill rotWithShape="1">
                <a:blip r:embed="rId3"/>
                <a:stretch>
                  <a:fillRect l="-407" t="-1382" b="-55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3"/>
          <p:cNvCxnSpPr/>
          <p:nvPr/>
        </p:nvCxnSpPr>
        <p:spPr>
          <a:xfrm flipH="1" flipV="1">
            <a:off x="4811850" y="2962467"/>
            <a:ext cx="814544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图表 20"/>
          <p:cNvGraphicFramePr/>
          <p:nvPr>
            <p:extLst>
              <p:ext uri="{D42A27DB-BD31-4B8C-83A1-F6EECF244321}">
                <p14:modId xmlns:p14="http://schemas.microsoft.com/office/powerpoint/2010/main" val="1500809204"/>
              </p:ext>
            </p:extLst>
          </p:nvPr>
        </p:nvGraphicFramePr>
        <p:xfrm>
          <a:off x="2023488" y="1775426"/>
          <a:ext cx="2955160" cy="2629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2390387" y="5489395"/>
            <a:ext cx="65326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The </a:t>
            </a:r>
            <a:r>
              <a:rPr lang="en-US" altLang="ja-JP" sz="2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good chromosomes </a:t>
            </a:r>
            <a:r>
              <a:rPr lang="en-US" altLang="ja-JP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have a larger </a:t>
            </a:r>
            <a:r>
              <a:rPr lang="en-US" altLang="ja-JP" sz="2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segment.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Every chromosome has the opportunity to be selected e</a:t>
            </a:r>
            <a:r>
              <a:rPr lang="en-US" altLang="ja-JP" sz="2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ven with a bad fitness values.</a:t>
            </a:r>
            <a:endParaRPr lang="ja-JP" altLang="en-US" sz="20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278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4274</TotalTime>
  <Words>1299</Words>
  <Application>Microsoft Office PowerPoint</Application>
  <PresentationFormat>画面に合わせる (4:3)</PresentationFormat>
  <Paragraphs>322</Paragraphs>
  <Slides>19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0" baseType="lpstr">
      <vt:lpstr>Office ​​テーマ</vt:lpstr>
      <vt:lpstr>A Genetic Algorithm for Scheduling of Data-Parallel Tasks on Multicore Architectures</vt:lpstr>
      <vt:lpstr>Background</vt:lpstr>
      <vt:lpstr>Related Work</vt:lpstr>
      <vt:lpstr>Problem Definition</vt:lpstr>
      <vt:lpstr>Genetic Algorithm Fundamentals</vt:lpstr>
      <vt:lpstr>Proposed chromosomal representation</vt:lpstr>
      <vt:lpstr>Initialization</vt:lpstr>
      <vt:lpstr>Fitness Function</vt:lpstr>
      <vt:lpstr>Selection</vt:lpstr>
      <vt:lpstr>Crossover</vt:lpstr>
      <vt:lpstr>Mutation</vt:lpstr>
      <vt:lpstr>Parallelization of the Algorithm</vt:lpstr>
      <vt:lpstr>Experiments</vt:lpstr>
      <vt:lpstr>50 Tasks on 4 cores</vt:lpstr>
      <vt:lpstr>100 Tasks on 4 cores</vt:lpstr>
      <vt:lpstr>Execution time</vt:lpstr>
      <vt:lpstr>Conclusions &amp; Future</vt:lpstr>
      <vt:lpstr>PowerPoint プレゼンテーション</vt:lpstr>
      <vt:lpstr>Background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liuyang</dc:creator>
  <cp:lastModifiedBy>全社標準ＰＣ</cp:lastModifiedBy>
  <cp:revision>176</cp:revision>
  <dcterms:created xsi:type="dcterms:W3CDTF">2014-11-26T12:20:12Z</dcterms:created>
  <dcterms:modified xsi:type="dcterms:W3CDTF">2018-04-05T10:04:25Z</dcterms:modified>
</cp:coreProperties>
</file>