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
      <p:font typeface="Fira Sans Extra Condensed Medium"/>
      <p:regular r:id="rId17"/>
      <p:bold r:id="rId18"/>
      <p:italic r:id="rId19"/>
      <p:boldItalic r:id="rId20"/>
    </p:embeddedFont>
    <p:embeddedFont>
      <p:font typeface="Fira Sans Extra Condensed SemiBol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boldItalic.fntdata"/><Relationship Id="rId11" Type="http://schemas.openxmlformats.org/officeDocument/2006/relationships/slide" Target="slides/slide7.xml"/><Relationship Id="rId22" Type="http://schemas.openxmlformats.org/officeDocument/2006/relationships/font" Target="fonts/FiraSansExtraCondensedSemiBold-bold.fntdata"/><Relationship Id="rId10" Type="http://schemas.openxmlformats.org/officeDocument/2006/relationships/slide" Target="slides/slide6.xml"/><Relationship Id="rId21" Type="http://schemas.openxmlformats.org/officeDocument/2006/relationships/font" Target="fonts/FiraSansExtraCondensedSemiBold-regular.fntdata"/><Relationship Id="rId13" Type="http://schemas.openxmlformats.org/officeDocument/2006/relationships/font" Target="fonts/Roboto-regular.fntdata"/><Relationship Id="rId24" Type="http://schemas.openxmlformats.org/officeDocument/2006/relationships/font" Target="fonts/FiraSansExtraCondensedSemiBold-boldItalic.fntdata"/><Relationship Id="rId12" Type="http://schemas.openxmlformats.org/officeDocument/2006/relationships/slide" Target="slides/slide8.xml"/><Relationship Id="rId23" Type="http://schemas.openxmlformats.org/officeDocument/2006/relationships/font" Target="fonts/FiraSansExtraCondensed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FiraSansExtraCondensedMedium-regular.fntdata"/><Relationship Id="rId16" Type="http://schemas.openxmlformats.org/officeDocument/2006/relationships/font" Target="fonts/Roboto-boldItalic.fntdata"/><Relationship Id="rId5" Type="http://schemas.openxmlformats.org/officeDocument/2006/relationships/slide" Target="slides/slide1.xml"/><Relationship Id="rId19" Type="http://schemas.openxmlformats.org/officeDocument/2006/relationships/font" Target="fonts/FiraSansExtraCondensedMedium-italic.fntdata"/><Relationship Id="rId6" Type="http://schemas.openxmlformats.org/officeDocument/2006/relationships/slide" Target="slides/slide2.xml"/><Relationship Id="rId18" Type="http://schemas.openxmlformats.org/officeDocument/2006/relationships/font" Target="fonts/FiraSansExtraCondensedMedium-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8d1d11c1e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8d1d11c1e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f2b0e27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f2b0e27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f2b0e27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f2b0e27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f2b0e27e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f2b0e27e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f2b0e27e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f2b0e27e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f2b0e27e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f2b0e27e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f2b0e27e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f2b0e27e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f2b0e27e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f2b0e27e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717025" y="1280400"/>
            <a:ext cx="3436500" cy="21648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5200">
                <a:latin typeface="Fira Sans Extra Condensed SemiBold"/>
                <a:ea typeface="Fira Sans Extra Condensed SemiBold"/>
                <a:cs typeface="Fira Sans Extra Condensed SemiBold"/>
                <a:sym typeface="Fira Sans Extra Condensed SemiBold"/>
              </a:defRPr>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p:txBody>
      </p:sp>
      <p:sp>
        <p:nvSpPr>
          <p:cNvPr id="10" name="Google Shape;10;p2"/>
          <p:cNvSpPr txBox="1"/>
          <p:nvPr>
            <p:ph idx="1" type="subTitle"/>
          </p:nvPr>
        </p:nvSpPr>
        <p:spPr>
          <a:xfrm>
            <a:off x="4717025" y="3445200"/>
            <a:ext cx="3945300" cy="417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500"/>
              <a:buNone/>
              <a:defRPr sz="16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710275" y="1152475"/>
            <a:ext cx="7723500" cy="34545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drive.google.com/file/d/1VYbZK-NFszy9ZY7uxTcLquqYrjG3UOCt/view?usp=sharing" TargetMode="External"/><Relationship Id="rId4" Type="http://schemas.openxmlformats.org/officeDocument/2006/relationships/hyperlink" Target="https://drive.google.com/file/d/1st_zFVahyQH5w6BrJDPgXmIG-UCPoyRy/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4717025" y="1280400"/>
            <a:ext cx="3436500" cy="21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Video Game Delivery Project</a:t>
            </a:r>
            <a:endParaRPr/>
          </a:p>
        </p:txBody>
      </p:sp>
      <p:grpSp>
        <p:nvGrpSpPr>
          <p:cNvPr id="52" name="Google Shape;52;p13"/>
          <p:cNvGrpSpPr/>
          <p:nvPr/>
        </p:nvGrpSpPr>
        <p:grpSpPr>
          <a:xfrm flipH="1" rot="1578645">
            <a:off x="2731727" y="1134112"/>
            <a:ext cx="1566930" cy="1715068"/>
            <a:chOff x="4718425" y="934625"/>
            <a:chExt cx="1467100" cy="1605800"/>
          </a:xfrm>
        </p:grpSpPr>
        <p:cxnSp>
          <p:nvCxnSpPr>
            <p:cNvPr id="53" name="Google Shape;53;p13"/>
            <p:cNvCxnSpPr/>
            <p:nvPr/>
          </p:nvCxnSpPr>
          <p:spPr>
            <a:xfrm>
              <a:off x="5119625" y="1316725"/>
              <a:ext cx="1065900" cy="1223700"/>
            </a:xfrm>
            <a:prstGeom prst="straightConnector1">
              <a:avLst/>
            </a:prstGeom>
            <a:noFill/>
            <a:ln cap="flat" cmpd="sng" w="9525">
              <a:solidFill>
                <a:srgbClr val="000000"/>
              </a:solidFill>
              <a:prstDash val="solid"/>
              <a:round/>
              <a:headEnd len="med" w="med" type="none"/>
              <a:tailEnd len="med" w="med" type="none"/>
            </a:ln>
          </p:spPr>
        </p:cxnSp>
        <p:sp>
          <p:nvSpPr>
            <p:cNvPr id="54" name="Google Shape;54;p13"/>
            <p:cNvSpPr/>
            <p:nvPr/>
          </p:nvSpPr>
          <p:spPr>
            <a:xfrm>
              <a:off x="4718425" y="934625"/>
              <a:ext cx="826800" cy="8268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5" name="Google Shape;55;p13"/>
          <p:cNvGrpSpPr/>
          <p:nvPr/>
        </p:nvGrpSpPr>
        <p:grpSpPr>
          <a:xfrm flipH="1" rot="1578645">
            <a:off x="1209287" y="2129531"/>
            <a:ext cx="883060" cy="1781848"/>
            <a:chOff x="6176375" y="2540550"/>
            <a:chExt cx="826800" cy="1668325"/>
          </a:xfrm>
        </p:grpSpPr>
        <p:cxnSp>
          <p:nvCxnSpPr>
            <p:cNvPr id="56" name="Google Shape;56;p13"/>
            <p:cNvCxnSpPr/>
            <p:nvPr/>
          </p:nvCxnSpPr>
          <p:spPr>
            <a:xfrm rot="10800000">
              <a:off x="6190500" y="2540550"/>
              <a:ext cx="406200" cy="1281000"/>
            </a:xfrm>
            <a:prstGeom prst="straightConnector1">
              <a:avLst/>
            </a:prstGeom>
            <a:noFill/>
            <a:ln cap="flat" cmpd="sng" w="9525">
              <a:solidFill>
                <a:srgbClr val="000000"/>
              </a:solidFill>
              <a:prstDash val="solid"/>
              <a:round/>
              <a:headEnd len="med" w="med" type="none"/>
              <a:tailEnd len="med" w="med" type="none"/>
            </a:ln>
          </p:spPr>
        </p:cxnSp>
        <p:sp>
          <p:nvSpPr>
            <p:cNvPr id="57" name="Google Shape;57;p13"/>
            <p:cNvSpPr/>
            <p:nvPr/>
          </p:nvSpPr>
          <p:spPr>
            <a:xfrm>
              <a:off x="6176375" y="3382075"/>
              <a:ext cx="826800" cy="8268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8" name="Google Shape;58;p13"/>
          <p:cNvGrpSpPr/>
          <p:nvPr/>
        </p:nvGrpSpPr>
        <p:grpSpPr>
          <a:xfrm flipH="1" rot="1578645">
            <a:off x="2276008" y="697150"/>
            <a:ext cx="709717" cy="1720355"/>
            <a:chOff x="6042175" y="934625"/>
            <a:chExt cx="664500" cy="1610750"/>
          </a:xfrm>
        </p:grpSpPr>
        <p:cxnSp>
          <p:nvCxnSpPr>
            <p:cNvPr id="59" name="Google Shape;59;p13"/>
            <p:cNvCxnSpPr/>
            <p:nvPr/>
          </p:nvCxnSpPr>
          <p:spPr>
            <a:xfrm flipH="1">
              <a:off x="6190500" y="1278475"/>
              <a:ext cx="191100" cy="1266900"/>
            </a:xfrm>
            <a:prstGeom prst="straightConnector1">
              <a:avLst/>
            </a:prstGeom>
            <a:noFill/>
            <a:ln cap="flat" cmpd="sng" w="9525">
              <a:solidFill>
                <a:srgbClr val="000000"/>
              </a:solidFill>
              <a:prstDash val="solid"/>
              <a:round/>
              <a:headEnd len="med" w="med" type="none"/>
              <a:tailEnd len="med" w="med" type="none"/>
            </a:ln>
          </p:spPr>
        </p:cxnSp>
        <p:sp>
          <p:nvSpPr>
            <p:cNvPr id="60" name="Google Shape;60;p13"/>
            <p:cNvSpPr/>
            <p:nvPr/>
          </p:nvSpPr>
          <p:spPr>
            <a:xfrm>
              <a:off x="6042175" y="934625"/>
              <a:ext cx="664500" cy="6645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1" name="Google Shape;61;p13"/>
          <p:cNvGrpSpPr/>
          <p:nvPr/>
        </p:nvGrpSpPr>
        <p:grpSpPr>
          <a:xfrm flipH="1" rot="1578645">
            <a:off x="722626" y="1237720"/>
            <a:ext cx="1983628" cy="780902"/>
            <a:chOff x="6185550" y="1814200"/>
            <a:chExt cx="1857250" cy="731150"/>
          </a:xfrm>
        </p:grpSpPr>
        <p:cxnSp>
          <p:nvCxnSpPr>
            <p:cNvPr id="62" name="Google Shape;62;p13"/>
            <p:cNvCxnSpPr/>
            <p:nvPr/>
          </p:nvCxnSpPr>
          <p:spPr>
            <a:xfrm flipH="1">
              <a:off x="6185550" y="2158050"/>
              <a:ext cx="1534500" cy="387300"/>
            </a:xfrm>
            <a:prstGeom prst="straightConnector1">
              <a:avLst/>
            </a:prstGeom>
            <a:noFill/>
            <a:ln cap="flat" cmpd="sng" w="9525">
              <a:solidFill>
                <a:srgbClr val="000000"/>
              </a:solidFill>
              <a:prstDash val="solid"/>
              <a:round/>
              <a:headEnd len="med" w="med" type="none"/>
              <a:tailEnd len="med" w="med" type="none"/>
            </a:ln>
          </p:spPr>
        </p:cxnSp>
        <p:sp>
          <p:nvSpPr>
            <p:cNvPr id="63" name="Google Shape;63;p13"/>
            <p:cNvSpPr/>
            <p:nvPr/>
          </p:nvSpPr>
          <p:spPr>
            <a:xfrm>
              <a:off x="7378300" y="1814200"/>
              <a:ext cx="664500" cy="664500"/>
            </a:xfrm>
            <a:prstGeom prst="ellipse">
              <a:avLst/>
            </a:prstGeom>
            <a:solidFill>
              <a:schemeClr val="accent3"/>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4" name="Google Shape;64;p13"/>
          <p:cNvGrpSpPr/>
          <p:nvPr/>
        </p:nvGrpSpPr>
        <p:grpSpPr>
          <a:xfrm flipH="1" rot="1578645">
            <a:off x="2109021" y="2795838"/>
            <a:ext cx="1944805" cy="975633"/>
            <a:chOff x="4369400" y="2545175"/>
            <a:chExt cx="1820900" cy="913475"/>
          </a:xfrm>
        </p:grpSpPr>
        <p:cxnSp>
          <p:nvCxnSpPr>
            <p:cNvPr id="65" name="Google Shape;65;p13"/>
            <p:cNvCxnSpPr/>
            <p:nvPr/>
          </p:nvCxnSpPr>
          <p:spPr>
            <a:xfrm flipH="1" rot="10800000">
              <a:off x="4689400" y="2545175"/>
              <a:ext cx="1500900" cy="592800"/>
            </a:xfrm>
            <a:prstGeom prst="straightConnector1">
              <a:avLst/>
            </a:prstGeom>
            <a:noFill/>
            <a:ln cap="flat" cmpd="sng" w="9525">
              <a:solidFill>
                <a:srgbClr val="000000"/>
              </a:solidFill>
              <a:prstDash val="solid"/>
              <a:round/>
              <a:headEnd len="med" w="med" type="none"/>
              <a:tailEnd len="med" w="med" type="none"/>
            </a:ln>
          </p:spPr>
        </p:cxnSp>
        <p:sp>
          <p:nvSpPr>
            <p:cNvPr id="66" name="Google Shape;66;p13"/>
            <p:cNvSpPr/>
            <p:nvPr/>
          </p:nvSpPr>
          <p:spPr>
            <a:xfrm>
              <a:off x="4369400" y="2794150"/>
              <a:ext cx="664500" cy="664500"/>
            </a:xfrm>
            <a:prstGeom prst="ellipse">
              <a:avLst/>
            </a:prstGeom>
            <a:solidFill>
              <a:schemeClr val="accent6"/>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7" name="Google Shape;67;p13"/>
          <p:cNvGrpSpPr/>
          <p:nvPr/>
        </p:nvGrpSpPr>
        <p:grpSpPr>
          <a:xfrm flipH="1" rot="1578645">
            <a:off x="1980644" y="2609568"/>
            <a:ext cx="1276075" cy="1710769"/>
            <a:chOff x="4995600" y="2545225"/>
            <a:chExt cx="1194775" cy="1601775"/>
          </a:xfrm>
        </p:grpSpPr>
        <p:cxnSp>
          <p:nvCxnSpPr>
            <p:cNvPr id="68" name="Google Shape;68;p13"/>
            <p:cNvCxnSpPr/>
            <p:nvPr/>
          </p:nvCxnSpPr>
          <p:spPr>
            <a:xfrm flipH="1" rot="10800000">
              <a:off x="5325175" y="2545225"/>
              <a:ext cx="865200" cy="1305000"/>
            </a:xfrm>
            <a:prstGeom prst="straightConnector1">
              <a:avLst/>
            </a:prstGeom>
            <a:noFill/>
            <a:ln cap="flat" cmpd="sng" w="9525">
              <a:solidFill>
                <a:srgbClr val="000000"/>
              </a:solidFill>
              <a:prstDash val="solid"/>
              <a:round/>
              <a:headEnd len="med" w="med" type="none"/>
              <a:tailEnd len="med" w="med" type="none"/>
            </a:ln>
          </p:spPr>
        </p:cxnSp>
        <p:sp>
          <p:nvSpPr>
            <p:cNvPr id="69" name="Google Shape;69;p13"/>
            <p:cNvSpPr/>
            <p:nvPr/>
          </p:nvSpPr>
          <p:spPr>
            <a:xfrm>
              <a:off x="4995600" y="3482500"/>
              <a:ext cx="664500" cy="664500"/>
            </a:xfrm>
            <a:prstGeom prst="ellipse">
              <a:avLst/>
            </a:prstGeom>
            <a:solidFill>
              <a:schemeClr val="accent5"/>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70" name="Google Shape;70;p13"/>
          <p:cNvGrpSpPr/>
          <p:nvPr/>
        </p:nvGrpSpPr>
        <p:grpSpPr>
          <a:xfrm flipH="1" rot="1578645">
            <a:off x="966801" y="2074508"/>
            <a:ext cx="1383493" cy="664004"/>
            <a:chOff x="6190400" y="2545375"/>
            <a:chExt cx="1295350" cy="621700"/>
          </a:xfrm>
        </p:grpSpPr>
        <p:cxnSp>
          <p:nvCxnSpPr>
            <p:cNvPr id="71" name="Google Shape;71;p13"/>
            <p:cNvCxnSpPr/>
            <p:nvPr/>
          </p:nvCxnSpPr>
          <p:spPr>
            <a:xfrm rot="10800000">
              <a:off x="6190400" y="2545375"/>
              <a:ext cx="1085100" cy="401400"/>
            </a:xfrm>
            <a:prstGeom prst="straightConnector1">
              <a:avLst/>
            </a:prstGeom>
            <a:noFill/>
            <a:ln cap="flat" cmpd="sng" w="9525">
              <a:solidFill>
                <a:srgbClr val="000000"/>
              </a:solidFill>
              <a:prstDash val="solid"/>
              <a:round/>
              <a:headEnd len="med" w="med" type="none"/>
              <a:tailEnd len="med" w="med" type="none"/>
            </a:ln>
          </p:spPr>
        </p:cxnSp>
        <p:sp>
          <p:nvSpPr>
            <p:cNvPr id="72" name="Google Shape;72;p13"/>
            <p:cNvSpPr/>
            <p:nvPr/>
          </p:nvSpPr>
          <p:spPr>
            <a:xfrm>
              <a:off x="7031550" y="2712875"/>
              <a:ext cx="454200" cy="45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13"/>
          <p:cNvGrpSpPr/>
          <p:nvPr/>
        </p:nvGrpSpPr>
        <p:grpSpPr>
          <a:xfrm flipH="1" rot="1578645">
            <a:off x="2459157" y="2311074"/>
            <a:ext cx="1561911" cy="485107"/>
            <a:chOff x="4718425" y="2096250"/>
            <a:chExt cx="1462400" cy="454200"/>
          </a:xfrm>
        </p:grpSpPr>
        <p:cxnSp>
          <p:nvCxnSpPr>
            <p:cNvPr id="74" name="Google Shape;74;p13"/>
            <p:cNvCxnSpPr/>
            <p:nvPr/>
          </p:nvCxnSpPr>
          <p:spPr>
            <a:xfrm>
              <a:off x="4947525" y="2334900"/>
              <a:ext cx="1233300" cy="205500"/>
            </a:xfrm>
            <a:prstGeom prst="straightConnector1">
              <a:avLst/>
            </a:prstGeom>
            <a:noFill/>
            <a:ln cap="flat" cmpd="sng" w="9525">
              <a:solidFill>
                <a:srgbClr val="000000"/>
              </a:solidFill>
              <a:prstDash val="solid"/>
              <a:round/>
              <a:headEnd len="med" w="med" type="none"/>
              <a:tailEnd len="med" w="med" type="none"/>
            </a:ln>
          </p:spPr>
        </p:cxnSp>
        <p:sp>
          <p:nvSpPr>
            <p:cNvPr id="75" name="Google Shape;75;p13"/>
            <p:cNvSpPr/>
            <p:nvPr/>
          </p:nvSpPr>
          <p:spPr>
            <a:xfrm>
              <a:off x="4718425" y="2096250"/>
              <a:ext cx="454200" cy="45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13"/>
          <p:cNvGrpSpPr/>
          <p:nvPr/>
        </p:nvGrpSpPr>
        <p:grpSpPr>
          <a:xfrm flipH="1" rot="1578645">
            <a:off x="1623907" y="1111363"/>
            <a:ext cx="1113158" cy="1112690"/>
            <a:chOff x="6185500" y="1498650"/>
            <a:chExt cx="1042238" cy="1041800"/>
          </a:xfrm>
        </p:grpSpPr>
        <p:cxnSp>
          <p:nvCxnSpPr>
            <p:cNvPr id="77" name="Google Shape;77;p13"/>
            <p:cNvCxnSpPr/>
            <p:nvPr/>
          </p:nvCxnSpPr>
          <p:spPr>
            <a:xfrm flipH="1">
              <a:off x="6185500" y="1746950"/>
              <a:ext cx="822300" cy="793500"/>
            </a:xfrm>
            <a:prstGeom prst="straightConnector1">
              <a:avLst/>
            </a:prstGeom>
            <a:noFill/>
            <a:ln cap="flat" cmpd="sng" w="9525">
              <a:solidFill>
                <a:srgbClr val="000000"/>
              </a:solidFill>
              <a:prstDash val="solid"/>
              <a:round/>
              <a:headEnd len="med" w="med" type="none"/>
              <a:tailEnd len="med" w="med" type="none"/>
            </a:ln>
          </p:spPr>
        </p:cxnSp>
        <p:sp>
          <p:nvSpPr>
            <p:cNvPr id="78" name="Google Shape;78;p13"/>
            <p:cNvSpPr/>
            <p:nvPr/>
          </p:nvSpPr>
          <p:spPr>
            <a:xfrm>
              <a:off x="6773538" y="1498650"/>
              <a:ext cx="454200" cy="454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13"/>
          <p:cNvGrpSpPr/>
          <p:nvPr/>
        </p:nvGrpSpPr>
        <p:grpSpPr>
          <a:xfrm flipH="1" rot="1578645">
            <a:off x="1819727" y="1791398"/>
            <a:ext cx="1250896" cy="1250896"/>
            <a:chOff x="5587975" y="1952850"/>
            <a:chExt cx="1171200" cy="1171200"/>
          </a:xfrm>
        </p:grpSpPr>
        <p:sp>
          <p:nvSpPr>
            <p:cNvPr id="80" name="Google Shape;80;p13"/>
            <p:cNvSpPr/>
            <p:nvPr/>
          </p:nvSpPr>
          <p:spPr>
            <a:xfrm>
              <a:off x="5587975" y="1952850"/>
              <a:ext cx="1171200" cy="11712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673875" y="2038750"/>
              <a:ext cx="999300" cy="999300"/>
            </a:xfrm>
            <a:prstGeom prst="ellipse">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a:p>
          </p:txBody>
        </p:sp>
      </p:grpSp>
      <p:grpSp>
        <p:nvGrpSpPr>
          <p:cNvPr id="82" name="Google Shape;82;p13"/>
          <p:cNvGrpSpPr/>
          <p:nvPr/>
        </p:nvGrpSpPr>
        <p:grpSpPr>
          <a:xfrm>
            <a:off x="2154992" y="2116967"/>
            <a:ext cx="580986" cy="579903"/>
            <a:chOff x="1421638" y="4125629"/>
            <a:chExt cx="374709" cy="374010"/>
          </a:xfrm>
        </p:grpSpPr>
        <p:sp>
          <p:nvSpPr>
            <p:cNvPr id="83" name="Google Shape;83;p13"/>
            <p:cNvSpPr/>
            <p:nvPr/>
          </p:nvSpPr>
          <p:spPr>
            <a:xfrm>
              <a:off x="1421638" y="4265954"/>
              <a:ext cx="374709" cy="233685"/>
            </a:xfrm>
            <a:custGeom>
              <a:rect b="b" l="l" r="r" t="t"/>
              <a:pathLst>
                <a:path extrusionOk="0" h="7359" w="1180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428052" y="4125629"/>
              <a:ext cx="356958" cy="215585"/>
            </a:xfrm>
            <a:custGeom>
              <a:rect b="b" l="l" r="r" t="t"/>
              <a:pathLst>
                <a:path extrusionOk="0" h="6789" w="11241">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4"/>
          <p:cNvGrpSpPr/>
          <p:nvPr/>
        </p:nvGrpSpPr>
        <p:grpSpPr>
          <a:xfrm>
            <a:off x="1936896" y="2769037"/>
            <a:ext cx="434556" cy="432894"/>
            <a:chOff x="898875" y="4399275"/>
            <a:chExt cx="483700" cy="481850"/>
          </a:xfrm>
        </p:grpSpPr>
        <p:sp>
          <p:nvSpPr>
            <p:cNvPr id="90" name="Google Shape;90;p14"/>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1" name="Google Shape;91;p14"/>
            <p:cNvSpPr/>
            <p:nvPr/>
          </p:nvSpPr>
          <p:spPr>
            <a:xfrm>
              <a:off x="1138025" y="4763350"/>
              <a:ext cx="25" cy="25"/>
            </a:xfrm>
            <a:custGeom>
              <a:rect b="b" l="l" r="r" t="t"/>
              <a:pathLst>
                <a:path extrusionOk="0" h="1" w="1">
                  <a:moveTo>
                    <a:pt x="1"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2" name="Google Shape;92;p14"/>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 name="Google Shape;93;p14"/>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 name="Google Shape;94;p14"/>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5" name="Google Shape;95;p14"/>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 name="Google Shape;96;p14"/>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7" name="Google Shape;97;p14"/>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8" name="Google Shape;98;p1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Mission</a:t>
            </a:r>
            <a:endParaRPr/>
          </a:p>
        </p:txBody>
      </p:sp>
      <p:sp>
        <p:nvSpPr>
          <p:cNvPr id="99" name="Google Shape;99;p14"/>
          <p:cNvSpPr txBox="1"/>
          <p:nvPr/>
        </p:nvSpPr>
        <p:spPr>
          <a:xfrm>
            <a:off x="374625" y="1070100"/>
            <a:ext cx="8579400" cy="4099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Char char="-"/>
            </a:pPr>
            <a:r>
              <a:rPr b="1" lang="en" sz="1100">
                <a:solidFill>
                  <a:schemeClr val="dk1"/>
                </a:solidFill>
              </a:rPr>
              <a:t>Similar websites</a:t>
            </a:r>
            <a:r>
              <a:rPr lang="en" sz="1100">
                <a:solidFill>
                  <a:schemeClr val="dk1"/>
                </a:solidFill>
              </a:rPr>
              <a:t>: GameFly, Redbox, Gamerang, Game Access.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Functional requirements:</a:t>
            </a:r>
            <a:endParaRPr b="1"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User Account Management</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Game Search and Inventory</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Rental Checkout and Payment</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User Reviews and Ratings</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Game Recommendations</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Customer Support</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Integration of Game Developer APIs</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Reporting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Non-functional requirements:</a:t>
            </a:r>
            <a:endParaRPr b="1"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Reliability</a:t>
            </a:r>
            <a:r>
              <a:rPr lang="en" sz="1100">
                <a:solidFill>
                  <a:schemeClr val="dk1"/>
                </a:solidFill>
              </a:rPr>
              <a:t>.</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Security</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Performance</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Scalability</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User Interface</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Compatibility</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Compliance</a:t>
            </a:r>
            <a:endParaRPr sz="1100">
              <a:solidFill>
                <a:schemeClr val="dk1"/>
              </a:solidFill>
            </a:endParaRPr>
          </a:p>
          <a:p>
            <a:pPr indent="-298450" lvl="0" marL="914400" rtl="0" algn="l">
              <a:lnSpc>
                <a:spcPct val="115000"/>
              </a:lnSpc>
              <a:spcBef>
                <a:spcPts val="0"/>
              </a:spcBef>
              <a:spcAft>
                <a:spcPts val="0"/>
              </a:spcAft>
              <a:buClr>
                <a:schemeClr val="dk1"/>
              </a:buClr>
              <a:buSzPts val="1100"/>
              <a:buAutoNum type="arabicPeriod"/>
            </a:pPr>
            <a:r>
              <a:rPr b="1" lang="en" sz="1100">
                <a:solidFill>
                  <a:schemeClr val="dk1"/>
                </a:solidFill>
              </a:rPr>
              <a:t>Maintenance and Support</a:t>
            </a:r>
            <a:endParaRPr sz="11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pSp>
        <p:nvGrpSpPr>
          <p:cNvPr id="104" name="Google Shape;104;p15"/>
          <p:cNvGrpSpPr/>
          <p:nvPr/>
        </p:nvGrpSpPr>
        <p:grpSpPr>
          <a:xfrm>
            <a:off x="1936896" y="2769037"/>
            <a:ext cx="434556" cy="432894"/>
            <a:chOff x="898875" y="4399275"/>
            <a:chExt cx="483700" cy="481850"/>
          </a:xfrm>
        </p:grpSpPr>
        <p:sp>
          <p:nvSpPr>
            <p:cNvPr id="105" name="Google Shape;105;p15"/>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6" name="Google Shape;106;p15"/>
            <p:cNvSpPr/>
            <p:nvPr/>
          </p:nvSpPr>
          <p:spPr>
            <a:xfrm>
              <a:off x="1138025" y="4763350"/>
              <a:ext cx="25" cy="25"/>
            </a:xfrm>
            <a:custGeom>
              <a:rect b="b" l="l" r="r" t="t"/>
              <a:pathLst>
                <a:path extrusionOk="0" h="1" w="1">
                  <a:moveTo>
                    <a:pt x="1"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 name="Google Shape;107;p15"/>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 name="Google Shape;108;p15"/>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 name="Google Shape;109;p15"/>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0" name="Google Shape;110;p15"/>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 name="Google Shape;111;p15"/>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2" name="Google Shape;112;p15"/>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3" name="Google Shape;113;p1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Mission</a:t>
            </a:r>
            <a:endParaRPr/>
          </a:p>
        </p:txBody>
      </p:sp>
      <p:sp>
        <p:nvSpPr>
          <p:cNvPr id="114" name="Google Shape;114;p15"/>
          <p:cNvSpPr txBox="1"/>
          <p:nvPr/>
        </p:nvSpPr>
        <p:spPr>
          <a:xfrm>
            <a:off x="374625" y="1070100"/>
            <a:ext cx="8579400" cy="643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Responsibility</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Developing and maintaining web applications and websites.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Creating web page layouts and user interfaces.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Implementing website functionality and databases.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Debugging and troubleshooting website issues.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Developing and testing web-based software applications.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Collaborating with cross-functional teams to develop and implement new features.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Developing secure and scalable web applications.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Experience:</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Strong working knowledge of web development tools and languages such as HTML, CSS, JavaScript, and others.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Experience in developing responsive web applications for multiple platforms.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Experience in working with web development frameworks such as Node.js, ReactJS, and AngularJS.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Experience with debugging and troubleshooting web-based applications.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Knowledge of version control systems such as Git.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Familiarity with cloud technologies such as AWS or Azure.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Knowledge of server-side languages such as PHP or Python.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Education:</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 bachelor's degree in computer science, software engineering or a related field is preferred.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 diploma or certification in web development courses is a plus.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Skills:</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Strong coding and programming skills.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Familiarity with front-end technologies such as HTML, CSS, and JavaScript.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Strong analytical and problem-solving skills.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Knowledge of web performance and security best practices.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Ability to work with some design tools such as Photoshop, Sketch.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Strong communication skills, both written and verbal.</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Excellent teamwork and collaboration skills</a:t>
            </a:r>
            <a:endParaRPr b="1" sz="11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6"/>
          <p:cNvGrpSpPr/>
          <p:nvPr/>
        </p:nvGrpSpPr>
        <p:grpSpPr>
          <a:xfrm>
            <a:off x="1936896" y="2769037"/>
            <a:ext cx="434556" cy="432894"/>
            <a:chOff x="898875" y="4399275"/>
            <a:chExt cx="483700" cy="481850"/>
          </a:xfrm>
        </p:grpSpPr>
        <p:sp>
          <p:nvSpPr>
            <p:cNvPr id="120" name="Google Shape;120;p16"/>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1" name="Google Shape;121;p16"/>
            <p:cNvSpPr/>
            <p:nvPr/>
          </p:nvSpPr>
          <p:spPr>
            <a:xfrm>
              <a:off x="1138025" y="4763350"/>
              <a:ext cx="25" cy="25"/>
            </a:xfrm>
            <a:custGeom>
              <a:rect b="b" l="l" r="r" t="t"/>
              <a:pathLst>
                <a:path extrusionOk="0" h="1" w="1">
                  <a:moveTo>
                    <a:pt x="1"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2" name="Google Shape;122;p16"/>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3" name="Google Shape;123;p16"/>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4" name="Google Shape;124;p16"/>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5" name="Google Shape;125;p16"/>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6" name="Google Shape;126;p16"/>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7" name="Google Shape;127;p16"/>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28" name="Google Shape;128;p16"/>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Plan</a:t>
            </a:r>
            <a:endParaRPr/>
          </a:p>
        </p:txBody>
      </p:sp>
      <p:sp>
        <p:nvSpPr>
          <p:cNvPr id="129" name="Google Shape;129;p16"/>
          <p:cNvSpPr txBox="1"/>
          <p:nvPr/>
        </p:nvSpPr>
        <p:spPr>
          <a:xfrm>
            <a:off x="374625" y="1070100"/>
            <a:ext cx="8579400" cy="336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Dream team:</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rgbClr val="FFFFFF"/>
                </a:highlight>
              </a:rPr>
              <a:t>John - Chuyên gia CNTT với 8 năm kinh nghiệm phát triển web front-end, quen thuộc với các công nghệ như Angular, React, HTML, CSS và Firebase.</a:t>
            </a:r>
            <a:endParaRPr sz="11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rgbClr val="FFFFFF"/>
                </a:highlight>
              </a:rPr>
              <a:t>Jack - Giám đốc tiếp thị với 10 năm kinh nghiệm trong ngành trò chơi, thành thạo trong việc tạo chiến dịch tiếp thị, quản lý phương tiện truyền thông xã hội và tương tác với người có ảnh hưởng.</a:t>
            </a:r>
            <a:endParaRPr sz="11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rgbClr val="FFFFFF"/>
                </a:highlight>
              </a:rPr>
              <a:t>Bob - Chuyên gia tiếp thị với 5 năm kinh nghiệm trong ngành trò chơi, quen thuộc với các kỹ thuật tương tác cộng đồng và có kinh nghiệm về quảng cáo kỹ thuật số.</a:t>
            </a:r>
            <a:endParaRPr sz="11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rgbClr val="FFFFFF"/>
                </a:highlight>
              </a:rPr>
              <a:t>Sarah - Chuyên gia mua sắm với 7 năm kinh nghiệm nghiên cứu thị trường, có khả năng cung cấp thông tin chi tiết về hành vi của khách hàng và đưa ra quyết định sáng suốt phù hợp với mục tiêu dự án.</a:t>
            </a:r>
            <a:endParaRPr sz="11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298450" lvl="0" marL="457200" rtl="0" algn="l">
              <a:lnSpc>
                <a:spcPct val="128571"/>
              </a:lnSpc>
              <a:spcBef>
                <a:spcPts val="0"/>
              </a:spcBef>
              <a:spcAft>
                <a:spcPts val="0"/>
              </a:spcAft>
              <a:buClr>
                <a:schemeClr val="dk1"/>
              </a:buClr>
              <a:buSzPts val="1100"/>
              <a:buChar char="-"/>
            </a:pPr>
            <a:r>
              <a:rPr lang="en" sz="1100">
                <a:solidFill>
                  <a:schemeClr val="dk1"/>
                </a:solidFill>
                <a:highlight>
                  <a:srgbClr val="FFFFFF"/>
                </a:highlight>
              </a:rPr>
              <a:t>Michael - Nhân sự nội bộ với 5 năm kinh nghiệm quản lý dự án, có kinh nghiệm quản lý các nhóm gồm nhiều chuyên gia đa dạng và sở hữu kỹ năng giao tiếp xuất sắc.</a:t>
            </a:r>
            <a:endParaRPr b="1" sz="11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7"/>
          <p:cNvGrpSpPr/>
          <p:nvPr/>
        </p:nvGrpSpPr>
        <p:grpSpPr>
          <a:xfrm>
            <a:off x="1936896" y="2769037"/>
            <a:ext cx="434556" cy="432894"/>
            <a:chOff x="898875" y="4399275"/>
            <a:chExt cx="483700" cy="481850"/>
          </a:xfrm>
        </p:grpSpPr>
        <p:sp>
          <p:nvSpPr>
            <p:cNvPr id="135" name="Google Shape;135;p17"/>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6" name="Google Shape;136;p17"/>
            <p:cNvSpPr/>
            <p:nvPr/>
          </p:nvSpPr>
          <p:spPr>
            <a:xfrm>
              <a:off x="1138025" y="4763350"/>
              <a:ext cx="25" cy="25"/>
            </a:xfrm>
            <a:custGeom>
              <a:rect b="b" l="l" r="r" t="t"/>
              <a:pathLst>
                <a:path extrusionOk="0" h="1" w="1">
                  <a:moveTo>
                    <a:pt x="1"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 name="Google Shape;137;p17"/>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8" name="Google Shape;138;p17"/>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9" name="Google Shape;139;p17"/>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0" name="Google Shape;140;p17"/>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1" name="Google Shape;141;p17"/>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2" name="Google Shape;142;p17"/>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43" name="Google Shape;143;p17"/>
          <p:cNvSpPr txBox="1"/>
          <p:nvPr>
            <p:ph type="title"/>
          </p:nvPr>
        </p:nvSpPr>
        <p:spPr>
          <a:xfrm>
            <a:off x="627475" y="1951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Plan (WBS)</a:t>
            </a:r>
            <a:endParaRPr/>
          </a:p>
        </p:txBody>
      </p:sp>
      <p:sp>
        <p:nvSpPr>
          <p:cNvPr id="144" name="Google Shape;144;p17"/>
          <p:cNvSpPr txBox="1"/>
          <p:nvPr/>
        </p:nvSpPr>
        <p:spPr>
          <a:xfrm>
            <a:off x="374625" y="1070100"/>
            <a:ext cx="4501800" cy="86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1: Develop Video Game Delivery Website</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Cấp độ 2: Nghiên cứu dự án</a:t>
            </a:r>
            <a:endParaRPr b="1"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Xác định phạm vi dự án</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Phát triển lịch trình dự án</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Phát triển ngân sách dự án</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Xác định và quản lý rủi ro dự án</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2: Phát triển phần mềm</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2: Tiếp thị</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2: Mua sắm</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2: Phát triển phần mềm</a:t>
            </a:r>
            <a:endParaRPr b="1"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100">
                <a:solidFill>
                  <a:schemeClr val="dk1"/>
                </a:solidFill>
              </a:rPr>
              <a:t>Cấp độ 3: Thu thập yêu cầu</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3: Thiết kế hệ thống</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Xác định kiến ​​trúc hệ thống</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Xây dựng lược đồ dữ liệu</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Tạo wireframes và nguyên mẫu</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Xác định các thành phần và chức năng của phần mềm</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3: Phát triển Front-end</a:t>
            </a:r>
            <a:endParaRPr b="1"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Phát triển logic mặt trước</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Triển khai thiết kế giao diện người dùng</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Tích hợp các thành phần front-end</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Kiểm tra đơn vị</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3: Phát triển back-end</a:t>
            </a:r>
            <a:endParaRPr b="1"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Phát triển logic back-end</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Triển khai lược đồ dữ liệu</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Tích hợp các thành phần back-end</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Kiểm tra đơn vị</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3: Kiểm thử </a:t>
            </a:r>
            <a:endParaRPr b="1"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Kiểm tra tích hợp front-end và back-end</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Kiểm tra chức năng hệ thống</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Tiến hành kiểm tra hiệu suất hệ thống</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Xác định và giải quyết vấn đề</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3: Kiểm tra mức độ chấp nhận của người dùng</a:t>
            </a:r>
            <a:endParaRPr b="1"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Xác định các kịch bản thử nghiệm</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Tiến hành thử nghiệm chấp nhận của người dùng</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Giải quyết các vấn đề và phản hồi của người dùng</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3: Triển khai</a:t>
            </a:r>
            <a:endParaRPr b="1"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Chuẩn bị hệ thống để triển khai</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Cấu hình môi trường sản xuất</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Triển khai hệ thống vào sản xuất</a:t>
            </a:r>
            <a:endParaRPr sz="1100">
              <a:solidFill>
                <a:schemeClr val="dk1"/>
              </a:solidFill>
            </a:endParaRPr>
          </a:p>
          <a:p>
            <a:pPr indent="457200" lvl="0" marL="0" rtl="0" algn="l">
              <a:lnSpc>
                <a:spcPct val="128571"/>
              </a:lnSpc>
              <a:spcBef>
                <a:spcPts val="0"/>
              </a:spcBef>
              <a:spcAft>
                <a:spcPts val="0"/>
              </a:spcAft>
              <a:buClr>
                <a:schemeClr val="dk1"/>
              </a:buClr>
              <a:buSzPts val="1100"/>
              <a:buFont typeface="Arial"/>
              <a:buNone/>
            </a:pPr>
            <a:r>
              <a:rPr lang="en" sz="1100">
                <a:solidFill>
                  <a:schemeClr val="dk1"/>
                </a:solidFill>
              </a:rPr>
              <a:t>Tiến hành giám sát và bảo trì hệ thống</a:t>
            </a:r>
            <a:endParaRPr sz="1100">
              <a:solidFill>
                <a:schemeClr val="dk1"/>
              </a:solidFill>
            </a:endParaRPr>
          </a:p>
          <a:p>
            <a:pPr indent="0" lvl="0" marL="0" rtl="0" algn="l">
              <a:lnSpc>
                <a:spcPct val="128571"/>
              </a:lnSpc>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145" name="Google Shape;145;p17"/>
          <p:cNvSpPr txBox="1"/>
          <p:nvPr/>
        </p:nvSpPr>
        <p:spPr>
          <a:xfrm>
            <a:off x="5404325" y="1070100"/>
            <a:ext cx="3154500" cy="699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2: Tiếp thị</a:t>
            </a:r>
            <a:endParaRPr b="1"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3: Nghiên cứu thị trường</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3: Quản lý chiến dịch quảng cáo</a:t>
            </a:r>
            <a:endParaRPr b="1"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Phát triển các chiến dịch quảng cáo</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Xác định ngân sách quảng cáo</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3: Quản lý phương tiện truyền thông xã hội</a:t>
            </a:r>
            <a:endParaRPr b="1"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Phát triển các chiến dịch truyền thông xã hội</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Xác định ngân sách truyền thông xã hội</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Tạo nội dung hấp dẫn</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Theo dõi và phân tích hiệu suất truyền thông xã hội</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2: Mua sắm</a:t>
            </a:r>
            <a:endParaRPr b="1"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b="1" lang="en" sz="1100">
                <a:solidFill>
                  <a:schemeClr val="dk1"/>
                </a:solidFill>
              </a:rPr>
              <a:t>Cấp độ 3: Nghiên cứu thị trường để mua sắm</a:t>
            </a:r>
            <a:endParaRPr b="1"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Xác định khách hàng mục tiêu</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Phân tích xu hướng thị trường và phân tích đối thủ cạnh tranh</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100">
                <a:solidFill>
                  <a:schemeClr val="dk1"/>
                </a:solidFill>
              </a:rPr>
              <a:t>Xây dựng chiến lược mua hàng</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100">
                <a:solidFill>
                  <a:schemeClr val="dk1"/>
                </a:solidFill>
              </a:rPr>
              <a:t>Cấp độ 3: Phân tích phản hồi của khách hàng</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100">
                <a:solidFill>
                  <a:schemeClr val="dk1"/>
                </a:solidFill>
              </a:rPr>
              <a:t>Cấp độ 3: Quyết định mua hàng</a:t>
            </a:r>
            <a:endParaRPr b="1"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100">
                <a:solidFill>
                  <a:schemeClr val="dk1"/>
                </a:solidFill>
              </a:rPr>
              <a:t>Xác định nhà cung cấp mua hàng</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100">
                <a:solidFill>
                  <a:schemeClr val="dk1"/>
                </a:solidFill>
              </a:rPr>
              <a:t>Đàm phán hợp đồng mua hàng</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100">
                <a:solidFill>
                  <a:schemeClr val="dk1"/>
                </a:solidFill>
              </a:rPr>
              <a:t>Mua sản phẩm tồn kho</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100">
                <a:solidFill>
                  <a:schemeClr val="dk1"/>
                </a:solidFill>
              </a:rPr>
              <a:t>Cấp độ 3: Quản lý hàng tồn kho</a:t>
            </a:r>
            <a:endParaRPr b="1"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100">
                <a:solidFill>
                  <a:schemeClr val="dk1"/>
                </a:solidFill>
              </a:rPr>
              <a:t>Tạo hệ thống quản lý hàng tồn kho</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100">
                <a:solidFill>
                  <a:schemeClr val="dk1"/>
                </a:solidFill>
              </a:rPr>
              <a:t>Phân tích dữ liệu liên quan đến hàng tồn kho</a:t>
            </a:r>
            <a:endParaRPr sz="1100">
              <a:solidFill>
                <a:schemeClr val="dk1"/>
              </a:solidFill>
            </a:endParaRPr>
          </a:p>
          <a:p>
            <a:pPr indent="0" lvl="0" marL="457200" rtl="0" algn="l">
              <a:lnSpc>
                <a:spcPct val="128571"/>
              </a:lnSpc>
              <a:spcBef>
                <a:spcPts val="0"/>
              </a:spcBef>
              <a:spcAft>
                <a:spcPts val="0"/>
              </a:spcAft>
              <a:buClr>
                <a:schemeClr val="dk1"/>
              </a:buClr>
              <a:buSzPts val="1100"/>
              <a:buFont typeface="Arial"/>
              <a:buNone/>
            </a:pPr>
            <a:r>
              <a:rPr lang="en" sz="1100">
                <a:solidFill>
                  <a:schemeClr val="dk1"/>
                </a:solidFill>
              </a:rPr>
              <a:t>Xác định và thực hiện chiến lược bổ sung hàng tồn kho</a:t>
            </a:r>
            <a:endParaRPr>
              <a:latin typeface="Roboto"/>
              <a:ea typeface="Roboto"/>
              <a:cs typeface="Roboto"/>
              <a:sym typeface="Roboto"/>
            </a:endParaRPr>
          </a:p>
        </p:txBody>
      </p:sp>
      <p:sp>
        <p:nvSpPr>
          <p:cNvPr id="146" name="Google Shape;146;p17"/>
          <p:cNvSpPr txBox="1"/>
          <p:nvPr/>
        </p:nvSpPr>
        <p:spPr>
          <a:xfrm>
            <a:off x="4969650" y="194550"/>
            <a:ext cx="2773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i="1"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pSp>
        <p:nvGrpSpPr>
          <p:cNvPr id="151" name="Google Shape;151;p18"/>
          <p:cNvGrpSpPr/>
          <p:nvPr/>
        </p:nvGrpSpPr>
        <p:grpSpPr>
          <a:xfrm>
            <a:off x="1936896" y="2769037"/>
            <a:ext cx="434556" cy="432894"/>
            <a:chOff x="898875" y="4399275"/>
            <a:chExt cx="483700" cy="481850"/>
          </a:xfrm>
        </p:grpSpPr>
        <p:sp>
          <p:nvSpPr>
            <p:cNvPr id="152" name="Google Shape;152;p18"/>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3" name="Google Shape;153;p18"/>
            <p:cNvSpPr/>
            <p:nvPr/>
          </p:nvSpPr>
          <p:spPr>
            <a:xfrm>
              <a:off x="1138025" y="4763350"/>
              <a:ext cx="25" cy="25"/>
            </a:xfrm>
            <a:custGeom>
              <a:rect b="b" l="l" r="r" t="t"/>
              <a:pathLst>
                <a:path extrusionOk="0" h="1" w="1">
                  <a:moveTo>
                    <a:pt x="1"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4" name="Google Shape;154;p18"/>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 name="Google Shape;155;p18"/>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 name="Google Shape;156;p18"/>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7" name="Google Shape;157;p18"/>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 name="Google Shape;158;p18"/>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9" name="Google Shape;159;p18"/>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60" name="Google Shape;160;p18"/>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Plan</a:t>
            </a:r>
            <a:endParaRPr/>
          </a:p>
        </p:txBody>
      </p:sp>
      <p:sp>
        <p:nvSpPr>
          <p:cNvPr id="161" name="Google Shape;161;p18"/>
          <p:cNvSpPr txBox="1"/>
          <p:nvPr/>
        </p:nvSpPr>
        <p:spPr>
          <a:xfrm>
            <a:off x="374625" y="1070100"/>
            <a:ext cx="8579400" cy="117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Gantt chart:</a:t>
            </a:r>
            <a:r>
              <a:rPr lang="en" sz="1100">
                <a:solidFill>
                  <a:schemeClr val="dk1"/>
                </a:solidFill>
              </a:rPr>
              <a:t> </a:t>
            </a:r>
            <a:r>
              <a:rPr lang="en" sz="1100" u="sng">
                <a:solidFill>
                  <a:srgbClr val="1155CC"/>
                </a:solidFill>
                <a:hlinkClick r:id="rId3">
                  <a:extLst>
                    <a:ext uri="{A12FA001-AC4F-418D-AE19-62706E023703}">
                      <ahyp:hlinkClr val="tx"/>
                    </a:ext>
                  </a:extLst>
                </a:hlinkClick>
              </a:rPr>
              <a:t>https://drive.google.com/file/d/1VYbZK-NFszy9ZY7uxTcLquqYrjG3UOCt/view?usp=sharing</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Network diagram:</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u="sng">
                <a:solidFill>
                  <a:srgbClr val="1155CC"/>
                </a:solidFill>
                <a:hlinkClick r:id="rId4">
                  <a:extLst>
                    <a:ext uri="{A12FA001-AC4F-418D-AE19-62706E023703}">
                      <ahyp:hlinkClr val="tx"/>
                    </a:ext>
                  </a:extLst>
                </a:hlinkClick>
              </a:rPr>
              <a:t>https://drive.google.com/file/d/1st_zFVahyQH5w6BrJDPgXmIG-UCPoyRy/view?usp=sharing</a:t>
            </a:r>
            <a:r>
              <a:rPr lang="en" sz="1100">
                <a:solidFill>
                  <a:schemeClr val="dk1"/>
                </a:solidFill>
              </a:rPr>
              <a:t> </a:t>
            </a:r>
            <a:endParaRPr b="1" sz="11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pSp>
        <p:nvGrpSpPr>
          <p:cNvPr id="166" name="Google Shape;166;p19"/>
          <p:cNvGrpSpPr/>
          <p:nvPr/>
        </p:nvGrpSpPr>
        <p:grpSpPr>
          <a:xfrm>
            <a:off x="1936896" y="2769037"/>
            <a:ext cx="434556" cy="432894"/>
            <a:chOff x="898875" y="4399275"/>
            <a:chExt cx="483700" cy="481850"/>
          </a:xfrm>
        </p:grpSpPr>
        <p:sp>
          <p:nvSpPr>
            <p:cNvPr id="167" name="Google Shape;167;p19"/>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8" name="Google Shape;168;p19"/>
            <p:cNvSpPr/>
            <p:nvPr/>
          </p:nvSpPr>
          <p:spPr>
            <a:xfrm>
              <a:off x="1138025" y="4763350"/>
              <a:ext cx="25" cy="25"/>
            </a:xfrm>
            <a:custGeom>
              <a:rect b="b" l="l" r="r" t="t"/>
              <a:pathLst>
                <a:path extrusionOk="0" h="1" w="1">
                  <a:moveTo>
                    <a:pt x="1"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9" name="Google Shape;169;p19"/>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0" name="Google Shape;170;p19"/>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 name="Google Shape;171;p19"/>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 name="Google Shape;172;p19"/>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 name="Google Shape;173;p19"/>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4" name="Google Shape;174;p19"/>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75" name="Google Shape;175;p19"/>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Plan</a:t>
            </a:r>
            <a:endParaRPr/>
          </a:p>
        </p:txBody>
      </p:sp>
      <p:sp>
        <p:nvSpPr>
          <p:cNvPr id="176" name="Google Shape;176;p19"/>
          <p:cNvSpPr txBox="1"/>
          <p:nvPr/>
        </p:nvSpPr>
        <p:spPr>
          <a:xfrm>
            <a:off x="374625" y="1070100"/>
            <a:ext cx="8579400" cy="256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Risks:</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Khó tích hợp phần mềm mới với cơ sở hạ tầng CNTT hiện có hoặc hệ thống của bên thứ ba.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Các bên liên quan có thể có tầm nhìn khác nhau về sản phẩm cuối cùng, dẫn đến bất đồng và chậm trễ trong việc ra quyết định.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Khả năng xảy ra các vấn đề sở hữu trí tuệ liên quan đến sự phát triển của phần mềm.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Lỗi hệ thống hoặc vi phạm dữ liệu có thể ảnh hưởng đến tiến độ và ngân sách của dự án, cũng như sự thành công của dự án.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Khả năng các thành viên trong nhóm có thể nghỉ việc hoặc vắng mặt trong thời gian dài do bệnh tật hoặc lý do cá nhân.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Giao tiếp sai giữa các nhóm do rào cản ngôn ngữ và sự khác biệt trong phong cách giao tiếp.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Các vấn đề với nhà cung cấp và mối quan hệ của nhà cung cấp có thể ảnh hưởng đến tiến độ và ngân sách của dự án.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Rủi ro liên quan đến các xu hướng công nghệ mới có thể cần được kết hợp.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Những thách thức bên ngoài như cạnh tranh ngày càng tăng hoặc bất ổn kinh tế có thể ảnh hưởng đến việc thực hiện dự án.</a:t>
            </a:r>
            <a:endParaRPr sz="1100">
              <a:solidFill>
                <a:schemeClr val="dk1"/>
              </a:solidFill>
            </a:endParaRPr>
          </a:p>
          <a:p>
            <a:pPr indent="-298450" lvl="0" marL="457200" rtl="0" algn="l">
              <a:lnSpc>
                <a:spcPct val="128571"/>
              </a:lnSpc>
              <a:spcBef>
                <a:spcPts val="0"/>
              </a:spcBef>
              <a:spcAft>
                <a:spcPts val="0"/>
              </a:spcAft>
              <a:buClr>
                <a:schemeClr val="dk1"/>
              </a:buClr>
              <a:buSzPts val="1100"/>
              <a:buChar char="-"/>
            </a:pPr>
            <a:r>
              <a:rPr lang="en" sz="1100">
                <a:solidFill>
                  <a:schemeClr val="dk1"/>
                </a:solidFill>
              </a:rPr>
              <a:t>Tiềm năng thay đổi quy định trong ngành công nghiệp trò chơi, có thể dẫn đến sự chậm trễ của dự án.</a:t>
            </a:r>
            <a:endParaRPr b="1" sz="11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pSp>
        <p:nvGrpSpPr>
          <p:cNvPr id="181" name="Google Shape;181;p20"/>
          <p:cNvGrpSpPr/>
          <p:nvPr/>
        </p:nvGrpSpPr>
        <p:grpSpPr>
          <a:xfrm>
            <a:off x="1936896" y="2769037"/>
            <a:ext cx="434556" cy="432894"/>
            <a:chOff x="898875" y="4399275"/>
            <a:chExt cx="483700" cy="481850"/>
          </a:xfrm>
        </p:grpSpPr>
        <p:sp>
          <p:nvSpPr>
            <p:cNvPr id="182" name="Google Shape;182;p20"/>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3" name="Google Shape;183;p20"/>
            <p:cNvSpPr/>
            <p:nvPr/>
          </p:nvSpPr>
          <p:spPr>
            <a:xfrm>
              <a:off x="1138025" y="4763350"/>
              <a:ext cx="25" cy="25"/>
            </a:xfrm>
            <a:custGeom>
              <a:rect b="b" l="l" r="r" t="t"/>
              <a:pathLst>
                <a:path extrusionOk="0" h="1" w="1">
                  <a:moveTo>
                    <a:pt x="1"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4" name="Google Shape;184;p20"/>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5" name="Google Shape;185;p20"/>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 name="Google Shape;186;p20"/>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 name="Google Shape;187;p20"/>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8" name="Google Shape;188;p20"/>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9" name="Google Shape;189;p20"/>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90" name="Google Shape;190;p20"/>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Execute and control</a:t>
            </a:r>
            <a:endParaRPr/>
          </a:p>
        </p:txBody>
      </p:sp>
      <p:sp>
        <p:nvSpPr>
          <p:cNvPr id="191" name="Google Shape;191;p20"/>
          <p:cNvSpPr txBox="1"/>
          <p:nvPr/>
        </p:nvSpPr>
        <p:spPr>
          <a:xfrm>
            <a:off x="374625" y="1070100"/>
            <a:ext cx="8579400" cy="314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Mission</a:t>
            </a:r>
            <a:r>
              <a:rPr b="1" lang="en" sz="1100">
                <a:solidFill>
                  <a:schemeClr val="dk1"/>
                </a:solidFill>
              </a:rPr>
              <a:t>:</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Truyền đạt rõ ràng các yêu cầu của dự án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Cộng tác thường xuyên với nhà cung cấp</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Thiết lập quy trình Quản lý thay đổi phạm vi</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Phát triển Kế hoạch Quản lý Rủi ro</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Có thông tin liên lạc thường xuyên giữa nhóm và các bên liên quan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Thiết lập theo dõi yêu cầu thay đổi</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28571"/>
              </a:lnSpc>
              <a:spcBef>
                <a:spcPts val="0"/>
              </a:spcBef>
              <a:spcAft>
                <a:spcPts val="0"/>
              </a:spcAft>
              <a:buClr>
                <a:schemeClr val="dk1"/>
              </a:buClr>
              <a:buSzPts val="1100"/>
              <a:buChar char="-"/>
            </a:pPr>
            <a:r>
              <a:rPr lang="en" sz="1100">
                <a:solidFill>
                  <a:schemeClr val="dk1"/>
                </a:solidFill>
              </a:rPr>
              <a:t>Đánh giá thường xuyên hiệu suất của nhà cung cấp</a:t>
            </a:r>
            <a:endParaRPr sz="11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ject Management Infographics by Slidesgo">
  <a:themeElements>
    <a:clrScheme name="Simple Light">
      <a:dk1>
        <a:srgbClr val="000000"/>
      </a:dk1>
      <a:lt1>
        <a:srgbClr val="FFFFFF"/>
      </a:lt1>
      <a:dk2>
        <a:srgbClr val="595959"/>
      </a:dk2>
      <a:lt2>
        <a:srgbClr val="EEEEEE"/>
      </a:lt2>
      <a:accent1>
        <a:srgbClr val="FBB831"/>
      </a:accent1>
      <a:accent2>
        <a:srgbClr val="FB8569"/>
      </a:accent2>
      <a:accent3>
        <a:srgbClr val="FB569C"/>
      </a:accent3>
      <a:accent4>
        <a:srgbClr val="E850E0"/>
      </a:accent4>
      <a:accent5>
        <a:srgbClr val="8225E2"/>
      </a:accent5>
      <a:accent6>
        <a:srgbClr val="9C27B0"/>
      </a:accent6>
      <a:hlink>
        <a:srgbClr val="FBB8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