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Old Standard TT"/>
      <p:regular r:id="rId34"/>
      <p:bold r:id="rId35"/>
      <p: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ldStandardTT-bold.fntdata"/><Relationship Id="rId12" Type="http://schemas.openxmlformats.org/officeDocument/2006/relationships/slide" Target="slides/slide7.xml"/><Relationship Id="rId34" Type="http://schemas.openxmlformats.org/officeDocument/2006/relationships/font" Target="fonts/OldStandardTT-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ldStandardT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94ba8ae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94ba8ae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first page people will see when visiting the website. It has the information of the current selected cemetery, this includes the address, a description, and its contact info if </a:t>
            </a:r>
            <a:r>
              <a:rPr lang="en"/>
              <a:t>available.</a:t>
            </a:r>
            <a:br>
              <a:rPr lang="en"/>
            </a:br>
            <a:r>
              <a:rPr lang="en"/>
              <a:t>This page also has a dropdown Menu to change the current cemetery, I’ll talk more about that later, what I want to focus on now is that GO TO button on the dropdown menu.</a:t>
            </a:r>
            <a:br>
              <a:rPr lang="en"/>
            </a:br>
            <a:r>
              <a:rPr lang="en"/>
              <a:t>Clicking that will redirect the user to Cemetery’s page (Next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Going back to the home page, the next feature this page has is the search bar, which is used to find people who are buried in this Cemetery. It’ll provide suggestions when users type into it, and if they hit enter with a valid name or they click on one of the suggested names, they’ll get redirected to that person’s page. (Move 2 slides forward).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a0321b63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a0321b63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pretty much a strip down home page where </a:t>
            </a:r>
            <a:r>
              <a:rPr lang="en"/>
              <a:t>there's</a:t>
            </a:r>
            <a:r>
              <a:rPr lang="en"/>
              <a:t> more room for the Cemetery’s </a:t>
            </a:r>
            <a:r>
              <a:rPr lang="en"/>
              <a:t>description or an image if provided. (Go back a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a0321b63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a0321b6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page is where a Person’s information is shown, this includes their full name, the date of their birth and death, their biography, and the number of the plot they were buried in.</a:t>
            </a:r>
            <a:br>
              <a:rPr lang="en"/>
            </a:br>
            <a:br>
              <a:rPr lang="en"/>
            </a:br>
            <a:r>
              <a:rPr lang="en"/>
              <a:t>This isn’t the only way to get to this page or others, notice the navigation bar on the left hand side, it has two buttons. The first one at the top is the logo button, which as Sam mentioned is used to go back to the home page, but below that is Map button, which can take the users to the Map Page. (Next slide)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a0321b63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a0321b63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map page gives users a view of the selected cemetery from above, with this, they can find Occupied plots in the cemetery. (Next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94ba8ae0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94ba8ae0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Upon clicking one of these plots, a </a:t>
            </a:r>
            <a:r>
              <a:rPr lang="en"/>
              <a:t>miniature</a:t>
            </a:r>
            <a:r>
              <a:rPr lang="en"/>
              <a:t> popup will appear to display information about the plot’s tenant, which also include a GO TO button to redirect users to that person’s page.</a:t>
            </a:r>
            <a:br>
              <a:rPr lang="en"/>
            </a:br>
            <a:r>
              <a:rPr lang="en">
                <a:solidFill>
                  <a:schemeClr val="dk1"/>
                </a:solidFill>
              </a:rPr>
              <a:t>Plots that are visible on the map will be limited to those belonging to the currently selected Cemetery. To change that, the Cemetery Drop down menu is used</a:t>
            </a:r>
            <a:r>
              <a:rPr lang="en"/>
              <a:t> (Next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9d96b319a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9d96b319a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on it expands the menu into a list of the cemeteries in RR’s database. Selecting one of these will update the cemetery’s information, including what plots and people can be found in the Map page or the Home page’s search bar.</a:t>
            </a:r>
            <a:br>
              <a:rPr lang="en"/>
            </a:br>
            <a:br>
              <a:rPr lang="en"/>
            </a:br>
            <a:r>
              <a:rPr lang="en"/>
              <a:t>By now, you’ve likely noticed the google icon in the top right corner of the screen, this is the login button for our admins, which I’ll let Sam explain now. (Next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94ba8ae0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94ba8ae0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94ba8ae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94ba8ae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94ba8ae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94ba8ae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94ba8ae0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94ba8ae0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94ba8ae0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94ba8ae0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94ba8ae0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94ba8ae0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94ba8ae0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94ba8ae0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a0321b63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a0321b63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394ba8ae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394ba8ae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a0321b6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a0321b6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a0321b6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a0321b6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3a0321b6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a0321b6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c4c72332b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c4c72332b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94ba8a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94ba8a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94ba8ae0f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94ba8ae0f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ER diagram here shows what information our database will store.</a:t>
            </a:r>
            <a:br>
              <a:rPr lang="en"/>
            </a:br>
            <a:r>
              <a:rPr lang="en"/>
              <a:t>Note that the diagram as a total of 4 tables, these are: Cemetery, Plot, Person, and Contact.</a:t>
            </a:r>
            <a:endParaRPr/>
          </a:p>
          <a:p>
            <a:pPr indent="0" lvl="0" marL="0" rtl="0" algn="l">
              <a:spcBef>
                <a:spcPts val="0"/>
              </a:spcBef>
              <a:spcAft>
                <a:spcPts val="0"/>
              </a:spcAft>
              <a:buNone/>
            </a:pPr>
            <a:br>
              <a:rPr lang="en"/>
            </a:br>
            <a:r>
              <a:rPr lang="en"/>
              <a:t>The cemetery is about one the most important tables, as it is an </a:t>
            </a:r>
            <a:r>
              <a:rPr lang="en"/>
              <a:t>anchor</a:t>
            </a:r>
            <a:r>
              <a:rPr lang="en"/>
              <a:t> for the plots. With that in mind, attributes such as the name, capacity and addressed must be provided upon creation of an instance.</a:t>
            </a:r>
            <a:br>
              <a:rPr lang="en"/>
            </a:br>
            <a:endParaRPr/>
          </a:p>
          <a:p>
            <a:pPr indent="0" lvl="0" marL="0" rtl="0" algn="l">
              <a:spcBef>
                <a:spcPts val="0"/>
              </a:spcBef>
              <a:spcAft>
                <a:spcPts val="0"/>
              </a:spcAft>
              <a:buNone/>
            </a:pPr>
            <a:r>
              <a:rPr lang="en"/>
              <a:t>Next is the Plot table, </a:t>
            </a:r>
            <a:r>
              <a:rPr lang="en"/>
              <a:t>which each instance being</a:t>
            </a:r>
            <a:r>
              <a:rPr lang="en"/>
              <a:t> </a:t>
            </a:r>
            <a:r>
              <a:rPr lang="en"/>
              <a:t>identified</a:t>
            </a:r>
            <a:r>
              <a:rPr lang="en"/>
              <a:t> by both the plot’s number and the </a:t>
            </a:r>
            <a:r>
              <a:rPr lang="en"/>
              <a:t>cemetery it belongs to. Since our plots are made by placing them in the map page, their coordinates are immediately known and can be filled in upon creation. Lastly, the plot can have the ID of its tenant, which refers to a person.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Person table is where we’ll store a person’s full name and their date of birth and death. It can also store the person’s biography, the name of their next of kin, as well as this kin’s contact information, which will be held in it’s own table.</a:t>
            </a:r>
            <a:br>
              <a:rPr lang="en"/>
            </a:br>
            <a:endParaRPr/>
          </a:p>
          <a:p>
            <a:pPr indent="0" lvl="0" marL="0" rtl="0" algn="l">
              <a:spcBef>
                <a:spcPts val="0"/>
              </a:spcBef>
              <a:spcAft>
                <a:spcPts val="0"/>
              </a:spcAft>
              <a:buNone/>
            </a:pPr>
            <a:r>
              <a:rPr lang="en"/>
              <a:t>Lastly, the Contact table is used to hold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94ba8ae0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94ba8ae0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c263c31c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c263c31c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94ba8ae0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94ba8ae0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9d96b319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9d96b319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9d96b319a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9d96b319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94ba8ae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94ba8ae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Requiem Registry Design </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Samantha</a:t>
            </a:r>
            <a:r>
              <a:rPr lang="en"/>
              <a:t> Cook, Lucas Gamboa, Bricen Hicks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2517300" cy="10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Home Page UI </a:t>
            </a:r>
            <a:r>
              <a:rPr lang="en"/>
              <a:t>General</a:t>
            </a:r>
            <a:r>
              <a:rPr lang="en"/>
              <a:t> User</a:t>
            </a:r>
            <a:endParaRPr/>
          </a:p>
        </p:txBody>
      </p:sp>
      <p:pic>
        <p:nvPicPr>
          <p:cNvPr id="135" name="Google Shape;135;p22"/>
          <p:cNvPicPr preferRelativeResize="0"/>
          <p:nvPr/>
        </p:nvPicPr>
        <p:blipFill>
          <a:blip r:embed="rId3">
            <a:alphaModFix/>
          </a:blip>
          <a:stretch>
            <a:fillRect/>
          </a:stretch>
        </p:blipFill>
        <p:spPr>
          <a:xfrm>
            <a:off x="2828850" y="452861"/>
            <a:ext cx="5959400" cy="4237775"/>
          </a:xfrm>
          <a:prstGeom prst="rect">
            <a:avLst/>
          </a:prstGeom>
          <a:noFill/>
          <a:ln>
            <a:noFill/>
          </a:ln>
        </p:spPr>
      </p:pic>
      <p:sp>
        <p:nvSpPr>
          <p:cNvPr id="136" name="Google Shape;136;p22"/>
          <p:cNvSpPr txBox="1"/>
          <p:nvPr/>
        </p:nvSpPr>
        <p:spPr>
          <a:xfrm>
            <a:off x="211350" y="1502225"/>
            <a:ext cx="2617500" cy="32250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Cemetery Information</a:t>
            </a:r>
            <a:endParaRPr sz="1800">
              <a:solidFill>
                <a:schemeClr val="dk1"/>
              </a:solidFill>
              <a:latin typeface="Old Standard TT"/>
              <a:ea typeface="Old Standard TT"/>
              <a:cs typeface="Old Standard TT"/>
              <a:sym typeface="Old Standard TT"/>
            </a:endParaRPr>
          </a:p>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Cemetery Dropdown Menu</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Button redirects to Cemetery Page</a:t>
            </a:r>
            <a:endParaRPr sz="1800">
              <a:solidFill>
                <a:schemeClr val="dk1"/>
              </a:solidFill>
              <a:latin typeface="Old Standard TT"/>
              <a:ea typeface="Old Standard TT"/>
              <a:cs typeface="Old Standard TT"/>
              <a:sym typeface="Old Standard TT"/>
            </a:endParaRPr>
          </a:p>
          <a:p>
            <a:pPr indent="-171450" lvl="0" marL="2857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Person Search Bar</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Redirects to Person Page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2438100" cy="101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Cemetery Page</a:t>
            </a:r>
            <a:r>
              <a:rPr lang="en"/>
              <a:t> General User</a:t>
            </a:r>
            <a:endParaRPr/>
          </a:p>
        </p:txBody>
      </p:sp>
      <p:pic>
        <p:nvPicPr>
          <p:cNvPr id="142" name="Google Shape;142;p23"/>
          <p:cNvPicPr preferRelativeResize="0"/>
          <p:nvPr/>
        </p:nvPicPr>
        <p:blipFill>
          <a:blip r:embed="rId3">
            <a:alphaModFix/>
          </a:blip>
          <a:stretch>
            <a:fillRect/>
          </a:stretch>
        </p:blipFill>
        <p:spPr>
          <a:xfrm>
            <a:off x="2749825" y="458500"/>
            <a:ext cx="5943524" cy="4226501"/>
          </a:xfrm>
          <a:prstGeom prst="rect">
            <a:avLst/>
          </a:prstGeom>
          <a:noFill/>
          <a:ln>
            <a:noFill/>
          </a:ln>
        </p:spPr>
      </p:pic>
      <p:sp>
        <p:nvSpPr>
          <p:cNvPr id="143" name="Google Shape;143;p23"/>
          <p:cNvSpPr txBox="1"/>
          <p:nvPr/>
        </p:nvSpPr>
        <p:spPr>
          <a:xfrm>
            <a:off x="132300" y="1462025"/>
            <a:ext cx="2617500" cy="28011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Room for longer descriptions</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2452500" cy="102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 Page</a:t>
            </a:r>
            <a:r>
              <a:rPr lang="en"/>
              <a:t> General User</a:t>
            </a:r>
            <a:endParaRPr/>
          </a:p>
        </p:txBody>
      </p:sp>
      <p:pic>
        <p:nvPicPr>
          <p:cNvPr id="149" name="Google Shape;149;p24"/>
          <p:cNvPicPr preferRelativeResize="0"/>
          <p:nvPr/>
        </p:nvPicPr>
        <p:blipFill>
          <a:blip r:embed="rId3">
            <a:alphaModFix/>
          </a:blip>
          <a:stretch>
            <a:fillRect/>
          </a:stretch>
        </p:blipFill>
        <p:spPr>
          <a:xfrm>
            <a:off x="2764225" y="468738"/>
            <a:ext cx="5914724" cy="4206026"/>
          </a:xfrm>
          <a:prstGeom prst="rect">
            <a:avLst/>
          </a:prstGeom>
          <a:noFill/>
          <a:ln>
            <a:noFill/>
          </a:ln>
        </p:spPr>
      </p:pic>
      <p:sp>
        <p:nvSpPr>
          <p:cNvPr id="150" name="Google Shape;150;p24"/>
          <p:cNvSpPr txBox="1"/>
          <p:nvPr/>
        </p:nvSpPr>
        <p:spPr>
          <a:xfrm>
            <a:off x="132300" y="1462025"/>
            <a:ext cx="2617500" cy="32250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Presents Person’s Information</a:t>
            </a:r>
            <a:endParaRPr sz="1800">
              <a:solidFill>
                <a:schemeClr val="dk1"/>
              </a:solidFill>
              <a:latin typeface="Old Standard TT"/>
              <a:ea typeface="Old Standard TT"/>
              <a:cs typeface="Old Standard TT"/>
              <a:sym typeface="Old Standard TT"/>
            </a:endParaRPr>
          </a:p>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Navigation Bar</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Logo Button</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Map Button</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24690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Page</a:t>
            </a:r>
            <a:endParaRPr/>
          </a:p>
          <a:p>
            <a:pPr indent="0" lvl="0" marL="0" rtl="0" algn="l">
              <a:spcBef>
                <a:spcPts val="0"/>
              </a:spcBef>
              <a:spcAft>
                <a:spcPts val="0"/>
              </a:spcAft>
              <a:buNone/>
            </a:pPr>
            <a:r>
              <a:rPr lang="en"/>
              <a:t>General User </a:t>
            </a:r>
            <a:endParaRPr/>
          </a:p>
        </p:txBody>
      </p:sp>
      <p:pic>
        <p:nvPicPr>
          <p:cNvPr id="156" name="Google Shape;156;p25"/>
          <p:cNvPicPr preferRelativeResize="0"/>
          <p:nvPr/>
        </p:nvPicPr>
        <p:blipFill>
          <a:blip r:embed="rId3">
            <a:alphaModFix/>
          </a:blip>
          <a:stretch>
            <a:fillRect/>
          </a:stretch>
        </p:blipFill>
        <p:spPr>
          <a:xfrm>
            <a:off x="2780700" y="474763"/>
            <a:ext cx="5897776" cy="4193974"/>
          </a:xfrm>
          <a:prstGeom prst="rect">
            <a:avLst/>
          </a:prstGeom>
          <a:noFill/>
          <a:ln>
            <a:noFill/>
          </a:ln>
        </p:spPr>
      </p:pic>
      <p:sp>
        <p:nvSpPr>
          <p:cNvPr id="157" name="Google Shape;157;p25"/>
          <p:cNvSpPr txBox="1"/>
          <p:nvPr/>
        </p:nvSpPr>
        <p:spPr>
          <a:xfrm>
            <a:off x="132300" y="1462025"/>
            <a:ext cx="2617500" cy="32250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View Cemetery from the Sky</a:t>
            </a:r>
            <a:endParaRPr sz="1800">
              <a:solidFill>
                <a:schemeClr val="dk1"/>
              </a:solidFill>
              <a:latin typeface="Old Standard TT"/>
              <a:ea typeface="Old Standard TT"/>
              <a:cs typeface="Old Standard TT"/>
              <a:sym typeface="Old Standard TT"/>
            </a:endParaRPr>
          </a:p>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Locate Occupied Plots</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2426400" cy="14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Page</a:t>
            </a:r>
            <a:r>
              <a:rPr lang="en"/>
              <a:t> General User</a:t>
            </a:r>
            <a:r>
              <a:rPr lang="en"/>
              <a:t> View Plot</a:t>
            </a:r>
            <a:endParaRPr/>
          </a:p>
        </p:txBody>
      </p:sp>
      <p:pic>
        <p:nvPicPr>
          <p:cNvPr id="163" name="Google Shape;163;p26"/>
          <p:cNvPicPr preferRelativeResize="0"/>
          <p:nvPr/>
        </p:nvPicPr>
        <p:blipFill>
          <a:blip r:embed="rId3">
            <a:alphaModFix/>
          </a:blip>
          <a:stretch>
            <a:fillRect/>
          </a:stretch>
        </p:blipFill>
        <p:spPr>
          <a:xfrm>
            <a:off x="2779075" y="453375"/>
            <a:ext cx="5957950" cy="4236749"/>
          </a:xfrm>
          <a:prstGeom prst="rect">
            <a:avLst/>
          </a:prstGeom>
          <a:noFill/>
          <a:ln>
            <a:noFill/>
          </a:ln>
        </p:spPr>
      </p:pic>
      <p:sp>
        <p:nvSpPr>
          <p:cNvPr id="164" name="Google Shape;164;p26"/>
          <p:cNvSpPr txBox="1"/>
          <p:nvPr/>
        </p:nvSpPr>
        <p:spPr>
          <a:xfrm>
            <a:off x="132300" y="1876325"/>
            <a:ext cx="2617500" cy="28107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Mini Popup with Person’s Info</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Go To Button for Person’s Page</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24264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Map Page General User Dropdown</a:t>
            </a:r>
            <a:endParaRPr/>
          </a:p>
          <a:p>
            <a:pPr indent="0" lvl="0" marL="0" rtl="0" algn="l">
              <a:spcBef>
                <a:spcPts val="0"/>
              </a:spcBef>
              <a:spcAft>
                <a:spcPts val="0"/>
              </a:spcAft>
              <a:buNone/>
            </a:pPr>
            <a:r>
              <a:t/>
            </a:r>
            <a:endParaRPr/>
          </a:p>
        </p:txBody>
      </p:sp>
      <p:pic>
        <p:nvPicPr>
          <p:cNvPr id="170" name="Google Shape;170;p27"/>
          <p:cNvPicPr preferRelativeResize="0"/>
          <p:nvPr/>
        </p:nvPicPr>
        <p:blipFill>
          <a:blip r:embed="rId3">
            <a:alphaModFix/>
          </a:blip>
          <a:stretch>
            <a:fillRect/>
          </a:stretch>
        </p:blipFill>
        <p:spPr>
          <a:xfrm>
            <a:off x="2738100" y="459475"/>
            <a:ext cx="5940799" cy="4224550"/>
          </a:xfrm>
          <a:prstGeom prst="rect">
            <a:avLst/>
          </a:prstGeom>
          <a:noFill/>
          <a:ln>
            <a:noFill/>
          </a:ln>
        </p:spPr>
      </p:pic>
      <p:sp>
        <p:nvSpPr>
          <p:cNvPr id="171" name="Google Shape;171;p27"/>
          <p:cNvSpPr txBox="1"/>
          <p:nvPr/>
        </p:nvSpPr>
        <p:spPr>
          <a:xfrm>
            <a:off x="132300" y="1876325"/>
            <a:ext cx="2617500" cy="28107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Cemetery Dropdown Menu</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Used to Switch Cemeteries</a:t>
            </a:r>
            <a:endParaRPr sz="1800">
              <a:solidFill>
                <a:schemeClr val="dk1"/>
              </a:solidFill>
              <a:latin typeface="Old Standard TT"/>
              <a:ea typeface="Old Standard TT"/>
              <a:cs typeface="Old Standard TT"/>
              <a:sym typeface="Old Standard TT"/>
            </a:endParaRPr>
          </a:p>
          <a:p>
            <a:pPr indent="-161925" lvl="1" marL="5143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Updates Cemetery Info</a:t>
            </a:r>
            <a:endParaRPr sz="1800">
              <a:solidFill>
                <a:schemeClr val="dk1"/>
              </a:solidFill>
              <a:latin typeface="Old Standard TT"/>
              <a:ea typeface="Old Standard TT"/>
              <a:cs typeface="Old Standard TT"/>
              <a:sym typeface="Old Standard TT"/>
            </a:endParaRPr>
          </a:p>
          <a:p>
            <a:pPr indent="-171450" lvl="0" marL="28575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Login Button</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Google Sign-In</a:t>
            </a:r>
            <a:endParaRPr/>
          </a:p>
        </p:txBody>
      </p:sp>
      <p:pic>
        <p:nvPicPr>
          <p:cNvPr id="177" name="Google Shape;177;p28"/>
          <p:cNvPicPr preferRelativeResize="0"/>
          <p:nvPr/>
        </p:nvPicPr>
        <p:blipFill>
          <a:blip r:embed="rId3">
            <a:alphaModFix/>
          </a:blip>
          <a:stretch>
            <a:fillRect/>
          </a:stretch>
        </p:blipFill>
        <p:spPr>
          <a:xfrm>
            <a:off x="3051800" y="490225"/>
            <a:ext cx="5920826" cy="4210350"/>
          </a:xfrm>
          <a:prstGeom prst="rect">
            <a:avLst/>
          </a:prstGeom>
          <a:noFill/>
          <a:ln>
            <a:noFill/>
          </a:ln>
        </p:spPr>
      </p:pic>
      <p:sp>
        <p:nvSpPr>
          <p:cNvPr id="178" name="Google Shape;178;p2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Sign-in process through Google API.</a:t>
            </a:r>
            <a:endParaRPr sz="1800"/>
          </a:p>
          <a:p>
            <a:pPr indent="-342900" lvl="0" marL="457200" rtl="0" algn="l">
              <a:spcBef>
                <a:spcPts val="0"/>
              </a:spcBef>
              <a:spcAft>
                <a:spcPts val="0"/>
              </a:spcAft>
              <a:buSzPts val="1800"/>
              <a:buChar char="●"/>
            </a:pPr>
            <a:r>
              <a:rPr lang="en" sz="1800"/>
              <a:t>Users will be rerouted to this page to </a:t>
            </a:r>
            <a:r>
              <a:rPr lang="en" sz="1800"/>
              <a:t>verify</a:t>
            </a:r>
            <a:r>
              <a:rPr lang="en" sz="1800"/>
              <a:t> admin </a:t>
            </a:r>
            <a:r>
              <a:rPr lang="en" sz="1800"/>
              <a:t>credentials.</a:t>
            </a:r>
            <a:endParaRPr sz="1800"/>
          </a:p>
          <a:p>
            <a:pPr indent="0" lvl="0" marL="0" rtl="0" algn="l">
              <a:spcBef>
                <a:spcPts val="1200"/>
              </a:spcBef>
              <a:spcAft>
                <a:spcPts val="120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Home Page UI - Admin</a:t>
            </a:r>
            <a:endParaRPr/>
          </a:p>
        </p:txBody>
      </p:sp>
      <p:pic>
        <p:nvPicPr>
          <p:cNvPr id="184" name="Google Shape;184;p29"/>
          <p:cNvPicPr preferRelativeResize="0"/>
          <p:nvPr/>
        </p:nvPicPr>
        <p:blipFill>
          <a:blip r:embed="rId3">
            <a:alphaModFix/>
          </a:blip>
          <a:stretch>
            <a:fillRect/>
          </a:stretch>
        </p:blipFill>
        <p:spPr>
          <a:xfrm>
            <a:off x="2970825" y="460950"/>
            <a:ext cx="6083575" cy="4326100"/>
          </a:xfrm>
          <a:prstGeom prst="rect">
            <a:avLst/>
          </a:prstGeom>
          <a:noFill/>
          <a:ln>
            <a:noFill/>
          </a:ln>
        </p:spPr>
      </p:pic>
      <p:sp>
        <p:nvSpPr>
          <p:cNvPr id="185" name="Google Shape;185;p29"/>
          <p:cNvSpPr txBox="1"/>
          <p:nvPr>
            <p:ph idx="1" type="body"/>
          </p:nvPr>
        </p:nvSpPr>
        <p:spPr>
          <a:xfrm>
            <a:off x="311700" y="1389600"/>
            <a:ext cx="2567400" cy="31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Pressing the logo reroutes to this screen. </a:t>
            </a:r>
            <a:endParaRPr sz="1800"/>
          </a:p>
          <a:p>
            <a:pPr indent="-342900" lvl="0" marL="457200" rtl="0" algn="l">
              <a:spcBef>
                <a:spcPts val="0"/>
              </a:spcBef>
              <a:spcAft>
                <a:spcPts val="0"/>
              </a:spcAft>
              <a:buSzPts val="1800"/>
              <a:buChar char="●"/>
            </a:pPr>
            <a:r>
              <a:rPr lang="en" sz="1800"/>
              <a:t>The </a:t>
            </a:r>
            <a:r>
              <a:rPr lang="en" sz="1800"/>
              <a:t>previous</a:t>
            </a:r>
            <a:r>
              <a:rPr lang="en" sz="1800"/>
              <a:t> Google logo is </a:t>
            </a:r>
            <a:r>
              <a:rPr lang="en" sz="1800"/>
              <a:t>now profile image.</a:t>
            </a:r>
            <a:endParaRPr sz="1800"/>
          </a:p>
          <a:p>
            <a:pPr indent="-342900" lvl="0" marL="457200" rtl="0" algn="l">
              <a:spcBef>
                <a:spcPts val="0"/>
              </a:spcBef>
              <a:spcAft>
                <a:spcPts val="0"/>
              </a:spcAft>
              <a:buSzPts val="1800"/>
              <a:buChar char="●"/>
            </a:pPr>
            <a:r>
              <a:rPr lang="en" sz="1800"/>
              <a:t>This is where Admin can click to log out.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Cemetery </a:t>
            </a:r>
            <a:endParaRPr/>
          </a:p>
        </p:txBody>
      </p:sp>
      <p:pic>
        <p:nvPicPr>
          <p:cNvPr id="191" name="Google Shape;191;p30"/>
          <p:cNvPicPr preferRelativeResize="0"/>
          <p:nvPr/>
        </p:nvPicPr>
        <p:blipFill>
          <a:blip r:embed="rId3">
            <a:alphaModFix/>
          </a:blip>
          <a:stretch>
            <a:fillRect/>
          </a:stretch>
        </p:blipFill>
        <p:spPr>
          <a:xfrm>
            <a:off x="2806775" y="445025"/>
            <a:ext cx="6078575" cy="4322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Person </a:t>
            </a:r>
            <a:endParaRPr/>
          </a:p>
        </p:txBody>
      </p:sp>
      <p:pic>
        <p:nvPicPr>
          <p:cNvPr id="197" name="Google Shape;197;p31"/>
          <p:cNvPicPr preferRelativeResize="0"/>
          <p:nvPr/>
        </p:nvPicPr>
        <p:blipFill>
          <a:blip r:embed="rId3">
            <a:alphaModFix/>
          </a:blip>
          <a:stretch>
            <a:fillRect/>
          </a:stretch>
        </p:blipFill>
        <p:spPr>
          <a:xfrm>
            <a:off x="2525925" y="288650"/>
            <a:ext cx="6451175" cy="458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pic>
        <p:nvPicPr>
          <p:cNvPr id="66" name="Google Shape;66;p14"/>
          <p:cNvPicPr preferRelativeResize="0"/>
          <p:nvPr/>
        </p:nvPicPr>
        <p:blipFill>
          <a:blip r:embed="rId3">
            <a:alphaModFix/>
          </a:blip>
          <a:stretch>
            <a:fillRect/>
          </a:stretch>
        </p:blipFill>
        <p:spPr>
          <a:xfrm>
            <a:off x="2419500" y="982925"/>
            <a:ext cx="6015175" cy="38383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Person, Plot, </a:t>
            </a:r>
            <a:r>
              <a:rPr lang="en"/>
              <a:t>Cemetery</a:t>
            </a:r>
            <a:r>
              <a:rPr lang="en"/>
              <a:t> List </a:t>
            </a:r>
            <a:endParaRPr/>
          </a:p>
        </p:txBody>
      </p:sp>
      <p:pic>
        <p:nvPicPr>
          <p:cNvPr id="203" name="Google Shape;203;p32"/>
          <p:cNvPicPr preferRelativeResize="0"/>
          <p:nvPr/>
        </p:nvPicPr>
        <p:blipFill>
          <a:blip r:embed="rId3">
            <a:alphaModFix/>
          </a:blip>
          <a:stretch>
            <a:fillRect/>
          </a:stretch>
        </p:blipFill>
        <p:spPr>
          <a:xfrm>
            <a:off x="2925725" y="460350"/>
            <a:ext cx="6132049" cy="4360599"/>
          </a:xfrm>
          <a:prstGeom prst="rect">
            <a:avLst/>
          </a:prstGeom>
          <a:noFill/>
          <a:ln>
            <a:noFill/>
          </a:ln>
        </p:spPr>
      </p:pic>
      <p:sp>
        <p:nvSpPr>
          <p:cNvPr id="204" name="Google Shape;204;p32"/>
          <p:cNvSpPr txBox="1"/>
          <p:nvPr>
            <p:ph idx="1" type="body"/>
          </p:nvPr>
        </p:nvSpPr>
        <p:spPr>
          <a:xfrm>
            <a:off x="236400" y="1389600"/>
            <a:ext cx="2642700" cy="31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Pictured here is only the Cemetery List </a:t>
            </a:r>
            <a:endParaRPr sz="1800"/>
          </a:p>
          <a:p>
            <a:pPr indent="-342900" lvl="0" marL="457200" rtl="0" algn="l">
              <a:spcBef>
                <a:spcPts val="0"/>
              </a:spcBef>
              <a:spcAft>
                <a:spcPts val="0"/>
              </a:spcAft>
              <a:buSzPts val="1800"/>
              <a:buChar char="●"/>
            </a:pPr>
            <a:r>
              <a:rPr lang="en" sz="1800"/>
              <a:t>The Person and Plot list will look just the same, only with </a:t>
            </a:r>
            <a:r>
              <a:rPr lang="en" sz="1800"/>
              <a:t>different</a:t>
            </a:r>
            <a:r>
              <a:rPr lang="en" sz="1800"/>
              <a:t> information.</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311700" y="555600"/>
            <a:ext cx="23424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Edit </a:t>
            </a:r>
            <a:r>
              <a:rPr lang="en"/>
              <a:t>Cemetery</a:t>
            </a:r>
            <a:r>
              <a:rPr lang="en"/>
              <a:t> Page</a:t>
            </a:r>
            <a:endParaRPr/>
          </a:p>
        </p:txBody>
      </p:sp>
      <p:pic>
        <p:nvPicPr>
          <p:cNvPr id="210" name="Google Shape;210;p33"/>
          <p:cNvPicPr preferRelativeResize="0"/>
          <p:nvPr/>
        </p:nvPicPr>
        <p:blipFill>
          <a:blip r:embed="rId3">
            <a:alphaModFix/>
          </a:blip>
          <a:stretch>
            <a:fillRect/>
          </a:stretch>
        </p:blipFill>
        <p:spPr>
          <a:xfrm>
            <a:off x="2802725" y="497675"/>
            <a:ext cx="6197774" cy="4407324"/>
          </a:xfrm>
          <a:prstGeom prst="rect">
            <a:avLst/>
          </a:prstGeom>
          <a:noFill/>
          <a:ln>
            <a:noFill/>
          </a:ln>
        </p:spPr>
      </p:pic>
      <p:sp>
        <p:nvSpPr>
          <p:cNvPr id="211" name="Google Shape;211;p33"/>
          <p:cNvSpPr txBox="1"/>
          <p:nvPr>
            <p:ph idx="1" type="body"/>
          </p:nvPr>
        </p:nvSpPr>
        <p:spPr>
          <a:xfrm>
            <a:off x="311700" y="1389600"/>
            <a:ext cx="2373300" cy="31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Similar to Cemetery Page (for Users) - seen in </a:t>
            </a:r>
            <a:r>
              <a:rPr lang="en" sz="1800"/>
              <a:t>previous</a:t>
            </a:r>
            <a:r>
              <a:rPr lang="en" sz="1800"/>
              <a:t> slide</a:t>
            </a:r>
            <a:endParaRPr sz="1800"/>
          </a:p>
          <a:p>
            <a:pPr indent="-342900" lvl="0" marL="457200" rtl="0" algn="l">
              <a:spcBef>
                <a:spcPts val="0"/>
              </a:spcBef>
              <a:spcAft>
                <a:spcPts val="0"/>
              </a:spcAft>
              <a:buSzPts val="1800"/>
              <a:buChar char="●"/>
            </a:pPr>
            <a:r>
              <a:rPr lang="en" sz="1800"/>
              <a:t>Now there is an edit button as well.</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555600"/>
            <a:ext cx="19254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Edit Person Page</a:t>
            </a:r>
            <a:endParaRPr/>
          </a:p>
        </p:txBody>
      </p:sp>
      <p:pic>
        <p:nvPicPr>
          <p:cNvPr id="217" name="Google Shape;217;p34"/>
          <p:cNvPicPr preferRelativeResize="0"/>
          <p:nvPr/>
        </p:nvPicPr>
        <p:blipFill>
          <a:blip r:embed="rId3">
            <a:alphaModFix/>
          </a:blip>
          <a:stretch>
            <a:fillRect/>
          </a:stretch>
        </p:blipFill>
        <p:spPr>
          <a:xfrm>
            <a:off x="2631675" y="363325"/>
            <a:ext cx="6316574" cy="4491776"/>
          </a:xfrm>
          <a:prstGeom prst="rect">
            <a:avLst/>
          </a:prstGeom>
          <a:noFill/>
          <a:ln>
            <a:noFill/>
          </a:ln>
        </p:spPr>
      </p:pic>
      <p:sp>
        <p:nvSpPr>
          <p:cNvPr id="218" name="Google Shape;218;p34"/>
          <p:cNvSpPr txBox="1"/>
          <p:nvPr>
            <p:ph idx="1" type="body"/>
          </p:nvPr>
        </p:nvSpPr>
        <p:spPr>
          <a:xfrm>
            <a:off x="311700" y="1389600"/>
            <a:ext cx="2208900" cy="3179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Similar to Person Page (for Users) - seen in previous slide</a:t>
            </a:r>
            <a:endParaRPr sz="1800"/>
          </a:p>
          <a:p>
            <a:pPr indent="-342900" lvl="0" marL="457200" rtl="0" algn="l">
              <a:spcBef>
                <a:spcPts val="0"/>
              </a:spcBef>
              <a:spcAft>
                <a:spcPts val="0"/>
              </a:spcAft>
              <a:buSzPts val="1800"/>
              <a:buChar char="●"/>
            </a:pPr>
            <a:r>
              <a:rPr lang="en" sz="1800"/>
              <a:t>Now there is an edit button as well.</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0" y="416175"/>
            <a:ext cx="2052600" cy="260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Page - Admin</a:t>
            </a:r>
            <a:endParaRPr/>
          </a:p>
        </p:txBody>
      </p:sp>
      <p:pic>
        <p:nvPicPr>
          <p:cNvPr id="224" name="Google Shape;224;p35"/>
          <p:cNvPicPr preferRelativeResize="0"/>
          <p:nvPr/>
        </p:nvPicPr>
        <p:blipFill>
          <a:blip r:embed="rId3">
            <a:alphaModFix/>
          </a:blip>
          <a:stretch>
            <a:fillRect/>
          </a:stretch>
        </p:blipFill>
        <p:spPr>
          <a:xfrm>
            <a:off x="2615375" y="1014150"/>
            <a:ext cx="5316293" cy="3780475"/>
          </a:xfrm>
          <a:prstGeom prst="rect">
            <a:avLst/>
          </a:prstGeom>
          <a:noFill/>
          <a:ln>
            <a:noFill/>
          </a:ln>
        </p:spPr>
      </p:pic>
      <p:pic>
        <p:nvPicPr>
          <p:cNvPr id="225" name="Google Shape;225;p35"/>
          <p:cNvPicPr preferRelativeResize="0"/>
          <p:nvPr/>
        </p:nvPicPr>
        <p:blipFill>
          <a:blip r:embed="rId4">
            <a:alphaModFix/>
          </a:blip>
          <a:stretch>
            <a:fillRect/>
          </a:stretch>
        </p:blipFill>
        <p:spPr>
          <a:xfrm>
            <a:off x="2158425" y="150974"/>
            <a:ext cx="6808450" cy="48415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0" y="339175"/>
            <a:ext cx="2206500" cy="422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Map Page - Admin - Dropdown</a:t>
            </a:r>
            <a:endParaRPr/>
          </a:p>
          <a:p>
            <a:pPr indent="0" lvl="0" marL="0" rtl="0" algn="l">
              <a:spcBef>
                <a:spcPts val="0"/>
              </a:spcBef>
              <a:spcAft>
                <a:spcPts val="0"/>
              </a:spcAft>
              <a:buNone/>
            </a:pPr>
            <a:r>
              <a:t/>
            </a:r>
            <a:endParaRPr/>
          </a:p>
        </p:txBody>
      </p:sp>
      <p:pic>
        <p:nvPicPr>
          <p:cNvPr id="231" name="Google Shape;231;p36"/>
          <p:cNvPicPr preferRelativeResize="0"/>
          <p:nvPr/>
        </p:nvPicPr>
        <p:blipFill>
          <a:blip r:embed="rId3">
            <a:alphaModFix/>
          </a:blip>
          <a:stretch>
            <a:fillRect/>
          </a:stretch>
        </p:blipFill>
        <p:spPr>
          <a:xfrm>
            <a:off x="2206550" y="169588"/>
            <a:ext cx="6756091" cy="48043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0" y="560475"/>
            <a:ext cx="2238300" cy="3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Map Page - Admin - View Plot</a:t>
            </a:r>
            <a:endParaRPr/>
          </a:p>
          <a:p>
            <a:pPr indent="0" lvl="0" marL="0" rtl="0" algn="l">
              <a:spcBef>
                <a:spcPts val="0"/>
              </a:spcBef>
              <a:spcAft>
                <a:spcPts val="0"/>
              </a:spcAft>
              <a:buNone/>
            </a:pPr>
            <a:r>
              <a:t/>
            </a:r>
            <a:endParaRPr/>
          </a:p>
        </p:txBody>
      </p:sp>
      <p:pic>
        <p:nvPicPr>
          <p:cNvPr id="237" name="Google Shape;237;p37"/>
          <p:cNvPicPr preferRelativeResize="0"/>
          <p:nvPr/>
        </p:nvPicPr>
        <p:blipFill>
          <a:blip r:embed="rId3">
            <a:alphaModFix/>
          </a:blip>
          <a:stretch>
            <a:fillRect/>
          </a:stretch>
        </p:blipFill>
        <p:spPr>
          <a:xfrm>
            <a:off x="2238250" y="234888"/>
            <a:ext cx="6572376" cy="467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0" y="445025"/>
            <a:ext cx="2322000" cy="38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Map Page - Admin - Edit Link</a:t>
            </a:r>
            <a:endParaRPr/>
          </a:p>
          <a:p>
            <a:pPr indent="0" lvl="0" marL="0" rtl="0" algn="l">
              <a:spcBef>
                <a:spcPts val="0"/>
              </a:spcBef>
              <a:spcAft>
                <a:spcPts val="0"/>
              </a:spcAft>
              <a:buNone/>
            </a:pPr>
            <a:r>
              <a:t/>
            </a:r>
            <a:endParaRPr/>
          </a:p>
        </p:txBody>
      </p:sp>
      <p:pic>
        <p:nvPicPr>
          <p:cNvPr id="243" name="Google Shape;243;p38"/>
          <p:cNvPicPr preferRelativeResize="0"/>
          <p:nvPr/>
        </p:nvPicPr>
        <p:blipFill>
          <a:blip r:embed="rId3">
            <a:alphaModFix/>
          </a:blip>
          <a:stretch>
            <a:fillRect/>
          </a:stretch>
        </p:blipFill>
        <p:spPr>
          <a:xfrm>
            <a:off x="2345650" y="232050"/>
            <a:ext cx="6580426" cy="46794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0" y="445025"/>
            <a:ext cx="1597200" cy="385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Mobile</a:t>
            </a:r>
            <a:endParaRPr/>
          </a:p>
          <a:p>
            <a:pPr indent="0" lvl="0" marL="0" rtl="0" algn="l">
              <a:spcBef>
                <a:spcPts val="0"/>
              </a:spcBef>
              <a:spcAft>
                <a:spcPts val="0"/>
              </a:spcAft>
              <a:buNone/>
            </a:pPr>
            <a:r>
              <a:t/>
            </a:r>
            <a:endParaRPr/>
          </a:p>
        </p:txBody>
      </p:sp>
      <p:pic>
        <p:nvPicPr>
          <p:cNvPr id="249" name="Google Shape;249;p39"/>
          <p:cNvPicPr preferRelativeResize="0"/>
          <p:nvPr/>
        </p:nvPicPr>
        <p:blipFill>
          <a:blip r:embed="rId3">
            <a:alphaModFix/>
          </a:blip>
          <a:stretch>
            <a:fillRect/>
          </a:stretch>
        </p:blipFill>
        <p:spPr>
          <a:xfrm>
            <a:off x="1597200" y="251225"/>
            <a:ext cx="6344207" cy="483869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40"/>
          <p:cNvSpPr txBox="1"/>
          <p:nvPr>
            <p:ph type="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rPr lang="en"/>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3642825" y="153350"/>
            <a:ext cx="5189700" cy="4836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72" name="Google Shape;72;p15"/>
          <p:cNvSpPr txBox="1"/>
          <p:nvPr>
            <p:ph type="title"/>
          </p:nvPr>
        </p:nvSpPr>
        <p:spPr>
          <a:xfrm>
            <a:off x="311700" y="445025"/>
            <a:ext cx="33312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sp>
        <p:nvSpPr>
          <p:cNvPr id="73" name="Google Shape;73;p15"/>
          <p:cNvSpPr txBox="1"/>
          <p:nvPr/>
        </p:nvSpPr>
        <p:spPr>
          <a:xfrm>
            <a:off x="211425" y="1058225"/>
            <a:ext cx="3431400" cy="3931800"/>
          </a:xfrm>
          <a:prstGeom prst="rect">
            <a:avLst/>
          </a:prstGeom>
          <a:noFill/>
          <a:ln>
            <a:noFill/>
          </a:ln>
        </p:spPr>
        <p:txBody>
          <a:bodyPr anchorCtr="0" anchor="t" bIns="91425" lIns="91425" spcFirstLastPara="1" rIns="91425" wrap="square" tIns="91425">
            <a:normAutofit/>
          </a:bodyPr>
          <a:lstStyle/>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Four tables</a:t>
            </a:r>
            <a:endParaRPr sz="1800">
              <a:solidFill>
                <a:schemeClr val="dk1"/>
              </a:solidFill>
              <a:latin typeface="Old Standard TT"/>
              <a:ea typeface="Old Standard TT"/>
              <a:cs typeface="Old Standard TT"/>
              <a:sym typeface="Old Standard TT"/>
            </a:endParaRPr>
          </a:p>
          <a:p>
            <a:pPr indent="-136525" lvl="1" marL="51435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Cemetery</a:t>
            </a:r>
            <a:endParaRPr>
              <a:solidFill>
                <a:schemeClr val="dk1"/>
              </a:solidFill>
              <a:latin typeface="Old Standard TT"/>
              <a:ea typeface="Old Standard TT"/>
              <a:cs typeface="Old Standard TT"/>
              <a:sym typeface="Old Standard TT"/>
            </a:endParaRPr>
          </a:p>
          <a:p>
            <a:pPr indent="-123825" lvl="2" marL="74295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Name, capacity, and address required</a:t>
            </a:r>
            <a:endParaRPr sz="1200">
              <a:solidFill>
                <a:schemeClr val="dk1"/>
              </a:solidFill>
              <a:latin typeface="Old Standard TT"/>
              <a:ea typeface="Old Standard TT"/>
              <a:cs typeface="Old Standard TT"/>
              <a:sym typeface="Old Standard TT"/>
            </a:endParaRPr>
          </a:p>
          <a:p>
            <a:pPr indent="-136525" lvl="1" marL="51435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Plot</a:t>
            </a:r>
            <a:endParaRPr>
              <a:solidFill>
                <a:schemeClr val="dk1"/>
              </a:solidFill>
              <a:latin typeface="Old Standard TT"/>
              <a:ea typeface="Old Standard TT"/>
              <a:cs typeface="Old Standard TT"/>
              <a:sym typeface="Old Standard TT"/>
            </a:endParaRPr>
          </a:p>
          <a:p>
            <a:pPr indent="-123825" lvl="2" marL="74295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Composite Key</a:t>
            </a:r>
            <a:endParaRPr sz="1200">
              <a:solidFill>
                <a:schemeClr val="dk1"/>
              </a:solidFill>
              <a:latin typeface="Old Standard TT"/>
              <a:ea typeface="Old Standard TT"/>
              <a:cs typeface="Old Standard TT"/>
              <a:sym typeface="Old Standard TT"/>
            </a:endParaRPr>
          </a:p>
          <a:p>
            <a:pPr indent="-123825" lvl="2" marL="74295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Coordinates included</a:t>
            </a:r>
            <a:endParaRPr sz="1200">
              <a:solidFill>
                <a:schemeClr val="dk1"/>
              </a:solidFill>
              <a:latin typeface="Old Standard TT"/>
              <a:ea typeface="Old Standard TT"/>
              <a:cs typeface="Old Standard TT"/>
              <a:sym typeface="Old Standard TT"/>
            </a:endParaRPr>
          </a:p>
          <a:p>
            <a:pPr indent="-136525" lvl="1" marL="51435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Person</a:t>
            </a:r>
            <a:endParaRPr>
              <a:solidFill>
                <a:schemeClr val="dk1"/>
              </a:solidFill>
              <a:latin typeface="Old Standard TT"/>
              <a:ea typeface="Old Standard TT"/>
              <a:cs typeface="Old Standard TT"/>
              <a:sym typeface="Old Standard TT"/>
            </a:endParaRPr>
          </a:p>
          <a:p>
            <a:pPr indent="-123825" lvl="2" marL="74295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Stores personal information</a:t>
            </a:r>
            <a:endParaRPr sz="1200">
              <a:solidFill>
                <a:schemeClr val="dk1"/>
              </a:solidFill>
              <a:latin typeface="Old Standard TT"/>
              <a:ea typeface="Old Standard TT"/>
              <a:cs typeface="Old Standard TT"/>
              <a:sym typeface="Old Standard TT"/>
            </a:endParaRPr>
          </a:p>
          <a:p>
            <a:pPr indent="-136525" lvl="1" marL="514350" rtl="0" algn="l">
              <a:spcBef>
                <a:spcPts val="0"/>
              </a:spcBef>
              <a:spcAft>
                <a:spcPts val="0"/>
              </a:spcAft>
              <a:buClr>
                <a:schemeClr val="dk1"/>
              </a:buClr>
              <a:buSzPts val="1400"/>
              <a:buFont typeface="Old Standard TT"/>
              <a:buChar char="○"/>
            </a:pPr>
            <a:r>
              <a:rPr lang="en">
                <a:solidFill>
                  <a:schemeClr val="dk1"/>
                </a:solidFill>
                <a:latin typeface="Old Standard TT"/>
                <a:ea typeface="Old Standard TT"/>
                <a:cs typeface="Old Standard TT"/>
                <a:sym typeface="Old Standard TT"/>
              </a:rPr>
              <a:t>Contact</a:t>
            </a:r>
            <a:endParaRPr>
              <a:solidFill>
                <a:schemeClr val="dk1"/>
              </a:solidFill>
              <a:latin typeface="Old Standard TT"/>
              <a:ea typeface="Old Standard TT"/>
              <a:cs typeface="Old Standard TT"/>
              <a:sym typeface="Old Standard TT"/>
            </a:endParaRPr>
          </a:p>
          <a:p>
            <a:pPr indent="-123825" lvl="2" marL="74295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Two methods of contact</a:t>
            </a:r>
            <a:endParaRPr sz="1200">
              <a:solidFill>
                <a:schemeClr val="dk1"/>
              </a:solidFill>
              <a:latin typeface="Old Standard TT"/>
              <a:ea typeface="Old Standard TT"/>
              <a:cs typeface="Old Standard TT"/>
              <a:sym typeface="Old Standard TT"/>
            </a:endParaRPr>
          </a:p>
          <a:p>
            <a:pPr indent="-123825" lvl="2" marL="742950" rtl="0" algn="l">
              <a:spcBef>
                <a:spcPts val="0"/>
              </a:spcBef>
              <a:spcAft>
                <a:spcPts val="0"/>
              </a:spcAft>
              <a:buClr>
                <a:schemeClr val="dk1"/>
              </a:buClr>
              <a:buSzPts val="1200"/>
              <a:buFont typeface="Old Standard TT"/>
              <a:buChar char="■"/>
            </a:pPr>
            <a:r>
              <a:rPr lang="en" sz="1200">
                <a:solidFill>
                  <a:schemeClr val="dk1"/>
                </a:solidFill>
                <a:latin typeface="Old Standard TT"/>
                <a:ea typeface="Old Standard TT"/>
                <a:cs typeface="Old Standard TT"/>
                <a:sym typeface="Old Standard TT"/>
              </a:rPr>
              <a:t>Shared by two tables</a:t>
            </a:r>
            <a:endParaRPr sz="1200">
              <a:solidFill>
                <a:schemeClr val="dk1"/>
              </a:solidFill>
              <a:latin typeface="Old Standard TT"/>
              <a:ea typeface="Old Standard TT"/>
              <a:cs typeface="Old Standard TT"/>
              <a:sym typeface="Old Standard TT"/>
            </a:endParaRPr>
          </a:p>
          <a:p>
            <a:pPr indent="-160020" lvl="0" marL="274320" rtl="0" algn="l">
              <a:spcBef>
                <a:spcPts val="0"/>
              </a:spcBef>
              <a:spcAft>
                <a:spcPts val="0"/>
              </a:spcAft>
              <a:buClr>
                <a:schemeClr val="dk1"/>
              </a:buClr>
              <a:buSzPts val="1800"/>
              <a:buFont typeface="Old Standard TT"/>
              <a:buChar char="●"/>
            </a:pPr>
            <a:r>
              <a:rPr lang="en" sz="1800">
                <a:solidFill>
                  <a:schemeClr val="dk1"/>
                </a:solidFill>
                <a:latin typeface="Old Standard TT"/>
                <a:ea typeface="Old Standard TT"/>
                <a:cs typeface="Old Standard TT"/>
                <a:sym typeface="Old Standard TT"/>
              </a:rPr>
              <a:t>Images and l</a:t>
            </a:r>
            <a:r>
              <a:rPr lang="en" sz="1800">
                <a:solidFill>
                  <a:schemeClr val="dk1"/>
                </a:solidFill>
                <a:latin typeface="Old Standard TT"/>
                <a:ea typeface="Old Standard TT"/>
                <a:cs typeface="Old Standard TT"/>
                <a:sym typeface="Old Standard TT"/>
              </a:rPr>
              <a:t>engthy</a:t>
            </a:r>
            <a:r>
              <a:rPr lang="en" sz="1800">
                <a:solidFill>
                  <a:schemeClr val="dk1"/>
                </a:solidFill>
                <a:latin typeface="Old Standard TT"/>
                <a:ea typeface="Old Standard TT"/>
                <a:cs typeface="Old Standard TT"/>
                <a:sym typeface="Old Standard TT"/>
              </a:rPr>
              <a:t> text stored as CLOBs</a:t>
            </a:r>
            <a:endParaRPr sz="1800">
              <a:solidFill>
                <a:schemeClr val="dk1"/>
              </a:solidFill>
              <a:latin typeface="Old Standard TT"/>
              <a:ea typeface="Old Standard TT"/>
              <a:cs typeface="Old Standard TT"/>
              <a:sym typeface="Old Standard TT"/>
            </a:endParaRPr>
          </a:p>
        </p:txBody>
      </p:sp>
      <p:pic>
        <p:nvPicPr>
          <p:cNvPr id="74" name="Google Shape;74;p15"/>
          <p:cNvPicPr preferRelativeResize="0"/>
          <p:nvPr/>
        </p:nvPicPr>
        <p:blipFill>
          <a:blip r:embed="rId3">
            <a:alphaModFix/>
          </a:blip>
          <a:stretch>
            <a:fillRect/>
          </a:stretch>
        </p:blipFill>
        <p:spPr>
          <a:xfrm>
            <a:off x="3642825" y="268213"/>
            <a:ext cx="5189699" cy="46068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77450" y="1499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Diagram</a:t>
            </a:r>
            <a:endParaRPr/>
          </a:p>
        </p:txBody>
      </p:sp>
      <p:pic>
        <p:nvPicPr>
          <p:cNvPr id="80" name="Google Shape;80;p16"/>
          <p:cNvPicPr preferRelativeResize="0"/>
          <p:nvPr/>
        </p:nvPicPr>
        <p:blipFill rotWithShape="1">
          <a:blip r:embed="rId3">
            <a:alphaModFix/>
          </a:blip>
          <a:srcRect b="51906" l="0" r="0" t="0"/>
          <a:stretch/>
        </p:blipFill>
        <p:spPr>
          <a:xfrm>
            <a:off x="122400" y="763175"/>
            <a:ext cx="8899200" cy="4079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67600" y="91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Diagram cont.</a:t>
            </a:r>
            <a:endParaRPr/>
          </a:p>
        </p:txBody>
      </p:sp>
      <p:pic>
        <p:nvPicPr>
          <p:cNvPr id="86" name="Google Shape;86;p17"/>
          <p:cNvPicPr preferRelativeResize="0"/>
          <p:nvPr/>
        </p:nvPicPr>
        <p:blipFill rotWithShape="1">
          <a:blip r:embed="rId3">
            <a:alphaModFix/>
          </a:blip>
          <a:srcRect b="0" l="0" r="0" t="48068"/>
          <a:stretch/>
        </p:blipFill>
        <p:spPr>
          <a:xfrm>
            <a:off x="211662" y="666812"/>
            <a:ext cx="8720676" cy="4316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Storyboard UI</a:t>
            </a:r>
            <a:endParaRPr/>
          </a:p>
        </p:txBody>
      </p:sp>
      <p:pic>
        <p:nvPicPr>
          <p:cNvPr id="92" name="Google Shape;92;p18"/>
          <p:cNvPicPr preferRelativeResize="0"/>
          <p:nvPr/>
        </p:nvPicPr>
        <p:blipFill>
          <a:blip r:embed="rId3">
            <a:alphaModFix/>
          </a:blip>
          <a:stretch>
            <a:fillRect/>
          </a:stretch>
        </p:blipFill>
        <p:spPr>
          <a:xfrm>
            <a:off x="2821854" y="0"/>
            <a:ext cx="4450968" cy="5143500"/>
          </a:xfrm>
          <a:prstGeom prst="rect">
            <a:avLst/>
          </a:prstGeom>
          <a:noFill/>
          <a:ln>
            <a:noFill/>
          </a:ln>
        </p:spPr>
      </p:pic>
      <p:sp>
        <p:nvSpPr>
          <p:cNvPr id="93" name="Google Shape;93;p18"/>
          <p:cNvSpPr txBox="1"/>
          <p:nvPr/>
        </p:nvSpPr>
        <p:spPr>
          <a:xfrm>
            <a:off x="7272825" y="734125"/>
            <a:ext cx="1740900" cy="5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User </a:t>
            </a:r>
            <a:endParaRPr sz="1800">
              <a:solidFill>
                <a:schemeClr val="dk1"/>
              </a:solidFill>
              <a:latin typeface="Old Standard TT"/>
              <a:ea typeface="Old Standard TT"/>
              <a:cs typeface="Old Standard TT"/>
              <a:sym typeface="Old Standard TT"/>
            </a:endParaRPr>
          </a:p>
        </p:txBody>
      </p:sp>
      <p:sp>
        <p:nvSpPr>
          <p:cNvPr id="94" name="Google Shape;94;p18"/>
          <p:cNvSpPr txBox="1"/>
          <p:nvPr/>
        </p:nvSpPr>
        <p:spPr>
          <a:xfrm>
            <a:off x="7321775" y="3109925"/>
            <a:ext cx="1346700" cy="7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Admin</a:t>
            </a:r>
            <a:endParaRPr sz="1800">
              <a:solidFill>
                <a:schemeClr val="dk1"/>
              </a:solidFill>
              <a:latin typeface="Old Standard TT"/>
              <a:ea typeface="Old Standard TT"/>
              <a:cs typeface="Old Standard TT"/>
              <a:sym typeface="Old Standard TT"/>
            </a:endParaRPr>
          </a:p>
        </p:txBody>
      </p:sp>
      <p:sp>
        <p:nvSpPr>
          <p:cNvPr id="95" name="Google Shape;95;p18"/>
          <p:cNvSpPr txBox="1"/>
          <p:nvPr/>
        </p:nvSpPr>
        <p:spPr>
          <a:xfrm>
            <a:off x="7272825" y="1955775"/>
            <a:ext cx="1018200" cy="48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Login </a:t>
            </a:r>
            <a:endParaRPr sz="1800">
              <a:solidFill>
                <a:schemeClr val="dk1"/>
              </a:solidFill>
              <a:latin typeface="Old Standard TT"/>
              <a:ea typeface="Old Standard TT"/>
              <a:cs typeface="Old Standard TT"/>
              <a:sym typeface="Old Standard TT"/>
            </a:endParaRPr>
          </a:p>
        </p:txBody>
      </p:sp>
      <p:sp>
        <p:nvSpPr>
          <p:cNvPr id="96" name="Google Shape;96;p18"/>
          <p:cNvSpPr/>
          <p:nvPr/>
        </p:nvSpPr>
        <p:spPr>
          <a:xfrm>
            <a:off x="2964250" y="2617100"/>
            <a:ext cx="4308600" cy="2452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7" name="Google Shape;97;p18"/>
          <p:cNvSpPr/>
          <p:nvPr/>
        </p:nvSpPr>
        <p:spPr>
          <a:xfrm>
            <a:off x="2964175" y="57250"/>
            <a:ext cx="4308600" cy="1830900"/>
          </a:xfrm>
          <a:prstGeom prst="rect">
            <a:avLst/>
          </a:prstGeom>
          <a:noFill/>
          <a:ln cap="flat" cmpd="sng" w="381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98" name="Google Shape;98;p18"/>
          <p:cNvSpPr/>
          <p:nvPr/>
        </p:nvSpPr>
        <p:spPr>
          <a:xfrm>
            <a:off x="4039950" y="1955775"/>
            <a:ext cx="682200" cy="594000"/>
          </a:xfrm>
          <a:prstGeom prst="rect">
            <a:avLst/>
          </a:prstGeom>
          <a:noFill/>
          <a:ln cap="flat" cmpd="sng" w="3810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177125" y="986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Admin side of StoryBoard UI</a:t>
            </a:r>
            <a:endParaRPr/>
          </a:p>
        </p:txBody>
      </p:sp>
      <p:pic>
        <p:nvPicPr>
          <p:cNvPr id="104" name="Google Shape;104;p19"/>
          <p:cNvPicPr preferRelativeResize="0"/>
          <p:nvPr/>
        </p:nvPicPr>
        <p:blipFill>
          <a:blip r:embed="rId3">
            <a:alphaModFix/>
          </a:blip>
          <a:stretch>
            <a:fillRect/>
          </a:stretch>
        </p:blipFill>
        <p:spPr>
          <a:xfrm>
            <a:off x="602550" y="711875"/>
            <a:ext cx="7938924" cy="4431625"/>
          </a:xfrm>
          <a:prstGeom prst="rect">
            <a:avLst/>
          </a:prstGeom>
          <a:noFill/>
          <a:ln>
            <a:noFill/>
          </a:ln>
        </p:spPr>
      </p:pic>
      <p:sp>
        <p:nvSpPr>
          <p:cNvPr id="105" name="Google Shape;105;p19"/>
          <p:cNvSpPr txBox="1"/>
          <p:nvPr/>
        </p:nvSpPr>
        <p:spPr>
          <a:xfrm>
            <a:off x="3158500" y="1480900"/>
            <a:ext cx="48831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NavBar - (map, lists, create </a:t>
            </a:r>
            <a:r>
              <a:rPr lang="en" sz="1600">
                <a:solidFill>
                  <a:schemeClr val="dk1"/>
                </a:solidFill>
                <a:latin typeface="Old Standard TT"/>
                <a:ea typeface="Old Standard TT"/>
                <a:cs typeface="Old Standard TT"/>
                <a:sym typeface="Old Standard TT"/>
              </a:rPr>
              <a:t>cemetery</a:t>
            </a:r>
            <a:r>
              <a:rPr lang="en" sz="1600">
                <a:solidFill>
                  <a:schemeClr val="dk1"/>
                </a:solidFill>
                <a:latin typeface="Old Standard TT"/>
                <a:ea typeface="Old Standard TT"/>
                <a:cs typeface="Old Standard TT"/>
                <a:sym typeface="Old Standard TT"/>
              </a:rPr>
              <a:t> &amp; people)</a:t>
            </a:r>
            <a:endParaRPr sz="1600">
              <a:solidFill>
                <a:schemeClr val="dk1"/>
              </a:solidFill>
              <a:latin typeface="Old Standard TT"/>
              <a:ea typeface="Old Standard TT"/>
              <a:cs typeface="Old Standard TT"/>
              <a:sym typeface="Old Standard TT"/>
            </a:endParaRPr>
          </a:p>
        </p:txBody>
      </p:sp>
      <p:sp>
        <p:nvSpPr>
          <p:cNvPr id="106" name="Google Shape;106;p19"/>
          <p:cNvSpPr txBox="1"/>
          <p:nvPr/>
        </p:nvSpPr>
        <p:spPr>
          <a:xfrm>
            <a:off x="1200650" y="1619013"/>
            <a:ext cx="18309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Cemetery</a:t>
            </a:r>
            <a:r>
              <a:rPr lang="en" sz="1600">
                <a:solidFill>
                  <a:schemeClr val="dk1"/>
                </a:solidFill>
                <a:latin typeface="Old Standard TT"/>
                <a:ea typeface="Old Standard TT"/>
                <a:cs typeface="Old Standard TT"/>
                <a:sym typeface="Old Standard TT"/>
              </a:rPr>
              <a:t> info/edit</a:t>
            </a:r>
            <a:endParaRPr sz="1600">
              <a:solidFill>
                <a:schemeClr val="dk1"/>
              </a:solidFill>
              <a:latin typeface="Old Standard TT"/>
              <a:ea typeface="Old Standard TT"/>
              <a:cs typeface="Old Standard TT"/>
              <a:sym typeface="Old Standard TT"/>
            </a:endParaRPr>
          </a:p>
        </p:txBody>
      </p:sp>
      <p:sp>
        <p:nvSpPr>
          <p:cNvPr id="107" name="Google Shape;107;p19"/>
          <p:cNvSpPr txBox="1"/>
          <p:nvPr/>
        </p:nvSpPr>
        <p:spPr>
          <a:xfrm>
            <a:off x="4280650" y="4579200"/>
            <a:ext cx="16425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Edit plot link</a:t>
            </a:r>
            <a:endParaRPr sz="1600">
              <a:solidFill>
                <a:schemeClr val="dk1"/>
              </a:solidFill>
              <a:latin typeface="Old Standard TT"/>
              <a:ea typeface="Old Standard TT"/>
              <a:cs typeface="Old Standard TT"/>
              <a:sym typeface="Old Standard TT"/>
            </a:endParaRPr>
          </a:p>
        </p:txBody>
      </p:sp>
      <p:sp>
        <p:nvSpPr>
          <p:cNvPr id="108" name="Google Shape;108;p19"/>
          <p:cNvSpPr txBox="1"/>
          <p:nvPr/>
        </p:nvSpPr>
        <p:spPr>
          <a:xfrm>
            <a:off x="5167725" y="3304200"/>
            <a:ext cx="19275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Person info/edit</a:t>
            </a:r>
            <a:endParaRPr sz="1600">
              <a:solidFill>
                <a:schemeClr val="dk1"/>
              </a:solidFill>
              <a:latin typeface="Old Standard TT"/>
              <a:ea typeface="Old Standard TT"/>
              <a:cs typeface="Old Standard TT"/>
              <a:sym typeface="Old Standard TT"/>
            </a:endParaRPr>
          </a:p>
        </p:txBody>
      </p:sp>
      <p:sp>
        <p:nvSpPr>
          <p:cNvPr id="109" name="Google Shape;109;p19"/>
          <p:cNvSpPr txBox="1"/>
          <p:nvPr/>
        </p:nvSpPr>
        <p:spPr>
          <a:xfrm>
            <a:off x="1256900" y="2944500"/>
            <a:ext cx="10923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Pick Cem.</a:t>
            </a:r>
            <a:endParaRPr sz="1600">
              <a:solidFill>
                <a:schemeClr val="dk1"/>
              </a:solidFill>
              <a:latin typeface="Old Standard TT"/>
              <a:ea typeface="Old Standard TT"/>
              <a:cs typeface="Old Standard TT"/>
              <a:sym typeface="Old Standard TT"/>
            </a:endParaRPr>
          </a:p>
        </p:txBody>
      </p:sp>
      <p:sp>
        <p:nvSpPr>
          <p:cNvPr id="110" name="Google Shape;110;p19"/>
          <p:cNvSpPr txBox="1"/>
          <p:nvPr/>
        </p:nvSpPr>
        <p:spPr>
          <a:xfrm>
            <a:off x="1588700" y="849988"/>
            <a:ext cx="1143000" cy="6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Cemetery info</a:t>
            </a:r>
            <a:endParaRPr sz="1600">
              <a:solidFill>
                <a:schemeClr val="dk1"/>
              </a:solidFill>
              <a:latin typeface="Old Standard TT"/>
              <a:ea typeface="Old Standard TT"/>
              <a:cs typeface="Old Standard TT"/>
              <a:sym typeface="Old Standard TT"/>
            </a:endParaRPr>
          </a:p>
        </p:txBody>
      </p:sp>
      <p:sp>
        <p:nvSpPr>
          <p:cNvPr id="111" name="Google Shape;111;p19"/>
          <p:cNvSpPr txBox="1"/>
          <p:nvPr/>
        </p:nvSpPr>
        <p:spPr>
          <a:xfrm>
            <a:off x="6276975" y="815775"/>
            <a:ext cx="13944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Search Bar</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152400" y="118150"/>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side of Storyboard UI</a:t>
            </a:r>
            <a:endParaRPr/>
          </a:p>
        </p:txBody>
      </p:sp>
      <p:pic>
        <p:nvPicPr>
          <p:cNvPr id="117" name="Google Shape;117;p20"/>
          <p:cNvPicPr preferRelativeResize="0"/>
          <p:nvPr/>
        </p:nvPicPr>
        <p:blipFill>
          <a:blip r:embed="rId3">
            <a:alphaModFix/>
          </a:blip>
          <a:stretch>
            <a:fillRect/>
          </a:stretch>
        </p:blipFill>
        <p:spPr>
          <a:xfrm>
            <a:off x="0" y="731348"/>
            <a:ext cx="9144000" cy="4035430"/>
          </a:xfrm>
          <a:prstGeom prst="rect">
            <a:avLst/>
          </a:prstGeom>
          <a:noFill/>
          <a:ln>
            <a:noFill/>
          </a:ln>
        </p:spPr>
      </p:pic>
      <p:sp>
        <p:nvSpPr>
          <p:cNvPr id="118" name="Google Shape;118;p20"/>
          <p:cNvSpPr txBox="1"/>
          <p:nvPr/>
        </p:nvSpPr>
        <p:spPr>
          <a:xfrm>
            <a:off x="691850" y="3130225"/>
            <a:ext cx="1830900" cy="2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Cemetery info</a:t>
            </a:r>
            <a:endParaRPr sz="1600">
              <a:solidFill>
                <a:schemeClr val="dk1"/>
              </a:solidFill>
              <a:latin typeface="Old Standard TT"/>
              <a:ea typeface="Old Standard TT"/>
              <a:cs typeface="Old Standard TT"/>
              <a:sym typeface="Old Standard TT"/>
            </a:endParaRPr>
          </a:p>
        </p:txBody>
      </p:sp>
      <p:sp>
        <p:nvSpPr>
          <p:cNvPr id="119" name="Google Shape;119;p20"/>
          <p:cNvSpPr txBox="1"/>
          <p:nvPr/>
        </p:nvSpPr>
        <p:spPr>
          <a:xfrm>
            <a:off x="2972125" y="2877925"/>
            <a:ext cx="19341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Navbar - (map) </a:t>
            </a:r>
            <a:endParaRPr sz="1600">
              <a:solidFill>
                <a:schemeClr val="dk1"/>
              </a:solidFill>
              <a:latin typeface="Old Standard TT"/>
              <a:ea typeface="Old Standard TT"/>
              <a:cs typeface="Old Standard TT"/>
              <a:sym typeface="Old Standard TT"/>
            </a:endParaRPr>
          </a:p>
        </p:txBody>
      </p:sp>
      <p:sp>
        <p:nvSpPr>
          <p:cNvPr id="120" name="Google Shape;120;p20"/>
          <p:cNvSpPr txBox="1"/>
          <p:nvPr/>
        </p:nvSpPr>
        <p:spPr>
          <a:xfrm>
            <a:off x="6432825" y="2943075"/>
            <a:ext cx="25233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Person info through search</a:t>
            </a:r>
            <a:endParaRPr sz="1600">
              <a:solidFill>
                <a:schemeClr val="dk1"/>
              </a:solidFill>
              <a:latin typeface="Old Standard TT"/>
              <a:ea typeface="Old Standard TT"/>
              <a:cs typeface="Old Standard TT"/>
              <a:sym typeface="Old Standard TT"/>
            </a:endParaRPr>
          </a:p>
        </p:txBody>
      </p:sp>
      <p:sp>
        <p:nvSpPr>
          <p:cNvPr id="121" name="Google Shape;121;p20"/>
          <p:cNvSpPr txBox="1"/>
          <p:nvPr/>
        </p:nvSpPr>
        <p:spPr>
          <a:xfrm>
            <a:off x="4658425" y="1372250"/>
            <a:ext cx="32145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Person info through plot link</a:t>
            </a:r>
            <a:endParaRPr sz="1600">
              <a:solidFill>
                <a:schemeClr val="dk1"/>
              </a:solidFill>
              <a:latin typeface="Old Standard TT"/>
              <a:ea typeface="Old Standard TT"/>
              <a:cs typeface="Old Standard TT"/>
              <a:sym typeface="Old Standard TT"/>
            </a:endParaRPr>
          </a:p>
        </p:txBody>
      </p:sp>
      <p:sp>
        <p:nvSpPr>
          <p:cNvPr id="122" name="Google Shape;122;p20"/>
          <p:cNvSpPr txBox="1"/>
          <p:nvPr/>
        </p:nvSpPr>
        <p:spPr>
          <a:xfrm>
            <a:off x="88375" y="1471550"/>
            <a:ext cx="17184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ld Standard TT"/>
                <a:ea typeface="Old Standard TT"/>
                <a:cs typeface="Old Standard TT"/>
                <a:sym typeface="Old Standard TT"/>
              </a:rPr>
              <a:t>Picking cemetery </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Logo</a:t>
            </a:r>
            <a:endParaRPr/>
          </a:p>
        </p:txBody>
      </p:sp>
      <p:pic>
        <p:nvPicPr>
          <p:cNvPr id="128" name="Google Shape;128;p21"/>
          <p:cNvPicPr preferRelativeResize="0"/>
          <p:nvPr/>
        </p:nvPicPr>
        <p:blipFill>
          <a:blip r:embed="rId3">
            <a:alphaModFix/>
          </a:blip>
          <a:stretch>
            <a:fillRect/>
          </a:stretch>
        </p:blipFill>
        <p:spPr>
          <a:xfrm>
            <a:off x="3921675" y="393150"/>
            <a:ext cx="4424850" cy="4424850"/>
          </a:xfrm>
          <a:prstGeom prst="rect">
            <a:avLst/>
          </a:prstGeom>
          <a:noFill/>
          <a:ln>
            <a:noFill/>
          </a:ln>
        </p:spPr>
      </p:pic>
      <p:sp>
        <p:nvSpPr>
          <p:cNvPr id="129" name="Google Shape;129;p21"/>
          <p:cNvSpPr txBox="1"/>
          <p:nvPr>
            <p:ph idx="1" type="body"/>
          </p:nvPr>
        </p:nvSpPr>
        <p:spPr>
          <a:xfrm>
            <a:off x="311700" y="1389600"/>
            <a:ext cx="3194400" cy="317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Clicking on Logo in website will reroute to the </a:t>
            </a:r>
            <a:r>
              <a:rPr lang="en" sz="1800"/>
              <a:t>Homepage</a:t>
            </a:r>
            <a:r>
              <a:rPr lang="en" sz="1800"/>
              <a:t> of website.</a:t>
            </a:r>
            <a:endParaRPr sz="1800"/>
          </a:p>
          <a:p>
            <a:pPr indent="-342900" lvl="0" marL="457200" rtl="0" algn="l">
              <a:spcBef>
                <a:spcPts val="0"/>
              </a:spcBef>
              <a:spcAft>
                <a:spcPts val="0"/>
              </a:spcAft>
              <a:buSzPts val="1800"/>
              <a:buChar char="●"/>
            </a:pPr>
            <a:r>
              <a:rPr lang="en" sz="1800"/>
              <a:t>This works for both General Users and Admin Users.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